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handoutMasterIdLst>
    <p:handoutMasterId r:id="rId18"/>
  </p:handoutMasterIdLst>
  <p:sldIdLst>
    <p:sldId id="257" r:id="rId2"/>
    <p:sldId id="258" r:id="rId3"/>
    <p:sldId id="259" r:id="rId4"/>
    <p:sldId id="260" r:id="rId5"/>
    <p:sldId id="264" r:id="rId6"/>
    <p:sldId id="261" r:id="rId7"/>
    <p:sldId id="262" r:id="rId8"/>
    <p:sldId id="263"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Rajput" initials="SR" lastIdx="2" clrIdx="0">
    <p:extLst>
      <p:ext uri="{19B8F6BF-5375-455C-9EA6-DF929625EA0E}">
        <p15:presenceInfo xmlns:p15="http://schemas.microsoft.com/office/powerpoint/2012/main" userId="9c1747ad0a2a14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258D7-19CE-09BC-7A37-D4EF320A8B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823953-4B68-DD8E-D897-5652E14403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715717-3463-457F-A702-1D51EFCD9BEB}" type="datetimeFigureOut">
              <a:rPr lang="en-US" smtClean="0"/>
              <a:t>5/14/2022</a:t>
            </a:fld>
            <a:endParaRPr lang="en-US"/>
          </a:p>
        </p:txBody>
      </p:sp>
      <p:sp>
        <p:nvSpPr>
          <p:cNvPr id="4" name="Footer Placeholder 3">
            <a:extLst>
              <a:ext uri="{FF2B5EF4-FFF2-40B4-BE49-F238E27FC236}">
                <a16:creationId xmlns:a16="http://schemas.microsoft.com/office/drawing/2014/main" id="{DFCF8F49-CABC-29AC-B231-D744DFE329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Automatic Timetable Generator Windows Application Using C#</a:t>
            </a:r>
          </a:p>
        </p:txBody>
      </p:sp>
      <p:sp>
        <p:nvSpPr>
          <p:cNvPr id="5" name="Slide Number Placeholder 4">
            <a:extLst>
              <a:ext uri="{FF2B5EF4-FFF2-40B4-BE49-F238E27FC236}">
                <a16:creationId xmlns:a16="http://schemas.microsoft.com/office/drawing/2014/main" id="{69282197-7C3F-D174-6DBD-8050A1B9A3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3D201-A8B4-4FA3-B2DD-DA8E2D2B99C4}" type="slidenum">
              <a:rPr lang="en-US" smtClean="0"/>
              <a:t>‹#›</a:t>
            </a:fld>
            <a:endParaRPr lang="en-US"/>
          </a:p>
        </p:txBody>
      </p:sp>
    </p:spTree>
    <p:extLst>
      <p:ext uri="{BB962C8B-B14F-4D97-AF65-F5344CB8AC3E}">
        <p14:creationId xmlns:p14="http://schemas.microsoft.com/office/powerpoint/2010/main" val="129888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64490-38FA-47F7-8460-68B1AACB1117}"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Automatic Timetable Generator Windows Application Using 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AF8F5-0589-41B7-B2FD-7063F375A0E2}" type="slidenum">
              <a:rPr lang="en-US" smtClean="0"/>
              <a:t>‹#›</a:t>
            </a:fld>
            <a:endParaRPr lang="en-US"/>
          </a:p>
        </p:txBody>
      </p:sp>
    </p:spTree>
    <p:extLst>
      <p:ext uri="{BB962C8B-B14F-4D97-AF65-F5344CB8AC3E}">
        <p14:creationId xmlns:p14="http://schemas.microsoft.com/office/powerpoint/2010/main" val="8569220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1B6D82C8-94A6-4CE1-8F88-C98D5165D837}" type="datetime1">
              <a:rPr lang="en-IN" smtClean="0"/>
              <a:t>14-05-2022</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r>
              <a:rPr lang="en-US"/>
              <a:t>Automatic Timetable Generator Windows Application Using C#</a:t>
            </a:r>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7B036D2B-58F3-431C-A237-AB52A3D89C27}" type="slidenum">
              <a:rPr lang="en-IN" smtClean="0"/>
              <a:t>‹#›</a:t>
            </a:fld>
            <a:endParaRPr lang="en-IN"/>
          </a:p>
        </p:txBody>
      </p:sp>
    </p:spTree>
    <p:extLst>
      <p:ext uri="{BB962C8B-B14F-4D97-AF65-F5344CB8AC3E}">
        <p14:creationId xmlns:p14="http://schemas.microsoft.com/office/powerpoint/2010/main" val="12540086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DA98C1-46FB-41F9-951B-E5453778753C}" type="datetime1">
              <a:rPr lang="en-IN" smtClean="0"/>
              <a:t>14-05-2022</a:t>
            </a:fld>
            <a:endParaRPr lang="en-IN"/>
          </a:p>
        </p:txBody>
      </p:sp>
      <p:sp>
        <p:nvSpPr>
          <p:cNvPr id="5" name="Footer Placeholder 4"/>
          <p:cNvSpPr>
            <a:spLocks noGrp="1"/>
          </p:cNvSpPr>
          <p:nvPr>
            <p:ph type="ftr" sz="quarter" idx="11"/>
          </p:nvPr>
        </p:nvSpPr>
        <p:spPr/>
        <p:txBody>
          <a:bodyPr/>
          <a:lstStyle/>
          <a:p>
            <a:r>
              <a:rPr lang="en-US"/>
              <a:t>Automatic Timetable Generator Windows Application Using C#</a:t>
            </a:r>
            <a:endParaRPr lang="en-IN"/>
          </a:p>
        </p:txBody>
      </p:sp>
      <p:sp>
        <p:nvSpPr>
          <p:cNvPr id="6" name="Slide Number Placeholder 5"/>
          <p:cNvSpPr>
            <a:spLocks noGrp="1"/>
          </p:cNvSpPr>
          <p:nvPr>
            <p:ph type="sldNum" sz="quarter" idx="12"/>
          </p:nvPr>
        </p:nvSpPr>
        <p:spPr/>
        <p:txBody>
          <a:bodyPr/>
          <a:lstStyle/>
          <a:p>
            <a:fld id="{7B036D2B-58F3-431C-A237-AB52A3D89C27}" type="slidenum">
              <a:rPr lang="en-IN" smtClean="0"/>
              <a:t>‹#›</a:t>
            </a:fld>
            <a:endParaRPr lang="en-IN"/>
          </a:p>
        </p:txBody>
      </p:sp>
    </p:spTree>
    <p:extLst>
      <p:ext uri="{BB962C8B-B14F-4D97-AF65-F5344CB8AC3E}">
        <p14:creationId xmlns:p14="http://schemas.microsoft.com/office/powerpoint/2010/main" val="9210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D2A8223-B05D-4209-9511-5535C9844A46}" type="datetime1">
              <a:rPr lang="en-IN" smtClean="0"/>
              <a:t>14-05-2022</a:t>
            </a:fld>
            <a:endParaRPr lang="en-IN"/>
          </a:p>
        </p:txBody>
      </p:sp>
      <p:sp>
        <p:nvSpPr>
          <p:cNvPr id="5" name="Footer Placeholder 4"/>
          <p:cNvSpPr>
            <a:spLocks noGrp="1"/>
          </p:cNvSpPr>
          <p:nvPr>
            <p:ph type="ftr" sz="quarter" idx="11"/>
          </p:nvPr>
        </p:nvSpPr>
        <p:spPr/>
        <p:txBody>
          <a:bodyPr/>
          <a:lstStyle/>
          <a:p>
            <a:r>
              <a:rPr lang="en-US"/>
              <a:t>Automatic Timetable Generator Windows Application Using C#</a:t>
            </a:r>
            <a:endParaRPr lang="en-IN"/>
          </a:p>
        </p:txBody>
      </p:sp>
      <p:sp>
        <p:nvSpPr>
          <p:cNvPr id="6" name="Slide Number Placeholder 5"/>
          <p:cNvSpPr>
            <a:spLocks noGrp="1"/>
          </p:cNvSpPr>
          <p:nvPr>
            <p:ph type="sldNum" sz="quarter" idx="12"/>
          </p:nvPr>
        </p:nvSpPr>
        <p:spPr/>
        <p:txBody>
          <a:bodyPr/>
          <a:lstStyle/>
          <a:p>
            <a:fld id="{7B036D2B-58F3-431C-A237-AB52A3D89C27}" type="slidenum">
              <a:rPr lang="en-IN" smtClean="0"/>
              <a:t>‹#›</a:t>
            </a:fld>
            <a:endParaRPr lang="en-IN"/>
          </a:p>
        </p:txBody>
      </p:sp>
    </p:spTree>
    <p:extLst>
      <p:ext uri="{BB962C8B-B14F-4D97-AF65-F5344CB8AC3E}">
        <p14:creationId xmlns:p14="http://schemas.microsoft.com/office/powerpoint/2010/main" val="57757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12EB3E-579C-4227-90B8-3EF68B0AA9D1}" type="datetime1">
              <a:rPr lang="en-IN" smtClean="0"/>
              <a:t>14-05-2022</a:t>
            </a:fld>
            <a:endParaRPr lang="en-IN"/>
          </a:p>
        </p:txBody>
      </p:sp>
      <p:sp>
        <p:nvSpPr>
          <p:cNvPr id="9" name="Slide Number Placeholder 8"/>
          <p:cNvSpPr>
            <a:spLocks noGrp="1"/>
          </p:cNvSpPr>
          <p:nvPr>
            <p:ph type="sldNum" sz="quarter" idx="15"/>
          </p:nvPr>
        </p:nvSpPr>
        <p:spPr/>
        <p:txBody>
          <a:bodyPr rtlCol="0"/>
          <a:lstStyle/>
          <a:p>
            <a:fld id="{7B036D2B-58F3-431C-A237-AB52A3D89C27}" type="slidenum">
              <a:rPr lang="en-IN" smtClean="0"/>
              <a:t>‹#›</a:t>
            </a:fld>
            <a:endParaRPr lang="en-IN"/>
          </a:p>
        </p:txBody>
      </p:sp>
      <p:sp>
        <p:nvSpPr>
          <p:cNvPr id="10" name="Footer Placeholder 9"/>
          <p:cNvSpPr>
            <a:spLocks noGrp="1"/>
          </p:cNvSpPr>
          <p:nvPr>
            <p:ph type="ftr" sz="quarter" idx="16"/>
          </p:nvPr>
        </p:nvSpPr>
        <p:spPr/>
        <p:txBody>
          <a:bodyPr rtlCol="0"/>
          <a:lstStyle/>
          <a:p>
            <a:r>
              <a:rPr lang="en-US"/>
              <a:t>Automatic Timetable Generator Windows Application Using C#</a:t>
            </a:r>
            <a:endParaRPr lang="en-IN"/>
          </a:p>
        </p:txBody>
      </p:sp>
    </p:spTree>
    <p:extLst>
      <p:ext uri="{BB962C8B-B14F-4D97-AF65-F5344CB8AC3E}">
        <p14:creationId xmlns:p14="http://schemas.microsoft.com/office/powerpoint/2010/main" val="2038089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BF087F2-39CE-48A8-BC1C-2628871ED28C}" type="datetime1">
              <a:rPr lang="en-IN" smtClean="0"/>
              <a:t>14-05-2022</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a:t>Automatic Timetable Generator Windows Application Using C#</a:t>
            </a:r>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7B036D2B-58F3-431C-A237-AB52A3D89C27}" type="slidenum">
              <a:rPr lang="en-IN" smtClean="0"/>
              <a:t>‹#›</a:t>
            </a:fld>
            <a:endParaRPr lang="en-IN"/>
          </a:p>
        </p:txBody>
      </p:sp>
    </p:spTree>
    <p:extLst>
      <p:ext uri="{BB962C8B-B14F-4D97-AF65-F5344CB8AC3E}">
        <p14:creationId xmlns:p14="http://schemas.microsoft.com/office/powerpoint/2010/main" val="3881155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F10DE9B-5F97-4997-A00E-1A8E998C01E6}" type="datetime1">
              <a:rPr lang="en-IN" smtClean="0"/>
              <a:t>14-05-2022</a:t>
            </a:fld>
            <a:endParaRPr lang="en-IN"/>
          </a:p>
        </p:txBody>
      </p:sp>
      <p:sp>
        <p:nvSpPr>
          <p:cNvPr id="6" name="Footer Placeholder 5"/>
          <p:cNvSpPr>
            <a:spLocks noGrp="1"/>
          </p:cNvSpPr>
          <p:nvPr>
            <p:ph type="ftr" sz="quarter" idx="11"/>
          </p:nvPr>
        </p:nvSpPr>
        <p:spPr/>
        <p:txBody>
          <a:bodyPr/>
          <a:lstStyle/>
          <a:p>
            <a:r>
              <a:rPr lang="en-US"/>
              <a:t>Automatic Timetable Generator Windows Application Using C#</a:t>
            </a:r>
            <a:endParaRPr lang="en-IN"/>
          </a:p>
        </p:txBody>
      </p:sp>
      <p:sp>
        <p:nvSpPr>
          <p:cNvPr id="7" name="Slide Number Placeholder 6"/>
          <p:cNvSpPr>
            <a:spLocks noGrp="1"/>
          </p:cNvSpPr>
          <p:nvPr>
            <p:ph type="sldNum" sz="quarter" idx="12"/>
          </p:nvPr>
        </p:nvSpPr>
        <p:spPr/>
        <p:txBody>
          <a:bodyPr/>
          <a:lstStyle/>
          <a:p>
            <a:fld id="{7B036D2B-58F3-431C-A237-AB52A3D89C27}" type="slidenum">
              <a:rPr lang="en-IN" smtClean="0"/>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6365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2A41F27-A14C-461E-9E41-7975207B6949}" type="datetime1">
              <a:rPr lang="en-IN" smtClean="0"/>
              <a:t>14-05-2022</a:t>
            </a:fld>
            <a:endParaRPr lang="en-IN"/>
          </a:p>
        </p:txBody>
      </p:sp>
      <p:sp>
        <p:nvSpPr>
          <p:cNvPr id="8" name="Footer Placeholder 7"/>
          <p:cNvSpPr>
            <a:spLocks noGrp="1"/>
          </p:cNvSpPr>
          <p:nvPr>
            <p:ph type="ftr" sz="quarter" idx="11"/>
          </p:nvPr>
        </p:nvSpPr>
        <p:spPr/>
        <p:txBody>
          <a:bodyPr/>
          <a:lstStyle/>
          <a:p>
            <a:r>
              <a:rPr lang="en-US"/>
              <a:t>Automatic Timetable Generator Windows Application Using C#</a:t>
            </a:r>
            <a:endParaRPr lang="en-IN"/>
          </a:p>
        </p:txBody>
      </p:sp>
      <p:sp>
        <p:nvSpPr>
          <p:cNvPr id="9" name="Slide Number Placeholder 8"/>
          <p:cNvSpPr>
            <a:spLocks noGrp="1"/>
          </p:cNvSpPr>
          <p:nvPr>
            <p:ph type="sldNum" sz="quarter" idx="12"/>
          </p:nvPr>
        </p:nvSpPr>
        <p:spPr/>
        <p:txBody>
          <a:bodyPr/>
          <a:lstStyle/>
          <a:p>
            <a:fld id="{7B036D2B-58F3-431C-A237-AB52A3D89C27}" type="slidenum">
              <a:rPr lang="en-IN" smtClean="0"/>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71834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F13422F-90C9-4732-BDD4-F747F0379188}" type="datetime1">
              <a:rPr lang="en-IN" smtClean="0"/>
              <a:t>14-05-2022</a:t>
            </a:fld>
            <a:endParaRPr lang="en-IN"/>
          </a:p>
        </p:txBody>
      </p:sp>
      <p:sp>
        <p:nvSpPr>
          <p:cNvPr id="7" name="Slide Number Placeholder 6"/>
          <p:cNvSpPr>
            <a:spLocks noGrp="1"/>
          </p:cNvSpPr>
          <p:nvPr>
            <p:ph type="sldNum" sz="quarter" idx="11"/>
          </p:nvPr>
        </p:nvSpPr>
        <p:spPr/>
        <p:txBody>
          <a:bodyPr rtlCol="0"/>
          <a:lstStyle/>
          <a:p>
            <a:fld id="{7B036D2B-58F3-431C-A237-AB52A3D89C27}" type="slidenum">
              <a:rPr lang="en-IN" smtClean="0"/>
              <a:t>‹#›</a:t>
            </a:fld>
            <a:endParaRPr lang="en-IN"/>
          </a:p>
        </p:txBody>
      </p:sp>
      <p:sp>
        <p:nvSpPr>
          <p:cNvPr id="8" name="Footer Placeholder 7"/>
          <p:cNvSpPr>
            <a:spLocks noGrp="1"/>
          </p:cNvSpPr>
          <p:nvPr>
            <p:ph type="ftr" sz="quarter" idx="12"/>
          </p:nvPr>
        </p:nvSpPr>
        <p:spPr/>
        <p:txBody>
          <a:bodyPr rtlCol="0"/>
          <a:lstStyle/>
          <a:p>
            <a:r>
              <a:rPr lang="en-US"/>
              <a:t>Automatic Timetable Generator Windows Application Using C#</a:t>
            </a:r>
            <a:endParaRPr lang="en-IN"/>
          </a:p>
        </p:txBody>
      </p:sp>
    </p:spTree>
    <p:extLst>
      <p:ext uri="{BB962C8B-B14F-4D97-AF65-F5344CB8AC3E}">
        <p14:creationId xmlns:p14="http://schemas.microsoft.com/office/powerpoint/2010/main" val="291763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3CDBF-2ECC-4FE1-A68B-4FF899E3D63D}" type="datetime1">
              <a:rPr lang="en-IN" smtClean="0"/>
              <a:t>14-05-2022</a:t>
            </a:fld>
            <a:endParaRPr lang="en-IN"/>
          </a:p>
        </p:txBody>
      </p:sp>
      <p:sp>
        <p:nvSpPr>
          <p:cNvPr id="3" name="Footer Placeholder 2"/>
          <p:cNvSpPr>
            <a:spLocks noGrp="1"/>
          </p:cNvSpPr>
          <p:nvPr>
            <p:ph type="ftr" sz="quarter" idx="11"/>
          </p:nvPr>
        </p:nvSpPr>
        <p:spPr/>
        <p:txBody>
          <a:bodyPr/>
          <a:lstStyle/>
          <a:p>
            <a:r>
              <a:rPr lang="en-US"/>
              <a:t>Automatic Timetable Generator Windows Application Using C#</a:t>
            </a:r>
            <a:endParaRPr lang="en-IN"/>
          </a:p>
        </p:txBody>
      </p:sp>
      <p:sp>
        <p:nvSpPr>
          <p:cNvPr id="4" name="Slide Number Placeholder 3"/>
          <p:cNvSpPr>
            <a:spLocks noGrp="1"/>
          </p:cNvSpPr>
          <p:nvPr>
            <p:ph type="sldNum" sz="quarter" idx="12"/>
          </p:nvPr>
        </p:nvSpPr>
        <p:spPr/>
        <p:txBody>
          <a:bodyPr/>
          <a:lstStyle/>
          <a:p>
            <a:fld id="{7B036D2B-58F3-431C-A237-AB52A3D89C27}" type="slidenum">
              <a:rPr lang="en-IN" smtClean="0"/>
              <a:t>‹#›</a:t>
            </a:fld>
            <a:endParaRPr lang="en-IN"/>
          </a:p>
        </p:txBody>
      </p:sp>
    </p:spTree>
    <p:extLst>
      <p:ext uri="{BB962C8B-B14F-4D97-AF65-F5344CB8AC3E}">
        <p14:creationId xmlns:p14="http://schemas.microsoft.com/office/powerpoint/2010/main" val="206941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73F2FED-8D70-4785-83FA-A6F183D062D6}" type="datetime1">
              <a:rPr lang="en-IN" smtClean="0"/>
              <a:t>14-05-2022</a:t>
            </a:fld>
            <a:endParaRPr lang="en-IN"/>
          </a:p>
        </p:txBody>
      </p:sp>
      <p:sp>
        <p:nvSpPr>
          <p:cNvPr id="22" name="Slide Number Placeholder 21"/>
          <p:cNvSpPr>
            <a:spLocks noGrp="1"/>
          </p:cNvSpPr>
          <p:nvPr>
            <p:ph type="sldNum" sz="quarter" idx="15"/>
          </p:nvPr>
        </p:nvSpPr>
        <p:spPr/>
        <p:txBody>
          <a:bodyPr rtlCol="0"/>
          <a:lstStyle/>
          <a:p>
            <a:fld id="{7B036D2B-58F3-431C-A237-AB52A3D89C27}" type="slidenum">
              <a:rPr lang="en-IN" smtClean="0"/>
              <a:t>‹#›</a:t>
            </a:fld>
            <a:endParaRPr lang="en-IN"/>
          </a:p>
        </p:txBody>
      </p:sp>
      <p:sp>
        <p:nvSpPr>
          <p:cNvPr id="23" name="Footer Placeholder 22"/>
          <p:cNvSpPr>
            <a:spLocks noGrp="1"/>
          </p:cNvSpPr>
          <p:nvPr>
            <p:ph type="ftr" sz="quarter" idx="16"/>
          </p:nvPr>
        </p:nvSpPr>
        <p:spPr/>
        <p:txBody>
          <a:bodyPr rtlCol="0"/>
          <a:lstStyle/>
          <a:p>
            <a:r>
              <a:rPr lang="en-US"/>
              <a:t>Automatic Timetable Generator Windows Application Using C#</a:t>
            </a:r>
            <a:endParaRPr lang="en-IN"/>
          </a:p>
        </p:txBody>
      </p:sp>
    </p:spTree>
    <p:extLst>
      <p:ext uri="{BB962C8B-B14F-4D97-AF65-F5344CB8AC3E}">
        <p14:creationId xmlns:p14="http://schemas.microsoft.com/office/powerpoint/2010/main" val="22508747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42300500-9275-4043-B8FD-8D4C25A81E73}" type="datetime1">
              <a:rPr lang="en-IN" smtClean="0"/>
              <a:t>14-05-2022</a:t>
            </a:fld>
            <a:endParaRPr lang="en-IN"/>
          </a:p>
        </p:txBody>
      </p:sp>
      <p:sp>
        <p:nvSpPr>
          <p:cNvPr id="18" name="Slide Number Placeholder 17"/>
          <p:cNvSpPr>
            <a:spLocks noGrp="1"/>
          </p:cNvSpPr>
          <p:nvPr>
            <p:ph type="sldNum" sz="quarter" idx="11"/>
          </p:nvPr>
        </p:nvSpPr>
        <p:spPr/>
        <p:txBody>
          <a:bodyPr rtlCol="0"/>
          <a:lstStyle/>
          <a:p>
            <a:fld id="{7B036D2B-58F3-431C-A237-AB52A3D89C27}" type="slidenum">
              <a:rPr lang="en-IN" smtClean="0"/>
              <a:t>‹#›</a:t>
            </a:fld>
            <a:endParaRPr lang="en-IN"/>
          </a:p>
        </p:txBody>
      </p:sp>
      <p:sp>
        <p:nvSpPr>
          <p:cNvPr id="21" name="Footer Placeholder 20"/>
          <p:cNvSpPr>
            <a:spLocks noGrp="1"/>
          </p:cNvSpPr>
          <p:nvPr>
            <p:ph type="ftr" sz="quarter" idx="12"/>
          </p:nvPr>
        </p:nvSpPr>
        <p:spPr/>
        <p:txBody>
          <a:bodyPr rtlCol="0"/>
          <a:lstStyle/>
          <a:p>
            <a:r>
              <a:rPr lang="en-US"/>
              <a:t>Automatic Timetable Generator Windows Application Using C#</a:t>
            </a:r>
            <a:endParaRPr lang="en-IN"/>
          </a:p>
        </p:txBody>
      </p:sp>
    </p:spTree>
    <p:extLst>
      <p:ext uri="{BB962C8B-B14F-4D97-AF65-F5344CB8AC3E}">
        <p14:creationId xmlns:p14="http://schemas.microsoft.com/office/powerpoint/2010/main" val="251721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06F049E-1246-4E6E-AED6-BA7E5FFD0DD4}" type="datetime1">
              <a:rPr lang="en-IN" smtClean="0"/>
              <a:t>14-05-2022</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a:t>Automatic Timetable Generator Windows Application Using C#</a:t>
            </a:r>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B036D2B-58F3-431C-A237-AB52A3D89C27}" type="slidenum">
              <a:rPr lang="en-IN" smtClean="0"/>
              <a:t>‹#›</a:t>
            </a:fld>
            <a:endParaRPr lang="en-IN"/>
          </a:p>
        </p:txBody>
      </p:sp>
    </p:spTree>
    <p:extLst>
      <p:ext uri="{BB962C8B-B14F-4D97-AF65-F5344CB8AC3E}">
        <p14:creationId xmlns:p14="http://schemas.microsoft.com/office/powerpoint/2010/main" val="83086730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0B4357-129A-4F86-A721-D42774BB8946}"/>
              </a:ext>
            </a:extLst>
          </p:cNvPr>
          <p:cNvPicPr/>
          <p:nvPr/>
        </p:nvPicPr>
        <p:blipFill>
          <a:blip r:embed="rId2"/>
          <a:srcRect/>
          <a:stretch>
            <a:fillRect/>
          </a:stretch>
        </p:blipFill>
        <p:spPr bwMode="auto">
          <a:xfrm>
            <a:off x="304800" y="251528"/>
            <a:ext cx="1142337" cy="1200554"/>
          </a:xfrm>
          <a:prstGeom prst="rect">
            <a:avLst/>
          </a:prstGeom>
          <a:noFill/>
          <a:ln w="9525">
            <a:noFill/>
            <a:miter lim="800000"/>
            <a:headEnd/>
            <a:tailEnd/>
          </a:ln>
        </p:spPr>
      </p:pic>
      <p:pic>
        <p:nvPicPr>
          <p:cNvPr id="3" name="Picture 2" descr="logo">
            <a:extLst>
              <a:ext uri="{FF2B5EF4-FFF2-40B4-BE49-F238E27FC236}">
                <a16:creationId xmlns:a16="http://schemas.microsoft.com/office/drawing/2014/main" id="{A862D152-C8C7-4A68-BCAC-B4BE52E50EA6}"/>
              </a:ext>
            </a:extLst>
          </p:cNvPr>
          <p:cNvPicPr/>
          <p:nvPr/>
        </p:nvPicPr>
        <p:blipFill>
          <a:blip r:embed="rId3"/>
          <a:srcRect/>
          <a:stretch>
            <a:fillRect/>
          </a:stretch>
        </p:blipFill>
        <p:spPr bwMode="auto">
          <a:xfrm>
            <a:off x="10347712" y="299121"/>
            <a:ext cx="1142338" cy="1123122"/>
          </a:xfrm>
          <a:prstGeom prst="rect">
            <a:avLst/>
          </a:prstGeom>
          <a:noFill/>
          <a:ln w="9525">
            <a:noFill/>
            <a:miter lim="800000"/>
            <a:headEnd/>
            <a:tailEnd/>
          </a:ln>
        </p:spPr>
      </p:pic>
      <p:sp>
        <p:nvSpPr>
          <p:cNvPr id="5" name="TextBox 4">
            <a:extLst>
              <a:ext uri="{FF2B5EF4-FFF2-40B4-BE49-F238E27FC236}">
                <a16:creationId xmlns:a16="http://schemas.microsoft.com/office/drawing/2014/main" id="{2976BB10-9D2D-4447-BFF6-1D56E9ACCD4A}"/>
              </a:ext>
            </a:extLst>
          </p:cNvPr>
          <p:cNvSpPr txBox="1"/>
          <p:nvPr/>
        </p:nvSpPr>
        <p:spPr>
          <a:xfrm>
            <a:off x="1526650" y="476074"/>
            <a:ext cx="8690776" cy="1138773"/>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small" spc="0" normalizeH="0" baseline="0" noProof="0" dirty="0">
                <a:ln>
                  <a:noFill/>
                </a:ln>
                <a:solidFill>
                  <a:schemeClr val="tx2"/>
                </a:solidFill>
                <a:effectLst/>
                <a:uLnTx/>
                <a:uFillTx/>
                <a:latin typeface="Times New Roman" pitchFamily="18" charset="0"/>
                <a:ea typeface="+mj-ea"/>
                <a:cs typeface="Times New Roman" pitchFamily="18" charset="0"/>
              </a:rPr>
              <a:t>JSPM’s</a:t>
            </a:r>
            <a:br>
              <a:rPr kumimoji="0" lang="en-US" sz="2800" b="0" i="0" u="none" strike="noStrike" kern="1200" cap="small" spc="0" normalizeH="0" baseline="0" noProof="0" dirty="0">
                <a:ln>
                  <a:noFill/>
                </a:ln>
                <a:solidFill>
                  <a:schemeClr val="tx2"/>
                </a:solidFill>
                <a:effectLst/>
                <a:uLnTx/>
                <a:uFillTx/>
                <a:latin typeface="Times New Roman" pitchFamily="18" charset="0"/>
                <a:ea typeface="+mj-ea"/>
                <a:cs typeface="Times New Roman" pitchFamily="18" charset="0"/>
              </a:rPr>
            </a:br>
            <a:r>
              <a:rPr kumimoji="0" lang="en-US" sz="2400" b="0" i="0" u="none" strike="noStrike" kern="1200" cap="small" spc="0" normalizeH="0" baseline="0" noProof="0" dirty="0" err="1">
                <a:ln>
                  <a:noFill/>
                </a:ln>
                <a:solidFill>
                  <a:schemeClr val="tx2"/>
                </a:solidFill>
                <a:effectLst/>
                <a:uLnTx/>
                <a:uFillTx/>
                <a:latin typeface="Times New Roman" pitchFamily="18" charset="0"/>
                <a:ea typeface="+mj-ea"/>
                <a:cs typeface="Times New Roman" pitchFamily="18" charset="0"/>
              </a:rPr>
              <a:t>Jayawantrao</a:t>
            </a:r>
            <a:r>
              <a:rPr kumimoji="0" lang="en-US" sz="2400" b="0" i="0" u="none" strike="noStrike" kern="1200" cap="small" spc="0" normalizeH="0" baseline="0" noProof="0" dirty="0">
                <a:ln>
                  <a:noFill/>
                </a:ln>
                <a:solidFill>
                  <a:schemeClr val="tx2"/>
                </a:solidFill>
                <a:effectLst/>
                <a:uLnTx/>
                <a:uFillTx/>
                <a:latin typeface="Times New Roman" pitchFamily="18" charset="0"/>
                <a:ea typeface="+mj-ea"/>
                <a:cs typeface="Times New Roman" pitchFamily="18" charset="0"/>
              </a:rPr>
              <a:t> Sawant Polytechnic, Hadapsar,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small" spc="0" normalizeH="0" baseline="0" noProof="0" dirty="0">
                <a:ln>
                  <a:noFill/>
                </a:ln>
                <a:solidFill>
                  <a:schemeClr val="tx2"/>
                </a:solidFill>
                <a:effectLst/>
                <a:uLnTx/>
                <a:uFillTx/>
                <a:latin typeface="Times New Roman" pitchFamily="18" charset="0"/>
                <a:ea typeface="+mj-ea"/>
                <a:cs typeface="Times New Roman" pitchFamily="18" charset="0"/>
              </a:rPr>
              <a:t> Pune</a:t>
            </a:r>
          </a:p>
        </p:txBody>
      </p:sp>
      <p:sp>
        <p:nvSpPr>
          <p:cNvPr id="7" name="TextBox 6">
            <a:extLst>
              <a:ext uri="{FF2B5EF4-FFF2-40B4-BE49-F238E27FC236}">
                <a16:creationId xmlns:a16="http://schemas.microsoft.com/office/drawing/2014/main" id="{BEF6305F-E0A3-4B7E-BB19-37F992F10924}"/>
              </a:ext>
            </a:extLst>
          </p:cNvPr>
          <p:cNvSpPr txBox="1"/>
          <p:nvPr/>
        </p:nvSpPr>
        <p:spPr>
          <a:xfrm>
            <a:off x="304800" y="2397948"/>
            <a:ext cx="11277600" cy="2062103"/>
          </a:xfrm>
          <a:prstGeom prst="rect">
            <a:avLst/>
          </a:prstGeom>
          <a:noFill/>
        </p:spPr>
        <p:txBody>
          <a:bodyPr wrap="square">
            <a:spAutoFit/>
          </a:bodyPr>
          <a:lstStyle/>
          <a:p>
            <a:r>
              <a:rPr lang="en-US" sz="3200" b="1" dirty="0">
                <a:latin typeface="Times New Roman" pitchFamily="18" charset="0"/>
                <a:cs typeface="Times New Roman" pitchFamily="18" charset="0"/>
              </a:rPr>
              <a:t>Name of Student : </a:t>
            </a:r>
            <a:r>
              <a:rPr lang="en-US" sz="3200" b="1" dirty="0">
                <a:effectLst/>
                <a:latin typeface="Times New Roman" panose="02020603050405020304" pitchFamily="18" charset="0"/>
                <a:ea typeface="Times New Roman" panose="02020603050405020304" pitchFamily="18" charset="0"/>
              </a:rPr>
              <a:t>Saurabh Rajpoot</a:t>
            </a:r>
          </a:p>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Project Title : </a:t>
            </a:r>
          </a:p>
          <a:p>
            <a:r>
              <a:rPr lang="en-US" sz="3200" b="1" kern="1600" dirty="0">
                <a:effectLst/>
                <a:latin typeface="Times New Roman" panose="02020603050405020304" pitchFamily="18" charset="0"/>
              </a:rPr>
              <a:t>Automatic Timetable Generator Windows Application Using C#</a:t>
            </a:r>
            <a:endParaRPr lang="en-IN" sz="2800" b="1" dirty="0"/>
          </a:p>
        </p:txBody>
      </p:sp>
      <p:sp>
        <p:nvSpPr>
          <p:cNvPr id="8" name="Footer Placeholder 7">
            <a:extLst>
              <a:ext uri="{FF2B5EF4-FFF2-40B4-BE49-F238E27FC236}">
                <a16:creationId xmlns:a16="http://schemas.microsoft.com/office/drawing/2014/main" id="{DB5DB204-B8D6-C2C1-99C0-B4370B12015E}"/>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
        <p:nvSpPr>
          <p:cNvPr id="9" name="Slide Number Placeholder 8">
            <a:extLst>
              <a:ext uri="{FF2B5EF4-FFF2-40B4-BE49-F238E27FC236}">
                <a16:creationId xmlns:a16="http://schemas.microsoft.com/office/drawing/2014/main" id="{5FE53A09-A6D2-9A6F-2CD6-302013C1A875}"/>
              </a:ext>
            </a:extLst>
          </p:cNvPr>
          <p:cNvSpPr>
            <a:spLocks noGrp="1"/>
          </p:cNvSpPr>
          <p:nvPr>
            <p:ph type="sldNum" sz="quarter" idx="12"/>
          </p:nvPr>
        </p:nvSpPr>
        <p:spPr/>
        <p:txBody>
          <a:bodyPr/>
          <a:lstStyle/>
          <a:p>
            <a:fld id="{7B036D2B-58F3-431C-A237-AB52A3D89C27}" type="slidenum">
              <a:rPr lang="en-IN" smtClean="0"/>
              <a:t>1</a:t>
            </a:fld>
            <a:endParaRPr lang="en-IN"/>
          </a:p>
        </p:txBody>
      </p:sp>
    </p:spTree>
    <p:extLst>
      <p:ext uri="{BB962C8B-B14F-4D97-AF65-F5344CB8AC3E}">
        <p14:creationId xmlns:p14="http://schemas.microsoft.com/office/powerpoint/2010/main" val="3288226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4F92D-DCC2-4A87-A255-8B2422205DA1}"/>
              </a:ext>
            </a:extLst>
          </p:cNvPr>
          <p:cNvSpPr txBox="1"/>
          <p:nvPr/>
        </p:nvSpPr>
        <p:spPr>
          <a:xfrm>
            <a:off x="4144618" y="515048"/>
            <a:ext cx="6094674" cy="584775"/>
          </a:xfrm>
          <a:prstGeom prst="rect">
            <a:avLst/>
          </a:prstGeom>
          <a:noFill/>
        </p:spPr>
        <p:txBody>
          <a:bodyPr wrap="square">
            <a:spAutoFit/>
          </a:bodyPr>
          <a:lstStyle/>
          <a:p>
            <a:pPr lvl="0" algn="just">
              <a:buSzPts val="1200"/>
            </a:pPr>
            <a:r>
              <a:rPr lang="en-US" sz="3200" b="1" dirty="0">
                <a:effectLst/>
                <a:latin typeface="Times New Roman" panose="02020603050405020304" pitchFamily="18" charset="0"/>
                <a:ea typeface="Times New Roman" panose="02020603050405020304" pitchFamily="18" charset="0"/>
              </a:rPr>
              <a:t>DISADVANTAGES</a:t>
            </a:r>
            <a:endParaRPr lang="en-IN" sz="3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7EBA766-7305-428F-AAC6-5C7C6787C22E}"/>
              </a:ext>
            </a:extLst>
          </p:cNvPr>
          <p:cNvSpPr txBox="1"/>
          <p:nvPr/>
        </p:nvSpPr>
        <p:spPr>
          <a:xfrm>
            <a:off x="335942" y="2122507"/>
            <a:ext cx="9149964" cy="1323439"/>
          </a:xfrm>
          <a:prstGeom prst="rect">
            <a:avLst/>
          </a:prstGeom>
          <a:noFill/>
        </p:spPr>
        <p:txBody>
          <a:bodyPr wrap="square">
            <a:spAutoFit/>
          </a:bodyPr>
          <a:lstStyle/>
          <a:p>
            <a:pPr marL="342900" indent="-342900">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It is complex to implement</a:t>
            </a:r>
          </a:p>
          <a:p>
            <a:pPr marL="342900" indent="-342900">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It requires large amount of memory because the problem instances and best solution found so far has to be stored.</a:t>
            </a:r>
          </a:p>
          <a:p>
            <a:pPr marL="342900" indent="-342900">
              <a:buFont typeface="Symbol" panose="05050102010706020507" pitchFamily="18" charset="2"/>
              <a:buChar char="·"/>
            </a:pPr>
            <a:endParaRPr lang="en-IN" sz="2000" dirty="0"/>
          </a:p>
        </p:txBody>
      </p:sp>
      <p:sp>
        <p:nvSpPr>
          <p:cNvPr id="7" name="Slide Number Placeholder 6">
            <a:extLst>
              <a:ext uri="{FF2B5EF4-FFF2-40B4-BE49-F238E27FC236}">
                <a16:creationId xmlns:a16="http://schemas.microsoft.com/office/drawing/2014/main" id="{0FF9C7EC-ECBF-02E4-6E89-EE57141C4E8A}"/>
              </a:ext>
            </a:extLst>
          </p:cNvPr>
          <p:cNvSpPr>
            <a:spLocks noGrp="1"/>
          </p:cNvSpPr>
          <p:nvPr>
            <p:ph type="sldNum" sz="quarter" idx="12"/>
          </p:nvPr>
        </p:nvSpPr>
        <p:spPr/>
        <p:txBody>
          <a:bodyPr/>
          <a:lstStyle/>
          <a:p>
            <a:fld id="{7B036D2B-58F3-431C-A237-AB52A3D89C27}" type="slidenum">
              <a:rPr lang="en-IN" smtClean="0"/>
              <a:t>10</a:t>
            </a:fld>
            <a:endParaRPr lang="en-IN"/>
          </a:p>
        </p:txBody>
      </p:sp>
      <p:sp>
        <p:nvSpPr>
          <p:cNvPr id="8" name="Footer Placeholder 7">
            <a:extLst>
              <a:ext uri="{FF2B5EF4-FFF2-40B4-BE49-F238E27FC236}">
                <a16:creationId xmlns:a16="http://schemas.microsoft.com/office/drawing/2014/main" id="{7F15931B-864C-27AA-7C5F-2315FA7871C9}"/>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16871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9FAA4-CB3E-47D6-9069-248F76753BB0}"/>
              </a:ext>
            </a:extLst>
          </p:cNvPr>
          <p:cNvSpPr txBox="1"/>
          <p:nvPr/>
        </p:nvSpPr>
        <p:spPr>
          <a:xfrm>
            <a:off x="4395415" y="443486"/>
            <a:ext cx="3401170" cy="584775"/>
          </a:xfrm>
          <a:prstGeom prst="rect">
            <a:avLst/>
          </a:prstGeom>
          <a:noFill/>
        </p:spPr>
        <p:txBody>
          <a:bodyPr wrap="square">
            <a:spAutoFit/>
          </a:bodyPr>
          <a:lstStyle/>
          <a:p>
            <a:r>
              <a:rPr lang="en-US" sz="3200" b="1" dirty="0">
                <a:effectLst/>
                <a:latin typeface="Times New Roman" panose="02020603050405020304" pitchFamily="18" charset="0"/>
                <a:ea typeface="Times New Roman" panose="02020603050405020304" pitchFamily="18" charset="0"/>
              </a:rPr>
              <a:t>APPLICATIONS </a:t>
            </a:r>
            <a:endParaRPr lang="en-IN" sz="3200" dirty="0"/>
          </a:p>
        </p:txBody>
      </p:sp>
      <p:sp>
        <p:nvSpPr>
          <p:cNvPr id="5" name="TextBox 4">
            <a:extLst>
              <a:ext uri="{FF2B5EF4-FFF2-40B4-BE49-F238E27FC236}">
                <a16:creationId xmlns:a16="http://schemas.microsoft.com/office/drawing/2014/main" id="{CFB57F8F-4598-4B27-83E6-F53727E0B1E0}"/>
              </a:ext>
            </a:extLst>
          </p:cNvPr>
          <p:cNvSpPr txBox="1"/>
          <p:nvPr/>
        </p:nvSpPr>
        <p:spPr>
          <a:xfrm>
            <a:off x="327992" y="1907823"/>
            <a:ext cx="6094674" cy="132343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College</a:t>
            </a:r>
            <a:endParaRPr lang="en-IN" sz="2000" dirty="0">
              <a:effectLst/>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Schoo</a:t>
            </a:r>
            <a:r>
              <a:rPr lang="en-US" sz="2000" dirty="0">
                <a:latin typeface="Times New Roman" panose="02020603050405020304" pitchFamily="18" charset="0"/>
                <a:ea typeface="Times New Roman" panose="02020603050405020304" pitchFamily="18" charset="0"/>
              </a:rPr>
              <a:t>l</a:t>
            </a:r>
          </a:p>
          <a:p>
            <a:pPr marL="342900" indent="-342900" algn="just">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University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p>
        </p:txBody>
      </p:sp>
      <p:sp>
        <p:nvSpPr>
          <p:cNvPr id="7" name="Slide Number Placeholder 6">
            <a:extLst>
              <a:ext uri="{FF2B5EF4-FFF2-40B4-BE49-F238E27FC236}">
                <a16:creationId xmlns:a16="http://schemas.microsoft.com/office/drawing/2014/main" id="{1AE30305-68D9-0FCE-857B-549D978F8055}"/>
              </a:ext>
            </a:extLst>
          </p:cNvPr>
          <p:cNvSpPr>
            <a:spLocks noGrp="1"/>
          </p:cNvSpPr>
          <p:nvPr>
            <p:ph type="sldNum" sz="quarter" idx="12"/>
          </p:nvPr>
        </p:nvSpPr>
        <p:spPr/>
        <p:txBody>
          <a:bodyPr/>
          <a:lstStyle/>
          <a:p>
            <a:fld id="{7B036D2B-58F3-431C-A237-AB52A3D89C27}" type="slidenum">
              <a:rPr lang="en-IN" smtClean="0"/>
              <a:t>11</a:t>
            </a:fld>
            <a:endParaRPr lang="en-IN"/>
          </a:p>
        </p:txBody>
      </p:sp>
      <p:sp>
        <p:nvSpPr>
          <p:cNvPr id="8" name="Footer Placeholder 7">
            <a:extLst>
              <a:ext uri="{FF2B5EF4-FFF2-40B4-BE49-F238E27FC236}">
                <a16:creationId xmlns:a16="http://schemas.microsoft.com/office/drawing/2014/main" id="{EC9A1441-09D6-2A85-0CBB-7B957228EC98}"/>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394683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8F5A7-BE23-4103-A8A4-5727FEAF520D}"/>
              </a:ext>
            </a:extLst>
          </p:cNvPr>
          <p:cNvSpPr txBox="1"/>
          <p:nvPr/>
        </p:nvSpPr>
        <p:spPr>
          <a:xfrm>
            <a:off x="2447014" y="294032"/>
            <a:ext cx="6094674"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FUTURE SCOPE</a:t>
            </a:r>
          </a:p>
        </p:txBody>
      </p:sp>
      <p:sp>
        <p:nvSpPr>
          <p:cNvPr id="4" name="TextBox 3">
            <a:extLst>
              <a:ext uri="{FF2B5EF4-FFF2-40B4-BE49-F238E27FC236}">
                <a16:creationId xmlns:a16="http://schemas.microsoft.com/office/drawing/2014/main" id="{D2A721C3-0122-43DD-8081-52A8CF26AE1C}"/>
              </a:ext>
            </a:extLst>
          </p:cNvPr>
          <p:cNvSpPr txBox="1"/>
          <p:nvPr/>
        </p:nvSpPr>
        <p:spPr>
          <a:xfrm>
            <a:off x="357809" y="1860605"/>
            <a:ext cx="10273085" cy="286232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good data structures, it is possible to generate a set of equations that generate the timetable automatically, or can be used to check the manually generated timetable against the constraints.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Given the generality of the operation, it can further be adapted to more specific scenarios,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e.g. University, examination scheduling and further be enhanced to create railway time tables.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most interesting future direction in the development of the project lies in its extension to constraint propagation.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Timetable management has been made easier with this solution. It includes a web app to generate timetable and push to android devices.</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52D6D69-AC34-541F-44B8-592B908E5196}"/>
              </a:ext>
            </a:extLst>
          </p:cNvPr>
          <p:cNvSpPr>
            <a:spLocks noGrp="1"/>
          </p:cNvSpPr>
          <p:nvPr>
            <p:ph type="sldNum" sz="quarter" idx="12"/>
          </p:nvPr>
        </p:nvSpPr>
        <p:spPr/>
        <p:txBody>
          <a:bodyPr/>
          <a:lstStyle/>
          <a:p>
            <a:fld id="{7B036D2B-58F3-431C-A237-AB52A3D89C27}" type="slidenum">
              <a:rPr lang="en-IN" smtClean="0"/>
              <a:t>12</a:t>
            </a:fld>
            <a:endParaRPr lang="en-IN"/>
          </a:p>
        </p:txBody>
      </p:sp>
      <p:sp>
        <p:nvSpPr>
          <p:cNvPr id="8" name="Footer Placeholder 7">
            <a:extLst>
              <a:ext uri="{FF2B5EF4-FFF2-40B4-BE49-F238E27FC236}">
                <a16:creationId xmlns:a16="http://schemas.microsoft.com/office/drawing/2014/main" id="{72F7C345-B919-B5A5-307A-64DDED4A2440}"/>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197126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E79FB-0567-4F3C-8CCD-56437962EA91}"/>
              </a:ext>
            </a:extLst>
          </p:cNvPr>
          <p:cNvSpPr txBox="1"/>
          <p:nvPr/>
        </p:nvSpPr>
        <p:spPr>
          <a:xfrm>
            <a:off x="4646876" y="509085"/>
            <a:ext cx="3145403" cy="584775"/>
          </a:xfrm>
          <a:prstGeom prst="rect">
            <a:avLst/>
          </a:prstGeom>
          <a:noFill/>
        </p:spPr>
        <p:txBody>
          <a:bodyPr wrap="square">
            <a:spAutoFit/>
          </a:bodyPr>
          <a:lstStyle/>
          <a:p>
            <a:r>
              <a:rPr lang="en-US" sz="3200" b="1" dirty="0">
                <a:latin typeface="Times New Roman" pitchFamily="18" charset="0"/>
                <a:cs typeface="Times New Roman" pitchFamily="18" charset="0"/>
              </a:rPr>
              <a:t>CONCLUSION</a:t>
            </a:r>
          </a:p>
        </p:txBody>
      </p:sp>
      <p:sp>
        <p:nvSpPr>
          <p:cNvPr id="4" name="TextBox 3">
            <a:extLst>
              <a:ext uri="{FF2B5EF4-FFF2-40B4-BE49-F238E27FC236}">
                <a16:creationId xmlns:a16="http://schemas.microsoft.com/office/drawing/2014/main" id="{F6442458-859C-4596-8231-F8D0CB0F08C0}"/>
              </a:ext>
            </a:extLst>
          </p:cNvPr>
          <p:cNvSpPr txBox="1"/>
          <p:nvPr/>
        </p:nvSpPr>
        <p:spPr>
          <a:xfrm>
            <a:off x="224624" y="1758608"/>
            <a:ext cx="10613003"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intention of the project is to generate a time-table that can schedule automatically. Timetabling problem being the hard combinatorial problem that is would take more than just the application of only one principle.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incorporates a number of techniques, aimed to improve the efficiency of scheduling. It also, addresses the important hard constraint of clashes between the availability of teachers.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non-rigid soft constraints i.e. optimization objectives are also effectively handled.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through the process of automation of the time-table problem, many an-hours of creating an effective timetable have been reduced eventually.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considering all these constraints effectively and efficiently a timetable can be generated which eventually can be used for a specific class of an institution and may also be saved for future.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complete process of storing data of staff and subjects and retrieving them by timetable generation part uses database and thus generates a well scheduled timetable by considering the above constraints. </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E4D6-DDBB-56BB-90AE-9A1E0F513905}"/>
              </a:ext>
            </a:extLst>
          </p:cNvPr>
          <p:cNvSpPr>
            <a:spLocks noGrp="1"/>
          </p:cNvSpPr>
          <p:nvPr>
            <p:ph type="sldNum" sz="quarter" idx="12"/>
          </p:nvPr>
        </p:nvSpPr>
        <p:spPr/>
        <p:txBody>
          <a:bodyPr/>
          <a:lstStyle/>
          <a:p>
            <a:fld id="{7B036D2B-58F3-431C-A237-AB52A3D89C27}" type="slidenum">
              <a:rPr lang="en-IN" smtClean="0"/>
              <a:t>13</a:t>
            </a:fld>
            <a:endParaRPr lang="en-IN"/>
          </a:p>
        </p:txBody>
      </p:sp>
      <p:sp>
        <p:nvSpPr>
          <p:cNvPr id="8" name="Footer Placeholder 7">
            <a:extLst>
              <a:ext uri="{FF2B5EF4-FFF2-40B4-BE49-F238E27FC236}">
                <a16:creationId xmlns:a16="http://schemas.microsoft.com/office/drawing/2014/main" id="{F7D86EE5-37CB-8845-679D-BE1EE30F4DF0}"/>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214775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BFBE8-1134-4DB9-B507-0BFECBA20BF6}"/>
              </a:ext>
            </a:extLst>
          </p:cNvPr>
          <p:cNvSpPr txBox="1"/>
          <p:nvPr/>
        </p:nvSpPr>
        <p:spPr>
          <a:xfrm>
            <a:off x="4438816" y="483242"/>
            <a:ext cx="3048662" cy="584775"/>
          </a:xfrm>
          <a:prstGeom prst="rect">
            <a:avLst/>
          </a:prstGeom>
          <a:noFill/>
        </p:spPr>
        <p:txBody>
          <a:bodyPr wrap="square">
            <a:spAutoFit/>
          </a:bodyPr>
          <a:lstStyle/>
          <a:p>
            <a:r>
              <a:rPr lang="en-US" sz="3200" b="1" dirty="0">
                <a:latin typeface="Times New Roman" pitchFamily="18" charset="0"/>
                <a:cs typeface="Times New Roman" pitchFamily="18" charset="0"/>
              </a:rPr>
              <a:t>REFERENCES</a:t>
            </a:r>
          </a:p>
        </p:txBody>
      </p:sp>
      <p:sp>
        <p:nvSpPr>
          <p:cNvPr id="5" name="TextBox 4">
            <a:extLst>
              <a:ext uri="{FF2B5EF4-FFF2-40B4-BE49-F238E27FC236}">
                <a16:creationId xmlns:a16="http://schemas.microsoft.com/office/drawing/2014/main" id="{94FA5850-B3CF-44BE-B648-C5C0D39724FA}"/>
              </a:ext>
            </a:extLst>
          </p:cNvPr>
          <p:cNvSpPr txBox="1"/>
          <p:nvPr/>
        </p:nvSpPr>
        <p:spPr>
          <a:xfrm>
            <a:off x="296186" y="1698155"/>
            <a:ext cx="10605052" cy="440120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M. </a:t>
            </a:r>
            <a:r>
              <a:rPr lang="en-US" sz="2000" dirty="0" err="1">
                <a:latin typeface="Times New Roman" panose="02020603050405020304" pitchFamily="18" charset="0"/>
                <a:cs typeface="Times New Roman" panose="02020603050405020304" pitchFamily="18" charset="0"/>
              </a:rPr>
              <a:t>Doulaty</a:t>
            </a:r>
            <a:r>
              <a:rPr lang="en-US" sz="2000" dirty="0">
                <a:latin typeface="Times New Roman" panose="02020603050405020304" pitchFamily="18" charset="0"/>
                <a:cs typeface="Times New Roman" panose="02020603050405020304" pitchFamily="18" charset="0"/>
              </a:rPr>
              <a:t>, M. R. </a:t>
            </a:r>
            <a:r>
              <a:rPr lang="en-US" sz="2000" dirty="0" err="1">
                <a:latin typeface="Times New Roman" panose="02020603050405020304" pitchFamily="18" charset="0"/>
                <a:cs typeface="Times New Roman" panose="02020603050405020304" pitchFamily="18" charset="0"/>
              </a:rPr>
              <a:t>Feizi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Derakhshi</a:t>
            </a:r>
            <a:r>
              <a:rPr lang="en-US" sz="2000" dirty="0">
                <a:latin typeface="Times New Roman" panose="02020603050405020304" pitchFamily="18" charset="0"/>
                <a:cs typeface="Times New Roman" panose="02020603050405020304" pitchFamily="18" charset="0"/>
              </a:rPr>
              <a:t>, and M. Abdi, “Timetabling: A State-of-the-Art Evolutionary Approach”, International Journal of Machine Learning and Computing, Vol. 3, No. 3, June 2013.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Anirudha</a:t>
            </a:r>
            <a:r>
              <a:rPr lang="en-US" sz="2000" dirty="0">
                <a:latin typeface="Times New Roman" panose="02020603050405020304" pitchFamily="18" charset="0"/>
                <a:cs typeface="Times New Roman" panose="02020603050405020304" pitchFamily="18" charset="0"/>
              </a:rPr>
              <a:t> Nanda, Manisha P. Pai, and Abhijeet </a:t>
            </a:r>
            <a:r>
              <a:rPr lang="en-US" sz="2000" dirty="0" err="1">
                <a:latin typeface="Times New Roman" panose="02020603050405020304" pitchFamily="18" charset="0"/>
                <a:cs typeface="Times New Roman" panose="02020603050405020304" pitchFamily="18" charset="0"/>
              </a:rPr>
              <a:t>Gole</a:t>
            </a:r>
            <a:r>
              <a:rPr lang="en-US" sz="2000" dirty="0">
                <a:latin typeface="Times New Roman" panose="02020603050405020304" pitchFamily="18" charset="0"/>
                <a:cs typeface="Times New Roman" panose="02020603050405020304" pitchFamily="18" charset="0"/>
              </a:rPr>
              <a:t>, “An Algorithm to Automatically Generate Schedule for School Lectures Using a Heuristic Approach”, International Journal of Machine Learning and Computing, Vol. 2, No. 4, August 2012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Dilip</a:t>
            </a:r>
            <a:r>
              <a:rPr lang="en-US" sz="2000" dirty="0">
                <a:latin typeface="Times New Roman" panose="02020603050405020304" pitchFamily="18" charset="0"/>
                <a:cs typeface="Times New Roman" panose="02020603050405020304" pitchFamily="18" charset="0"/>
              </a:rPr>
              <a:t> Datta, </a:t>
            </a:r>
            <a:r>
              <a:rPr lang="en-US" sz="2000" dirty="0" err="1">
                <a:latin typeface="Times New Roman" panose="02020603050405020304" pitchFamily="18" charset="0"/>
                <a:cs typeface="Times New Roman" panose="02020603050405020304" pitchFamily="18" charset="0"/>
              </a:rPr>
              <a:t>Kalyanmoy</a:t>
            </a:r>
            <a:r>
              <a:rPr lang="en-US" sz="2000" dirty="0">
                <a:latin typeface="Times New Roman" panose="02020603050405020304" pitchFamily="18" charset="0"/>
                <a:cs typeface="Times New Roman" panose="02020603050405020304" pitchFamily="18" charset="0"/>
              </a:rPr>
              <a:t> Deb, Carlos M. Fonseca, “Solving Class Timetabling Problem of IIT Kanpur using Multi-Objective Evolutionary Algorithm”.</a:t>
            </a:r>
            <a:r>
              <a:rPr lang="en-US" sz="2000" dirty="0" err="1">
                <a:latin typeface="Times New Roman" panose="02020603050405020304" pitchFamily="18" charset="0"/>
                <a:cs typeface="Times New Roman" panose="02020603050405020304" pitchFamily="18" charset="0"/>
              </a:rPr>
              <a:t>KanGAL</a:t>
            </a:r>
            <a:r>
              <a:rPr lang="en-US" sz="2000" dirty="0">
                <a:latin typeface="Times New Roman" panose="02020603050405020304" pitchFamily="18" charset="0"/>
                <a:cs typeface="Times New Roman" panose="02020603050405020304" pitchFamily="18" charset="0"/>
              </a:rPr>
              <a:t> 2005.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Anuja</a:t>
            </a:r>
            <a:r>
              <a:rPr lang="en-US" sz="2000" dirty="0">
                <a:latin typeface="Times New Roman" panose="02020603050405020304" pitchFamily="18" charset="0"/>
                <a:cs typeface="Times New Roman" panose="02020603050405020304" pitchFamily="18" charset="0"/>
              </a:rPr>
              <a:t> Chowdhary, Priyanka </a:t>
            </a:r>
            <a:r>
              <a:rPr lang="en-US" sz="2000" dirty="0" err="1">
                <a:latin typeface="Times New Roman" panose="02020603050405020304" pitchFamily="18" charset="0"/>
                <a:cs typeface="Times New Roman" panose="02020603050405020304" pitchFamily="18" charset="0"/>
              </a:rPr>
              <a:t>Kakde</a:t>
            </a:r>
            <a:r>
              <a:rPr lang="en-US" sz="2000" dirty="0">
                <a:latin typeface="Times New Roman" panose="02020603050405020304" pitchFamily="18" charset="0"/>
                <a:cs typeface="Times New Roman" panose="02020603050405020304" pitchFamily="18" charset="0"/>
              </a:rPr>
              <a:t>, Shruti </a:t>
            </a:r>
            <a:r>
              <a:rPr lang="en-US" sz="2000" dirty="0" err="1">
                <a:latin typeface="Times New Roman" panose="02020603050405020304" pitchFamily="18" charset="0"/>
                <a:cs typeface="Times New Roman" panose="02020603050405020304" pitchFamily="18" charset="0"/>
              </a:rPr>
              <a:t>Dhoke</a:t>
            </a:r>
            <a:r>
              <a:rPr lang="en-US" sz="2000" dirty="0">
                <a:latin typeface="Times New Roman" panose="02020603050405020304" pitchFamily="18" charset="0"/>
                <a:cs typeface="Times New Roman" panose="02020603050405020304" pitchFamily="18" charset="0"/>
              </a:rPr>
              <a:t>, Sonali </a:t>
            </a:r>
            <a:r>
              <a:rPr lang="en-US" sz="2000" dirty="0" err="1">
                <a:latin typeface="Times New Roman" panose="02020603050405020304" pitchFamily="18" charset="0"/>
                <a:cs typeface="Times New Roman" panose="02020603050405020304" pitchFamily="18" charset="0"/>
              </a:rPr>
              <a:t>Ingle,Rupal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Rushiya</a:t>
            </a:r>
            <a:r>
              <a:rPr lang="en-US" sz="2000" dirty="0">
                <a:latin typeface="Times New Roman" panose="02020603050405020304" pitchFamily="18" charset="0"/>
                <a:cs typeface="Times New Roman" panose="02020603050405020304" pitchFamily="18" charset="0"/>
              </a:rPr>
              <a:t>, Dinesh Gawande, 'Time table Generation System”, International Journal of Computer Science and Mobile Computing, Vol.3 Issue.2, February- 2014.</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Mughda</a:t>
            </a:r>
            <a:r>
              <a:rPr lang="en-US" sz="2000" dirty="0">
                <a:latin typeface="Times New Roman" panose="02020603050405020304" pitchFamily="18" charset="0"/>
                <a:cs typeface="Times New Roman" panose="02020603050405020304" pitchFamily="18" charset="0"/>
              </a:rPr>
              <a:t> Kishor Patil, </a:t>
            </a:r>
            <a:r>
              <a:rPr lang="en-US" sz="2000" dirty="0" err="1">
                <a:latin typeface="Times New Roman" panose="02020603050405020304" pitchFamily="18" charset="0"/>
                <a:cs typeface="Times New Roman" panose="02020603050405020304" pitchFamily="18" charset="0"/>
              </a:rPr>
              <a:t>Rakhe</a:t>
            </a:r>
            <a:r>
              <a:rPr lang="en-US" sz="2000" dirty="0">
                <a:latin typeface="Times New Roman" panose="02020603050405020304" pitchFamily="18" charset="0"/>
                <a:cs typeface="Times New Roman" panose="02020603050405020304" pitchFamily="18" charset="0"/>
              </a:rPr>
              <a:t> Shruti Subodh, Prachi Ashok Pawar, </a:t>
            </a:r>
            <a:r>
              <a:rPr lang="en-US" sz="2000" dirty="0" err="1">
                <a:latin typeface="Times New Roman" panose="02020603050405020304" pitchFamily="18" charset="0"/>
                <a:cs typeface="Times New Roman" panose="02020603050405020304" pitchFamily="18" charset="0"/>
              </a:rPr>
              <a:t>Naveena</a:t>
            </a:r>
            <a:r>
              <a:rPr lang="en-US" sz="2000" dirty="0">
                <a:latin typeface="Times New Roman" panose="02020603050405020304" pitchFamily="18" charset="0"/>
                <a:cs typeface="Times New Roman" panose="02020603050405020304" pitchFamily="18" charset="0"/>
              </a:rPr>
              <a:t> Narendra Singh </a:t>
            </a:r>
            <a:r>
              <a:rPr lang="en-US" sz="2000" dirty="0" err="1">
                <a:latin typeface="Times New Roman" panose="02020603050405020304" pitchFamily="18" charset="0"/>
                <a:cs typeface="Times New Roman" panose="02020603050405020304" pitchFamily="18" charset="0"/>
              </a:rPr>
              <a:t>Turkar</a:t>
            </a:r>
            <a:r>
              <a:rPr lang="en-US" sz="2000" dirty="0">
                <a:latin typeface="Times New Roman" panose="02020603050405020304" pitchFamily="18" charset="0"/>
                <a:cs typeface="Times New Roman" panose="02020603050405020304" pitchFamily="18" charset="0"/>
              </a:rPr>
              <a:t>, “Web Application for Automatic Time Table Generation”, International Journal of current Engineering and Technology, E-ISSN 2277-4106, P-ISSN 2347-5161.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C23E0167-C7C0-D7E0-E235-A9FAEDF3D339}"/>
              </a:ext>
            </a:extLst>
          </p:cNvPr>
          <p:cNvSpPr>
            <a:spLocks noGrp="1"/>
          </p:cNvSpPr>
          <p:nvPr>
            <p:ph type="ftr" sz="quarter" idx="11"/>
          </p:nvPr>
        </p:nvSpPr>
        <p:spPr/>
        <p:txBody>
          <a:bodyPr/>
          <a:lstStyle/>
          <a:p>
            <a:r>
              <a:rPr lang="en-US"/>
              <a:t>Automatic Timetable Generator Windows Application Using C#</a:t>
            </a:r>
            <a:endParaRPr lang="en-IN"/>
          </a:p>
        </p:txBody>
      </p:sp>
      <p:sp>
        <p:nvSpPr>
          <p:cNvPr id="7" name="Slide Number Placeholder 6">
            <a:extLst>
              <a:ext uri="{FF2B5EF4-FFF2-40B4-BE49-F238E27FC236}">
                <a16:creationId xmlns:a16="http://schemas.microsoft.com/office/drawing/2014/main" id="{C5C38B5D-6A3D-B360-9581-65071D3B2007}"/>
              </a:ext>
            </a:extLst>
          </p:cNvPr>
          <p:cNvSpPr>
            <a:spLocks noGrp="1"/>
          </p:cNvSpPr>
          <p:nvPr>
            <p:ph type="sldNum" sz="quarter" idx="12"/>
          </p:nvPr>
        </p:nvSpPr>
        <p:spPr/>
        <p:txBody>
          <a:bodyPr/>
          <a:lstStyle/>
          <a:p>
            <a:fld id="{7B036D2B-58F3-431C-A237-AB52A3D89C27}" type="slidenum">
              <a:rPr lang="en-IN" smtClean="0"/>
              <a:t>14</a:t>
            </a:fld>
            <a:endParaRPr lang="en-IN"/>
          </a:p>
        </p:txBody>
      </p:sp>
    </p:spTree>
    <p:extLst>
      <p:ext uri="{BB962C8B-B14F-4D97-AF65-F5344CB8AC3E}">
        <p14:creationId xmlns:p14="http://schemas.microsoft.com/office/powerpoint/2010/main" val="38447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86A33-F944-4BD1-90A1-F2A2A698FDAB}"/>
              </a:ext>
            </a:extLst>
          </p:cNvPr>
          <p:cNvSpPr txBox="1"/>
          <p:nvPr/>
        </p:nvSpPr>
        <p:spPr>
          <a:xfrm>
            <a:off x="1035657" y="915208"/>
            <a:ext cx="6094674" cy="1477328"/>
          </a:xfrm>
          <a:prstGeom prst="rect">
            <a:avLst/>
          </a:prstGeom>
          <a:noFill/>
        </p:spPr>
        <p:txBody>
          <a:bodyPr wrap="square">
            <a:spAutoFit/>
          </a:bodyPr>
          <a:lstStyle/>
          <a:p>
            <a:r>
              <a:rPr lang="en-US" dirty="0"/>
              <a:t>Thank You</a:t>
            </a:r>
          </a:p>
          <a:p>
            <a:endParaRPr lang="en-US" dirty="0"/>
          </a:p>
          <a:p>
            <a:endParaRPr lang="en-US" dirty="0"/>
          </a:p>
          <a:p>
            <a:r>
              <a:rPr lang="en-US" dirty="0"/>
              <a:t>Any Questions?</a:t>
            </a:r>
          </a:p>
          <a:p>
            <a:endParaRPr lang="en-US" dirty="0"/>
          </a:p>
        </p:txBody>
      </p:sp>
      <p:sp>
        <p:nvSpPr>
          <p:cNvPr id="5" name="Footer Placeholder 4">
            <a:extLst>
              <a:ext uri="{FF2B5EF4-FFF2-40B4-BE49-F238E27FC236}">
                <a16:creationId xmlns:a16="http://schemas.microsoft.com/office/drawing/2014/main" id="{138DA613-5BC6-1423-E5FE-CBB505454B21}"/>
              </a:ext>
            </a:extLst>
          </p:cNvPr>
          <p:cNvSpPr>
            <a:spLocks noGrp="1"/>
          </p:cNvSpPr>
          <p:nvPr>
            <p:ph type="ftr" sz="quarter" idx="11"/>
          </p:nvPr>
        </p:nvSpPr>
        <p:spPr/>
        <p:txBody>
          <a:bodyPr/>
          <a:lstStyle/>
          <a:p>
            <a:r>
              <a:rPr lang="en-US"/>
              <a:t>Automatic Timetable Generator Windows Application Using C#</a:t>
            </a:r>
            <a:endParaRPr lang="en-IN"/>
          </a:p>
        </p:txBody>
      </p:sp>
      <p:sp>
        <p:nvSpPr>
          <p:cNvPr id="6" name="Slide Number Placeholder 5">
            <a:extLst>
              <a:ext uri="{FF2B5EF4-FFF2-40B4-BE49-F238E27FC236}">
                <a16:creationId xmlns:a16="http://schemas.microsoft.com/office/drawing/2014/main" id="{EB5BEE74-8976-98C7-2825-2B656A5F1A8E}"/>
              </a:ext>
            </a:extLst>
          </p:cNvPr>
          <p:cNvSpPr>
            <a:spLocks noGrp="1"/>
          </p:cNvSpPr>
          <p:nvPr>
            <p:ph type="sldNum" sz="quarter" idx="12"/>
          </p:nvPr>
        </p:nvSpPr>
        <p:spPr/>
        <p:txBody>
          <a:bodyPr/>
          <a:lstStyle/>
          <a:p>
            <a:fld id="{7B036D2B-58F3-431C-A237-AB52A3D89C27}" type="slidenum">
              <a:rPr lang="en-IN" smtClean="0"/>
              <a:t>15</a:t>
            </a:fld>
            <a:endParaRPr lang="en-IN"/>
          </a:p>
        </p:txBody>
      </p:sp>
    </p:spTree>
    <p:extLst>
      <p:ext uri="{BB962C8B-B14F-4D97-AF65-F5344CB8AC3E}">
        <p14:creationId xmlns:p14="http://schemas.microsoft.com/office/powerpoint/2010/main" val="75978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3A70D-CC44-4206-9F01-1A11AE194593}"/>
              </a:ext>
            </a:extLst>
          </p:cNvPr>
          <p:cNvSpPr txBox="1"/>
          <p:nvPr/>
        </p:nvSpPr>
        <p:spPr>
          <a:xfrm>
            <a:off x="2419185" y="499146"/>
            <a:ext cx="6094674" cy="584775"/>
          </a:xfrm>
          <a:prstGeom prst="rect">
            <a:avLst/>
          </a:prstGeom>
          <a:noFill/>
        </p:spPr>
        <p:txBody>
          <a:bodyPr wrap="square">
            <a:spAutoFit/>
          </a:bodyPr>
          <a:lstStyle/>
          <a:p>
            <a:pPr marL="914400" lvl="1" indent="-457200" algn="ctr"/>
            <a:r>
              <a:rPr lang="en-US" sz="3200" b="1" dirty="0">
                <a:latin typeface="Times New Roman" pitchFamily="18" charset="0"/>
                <a:cs typeface="Times New Roman" pitchFamily="18" charset="0"/>
              </a:rPr>
              <a:t>INDEX</a:t>
            </a:r>
          </a:p>
        </p:txBody>
      </p:sp>
      <p:sp>
        <p:nvSpPr>
          <p:cNvPr id="5" name="TextBox 4">
            <a:extLst>
              <a:ext uri="{FF2B5EF4-FFF2-40B4-BE49-F238E27FC236}">
                <a16:creationId xmlns:a16="http://schemas.microsoft.com/office/drawing/2014/main" id="{F30E1AA8-4FDD-41FC-BFE6-3AAD971E64E6}"/>
              </a:ext>
            </a:extLst>
          </p:cNvPr>
          <p:cNvSpPr txBox="1"/>
          <p:nvPr/>
        </p:nvSpPr>
        <p:spPr>
          <a:xfrm>
            <a:off x="550628" y="1785789"/>
            <a:ext cx="6094674" cy="3477875"/>
          </a:xfrm>
          <a:prstGeom prst="rect">
            <a:avLst/>
          </a:prstGeom>
          <a:noFill/>
        </p:spPr>
        <p:txBody>
          <a:bodyPr wrap="square">
            <a:spAutoFit/>
          </a:bodyPr>
          <a:lstStyle/>
          <a:p>
            <a:pPr marL="457200" indent="-457200">
              <a:buAutoNum type="arabicPeriod"/>
            </a:pPr>
            <a:r>
              <a:rPr lang="en-US" sz="2000" dirty="0">
                <a:latin typeface="Times New Roman" pitchFamily="18" charset="0"/>
                <a:cs typeface="Times New Roman" pitchFamily="18" charset="0"/>
              </a:rPr>
              <a:t>Abstract.</a:t>
            </a:r>
          </a:p>
          <a:p>
            <a:pPr marL="457200" indent="-457200">
              <a:buAutoNum type="arabicPeriod"/>
            </a:pPr>
            <a:r>
              <a:rPr lang="en-US" sz="2000" dirty="0">
                <a:latin typeface="Times New Roman" pitchFamily="18" charset="0"/>
                <a:cs typeface="Times New Roman" pitchFamily="18" charset="0"/>
              </a:rPr>
              <a:t>Introduction</a:t>
            </a:r>
          </a:p>
          <a:p>
            <a:pPr marL="457200" indent="-457200">
              <a:buAutoNum type="arabicPeriod"/>
            </a:pPr>
            <a:r>
              <a:rPr lang="en-US" sz="2000" dirty="0">
                <a:latin typeface="Times New Roman" pitchFamily="18" charset="0"/>
                <a:cs typeface="Times New Roman" pitchFamily="18" charset="0"/>
              </a:rPr>
              <a:t>Literature Survey</a:t>
            </a:r>
          </a:p>
          <a:p>
            <a:pPr marL="457200" indent="-457200">
              <a:buAutoNum type="arabicPeriod"/>
            </a:pPr>
            <a:r>
              <a:rPr lang="en-US" sz="2000" dirty="0">
                <a:latin typeface="Times New Roman" pitchFamily="18" charset="0"/>
                <a:cs typeface="Times New Roman" pitchFamily="18" charset="0"/>
              </a:rPr>
              <a:t>Scope of the Project</a:t>
            </a:r>
          </a:p>
          <a:p>
            <a:pPr marL="457200" indent="-457200">
              <a:buAutoNum type="arabicPeriod"/>
            </a:pPr>
            <a:r>
              <a:rPr lang="en-US" sz="2000" dirty="0">
                <a:latin typeface="Times New Roman" pitchFamily="18" charset="0"/>
                <a:cs typeface="Times New Roman" pitchFamily="18" charset="0"/>
              </a:rPr>
              <a:t>Hardware &amp; Software Requirement</a:t>
            </a:r>
          </a:p>
          <a:p>
            <a:pPr marL="457200" indent="-457200">
              <a:buAutoNum type="arabicPeriod"/>
            </a:pPr>
            <a:r>
              <a:rPr lang="en-US" sz="2000" dirty="0">
                <a:latin typeface="Times New Roman" pitchFamily="18" charset="0"/>
                <a:cs typeface="Times New Roman" pitchFamily="18" charset="0"/>
              </a:rPr>
              <a:t>Advantages </a:t>
            </a:r>
          </a:p>
          <a:p>
            <a:pPr marL="457200" indent="-457200">
              <a:buAutoNum type="arabicPeriod"/>
            </a:pPr>
            <a:r>
              <a:rPr lang="en-US" sz="2000" dirty="0">
                <a:latin typeface="Times New Roman" pitchFamily="18" charset="0"/>
                <a:cs typeface="Times New Roman" pitchFamily="18" charset="0"/>
              </a:rPr>
              <a:t>Disadvantages</a:t>
            </a:r>
          </a:p>
          <a:p>
            <a:pPr marL="457200" indent="-457200">
              <a:buAutoNum type="arabicPeriod"/>
            </a:pPr>
            <a:r>
              <a:rPr lang="en-US" sz="2000" dirty="0">
                <a:latin typeface="Times New Roman" pitchFamily="18" charset="0"/>
                <a:cs typeface="Times New Roman" pitchFamily="18" charset="0"/>
              </a:rPr>
              <a:t>Applications</a:t>
            </a:r>
          </a:p>
          <a:p>
            <a:pPr marL="457200" indent="-457200">
              <a:buAutoNum type="arabicPeriod"/>
            </a:pPr>
            <a:r>
              <a:rPr lang="en-US" sz="2000" dirty="0">
                <a:latin typeface="Times New Roman" pitchFamily="18" charset="0"/>
                <a:cs typeface="Times New Roman" pitchFamily="18" charset="0"/>
              </a:rPr>
              <a:t>Future Scope</a:t>
            </a:r>
          </a:p>
          <a:p>
            <a:pPr marL="457200" indent="-457200">
              <a:buAutoNum type="arabicPeriod"/>
            </a:pPr>
            <a:r>
              <a:rPr lang="en-US" sz="2000" dirty="0">
                <a:latin typeface="Times New Roman" pitchFamily="18" charset="0"/>
                <a:cs typeface="Times New Roman" pitchFamily="18" charset="0"/>
              </a:rPr>
              <a:t>Conclusion</a:t>
            </a:r>
          </a:p>
          <a:p>
            <a:pPr marL="457200" indent="-457200">
              <a:buAutoNum type="arabicPeriod"/>
            </a:pPr>
            <a:r>
              <a:rPr lang="en-US" sz="2000" dirty="0">
                <a:latin typeface="Times New Roman" pitchFamily="18" charset="0"/>
                <a:cs typeface="Times New Roman" pitchFamily="18" charset="0"/>
              </a:rPr>
              <a:t>References</a:t>
            </a:r>
          </a:p>
        </p:txBody>
      </p:sp>
      <p:sp>
        <p:nvSpPr>
          <p:cNvPr id="7" name="Slide Number Placeholder 6">
            <a:extLst>
              <a:ext uri="{FF2B5EF4-FFF2-40B4-BE49-F238E27FC236}">
                <a16:creationId xmlns:a16="http://schemas.microsoft.com/office/drawing/2014/main" id="{C5EC85DB-5E3D-302F-914A-F382DFBADDB7}"/>
              </a:ext>
            </a:extLst>
          </p:cNvPr>
          <p:cNvSpPr>
            <a:spLocks noGrp="1"/>
          </p:cNvSpPr>
          <p:nvPr>
            <p:ph type="sldNum" sz="quarter" idx="12"/>
          </p:nvPr>
        </p:nvSpPr>
        <p:spPr/>
        <p:txBody>
          <a:bodyPr/>
          <a:lstStyle/>
          <a:p>
            <a:fld id="{7B036D2B-58F3-431C-A237-AB52A3D89C27}" type="slidenum">
              <a:rPr lang="en-IN" smtClean="0"/>
              <a:t>2</a:t>
            </a:fld>
            <a:endParaRPr lang="en-IN"/>
          </a:p>
        </p:txBody>
      </p:sp>
      <p:sp>
        <p:nvSpPr>
          <p:cNvPr id="8" name="Footer Placeholder 7">
            <a:extLst>
              <a:ext uri="{FF2B5EF4-FFF2-40B4-BE49-F238E27FC236}">
                <a16:creationId xmlns:a16="http://schemas.microsoft.com/office/drawing/2014/main" id="{B51A10B7-F15D-63E9-D729-40918FB72D40}"/>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418849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04648-D76B-463A-A270-A92C345F25F4}"/>
              </a:ext>
            </a:extLst>
          </p:cNvPr>
          <p:cNvSpPr txBox="1"/>
          <p:nvPr/>
        </p:nvSpPr>
        <p:spPr>
          <a:xfrm>
            <a:off x="4470621" y="435535"/>
            <a:ext cx="609467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E799EF36-91D9-46AA-9137-B3327ABF1563}"/>
              </a:ext>
            </a:extLst>
          </p:cNvPr>
          <p:cNvSpPr txBox="1"/>
          <p:nvPr/>
        </p:nvSpPr>
        <p:spPr>
          <a:xfrm>
            <a:off x="343893" y="1627327"/>
            <a:ext cx="10485783" cy="4093428"/>
          </a:xfrm>
          <a:prstGeom prst="rect">
            <a:avLst/>
          </a:prstGeom>
          <a:noFill/>
        </p:spPr>
        <p:txBody>
          <a:bodyPr wrap="square">
            <a:spAutoFit/>
          </a:bodyPr>
          <a:lstStyle/>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Time table generation is tedious job for educationalist with respect to time and man power.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Providing a automatic time table generator will help to generate time table automatically.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Proposed system of our project will help to generate it automatically also helps to save time.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It avoids the complexity of setting and managing Timetable manually. In our project we are going to use algorithms like genetic resource scheduling to reduce these difficulties of generating timetable.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These algorithms incorporate a numeral of strategy, aimed to improve the operativeness of the search operation. The system will take various inputs like number of subjects, teachers, workload of a teacher, semester, rooms, labs.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By relying on these inputs, it will generate possible time tables for working days of the week for teaching faculty. </a:t>
            </a:r>
          </a:p>
          <a:p>
            <a:pPr marL="342900" indent="-34290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This will integrate by making optimal use of all resources in a way that will best suit the constraints.</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092843B-DE0F-39F1-553E-37FA7F74D821}"/>
              </a:ext>
            </a:extLst>
          </p:cNvPr>
          <p:cNvSpPr>
            <a:spLocks noGrp="1"/>
          </p:cNvSpPr>
          <p:nvPr>
            <p:ph type="sldNum" sz="quarter" idx="12"/>
          </p:nvPr>
        </p:nvSpPr>
        <p:spPr/>
        <p:txBody>
          <a:bodyPr/>
          <a:lstStyle/>
          <a:p>
            <a:fld id="{7B036D2B-58F3-431C-A237-AB52A3D89C27}" type="slidenum">
              <a:rPr lang="en-IN" smtClean="0"/>
              <a:t>3</a:t>
            </a:fld>
            <a:endParaRPr lang="en-IN"/>
          </a:p>
        </p:txBody>
      </p:sp>
      <p:sp>
        <p:nvSpPr>
          <p:cNvPr id="8" name="Footer Placeholder 7">
            <a:extLst>
              <a:ext uri="{FF2B5EF4-FFF2-40B4-BE49-F238E27FC236}">
                <a16:creationId xmlns:a16="http://schemas.microsoft.com/office/drawing/2014/main" id="{0BEDD889-DAAD-77C0-EBF3-47364A83B7E1}"/>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420126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878D5-D4D1-426B-94A9-8F1DF5C4AAE8}"/>
              </a:ext>
            </a:extLst>
          </p:cNvPr>
          <p:cNvSpPr txBox="1"/>
          <p:nvPr/>
        </p:nvSpPr>
        <p:spPr>
          <a:xfrm>
            <a:off x="3985592" y="491194"/>
            <a:ext cx="609467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a:t>
            </a:r>
            <a:r>
              <a:rPr lang="en-IN" sz="3200" b="1" dirty="0">
                <a:latin typeface="Times New Roman" panose="02020603050405020304" pitchFamily="18" charset="0"/>
                <a:cs typeface="Times New Roman" panose="02020603050405020304" pitchFamily="18" charset="0"/>
              </a:rPr>
              <a:t>NTRODUCTION</a:t>
            </a:r>
          </a:p>
        </p:txBody>
      </p:sp>
      <p:sp>
        <p:nvSpPr>
          <p:cNvPr id="5" name="TextBox 4">
            <a:extLst>
              <a:ext uri="{FF2B5EF4-FFF2-40B4-BE49-F238E27FC236}">
                <a16:creationId xmlns:a16="http://schemas.microsoft.com/office/drawing/2014/main" id="{B904CEE9-6F0C-429F-9AEF-644A4CCD031F}"/>
              </a:ext>
            </a:extLst>
          </p:cNvPr>
          <p:cNvSpPr txBox="1"/>
          <p:nvPr/>
        </p:nvSpPr>
        <p:spPr>
          <a:xfrm>
            <a:off x="351844" y="1717384"/>
            <a:ext cx="10334709"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Although majority college organization work has been mechanized, the lecture timetable  preparation is still commonly done by hand due to its inherent diﬃculties.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physical lecture-timetable preparation demands significant time and eﬀorts.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manual lecture-timetable scheduling is a limitation fulfillment problem in which we ﬁnd a result that satisﬁes the given set of constraints.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have been numerals of approaches made in the earlier period to the difficulty of  constructing timetables for colleges and schools.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Timetabling problems may be solve by diverse  methods inherited from operation study such as graph coloring, local search measures such as tabu  search, simulated annealing, genetic algorithms or from backtracking based constraint fulfillment  handling.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our project, timetable problem is formulated as a constraint fulfillment problem and  we proposed a realistic timetable algorithm which is capable of taking care of both hard and soft  constraints.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complete time table solution for Colleges which help to overcome the challenges  in manually constructing the timetable.</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B91C5E5-6839-0CAF-BF8F-97B70F86F6E4}"/>
              </a:ext>
            </a:extLst>
          </p:cNvPr>
          <p:cNvSpPr>
            <a:spLocks noGrp="1"/>
          </p:cNvSpPr>
          <p:nvPr>
            <p:ph type="sldNum" sz="quarter" idx="12"/>
          </p:nvPr>
        </p:nvSpPr>
        <p:spPr/>
        <p:txBody>
          <a:bodyPr/>
          <a:lstStyle/>
          <a:p>
            <a:fld id="{7B036D2B-58F3-431C-A237-AB52A3D89C27}" type="slidenum">
              <a:rPr lang="en-IN" smtClean="0"/>
              <a:t>4</a:t>
            </a:fld>
            <a:endParaRPr lang="en-IN"/>
          </a:p>
        </p:txBody>
      </p:sp>
      <p:sp>
        <p:nvSpPr>
          <p:cNvPr id="8" name="Footer Placeholder 7">
            <a:extLst>
              <a:ext uri="{FF2B5EF4-FFF2-40B4-BE49-F238E27FC236}">
                <a16:creationId xmlns:a16="http://schemas.microsoft.com/office/drawing/2014/main" id="{4A6C52EE-3207-9B81-7AAC-B867E51506FB}"/>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364860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7928FD-1D9A-4AC6-9D72-A7A3D7930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91" y="251453"/>
            <a:ext cx="8229617" cy="6355093"/>
          </a:xfrm>
          <a:prstGeom prst="rect">
            <a:avLst/>
          </a:prstGeom>
        </p:spPr>
      </p:pic>
      <p:sp>
        <p:nvSpPr>
          <p:cNvPr id="6" name="Slide Number Placeholder 5">
            <a:extLst>
              <a:ext uri="{FF2B5EF4-FFF2-40B4-BE49-F238E27FC236}">
                <a16:creationId xmlns:a16="http://schemas.microsoft.com/office/drawing/2014/main" id="{98C4A730-5221-EEAF-485F-B14312DBE679}"/>
              </a:ext>
            </a:extLst>
          </p:cNvPr>
          <p:cNvSpPr>
            <a:spLocks noGrp="1"/>
          </p:cNvSpPr>
          <p:nvPr>
            <p:ph type="sldNum" sz="quarter" idx="12"/>
          </p:nvPr>
        </p:nvSpPr>
        <p:spPr/>
        <p:txBody>
          <a:bodyPr/>
          <a:lstStyle/>
          <a:p>
            <a:fld id="{7B036D2B-58F3-431C-A237-AB52A3D89C27}" type="slidenum">
              <a:rPr lang="en-IN" smtClean="0"/>
              <a:t>5</a:t>
            </a:fld>
            <a:endParaRPr lang="en-IN"/>
          </a:p>
        </p:txBody>
      </p:sp>
      <p:sp>
        <p:nvSpPr>
          <p:cNvPr id="7" name="Footer Placeholder 7">
            <a:extLst>
              <a:ext uri="{FF2B5EF4-FFF2-40B4-BE49-F238E27FC236}">
                <a16:creationId xmlns:a16="http://schemas.microsoft.com/office/drawing/2014/main" id="{C922A5C4-AEF7-0285-311C-6B27B672779F}"/>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155697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3A2915-CAD1-4E80-A41B-9E03CF3DBB1E}"/>
              </a:ext>
            </a:extLst>
          </p:cNvPr>
          <p:cNvSpPr txBox="1"/>
          <p:nvPr/>
        </p:nvSpPr>
        <p:spPr>
          <a:xfrm>
            <a:off x="3452854" y="443487"/>
            <a:ext cx="6094674" cy="584775"/>
          </a:xfrm>
          <a:prstGeom prst="rect">
            <a:avLst/>
          </a:prstGeom>
          <a:noFill/>
        </p:spPr>
        <p:txBody>
          <a:bodyPr wrap="square">
            <a:spAutoFit/>
          </a:bodyPr>
          <a:lstStyle/>
          <a:p>
            <a:r>
              <a:rPr lang="en-US" sz="3200" b="1" dirty="0">
                <a:latin typeface="Times New Roman" pitchFamily="18" charset="0"/>
                <a:cs typeface="Times New Roman" pitchFamily="18" charset="0"/>
              </a:rPr>
              <a:t>LITERATURE SURVEY</a:t>
            </a:r>
            <a:endParaRPr lang="en-IN" sz="3200" b="1" dirty="0"/>
          </a:p>
        </p:txBody>
      </p:sp>
      <p:sp>
        <p:nvSpPr>
          <p:cNvPr id="5" name="TextBox 4">
            <a:extLst>
              <a:ext uri="{FF2B5EF4-FFF2-40B4-BE49-F238E27FC236}">
                <a16:creationId xmlns:a16="http://schemas.microsoft.com/office/drawing/2014/main" id="{8B210454-9385-4851-B0F7-E31355EA1AE6}"/>
              </a:ext>
            </a:extLst>
          </p:cNvPr>
          <p:cNvSpPr txBox="1"/>
          <p:nvPr/>
        </p:nvSpPr>
        <p:spPr>
          <a:xfrm>
            <a:off x="435005" y="1136342"/>
            <a:ext cx="10972801" cy="5566299"/>
          </a:xfrm>
          <a:prstGeom prst="rect">
            <a:avLst/>
          </a:prstGeom>
          <a:noFill/>
        </p:spPr>
        <p:txBody>
          <a:bodyPr wrap="square">
            <a:spAutoFit/>
          </a:bodyPr>
          <a:lstStyle/>
          <a:p>
            <a:endParaRPr lang="en-IN" sz="2000"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1276FF30-ADCE-45DA-898D-F311AEA859DD}"/>
              </a:ext>
            </a:extLst>
          </p:cNvPr>
          <p:cNvGraphicFramePr>
            <a:graphicFrameLocks noGrp="1"/>
          </p:cNvGraphicFramePr>
          <p:nvPr>
            <p:extLst>
              <p:ext uri="{D42A27DB-BD31-4B8C-83A1-F6EECF244321}">
                <p14:modId xmlns:p14="http://schemas.microsoft.com/office/powerpoint/2010/main" val="3127935478"/>
              </p:ext>
            </p:extLst>
          </p:nvPr>
        </p:nvGraphicFramePr>
        <p:xfrm>
          <a:off x="905522" y="1225692"/>
          <a:ext cx="9827581" cy="4737831"/>
        </p:xfrm>
        <a:graphic>
          <a:graphicData uri="http://schemas.openxmlformats.org/drawingml/2006/table">
            <a:tbl>
              <a:tblPr firstRow="1" bandRow="1">
                <a:tableStyleId>{5C22544A-7EE6-4342-B048-85BDC9FD1C3A}</a:tableStyleId>
              </a:tblPr>
              <a:tblGrid>
                <a:gridCol w="3007595">
                  <a:extLst>
                    <a:ext uri="{9D8B030D-6E8A-4147-A177-3AD203B41FA5}">
                      <a16:colId xmlns:a16="http://schemas.microsoft.com/office/drawing/2014/main" val="1715485151"/>
                    </a:ext>
                  </a:extLst>
                </a:gridCol>
                <a:gridCol w="2032000">
                  <a:extLst>
                    <a:ext uri="{9D8B030D-6E8A-4147-A177-3AD203B41FA5}">
                      <a16:colId xmlns:a16="http://schemas.microsoft.com/office/drawing/2014/main" val="3498720060"/>
                    </a:ext>
                  </a:extLst>
                </a:gridCol>
                <a:gridCol w="2488669">
                  <a:extLst>
                    <a:ext uri="{9D8B030D-6E8A-4147-A177-3AD203B41FA5}">
                      <a16:colId xmlns:a16="http://schemas.microsoft.com/office/drawing/2014/main" val="2607376670"/>
                    </a:ext>
                  </a:extLst>
                </a:gridCol>
                <a:gridCol w="2299317">
                  <a:extLst>
                    <a:ext uri="{9D8B030D-6E8A-4147-A177-3AD203B41FA5}">
                      <a16:colId xmlns:a16="http://schemas.microsoft.com/office/drawing/2014/main" val="895686333"/>
                    </a:ext>
                  </a:extLst>
                </a:gridCol>
              </a:tblGrid>
              <a:tr h="636269">
                <a:tc>
                  <a:txBody>
                    <a:bodyPr/>
                    <a:lstStyle/>
                    <a:p>
                      <a:pPr algn="ctr"/>
                      <a:r>
                        <a:rPr lang="en-US" sz="1600" dirty="0">
                          <a:solidFill>
                            <a:schemeClr val="tx1"/>
                          </a:solidFill>
                        </a:rPr>
                        <a:t>Research Paper Name</a:t>
                      </a:r>
                      <a:endParaRPr lang="en-IN" sz="1600" dirty="0">
                        <a:solidFill>
                          <a:schemeClr val="tx1"/>
                        </a:solidFill>
                      </a:endParaRPr>
                    </a:p>
                  </a:txBody>
                  <a:tcPr/>
                </a:tc>
                <a:tc>
                  <a:txBody>
                    <a:bodyPr/>
                    <a:lstStyle/>
                    <a:p>
                      <a:pPr algn="ctr"/>
                      <a:r>
                        <a:rPr lang="en-US" sz="1600" dirty="0">
                          <a:solidFill>
                            <a:schemeClr val="tx1"/>
                          </a:solidFill>
                        </a:rPr>
                        <a:t>Author</a:t>
                      </a:r>
                      <a:endParaRPr lang="en-IN" sz="1600" dirty="0">
                        <a:solidFill>
                          <a:schemeClr val="tx1"/>
                        </a:solidFill>
                      </a:endParaRPr>
                    </a:p>
                  </a:txBody>
                  <a:tcPr/>
                </a:tc>
                <a:tc>
                  <a:txBody>
                    <a:bodyPr/>
                    <a:lstStyle/>
                    <a:p>
                      <a:pPr algn="ctr"/>
                      <a:r>
                        <a:rPr lang="en-US" sz="1600" dirty="0">
                          <a:solidFill>
                            <a:schemeClr val="tx1"/>
                          </a:solidFill>
                        </a:rPr>
                        <a:t>Methodology</a:t>
                      </a:r>
                      <a:endParaRPr lang="en-IN" sz="1600" dirty="0">
                        <a:solidFill>
                          <a:schemeClr val="tx1"/>
                        </a:solidFill>
                      </a:endParaRPr>
                    </a:p>
                  </a:txBody>
                  <a:tcPr/>
                </a:tc>
                <a:tc>
                  <a:txBody>
                    <a:bodyPr/>
                    <a:lstStyle/>
                    <a:p>
                      <a:pPr algn="ctr"/>
                      <a:r>
                        <a:rPr lang="en-US" sz="1600" dirty="0">
                          <a:solidFill>
                            <a:schemeClr val="tx1"/>
                          </a:solidFill>
                        </a:rPr>
                        <a:t>Drawbacks</a:t>
                      </a:r>
                      <a:endParaRPr lang="en-IN" sz="1600" dirty="0">
                        <a:solidFill>
                          <a:schemeClr val="tx1"/>
                        </a:solidFill>
                      </a:endParaRPr>
                    </a:p>
                  </a:txBody>
                  <a:tcPr/>
                </a:tc>
                <a:extLst>
                  <a:ext uri="{0D108BD9-81ED-4DB2-BD59-A6C34878D82A}">
                    <a16:rowId xmlns:a16="http://schemas.microsoft.com/office/drawing/2014/main" val="3756086490"/>
                  </a:ext>
                </a:extLst>
              </a:tr>
              <a:tr h="4101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mn-lt"/>
                          <a:ea typeface="+mn-ea"/>
                          <a:cs typeface="+mn-cs"/>
                        </a:rPr>
                        <a:t>A Literature Review on Timetable Generation Algorithms</a:t>
                      </a:r>
                    </a:p>
                    <a:p>
                      <a:endParaRPr lang="en-IN" dirty="0"/>
                    </a:p>
                    <a:p>
                      <a:r>
                        <a:rPr kumimoji="0" lang="en-IN" sz="1400" b="0" i="0" kern="1200" dirty="0">
                          <a:solidFill>
                            <a:schemeClr val="dk1"/>
                          </a:solidFill>
                          <a:effectLst/>
                          <a:latin typeface="+mn-lt"/>
                          <a:ea typeface="+mn-ea"/>
                          <a:cs typeface="+mn-cs"/>
                        </a:rPr>
                        <a:t>Published 19 January 2017</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dirty="0">
                          <a:solidFill>
                            <a:schemeClr val="tx1"/>
                          </a:solidFill>
                          <a:effectLst/>
                          <a:latin typeface="+mn-lt"/>
                          <a:ea typeface="+mn-ea"/>
                          <a:cs typeface="+mn-cs"/>
                        </a:rPr>
                        <a:t>S. </a:t>
                      </a:r>
                      <a:r>
                        <a:rPr kumimoji="0" lang="en-IN" sz="1400" b="0" i="0" u="none" strike="noStrike" kern="1200" dirty="0" err="1">
                          <a:solidFill>
                            <a:schemeClr val="tx1"/>
                          </a:solidFill>
                          <a:effectLst/>
                          <a:latin typeface="+mn-lt"/>
                          <a:ea typeface="+mn-ea"/>
                          <a:cs typeface="+mn-cs"/>
                        </a:rPr>
                        <a:t>Nangare</a:t>
                      </a:r>
                      <a:endParaRPr kumimoji="0" lang="en-IN" sz="1400" b="0" i="0" u="none" kern="1200" dirty="0">
                        <a:solidFill>
                          <a:schemeClr val="tx1"/>
                        </a:solidFill>
                        <a:effectLst/>
                        <a:latin typeface="+mn-lt"/>
                        <a:ea typeface="+mn-ea"/>
                        <a:cs typeface="+mn-cs"/>
                      </a:endParaRPr>
                    </a:p>
                    <a:p>
                      <a:endParaRPr lang="en-IN" dirty="0"/>
                    </a:p>
                  </a:txBody>
                  <a:tcPr/>
                </a:tc>
                <a:tc>
                  <a:txBody>
                    <a:bodyPr/>
                    <a:lstStyle/>
                    <a:p>
                      <a:r>
                        <a:rPr kumimoji="0" lang="en-US" sz="1400" b="0" i="0" kern="1200" dirty="0">
                          <a:solidFill>
                            <a:schemeClr val="dk1"/>
                          </a:solidFill>
                          <a:effectLst/>
                          <a:latin typeface="+mn-lt"/>
                          <a:ea typeface="+mn-ea"/>
                          <a:cs typeface="+mn-cs"/>
                        </a:rPr>
                        <a:t>A lot of complex constraints need to be addressed for development of an efficient algorithm to solve this problem. There are still serious problems like generation of high cost time table. Therefore there is a great requirement for an application distributing the course evenly and without collisions.  Our aim here is to develop a simple, easily understandable, efficient and portable application, which could automatically generate good quality time tables within seconds.</a:t>
                      </a:r>
                      <a:endParaRPr lang="en-IN" sz="1400" dirty="0"/>
                    </a:p>
                  </a:txBody>
                  <a:tcPr/>
                </a:tc>
                <a:tc>
                  <a:txBody>
                    <a:bodyPr/>
                    <a:lstStyle/>
                    <a:p>
                      <a:r>
                        <a:rPr lang="en-US" sz="1400" dirty="0"/>
                        <a:t>Long or Short Breaks between lectures is dynamic so we cant able to fix the breaks as per our convenience.</a:t>
                      </a:r>
                      <a:endParaRPr lang="en-IN" sz="1400" dirty="0"/>
                    </a:p>
                  </a:txBody>
                  <a:tcPr/>
                </a:tc>
                <a:extLst>
                  <a:ext uri="{0D108BD9-81ED-4DB2-BD59-A6C34878D82A}">
                    <a16:rowId xmlns:a16="http://schemas.microsoft.com/office/drawing/2014/main" val="3781953253"/>
                  </a:ext>
                </a:extLst>
              </a:tr>
            </a:tbl>
          </a:graphicData>
        </a:graphic>
      </p:graphicFrame>
      <p:sp>
        <p:nvSpPr>
          <p:cNvPr id="8" name="Slide Number Placeholder 7">
            <a:extLst>
              <a:ext uri="{FF2B5EF4-FFF2-40B4-BE49-F238E27FC236}">
                <a16:creationId xmlns:a16="http://schemas.microsoft.com/office/drawing/2014/main" id="{C6F44CF5-5B94-CFFA-46B1-4A4DF60F1118}"/>
              </a:ext>
            </a:extLst>
          </p:cNvPr>
          <p:cNvSpPr>
            <a:spLocks noGrp="1"/>
          </p:cNvSpPr>
          <p:nvPr>
            <p:ph type="sldNum" sz="quarter" idx="12"/>
          </p:nvPr>
        </p:nvSpPr>
        <p:spPr/>
        <p:txBody>
          <a:bodyPr/>
          <a:lstStyle/>
          <a:p>
            <a:fld id="{7B036D2B-58F3-431C-A237-AB52A3D89C27}" type="slidenum">
              <a:rPr lang="en-IN" smtClean="0"/>
              <a:t>6</a:t>
            </a:fld>
            <a:endParaRPr lang="en-IN"/>
          </a:p>
        </p:txBody>
      </p:sp>
      <p:sp>
        <p:nvSpPr>
          <p:cNvPr id="9" name="Footer Placeholder 7">
            <a:extLst>
              <a:ext uri="{FF2B5EF4-FFF2-40B4-BE49-F238E27FC236}">
                <a16:creationId xmlns:a16="http://schemas.microsoft.com/office/drawing/2014/main" id="{E8EF2AA4-3047-B387-082B-3C2CBF4C5B24}"/>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387900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4D2FF-E0DC-48E6-9D97-43151EED9DE3}"/>
              </a:ext>
            </a:extLst>
          </p:cNvPr>
          <p:cNvSpPr txBox="1"/>
          <p:nvPr/>
        </p:nvSpPr>
        <p:spPr>
          <a:xfrm>
            <a:off x="2670975" y="419632"/>
            <a:ext cx="6094674" cy="584775"/>
          </a:xfrm>
          <a:prstGeom prst="rect">
            <a:avLst/>
          </a:prstGeom>
          <a:noFill/>
        </p:spPr>
        <p:txBody>
          <a:bodyPr wrap="square">
            <a:spAutoFit/>
          </a:bodyPr>
          <a:lstStyle/>
          <a:p>
            <a:pPr algn="ctr"/>
            <a:r>
              <a:rPr lang="en-US" sz="3200" b="1" dirty="0">
                <a:latin typeface="Times New Roman" pitchFamily="18" charset="0"/>
                <a:cs typeface="Times New Roman" pitchFamily="18" charset="0"/>
              </a:rPr>
              <a:t>SCOPE OF THE PROJECT</a:t>
            </a:r>
            <a:endParaRPr lang="en-IN" sz="3200" b="1" dirty="0"/>
          </a:p>
        </p:txBody>
      </p:sp>
      <p:sp>
        <p:nvSpPr>
          <p:cNvPr id="5" name="TextBox 4">
            <a:extLst>
              <a:ext uri="{FF2B5EF4-FFF2-40B4-BE49-F238E27FC236}">
                <a16:creationId xmlns:a16="http://schemas.microsoft.com/office/drawing/2014/main" id="{DEBBF9E6-0B31-4F44-9DC1-138D7E3571C9}"/>
              </a:ext>
            </a:extLst>
          </p:cNvPr>
          <p:cNvSpPr txBox="1"/>
          <p:nvPr/>
        </p:nvSpPr>
        <p:spPr>
          <a:xfrm>
            <a:off x="320039" y="1720840"/>
            <a:ext cx="10477832"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Automatic Timetable Generator generates timetable for each class-wise and teacher-wise, in keeping with the availability calendar of teachers, availability and capacity of physical resources such as classrooms and rules applicable at different classes, semesters, teachers and subjects level. Best of all, this Timetable Generation System tremendously improves resource utilization and optimization. </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C1714531-3DDB-0444-D033-46CB0FF40F8E}"/>
              </a:ext>
            </a:extLst>
          </p:cNvPr>
          <p:cNvSpPr>
            <a:spLocks noGrp="1"/>
          </p:cNvSpPr>
          <p:nvPr>
            <p:ph type="sldNum" sz="quarter" idx="12"/>
          </p:nvPr>
        </p:nvSpPr>
        <p:spPr/>
        <p:txBody>
          <a:bodyPr/>
          <a:lstStyle/>
          <a:p>
            <a:fld id="{7B036D2B-58F3-431C-A237-AB52A3D89C27}" type="slidenum">
              <a:rPr lang="en-IN" smtClean="0"/>
              <a:t>7</a:t>
            </a:fld>
            <a:endParaRPr lang="en-IN"/>
          </a:p>
        </p:txBody>
      </p:sp>
      <p:sp>
        <p:nvSpPr>
          <p:cNvPr id="8" name="Footer Placeholder 7">
            <a:extLst>
              <a:ext uri="{FF2B5EF4-FFF2-40B4-BE49-F238E27FC236}">
                <a16:creationId xmlns:a16="http://schemas.microsoft.com/office/drawing/2014/main" id="{F4323D30-CC99-D7F1-7A29-4DCA3B65D1A4}"/>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22636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B0B82-AFF4-49B0-B4FE-3AB45DC0DAEB}"/>
              </a:ext>
            </a:extLst>
          </p:cNvPr>
          <p:cNvSpPr txBox="1"/>
          <p:nvPr/>
        </p:nvSpPr>
        <p:spPr>
          <a:xfrm>
            <a:off x="1722782" y="371924"/>
            <a:ext cx="8746435" cy="584775"/>
          </a:xfrm>
          <a:prstGeom prst="rect">
            <a:avLst/>
          </a:prstGeom>
          <a:noFill/>
        </p:spPr>
        <p:txBody>
          <a:bodyPr wrap="square">
            <a:spAutoFit/>
          </a:bodyPr>
          <a:lstStyle/>
          <a:p>
            <a:r>
              <a:rPr lang="en-US" sz="3200" b="1" dirty="0">
                <a:latin typeface="Times New Roman" pitchFamily="18" charset="0"/>
                <a:cs typeface="Times New Roman" pitchFamily="18" charset="0"/>
              </a:rPr>
              <a:t>HARDWARE &amp; SOFTWARE REQUIREMENT</a:t>
            </a:r>
          </a:p>
        </p:txBody>
      </p:sp>
      <p:sp>
        <p:nvSpPr>
          <p:cNvPr id="5" name="TextBox 4">
            <a:extLst>
              <a:ext uri="{FF2B5EF4-FFF2-40B4-BE49-F238E27FC236}">
                <a16:creationId xmlns:a16="http://schemas.microsoft.com/office/drawing/2014/main" id="{D14B0119-BA3B-47B9-B088-49AF0AD5AF8D}"/>
              </a:ext>
            </a:extLst>
          </p:cNvPr>
          <p:cNvSpPr txBox="1"/>
          <p:nvPr/>
        </p:nvSpPr>
        <p:spPr>
          <a:xfrm>
            <a:off x="320041" y="1958125"/>
            <a:ext cx="6094674" cy="347787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Hardware requirement : </a:t>
            </a:r>
          </a:p>
          <a:p>
            <a:r>
              <a:rPr lang="en-IN" sz="2000" dirty="0">
                <a:latin typeface="Times New Roman" panose="02020603050405020304" pitchFamily="18" charset="0"/>
                <a:cs typeface="Times New Roman" panose="02020603050405020304" pitchFamily="18" charset="0"/>
              </a:rPr>
              <a:t>• System: Pentium IV 2.4 GHz.</a:t>
            </a:r>
          </a:p>
          <a:p>
            <a:r>
              <a:rPr lang="en-IN" sz="2000" dirty="0">
                <a:latin typeface="Times New Roman" panose="02020603050405020304" pitchFamily="18" charset="0"/>
                <a:cs typeface="Times New Roman" panose="02020603050405020304" pitchFamily="18" charset="0"/>
              </a:rPr>
              <a:t>• Hard Disk :40 GB. </a:t>
            </a:r>
          </a:p>
          <a:p>
            <a:r>
              <a:rPr lang="en-IN" sz="2000" dirty="0">
                <a:latin typeface="Times New Roman" panose="02020603050405020304" pitchFamily="18" charset="0"/>
                <a:cs typeface="Times New Roman" panose="02020603050405020304" pitchFamily="18" charset="0"/>
              </a:rPr>
              <a:t>• RAM: 2 GB.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Software requirement : </a:t>
            </a:r>
          </a:p>
          <a:p>
            <a:r>
              <a:rPr lang="en-IN" sz="2000" dirty="0">
                <a:latin typeface="Times New Roman" panose="02020603050405020304" pitchFamily="18" charset="0"/>
                <a:cs typeface="Times New Roman" panose="02020603050405020304" pitchFamily="18" charset="0"/>
              </a:rPr>
              <a:t>• Operating system : Windows XP/7 </a:t>
            </a:r>
          </a:p>
          <a:p>
            <a:r>
              <a:rPr lang="en-IN" sz="2000" dirty="0">
                <a:latin typeface="Times New Roman" panose="02020603050405020304" pitchFamily="18" charset="0"/>
                <a:cs typeface="Times New Roman" panose="02020603050405020304" pitchFamily="18" charset="0"/>
              </a:rPr>
              <a:t>• Coding Language: C#. </a:t>
            </a:r>
          </a:p>
          <a:p>
            <a:r>
              <a:rPr lang="en-IN" sz="2000" dirty="0">
                <a:latin typeface="Times New Roman" panose="02020603050405020304" pitchFamily="18" charset="0"/>
                <a:cs typeface="Times New Roman" panose="02020603050405020304" pitchFamily="18" charset="0"/>
              </a:rPr>
              <a:t>• IDE : Visual Basic. </a:t>
            </a:r>
          </a:p>
          <a:p>
            <a:r>
              <a:rPr lang="en-IN" sz="2000" dirty="0">
                <a:latin typeface="Times New Roman" panose="02020603050405020304" pitchFamily="18" charset="0"/>
                <a:cs typeface="Times New Roman" panose="02020603050405020304" pitchFamily="18" charset="0"/>
              </a:rPr>
              <a:t>• Front End: C#. </a:t>
            </a:r>
          </a:p>
          <a:p>
            <a:r>
              <a:rPr lang="en-IN" sz="2000" dirty="0">
                <a:latin typeface="Times New Roman" panose="02020603050405020304" pitchFamily="18" charset="0"/>
                <a:cs typeface="Times New Roman" panose="02020603050405020304" pitchFamily="18" charset="0"/>
              </a:rPr>
              <a:t>• Back End: SQL Server 2014 Management Studio</a:t>
            </a:r>
          </a:p>
        </p:txBody>
      </p:sp>
      <p:sp>
        <p:nvSpPr>
          <p:cNvPr id="7" name="Slide Number Placeholder 6">
            <a:extLst>
              <a:ext uri="{FF2B5EF4-FFF2-40B4-BE49-F238E27FC236}">
                <a16:creationId xmlns:a16="http://schemas.microsoft.com/office/drawing/2014/main" id="{24567751-7898-9588-8DCF-D232A7E710F2}"/>
              </a:ext>
            </a:extLst>
          </p:cNvPr>
          <p:cNvSpPr>
            <a:spLocks noGrp="1"/>
          </p:cNvSpPr>
          <p:nvPr>
            <p:ph type="sldNum" sz="quarter" idx="12"/>
          </p:nvPr>
        </p:nvSpPr>
        <p:spPr/>
        <p:txBody>
          <a:bodyPr/>
          <a:lstStyle/>
          <a:p>
            <a:fld id="{7B036D2B-58F3-431C-A237-AB52A3D89C27}" type="slidenum">
              <a:rPr lang="en-IN" smtClean="0"/>
              <a:t>8</a:t>
            </a:fld>
            <a:endParaRPr lang="en-IN"/>
          </a:p>
        </p:txBody>
      </p:sp>
      <p:sp>
        <p:nvSpPr>
          <p:cNvPr id="8" name="Footer Placeholder 7">
            <a:extLst>
              <a:ext uri="{FF2B5EF4-FFF2-40B4-BE49-F238E27FC236}">
                <a16:creationId xmlns:a16="http://schemas.microsoft.com/office/drawing/2014/main" id="{61A9C5B1-8EE8-EC62-773E-34BB5DDE1679}"/>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386399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53505-6185-4D8D-8B26-564E376C64EC}"/>
              </a:ext>
            </a:extLst>
          </p:cNvPr>
          <p:cNvSpPr txBox="1"/>
          <p:nvPr/>
        </p:nvSpPr>
        <p:spPr>
          <a:xfrm>
            <a:off x="4571669" y="443486"/>
            <a:ext cx="3048662" cy="584775"/>
          </a:xfrm>
          <a:prstGeom prst="rect">
            <a:avLst/>
          </a:prstGeom>
          <a:noFill/>
        </p:spPr>
        <p:txBody>
          <a:bodyPr wrap="square">
            <a:spAutoFit/>
          </a:bodyPr>
          <a:lstStyle/>
          <a:p>
            <a:pPr lvl="0" algn="just">
              <a:buSzPts val="1200"/>
            </a:pPr>
            <a:r>
              <a:rPr lang="en-US" sz="3200" b="1" dirty="0">
                <a:effectLst/>
                <a:latin typeface="Times New Roman" panose="02020603050405020304" pitchFamily="18" charset="0"/>
                <a:ea typeface="Times New Roman" panose="02020603050405020304" pitchFamily="18" charset="0"/>
              </a:rPr>
              <a:t>ADVANTAGES</a:t>
            </a:r>
            <a:endParaRPr lang="en-IN" sz="32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E651949-2F9B-41A6-920F-B6D0A4090081}"/>
              </a:ext>
            </a:extLst>
          </p:cNvPr>
          <p:cNvSpPr txBox="1"/>
          <p:nvPr/>
        </p:nvSpPr>
        <p:spPr>
          <a:xfrm>
            <a:off x="312088" y="2082751"/>
            <a:ext cx="9770166" cy="1938992"/>
          </a:xfrm>
          <a:prstGeom prst="rect">
            <a:avLst/>
          </a:prstGeom>
          <a:noFill/>
        </p:spPr>
        <p:txBody>
          <a:bodyPr wrap="square">
            <a:spAutoFit/>
          </a:bodyPr>
          <a:lstStyle/>
          <a:p>
            <a:pPr marL="342900" indent="-342900">
              <a:buFont typeface="Symbol" panose="05050102010706020507" pitchFamily="18" charset="2"/>
              <a:buChar char="·"/>
            </a:pPr>
            <a:r>
              <a:rPr lang="en-US" sz="2000" i="0" dirty="0">
                <a:effectLst/>
                <a:latin typeface="Times New Roman" panose="02020603050405020304" pitchFamily="18" charset="0"/>
                <a:cs typeface="Times New Roman" panose="02020603050405020304" pitchFamily="18" charset="0"/>
              </a:rPr>
              <a:t>Saves Time and Effort</a:t>
            </a:r>
          </a:p>
          <a:p>
            <a:pPr marL="342900" indent="-342900">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Faculty did not need to worry for time clashes and teacher clashes.</a:t>
            </a:r>
          </a:p>
          <a:p>
            <a:pPr marL="342900" indent="-342900">
              <a:buFont typeface="Symbol" panose="05050102010706020507" pitchFamily="18" charset="2"/>
              <a:buChar char="·"/>
            </a:pPr>
            <a:r>
              <a:rPr lang="en-US" sz="2000" b="0" i="0" dirty="0">
                <a:effectLst/>
                <a:latin typeface="Times New Roman" panose="02020603050405020304" pitchFamily="18" charset="0"/>
                <a:cs typeface="Times New Roman" panose="02020603050405020304" pitchFamily="18" charset="0"/>
              </a:rPr>
              <a:t>Authority can concentrate on other things rather than wasting their time on preparing Time-Table</a:t>
            </a:r>
            <a:endParaRPr lang="en-US" sz="2000" dirty="0">
              <a:latin typeface="Times New Roman" panose="02020603050405020304" pitchFamily="18" charset="0"/>
              <a:cs typeface="Times New Roman" panose="02020603050405020304" pitchFamily="18" charset="0"/>
            </a:endParaRPr>
          </a:p>
          <a:p>
            <a:pPr marL="342900" indent="-342900">
              <a:buFont typeface="Symbol" panose="05050102010706020507" pitchFamily="18" charset="2"/>
              <a:buChar char="·"/>
            </a:pPr>
            <a:r>
              <a:rPr lang="en-US" sz="2000" i="0" dirty="0">
                <a:effectLst/>
                <a:latin typeface="Times New Roman" panose="02020603050405020304" pitchFamily="18" charset="0"/>
                <a:cs typeface="Times New Roman" panose="02020603050405020304" pitchFamily="18" charset="0"/>
              </a:rPr>
              <a:t>Secure and User-Friendly</a:t>
            </a:r>
          </a:p>
          <a:p>
            <a:pPr marL="342900" indent="-342900">
              <a:buFont typeface="Symbol" panose="05050102010706020507" pitchFamily="18" charset="2"/>
              <a:buChar char="·"/>
            </a:pPr>
            <a:r>
              <a:rPr lang="en-US" sz="2000" i="0" dirty="0">
                <a:effectLst/>
                <a:latin typeface="Times New Roman" panose="02020603050405020304" pitchFamily="18" charset="0"/>
                <a:cs typeface="Times New Roman" panose="02020603050405020304" pitchFamily="18" charset="0"/>
              </a:rPr>
              <a:t>Creating a paperless environment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2847997-66EF-72E1-0438-C6E3FCF017C5}"/>
              </a:ext>
            </a:extLst>
          </p:cNvPr>
          <p:cNvSpPr>
            <a:spLocks noGrp="1"/>
          </p:cNvSpPr>
          <p:nvPr>
            <p:ph type="sldNum" sz="quarter" idx="12"/>
          </p:nvPr>
        </p:nvSpPr>
        <p:spPr/>
        <p:txBody>
          <a:bodyPr/>
          <a:lstStyle/>
          <a:p>
            <a:fld id="{7B036D2B-58F3-431C-A237-AB52A3D89C27}" type="slidenum">
              <a:rPr lang="en-IN" smtClean="0"/>
              <a:t>9</a:t>
            </a:fld>
            <a:endParaRPr lang="en-IN"/>
          </a:p>
        </p:txBody>
      </p:sp>
      <p:sp>
        <p:nvSpPr>
          <p:cNvPr id="8" name="Footer Placeholder 7">
            <a:extLst>
              <a:ext uri="{FF2B5EF4-FFF2-40B4-BE49-F238E27FC236}">
                <a16:creationId xmlns:a16="http://schemas.microsoft.com/office/drawing/2014/main" id="{19D6EBCE-66E0-ED79-62BE-5D8D2BBB7C2A}"/>
              </a:ext>
            </a:extLst>
          </p:cNvPr>
          <p:cNvSpPr>
            <a:spLocks noGrp="1"/>
          </p:cNvSpPr>
          <p:nvPr>
            <p:ph type="ftr" sz="quarter" idx="11"/>
          </p:nvPr>
        </p:nvSpPr>
        <p:spPr>
          <a:xfrm>
            <a:off x="3429328" y="6370320"/>
            <a:ext cx="5028543" cy="487680"/>
          </a:xfrm>
        </p:spPr>
        <p:txBody>
          <a:bodyPr/>
          <a:lstStyle/>
          <a:p>
            <a:r>
              <a:rPr lang="en-US" dirty="0">
                <a:solidFill>
                  <a:schemeClr val="tx1"/>
                </a:solidFill>
              </a:rPr>
              <a:t>Automatic Timetable Generator Windows Application Using C#</a:t>
            </a:r>
            <a:endParaRPr lang="en-IN" dirty="0">
              <a:solidFill>
                <a:schemeClr val="tx1"/>
              </a:solidFill>
            </a:endParaRPr>
          </a:p>
        </p:txBody>
      </p:sp>
    </p:spTree>
    <p:extLst>
      <p:ext uri="{BB962C8B-B14F-4D97-AF65-F5344CB8AC3E}">
        <p14:creationId xmlns:p14="http://schemas.microsoft.com/office/powerpoint/2010/main" val="3086452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CPE-PPT format-20-21</Template>
  <TotalTime>912</TotalTime>
  <Words>1345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Chavan</dc:creator>
  <cp:lastModifiedBy>Saurabh Rajput</cp:lastModifiedBy>
  <cp:revision>34</cp:revision>
  <dcterms:created xsi:type="dcterms:W3CDTF">2021-04-19T10:54:49Z</dcterms:created>
  <dcterms:modified xsi:type="dcterms:W3CDTF">2022-05-14T09:53:13Z</dcterms:modified>
</cp:coreProperties>
</file>