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2" r:id="rId1"/>
  </p:sldMasterIdLst>
  <p:notesMasterIdLst>
    <p:notesMasterId r:id="rId97"/>
  </p:notesMasterIdLst>
  <p:sldIdLst>
    <p:sldId id="261" r:id="rId2"/>
    <p:sldId id="273" r:id="rId3"/>
    <p:sldId id="274" r:id="rId4"/>
    <p:sldId id="275" r:id="rId5"/>
    <p:sldId id="276" r:id="rId6"/>
    <p:sldId id="388" r:id="rId7"/>
    <p:sldId id="277" r:id="rId8"/>
    <p:sldId id="279" r:id="rId9"/>
    <p:sldId id="280" r:id="rId10"/>
    <p:sldId id="281" r:id="rId11"/>
    <p:sldId id="282" r:id="rId12"/>
    <p:sldId id="283" r:id="rId13"/>
    <p:sldId id="316" r:id="rId14"/>
    <p:sldId id="317" r:id="rId15"/>
    <p:sldId id="318" r:id="rId16"/>
    <p:sldId id="319" r:id="rId17"/>
    <p:sldId id="304" r:id="rId18"/>
    <p:sldId id="305" r:id="rId19"/>
    <p:sldId id="306" r:id="rId20"/>
    <p:sldId id="307" r:id="rId21"/>
    <p:sldId id="308" r:id="rId22"/>
    <p:sldId id="309" r:id="rId23"/>
    <p:sldId id="297" r:id="rId24"/>
    <p:sldId id="298" r:id="rId25"/>
    <p:sldId id="299" r:id="rId26"/>
    <p:sldId id="301" r:id="rId27"/>
    <p:sldId id="360" r:id="rId28"/>
    <p:sldId id="361" r:id="rId29"/>
    <p:sldId id="362" r:id="rId30"/>
    <p:sldId id="302" r:id="rId31"/>
    <p:sldId id="303" r:id="rId32"/>
    <p:sldId id="310" r:id="rId33"/>
    <p:sldId id="311" r:id="rId34"/>
    <p:sldId id="312" r:id="rId35"/>
    <p:sldId id="313" r:id="rId36"/>
    <p:sldId id="320" r:id="rId37"/>
    <p:sldId id="321" r:id="rId38"/>
    <p:sldId id="322" r:id="rId39"/>
    <p:sldId id="323" r:id="rId40"/>
    <p:sldId id="332" r:id="rId41"/>
    <p:sldId id="333" r:id="rId42"/>
    <p:sldId id="334" r:id="rId43"/>
    <p:sldId id="335" r:id="rId44"/>
    <p:sldId id="324" r:id="rId45"/>
    <p:sldId id="325" r:id="rId46"/>
    <p:sldId id="385" r:id="rId47"/>
    <p:sldId id="386" r:id="rId48"/>
    <p:sldId id="387" r:id="rId49"/>
    <p:sldId id="326" r:id="rId50"/>
    <p:sldId id="327" r:id="rId51"/>
    <p:sldId id="329" r:id="rId52"/>
    <p:sldId id="330" r:id="rId53"/>
    <p:sldId id="331" r:id="rId54"/>
    <p:sldId id="339" r:id="rId55"/>
    <p:sldId id="340" r:id="rId56"/>
    <p:sldId id="341" r:id="rId57"/>
    <p:sldId id="342" r:id="rId58"/>
    <p:sldId id="343" r:id="rId59"/>
    <p:sldId id="344" r:id="rId60"/>
    <p:sldId id="345" r:id="rId61"/>
    <p:sldId id="346" r:id="rId62"/>
    <p:sldId id="347" r:id="rId63"/>
    <p:sldId id="348" r:id="rId64"/>
    <p:sldId id="350" r:id="rId65"/>
    <p:sldId id="351" r:id="rId66"/>
    <p:sldId id="352" r:id="rId67"/>
    <p:sldId id="353" r:id="rId68"/>
    <p:sldId id="354" r:id="rId69"/>
    <p:sldId id="355" r:id="rId70"/>
    <p:sldId id="356" r:id="rId71"/>
    <p:sldId id="357" r:id="rId72"/>
    <p:sldId id="358" r:id="rId73"/>
    <p:sldId id="359"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383" r:id="rId95"/>
    <p:sldId id="384" r:id="rId9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B450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386" autoAdjust="0"/>
  </p:normalViewPr>
  <p:slideViewPr>
    <p:cSldViewPr>
      <p:cViewPr>
        <p:scale>
          <a:sx n="100" d="100"/>
          <a:sy n="100" d="100"/>
        </p:scale>
        <p:origin x="-200" y="15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cs typeface="+mn-cs"/>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cs typeface="+mn-cs"/>
              </a:defRPr>
            </a:lvl1pPr>
            <a:extLst/>
          </a:lstStyle>
          <a:p>
            <a:pPr>
              <a:defRPr/>
            </a:pPr>
            <a:fld id="{90F5C750-DFCB-42F1-BA65-C2C075AB8A2A}" type="datetimeFigureOut">
              <a:rPr lang="en-US"/>
              <a:pPr>
                <a:defRPr/>
              </a:pPr>
              <a:t>5/12/2023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cs typeface="+mn-cs"/>
              </a:defRPr>
            </a:lvl1pPr>
            <a:extLst/>
          </a:lstStyle>
          <a:p>
            <a:pPr>
              <a:defRPr/>
            </a:pPr>
            <a:fld id="{F41C3C4F-D3EE-46B9-BC9F-0C5417214E3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Rot="1" noChangeAspect="1" noTextEdit="1"/>
          </p:cNvSpPr>
          <p:nvPr>
            <p:ph type="sldImg"/>
          </p:nvPr>
        </p:nvSpPr>
        <p:spPr bwMode="auto">
          <a:noFill/>
          <a:ln>
            <a:solidFill>
              <a:srgbClr val="000000"/>
            </a:solidFill>
            <a:miter lim="800000"/>
            <a:headEnd/>
            <a:tailEnd/>
          </a:ln>
        </p:spPr>
      </p:sp>
      <p:sp>
        <p:nvSpPr>
          <p:cNvPr id="1126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6804"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0E89F1E-1FC6-4F34-825C-1E8657096113}"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61</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62</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63</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64</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65</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66</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67</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68</a:t>
            </a:fld>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70</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71</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72</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73</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74</a:t>
            </a:fld>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75</a:t>
            </a:fld>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76</a:t>
            </a:fld>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77</a:t>
            </a:fld>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78</a:t>
            </a:fld>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80</a:t>
            </a:fld>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81</a:t>
            </a:fld>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82</a:t>
            </a:fld>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83</a:t>
            </a:fld>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84</a:t>
            </a:fld>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85</a:t>
            </a:fld>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86</a:t>
            </a:fld>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87</a:t>
            </a:fld>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88</a:t>
            </a:fld>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90</a:t>
            </a:fld>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91</a:t>
            </a:fld>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92</a:t>
            </a:fld>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93</a:t>
            </a:fld>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94</a:t>
            </a:fld>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extLst/>
          </a:lstStyle>
          <a:p>
            <a:pPr>
              <a:defRPr/>
            </a:pPr>
            <a:fld id="{91030396-71D7-4DE4-9301-B8C58A65D834}" type="datetime1">
              <a:rPr lang="en-US" smtClean="0"/>
              <a:pPr>
                <a:defRPr/>
              </a:pPr>
              <a:t>5/12/2023</a:t>
            </a:fld>
            <a:endParaRPr lang="en-US" dirty="0"/>
          </a:p>
        </p:txBody>
      </p:sp>
      <p:sp>
        <p:nvSpPr>
          <p:cNvPr id="8" name="Footer Placeholder 16"/>
          <p:cNvSpPr>
            <a:spLocks noGrp="1"/>
          </p:cNvSpPr>
          <p:nvPr>
            <p:ph type="ftr" sz="quarter" idx="11"/>
          </p:nvPr>
        </p:nvSpPr>
        <p:spPr>
          <a:xfrm>
            <a:off x="2085975" y="177800"/>
            <a:ext cx="5867400" cy="273050"/>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pPr>
              <a:defRPr/>
            </a:pPr>
            <a:fld id="{CBADA6B4-663E-4EE1-9346-45D7E91C3AC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B4E5CD7F-492F-4140-ADED-23D3D4269087}" type="datetime1">
              <a:rPr lang="en-US" smtClean="0"/>
              <a:pPr>
                <a:defRPr/>
              </a:pPr>
              <a:t>5/12/2023</a:t>
            </a:fld>
            <a:endParaRPr lang="en-US" dirty="0"/>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pPr>
              <a:defRPr/>
            </a:pPr>
            <a:fld id="{8BAFCEB6-9093-4AA6-8CC7-8FD66D634C58}" type="slidenum">
              <a:rPr lang="en-US"/>
              <a:pPr>
                <a:defRPr/>
              </a:pPr>
              <a:t>‹#›</a:t>
            </a:fld>
            <a:endParaRPr lang="en-US" dirty="0"/>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001A1C12-756F-428E-8C3E-06F546FE0D54}" type="datetime1">
              <a:rPr lang="en-US" smtClean="0"/>
              <a:pPr>
                <a:defRPr/>
              </a:pPr>
              <a:t>5/12/2023</a:t>
            </a:fld>
            <a:endParaRPr lang="en-US"/>
          </a:p>
        </p:txBody>
      </p:sp>
      <p:sp>
        <p:nvSpPr>
          <p:cNvPr id="8" name="Slide Number Placeholder 12"/>
          <p:cNvSpPr>
            <a:spLocks noGrp="1"/>
          </p:cNvSpPr>
          <p:nvPr>
            <p:ph type="sldNum" sz="quarter" idx="11"/>
          </p:nvPr>
        </p:nvSpPr>
        <p:spPr>
          <a:xfrm>
            <a:off x="0" y="1314450"/>
            <a:ext cx="1295400" cy="527050"/>
          </a:xfrm>
        </p:spPr>
        <p:txBody>
          <a:bodyPr>
            <a:noAutofit/>
          </a:bodyPr>
          <a:lstStyle>
            <a:lvl1pPr>
              <a:defRPr sz="2400">
                <a:solidFill>
                  <a:srgbClr val="FFFFFF"/>
                </a:solidFill>
              </a:defRPr>
            </a:lvl1pPr>
            <a:extLst/>
          </a:lstStyle>
          <a:p>
            <a:pPr>
              <a:defRPr/>
            </a:pPr>
            <a:fld id="{D02980F9-4969-4F79-BBDB-965FF55F17DD}"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1060BBFB-AA52-46D9-BBD2-BD0D85AE8E80}" type="datetime1">
              <a:rPr lang="en-US" smtClean="0"/>
              <a:pPr>
                <a:defRPr/>
              </a:pPr>
              <a:t>5/12/2023</a:t>
            </a:fld>
            <a:endParaRPr lang="en-US" dirty="0"/>
          </a:p>
        </p:txBody>
      </p:sp>
      <p:sp>
        <p:nvSpPr>
          <p:cNvPr id="6" name="Slide Number Placeholder 9"/>
          <p:cNvSpPr>
            <a:spLocks noGrp="1"/>
          </p:cNvSpPr>
          <p:nvPr>
            <p:ph type="sldNum" sz="quarter" idx="16"/>
          </p:nvPr>
        </p:nvSpPr>
        <p:spPr/>
        <p:txBody>
          <a:bodyPr rtlCol="0"/>
          <a:lstStyle>
            <a:lvl1pPr>
              <a:defRPr/>
            </a:lvl1pPr>
            <a:extLst/>
          </a:lstStyle>
          <a:p>
            <a:pPr>
              <a:defRPr/>
            </a:pPr>
            <a:fld id="{93403362-4608-4E66-9D21-0887EF6677E8}"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C1CB50F8-83B5-4E49-A293-4DDB041AA9E1}" type="datetime1">
              <a:rPr lang="en-US" smtClean="0"/>
              <a:pPr>
                <a:defRPr/>
              </a:pPr>
              <a:t>5/12/2023</a:t>
            </a:fld>
            <a:endParaRPr lang="en-US" dirty="0"/>
          </a:p>
        </p:txBody>
      </p:sp>
      <p:sp>
        <p:nvSpPr>
          <p:cNvPr id="8" name="Slide Number Placeholder 11"/>
          <p:cNvSpPr>
            <a:spLocks noGrp="1"/>
          </p:cNvSpPr>
          <p:nvPr>
            <p:ph type="sldNum" sz="quarter" idx="21"/>
          </p:nvPr>
        </p:nvSpPr>
        <p:spPr/>
        <p:txBody>
          <a:bodyPr rtlCol="0"/>
          <a:lstStyle>
            <a:lvl1pPr>
              <a:defRPr/>
            </a:lvl1pPr>
            <a:extLst/>
          </a:lstStyle>
          <a:p>
            <a:pPr>
              <a:defRPr/>
            </a:pPr>
            <a:fld id="{D685A3A4-D9DC-4196-81C3-82E37DCB9B49}" type="slidenum">
              <a:rPr lang="en-US"/>
              <a:pPr>
                <a:defRPr/>
              </a:pPr>
              <a:t>‹#›</a:t>
            </a:fld>
            <a:endParaRPr lang="en-US" dirty="0"/>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B1E1EBDA-1B96-4EDA-9A31-35BA44E3B28F}" type="datetime1">
              <a:rPr lang="en-US" smtClean="0"/>
              <a:pPr>
                <a:defRPr/>
              </a:pPr>
              <a:t>5/12/2023</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D2465A7C-A40A-4F08-860A-C04AE8EFCDA7}" type="slidenum">
              <a:rPr lang="en-US"/>
              <a:pPr>
                <a:defRPr/>
              </a:pPr>
              <a:t>‹#›</a:t>
            </a:fld>
            <a:endParaRPr 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194DE045-897E-43F2-817E-479F4E21F3C3}" type="datetime1">
              <a:rPr lang="en-US" smtClean="0"/>
              <a:pPr>
                <a:defRPr/>
              </a:pPr>
              <a:t>5/12/2023</a:t>
            </a:fld>
            <a:endParaRPr lang="en-US" dirty="0"/>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pPr>
              <a:defRPr/>
            </a:pPr>
            <a:fld id="{46A03CA0-6874-4CB9-B7DC-FC0B4EB742EB}" type="slidenum">
              <a:rPr lang="en-US"/>
              <a:pPr>
                <a:defRPr/>
              </a:pPr>
              <a:t>‹#›</a:t>
            </a:fld>
            <a:endParaRPr 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DECF72E4-7226-4721-A1F8-309FB886398B}" type="datetime1">
              <a:rPr lang="en-US" smtClean="0"/>
              <a:pPr>
                <a:defRPr/>
              </a:pPr>
              <a:t>5/12/2023</a:t>
            </a:fld>
            <a:endParaRPr lang="en-US" dirty="0"/>
          </a:p>
        </p:txBody>
      </p:sp>
      <p:sp>
        <p:nvSpPr>
          <p:cNvPr id="6" name="Footer Placeholder 2"/>
          <p:cNvSpPr>
            <a:spLocks noGrp="1"/>
          </p:cNvSpPr>
          <p:nvPr>
            <p:ph type="ftr" sz="quarter" idx="15"/>
          </p:nvPr>
        </p:nvSpPr>
        <p:spPr/>
        <p:txBody>
          <a:bodyPr/>
          <a:lstStyle>
            <a:lvl1pPr>
              <a:defRPr/>
            </a:lvl1pPr>
          </a:lstStyle>
          <a:p>
            <a:pPr>
              <a:defRPr/>
            </a:pPr>
            <a:endParaRPr lang="en-US"/>
          </a:p>
        </p:txBody>
      </p:sp>
      <p:sp>
        <p:nvSpPr>
          <p:cNvPr id="7" name="Slide Number Placeholder 22"/>
          <p:cNvSpPr>
            <a:spLocks noGrp="1"/>
          </p:cNvSpPr>
          <p:nvPr>
            <p:ph type="sldNum" sz="quarter" idx="16"/>
          </p:nvPr>
        </p:nvSpPr>
        <p:spPr/>
        <p:txBody>
          <a:bodyPr/>
          <a:lstStyle>
            <a:lvl1pPr>
              <a:defRPr/>
            </a:lvl1pPr>
          </a:lstStyle>
          <a:p>
            <a:pPr>
              <a:defRPr/>
            </a:pPr>
            <a:fld id="{6BACE105-250C-4E6D-BC3E-CE35E13FA601}" type="slidenum">
              <a:rPr lang="en-US"/>
              <a:pPr>
                <a:defRPr/>
              </a:pPr>
              <a:t>‹#›</a:t>
            </a:fld>
            <a:endParaRPr lang="en-US" dirty="0"/>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04632932-A53C-4D13-AF6D-5AFB034F9207}" type="datetime1">
              <a:rPr lang="en-US" smtClean="0"/>
              <a:pPr>
                <a:defRPr/>
              </a:pPr>
              <a:t>5/12/2023</a:t>
            </a:fld>
            <a:endParaRPr lang="en-US" dirty="0"/>
          </a:p>
        </p:txBody>
      </p:sp>
      <p:sp>
        <p:nvSpPr>
          <p:cNvPr id="10" name="Slide Number Placeholder 12"/>
          <p:cNvSpPr>
            <a:spLocks noGrp="1"/>
          </p:cNvSpPr>
          <p:nvPr>
            <p:ph type="sldNum" sz="quarter" idx="11"/>
          </p:nvPr>
        </p:nvSpPr>
        <p:spPr>
          <a:xfrm>
            <a:off x="0" y="3500438"/>
            <a:ext cx="1447800" cy="498475"/>
          </a:xfrm>
        </p:spPr>
        <p:txBody>
          <a:bodyPr rtlCol="0"/>
          <a:lstStyle>
            <a:lvl1pPr>
              <a:defRPr sz="2800"/>
            </a:lvl1pPr>
            <a:extLst/>
          </a:lstStyle>
          <a:p>
            <a:pPr>
              <a:defRPr/>
            </a:pPr>
            <a:fld id="{428E7C1F-1221-4058-8989-BB5F2B4E7F45}" type="slidenum">
              <a:rPr lang="en-US"/>
              <a:pPr>
                <a:defRPr/>
              </a:pPr>
              <a:t>‹#›</a:t>
            </a:fld>
            <a:endParaRPr lang="en-US" dirty="0"/>
          </a:p>
        </p:txBody>
      </p:sp>
      <p:sp>
        <p:nvSpPr>
          <p:cNvPr id="11" name="Footer Placeholder 13"/>
          <p:cNvSpPr>
            <a:spLocks noGrp="1"/>
          </p:cNvSpPr>
          <p:nvPr>
            <p:ph type="ftr" sz="quarter" idx="12"/>
          </p:nvPr>
        </p:nvSpPr>
        <p:spPr>
          <a:xfrm>
            <a:off x="1600200" y="4686300"/>
            <a:ext cx="4572000" cy="273050"/>
          </a:xfrm>
        </p:spPr>
        <p:txBody>
          <a:bodyPr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a:solidFill>
                  <a:schemeClr val="tx2"/>
                </a:solidFill>
                <a:latin typeface="+mn-lt"/>
                <a:cs typeface="+mn-cs"/>
              </a:defRPr>
            </a:lvl1pPr>
            <a:extLst/>
          </a:lstStyle>
          <a:p>
            <a:pPr>
              <a:defRPr/>
            </a:pPr>
            <a:fld id="{07EFF9F7-BFB8-4698-9259-9F212830C1B6}" type="datetime1">
              <a:rPr lang="en-US" smtClean="0"/>
              <a:pPr>
                <a:defRPr/>
              </a:pPr>
              <a:t>5/12/2023</a:t>
            </a:fld>
            <a:endParaRPr lang="en-US" dirty="0"/>
          </a:p>
        </p:txBody>
      </p:sp>
      <p:sp>
        <p:nvSpPr>
          <p:cNvPr id="3" name="Footer Placeholder 2"/>
          <p:cNvSpPr>
            <a:spLocks noGrp="1"/>
          </p:cNvSpPr>
          <p:nvPr>
            <p:ph type="ftr" sz="quarter" idx="3"/>
          </p:nvPr>
        </p:nvSpPr>
        <p:spPr>
          <a:xfrm>
            <a:off x="609600" y="4686300"/>
            <a:ext cx="5421313" cy="273050"/>
          </a:xfrm>
          <a:prstGeom prst="rect">
            <a:avLst/>
          </a:prstGeom>
        </p:spPr>
        <p:txBody>
          <a:bodyPr vert="horz" anchor="ctr"/>
          <a:lstStyle>
            <a:lvl1pPr algn="r" fontAlgn="auto">
              <a:spcBef>
                <a:spcPts val="0"/>
              </a:spcBef>
              <a:spcAft>
                <a:spcPts val="0"/>
              </a:spcAft>
              <a:defRPr sz="1400">
                <a:solidFill>
                  <a:schemeClr val="tx2"/>
                </a:solidFill>
                <a:latin typeface="+mn-lt"/>
                <a:cs typeface="+mn-cs"/>
              </a:defRPr>
            </a:lvl1pPr>
            <a:extLst/>
          </a:lstStyle>
          <a:p>
            <a:pPr>
              <a:defRPr/>
            </a:pPr>
            <a:endParaRPr lang="en-US"/>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cs typeface="+mn-cs"/>
              </a:defRPr>
            </a:lvl1pPr>
            <a:extLst/>
          </a:lstStyle>
          <a:p>
            <a:pPr>
              <a:defRPr/>
            </a:pPr>
            <a:fld id="{D7E8F9D7-FE14-4B9B-8F81-F42B62A56D38}" type="slidenum">
              <a:rPr lang="en-US"/>
              <a:pPr>
                <a:defRPr/>
              </a:pPr>
              <a:t>‹#›</a:t>
            </a:fld>
            <a:endParaRPr lang="en-US" dirty="0"/>
          </a:p>
        </p:txBody>
      </p:sp>
      <p:sp>
        <p:nvSpPr>
          <p:cNvPr id="1033" name="Title Placeholder 21"/>
          <p:cNvSpPr>
            <a:spLocks noGrp="1"/>
          </p:cNvSpPr>
          <p:nvPr>
            <p:ph type="title"/>
          </p:nvPr>
        </p:nvSpPr>
        <p:spPr bwMode="auto">
          <a:xfrm>
            <a:off x="609600" y="117475"/>
            <a:ext cx="8153400" cy="1006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066" r:id="rId1"/>
    <p:sldLayoutId id="2147484063" r:id="rId2"/>
    <p:sldLayoutId id="2147484067" r:id="rId3"/>
    <p:sldLayoutId id="2147484068" r:id="rId4"/>
    <p:sldLayoutId id="2147484069" r:id="rId5"/>
    <p:sldLayoutId id="2147484064" r:id="rId6"/>
    <p:sldLayoutId id="2147484070" r:id="rId7"/>
    <p:sldLayoutId id="2147484065" r:id="rId8"/>
    <p:sldLayoutId id="2147484071" r:id="rId9"/>
  </p:sldLayoutIdLst>
  <p:transition spd="med">
    <p:cut/>
  </p:transition>
  <p:hf sldNum="0" hdr="0" ftr="0" dt="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w Cen MT" pitchFamily="34" charset="0"/>
        </a:defRPr>
      </a:lvl2pPr>
      <a:lvl3pPr algn="l" rtl="0" eaLnBrk="0" fontAlgn="base" hangingPunct="0">
        <a:spcBef>
          <a:spcPct val="0"/>
        </a:spcBef>
        <a:spcAft>
          <a:spcPct val="0"/>
        </a:spcAft>
        <a:defRPr sz="4200">
          <a:solidFill>
            <a:schemeClr val="tx2"/>
          </a:solidFill>
          <a:latin typeface="Tw Cen MT" pitchFamily="34" charset="0"/>
        </a:defRPr>
      </a:lvl3pPr>
      <a:lvl4pPr algn="l" rtl="0" eaLnBrk="0" fontAlgn="base" hangingPunct="0">
        <a:spcBef>
          <a:spcPct val="0"/>
        </a:spcBef>
        <a:spcAft>
          <a:spcPct val="0"/>
        </a:spcAft>
        <a:defRPr sz="4200">
          <a:solidFill>
            <a:schemeClr val="tx2"/>
          </a:solidFill>
          <a:latin typeface="Tw Cen MT" pitchFamily="34" charset="0"/>
        </a:defRPr>
      </a:lvl4pPr>
      <a:lvl5pPr algn="l" rtl="0" eaLnBrk="0" fontAlgn="base" hangingPunct="0">
        <a:spcBef>
          <a:spcPct val="0"/>
        </a:spcBef>
        <a:spcAft>
          <a:spcPct val="0"/>
        </a:spcAft>
        <a:defRPr sz="4200">
          <a:solidFill>
            <a:schemeClr val="tx2"/>
          </a:solidFill>
          <a:latin typeface="Tw Cen MT" pitchFamily="34" charset="0"/>
        </a:defRPr>
      </a:lvl5pPr>
      <a:lvl6pPr marL="457200" algn="l" rtl="0" eaLnBrk="1" fontAlgn="base" hangingPunct="1">
        <a:spcBef>
          <a:spcPct val="0"/>
        </a:spcBef>
        <a:spcAft>
          <a:spcPct val="0"/>
        </a:spcAft>
        <a:defRPr sz="4200">
          <a:solidFill>
            <a:schemeClr val="tx2"/>
          </a:solidFill>
          <a:latin typeface="Tw Cen MT" pitchFamily="34" charset="0"/>
        </a:defRPr>
      </a:lvl6pPr>
      <a:lvl7pPr marL="914400" algn="l" rtl="0" eaLnBrk="1" fontAlgn="base" hangingPunct="1">
        <a:spcBef>
          <a:spcPct val="0"/>
        </a:spcBef>
        <a:spcAft>
          <a:spcPct val="0"/>
        </a:spcAft>
        <a:defRPr sz="4200">
          <a:solidFill>
            <a:schemeClr val="tx2"/>
          </a:solidFill>
          <a:latin typeface="Tw Cen MT" pitchFamily="34" charset="0"/>
        </a:defRPr>
      </a:lvl7pPr>
      <a:lvl8pPr marL="1371600" algn="l" rtl="0" eaLnBrk="1" fontAlgn="base" hangingPunct="1">
        <a:spcBef>
          <a:spcPct val="0"/>
        </a:spcBef>
        <a:spcAft>
          <a:spcPct val="0"/>
        </a:spcAft>
        <a:defRPr sz="4200">
          <a:solidFill>
            <a:schemeClr val="tx2"/>
          </a:solidFill>
          <a:latin typeface="Tw Cen MT" pitchFamily="34" charset="0"/>
        </a:defRPr>
      </a:lvl8pPr>
      <a:lvl9pPr marL="1828800" algn="l" rtl="0" eaLnBrk="1" fontAlgn="base" hangingPunct="1">
        <a:spcBef>
          <a:spcPct val="0"/>
        </a:spcBef>
        <a:spcAft>
          <a:spcPct val="0"/>
        </a:spcAft>
        <a:defRPr sz="42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java.com/en/download/index.jsp"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hyperlink" Target="http://www.oracle.com/technetwork/java/javase/downloads/index.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194" name="Rectangle 2"/>
          <p:cNvSpPr>
            <a:spLocks noGrp="1"/>
          </p:cNvSpPr>
          <p:nvPr>
            <p:ph type="body" sz="half" idx="2"/>
          </p:nvPr>
        </p:nvSpPr>
        <p:spPr/>
        <p:txBody>
          <a:bodyPr/>
          <a:lstStyle/>
          <a:p>
            <a:pPr eaLnBrk="1" hangingPunct="1"/>
            <a:r>
              <a:rPr lang="en-US" b="1" dirty="0" smtClean="0"/>
              <a:t>By </a:t>
            </a:r>
            <a:r>
              <a:rPr lang="en-US" b="1" dirty="0" err="1" smtClean="0"/>
              <a:t>Saurabh</a:t>
            </a:r>
            <a:r>
              <a:rPr lang="en-US" b="1" dirty="0" smtClean="0"/>
              <a:t> Sharma </a:t>
            </a:r>
          </a:p>
        </p:txBody>
      </p:sp>
      <p:sp>
        <p:nvSpPr>
          <p:cNvPr id="4" name="Rectangle 3"/>
          <p:cNvSpPr>
            <a:spLocks noGrp="1"/>
          </p:cNvSpPr>
          <p:nvPr>
            <p:ph type="title"/>
          </p:nvPr>
        </p:nvSpPr>
        <p:spPr/>
        <p:txBody>
          <a:bodyPr>
            <a:normAutofit fontScale="90000"/>
          </a:bodyPr>
          <a:lstStyle>
            <a:extLst/>
          </a:lstStyle>
          <a:p>
            <a:pPr eaLnBrk="1" fontAlgn="auto" hangingPunct="1">
              <a:spcAft>
                <a:spcPts val="0"/>
              </a:spcAft>
              <a:defRPr/>
            </a:pPr>
            <a:r>
              <a:rPr lang="en-US" b="1" dirty="0" smtClean="0"/>
              <a:t>Core Java (</a:t>
            </a:r>
            <a:r>
              <a:rPr lang="en-US" b="1" smtClean="0"/>
              <a:t>Java 8)</a:t>
            </a:r>
            <a:r>
              <a:rPr lang="en-IN" dirty="0" smtClean="0"/>
              <a:t> </a:t>
            </a:r>
            <a:endParaRPr lang="en-US" dirty="0"/>
          </a:p>
        </p:txBody>
      </p:sp>
      <p:pic>
        <p:nvPicPr>
          <p:cNvPr id="8196" name="Picture 6" descr="Nityo_Small"/>
          <p:cNvPicPr>
            <a:picLocks noChangeAspect="1" noChangeArrowheads="1"/>
          </p:cNvPicPr>
          <p:nvPr/>
        </p:nvPicPr>
        <p:blipFill>
          <a:blip r:embed="rId3" cstate="print"/>
          <a:srcRect/>
          <a:stretch>
            <a:fillRect/>
          </a:stretch>
        </p:blipFill>
        <p:spPr bwMode="auto">
          <a:xfrm>
            <a:off x="8039100" y="9525"/>
            <a:ext cx="1095375" cy="652463"/>
          </a:xfrm>
          <a:prstGeom prst="rect">
            <a:avLst/>
          </a:prstGeom>
          <a:noFill/>
          <a:ln w="9525">
            <a:noFill/>
            <a:miter lim="800000"/>
            <a:headEnd/>
            <a:tailEnd/>
          </a:ln>
        </p:spPr>
      </p:pic>
      <p:pic>
        <p:nvPicPr>
          <p:cNvPr id="7" name="Picture Placeholder 6" descr="java-logo.jpg"/>
          <p:cNvPicPr>
            <a:picLocks noGrp="1" noChangeAspect="1"/>
          </p:cNvPicPr>
          <p:nvPr>
            <p:ph type="pic" idx="1"/>
          </p:nvPr>
        </p:nvPicPr>
        <p:blipFill>
          <a:blip r:embed="rId4" cstate="print"/>
          <a:srcRect t="13322" b="13322"/>
          <a:stretch>
            <a:fillRect/>
          </a:stretch>
        </p:blipFill>
        <p:spPr>
          <a:xfrm>
            <a:off x="1557338" y="0"/>
            <a:ext cx="7586662" cy="3419475"/>
          </a:xfrm>
        </p:spPr>
      </p:pic>
    </p:spTree>
  </p:cSld>
  <p:clrMapOvr>
    <a:overrideClrMapping bg1="dk1" tx1="lt1" bg2="dk2" tx2="lt2" accent1="accent1" accent2="accent2" accent3="accent3" accent4="accent4" accent5="accent5" accent6="accent6" hlink="hlink" folHlink="folHlink"/>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Features of Java(Continued)</a:t>
            </a:r>
            <a:endParaRPr lang="en-IN" sz="2800" b="1" dirty="0">
              <a:latin typeface="Calibri" pitchFamily="34" charset="0"/>
            </a:endParaRPr>
          </a:p>
        </p:txBody>
      </p:sp>
      <p:sp>
        <p:nvSpPr>
          <p:cNvPr id="4" name="Rectangle 2"/>
          <p:cNvSpPr>
            <a:spLocks noGrp="1"/>
          </p:cNvSpPr>
          <p:nvPr>
            <p:ph sz="quarter" idx="13"/>
          </p:nvPr>
        </p:nvSpPr>
        <p:spPr>
          <a:xfrm>
            <a:off x="609600" y="1491630"/>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400" b="1" dirty="0" smtClean="0">
              <a:solidFill>
                <a:srgbClr val="0070C0"/>
              </a:solidFill>
              <a:latin typeface="Calibri" pitchFamily="34" charset="0"/>
            </a:endParaRPr>
          </a:p>
          <a:p>
            <a:pPr algn="just" eaLnBrk="1" hangingPunct="1"/>
            <a:r>
              <a:rPr lang="en-US" sz="1400" b="1" dirty="0" smtClean="0">
                <a:solidFill>
                  <a:srgbClr val="0070C0"/>
                </a:solidFill>
                <a:latin typeface="Calibri" pitchFamily="34" charset="0"/>
              </a:rPr>
              <a:t>Multithreaded: </a:t>
            </a:r>
            <a:r>
              <a:rPr lang="en-US" sz="1400" dirty="0" smtClean="0">
                <a:latin typeface="Calibri" pitchFamily="34" charset="0"/>
              </a:rPr>
              <a:t>Multithreading is the ability for one program  to do more than one task at once. It is easy to implement in java compare to other language</a:t>
            </a:r>
            <a:endParaRPr lang="en-US" sz="1400" b="1" dirty="0" smtClean="0">
              <a:solidFill>
                <a:srgbClr val="0070C0"/>
              </a:solidFill>
              <a:latin typeface="Calibri" pitchFamily="34" charset="0"/>
            </a:endParaRPr>
          </a:p>
          <a:p>
            <a:pPr algn="just" eaLnBrk="1" hangingPunct="1"/>
            <a:r>
              <a:rPr lang="en-US" sz="1400" b="1" dirty="0" smtClean="0">
                <a:solidFill>
                  <a:srgbClr val="0070C0"/>
                </a:solidFill>
                <a:latin typeface="Calibri" pitchFamily="34" charset="0"/>
              </a:rPr>
              <a:t>Dynamic: </a:t>
            </a:r>
            <a:r>
              <a:rPr lang="en-IN" sz="1400" dirty="0" smtClean="0">
                <a:latin typeface="Calibri" pitchFamily="34" charset="0"/>
              </a:rPr>
              <a:t>Java manipulates memory in a dynamic way. Classes are loaded by demand even across a network. The distributed nature of Java really shines when combined with its dynamic class loading capabilities. Together, these features make it possible for a Java interpreter to download and run code from across a network</a:t>
            </a:r>
            <a:endParaRPr lang="en-US" sz="1400" dirty="0" smtClean="0">
              <a:latin typeface="Calibri" pitchFamily="34" charset="0"/>
            </a:endParaRPr>
          </a:p>
          <a:p>
            <a:pPr algn="just" eaLnBrk="1" hangingPunct="1"/>
            <a:r>
              <a:rPr lang="en-US" sz="1400" b="1" dirty="0" smtClean="0">
                <a:solidFill>
                  <a:srgbClr val="0070C0"/>
                </a:solidFill>
                <a:latin typeface="Calibri" pitchFamily="34" charset="0"/>
              </a:rPr>
              <a:t>Interpreted: </a:t>
            </a:r>
            <a:r>
              <a:rPr lang="en-US" sz="1400" dirty="0" smtClean="0">
                <a:latin typeface="Calibri" pitchFamily="34" charset="0"/>
              </a:rPr>
              <a:t>The Java Interpreter can execute Java byte code, directly on any machine to which the interpreter has been ported.  Interpreted code is slower than compiled code</a:t>
            </a:r>
          </a:p>
          <a:p>
            <a:pPr algn="just" eaLnBrk="1" hangingPunct="1"/>
            <a:r>
              <a:rPr lang="en-US" sz="1400" b="1" dirty="0" smtClean="0">
                <a:solidFill>
                  <a:srgbClr val="0070C0"/>
                </a:solidFill>
                <a:latin typeface="Calibri" pitchFamily="34" charset="0"/>
              </a:rPr>
              <a:t>High performance: </a:t>
            </a:r>
            <a:r>
              <a:rPr lang="en-US" sz="1400" dirty="0" smtClean="0">
                <a:latin typeface="Calibri" pitchFamily="34" charset="0"/>
              </a:rPr>
              <a:t>The byte codes can be translated at run time into machine code for the particular CPU on which the application is running</a:t>
            </a:r>
          </a:p>
          <a:p>
            <a:pPr algn="just" eaLnBrk="1" hangingPunct="1"/>
            <a:r>
              <a:rPr lang="en-US" sz="1400" b="1" dirty="0" smtClean="0">
                <a:solidFill>
                  <a:srgbClr val="0070C0"/>
                </a:solidFill>
                <a:latin typeface="Calibri" pitchFamily="34" charset="0"/>
              </a:rPr>
              <a:t>Applet programming:  </a:t>
            </a:r>
            <a:r>
              <a:rPr lang="en-US" sz="1400" dirty="0" smtClean="0">
                <a:latin typeface="Calibri" pitchFamily="34" charset="0"/>
              </a:rPr>
              <a:t>This is one of the important features which has attracted the users of the Internet.  Applets are Java programs that are typically loaded from the Internet by a browser</a:t>
            </a:r>
          </a:p>
          <a:p>
            <a:pPr eaLnBrk="1" hangingPunct="1"/>
            <a:endParaRPr lang="en-US" sz="1200" dirty="0" smtClean="0">
              <a:latin typeface="Calibri" pitchFamily="34" charset="0"/>
            </a:endParaRPr>
          </a:p>
          <a:p>
            <a:pPr eaLnBrk="1" hangingPunct="1">
              <a:buNone/>
            </a:pPr>
            <a:endParaRPr lang="en-US" sz="1200" dirty="0" smtClean="0">
              <a:latin typeface="Calibri" pitchFamily="34" charset="0"/>
            </a:endParaRPr>
          </a:p>
          <a:p>
            <a:pPr eaLnBrk="1" hangingPunct="1"/>
            <a:endParaRPr lang="en-US" sz="1200" dirty="0" smtClean="0">
              <a:latin typeface="Calibri" pitchFamily="34" charset="0"/>
            </a:endParaRPr>
          </a:p>
          <a:p>
            <a:pPr marL="320040" indent="-320040" eaLnBrk="1" fontAlgn="auto" hangingPunct="1">
              <a:spcAft>
                <a:spcPts val="0"/>
              </a:spcAft>
              <a:buClr>
                <a:schemeClr val="tx1">
                  <a:shade val="95000"/>
                </a:schemeClr>
              </a:buClr>
              <a:buNone/>
              <a:defRPr/>
            </a:pPr>
            <a:endParaRPr lang="en-SG" sz="1200" dirty="0" smtClean="0">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200" dirty="0" smtClean="0">
                <a:latin typeface="Calibri" pitchFamily="34"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200" dirty="0" smtClean="0">
                <a:latin typeface="Calibri" pitchFamily="34" charset="0"/>
                <a:cs typeface="Times New Roman" pitchFamily="18" charset="0"/>
              </a:rPr>
              <a:t/>
            </a:r>
            <a:br>
              <a:rPr lang="en-SG" sz="1200" dirty="0" smtClean="0">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Programming Approaches</a:t>
            </a:r>
            <a:endParaRPr lang="en-IN" sz="2800" b="1" dirty="0">
              <a:latin typeface="Calibri" pitchFamily="34" charset="0"/>
            </a:endParaRPr>
          </a:p>
        </p:txBody>
      </p:sp>
      <p:sp>
        <p:nvSpPr>
          <p:cNvPr id="4" name="Rectangle 2"/>
          <p:cNvSpPr>
            <a:spLocks noGrp="1"/>
          </p:cNvSpPr>
          <p:nvPr>
            <p:ph sz="quarter" idx="13"/>
          </p:nvPr>
        </p:nvSpPr>
        <p:spPr>
          <a:xfrm>
            <a:off x="609600" y="1491630"/>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pPr marL="342900" lvl="0" indent="-342900">
              <a:lnSpc>
                <a:spcPct val="140000"/>
              </a:lnSpc>
              <a:spcBef>
                <a:spcPct val="20000"/>
              </a:spcBef>
              <a:buSzTx/>
              <a:buFont typeface="Wingdings" pitchFamily="2" charset="2"/>
              <a:buChar char="q"/>
              <a:defRPr/>
            </a:pPr>
            <a:endParaRPr lang="en-US" sz="1400" kern="0" dirty="0" smtClean="0">
              <a:solidFill>
                <a:schemeClr val="tx1"/>
              </a:solidFill>
              <a:latin typeface="Calibri" pitchFamily="34" charset="0"/>
            </a:endParaRPr>
          </a:p>
          <a:p>
            <a:pPr marL="342900" lvl="0" indent="-342900">
              <a:lnSpc>
                <a:spcPct val="140000"/>
              </a:lnSpc>
              <a:spcBef>
                <a:spcPct val="20000"/>
              </a:spcBef>
              <a:buSzTx/>
              <a:buFont typeface="Wingdings" pitchFamily="2" charset="2"/>
              <a:buChar char="q"/>
              <a:defRPr/>
            </a:pPr>
            <a:endParaRPr lang="en-US" sz="1400" kern="0" dirty="0" smtClean="0">
              <a:solidFill>
                <a:schemeClr val="tx1"/>
              </a:solidFill>
              <a:latin typeface="Calibri" pitchFamily="34" charset="0"/>
            </a:endParaRPr>
          </a:p>
          <a:p>
            <a:pPr marL="342900" lvl="0" indent="-342900" algn="just">
              <a:lnSpc>
                <a:spcPct val="140000"/>
              </a:lnSpc>
              <a:spcBef>
                <a:spcPct val="20000"/>
              </a:spcBef>
              <a:buSzTx/>
              <a:buFont typeface="Wingdings" pitchFamily="2" charset="2"/>
              <a:buChar char="q"/>
              <a:defRPr/>
            </a:pPr>
            <a:r>
              <a:rPr lang="en-US" sz="1400" kern="0" dirty="0" smtClean="0">
                <a:solidFill>
                  <a:schemeClr val="tx1"/>
                </a:solidFill>
                <a:latin typeface="Calibri" pitchFamily="34" charset="0"/>
              </a:rPr>
              <a:t>Structured Approach</a:t>
            </a:r>
          </a:p>
          <a:p>
            <a:pPr marL="800100" lvl="1" indent="-342900" algn="just">
              <a:lnSpc>
                <a:spcPct val="140000"/>
              </a:lnSpc>
              <a:spcBef>
                <a:spcPct val="20000"/>
              </a:spcBef>
              <a:buClr>
                <a:schemeClr val="accent2"/>
              </a:buClr>
              <a:buFont typeface="Wingdings" pitchFamily="2" charset="2"/>
              <a:buChar char="q"/>
              <a:defRPr/>
            </a:pPr>
            <a:r>
              <a:rPr lang="en-US" sz="1400" kern="0" dirty="0" smtClean="0">
                <a:solidFill>
                  <a:schemeClr val="tx1"/>
                </a:solidFill>
                <a:latin typeface="Calibri" pitchFamily="34" charset="0"/>
              </a:rPr>
              <a:t>Based on functions</a:t>
            </a:r>
          </a:p>
          <a:p>
            <a:pPr marL="800100" lvl="1" indent="-342900" algn="just">
              <a:lnSpc>
                <a:spcPct val="140000"/>
              </a:lnSpc>
              <a:spcBef>
                <a:spcPct val="20000"/>
              </a:spcBef>
              <a:buClr>
                <a:schemeClr val="accent2"/>
              </a:buClr>
              <a:buFont typeface="Wingdings" pitchFamily="2" charset="2"/>
              <a:buChar char="q"/>
              <a:defRPr/>
            </a:pPr>
            <a:r>
              <a:rPr lang="en-US" sz="1400" kern="0" dirty="0" err="1" smtClean="0">
                <a:solidFill>
                  <a:schemeClr val="tx1"/>
                </a:solidFill>
                <a:latin typeface="Calibri" pitchFamily="34" charset="0"/>
              </a:rPr>
              <a:t>goto</a:t>
            </a:r>
            <a:r>
              <a:rPr lang="en-US" sz="1400" kern="0" dirty="0" smtClean="0">
                <a:solidFill>
                  <a:schemeClr val="tx1"/>
                </a:solidFill>
                <a:latin typeface="Calibri" pitchFamily="34" charset="0"/>
              </a:rPr>
              <a:t> branching</a:t>
            </a:r>
          </a:p>
          <a:p>
            <a:pPr marL="800100" lvl="1" indent="-342900" algn="just">
              <a:lnSpc>
                <a:spcPct val="140000"/>
              </a:lnSpc>
              <a:spcBef>
                <a:spcPct val="20000"/>
              </a:spcBef>
              <a:buClr>
                <a:schemeClr val="accent2"/>
              </a:buClr>
              <a:buFont typeface="Wingdings" pitchFamily="2" charset="2"/>
              <a:buChar char="q"/>
              <a:defRPr/>
            </a:pPr>
            <a:r>
              <a:rPr lang="en-US" sz="1400" kern="0" dirty="0" smtClean="0">
                <a:solidFill>
                  <a:schemeClr val="tx1"/>
                </a:solidFill>
                <a:latin typeface="Calibri" pitchFamily="34" charset="0"/>
              </a:rPr>
              <a:t>C, C++, COBOL, Pascal</a:t>
            </a:r>
          </a:p>
          <a:p>
            <a:pPr marL="800100" lvl="1" indent="-342900" algn="just">
              <a:lnSpc>
                <a:spcPct val="140000"/>
              </a:lnSpc>
              <a:spcBef>
                <a:spcPct val="20000"/>
              </a:spcBef>
              <a:buClr>
                <a:schemeClr val="accent2"/>
              </a:buClr>
              <a:buFont typeface="Wingdings" pitchFamily="2" charset="2"/>
              <a:buChar char="q"/>
              <a:defRPr/>
            </a:pPr>
            <a:r>
              <a:rPr lang="en-US" sz="1400" kern="0" dirty="0" smtClean="0">
                <a:solidFill>
                  <a:schemeClr val="tx1"/>
                </a:solidFill>
                <a:latin typeface="Calibri" pitchFamily="34" charset="0"/>
              </a:rPr>
              <a:t>Some disadvantages: No constructs for encapsulation, chances of code repetition, No strong data hiding concept, difficult to debug</a:t>
            </a:r>
          </a:p>
          <a:p>
            <a:pPr marL="342900" lvl="0" indent="-342900" algn="just">
              <a:lnSpc>
                <a:spcPct val="140000"/>
              </a:lnSpc>
              <a:spcBef>
                <a:spcPct val="20000"/>
              </a:spcBef>
              <a:buSzTx/>
              <a:buFont typeface="Wingdings" pitchFamily="2" charset="2"/>
              <a:buChar char="q"/>
              <a:defRPr/>
            </a:pPr>
            <a:endParaRPr lang="en-US" sz="1400" kern="0" dirty="0" smtClean="0">
              <a:solidFill>
                <a:schemeClr val="tx1"/>
              </a:solidFill>
              <a:latin typeface="Calibri" pitchFamily="34" charset="0"/>
            </a:endParaRPr>
          </a:p>
          <a:p>
            <a:pPr marL="342900" lvl="0" indent="-342900" algn="just">
              <a:lnSpc>
                <a:spcPct val="140000"/>
              </a:lnSpc>
              <a:spcBef>
                <a:spcPct val="20000"/>
              </a:spcBef>
              <a:buSzTx/>
              <a:buFont typeface="Wingdings" pitchFamily="2" charset="2"/>
              <a:buChar char="q"/>
              <a:defRPr/>
            </a:pPr>
            <a:r>
              <a:rPr lang="en-US" sz="1400" kern="0" dirty="0" smtClean="0">
                <a:solidFill>
                  <a:schemeClr val="tx1"/>
                </a:solidFill>
                <a:latin typeface="Calibri" pitchFamily="34" charset="0"/>
              </a:rPr>
              <a:t>Object-oriented Approach</a:t>
            </a:r>
          </a:p>
          <a:p>
            <a:pPr marL="800100" lvl="1" indent="-342900" algn="just">
              <a:lnSpc>
                <a:spcPct val="140000"/>
              </a:lnSpc>
              <a:spcBef>
                <a:spcPct val="20000"/>
              </a:spcBef>
              <a:buClr>
                <a:schemeClr val="accent2"/>
              </a:buClr>
              <a:buFont typeface="Wingdings" pitchFamily="2" charset="2"/>
              <a:buChar char="q"/>
              <a:defRPr/>
            </a:pPr>
            <a:r>
              <a:rPr lang="en-US" sz="1400" kern="0" dirty="0" smtClean="0">
                <a:solidFill>
                  <a:schemeClr val="tx1"/>
                </a:solidFill>
                <a:latin typeface="Calibri" pitchFamily="34" charset="0"/>
              </a:rPr>
              <a:t>Smalltalk, Java, C# etc.</a:t>
            </a:r>
          </a:p>
          <a:p>
            <a:pPr eaLnBrk="1" hangingPunct="1"/>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eaLnBrk="1" hangingPunct="1"/>
            <a:endParaRPr lang="en-US" sz="1200" dirty="0" smtClean="0">
              <a:solidFill>
                <a:schemeClr val="tx1"/>
              </a:solidFill>
              <a:latin typeface="Calibri" pitchFamily="34" charset="0"/>
            </a:endParaRPr>
          </a:p>
          <a:p>
            <a:pPr marL="320040" indent="-320040" eaLnBrk="1" fontAlgn="auto" hangingPunct="1">
              <a:spcAft>
                <a:spcPts val="0"/>
              </a:spcAft>
              <a:buClr>
                <a:schemeClr val="tx1">
                  <a:shade val="95000"/>
                </a:schemeClr>
              </a:buClr>
              <a:buNone/>
              <a:defRPr/>
            </a:pPr>
            <a:endParaRPr lang="en-SG" sz="1200" dirty="0" smtClean="0">
              <a:solidFill>
                <a:schemeClr val="tx1"/>
              </a:solidFill>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200" dirty="0" smtClean="0">
                <a:solidFill>
                  <a:schemeClr val="tx1"/>
                </a:solidFill>
                <a:latin typeface="Calibri" pitchFamily="34"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200" dirty="0" smtClean="0">
                <a:solidFill>
                  <a:schemeClr val="tx1"/>
                </a:solidFill>
                <a:latin typeface="Calibri" pitchFamily="34" charset="0"/>
                <a:cs typeface="Times New Roman" pitchFamily="18" charset="0"/>
              </a:rPr>
              <a:t/>
            </a:r>
            <a:br>
              <a:rPr lang="en-SG" sz="1200" dirty="0" smtClean="0">
                <a:solidFill>
                  <a:schemeClr val="tx1"/>
                </a:solidFill>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Session 1: Object-Oriented Programming Concepts</a:t>
            </a:r>
            <a:endParaRPr lang="en-IN" sz="2400" b="1" dirty="0">
              <a:latin typeface="Calibri" pitchFamily="34" charset="0"/>
            </a:endParaRPr>
          </a:p>
        </p:txBody>
      </p:sp>
      <p:sp>
        <p:nvSpPr>
          <p:cNvPr id="4" name="Rectangle 2"/>
          <p:cNvSpPr>
            <a:spLocks noGrp="1"/>
          </p:cNvSpPr>
          <p:nvPr>
            <p:ph sz="quarter" idx="13"/>
          </p:nvPr>
        </p:nvSpPr>
        <p:spPr>
          <a:xfrm>
            <a:off x="609600" y="1491630"/>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r>
              <a:rPr lang="en-US" sz="2000" dirty="0" smtClean="0">
                <a:latin typeface="Calibri" pitchFamily="34" charset="0"/>
              </a:rPr>
              <a:t>Object</a:t>
            </a:r>
          </a:p>
          <a:p>
            <a:r>
              <a:rPr lang="en-US" sz="2000" dirty="0" smtClean="0">
                <a:latin typeface="Calibri" pitchFamily="34" charset="0"/>
              </a:rPr>
              <a:t>Class</a:t>
            </a:r>
          </a:p>
          <a:p>
            <a:r>
              <a:rPr lang="en-US" sz="2000" dirty="0" smtClean="0">
                <a:latin typeface="Calibri" pitchFamily="34" charset="0"/>
              </a:rPr>
              <a:t>Abstraction</a:t>
            </a:r>
          </a:p>
          <a:p>
            <a:r>
              <a:rPr lang="en-US" sz="2000" dirty="0" smtClean="0">
                <a:latin typeface="Calibri" pitchFamily="34" charset="0"/>
              </a:rPr>
              <a:t>Encapsulation</a:t>
            </a:r>
          </a:p>
          <a:p>
            <a:r>
              <a:rPr lang="en-US" sz="2000" dirty="0" smtClean="0">
                <a:latin typeface="Calibri" pitchFamily="34" charset="0"/>
              </a:rPr>
              <a:t>Inheritance</a:t>
            </a:r>
          </a:p>
          <a:p>
            <a:pPr eaLnBrk="1" hangingPunct="1">
              <a:buNone/>
            </a:pPr>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eaLnBrk="1" hangingPunct="1"/>
            <a:endParaRPr lang="en-US" sz="1200" dirty="0" smtClean="0">
              <a:solidFill>
                <a:schemeClr val="tx1"/>
              </a:solidFill>
              <a:latin typeface="Calibri" pitchFamily="34" charset="0"/>
            </a:endParaRPr>
          </a:p>
          <a:p>
            <a:pPr marL="320040" indent="-320040" eaLnBrk="1" fontAlgn="auto" hangingPunct="1">
              <a:spcAft>
                <a:spcPts val="0"/>
              </a:spcAft>
              <a:buClr>
                <a:schemeClr val="tx1">
                  <a:shade val="95000"/>
                </a:schemeClr>
              </a:buClr>
              <a:buNone/>
              <a:defRPr/>
            </a:pPr>
            <a:endParaRPr lang="en-SG" sz="1200" dirty="0" smtClean="0">
              <a:solidFill>
                <a:schemeClr val="tx1"/>
              </a:solidFill>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200" dirty="0" smtClean="0">
                <a:solidFill>
                  <a:schemeClr val="tx1"/>
                </a:solidFill>
                <a:latin typeface="Calibri" pitchFamily="34"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200" dirty="0" smtClean="0">
                <a:solidFill>
                  <a:schemeClr val="tx1"/>
                </a:solidFill>
                <a:latin typeface="Calibri" pitchFamily="34" charset="0"/>
                <a:cs typeface="Times New Roman" pitchFamily="18" charset="0"/>
              </a:rPr>
              <a:t/>
            </a:r>
            <a:br>
              <a:rPr lang="en-SG" sz="1200" dirty="0" smtClean="0">
                <a:solidFill>
                  <a:schemeClr val="tx1"/>
                </a:solidFill>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a:t>
            </a:r>
            <a:r>
              <a:rPr lang="en-US" sz="2400" b="1" dirty="0" smtClean="0">
                <a:latin typeface="Calibri" pitchFamily="34" charset="0"/>
              </a:rPr>
              <a:t>Components Of Java Architecture</a:t>
            </a:r>
            <a:endParaRPr lang="en-IN" sz="2400" b="1" dirty="0">
              <a:latin typeface="Calibri" pitchFamily="34" charset="0"/>
            </a:endParaRPr>
          </a:p>
        </p:txBody>
      </p:sp>
      <p:sp>
        <p:nvSpPr>
          <p:cNvPr id="4" name="Rectangle 2"/>
          <p:cNvSpPr>
            <a:spLocks noGrp="1"/>
          </p:cNvSpPr>
          <p:nvPr>
            <p:ph sz="quarter" idx="13"/>
          </p:nvPr>
        </p:nvSpPr>
        <p:spPr>
          <a:xfrm>
            <a:off x="642910" y="143843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Font typeface="Wingdings" pitchFamily="2" charset="2"/>
              <a:buChar char="q"/>
            </a:pPr>
            <a:r>
              <a:rPr lang="en-US" sz="1800" dirty="0" smtClean="0">
                <a:latin typeface="Calibri" pitchFamily="34" charset="0"/>
              </a:rPr>
              <a:t>Java Programming Environment</a:t>
            </a:r>
          </a:p>
          <a:p>
            <a:pPr eaLnBrk="1" hangingPunct="1">
              <a:buFont typeface="Wingdings" pitchFamily="2" charset="2"/>
              <a:buChar char="q"/>
            </a:pPr>
            <a:r>
              <a:rPr lang="en-US" sz="1800" dirty="0" smtClean="0">
                <a:latin typeface="Calibri" pitchFamily="34" charset="0"/>
              </a:rPr>
              <a:t>Java Virtual Machine (JVM)</a:t>
            </a:r>
          </a:p>
          <a:p>
            <a:pPr eaLnBrk="1" hangingPunct="1">
              <a:buFont typeface="Wingdings" pitchFamily="2" charset="2"/>
              <a:buChar char="q"/>
            </a:pPr>
            <a:r>
              <a:rPr lang="en-US" sz="1800" dirty="0" smtClean="0">
                <a:latin typeface="Calibri" pitchFamily="34" charset="0"/>
              </a:rPr>
              <a:t>Java API (Application Programming Interface) </a:t>
            </a:r>
          </a:p>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a:t>
            </a:r>
            <a:r>
              <a:rPr lang="en-US" sz="2000" b="1" dirty="0" smtClean="0">
                <a:latin typeface="Calibri" pitchFamily="34" charset="0"/>
              </a:rPr>
              <a:t>Components Of Java Architecture(Continue)</a:t>
            </a:r>
            <a:endParaRPr lang="en-IN" sz="28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r>
              <a:rPr lang="en-US" sz="1400" dirty="0" smtClean="0">
                <a:latin typeface="Calibri" pitchFamily="34" charset="0"/>
              </a:rPr>
              <a:t> </a:t>
            </a: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
        <p:nvSpPr>
          <p:cNvPr id="6" name="Rectangle 5"/>
          <p:cNvSpPr/>
          <p:nvPr/>
        </p:nvSpPr>
        <p:spPr>
          <a:xfrm>
            <a:off x="755576" y="1995686"/>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Source File(.java)</a:t>
            </a:r>
            <a:endParaRPr lang="en-IN" dirty="0">
              <a:solidFill>
                <a:schemeClr val="tx1"/>
              </a:solidFill>
              <a:latin typeface="Calibri" pitchFamily="34" charset="0"/>
            </a:endParaRPr>
          </a:p>
        </p:txBody>
      </p:sp>
      <p:sp>
        <p:nvSpPr>
          <p:cNvPr id="8" name="7-Point Star 7"/>
          <p:cNvSpPr/>
          <p:nvPr/>
        </p:nvSpPr>
        <p:spPr>
          <a:xfrm>
            <a:off x="2987824" y="1491630"/>
            <a:ext cx="1872208" cy="1368152"/>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Java Compiler</a:t>
            </a:r>
            <a:endParaRPr lang="en-IN" dirty="0">
              <a:solidFill>
                <a:schemeClr val="tx1"/>
              </a:solidFill>
              <a:latin typeface="Calibri" pitchFamily="34" charset="0"/>
            </a:endParaRPr>
          </a:p>
        </p:txBody>
      </p:sp>
      <p:sp>
        <p:nvSpPr>
          <p:cNvPr id="9" name="Rectangle 8"/>
          <p:cNvSpPr/>
          <p:nvPr/>
        </p:nvSpPr>
        <p:spPr>
          <a:xfrm>
            <a:off x="5652120" y="1851670"/>
            <a:ext cx="201622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Byte code(Java class file)</a:t>
            </a:r>
            <a:endParaRPr lang="en-IN" dirty="0">
              <a:solidFill>
                <a:schemeClr val="tx1"/>
              </a:solidFill>
              <a:latin typeface="Calibri" pitchFamily="34" charset="0"/>
            </a:endParaRPr>
          </a:p>
        </p:txBody>
      </p:sp>
      <p:sp>
        <p:nvSpPr>
          <p:cNvPr id="10" name="7-Point Star 9"/>
          <p:cNvSpPr/>
          <p:nvPr/>
        </p:nvSpPr>
        <p:spPr>
          <a:xfrm>
            <a:off x="5796136" y="3363838"/>
            <a:ext cx="2088232" cy="144016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Java Interpreter(JVM) </a:t>
            </a:r>
            <a:endParaRPr lang="en-IN" dirty="0">
              <a:solidFill>
                <a:schemeClr val="tx1"/>
              </a:solidFill>
              <a:latin typeface="Calibri" pitchFamily="34" charset="0"/>
            </a:endParaRPr>
          </a:p>
        </p:txBody>
      </p:sp>
      <p:sp>
        <p:nvSpPr>
          <p:cNvPr id="11" name="Rectangle 10"/>
          <p:cNvSpPr/>
          <p:nvPr/>
        </p:nvSpPr>
        <p:spPr>
          <a:xfrm>
            <a:off x="899592" y="372387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rPr>
              <a:t>Platform specific code</a:t>
            </a:r>
          </a:p>
        </p:txBody>
      </p:sp>
      <p:sp>
        <p:nvSpPr>
          <p:cNvPr id="12" name="Right Arrow 11"/>
          <p:cNvSpPr/>
          <p:nvPr/>
        </p:nvSpPr>
        <p:spPr>
          <a:xfrm>
            <a:off x="2267744" y="2283718"/>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4860032" y="2283718"/>
            <a:ext cx="79208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6732240" y="2571750"/>
            <a:ext cx="216024"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Left Arrow 14"/>
          <p:cNvSpPr/>
          <p:nvPr/>
        </p:nvSpPr>
        <p:spPr>
          <a:xfrm>
            <a:off x="3491880" y="4155926"/>
            <a:ext cx="2304256"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a:t>
            </a:r>
            <a:r>
              <a:rPr lang="en-US" sz="2800" b="1" dirty="0" smtClean="0">
                <a:latin typeface="Calibri" pitchFamily="34" charset="0"/>
              </a:rPr>
              <a:t>JVM(Java Virtual Machine)</a:t>
            </a:r>
            <a:endParaRPr lang="en-IN" sz="28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IN" sz="1200" dirty="0" smtClean="0">
              <a:solidFill>
                <a:schemeClr val="tx1"/>
              </a:solidFill>
              <a:latin typeface="Calibri" pitchFamily="34" charset="0"/>
            </a:endParaRPr>
          </a:p>
          <a:p>
            <a:pPr>
              <a:buFont typeface="Wingdings" pitchFamily="2" charset="2"/>
              <a:buChar char="q"/>
            </a:pPr>
            <a:endParaRPr lang="en-IN" sz="1200" dirty="0" smtClean="0">
              <a:solidFill>
                <a:schemeClr val="tx1"/>
              </a:solidFill>
              <a:latin typeface="Calibri" pitchFamily="34" charset="0"/>
            </a:endParaRPr>
          </a:p>
          <a:p>
            <a:pPr algn="just">
              <a:buFont typeface="Wingdings" pitchFamily="2" charset="2"/>
              <a:buChar char="q"/>
            </a:pPr>
            <a:r>
              <a:rPr lang="en-IN" sz="1200" dirty="0" smtClean="0">
                <a:solidFill>
                  <a:schemeClr val="tx1"/>
                </a:solidFill>
                <a:latin typeface="Calibri" pitchFamily="34" charset="0"/>
              </a:rPr>
              <a:t>A Java virtual machine (JVM) is an implementation of the Java Virtual Machine Specification, interprets compiled java binary code (called </a:t>
            </a:r>
            <a:r>
              <a:rPr lang="en-IN" sz="1200" dirty="0" err="1" smtClean="0">
                <a:solidFill>
                  <a:schemeClr val="tx1"/>
                </a:solidFill>
                <a:latin typeface="Calibri" pitchFamily="34" charset="0"/>
              </a:rPr>
              <a:t>bytecode</a:t>
            </a:r>
            <a:r>
              <a:rPr lang="en-IN" sz="1200" dirty="0" smtClean="0">
                <a:solidFill>
                  <a:schemeClr val="tx1"/>
                </a:solidFill>
                <a:latin typeface="Calibri" pitchFamily="34" charset="0"/>
              </a:rPr>
              <a:t>) for a computer's processor (or "hardware platform") so that it can perform a Java program's instructions. Java was designed to allow application programs to be built that could be run on any platform without having to be rewritten or recompiled by the programmer for each separate platform. A Java virtual machine makes this possible because it is aware of the specific instruction lengths and other particularities of the platform</a:t>
            </a:r>
          </a:p>
          <a:p>
            <a:pPr algn="just">
              <a:buFont typeface="Wingdings" pitchFamily="2" charset="2"/>
              <a:buChar char="q"/>
            </a:pPr>
            <a:r>
              <a:rPr lang="en-IN" sz="1200" dirty="0" smtClean="0">
                <a:latin typeface="Calibri" pitchFamily="34" charset="0"/>
              </a:rPr>
              <a:t>The Java virtual machine is called "virtual" because it is an abstract computer defined by a specification. To run a Java program</a:t>
            </a:r>
          </a:p>
          <a:p>
            <a:pPr algn="just">
              <a:buFont typeface="Wingdings" pitchFamily="2" charset="2"/>
              <a:buChar char="q"/>
            </a:pPr>
            <a:r>
              <a:rPr lang="en-IN" sz="1200" dirty="0" smtClean="0">
                <a:latin typeface="Calibri" pitchFamily="34" charset="0"/>
              </a:rPr>
              <a:t>The Java Virtual Machine Specification defines an abstract rather than a real machine or processor. The Specification specifies an instruction, a set of registers, a stack, a "garbage heap," and a method area. Once a Java virtual machine has been implemented for a given platform, any Java program (which, after compilation, is called </a:t>
            </a:r>
            <a:r>
              <a:rPr lang="en-IN" sz="1200" dirty="0" err="1" smtClean="0">
                <a:latin typeface="Calibri" pitchFamily="34" charset="0"/>
              </a:rPr>
              <a:t>bytecode</a:t>
            </a:r>
            <a:r>
              <a:rPr lang="en-IN" sz="1200" dirty="0" smtClean="0">
                <a:latin typeface="Calibri" pitchFamily="34" charset="0"/>
              </a:rPr>
              <a:t>) can run on that platform. A Java virtual machine can either interpret the </a:t>
            </a:r>
            <a:r>
              <a:rPr lang="en-IN" sz="1200" dirty="0" err="1" smtClean="0">
                <a:latin typeface="Calibri" pitchFamily="34" charset="0"/>
              </a:rPr>
              <a:t>bytecode</a:t>
            </a:r>
            <a:r>
              <a:rPr lang="en-IN" sz="1200" dirty="0" smtClean="0">
                <a:latin typeface="Calibri" pitchFamily="34" charset="0"/>
              </a:rPr>
              <a:t> one instruction at a time (mapping it to a real processor instruction) or the </a:t>
            </a:r>
            <a:r>
              <a:rPr lang="en-IN" sz="1200" dirty="0" err="1" smtClean="0">
                <a:latin typeface="Calibri" pitchFamily="34" charset="0"/>
              </a:rPr>
              <a:t>bytecode</a:t>
            </a:r>
            <a:r>
              <a:rPr lang="en-IN" sz="1200" dirty="0" smtClean="0">
                <a:latin typeface="Calibri" pitchFamily="34" charset="0"/>
              </a:rPr>
              <a:t> can be compiled further for the real processor using what is called a just-in-time compiler</a:t>
            </a:r>
          </a:p>
          <a:p>
            <a:pPr algn="just">
              <a:buFont typeface="Wingdings" pitchFamily="2" charset="2"/>
              <a:buChar char="q"/>
            </a:pPr>
            <a:r>
              <a:rPr lang="en-IN" sz="1200" dirty="0" smtClean="0">
                <a:solidFill>
                  <a:schemeClr val="tx1"/>
                </a:solidFill>
                <a:latin typeface="Calibri" pitchFamily="34" charset="0"/>
                <a:sym typeface="Wingdings" pitchFamily="2" charset="2"/>
              </a:rPr>
              <a:t>JVM is platform dependent(For every machine, we have different JVM) </a:t>
            </a:r>
            <a:endParaRPr lang="en-US" sz="1200"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a:t>
            </a:r>
            <a:r>
              <a:rPr lang="en-US" sz="2800" b="1" dirty="0" smtClean="0">
                <a:latin typeface="Calibri" pitchFamily="34" charset="0"/>
              </a:rPr>
              <a:t>Java API</a:t>
            </a:r>
            <a:endParaRPr lang="en-IN" sz="28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IN" sz="1400" dirty="0" smtClean="0">
                <a:latin typeface="Calibri" pitchFamily="34" charset="0"/>
              </a:rPr>
              <a:t>Java API is a set of classes and interfaces that comes with the Java development Kit. Java API has huge collection of library routines that performs basic programming tasks such as looping, displaying GUI form etc</a:t>
            </a:r>
          </a:p>
          <a:p>
            <a:pPr algn="just"/>
            <a:r>
              <a:rPr lang="en-IN" sz="1400" dirty="0" smtClean="0">
                <a:latin typeface="Calibri" pitchFamily="34" charset="0"/>
              </a:rPr>
              <a:t>In the Java API classes and interfaces are packaged in packages. All these classes are written in Java programming language and runs on the JVM. Java classes are platform independent but JVM is not platform independent. You have find different downloads for each OS</a:t>
            </a:r>
            <a:endParaRPr lang="en-IN" sz="1400" dirty="0" smtClean="0">
              <a:solidFill>
                <a:schemeClr val="tx1"/>
              </a:solidFill>
              <a:latin typeface="Calibri" pitchFamily="34" charset="0"/>
            </a:endParaRPr>
          </a:p>
          <a:p>
            <a:pPr algn="just">
              <a:buFont typeface="Wingdings" pitchFamily="2" charset="2"/>
              <a:buChar char="q"/>
            </a:pPr>
            <a:r>
              <a:rPr lang="en-IN" sz="1400" dirty="0" smtClean="0">
                <a:solidFill>
                  <a:schemeClr val="tx1"/>
                </a:solidFill>
                <a:latin typeface="Calibri" pitchFamily="34" charset="0"/>
              </a:rPr>
              <a:t>Example of Java API- </a:t>
            </a:r>
            <a:r>
              <a:rPr lang="en-IN" sz="1400" dirty="0" err="1" smtClean="0">
                <a:solidFill>
                  <a:schemeClr val="tx1"/>
                </a:solidFill>
                <a:latin typeface="Calibri" pitchFamily="34" charset="0"/>
              </a:rPr>
              <a:t>java.lang</a:t>
            </a:r>
            <a:r>
              <a:rPr lang="en-IN" sz="1400" dirty="0" smtClean="0">
                <a:solidFill>
                  <a:schemeClr val="tx1"/>
                </a:solidFill>
                <a:latin typeface="Calibri" pitchFamily="34" charset="0"/>
              </a:rPr>
              <a:t>, java.io, </a:t>
            </a:r>
            <a:r>
              <a:rPr lang="en-IN" sz="1400" dirty="0" err="1" smtClean="0">
                <a:solidFill>
                  <a:schemeClr val="tx1"/>
                </a:solidFill>
                <a:latin typeface="Calibri" pitchFamily="34" charset="0"/>
              </a:rPr>
              <a:t>java.util</a:t>
            </a:r>
            <a:r>
              <a:rPr lang="en-IN" sz="1400" dirty="0" smtClean="0">
                <a:solidFill>
                  <a:schemeClr val="tx1"/>
                </a:solidFill>
                <a:latin typeface="Calibri" pitchFamily="34" charset="0"/>
              </a:rPr>
              <a:t>, java.awt, java.net etc</a:t>
            </a: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Structure Of Java Application</a:t>
            </a:r>
            <a:endParaRPr lang="en-IN" sz="32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r>
              <a:rPr lang="en-US" sz="1800" b="1" dirty="0" smtClean="0">
                <a:solidFill>
                  <a:schemeClr val="tx1"/>
                </a:solidFill>
                <a:latin typeface="Calibri" pitchFamily="34" charset="0"/>
                <a:sym typeface="Wingdings" pitchFamily="2" charset="2"/>
              </a:rPr>
              <a:t>Class Components</a:t>
            </a:r>
          </a:p>
          <a:p>
            <a:pPr lvl="1">
              <a:buFont typeface="Wingdings" pitchFamily="2" charset="2"/>
              <a:buChar char="§"/>
            </a:pPr>
            <a:r>
              <a:rPr lang="en-US" sz="1400" dirty="0" smtClean="0">
                <a:solidFill>
                  <a:schemeClr val="tx1"/>
                </a:solidFill>
                <a:latin typeface="Calibri" pitchFamily="34" charset="0"/>
                <a:sym typeface="Wingdings" pitchFamily="2" charset="2"/>
              </a:rPr>
              <a:t>A class Consists of data members and methods</a:t>
            </a: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
        <p:nvSpPr>
          <p:cNvPr id="9" name="Rounded Rectangle 8"/>
          <p:cNvSpPr/>
          <p:nvPr/>
        </p:nvSpPr>
        <p:spPr>
          <a:xfrm>
            <a:off x="5000628" y="1571618"/>
            <a:ext cx="1857388" cy="6429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Class  Name</a:t>
            </a:r>
            <a:endParaRPr lang="en-IN" dirty="0">
              <a:solidFill>
                <a:schemeClr val="tx1"/>
              </a:solidFill>
              <a:latin typeface="Calibri" pitchFamily="34" charset="0"/>
            </a:endParaRPr>
          </a:p>
        </p:txBody>
      </p:sp>
      <p:sp>
        <p:nvSpPr>
          <p:cNvPr id="10" name="Rounded Rectangle 9"/>
          <p:cNvSpPr/>
          <p:nvPr/>
        </p:nvSpPr>
        <p:spPr>
          <a:xfrm>
            <a:off x="5000628" y="2214560"/>
            <a:ext cx="1857388" cy="10001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Variable declaration </a:t>
            </a:r>
            <a:endParaRPr lang="en-IN" dirty="0">
              <a:solidFill>
                <a:schemeClr val="tx1"/>
              </a:solidFill>
              <a:latin typeface="Calibri" pitchFamily="34" charset="0"/>
            </a:endParaRPr>
          </a:p>
        </p:txBody>
      </p:sp>
      <p:sp>
        <p:nvSpPr>
          <p:cNvPr id="11" name="Rounded Rectangle 10"/>
          <p:cNvSpPr/>
          <p:nvPr/>
        </p:nvSpPr>
        <p:spPr>
          <a:xfrm>
            <a:off x="5000628" y="3214692"/>
            <a:ext cx="1857388" cy="13573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Method1</a:t>
            </a:r>
          </a:p>
          <a:p>
            <a:pPr algn="ctr"/>
            <a:r>
              <a:rPr lang="en-IN" dirty="0" smtClean="0">
                <a:solidFill>
                  <a:schemeClr val="tx1"/>
                </a:solidFill>
                <a:latin typeface="Calibri" pitchFamily="34" charset="0"/>
              </a:rPr>
              <a:t>Method2</a:t>
            </a:r>
          </a:p>
          <a:p>
            <a:pPr algn="ctr"/>
            <a:r>
              <a:rPr lang="en-IN" dirty="0" smtClean="0">
                <a:solidFill>
                  <a:schemeClr val="tx1"/>
                </a:solidFill>
                <a:latin typeface="Calibri" pitchFamily="34" charset="0"/>
              </a:rPr>
              <a:t>.</a:t>
            </a:r>
          </a:p>
          <a:p>
            <a:pPr algn="ctr"/>
            <a:r>
              <a:rPr lang="en-IN" dirty="0" smtClean="0">
                <a:solidFill>
                  <a:schemeClr val="tx1"/>
                </a:solidFill>
                <a:latin typeface="Calibri" pitchFamily="34" charset="0"/>
              </a:rPr>
              <a:t>.</a:t>
            </a:r>
          </a:p>
          <a:p>
            <a:pPr algn="ctr"/>
            <a:r>
              <a:rPr lang="en-IN" dirty="0" smtClean="0">
                <a:solidFill>
                  <a:schemeClr val="tx1"/>
                </a:solidFill>
                <a:latin typeface="Calibri" pitchFamily="34" charset="0"/>
              </a:rPr>
              <a:t>Method n</a:t>
            </a:r>
            <a:endParaRPr lang="en-IN"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25515"/>
          </a:xfrm>
        </p:spPr>
        <p:txBody>
          <a:bodyPr/>
          <a:lstStyle/>
          <a:p>
            <a:r>
              <a:rPr lang="en-US" sz="3200" b="1" dirty="0" smtClean="0">
                <a:latin typeface="Calibri" pitchFamily="34" charset="0"/>
              </a:rPr>
              <a:t>Session 1: Java Class : Syntax</a:t>
            </a:r>
            <a:endParaRPr lang="en-IN" sz="3200" b="1" dirty="0">
              <a:latin typeface="Calibri" pitchFamily="34" charset="0"/>
            </a:endParaRPr>
          </a:p>
        </p:txBody>
      </p:sp>
      <p:sp>
        <p:nvSpPr>
          <p:cNvPr id="4" name="Rectangle 2"/>
          <p:cNvSpPr>
            <a:spLocks noGrp="1"/>
          </p:cNvSpPr>
          <p:nvPr>
            <p:ph sz="quarter" idx="13"/>
          </p:nvPr>
        </p:nvSpPr>
        <p:spPr>
          <a:xfrm>
            <a:off x="642910" y="1419622"/>
            <a:ext cx="7748614" cy="3672408"/>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236538" indent="-236538">
              <a:lnSpc>
                <a:spcPct val="80000"/>
              </a:lnSpc>
              <a:buClr>
                <a:srgbClr val="2F6B89"/>
              </a:buClr>
              <a:buNone/>
              <a:defRPr/>
            </a:pPr>
            <a:r>
              <a:rPr lang="en-GB" sz="900" b="1" kern="0" dirty="0" smtClean="0">
                <a:solidFill>
                  <a:schemeClr val="tx1"/>
                </a:solidFill>
                <a:latin typeface="Calibri" pitchFamily="34" charset="0"/>
              </a:rPr>
              <a:t>1. [modifier] class </a:t>
            </a:r>
            <a:r>
              <a:rPr lang="en-GB" sz="900" b="1" kern="0" dirty="0" err="1" smtClean="0">
                <a:solidFill>
                  <a:schemeClr val="tx1"/>
                </a:solidFill>
                <a:latin typeface="Calibri" pitchFamily="34" charset="0"/>
              </a:rPr>
              <a:t>classname</a:t>
            </a:r>
            <a:endParaRPr lang="en-GB" sz="900" b="1" kern="0" dirty="0" smtClean="0">
              <a:solidFill>
                <a:schemeClr val="tx1"/>
              </a:solidFill>
              <a:latin typeface="Calibri" pitchFamily="34" charset="0"/>
            </a:endParaRPr>
          </a:p>
          <a:p>
            <a:pPr marL="236538" indent="-236538">
              <a:lnSpc>
                <a:spcPct val="80000"/>
              </a:lnSpc>
              <a:buClr>
                <a:srgbClr val="2F6B89"/>
              </a:buClr>
              <a:buNone/>
              <a:defRPr/>
            </a:pPr>
            <a:r>
              <a:rPr lang="en-GB" sz="900" b="1" kern="0" dirty="0" smtClean="0">
                <a:solidFill>
                  <a:schemeClr val="tx1"/>
                </a:solidFill>
                <a:latin typeface="Calibri" pitchFamily="34" charset="0"/>
              </a:rPr>
              <a:t>2. {</a:t>
            </a:r>
          </a:p>
          <a:p>
            <a:pPr marL="236538" indent="-236538">
              <a:lnSpc>
                <a:spcPct val="80000"/>
              </a:lnSpc>
              <a:buClr>
                <a:srgbClr val="2F6B89"/>
              </a:buClr>
              <a:buNone/>
              <a:defRPr/>
            </a:pPr>
            <a:r>
              <a:rPr lang="en-GB" sz="900" b="1" kern="0" dirty="0" smtClean="0">
                <a:solidFill>
                  <a:schemeClr val="tx1"/>
                </a:solidFill>
                <a:latin typeface="Calibri" pitchFamily="34" charset="0"/>
              </a:rPr>
              <a:t>3. // Variables definitions</a:t>
            </a:r>
          </a:p>
          <a:p>
            <a:pPr marL="236538" indent="-236538">
              <a:lnSpc>
                <a:spcPct val="80000"/>
              </a:lnSpc>
              <a:buClr>
                <a:srgbClr val="2F6B89"/>
              </a:buClr>
              <a:buNone/>
              <a:defRPr/>
            </a:pPr>
            <a:r>
              <a:rPr lang="en-GB" sz="900" b="1" kern="0" dirty="0" smtClean="0">
                <a:solidFill>
                  <a:schemeClr val="tx1"/>
                </a:solidFill>
                <a:latin typeface="Calibri" pitchFamily="34" charset="0"/>
              </a:rPr>
              <a:t>4.               modifier </a:t>
            </a:r>
            <a:r>
              <a:rPr lang="en-GB" sz="900" b="1" kern="0" dirty="0" err="1" smtClean="0">
                <a:solidFill>
                  <a:schemeClr val="tx1"/>
                </a:solidFill>
                <a:latin typeface="Calibri" pitchFamily="34" charset="0"/>
              </a:rPr>
              <a:t>datatype</a:t>
            </a:r>
            <a:r>
              <a:rPr lang="en-GB" sz="900" b="1" kern="0" dirty="0" smtClean="0">
                <a:solidFill>
                  <a:schemeClr val="tx1"/>
                </a:solidFill>
                <a:latin typeface="Calibri" pitchFamily="34" charset="0"/>
              </a:rPr>
              <a:t> data_variable1; </a:t>
            </a:r>
          </a:p>
          <a:p>
            <a:pPr marL="236538" indent="-236538">
              <a:lnSpc>
                <a:spcPct val="80000"/>
              </a:lnSpc>
              <a:buClr>
                <a:srgbClr val="2F6B89"/>
              </a:buClr>
              <a:buNone/>
              <a:defRPr/>
            </a:pPr>
            <a:r>
              <a:rPr lang="en-GB" sz="900" b="1" kern="0" dirty="0" smtClean="0">
                <a:solidFill>
                  <a:schemeClr val="tx1"/>
                </a:solidFill>
                <a:latin typeface="Calibri" pitchFamily="34" charset="0"/>
              </a:rPr>
              <a:t> 5.              modifier </a:t>
            </a:r>
            <a:r>
              <a:rPr lang="en-GB" sz="900" b="1" kern="0" dirty="0" err="1" smtClean="0">
                <a:solidFill>
                  <a:schemeClr val="tx1"/>
                </a:solidFill>
                <a:latin typeface="Calibri" pitchFamily="34" charset="0"/>
              </a:rPr>
              <a:t>datatype</a:t>
            </a:r>
            <a:r>
              <a:rPr lang="en-GB" sz="900" b="1" kern="0" dirty="0" smtClean="0">
                <a:solidFill>
                  <a:schemeClr val="tx1"/>
                </a:solidFill>
                <a:latin typeface="Calibri" pitchFamily="34" charset="0"/>
              </a:rPr>
              <a:t> data_variable2;</a:t>
            </a:r>
          </a:p>
          <a:p>
            <a:pPr marL="236538" indent="-236538">
              <a:lnSpc>
                <a:spcPct val="80000"/>
              </a:lnSpc>
              <a:buClr>
                <a:srgbClr val="2F6B89"/>
              </a:buClr>
              <a:buNone/>
              <a:defRPr/>
            </a:pPr>
            <a:r>
              <a:rPr lang="en-GB" sz="900" b="1" kern="0" dirty="0" smtClean="0">
                <a:solidFill>
                  <a:schemeClr val="tx1"/>
                </a:solidFill>
                <a:latin typeface="Calibri" pitchFamily="34" charset="0"/>
              </a:rPr>
              <a:t>	......................</a:t>
            </a:r>
          </a:p>
          <a:p>
            <a:pPr marL="236538" indent="-236538">
              <a:lnSpc>
                <a:spcPct val="80000"/>
              </a:lnSpc>
              <a:buClr>
                <a:srgbClr val="2F6B89"/>
              </a:buClr>
              <a:buNone/>
              <a:defRPr/>
            </a:pPr>
            <a:r>
              <a:rPr lang="en-GB" sz="900" b="1" kern="0" dirty="0" smtClean="0">
                <a:solidFill>
                  <a:schemeClr val="tx1"/>
                </a:solidFill>
                <a:latin typeface="Calibri" pitchFamily="34" charset="0"/>
              </a:rPr>
              <a:t>6. // Method definitions</a:t>
            </a:r>
          </a:p>
          <a:p>
            <a:pPr marL="236538" indent="-236538">
              <a:lnSpc>
                <a:spcPct val="80000"/>
              </a:lnSpc>
              <a:buClr>
                <a:srgbClr val="2F6B89"/>
              </a:buClr>
              <a:buNone/>
              <a:defRPr/>
            </a:pPr>
            <a:r>
              <a:rPr lang="en-GB" sz="900" b="1" kern="0" dirty="0" smtClean="0">
                <a:solidFill>
                  <a:schemeClr val="tx1"/>
                </a:solidFill>
                <a:latin typeface="Calibri" pitchFamily="34" charset="0"/>
              </a:rPr>
              <a:t>7. 	modifier </a:t>
            </a:r>
            <a:r>
              <a:rPr lang="en-GB" sz="900" b="1" kern="0" dirty="0" err="1" smtClean="0">
                <a:solidFill>
                  <a:schemeClr val="tx1"/>
                </a:solidFill>
                <a:latin typeface="Calibri" pitchFamily="34" charset="0"/>
              </a:rPr>
              <a:t>returnType</a:t>
            </a:r>
            <a:r>
              <a:rPr lang="en-GB" sz="900" b="1" kern="0" dirty="0" smtClean="0">
                <a:solidFill>
                  <a:schemeClr val="tx1"/>
                </a:solidFill>
                <a:latin typeface="Calibri" pitchFamily="34" charset="0"/>
              </a:rPr>
              <a:t> method1(</a:t>
            </a:r>
            <a:r>
              <a:rPr lang="en-GB" sz="900" b="1" kern="0" dirty="0" err="1" smtClean="0">
                <a:solidFill>
                  <a:schemeClr val="tx1"/>
                </a:solidFill>
                <a:latin typeface="Calibri" pitchFamily="34" charset="0"/>
              </a:rPr>
              <a:t>datatype</a:t>
            </a:r>
            <a:r>
              <a:rPr lang="en-GB" sz="900" b="1" kern="0" dirty="0" smtClean="0">
                <a:solidFill>
                  <a:schemeClr val="tx1"/>
                </a:solidFill>
                <a:latin typeface="Calibri" pitchFamily="34" charset="0"/>
              </a:rPr>
              <a:t> parameter11, </a:t>
            </a:r>
            <a:r>
              <a:rPr lang="en-GB" sz="900" b="1" kern="0" dirty="0" err="1" smtClean="0">
                <a:solidFill>
                  <a:schemeClr val="tx1"/>
                </a:solidFill>
                <a:latin typeface="Calibri" pitchFamily="34" charset="0"/>
              </a:rPr>
              <a:t>datatype</a:t>
            </a:r>
            <a:r>
              <a:rPr lang="en-GB" sz="900" b="1" kern="0" dirty="0" smtClean="0">
                <a:solidFill>
                  <a:schemeClr val="tx1"/>
                </a:solidFill>
                <a:latin typeface="Calibri" pitchFamily="34" charset="0"/>
              </a:rPr>
              <a:t> parameter12,..) </a:t>
            </a:r>
          </a:p>
          <a:p>
            <a:pPr marL="236538" indent="-236538">
              <a:lnSpc>
                <a:spcPct val="80000"/>
              </a:lnSpc>
              <a:buClr>
                <a:srgbClr val="2F6B89"/>
              </a:buClr>
              <a:buNone/>
              <a:defRPr/>
            </a:pPr>
            <a:r>
              <a:rPr lang="en-GB" sz="900" b="1" kern="0" dirty="0" smtClean="0">
                <a:solidFill>
                  <a:schemeClr val="tx1"/>
                </a:solidFill>
                <a:latin typeface="Calibri" pitchFamily="34" charset="0"/>
              </a:rPr>
              <a:t>8. 	{</a:t>
            </a:r>
          </a:p>
          <a:p>
            <a:pPr marL="236538" indent="-236538">
              <a:lnSpc>
                <a:spcPct val="80000"/>
              </a:lnSpc>
              <a:buClr>
                <a:srgbClr val="2F6B89"/>
              </a:buClr>
              <a:buNone/>
              <a:defRPr/>
            </a:pPr>
            <a:r>
              <a:rPr lang="en-GB" sz="900" b="1" kern="0" dirty="0" smtClean="0">
                <a:solidFill>
                  <a:schemeClr val="tx1"/>
                </a:solidFill>
                <a:latin typeface="Calibri" pitchFamily="34" charset="0"/>
              </a:rPr>
              <a:t> 9.                                   //method definition</a:t>
            </a:r>
          </a:p>
          <a:p>
            <a:pPr marL="236538" indent="-236538">
              <a:lnSpc>
                <a:spcPct val="80000"/>
              </a:lnSpc>
              <a:buClr>
                <a:srgbClr val="2F6B89"/>
              </a:buClr>
              <a:buNone/>
              <a:defRPr/>
            </a:pPr>
            <a:r>
              <a:rPr lang="en-GB" sz="900" b="1" kern="0" dirty="0" smtClean="0">
                <a:solidFill>
                  <a:schemeClr val="tx1"/>
                </a:solidFill>
                <a:latin typeface="Calibri" pitchFamily="34" charset="0"/>
              </a:rPr>
              <a:t>		</a:t>
            </a:r>
            <a:r>
              <a:rPr lang="en-GB" sz="900" b="1" kern="0" dirty="0" err="1" smtClean="0">
                <a:solidFill>
                  <a:schemeClr val="tx1"/>
                </a:solidFill>
                <a:latin typeface="Calibri" pitchFamily="34" charset="0"/>
              </a:rPr>
              <a:t>stmnt</a:t>
            </a:r>
            <a:r>
              <a:rPr lang="en-GB" sz="900" b="1" kern="0" dirty="0" smtClean="0">
                <a:solidFill>
                  <a:schemeClr val="tx1"/>
                </a:solidFill>
                <a:latin typeface="Calibri" pitchFamily="34" charset="0"/>
              </a:rPr>
              <a:t> 1;</a:t>
            </a:r>
          </a:p>
          <a:p>
            <a:pPr marL="236538" indent="-236538">
              <a:lnSpc>
                <a:spcPct val="80000"/>
              </a:lnSpc>
              <a:buClr>
                <a:srgbClr val="2F6B89"/>
              </a:buClr>
              <a:buNone/>
              <a:defRPr/>
            </a:pPr>
            <a:r>
              <a:rPr lang="en-GB" sz="900" b="1" kern="0" dirty="0" smtClean="0">
                <a:solidFill>
                  <a:schemeClr val="tx1"/>
                </a:solidFill>
                <a:latin typeface="Calibri" pitchFamily="34" charset="0"/>
              </a:rPr>
              <a:t>10.	}</a:t>
            </a:r>
          </a:p>
          <a:p>
            <a:pPr marL="236538" indent="-236538">
              <a:lnSpc>
                <a:spcPct val="80000"/>
              </a:lnSpc>
              <a:buClr>
                <a:srgbClr val="2F6B89"/>
              </a:buClr>
              <a:buNone/>
              <a:defRPr/>
            </a:pPr>
            <a:r>
              <a:rPr lang="en-GB" sz="900" b="1" kern="0" dirty="0" smtClean="0">
                <a:solidFill>
                  <a:schemeClr val="tx1"/>
                </a:solidFill>
                <a:latin typeface="Calibri" pitchFamily="34" charset="0"/>
              </a:rPr>
              <a:t>11.	modifier </a:t>
            </a:r>
            <a:r>
              <a:rPr lang="en-GB" sz="900" b="1" kern="0" dirty="0" err="1" smtClean="0">
                <a:solidFill>
                  <a:schemeClr val="tx1"/>
                </a:solidFill>
                <a:latin typeface="Calibri" pitchFamily="34" charset="0"/>
              </a:rPr>
              <a:t>returnType</a:t>
            </a:r>
            <a:r>
              <a:rPr lang="en-GB" sz="900" b="1" kern="0" dirty="0" smtClean="0">
                <a:solidFill>
                  <a:schemeClr val="tx1"/>
                </a:solidFill>
                <a:latin typeface="Calibri" pitchFamily="34" charset="0"/>
              </a:rPr>
              <a:t> method2(</a:t>
            </a:r>
            <a:r>
              <a:rPr lang="en-GB" sz="900" b="1" kern="0" dirty="0" err="1" smtClean="0">
                <a:solidFill>
                  <a:schemeClr val="tx1"/>
                </a:solidFill>
                <a:latin typeface="Calibri" pitchFamily="34" charset="0"/>
              </a:rPr>
              <a:t>datatype</a:t>
            </a:r>
            <a:r>
              <a:rPr lang="en-GB" sz="900" b="1" kern="0" dirty="0" smtClean="0">
                <a:solidFill>
                  <a:schemeClr val="tx1"/>
                </a:solidFill>
                <a:latin typeface="Calibri" pitchFamily="34" charset="0"/>
              </a:rPr>
              <a:t> parameter21, </a:t>
            </a:r>
            <a:r>
              <a:rPr lang="en-GB" sz="900" b="1" kern="0" dirty="0" err="1" smtClean="0">
                <a:solidFill>
                  <a:schemeClr val="tx1"/>
                </a:solidFill>
                <a:latin typeface="Calibri" pitchFamily="34" charset="0"/>
              </a:rPr>
              <a:t>datatype</a:t>
            </a:r>
            <a:r>
              <a:rPr lang="en-GB" sz="900" b="1" kern="0" dirty="0" smtClean="0">
                <a:solidFill>
                  <a:schemeClr val="tx1"/>
                </a:solidFill>
                <a:latin typeface="Calibri" pitchFamily="34" charset="0"/>
              </a:rPr>
              <a:t> parameter22,....) </a:t>
            </a:r>
          </a:p>
          <a:p>
            <a:pPr marL="236538" indent="-236538">
              <a:lnSpc>
                <a:spcPct val="80000"/>
              </a:lnSpc>
              <a:buClr>
                <a:srgbClr val="2F6B89"/>
              </a:buClr>
              <a:buNone/>
              <a:defRPr/>
            </a:pPr>
            <a:r>
              <a:rPr lang="en-GB" sz="900" b="1" kern="0" dirty="0" smtClean="0">
                <a:solidFill>
                  <a:schemeClr val="tx1"/>
                </a:solidFill>
                <a:latin typeface="Calibri" pitchFamily="34" charset="0"/>
              </a:rPr>
              <a:t>12.	{	</a:t>
            </a:r>
          </a:p>
          <a:p>
            <a:pPr marL="236538" indent="-236538">
              <a:lnSpc>
                <a:spcPct val="80000"/>
              </a:lnSpc>
              <a:buClr>
                <a:srgbClr val="2F6B89"/>
              </a:buClr>
              <a:buNone/>
              <a:defRPr/>
            </a:pPr>
            <a:r>
              <a:rPr lang="en-GB" sz="900" b="1" kern="0" dirty="0" smtClean="0">
                <a:solidFill>
                  <a:schemeClr val="tx1"/>
                </a:solidFill>
                <a:latin typeface="Calibri" pitchFamily="34" charset="0"/>
              </a:rPr>
              <a:t>13.		//method definition</a:t>
            </a:r>
          </a:p>
          <a:p>
            <a:pPr marL="236538" indent="-236538">
              <a:lnSpc>
                <a:spcPct val="80000"/>
              </a:lnSpc>
              <a:buClr>
                <a:srgbClr val="2F6B89"/>
              </a:buClr>
              <a:buNone/>
              <a:defRPr/>
            </a:pPr>
            <a:r>
              <a:rPr lang="en-GB" sz="900" b="1" kern="0" dirty="0" smtClean="0">
                <a:solidFill>
                  <a:schemeClr val="tx1"/>
                </a:solidFill>
                <a:latin typeface="Calibri" pitchFamily="34" charset="0"/>
              </a:rPr>
              <a:t>14.	}	</a:t>
            </a:r>
            <a:r>
              <a:rPr lang="en-GB" sz="900" b="1" kern="0" dirty="0" err="1" smtClean="0">
                <a:solidFill>
                  <a:schemeClr val="tx1"/>
                </a:solidFill>
                <a:latin typeface="Calibri" pitchFamily="34" charset="0"/>
              </a:rPr>
              <a:t>stmnt</a:t>
            </a:r>
            <a:r>
              <a:rPr lang="en-GB" sz="900" b="1" kern="0" dirty="0" smtClean="0">
                <a:solidFill>
                  <a:schemeClr val="tx1"/>
                </a:solidFill>
                <a:latin typeface="Calibri" pitchFamily="34" charset="0"/>
              </a:rPr>
              <a:t> 1 ;</a:t>
            </a:r>
          </a:p>
          <a:p>
            <a:pPr marL="236538" indent="-236538">
              <a:lnSpc>
                <a:spcPct val="80000"/>
              </a:lnSpc>
              <a:buClr>
                <a:srgbClr val="2F6B89"/>
              </a:buClr>
              <a:buNone/>
              <a:defRPr/>
            </a:pPr>
            <a:r>
              <a:rPr lang="en-GB" sz="900" b="1" kern="0" dirty="0" smtClean="0">
                <a:solidFill>
                  <a:schemeClr val="tx1"/>
                </a:solidFill>
                <a:latin typeface="Calibri" pitchFamily="34" charset="0"/>
              </a:rPr>
              <a:t>15.	...................... 	</a:t>
            </a:r>
            <a:endParaRPr lang="en-US" sz="900" b="1" kern="0" dirty="0" smtClean="0">
              <a:solidFill>
                <a:schemeClr val="bg1"/>
              </a:solidFill>
              <a:latin typeface="Calibri" pitchFamily="34" charset="0"/>
            </a:endParaRPr>
          </a:p>
          <a:p>
            <a:pPr>
              <a:buNone/>
            </a:pPr>
            <a:r>
              <a:rPr lang="en-US" sz="900" b="1" dirty="0" smtClean="0">
                <a:solidFill>
                  <a:schemeClr val="tx1"/>
                </a:solidFill>
                <a:latin typeface="Calibri" pitchFamily="34" charset="0"/>
                <a:cs typeface="Times New Roman" pitchFamily="18" charset="0"/>
              </a:rPr>
              <a:t>16. }</a:t>
            </a:r>
            <a:endParaRPr lang="en-US" sz="900" b="1"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Class Example</a:t>
            </a:r>
            <a:endParaRPr lang="en-IN" sz="3200" b="1" dirty="0">
              <a:latin typeface="Calibri" pitchFamily="34" charset="0"/>
            </a:endParaRPr>
          </a:p>
        </p:txBody>
      </p:sp>
      <p:sp>
        <p:nvSpPr>
          <p:cNvPr id="4" name="Rectangle 2"/>
          <p:cNvSpPr>
            <a:spLocks noGrp="1"/>
          </p:cNvSpPr>
          <p:nvPr>
            <p:ph sz="quarter" idx="13"/>
          </p:nvPr>
        </p:nvSpPr>
        <p:spPr>
          <a:xfrm>
            <a:off x="642910" y="1419622"/>
            <a:ext cx="7748614" cy="3672408"/>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spcBef>
                <a:spcPct val="20000"/>
              </a:spcBef>
              <a:buNone/>
            </a:pPr>
            <a:r>
              <a:rPr lang="en-US" sz="1600" dirty="0" smtClean="0">
                <a:latin typeface="Calibri" pitchFamily="34" charset="0"/>
                <a:cs typeface="Courier New" pitchFamily="49" charset="0"/>
              </a:rPr>
              <a:t>class Car </a:t>
            </a:r>
          </a:p>
          <a:p>
            <a:pPr>
              <a:spcBef>
                <a:spcPct val="20000"/>
              </a:spcBef>
              <a:buNone/>
            </a:pPr>
            <a:r>
              <a:rPr lang="en-US" sz="1600" dirty="0" smtClean="0">
                <a:latin typeface="Calibri" pitchFamily="34" charset="0"/>
                <a:cs typeface="Courier New" pitchFamily="49" charset="0"/>
              </a:rPr>
              <a:t>{</a:t>
            </a:r>
          </a:p>
          <a:p>
            <a:pPr marL="514350" lvl="2">
              <a:spcBef>
                <a:spcPct val="20000"/>
              </a:spcBef>
              <a:buSzPct val="140000"/>
              <a:buNone/>
            </a:pPr>
            <a:r>
              <a:rPr lang="en-US" sz="1600" dirty="0" smtClean="0">
                <a:latin typeface="Calibri" pitchFamily="34" charset="0"/>
                <a:cs typeface="Courier New" pitchFamily="49" charset="0"/>
              </a:rPr>
              <a:t>String brand;</a:t>
            </a:r>
          </a:p>
          <a:p>
            <a:pPr marL="514350" lvl="2">
              <a:spcBef>
                <a:spcPct val="20000"/>
              </a:spcBef>
              <a:buSzPct val="140000"/>
              <a:buNone/>
            </a:pPr>
            <a:r>
              <a:rPr lang="en-US" sz="1600" dirty="0" smtClean="0">
                <a:latin typeface="Calibri" pitchFamily="34" charset="0"/>
                <a:cs typeface="Courier New" pitchFamily="49" charset="0"/>
              </a:rPr>
              <a:t>String color;</a:t>
            </a:r>
          </a:p>
          <a:p>
            <a:pPr marL="514350" lvl="2">
              <a:spcBef>
                <a:spcPct val="20000"/>
              </a:spcBef>
              <a:buSzPct val="140000"/>
              <a:buNone/>
            </a:pPr>
            <a:r>
              <a:rPr lang="en-US" sz="1600" dirty="0" err="1" smtClean="0">
                <a:latin typeface="Calibri" pitchFamily="34" charset="0"/>
                <a:cs typeface="Courier New" pitchFamily="49" charset="0"/>
              </a:rPr>
              <a:t>int</a:t>
            </a:r>
            <a:r>
              <a:rPr lang="en-US" sz="1600" dirty="0" smtClean="0">
                <a:latin typeface="Calibri" pitchFamily="34" charset="0"/>
                <a:cs typeface="Courier New" pitchFamily="49" charset="0"/>
              </a:rPr>
              <a:t> wheels;		  Variable Declaration </a:t>
            </a:r>
          </a:p>
          <a:p>
            <a:pPr marL="514350" lvl="2">
              <a:spcBef>
                <a:spcPct val="20000"/>
              </a:spcBef>
              <a:buSzPct val="140000"/>
              <a:buNone/>
            </a:pPr>
            <a:r>
              <a:rPr lang="en-US" sz="1600" dirty="0" err="1" smtClean="0">
                <a:latin typeface="Calibri" pitchFamily="34" charset="0"/>
                <a:cs typeface="Courier New" pitchFamily="49" charset="0"/>
              </a:rPr>
              <a:t>int</a:t>
            </a:r>
            <a:r>
              <a:rPr lang="en-US" sz="1600" dirty="0" smtClean="0">
                <a:latin typeface="Calibri" pitchFamily="34" charset="0"/>
                <a:cs typeface="Courier New" pitchFamily="49" charset="0"/>
              </a:rPr>
              <a:t> speed;</a:t>
            </a:r>
          </a:p>
          <a:p>
            <a:pPr marL="514350" lvl="2">
              <a:spcBef>
                <a:spcPct val="20000"/>
              </a:spcBef>
              <a:buSzPct val="140000"/>
              <a:buNone/>
            </a:pPr>
            <a:r>
              <a:rPr lang="en-US" sz="1600" dirty="0" err="1" smtClean="0">
                <a:latin typeface="Calibri" pitchFamily="34" charset="0"/>
                <a:cs typeface="Courier New" pitchFamily="49" charset="0"/>
              </a:rPr>
              <a:t>int</a:t>
            </a:r>
            <a:r>
              <a:rPr lang="en-US" sz="1600" dirty="0" smtClean="0">
                <a:latin typeface="Calibri" pitchFamily="34" charset="0"/>
                <a:cs typeface="Courier New" pitchFamily="49" charset="0"/>
              </a:rPr>
              <a:t> gear;</a:t>
            </a:r>
          </a:p>
          <a:p>
            <a:pPr marL="514350" lvl="2">
              <a:spcBef>
                <a:spcPct val="20000"/>
              </a:spcBef>
              <a:buSzPct val="140000"/>
              <a:buNone/>
            </a:pPr>
            <a:r>
              <a:rPr lang="en-US" sz="1600" dirty="0" smtClean="0">
                <a:latin typeface="Calibri" pitchFamily="34" charset="0"/>
                <a:cs typeface="Courier New" pitchFamily="49" charset="0"/>
              </a:rPr>
              <a:t>void accelerate(){}</a:t>
            </a:r>
          </a:p>
          <a:p>
            <a:pPr marL="514350" lvl="2">
              <a:spcBef>
                <a:spcPct val="20000"/>
              </a:spcBef>
              <a:buSzPct val="140000"/>
              <a:buNone/>
            </a:pPr>
            <a:r>
              <a:rPr lang="en-US" sz="1600" dirty="0" smtClean="0">
                <a:latin typeface="Calibri" pitchFamily="34" charset="0"/>
                <a:cs typeface="Courier New" pitchFamily="49" charset="0"/>
              </a:rPr>
              <a:t>void brake(){}		Method Name	</a:t>
            </a:r>
          </a:p>
          <a:p>
            <a:pPr marL="514350" lvl="2">
              <a:spcBef>
                <a:spcPct val="20000"/>
              </a:spcBef>
              <a:buSzPct val="140000"/>
              <a:buNone/>
            </a:pPr>
            <a:r>
              <a:rPr lang="en-US" sz="1600" dirty="0" smtClean="0">
                <a:latin typeface="Calibri" pitchFamily="34" charset="0"/>
                <a:cs typeface="Courier New" pitchFamily="49" charset="0"/>
              </a:rPr>
              <a:t>void </a:t>
            </a:r>
            <a:r>
              <a:rPr lang="en-US" sz="1600" dirty="0" err="1" smtClean="0">
                <a:latin typeface="Calibri" pitchFamily="34" charset="0"/>
                <a:cs typeface="Courier New" pitchFamily="49" charset="0"/>
              </a:rPr>
              <a:t>changeGear</a:t>
            </a:r>
            <a:r>
              <a:rPr lang="en-US" sz="1600" dirty="0" smtClean="0">
                <a:latin typeface="Calibri" pitchFamily="34" charset="0"/>
                <a:cs typeface="Courier New" pitchFamily="49" charset="0"/>
              </a:rPr>
              <a:t>(){}</a:t>
            </a:r>
          </a:p>
          <a:p>
            <a:pPr marL="239713" lvl="1">
              <a:spcBef>
                <a:spcPct val="20000"/>
              </a:spcBef>
              <a:buSzPct val="140000"/>
              <a:buNone/>
            </a:pPr>
            <a:r>
              <a:rPr lang="en-US" sz="1900" dirty="0" smtClean="0">
                <a:latin typeface="Calibri" pitchFamily="34" charset="0"/>
                <a:cs typeface="Courier New" pitchFamily="49" charset="0"/>
              </a:rPr>
              <a:t>}</a:t>
            </a:r>
            <a:endParaRPr lang="en-US" sz="1900" b="1" dirty="0">
              <a:solidFill>
                <a:schemeClr val="tx1"/>
              </a:solidFill>
              <a:latin typeface="Calibri" pitchFamily="34" charset="0"/>
              <a:cs typeface="Times New Roman" pitchFamily="18" charset="0"/>
            </a:endParaRPr>
          </a:p>
        </p:txBody>
      </p:sp>
      <p:sp>
        <p:nvSpPr>
          <p:cNvPr id="6" name="Double Bracket 5"/>
          <p:cNvSpPr/>
          <p:nvPr/>
        </p:nvSpPr>
        <p:spPr>
          <a:xfrm>
            <a:off x="683568" y="2283718"/>
            <a:ext cx="1785950" cy="1285884"/>
          </a:xfrm>
          <a:prstGeom prst="bracketPair">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9" name="Straight Arrow Connector 8"/>
          <p:cNvCxnSpPr>
            <a:stCxn id="6" idx="3"/>
          </p:cNvCxnSpPr>
          <p:nvPr/>
        </p:nvCxnSpPr>
        <p:spPr>
          <a:xfrm>
            <a:off x="2469518" y="2926660"/>
            <a:ext cx="1000132" cy="1588"/>
          </a:xfrm>
          <a:prstGeom prst="straightConnector1">
            <a:avLst/>
          </a:prstGeom>
          <a:ln w="412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051720" y="3939902"/>
            <a:ext cx="1368152" cy="144016"/>
          </a:xfrm>
          <a:prstGeom prst="straightConnector1">
            <a:avLst/>
          </a:prstGeom>
          <a:ln w="412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8" name="Text Box 6"/>
          <p:cNvSpPr txBox="1">
            <a:spLocks noChangeArrowheads="1"/>
          </p:cNvSpPr>
          <p:nvPr/>
        </p:nvSpPr>
        <p:spPr bwMode="auto">
          <a:xfrm rot="10800000">
            <a:off x="156487" y="3000378"/>
            <a:ext cx="461665" cy="1828800"/>
          </a:xfrm>
          <a:prstGeom prst="rect">
            <a:avLst/>
          </a:prstGeom>
          <a:solidFill>
            <a:schemeClr val="accent1">
              <a:alpha val="39999"/>
            </a:schemeClr>
          </a:solidFill>
          <a:ln w="9525">
            <a:miter lim="800000"/>
            <a:headEnd/>
            <a:tailEnd/>
          </a:ln>
          <a:scene3d>
            <a:camera prst="legacyPerspectiveFront"/>
            <a:lightRig rig="legacyFlat3" dir="t"/>
          </a:scene3d>
          <a:sp3d extrusionH="887400" prstMaterial="legacyMatte">
            <a:bevelT w="13500" h="13500" prst="angle"/>
            <a:bevelB w="13500" h="13500" prst="angle"/>
            <a:extrusionClr>
              <a:schemeClr val="accent1"/>
            </a:extrusionClr>
          </a:sp3d>
        </p:spPr>
        <p:txBody>
          <a:bodyPr vert="eaVert">
            <a:spAutoFit/>
            <a:flatTx/>
          </a:bodyPr>
          <a:lstStyle/>
          <a:p>
            <a:pPr algn="ctr"/>
            <a:r>
              <a:rPr lang="en-US" dirty="0">
                <a:latin typeface="Calibri" pitchFamily="34" charset="0"/>
              </a:rPr>
              <a:t>Return type</a:t>
            </a:r>
          </a:p>
        </p:txBody>
      </p:sp>
      <p:cxnSp>
        <p:nvCxnSpPr>
          <p:cNvPr id="20" name="Straight Arrow Connector 19"/>
          <p:cNvCxnSpPr/>
          <p:nvPr/>
        </p:nvCxnSpPr>
        <p:spPr>
          <a:xfrm flipH="1">
            <a:off x="683568" y="3867894"/>
            <a:ext cx="288032" cy="0"/>
          </a:xfrm>
          <a:prstGeom prst="straightConnector1">
            <a:avLst/>
          </a:prstGeom>
          <a:ln w="41275">
            <a:solidFill>
              <a:srgbClr val="7030A0"/>
            </a:solidFill>
            <a:tailEnd type="arrow"/>
          </a:ln>
          <a:scene3d>
            <a:camera prst="orthographicFront">
              <a:rot lat="1200000" lon="0" rev="600000"/>
            </a:camera>
            <a:lightRig rig="threePt" dir="t"/>
          </a:scene3d>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3600" b="1" dirty="0" smtClean="0">
                <a:latin typeface="Calibri" pitchFamily="34" charset="0"/>
              </a:rPr>
              <a:t>Course Objectives</a:t>
            </a:r>
          </a:p>
        </p:txBody>
      </p:sp>
      <p:sp>
        <p:nvSpPr>
          <p:cNvPr id="4" name="Rectangle 2"/>
          <p:cNvSpPr>
            <a:spLocks noGrp="1"/>
          </p:cNvSpPr>
          <p:nvPr>
            <p:ph sz="quarter" idx="13"/>
          </p:nvPr>
        </p:nvSpPr>
        <p:spPr>
          <a:xfrm>
            <a:off x="609600" y="1491630"/>
            <a:ext cx="7748614" cy="290892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320040" indent="-320040" eaLnBrk="1" fontAlgn="auto" hangingPunct="1">
              <a:spcAft>
                <a:spcPts val="0"/>
              </a:spcAft>
              <a:buClr>
                <a:schemeClr val="tx1">
                  <a:shade val="95000"/>
                </a:schemeClr>
              </a:buClr>
              <a:buFont typeface="Wingdings" pitchFamily="2" charset="2"/>
              <a:buNone/>
              <a:defRPr/>
            </a:pPr>
            <a:r>
              <a:rPr lang="en-SG" sz="1500" dirty="0" smtClean="0">
                <a:latin typeface="Calibri" pitchFamily="34" charset="0"/>
                <a:cs typeface="Times New Roman" pitchFamily="18" charset="0"/>
              </a:rPr>
              <a:t>At the end of this course, you should be able to:</a:t>
            </a:r>
          </a:p>
          <a:p>
            <a:pPr marL="640715" lvl="1" indent="-320040" eaLnBrk="1" fontAlgn="auto" hangingPunct="1">
              <a:spcAft>
                <a:spcPts val="0"/>
              </a:spcAft>
              <a:buClr>
                <a:schemeClr val="tx1">
                  <a:shade val="95000"/>
                </a:schemeClr>
              </a:buClr>
              <a:buFont typeface="Wingdings" pitchFamily="2" charset="2"/>
              <a:buChar char="q"/>
              <a:defRPr/>
            </a:pPr>
            <a:r>
              <a:rPr lang="en-SG" sz="1500" dirty="0" smtClean="0">
                <a:latin typeface="Calibri" pitchFamily="34" charset="0"/>
                <a:cs typeface="Times New Roman" pitchFamily="18" charset="0"/>
              </a:rPr>
              <a:t>How to start with Java</a:t>
            </a:r>
          </a:p>
          <a:p>
            <a:pPr marL="640715" lvl="1" indent="-320040" eaLnBrk="1" fontAlgn="auto" hangingPunct="1">
              <a:spcAft>
                <a:spcPts val="0"/>
              </a:spcAft>
              <a:buClr>
                <a:schemeClr val="tx1">
                  <a:shade val="95000"/>
                </a:schemeClr>
              </a:buClr>
              <a:buFont typeface="Wingdings" pitchFamily="2" charset="2"/>
              <a:buChar char="q"/>
              <a:defRPr/>
            </a:pPr>
            <a:r>
              <a:rPr lang="en-US" sz="1500" dirty="0" smtClean="0">
                <a:latin typeface="Calibri" pitchFamily="34" charset="0"/>
              </a:rPr>
              <a:t>Define inheritance and polymorphism</a:t>
            </a:r>
          </a:p>
          <a:p>
            <a:pPr marL="640715" lvl="1" indent="-320040" eaLnBrk="1" fontAlgn="auto" hangingPunct="1">
              <a:spcAft>
                <a:spcPts val="0"/>
              </a:spcAft>
              <a:buClr>
                <a:schemeClr val="tx1">
                  <a:shade val="95000"/>
                </a:schemeClr>
              </a:buClr>
              <a:buFont typeface="Wingdings" pitchFamily="2" charset="2"/>
              <a:buChar char="q"/>
              <a:defRPr/>
            </a:pPr>
            <a:r>
              <a:rPr lang="en-US" sz="1500" dirty="0" smtClean="0">
                <a:latin typeface="Calibri" pitchFamily="34" charset="0"/>
              </a:rPr>
              <a:t>Identify the classes in Java</a:t>
            </a:r>
            <a:endParaRPr lang="en-IN" sz="1500" dirty="0" smtClean="0">
              <a:latin typeface="Calibri" pitchFamily="34" charset="0"/>
            </a:endParaRPr>
          </a:p>
          <a:p>
            <a:pPr marL="640715" lvl="1" indent="-320040" eaLnBrk="1" fontAlgn="auto" hangingPunct="1">
              <a:spcAft>
                <a:spcPts val="0"/>
              </a:spcAft>
              <a:buClr>
                <a:schemeClr val="tx1">
                  <a:shade val="95000"/>
                </a:schemeClr>
              </a:buClr>
              <a:buFont typeface="Wingdings" pitchFamily="2" charset="2"/>
              <a:buChar char="q"/>
              <a:defRPr/>
            </a:pPr>
            <a:r>
              <a:rPr lang="en-US" sz="1500" dirty="0" smtClean="0">
                <a:latin typeface="Calibri" pitchFamily="34" charset="0"/>
              </a:rPr>
              <a:t>Define collections and Generics</a:t>
            </a:r>
          </a:p>
          <a:p>
            <a:pPr marL="640715" lvl="1" indent="-320040" eaLnBrk="1" fontAlgn="auto" hangingPunct="1">
              <a:spcAft>
                <a:spcPts val="0"/>
              </a:spcAft>
              <a:buClr>
                <a:schemeClr val="tx1">
                  <a:shade val="95000"/>
                </a:schemeClr>
              </a:buClr>
              <a:buFont typeface="Wingdings" pitchFamily="2" charset="2"/>
              <a:buChar char="q"/>
              <a:defRPr/>
            </a:pPr>
            <a:r>
              <a:rPr lang="en-US" sz="1500" dirty="0" smtClean="0">
                <a:latin typeface="Calibri" pitchFamily="34" charset="0"/>
              </a:rPr>
              <a:t>Describe Exceptions and Assertion</a:t>
            </a:r>
          </a:p>
          <a:p>
            <a:pPr marL="640715" lvl="1" indent="-320040" eaLnBrk="1" fontAlgn="auto" hangingPunct="1">
              <a:spcAft>
                <a:spcPts val="0"/>
              </a:spcAft>
              <a:buClr>
                <a:schemeClr val="tx1">
                  <a:shade val="95000"/>
                </a:schemeClr>
              </a:buClr>
              <a:buFont typeface="Wingdings" pitchFamily="2" charset="2"/>
              <a:buChar char="q"/>
              <a:defRPr/>
            </a:pPr>
            <a:r>
              <a:rPr lang="en-US" sz="1500" dirty="0" smtClean="0">
                <a:latin typeface="Calibri" pitchFamily="34" charset="0"/>
              </a:rPr>
              <a:t>Identify  Input and output </a:t>
            </a:r>
            <a:r>
              <a:rPr lang="en-US" sz="1500" dirty="0" smtClean="0">
                <a:latin typeface="Calibri" pitchFamily="34" charset="0"/>
              </a:rPr>
              <a:t>Streams</a:t>
            </a:r>
          </a:p>
          <a:p>
            <a:pPr marL="640715" lvl="1" indent="-320040" eaLnBrk="1" fontAlgn="auto" hangingPunct="1">
              <a:spcAft>
                <a:spcPts val="0"/>
              </a:spcAft>
              <a:buClr>
                <a:schemeClr val="tx1">
                  <a:shade val="95000"/>
                </a:schemeClr>
              </a:buClr>
              <a:buFont typeface="Wingdings" pitchFamily="2" charset="2"/>
              <a:buChar char="q"/>
              <a:defRPr/>
            </a:pPr>
            <a:r>
              <a:rPr lang="en-US" sz="1500" dirty="0" smtClean="0">
                <a:latin typeface="Calibri" pitchFamily="34" charset="0"/>
              </a:rPr>
              <a:t>Java 8 New Features</a:t>
            </a:r>
            <a:endParaRPr lang="en-US" sz="1500" dirty="0" smtClean="0">
              <a:latin typeface="Calibri" pitchFamily="34" charset="0"/>
            </a:endParaRPr>
          </a:p>
          <a:p>
            <a:pPr marL="320040" indent="-320040" eaLnBrk="1" fontAlgn="auto" hangingPunct="1">
              <a:spcAft>
                <a:spcPts val="0"/>
              </a:spcAft>
              <a:buClr>
                <a:schemeClr val="tx1">
                  <a:shade val="95000"/>
                </a:schemeClr>
              </a:buClr>
              <a:buFont typeface="Wingdings" pitchFamily="2" charset="2"/>
              <a:buNone/>
              <a:defRPr/>
            </a:pP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Class Example</a:t>
            </a:r>
            <a:endParaRPr lang="en-IN" sz="3200" b="1" dirty="0">
              <a:latin typeface="Calibri" pitchFamily="34" charset="0"/>
            </a:endParaRPr>
          </a:p>
        </p:txBody>
      </p:sp>
      <p:sp>
        <p:nvSpPr>
          <p:cNvPr id="4" name="Rectangle 2"/>
          <p:cNvSpPr>
            <a:spLocks noGrp="1"/>
          </p:cNvSpPr>
          <p:nvPr>
            <p:ph sz="quarter" idx="13"/>
          </p:nvPr>
        </p:nvSpPr>
        <p:spPr>
          <a:xfrm>
            <a:off x="642910" y="1428742"/>
            <a:ext cx="7748614" cy="351927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spcBef>
                <a:spcPct val="20000"/>
              </a:spcBef>
              <a:buFont typeface="Wingdings" pitchFamily="2" charset="2"/>
              <a:buChar char="q"/>
            </a:pPr>
            <a:r>
              <a:rPr lang="en-US" dirty="0" smtClean="0">
                <a:cs typeface="Courier New" pitchFamily="49" charset="0"/>
              </a:rPr>
              <a:t> </a:t>
            </a:r>
            <a:r>
              <a:rPr lang="en-US" sz="2400" b="1" dirty="0" smtClean="0">
                <a:solidFill>
                  <a:schemeClr val="tx1"/>
                </a:solidFill>
                <a:latin typeface="Calibri" pitchFamily="34" charset="0"/>
                <a:cs typeface="Courier New" pitchFamily="49" charset="0"/>
              </a:rPr>
              <a:t>Steps to create an object of class</a:t>
            </a:r>
          </a:p>
          <a:p>
            <a:pPr lvl="1">
              <a:spcBef>
                <a:spcPct val="20000"/>
              </a:spcBef>
              <a:buFont typeface="Wingdings" pitchFamily="2" charset="2"/>
              <a:buChar char="§"/>
            </a:pPr>
            <a:r>
              <a:rPr lang="en-US" sz="2100" dirty="0" smtClean="0">
                <a:solidFill>
                  <a:schemeClr val="tx1"/>
                </a:solidFill>
                <a:latin typeface="Calibri" pitchFamily="34" charset="0"/>
                <a:cs typeface="Courier New" pitchFamily="49" charset="0"/>
              </a:rPr>
              <a:t>Declaration 	Car </a:t>
            </a:r>
            <a:r>
              <a:rPr lang="en-US" sz="2100" dirty="0" err="1" smtClean="0">
                <a:solidFill>
                  <a:schemeClr val="tx1"/>
                </a:solidFill>
                <a:latin typeface="Calibri" pitchFamily="34" charset="0"/>
                <a:cs typeface="Courier New" pitchFamily="49" charset="0"/>
              </a:rPr>
              <a:t>obj</a:t>
            </a:r>
            <a:r>
              <a:rPr lang="en-US" sz="2100" dirty="0" smtClean="0">
                <a:solidFill>
                  <a:schemeClr val="tx1"/>
                </a:solidFill>
                <a:latin typeface="Calibri" pitchFamily="34" charset="0"/>
                <a:cs typeface="Courier New" pitchFamily="49" charset="0"/>
              </a:rPr>
              <a:t>;		No memory allocation</a:t>
            </a:r>
          </a:p>
          <a:p>
            <a:pPr lvl="1">
              <a:spcBef>
                <a:spcPct val="20000"/>
              </a:spcBef>
              <a:buFont typeface="Wingdings" pitchFamily="2" charset="2"/>
              <a:buChar char="§"/>
            </a:pPr>
            <a:r>
              <a:rPr lang="en-US" sz="2100" dirty="0" smtClean="0">
                <a:solidFill>
                  <a:schemeClr val="tx1"/>
                </a:solidFill>
                <a:latin typeface="Calibri" pitchFamily="34" charset="0"/>
                <a:cs typeface="Courier New" pitchFamily="49" charset="0"/>
              </a:rPr>
              <a:t>Instantiation	</a:t>
            </a:r>
            <a:r>
              <a:rPr lang="en-US" sz="2100" dirty="0" err="1" smtClean="0">
                <a:solidFill>
                  <a:schemeClr val="tx1"/>
                </a:solidFill>
                <a:latin typeface="Calibri" pitchFamily="34" charset="0"/>
                <a:cs typeface="Courier New" pitchFamily="49" charset="0"/>
              </a:rPr>
              <a:t>obj</a:t>
            </a:r>
            <a:r>
              <a:rPr lang="en-US" sz="2100" dirty="0" smtClean="0">
                <a:solidFill>
                  <a:schemeClr val="tx1"/>
                </a:solidFill>
                <a:latin typeface="Calibri" pitchFamily="34" charset="0"/>
                <a:cs typeface="Courier New" pitchFamily="49" charset="0"/>
              </a:rPr>
              <a:t>=new Car()		Object created	 </a:t>
            </a:r>
          </a:p>
          <a:p>
            <a:pPr>
              <a:spcBef>
                <a:spcPct val="20000"/>
              </a:spcBef>
              <a:buNone/>
            </a:pPr>
            <a:endParaRPr lang="en-US" sz="2400" b="1" dirty="0" smtClean="0">
              <a:solidFill>
                <a:schemeClr val="tx1"/>
              </a:solidFill>
              <a:latin typeface="Calibri" pitchFamily="34" charset="0"/>
              <a:cs typeface="Times New Roman" pitchFamily="18" charset="0"/>
            </a:endParaRPr>
          </a:p>
          <a:p>
            <a:pPr>
              <a:spcBef>
                <a:spcPct val="20000"/>
              </a:spcBef>
              <a:buNone/>
            </a:pPr>
            <a:endParaRPr lang="en-US" sz="2400" b="1" dirty="0" smtClean="0">
              <a:solidFill>
                <a:schemeClr val="tx1"/>
              </a:solidFill>
              <a:latin typeface="Calibri" pitchFamily="34" charset="0"/>
              <a:cs typeface="Times New Roman" pitchFamily="18" charset="0"/>
            </a:endParaRPr>
          </a:p>
          <a:p>
            <a:pPr>
              <a:spcBef>
                <a:spcPct val="20000"/>
              </a:spcBef>
              <a:buNone/>
            </a:pPr>
            <a:r>
              <a:rPr lang="en-US" sz="2400" b="1" dirty="0" smtClean="0">
                <a:solidFill>
                  <a:schemeClr val="tx1"/>
                </a:solidFill>
                <a:latin typeface="Calibri" pitchFamily="34" charset="0"/>
                <a:cs typeface="Times New Roman" pitchFamily="18" charset="0"/>
              </a:rPr>
              <a:t>			Reference to Car object</a:t>
            </a:r>
            <a:endParaRPr lang="en-US" sz="2400" b="1" dirty="0">
              <a:solidFill>
                <a:schemeClr val="tx1"/>
              </a:solidFill>
              <a:latin typeface="Calibri" pitchFamily="34" charset="0"/>
              <a:cs typeface="Times New Roman" pitchFamily="18" charset="0"/>
            </a:endParaRPr>
          </a:p>
        </p:txBody>
      </p:sp>
      <p:sp>
        <p:nvSpPr>
          <p:cNvPr id="10" name="Right Arrow 9"/>
          <p:cNvSpPr/>
          <p:nvPr/>
        </p:nvSpPr>
        <p:spPr>
          <a:xfrm>
            <a:off x="2771800" y="2931790"/>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2771800" y="2499742"/>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p:nvPr/>
        </p:nvCxnSpPr>
        <p:spPr>
          <a:xfrm>
            <a:off x="4427984" y="2571750"/>
            <a:ext cx="857256" cy="1588"/>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076056" y="3003798"/>
            <a:ext cx="1080120" cy="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491880" y="3147814"/>
            <a:ext cx="216024" cy="100811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Object Of a Class(Continued)</a:t>
            </a:r>
            <a:endParaRPr lang="en-IN" sz="3200" b="1" dirty="0">
              <a:latin typeface="Calibri" pitchFamily="34" charset="0"/>
            </a:endParaRPr>
          </a:p>
        </p:txBody>
      </p:sp>
      <p:sp>
        <p:nvSpPr>
          <p:cNvPr id="4" name="Rectangle 2"/>
          <p:cNvSpPr>
            <a:spLocks noGrp="1"/>
          </p:cNvSpPr>
          <p:nvPr>
            <p:ph sz="quarter" idx="13"/>
          </p:nvPr>
        </p:nvSpPr>
        <p:spPr>
          <a:xfrm>
            <a:off x="611560" y="141962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US" sz="1800" b="1" dirty="0" smtClean="0">
                <a:solidFill>
                  <a:schemeClr val="tx1"/>
                </a:solidFill>
                <a:latin typeface="Calibri" pitchFamily="34" charset="0"/>
                <a:sym typeface="Wingdings" pitchFamily="2" charset="2"/>
              </a:rPr>
              <a:t>			</a:t>
            </a: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
        <p:nvSpPr>
          <p:cNvPr id="5" name="Rectangle 4"/>
          <p:cNvSpPr/>
          <p:nvPr/>
        </p:nvSpPr>
        <p:spPr>
          <a:xfrm>
            <a:off x="2843808" y="2859782"/>
            <a:ext cx="31683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latin typeface="Calibri" pitchFamily="34" charset="0"/>
              </a:rPr>
              <a:t>Car </a:t>
            </a:r>
            <a:r>
              <a:rPr lang="en-IN" sz="2400" b="1" dirty="0" err="1" smtClean="0">
                <a:solidFill>
                  <a:schemeClr val="tx1"/>
                </a:solidFill>
                <a:latin typeface="Calibri" pitchFamily="34" charset="0"/>
              </a:rPr>
              <a:t>honda</a:t>
            </a:r>
            <a:r>
              <a:rPr lang="en-IN" sz="2400" b="1" dirty="0" smtClean="0">
                <a:solidFill>
                  <a:schemeClr val="tx1"/>
                </a:solidFill>
                <a:latin typeface="Calibri" pitchFamily="34" charset="0"/>
              </a:rPr>
              <a:t>=new Car()</a:t>
            </a:r>
            <a:endParaRPr lang="en-IN" sz="2400" b="1" dirty="0">
              <a:solidFill>
                <a:schemeClr val="tx1"/>
              </a:solidFill>
              <a:latin typeface="Calibri" pitchFamily="34" charset="0"/>
            </a:endParaRPr>
          </a:p>
        </p:txBody>
      </p:sp>
      <p:cxnSp>
        <p:nvCxnSpPr>
          <p:cNvPr id="7" name="Straight Arrow Connector 6"/>
          <p:cNvCxnSpPr/>
          <p:nvPr/>
        </p:nvCxnSpPr>
        <p:spPr>
          <a:xfrm flipV="1">
            <a:off x="4139952" y="2283718"/>
            <a:ext cx="792088" cy="57606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644008" y="1563638"/>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libri" pitchFamily="34" charset="0"/>
                <a:ea typeface="MS PGothic" pitchFamily="34" charset="-128"/>
              </a:rPr>
              <a:t>Instantiating a new object</a:t>
            </a:r>
          </a:p>
        </p:txBody>
      </p:sp>
      <p:cxnSp>
        <p:nvCxnSpPr>
          <p:cNvPr id="11" name="Straight Arrow Connector 10"/>
          <p:cNvCxnSpPr/>
          <p:nvPr/>
        </p:nvCxnSpPr>
        <p:spPr>
          <a:xfrm>
            <a:off x="5796136" y="3147814"/>
            <a:ext cx="792088" cy="288032"/>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588224" y="3219822"/>
            <a:ext cx="172819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Calibri" pitchFamily="34" charset="0"/>
                <a:ea typeface="MS PGothic" pitchFamily="34" charset="-128"/>
              </a:rPr>
              <a:t>Class Name or the default constructor</a:t>
            </a:r>
            <a:endParaRPr lang="en-IN" sz="1400" b="1" dirty="0">
              <a:solidFill>
                <a:schemeClr val="tx1"/>
              </a:solidFill>
              <a:latin typeface="Calibri" pitchFamily="34" charset="0"/>
              <a:ea typeface="MS PGothic" pitchFamily="34" charset="-128"/>
            </a:endParaRPr>
          </a:p>
        </p:txBody>
      </p:sp>
      <p:cxnSp>
        <p:nvCxnSpPr>
          <p:cNvPr id="14" name="Straight Arrow Connector 13"/>
          <p:cNvCxnSpPr/>
          <p:nvPr/>
        </p:nvCxnSpPr>
        <p:spPr>
          <a:xfrm flipH="1">
            <a:off x="2987824" y="3147814"/>
            <a:ext cx="720080" cy="72008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331640" y="3867894"/>
            <a:ext cx="33123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Calibri" pitchFamily="34" charset="0"/>
                <a:ea typeface="MS PGothic" pitchFamily="34" charset="-128"/>
              </a:rPr>
              <a:t>An instance name </a:t>
            </a:r>
            <a:r>
              <a:rPr lang="en-IN" sz="1400" b="1" dirty="0" err="1" smtClean="0">
                <a:solidFill>
                  <a:schemeClr val="tx1"/>
                </a:solidFill>
                <a:latin typeface="Calibri" pitchFamily="34" charset="0"/>
                <a:ea typeface="MS PGothic" pitchFamily="34" charset="-128"/>
              </a:rPr>
              <a:t>honda</a:t>
            </a:r>
            <a:endParaRPr lang="en-IN" sz="1400" b="1" dirty="0">
              <a:solidFill>
                <a:schemeClr val="tx1"/>
              </a:solidFill>
              <a:latin typeface="Calibri" pitchFamily="34" charset="0"/>
              <a:ea typeface="MS PGothic" pitchFamily="34" charset="-128"/>
            </a:endParaRPr>
          </a:p>
        </p:txBody>
      </p:sp>
      <p:cxnSp>
        <p:nvCxnSpPr>
          <p:cNvPr id="17" name="Straight Arrow Connector 16"/>
          <p:cNvCxnSpPr/>
          <p:nvPr/>
        </p:nvCxnSpPr>
        <p:spPr>
          <a:xfrm flipH="1" flipV="1">
            <a:off x="2483768" y="2283718"/>
            <a:ext cx="576064" cy="648072"/>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5656" y="1851670"/>
            <a:ext cx="18002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Calibri" pitchFamily="34" charset="0"/>
                <a:ea typeface="MS PGothic" pitchFamily="34" charset="-128"/>
              </a:rPr>
              <a:t>Class Name</a:t>
            </a:r>
            <a:endParaRPr lang="en-IN" sz="1400" b="1" dirty="0">
              <a:solidFill>
                <a:schemeClr val="tx1"/>
              </a:solidFill>
              <a:latin typeface="Calibri" pitchFamily="34" charset="0"/>
              <a:ea typeface="MS PGothic" pitchFamily="34" charset="-128"/>
            </a:endParaRPr>
          </a:p>
        </p:txBody>
      </p:sp>
    </p:spTree>
  </p:cSld>
  <p:clrMapOvr>
    <a:masterClrMapping/>
  </p:clrMapOvr>
  <p:transition spd="med">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a:t>
            </a:r>
            <a:r>
              <a:rPr lang="en-US" sz="2400" b="1" dirty="0" smtClean="0">
                <a:latin typeface="Calibri" pitchFamily="34" charset="0"/>
              </a:rPr>
              <a:t>Accessing Data Members of a Class </a:t>
            </a:r>
            <a:endParaRPr lang="en-IN" sz="2400" b="1" dirty="0">
              <a:latin typeface="Calibri" pitchFamily="34" charset="0"/>
            </a:endParaRPr>
          </a:p>
        </p:txBody>
      </p:sp>
      <p:sp>
        <p:nvSpPr>
          <p:cNvPr id="4" name="Rectangle 2"/>
          <p:cNvSpPr>
            <a:spLocks noGrp="1"/>
          </p:cNvSpPr>
          <p:nvPr>
            <p:ph sz="quarter" idx="13"/>
          </p:nvPr>
        </p:nvSpPr>
        <p:spPr>
          <a:xfrm>
            <a:off x="611560" y="141962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US" sz="1800" dirty="0" smtClean="0">
                <a:latin typeface="Calibri" pitchFamily="34" charset="0"/>
                <a:cs typeface="Times New Roman" pitchFamily="18" charset="0"/>
              </a:rPr>
              <a:t>Dot Operator(</a:t>
            </a:r>
            <a:r>
              <a:rPr lang="en-US" sz="2400" dirty="0" smtClean="0">
                <a:latin typeface="Calibri" pitchFamily="34" charset="0"/>
                <a:cs typeface="Times New Roman" pitchFamily="18" charset="0"/>
              </a:rPr>
              <a:t>.</a:t>
            </a:r>
            <a:r>
              <a:rPr lang="en-US" sz="1800" dirty="0" smtClean="0">
                <a:latin typeface="Calibri" pitchFamily="34" charset="0"/>
                <a:cs typeface="Times New Roman" pitchFamily="18" charset="0"/>
              </a:rPr>
              <a:t>) is used to access the data members of a class outside the class by specifying the data member name or the method name</a:t>
            </a:r>
          </a:p>
          <a:p>
            <a:pPr algn="just">
              <a:buNone/>
            </a:pPr>
            <a:r>
              <a:rPr lang="en-US" sz="1800" b="1" dirty="0" smtClean="0">
                <a:solidFill>
                  <a:schemeClr val="tx1"/>
                </a:solidFill>
                <a:latin typeface="Calibri" pitchFamily="34" charset="0"/>
                <a:cs typeface="Times New Roman" pitchFamily="18" charset="0"/>
                <a:sym typeface="Wingdings" pitchFamily="2" charset="2"/>
              </a:rPr>
              <a:t>	</a:t>
            </a:r>
            <a:r>
              <a:rPr lang="en-US" sz="1800" dirty="0" smtClean="0">
                <a:solidFill>
                  <a:schemeClr val="tx1"/>
                </a:solidFill>
                <a:latin typeface="Calibri" pitchFamily="34" charset="0"/>
                <a:cs typeface="Times New Roman" pitchFamily="18" charset="0"/>
                <a:sym typeface="Wingdings" pitchFamily="2" charset="2"/>
              </a:rPr>
              <a:t>Example– Car </a:t>
            </a:r>
            <a:r>
              <a:rPr lang="en-US" sz="1800" dirty="0" err="1" smtClean="0">
                <a:solidFill>
                  <a:schemeClr val="tx1"/>
                </a:solidFill>
                <a:latin typeface="Calibri" pitchFamily="34" charset="0"/>
                <a:cs typeface="Times New Roman" pitchFamily="18" charset="0"/>
                <a:sym typeface="Wingdings" pitchFamily="2" charset="2"/>
              </a:rPr>
              <a:t>obj</a:t>
            </a:r>
            <a:r>
              <a:rPr lang="en-US" sz="1800" dirty="0" smtClean="0">
                <a:solidFill>
                  <a:schemeClr val="tx1"/>
                </a:solidFill>
                <a:latin typeface="Calibri" pitchFamily="34" charset="0"/>
                <a:cs typeface="Times New Roman" pitchFamily="18" charset="0"/>
                <a:sym typeface="Wingdings" pitchFamily="2" charset="2"/>
              </a:rPr>
              <a:t>=new Car();</a:t>
            </a:r>
          </a:p>
          <a:p>
            <a:pPr algn="just">
              <a:buNone/>
            </a:pPr>
            <a:r>
              <a:rPr lang="en-US" sz="1800" b="1" dirty="0" smtClean="0">
                <a:solidFill>
                  <a:schemeClr val="tx1"/>
                </a:solidFill>
                <a:latin typeface="Calibri" pitchFamily="34" charset="0"/>
                <a:cs typeface="Times New Roman" pitchFamily="18" charset="0"/>
                <a:sym typeface="Wingdings" pitchFamily="2" charset="2"/>
              </a:rPr>
              <a:t>			</a:t>
            </a:r>
            <a:r>
              <a:rPr lang="en-US" sz="1800" dirty="0" err="1" smtClean="0">
                <a:solidFill>
                  <a:schemeClr val="tx1"/>
                </a:solidFill>
                <a:latin typeface="Calibri" pitchFamily="34" charset="0"/>
                <a:cs typeface="Times New Roman" pitchFamily="18" charset="0"/>
                <a:sym typeface="Wingdings" pitchFamily="2" charset="2"/>
              </a:rPr>
              <a:t>obj.brand</a:t>
            </a:r>
            <a:r>
              <a:rPr lang="en-US" sz="1800" dirty="0" smtClean="0">
                <a:solidFill>
                  <a:schemeClr val="tx1"/>
                </a:solidFill>
                <a:latin typeface="Calibri" pitchFamily="34" charset="0"/>
                <a:cs typeface="Times New Roman" pitchFamily="18" charset="0"/>
                <a:sym typeface="Wingdings" pitchFamily="2" charset="2"/>
              </a:rPr>
              <a:t>=“Honda”;</a:t>
            </a:r>
          </a:p>
          <a:p>
            <a:pPr algn="just">
              <a:buNone/>
            </a:pPr>
            <a:r>
              <a:rPr lang="en-US" sz="1800" b="1" dirty="0" smtClean="0">
                <a:solidFill>
                  <a:schemeClr val="tx1"/>
                </a:solidFill>
                <a:latin typeface="Calibri" pitchFamily="34" charset="0"/>
                <a:cs typeface="Times New Roman" pitchFamily="18" charset="0"/>
                <a:sym typeface="Wingdings" pitchFamily="2" charset="2"/>
              </a:rPr>
              <a:t>			</a:t>
            </a:r>
            <a:r>
              <a:rPr lang="en-US" sz="1800" dirty="0" err="1" smtClean="0">
                <a:solidFill>
                  <a:schemeClr val="tx1"/>
                </a:solidFill>
                <a:latin typeface="Calibri" pitchFamily="34" charset="0"/>
                <a:cs typeface="Times New Roman" pitchFamily="18" charset="0"/>
                <a:sym typeface="Wingdings" pitchFamily="2" charset="2"/>
              </a:rPr>
              <a:t>obj.color</a:t>
            </a:r>
            <a:r>
              <a:rPr lang="en-US" sz="1800" dirty="0" smtClean="0">
                <a:solidFill>
                  <a:schemeClr val="tx1"/>
                </a:solidFill>
                <a:latin typeface="Calibri" pitchFamily="34" charset="0"/>
                <a:cs typeface="Times New Roman" pitchFamily="18" charset="0"/>
                <a:sym typeface="Wingdings" pitchFamily="2" charset="2"/>
              </a:rPr>
              <a:t>=“red”;</a:t>
            </a:r>
          </a:p>
          <a:p>
            <a:pPr algn="just">
              <a:buNone/>
            </a:pPr>
            <a:r>
              <a:rPr lang="en-US" sz="1800" b="1" dirty="0" smtClean="0">
                <a:solidFill>
                  <a:schemeClr val="tx1"/>
                </a:solidFill>
                <a:latin typeface="Calibri" pitchFamily="34" charset="0"/>
                <a:cs typeface="Times New Roman" pitchFamily="18" charset="0"/>
                <a:sym typeface="Wingdings" pitchFamily="2" charset="2"/>
              </a:rPr>
              <a:t>			</a:t>
            </a:r>
            <a:r>
              <a:rPr lang="en-US" sz="1800" dirty="0" err="1" smtClean="0">
                <a:solidFill>
                  <a:schemeClr val="tx1"/>
                </a:solidFill>
                <a:latin typeface="Calibri" pitchFamily="34" charset="0"/>
                <a:cs typeface="Times New Roman" pitchFamily="18" charset="0"/>
                <a:sym typeface="Wingdings" pitchFamily="2" charset="2"/>
              </a:rPr>
              <a:t>obj.brake</a:t>
            </a:r>
            <a:r>
              <a:rPr lang="en-US" sz="1800" dirty="0" smtClean="0">
                <a:solidFill>
                  <a:schemeClr val="tx1"/>
                </a:solidFill>
                <a:latin typeface="Calibri" pitchFamily="34" charset="0"/>
                <a:cs typeface="Times New Roman" pitchFamily="18" charset="0"/>
                <a:sym typeface="Wingdings" pitchFamily="2" charset="2"/>
              </a:rPr>
              <a:t>();</a:t>
            </a:r>
          </a:p>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First Java Program</a:t>
            </a:r>
            <a:endParaRPr lang="en-IN" sz="32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spcBef>
                <a:spcPct val="50000"/>
              </a:spcBef>
              <a:buNone/>
            </a:pPr>
            <a:r>
              <a:rPr lang="en-US" sz="1600" b="1" dirty="0" smtClean="0">
                <a:latin typeface="Courier New" pitchFamily="49" charset="0"/>
              </a:rPr>
              <a:t>public</a:t>
            </a:r>
            <a:r>
              <a:rPr lang="en-US" sz="1600" b="1" dirty="0" smtClean="0">
                <a:solidFill>
                  <a:srgbClr val="000000"/>
                </a:solidFill>
                <a:latin typeface="Courier New" pitchFamily="49" charset="0"/>
              </a:rPr>
              <a:t> </a:t>
            </a:r>
            <a:r>
              <a:rPr lang="en-US" sz="1600" b="1" dirty="0" smtClean="0">
                <a:latin typeface="Courier New" pitchFamily="49" charset="0"/>
              </a:rPr>
              <a:t>class</a:t>
            </a:r>
            <a:r>
              <a:rPr lang="en-US" sz="1600" b="1" dirty="0" smtClean="0">
                <a:solidFill>
                  <a:srgbClr val="000000"/>
                </a:solidFill>
                <a:latin typeface="Courier New" pitchFamily="49" charset="0"/>
              </a:rPr>
              <a:t> </a:t>
            </a:r>
            <a:r>
              <a:rPr lang="en-US" sz="1600" b="1" i="1" dirty="0" err="1" smtClean="0">
                <a:solidFill>
                  <a:srgbClr val="000000"/>
                </a:solidFill>
                <a:latin typeface="Courier New" pitchFamily="49" charset="0"/>
              </a:rPr>
              <a:t>HelloTest</a:t>
            </a:r>
            <a:r>
              <a:rPr lang="en-US" sz="1600" b="1" dirty="0" smtClean="0">
                <a:solidFill>
                  <a:srgbClr val="000000"/>
                </a:solidFill>
                <a:latin typeface="Courier New" pitchFamily="49" charset="0"/>
              </a:rPr>
              <a:t>{</a:t>
            </a:r>
          </a:p>
          <a:p>
            <a:pPr>
              <a:spcBef>
                <a:spcPct val="50000"/>
              </a:spcBef>
              <a:buNone/>
            </a:pPr>
            <a:r>
              <a:rPr lang="en-US" sz="1600" b="1" dirty="0" smtClean="0">
                <a:latin typeface="Courier New" pitchFamily="49" charset="0"/>
              </a:rPr>
              <a:t>public static void </a:t>
            </a:r>
            <a:r>
              <a:rPr lang="en-US" sz="1600" b="1" dirty="0" smtClean="0">
                <a:solidFill>
                  <a:srgbClr val="000000"/>
                </a:solidFill>
                <a:latin typeface="Courier New" pitchFamily="49" charset="0"/>
              </a:rPr>
              <a:t>main( </a:t>
            </a:r>
            <a:r>
              <a:rPr lang="en-US" sz="1600" b="1" dirty="0" smtClean="0">
                <a:latin typeface="Courier New" pitchFamily="49" charset="0"/>
              </a:rPr>
              <a:t>String</a:t>
            </a:r>
            <a:r>
              <a:rPr lang="en-US" sz="1600" b="1" dirty="0" smtClean="0">
                <a:solidFill>
                  <a:srgbClr val="000000"/>
                </a:solidFill>
                <a:latin typeface="Courier New" pitchFamily="49" charset="0"/>
              </a:rPr>
              <a:t> </a:t>
            </a:r>
            <a:r>
              <a:rPr lang="en-US" sz="1600" b="1" i="1" dirty="0" err="1" smtClean="0">
                <a:solidFill>
                  <a:srgbClr val="000000"/>
                </a:solidFill>
                <a:latin typeface="Courier New" pitchFamily="49" charset="0"/>
              </a:rPr>
              <a:t>args</a:t>
            </a:r>
            <a:r>
              <a:rPr lang="en-US" sz="1600" b="1" dirty="0" smtClean="0">
                <a:solidFill>
                  <a:srgbClr val="000000"/>
                </a:solidFill>
                <a:latin typeface="Courier New" pitchFamily="49" charset="0"/>
              </a:rPr>
              <a:t>[])</a:t>
            </a:r>
          </a:p>
          <a:p>
            <a:pPr>
              <a:spcBef>
                <a:spcPct val="50000"/>
              </a:spcBef>
              <a:buNone/>
            </a:pPr>
            <a:r>
              <a:rPr lang="en-US" sz="1600" b="1" dirty="0" smtClean="0">
                <a:solidFill>
                  <a:srgbClr val="000000"/>
                </a:solidFill>
                <a:latin typeface="Courier New" pitchFamily="49" charset="0"/>
              </a:rPr>
              <a:t>{</a:t>
            </a:r>
          </a:p>
          <a:p>
            <a:pPr>
              <a:spcBef>
                <a:spcPct val="50000"/>
              </a:spcBef>
              <a:buNone/>
            </a:pPr>
            <a:r>
              <a:rPr lang="en-US" sz="1600" b="1" dirty="0" smtClean="0">
                <a:solidFill>
                  <a:srgbClr val="000000"/>
                </a:solidFill>
                <a:latin typeface="Courier New" pitchFamily="49" charset="0"/>
              </a:rPr>
              <a:t>System.out.println(“Hello World…”);</a:t>
            </a:r>
          </a:p>
          <a:p>
            <a:pPr>
              <a:spcBef>
                <a:spcPct val="50000"/>
              </a:spcBef>
              <a:buNone/>
            </a:pPr>
            <a:r>
              <a:rPr lang="en-US" sz="1600" b="1" dirty="0" smtClean="0">
                <a:latin typeface="Courier New" pitchFamily="49" charset="0"/>
              </a:rPr>
              <a:t>}}</a:t>
            </a:r>
          </a:p>
          <a:p>
            <a:pPr>
              <a:buNone/>
            </a:pPr>
            <a:r>
              <a:rPr lang="en-US" sz="1800" b="1" dirty="0" smtClean="0">
                <a:solidFill>
                  <a:schemeClr val="tx1"/>
                </a:solidFill>
                <a:latin typeface="Calibri" pitchFamily="34" charset="0"/>
                <a:sym typeface="Wingdings" pitchFamily="2" charset="2"/>
              </a:rPr>
              <a:t>						</a:t>
            </a: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cxnSp>
        <p:nvCxnSpPr>
          <p:cNvPr id="10" name="Straight Arrow Connector 9"/>
          <p:cNvCxnSpPr/>
          <p:nvPr/>
        </p:nvCxnSpPr>
        <p:spPr>
          <a:xfrm>
            <a:off x="3563888" y="2355726"/>
            <a:ext cx="194421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72066" y="3714758"/>
            <a:ext cx="321471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dirty="0" smtClean="0">
                <a:solidFill>
                  <a:schemeClr val="accent2"/>
                </a:solidFill>
                <a:latin typeface="Calibri" pitchFamily="34" charset="0"/>
              </a:rPr>
              <a:t>main() is a method from where program execution begins</a:t>
            </a:r>
            <a:r>
              <a:rPr lang="en-US" dirty="0" smtClean="0">
                <a:solidFill>
                  <a:schemeClr val="accent2"/>
                </a:solidFill>
              </a:rPr>
              <a:t>.</a:t>
            </a:r>
            <a:endParaRPr lang="en-US" dirty="0">
              <a:solidFill>
                <a:schemeClr val="accent2"/>
              </a:solidFill>
            </a:endParaRPr>
          </a:p>
        </p:txBody>
      </p:sp>
      <p:sp>
        <p:nvSpPr>
          <p:cNvPr id="13" name="Rounded Rectangle 12"/>
          <p:cNvSpPr/>
          <p:nvPr/>
        </p:nvSpPr>
        <p:spPr>
          <a:xfrm>
            <a:off x="714348" y="3571882"/>
            <a:ext cx="4143404" cy="6429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2"/>
              </a:solidFill>
            </a:endParaRPr>
          </a:p>
          <a:p>
            <a:pPr algn="ctr"/>
            <a:r>
              <a:rPr lang="en-US" sz="1400" dirty="0" smtClean="0">
                <a:solidFill>
                  <a:schemeClr val="accent2"/>
                </a:solidFill>
                <a:latin typeface="Calibri" pitchFamily="34" charset="0"/>
              </a:rPr>
              <a:t>Special  statement used to display data on console. ‘</a:t>
            </a:r>
            <a:r>
              <a:rPr lang="en-US" sz="1400" dirty="0" err="1" smtClean="0">
                <a:solidFill>
                  <a:schemeClr val="accent2"/>
                </a:solidFill>
                <a:latin typeface="Calibri" pitchFamily="34" charset="0"/>
              </a:rPr>
              <a:t>println</a:t>
            </a:r>
            <a:r>
              <a:rPr lang="en-US" sz="1400" dirty="0" smtClean="0">
                <a:solidFill>
                  <a:schemeClr val="accent2"/>
                </a:solidFill>
                <a:latin typeface="Calibri" pitchFamily="34" charset="0"/>
              </a:rPr>
              <a:t>’ causes the next print statement to be printed in the next line.</a:t>
            </a:r>
          </a:p>
          <a:p>
            <a:pPr algn="ctr"/>
            <a:endParaRPr lang="en-IN" dirty="0"/>
          </a:p>
        </p:txBody>
      </p:sp>
      <p:cxnSp>
        <p:nvCxnSpPr>
          <p:cNvPr id="15" name="Straight Arrow Connector 14"/>
          <p:cNvCxnSpPr/>
          <p:nvPr/>
        </p:nvCxnSpPr>
        <p:spPr>
          <a:xfrm>
            <a:off x="2339752" y="3155000"/>
            <a:ext cx="16876" cy="424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214414" y="4286262"/>
            <a:ext cx="6715172"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latin typeface="Calibri" pitchFamily="34" charset="0"/>
              </a:rPr>
              <a:t>Save the file as HelloTest.java. A public class name and file name must be same.</a:t>
            </a:r>
            <a:endParaRPr lang="en-IN" dirty="0">
              <a:solidFill>
                <a:srgbClr val="7030A0"/>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Environment To Compile And Execute</a:t>
            </a:r>
            <a:endParaRPr lang="en-IN" sz="28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800" dirty="0" smtClean="0">
              <a:latin typeface="Calibri" pitchFamily="34" charset="0"/>
            </a:endParaRPr>
          </a:p>
          <a:p>
            <a:r>
              <a:rPr lang="en-US" sz="1800" dirty="0" smtClean="0">
                <a:latin typeface="Calibri" pitchFamily="34" charset="0"/>
              </a:rPr>
              <a:t>Compile java programs</a:t>
            </a:r>
          </a:p>
          <a:p>
            <a:pPr lvl="1"/>
            <a:r>
              <a:rPr lang="en-US" sz="1800" dirty="0" smtClean="0">
                <a:solidFill>
                  <a:schemeClr val="tx1"/>
                </a:solidFill>
                <a:latin typeface="Calibri" pitchFamily="34" charset="0"/>
              </a:rPr>
              <a:t>From command prompt</a:t>
            </a:r>
          </a:p>
          <a:p>
            <a:pPr lvl="1"/>
            <a:r>
              <a:rPr lang="en-US" sz="1800" dirty="0" smtClean="0">
                <a:solidFill>
                  <a:schemeClr val="tx1"/>
                </a:solidFill>
                <a:latin typeface="Calibri" pitchFamily="34" charset="0"/>
              </a:rPr>
              <a:t>Through an IDE  (Integrated development environment) like</a:t>
            </a:r>
          </a:p>
          <a:p>
            <a:pPr lvl="2"/>
            <a:r>
              <a:rPr lang="en-US" sz="1800" dirty="0" smtClean="0">
                <a:solidFill>
                  <a:schemeClr val="tx1"/>
                </a:solidFill>
                <a:latin typeface="Calibri" pitchFamily="34" charset="0"/>
              </a:rPr>
              <a:t>Eclipse </a:t>
            </a:r>
          </a:p>
          <a:p>
            <a:pPr lvl="2"/>
            <a:r>
              <a:rPr lang="en-US" sz="1800" dirty="0" err="1" smtClean="0">
                <a:solidFill>
                  <a:schemeClr val="tx1"/>
                </a:solidFill>
                <a:latin typeface="Calibri" pitchFamily="34" charset="0"/>
              </a:rPr>
              <a:t>NetBeans</a:t>
            </a:r>
            <a:r>
              <a:rPr lang="en-US" sz="1800" dirty="0" smtClean="0">
                <a:solidFill>
                  <a:schemeClr val="tx1"/>
                </a:solidFill>
                <a:latin typeface="Calibri" pitchFamily="34" charset="0"/>
              </a:rPr>
              <a:t> </a:t>
            </a:r>
          </a:p>
          <a:p>
            <a:pPr lvl="2"/>
            <a:r>
              <a:rPr lang="en-US" sz="1800" dirty="0" err="1" smtClean="0">
                <a:solidFill>
                  <a:schemeClr val="tx1"/>
                </a:solidFill>
                <a:latin typeface="Calibri" pitchFamily="34" charset="0"/>
              </a:rPr>
              <a:t>JBuilder</a:t>
            </a:r>
            <a:r>
              <a:rPr lang="en-US" sz="1800" dirty="0" smtClean="0">
                <a:solidFill>
                  <a:schemeClr val="tx1"/>
                </a:solidFill>
                <a:latin typeface="Calibri" pitchFamily="34" charset="0"/>
              </a:rPr>
              <a:t> </a:t>
            </a:r>
          </a:p>
          <a:p>
            <a:pPr lvl="2"/>
            <a:r>
              <a:rPr lang="en-US" sz="1800" dirty="0" smtClean="0">
                <a:solidFill>
                  <a:schemeClr val="tx1"/>
                </a:solidFill>
                <a:latin typeface="Calibri" pitchFamily="34" charset="0"/>
                <a:sym typeface="Wingdings" pitchFamily="2" charset="2"/>
              </a:rPr>
              <a:t>RAD (Rapid application development)</a:t>
            </a:r>
          </a:p>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a:t>
            </a:r>
            <a:r>
              <a:rPr lang="en-US" sz="1800" b="1" dirty="0" smtClean="0">
                <a:latin typeface="Calibri" pitchFamily="34" charset="0"/>
              </a:rPr>
              <a:t>Compiling HelloTest.java From Command Prompt</a:t>
            </a:r>
            <a:endParaRPr lang="en-IN" sz="18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800" dirty="0" smtClean="0">
              <a:latin typeface="Calibri" pitchFamily="34" charset="0"/>
            </a:endParaRPr>
          </a:p>
          <a:p>
            <a:endParaRPr lang="en-US" sz="1800" dirty="0" smtClean="0">
              <a:latin typeface="Calibri" pitchFamily="34" charset="0"/>
            </a:endParaRPr>
          </a:p>
          <a:p>
            <a:endParaRPr lang="en-US" sz="1800" dirty="0" smtClean="0">
              <a:latin typeface="Calibri" pitchFamily="34" charset="0"/>
            </a:endParaRPr>
          </a:p>
          <a:p>
            <a:pPr algn="just"/>
            <a:r>
              <a:rPr lang="en-US" sz="1800" dirty="0" smtClean="0">
                <a:latin typeface="Calibri" pitchFamily="34" charset="0"/>
              </a:rPr>
              <a:t>Assume that file is saved in C drive by the name </a:t>
            </a:r>
            <a:r>
              <a:rPr lang="en-US" sz="1800" dirty="0" err="1" smtClean="0">
                <a:latin typeface="Calibri" pitchFamily="34" charset="0"/>
              </a:rPr>
              <a:t>HelloTest.Java</a:t>
            </a:r>
            <a:endParaRPr lang="en-US" sz="1800" dirty="0" smtClean="0">
              <a:latin typeface="Calibri" pitchFamily="34" charset="0"/>
            </a:endParaRPr>
          </a:p>
          <a:p>
            <a:pPr algn="just"/>
            <a:r>
              <a:rPr lang="en-US" sz="1800" dirty="0" smtClean="0">
                <a:latin typeface="Calibri" pitchFamily="34" charset="0"/>
              </a:rPr>
              <a:t>Steps to Compile </a:t>
            </a:r>
            <a:r>
              <a:rPr lang="en-US" sz="1800" dirty="0" err="1" smtClean="0">
                <a:latin typeface="Calibri" pitchFamily="34" charset="0"/>
              </a:rPr>
              <a:t>HelloTest.Java</a:t>
            </a:r>
            <a:r>
              <a:rPr lang="en-US" sz="1800" dirty="0" smtClean="0">
                <a:latin typeface="Calibri" pitchFamily="34" charset="0"/>
              </a:rPr>
              <a:t> application from DOS command prompt</a:t>
            </a:r>
          </a:p>
          <a:p>
            <a:pPr lvl="1" algn="just">
              <a:buFont typeface="Wingdings" pitchFamily="2" charset="2"/>
              <a:buChar char="§"/>
            </a:pPr>
            <a:r>
              <a:rPr lang="en-US" sz="1400" dirty="0" smtClean="0">
                <a:latin typeface="Calibri" pitchFamily="34" charset="0"/>
              </a:rPr>
              <a:t> Set the path variable to the bin directory of the installation folder of Java</a:t>
            </a:r>
            <a:endParaRPr lang="en-US" sz="1100" dirty="0" smtClean="0">
              <a:latin typeface="Calibri" pitchFamily="34" charset="0"/>
            </a:endParaRPr>
          </a:p>
          <a:p>
            <a:pPr lvl="1" algn="just">
              <a:buFont typeface="Wingdings" pitchFamily="2" charset="2"/>
              <a:buChar char="§"/>
            </a:pPr>
            <a:r>
              <a:rPr lang="en-US" sz="1400" dirty="0" smtClean="0">
                <a:latin typeface="Calibri" pitchFamily="34" charset="0"/>
              </a:rPr>
              <a:t>Open the DOS command prompt and type the following command:</a:t>
            </a:r>
          </a:p>
          <a:p>
            <a:pPr lvl="1" algn="just">
              <a:buNone/>
            </a:pPr>
            <a:r>
              <a:rPr lang="en-US" sz="1400" b="1" dirty="0" smtClean="0">
                <a:latin typeface="Calibri" pitchFamily="34" charset="0"/>
              </a:rPr>
              <a:t>C:\&gt;</a:t>
            </a:r>
            <a:r>
              <a:rPr lang="en-US" sz="1400" b="1" dirty="0" err="1" smtClean="0">
                <a:latin typeface="Calibri" pitchFamily="34" charset="0"/>
              </a:rPr>
              <a:t>javac</a:t>
            </a:r>
            <a:r>
              <a:rPr lang="en-US" sz="1400" b="1" dirty="0" smtClean="0">
                <a:latin typeface="Calibri" pitchFamily="34" charset="0"/>
              </a:rPr>
              <a:t> HelloTest.java</a:t>
            </a:r>
          </a:p>
          <a:p>
            <a:pPr algn="just">
              <a:buFont typeface="Wingdings" pitchFamily="2" charset="2"/>
              <a:buChar char="q"/>
            </a:pPr>
            <a:r>
              <a:rPr lang="en-US" sz="2100" dirty="0" smtClean="0">
                <a:latin typeface="Calibri" pitchFamily="34" charset="0"/>
              </a:rPr>
              <a:t>Run the Application</a:t>
            </a:r>
          </a:p>
          <a:p>
            <a:pPr lvl="1" algn="just">
              <a:buFont typeface="Wingdings" pitchFamily="2" charset="2"/>
              <a:buChar char="q"/>
            </a:pPr>
            <a:r>
              <a:rPr lang="en-US" sz="1400" dirty="0" smtClean="0">
                <a:latin typeface="Calibri" pitchFamily="34" charset="0"/>
                <a:cs typeface="Times New Roman" pitchFamily="18" charset="0"/>
              </a:rPr>
              <a:t>Use Java command followed by .class file name without using the extension to run the Java application as shown below:</a:t>
            </a:r>
          </a:p>
          <a:p>
            <a:pPr lvl="1" algn="just">
              <a:buNone/>
            </a:pPr>
            <a:r>
              <a:rPr lang="en-US" sz="1400" b="1" dirty="0" smtClean="0">
                <a:latin typeface="Calibri" pitchFamily="34" charset="0"/>
                <a:cs typeface="Times New Roman" pitchFamily="18" charset="0"/>
              </a:rPr>
              <a:t>Java </a:t>
            </a:r>
            <a:r>
              <a:rPr lang="en-US" sz="1400" b="1" dirty="0" err="1" smtClean="0">
                <a:latin typeface="Calibri" pitchFamily="34" charset="0"/>
                <a:cs typeface="Times New Roman" pitchFamily="18" charset="0"/>
              </a:rPr>
              <a:t>HelloTest</a:t>
            </a:r>
            <a:endParaRPr lang="en-US" sz="1400" b="1" dirty="0" smtClean="0">
              <a:latin typeface="Calibri" pitchFamily="34" charset="0"/>
            </a:endParaRPr>
          </a:p>
          <a:p>
            <a:pPr marL="115888">
              <a:spcAft>
                <a:spcPts val="0"/>
              </a:spcAft>
              <a:buClr>
                <a:schemeClr val="accent2"/>
              </a:buClr>
              <a:buSzPct val="125000"/>
              <a:buNone/>
              <a:defRPr/>
            </a:pPr>
            <a:endParaRPr lang="en-US" sz="1800" dirty="0" smtClean="0">
              <a:latin typeface="Calibri" pitchFamily="34" charset="0"/>
            </a:endParaRPr>
          </a:p>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a:t>
            </a:r>
            <a:r>
              <a:rPr lang="en-US" sz="1600" b="1" dirty="0" smtClean="0">
                <a:latin typeface="Calibri" pitchFamily="34" charset="0"/>
              </a:rPr>
              <a:t>Compilation And Execution Model ( From Command Prompt)</a:t>
            </a:r>
            <a:endParaRPr lang="en-IN" sz="1600" b="1" dirty="0">
              <a:latin typeface="Calibri" pitchFamily="34" charset="0"/>
            </a:endParaRPr>
          </a:p>
        </p:txBody>
      </p:sp>
      <p:sp>
        <p:nvSpPr>
          <p:cNvPr id="4" name="Rectangle 2"/>
          <p:cNvSpPr>
            <a:spLocks noGrp="1"/>
          </p:cNvSpPr>
          <p:nvPr>
            <p:ph sz="quarter" idx="13"/>
          </p:nvPr>
        </p:nvSpPr>
        <p:spPr>
          <a:xfrm>
            <a:off x="714348" y="1705926"/>
            <a:ext cx="7748614" cy="3314096"/>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800" dirty="0" smtClean="0">
              <a:latin typeface="Calibri" pitchFamily="34" charset="0"/>
            </a:endParaRPr>
          </a:p>
          <a:p>
            <a:endParaRPr lang="en-US" sz="1800" dirty="0" smtClean="0">
              <a:latin typeface="Calibri" pitchFamily="34" charset="0"/>
            </a:endParaRPr>
          </a:p>
          <a:p>
            <a:pPr lvl="2"/>
            <a:endParaRPr lang="en-US" sz="1200" dirty="0" smtClean="0">
              <a:latin typeface="Calibri" pitchFamily="34" charset="0"/>
            </a:endParaRPr>
          </a:p>
          <a:p>
            <a:pPr>
              <a:buNone/>
            </a:pPr>
            <a:r>
              <a:rPr lang="en-US" sz="1800" b="1" dirty="0" smtClean="0">
                <a:solidFill>
                  <a:schemeClr val="tx1"/>
                </a:solidFill>
                <a:latin typeface="Calibri" pitchFamily="34" charset="0"/>
                <a:sym typeface="Wingdings" pitchFamily="2" charset="2"/>
              </a:rPr>
              <a:t>	c:/&gt;java </a:t>
            </a:r>
            <a:r>
              <a:rPr lang="en-US" sz="1800" b="1" dirty="0" err="1" smtClean="0">
                <a:solidFill>
                  <a:schemeClr val="tx1"/>
                </a:solidFill>
                <a:latin typeface="Calibri" pitchFamily="34" charset="0"/>
                <a:sym typeface="Wingdings" pitchFamily="2" charset="2"/>
              </a:rPr>
              <a:t>HelloTest</a:t>
            </a: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
        <p:nvSpPr>
          <p:cNvPr id="5" name="Rectangle 4"/>
          <p:cNvSpPr>
            <a:spLocks noChangeArrowheads="1"/>
          </p:cNvSpPr>
          <p:nvPr/>
        </p:nvSpPr>
        <p:spPr bwMode="auto">
          <a:xfrm>
            <a:off x="785786" y="2071684"/>
            <a:ext cx="2214578" cy="785818"/>
          </a:xfrm>
          <a:prstGeom prst="rect">
            <a:avLst/>
          </a:prstGeom>
          <a:solidFill>
            <a:srgbClr val="00B0F0"/>
          </a:solidFill>
          <a:ln w="9525">
            <a:solidFill>
              <a:schemeClr val="tx1"/>
            </a:solidFill>
            <a:miter lim="800000"/>
            <a:headEnd/>
            <a:tailEnd/>
          </a:ln>
        </p:spPr>
        <p:txBody>
          <a:bodyPr wrap="none" anchor="ctr"/>
          <a:lstStyle/>
          <a:p>
            <a:pPr algn="ctr"/>
            <a:r>
              <a:rPr lang="en-US" sz="2400" dirty="0" smtClean="0">
                <a:latin typeface="Calibri" pitchFamily="34" charset="0"/>
              </a:rPr>
              <a:t>HelloTest.java</a:t>
            </a:r>
            <a:r>
              <a:rPr lang="en-US" sz="2400" dirty="0" smtClean="0"/>
              <a:t> </a:t>
            </a:r>
            <a:endParaRPr lang="en-US" sz="2400" dirty="0"/>
          </a:p>
        </p:txBody>
      </p:sp>
      <p:sp>
        <p:nvSpPr>
          <p:cNvPr id="6" name="Oval 5"/>
          <p:cNvSpPr/>
          <p:nvPr/>
        </p:nvSpPr>
        <p:spPr>
          <a:xfrm>
            <a:off x="5000628" y="2071684"/>
            <a:ext cx="2857520" cy="85725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smtClean="0">
                <a:solidFill>
                  <a:schemeClr val="tx1"/>
                </a:solidFill>
                <a:latin typeface="Calibri" pitchFamily="34" charset="0"/>
              </a:rPr>
              <a:t>HelloTest.class</a:t>
            </a:r>
            <a:endParaRPr lang="en-IN" sz="2400" dirty="0">
              <a:solidFill>
                <a:schemeClr val="tx1"/>
              </a:solidFill>
              <a:latin typeface="Calibri" pitchFamily="34" charset="0"/>
            </a:endParaRPr>
          </a:p>
        </p:txBody>
      </p:sp>
      <p:sp>
        <p:nvSpPr>
          <p:cNvPr id="7" name="Oval 6"/>
          <p:cNvSpPr/>
          <p:nvPr/>
        </p:nvSpPr>
        <p:spPr>
          <a:xfrm>
            <a:off x="5000628" y="3857634"/>
            <a:ext cx="2928958" cy="9286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libri" pitchFamily="34" charset="0"/>
              </a:rPr>
              <a:t>Platform specific code</a:t>
            </a:r>
          </a:p>
        </p:txBody>
      </p:sp>
      <p:sp>
        <p:nvSpPr>
          <p:cNvPr id="11" name="Right Arrow 10"/>
          <p:cNvSpPr/>
          <p:nvPr/>
        </p:nvSpPr>
        <p:spPr>
          <a:xfrm>
            <a:off x="3000364" y="2143122"/>
            <a:ext cx="2003684" cy="71438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javac</a:t>
            </a:r>
            <a:endParaRPr lang="en-IN" dirty="0">
              <a:solidFill>
                <a:schemeClr val="tx1"/>
              </a:solidFill>
            </a:endParaRPr>
          </a:p>
        </p:txBody>
      </p:sp>
      <p:sp>
        <p:nvSpPr>
          <p:cNvPr id="12" name="Down Arrow 11"/>
          <p:cNvSpPr/>
          <p:nvPr/>
        </p:nvSpPr>
        <p:spPr>
          <a:xfrm>
            <a:off x="6084168" y="2931790"/>
            <a:ext cx="571504" cy="928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smtClean="0">
                <a:solidFill>
                  <a:schemeClr val="tx1"/>
                </a:solidFill>
                <a:latin typeface="Calibri" pitchFamily="34" charset="0"/>
              </a:rPr>
              <a:t>java</a:t>
            </a:r>
            <a:endParaRPr lang="en-IN"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000" b="1" dirty="0" err="1" smtClean="0">
                <a:latin typeface="Calibri" pitchFamily="34" charset="0"/>
              </a:rPr>
              <a:t>Classpath</a:t>
            </a:r>
            <a:r>
              <a:rPr lang="en-US" sz="2000" b="1" dirty="0" smtClean="0">
                <a:latin typeface="Calibri" pitchFamily="34" charset="0"/>
              </a:rPr>
              <a:t> </a:t>
            </a:r>
            <a:endParaRPr lang="en-IN" sz="20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lvl="1" indent="-342900">
              <a:lnSpc>
                <a:spcPct val="120000"/>
              </a:lnSpc>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lgn="just"/>
            <a:r>
              <a:rPr lang="en-US" sz="1600" dirty="0" err="1" smtClean="0">
                <a:latin typeface="Calibri" pitchFamily="34" charset="0"/>
              </a:rPr>
              <a:t>Classpath</a:t>
            </a:r>
            <a:r>
              <a:rPr lang="en-US" sz="1600" dirty="0" smtClean="0">
                <a:latin typeface="Calibri" pitchFamily="34" charset="0"/>
              </a:rPr>
              <a:t> is an environment variable that tells the Java Virtual Machine where to look for user-defined classes and packages in Java programs</a:t>
            </a:r>
          </a:p>
          <a:p>
            <a:pPr algn="just"/>
            <a:r>
              <a:rPr lang="en-US" sz="1600" dirty="0" smtClean="0">
                <a:latin typeface="Calibri" pitchFamily="34" charset="0"/>
              </a:rPr>
              <a:t>The </a:t>
            </a:r>
            <a:r>
              <a:rPr lang="en-US" sz="1600" dirty="0" err="1" smtClean="0">
                <a:latin typeface="Calibri" pitchFamily="34" charset="0"/>
              </a:rPr>
              <a:t>Classpath</a:t>
            </a:r>
            <a:r>
              <a:rPr lang="en-US" sz="1600" dirty="0" smtClean="0">
                <a:latin typeface="Calibri" pitchFamily="34" charset="0"/>
              </a:rPr>
              <a:t> is the connection between the Java runtime and the </a:t>
            </a:r>
            <a:r>
              <a:rPr lang="en-US" sz="1600" dirty="0" err="1" smtClean="0">
                <a:latin typeface="Calibri" pitchFamily="34" charset="0"/>
              </a:rPr>
              <a:t>filesystem</a:t>
            </a:r>
            <a:r>
              <a:rPr lang="en-US" sz="1600" dirty="0" smtClean="0">
                <a:latin typeface="Calibri" pitchFamily="34" charset="0"/>
              </a:rPr>
              <a:t>. It defines where the compiler and interpreter look for .class files to load. The basic idea is that the </a:t>
            </a:r>
            <a:r>
              <a:rPr lang="en-US" sz="1600" dirty="0" err="1" smtClean="0">
                <a:latin typeface="Calibri" pitchFamily="34" charset="0"/>
              </a:rPr>
              <a:t>filesystem</a:t>
            </a:r>
            <a:r>
              <a:rPr lang="en-US" sz="1600" dirty="0" smtClean="0">
                <a:latin typeface="Calibri" pitchFamily="34" charset="0"/>
              </a:rPr>
              <a:t> hierarchy mirrors the Java package hierarchy, and the </a:t>
            </a:r>
            <a:r>
              <a:rPr lang="en-US" sz="1600" dirty="0" err="1" smtClean="0">
                <a:latin typeface="Calibri" pitchFamily="34" charset="0"/>
              </a:rPr>
              <a:t>Classpath</a:t>
            </a:r>
            <a:r>
              <a:rPr lang="en-US" sz="1600" dirty="0" smtClean="0">
                <a:latin typeface="Calibri" pitchFamily="34" charset="0"/>
              </a:rPr>
              <a:t> specifies which directories in the </a:t>
            </a:r>
            <a:r>
              <a:rPr lang="en-US" sz="1600" dirty="0" err="1" smtClean="0">
                <a:latin typeface="Calibri" pitchFamily="34" charset="0"/>
              </a:rPr>
              <a:t>filesystem</a:t>
            </a:r>
            <a:r>
              <a:rPr lang="en-US" sz="1600" dirty="0" smtClean="0">
                <a:latin typeface="Calibri" pitchFamily="34" charset="0"/>
              </a:rPr>
              <a:t> serve as roots for the Java package hierarchy</a:t>
            </a: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000" b="1" dirty="0" smtClean="0">
                <a:latin typeface="Calibri" pitchFamily="34" charset="0"/>
              </a:rPr>
              <a:t>Setting </a:t>
            </a:r>
            <a:r>
              <a:rPr lang="en-US" sz="2000" b="1" dirty="0" err="1" smtClean="0">
                <a:latin typeface="Calibri" pitchFamily="34" charset="0"/>
              </a:rPr>
              <a:t>Classpath</a:t>
            </a:r>
            <a:r>
              <a:rPr lang="en-US" sz="2000" b="1" dirty="0" smtClean="0">
                <a:latin typeface="Calibri" pitchFamily="34" charset="0"/>
              </a:rPr>
              <a:t> Variable In Windows </a:t>
            </a:r>
            <a:endParaRPr lang="en-IN" sz="20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200" b="1" dirty="0" smtClean="0">
              <a:solidFill>
                <a:schemeClr val="tx1"/>
              </a:solidFill>
              <a:latin typeface="Calibri" pitchFamily="34" charset="0"/>
            </a:endParaRPr>
          </a:p>
          <a:p>
            <a:pPr>
              <a:buNone/>
            </a:pPr>
            <a:endParaRPr lang="en-US" sz="1200" b="1" dirty="0" smtClean="0">
              <a:solidFill>
                <a:schemeClr val="tx1"/>
              </a:solidFill>
              <a:latin typeface="Calibri" pitchFamily="34" charset="0"/>
            </a:endParaRPr>
          </a:p>
          <a:p>
            <a:pPr>
              <a:buNone/>
            </a:pPr>
            <a:r>
              <a:rPr lang="en-US" sz="1400" b="1" dirty="0" smtClean="0">
                <a:solidFill>
                  <a:schemeClr val="tx1"/>
                </a:solidFill>
                <a:latin typeface="Calibri" pitchFamily="34" charset="0"/>
              </a:rPr>
              <a:t>Steps for setting </a:t>
            </a:r>
            <a:r>
              <a:rPr lang="en-US" sz="1400" b="1" dirty="0" err="1" smtClean="0">
                <a:solidFill>
                  <a:schemeClr val="tx1"/>
                </a:solidFill>
                <a:latin typeface="Calibri" pitchFamily="34" charset="0"/>
              </a:rPr>
              <a:t>Classpath</a:t>
            </a:r>
            <a:r>
              <a:rPr lang="en-US" sz="1400" b="1" dirty="0" smtClean="0">
                <a:solidFill>
                  <a:schemeClr val="tx1"/>
                </a:solidFill>
                <a:latin typeface="Calibri" pitchFamily="34" charset="0"/>
              </a:rPr>
              <a:t> on Windows XP</a:t>
            </a:r>
          </a:p>
          <a:p>
            <a:pPr algn="just"/>
            <a:r>
              <a:rPr lang="en-US" sz="1400" dirty="0" smtClean="0">
                <a:latin typeface="Calibri" pitchFamily="34" charset="0"/>
              </a:rPr>
              <a:t>The </a:t>
            </a:r>
            <a:r>
              <a:rPr lang="en-US" sz="1400" dirty="0" err="1" smtClean="0">
                <a:latin typeface="Calibri" pitchFamily="34" charset="0"/>
              </a:rPr>
              <a:t>Classpath</a:t>
            </a:r>
            <a:r>
              <a:rPr lang="en-US" sz="1400" dirty="0" smtClean="0">
                <a:latin typeface="Calibri" pitchFamily="34" charset="0"/>
              </a:rPr>
              <a:t> variable can be set on Windows with the following steps</a:t>
            </a:r>
          </a:p>
          <a:p>
            <a:pPr algn="just"/>
            <a:r>
              <a:rPr lang="en-US" sz="1400" dirty="0" smtClean="0">
                <a:latin typeface="Calibri" pitchFamily="34" charset="0"/>
              </a:rPr>
              <a:t>Click the Start button in the lower left of the screen</a:t>
            </a:r>
          </a:p>
          <a:p>
            <a:pPr algn="just"/>
            <a:r>
              <a:rPr lang="en-US" sz="1400" dirty="0" smtClean="0">
                <a:latin typeface="Calibri" pitchFamily="34" charset="0"/>
              </a:rPr>
              <a:t>Select My Computer or Computer from the pop-up menu</a:t>
            </a:r>
          </a:p>
          <a:p>
            <a:pPr algn="just"/>
            <a:r>
              <a:rPr lang="en-US" sz="1400" dirty="0" smtClean="0">
                <a:latin typeface="Calibri" pitchFamily="34" charset="0"/>
              </a:rPr>
              <a:t>Right click on Computer or My Computer  select properties </a:t>
            </a:r>
          </a:p>
          <a:p>
            <a:pPr algn="just"/>
            <a:r>
              <a:rPr lang="en-US" sz="1400" dirty="0" smtClean="0">
                <a:latin typeface="Calibri" pitchFamily="34" charset="0"/>
              </a:rPr>
              <a:t>Click the Advanced tab</a:t>
            </a:r>
          </a:p>
          <a:p>
            <a:pPr algn="just"/>
            <a:r>
              <a:rPr lang="en-US" sz="1400" dirty="0" smtClean="0">
                <a:latin typeface="Calibri" pitchFamily="34" charset="0"/>
              </a:rPr>
              <a:t>Click the Environment Variables button near the bottom and you will see two lists of variables</a:t>
            </a:r>
          </a:p>
          <a:p>
            <a:pPr algn="just"/>
            <a:r>
              <a:rPr lang="en-US" sz="1400" dirty="0" smtClean="0">
                <a:latin typeface="Calibri" pitchFamily="34" charset="0"/>
              </a:rPr>
              <a:t>Inside System variables list for a variable named </a:t>
            </a:r>
            <a:r>
              <a:rPr lang="en-US" sz="1400" dirty="0" err="1" smtClean="0">
                <a:latin typeface="Calibri" pitchFamily="34" charset="0"/>
              </a:rPr>
              <a:t>Classpath</a:t>
            </a:r>
            <a:r>
              <a:rPr lang="en-US" sz="1400" dirty="0" smtClean="0">
                <a:latin typeface="Calibri" pitchFamily="34" charset="0"/>
              </a:rPr>
              <a:t>. If you find it, click Edit. If you don't find it, click New and enter </a:t>
            </a:r>
            <a:r>
              <a:rPr lang="en-US" sz="1400" dirty="0" err="1" smtClean="0">
                <a:latin typeface="Calibri" pitchFamily="34" charset="0"/>
              </a:rPr>
              <a:t>Classpath</a:t>
            </a:r>
            <a:r>
              <a:rPr lang="en-US" sz="1400" dirty="0" smtClean="0">
                <a:latin typeface="Calibri" pitchFamily="34" charset="0"/>
              </a:rPr>
              <a:t> in the Variable name field </a:t>
            </a:r>
          </a:p>
          <a:p>
            <a:pPr algn="just"/>
            <a:r>
              <a:rPr lang="en-US" sz="1400" dirty="0" smtClean="0">
                <a:latin typeface="Calibri" pitchFamily="34" charset="0"/>
              </a:rPr>
              <a:t>The Variable value field is a list of file paths of directories or jar files. The first thing in this list should be the current directory, which is represented in windows just as it is in Unix, as a single period. If there's more than one thing in this list, separate items with a semicolon</a:t>
            </a:r>
          </a:p>
          <a:p>
            <a:endParaRPr lang="en-US" sz="1200" dirty="0" smtClean="0">
              <a:latin typeface="Calibri" pitchFamily="34" charset="0"/>
            </a:endParaRPr>
          </a:p>
          <a:p>
            <a:pPr>
              <a:buNone/>
            </a:pPr>
            <a:endParaRPr lang="en-US" sz="12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Setting </a:t>
            </a:r>
            <a:r>
              <a:rPr lang="en-US" sz="2400" b="1" dirty="0" err="1" smtClean="0">
                <a:latin typeface="Calibri" pitchFamily="34" charset="0"/>
              </a:rPr>
              <a:t>Classpath</a:t>
            </a:r>
            <a:r>
              <a:rPr lang="en-US" sz="2400" b="1" dirty="0" smtClean="0">
                <a:latin typeface="Calibri" pitchFamily="34" charset="0"/>
              </a:rPr>
              <a:t> In Command Line</a:t>
            </a:r>
            <a:endParaRPr lang="en-IN" sz="2400" b="1" dirty="0">
              <a:latin typeface="Calibri" pitchFamily="34" charset="0"/>
            </a:endParaRPr>
          </a:p>
        </p:txBody>
      </p:sp>
      <p:sp>
        <p:nvSpPr>
          <p:cNvPr id="4" name="Rectangle 2"/>
          <p:cNvSpPr>
            <a:spLocks noGrp="1"/>
          </p:cNvSpPr>
          <p:nvPr>
            <p:ph sz="quarter" idx="13"/>
          </p:nvPr>
        </p:nvSpPr>
        <p:spPr>
          <a:xfrm>
            <a:off x="855834"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200" b="1" dirty="0" smtClean="0">
              <a:solidFill>
                <a:schemeClr val="tx1"/>
              </a:solidFill>
              <a:latin typeface="Calibri" pitchFamily="34" charset="0"/>
            </a:endParaRPr>
          </a:p>
          <a:p>
            <a:pPr marL="457200" indent="-457200">
              <a:spcBef>
                <a:spcPct val="50000"/>
              </a:spcBef>
            </a:pPr>
            <a:r>
              <a:rPr lang="en-US" sz="1600" dirty="0" smtClean="0">
                <a:solidFill>
                  <a:schemeClr val="tx1"/>
                </a:solidFill>
                <a:latin typeface="Calibri" pitchFamily="34" charset="0"/>
              </a:rPr>
              <a:t>To set the </a:t>
            </a:r>
            <a:r>
              <a:rPr lang="en-US" sz="1600" dirty="0" err="1" smtClean="0">
                <a:solidFill>
                  <a:schemeClr val="tx1"/>
                </a:solidFill>
                <a:latin typeface="Calibri" pitchFamily="34" charset="0"/>
              </a:rPr>
              <a:t>classpath</a:t>
            </a:r>
            <a:r>
              <a:rPr lang="en-US" sz="1600" dirty="0" smtClean="0">
                <a:solidFill>
                  <a:schemeClr val="tx1"/>
                </a:solidFill>
                <a:latin typeface="Calibri" pitchFamily="34" charset="0"/>
              </a:rPr>
              <a:t> temporarily in command line</a:t>
            </a:r>
          </a:p>
          <a:p>
            <a:pPr marL="457200" indent="-457200">
              <a:spcBef>
                <a:spcPct val="50000"/>
              </a:spcBef>
            </a:pPr>
            <a:r>
              <a:rPr lang="en-US" sz="1600" dirty="0" smtClean="0">
                <a:solidFill>
                  <a:schemeClr val="tx1"/>
                </a:solidFill>
                <a:latin typeface="Calibri" pitchFamily="34" charset="0"/>
              </a:rPr>
              <a:t>In the command prompt, enter the command</a:t>
            </a:r>
          </a:p>
          <a:p>
            <a:pPr marL="457200" indent="-457200">
              <a:spcBef>
                <a:spcPct val="50000"/>
              </a:spcBef>
              <a:buClr>
                <a:srgbClr val="C81E1E"/>
              </a:buClr>
              <a:buNone/>
            </a:pPr>
            <a:r>
              <a:rPr lang="en-US" sz="1400" b="1" dirty="0" smtClean="0">
                <a:solidFill>
                  <a:schemeClr val="tx1"/>
                </a:solidFill>
                <a:latin typeface="Calibri" pitchFamily="34" charset="0"/>
              </a:rPr>
              <a:t>	</a:t>
            </a:r>
            <a:r>
              <a:rPr lang="en-IN" sz="1400" b="1" dirty="0" smtClean="0">
                <a:latin typeface="Calibri" pitchFamily="34" charset="0"/>
              </a:rPr>
              <a:t>set CLASSPATH=%CLASSPATH%;JAVA_HOME\lib;</a:t>
            </a:r>
            <a:endParaRPr lang="en-US" sz="1400" b="1" dirty="0" smtClean="0">
              <a:solidFill>
                <a:schemeClr val="tx1"/>
              </a:solidFill>
              <a:latin typeface="Calibri" pitchFamily="34" charset="0"/>
            </a:endParaRPr>
          </a:p>
          <a:p>
            <a:pPr marL="457200" indent="-457200">
              <a:spcBef>
                <a:spcPct val="50000"/>
              </a:spcBef>
              <a:buClr>
                <a:srgbClr val="C81E1E"/>
              </a:buClr>
            </a:pPr>
            <a:r>
              <a:rPr lang="en-IN" sz="1600" dirty="0" smtClean="0">
                <a:latin typeface="Calibri" pitchFamily="34" charset="0"/>
              </a:rPr>
              <a:t>Command to set CLASSPATH in Unix/Linux</a:t>
            </a:r>
            <a:r>
              <a:rPr lang="en-IN" sz="1600" dirty="0" smtClean="0"/>
              <a:t/>
            </a:r>
            <a:br>
              <a:rPr lang="en-IN" sz="1600" dirty="0" smtClean="0"/>
            </a:br>
            <a:r>
              <a:rPr lang="en-IN" sz="1400" b="1" dirty="0" smtClean="0">
                <a:latin typeface="Calibri" pitchFamily="34" charset="0"/>
              </a:rPr>
              <a:t>export CLASSPATH= ${CLASSPATH}:/opt/Java/JDK1.7/lib</a:t>
            </a:r>
            <a:endParaRPr lang="en-US" sz="1400" b="1" dirty="0" smtClean="0">
              <a:solidFill>
                <a:schemeClr val="tx1"/>
              </a:solidFill>
              <a:latin typeface="Calibri" pitchFamily="34" charset="0"/>
            </a:endParaRPr>
          </a:p>
          <a:p>
            <a:pPr algn="just">
              <a:buFont typeface="Wingdings" pitchFamily="2" charset="2"/>
              <a:buChar char="q"/>
            </a:pPr>
            <a:r>
              <a:rPr lang="en-IN" sz="1600" dirty="0" smtClean="0">
                <a:latin typeface="Calibri" pitchFamily="34" charset="0"/>
              </a:rPr>
              <a:t>Also don't forget to include current directory, denoted by dot(.) to include in CLASSPATH, this will ensure that it will look first on current directory and if it found the class it will use that even if that class also exists in another directory which exists in CLASSPATH</a:t>
            </a:r>
            <a:endParaRPr lang="en-US" sz="1600" dirty="0" smtClean="0">
              <a:latin typeface="Calibri" pitchFamily="34" charset="0"/>
            </a:endParaRPr>
          </a:p>
          <a:p>
            <a:pPr>
              <a:buNone/>
            </a:pPr>
            <a:endParaRPr lang="en-US" sz="12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600" b="1" dirty="0" smtClean="0">
                <a:latin typeface="Calibri" pitchFamily="34" charset="0"/>
              </a:rPr>
              <a:t>Prerequisites:</a:t>
            </a:r>
            <a:endParaRPr lang="en-IN" sz="3600" dirty="0">
              <a:latin typeface="Calibri" pitchFamily="34" charset="0"/>
            </a:endParaRPr>
          </a:p>
        </p:txBody>
      </p:sp>
      <p:sp>
        <p:nvSpPr>
          <p:cNvPr id="4" name="Rectangle 2"/>
          <p:cNvSpPr>
            <a:spLocks noGrp="1"/>
          </p:cNvSpPr>
          <p:nvPr>
            <p:ph sz="quarter" idx="13"/>
          </p:nvPr>
        </p:nvSpPr>
        <p:spPr>
          <a:xfrm>
            <a:off x="609600" y="1491630"/>
            <a:ext cx="7748614" cy="290892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lnSpcReduction="10000"/>
          </a:bodyPr>
          <a:lstStyle>
            <a:extLst/>
          </a:lstStyle>
          <a:p>
            <a:pPr marL="320040" lvl="0" indent="-320040" eaLnBrk="1" fontAlgn="auto" hangingPunct="1">
              <a:spcAft>
                <a:spcPts val="0"/>
              </a:spcAft>
              <a:buClr>
                <a:schemeClr val="tx1">
                  <a:shade val="95000"/>
                </a:schemeClr>
              </a:buClr>
              <a:buFont typeface="Wingdings" pitchFamily="2" charset="2"/>
              <a:buChar char="q"/>
              <a:defRPr/>
            </a:pPr>
            <a:endParaRPr lang="en-US" sz="1600" dirty="0" smtClean="0">
              <a:latin typeface="Calibri" pitchFamily="34" charset="0"/>
            </a:endParaRPr>
          </a:p>
          <a:p>
            <a:pPr marL="320040" lvl="0" indent="-320040" algn="just" eaLnBrk="1" fontAlgn="auto" hangingPunct="1">
              <a:spcAft>
                <a:spcPts val="0"/>
              </a:spcAft>
              <a:buClr>
                <a:schemeClr val="tx1">
                  <a:shade val="95000"/>
                </a:schemeClr>
              </a:buClr>
              <a:buFont typeface="Wingdings" pitchFamily="2" charset="2"/>
              <a:buChar char="q"/>
              <a:defRPr/>
            </a:pPr>
            <a:r>
              <a:rPr lang="en-US" sz="1600" dirty="0" smtClean="0">
                <a:latin typeface="Calibri" pitchFamily="34" charset="0"/>
              </a:rPr>
              <a:t>Must be computer literate</a:t>
            </a:r>
          </a:p>
          <a:p>
            <a:pPr marL="320040" lvl="0" indent="-320040" algn="just" eaLnBrk="1" fontAlgn="auto" hangingPunct="1">
              <a:spcAft>
                <a:spcPts val="0"/>
              </a:spcAft>
              <a:buClr>
                <a:schemeClr val="tx1">
                  <a:shade val="95000"/>
                </a:schemeClr>
              </a:buClr>
              <a:buFont typeface="Wingdings" pitchFamily="2" charset="2"/>
              <a:buChar char="q"/>
              <a:defRPr/>
            </a:pPr>
            <a:r>
              <a:rPr lang="en-US" sz="1600" dirty="0" smtClean="0">
                <a:latin typeface="Calibri" pitchFamily="34" charset="0"/>
              </a:rPr>
              <a:t>Learners are supposed to have understanding of basic concept of a variables, objects &amp; classes</a:t>
            </a:r>
          </a:p>
          <a:p>
            <a:pPr marL="320040" indent="-320040" algn="just" eaLnBrk="1" fontAlgn="auto" hangingPunct="1">
              <a:spcAft>
                <a:spcPts val="0"/>
              </a:spcAft>
              <a:buClr>
                <a:schemeClr val="tx1">
                  <a:shade val="95000"/>
                </a:schemeClr>
              </a:buClr>
              <a:buFont typeface="Wingdings" pitchFamily="2" charset="2"/>
              <a:buChar char="q"/>
              <a:defRPr/>
            </a:pPr>
            <a:r>
              <a:rPr lang="en-US" sz="1600" dirty="0" smtClean="0">
                <a:latin typeface="Calibri" pitchFamily="34" charset="0"/>
              </a:rPr>
              <a:t>Must have worked on any generation of programming language</a:t>
            </a:r>
            <a:endParaRPr lang="en-IN" sz="1600" dirty="0" smtClean="0">
              <a:latin typeface="Calibri" pitchFamily="34" charset="0"/>
            </a:endParaRPr>
          </a:p>
          <a:p>
            <a:pPr marL="320040" lvl="0" indent="-320040" eaLnBrk="1" fontAlgn="auto" hangingPunct="1">
              <a:spcAft>
                <a:spcPts val="0"/>
              </a:spcAft>
              <a:buClr>
                <a:schemeClr val="tx1">
                  <a:shade val="95000"/>
                </a:schemeClr>
              </a:buClr>
              <a:buNone/>
              <a:defRPr/>
            </a:pPr>
            <a:endParaRPr lang="en-IN" sz="1200" dirty="0" smtClean="0"/>
          </a:p>
          <a:p>
            <a:pPr marL="320040" indent="-320040" eaLnBrk="1" fontAlgn="auto" hangingPunct="1">
              <a:spcAft>
                <a:spcPts val="0"/>
              </a:spcAft>
              <a:buClr>
                <a:schemeClr val="tx1">
                  <a:shade val="95000"/>
                </a:schemeClr>
              </a:buClr>
              <a:buNone/>
              <a:defRPr/>
            </a:pPr>
            <a:endParaRPr lang="en-SG" sz="1200" dirty="0" smtClean="0">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400" dirty="0" smtClean="0">
                <a:latin typeface="Times New Roman" pitchFamily="18"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400" dirty="0" smtClean="0">
                <a:latin typeface="Times New Roman" pitchFamily="18" charset="0"/>
                <a:cs typeface="Times New Roman" pitchFamily="18" charset="0"/>
              </a:rPr>
              <a:t/>
            </a:r>
            <a:br>
              <a:rPr lang="en-SG" sz="1400" dirty="0" smtClean="0">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000" b="1" dirty="0" smtClean="0">
                <a:latin typeface="Calibri" pitchFamily="34" charset="0"/>
              </a:rPr>
              <a:t>IDE(Integrated Development Environment )</a:t>
            </a:r>
            <a:endParaRPr lang="en-IN" sz="20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lvl="1" indent="-342900">
              <a:lnSpc>
                <a:spcPct val="120000"/>
              </a:lnSpc>
            </a:pPr>
            <a:endParaRPr lang="en-US" sz="1400" dirty="0" smtClean="0">
              <a:latin typeface="Calibri" pitchFamily="34" charset="0"/>
            </a:endParaRPr>
          </a:p>
          <a:p>
            <a:pPr marL="342900" lvl="1" indent="-342900" algn="just">
              <a:lnSpc>
                <a:spcPct val="120000"/>
              </a:lnSpc>
              <a:buFont typeface="Wingdings" pitchFamily="2" charset="2"/>
              <a:buChar char="q"/>
            </a:pPr>
            <a:r>
              <a:rPr lang="en-US" sz="1400" dirty="0" smtClean="0">
                <a:latin typeface="Calibri" pitchFamily="34" charset="0"/>
              </a:rPr>
              <a:t>Integrated development environment (sometimes also called integrated debugging environment or interactive development environment or integrated design environment) is an GUI interface that allows programmers to build and test (and sometimes design) their application</a:t>
            </a:r>
          </a:p>
          <a:p>
            <a:pPr marL="342900" lvl="1" indent="-342900" algn="just">
              <a:lnSpc>
                <a:spcPct val="120000"/>
              </a:lnSpc>
              <a:buFont typeface="Wingdings" pitchFamily="2" charset="2"/>
              <a:buChar char="q"/>
            </a:pPr>
            <a:r>
              <a:rPr lang="en-US" sz="1400" dirty="0" smtClean="0">
                <a:latin typeface="Calibri" pitchFamily="34" charset="0"/>
              </a:rPr>
              <a:t>Typically IDE consists of</a:t>
            </a:r>
          </a:p>
          <a:p>
            <a:pPr marL="742950" lvl="2" indent="-342900" algn="just">
              <a:lnSpc>
                <a:spcPct val="120000"/>
              </a:lnSpc>
            </a:pPr>
            <a:r>
              <a:rPr lang="en-US" sz="1400" dirty="0" smtClean="0">
                <a:latin typeface="Calibri" pitchFamily="34" charset="0"/>
              </a:rPr>
              <a:t>An editor where code can be written </a:t>
            </a:r>
          </a:p>
          <a:p>
            <a:pPr marL="742950" lvl="2" indent="-342900" algn="just">
              <a:lnSpc>
                <a:spcPct val="120000"/>
              </a:lnSpc>
            </a:pPr>
            <a:r>
              <a:rPr lang="en-US" sz="1400" dirty="0" smtClean="0">
                <a:latin typeface="Calibri" pitchFamily="34" charset="0"/>
              </a:rPr>
              <a:t>A compiler: Some IDEs (like all of them listed in previous slide) compile as and when the code is written.  In eclipse,  redline underline  is used to indicate compilation errors and yellow underline is used to indicate warnings</a:t>
            </a:r>
          </a:p>
          <a:p>
            <a:pPr marL="742950" lvl="2" indent="-342900" algn="just">
              <a:lnSpc>
                <a:spcPct val="120000"/>
              </a:lnSpc>
            </a:pPr>
            <a:r>
              <a:rPr lang="en-US" sz="1400" dirty="0" smtClean="0">
                <a:latin typeface="Calibri" pitchFamily="34" charset="0"/>
              </a:rPr>
              <a:t>Run and Debug features</a:t>
            </a:r>
          </a:p>
          <a:p>
            <a:pPr marL="742950" lvl="2" indent="-342900" algn="just">
              <a:lnSpc>
                <a:spcPct val="120000"/>
              </a:lnSpc>
            </a:pPr>
            <a:r>
              <a:rPr lang="en-US" sz="1400" dirty="0" smtClean="0">
                <a:latin typeface="Calibri" pitchFamily="34" charset="0"/>
              </a:rPr>
              <a:t>Tools to create language specific components</a:t>
            </a:r>
          </a:p>
          <a:p>
            <a:pPr marL="742950" lvl="2" indent="-342900" algn="just">
              <a:lnSpc>
                <a:spcPct val="120000"/>
              </a:lnSpc>
            </a:pPr>
            <a:r>
              <a:rPr lang="en-US" sz="1400" dirty="0" smtClean="0">
                <a:latin typeface="Calibri" pitchFamily="34" charset="0"/>
              </a:rPr>
              <a:t>Context sensitive help (In eclipse, ctrl spacebar)</a:t>
            </a:r>
          </a:p>
          <a:p>
            <a:pPr marL="742950" lvl="2" indent="-342900" algn="just">
              <a:lnSpc>
                <a:spcPct val="120000"/>
              </a:lnSpc>
            </a:pPr>
            <a:r>
              <a:rPr lang="en-US" sz="1400" dirty="0" smtClean="0">
                <a:latin typeface="Calibri" pitchFamily="34" charset="0"/>
              </a:rPr>
              <a:t>Tools for auto-build (packaging a JEE application in eclipse)</a:t>
            </a: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Setup JDK</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lvl="1" indent="-342900">
              <a:lnSpc>
                <a:spcPct val="120000"/>
              </a:lnSpc>
            </a:pPr>
            <a:endParaRPr lang="en-US" sz="1400" dirty="0" smtClean="0">
              <a:latin typeface="Calibri" pitchFamily="34" charset="0"/>
            </a:endParaRPr>
          </a:p>
          <a:p>
            <a:r>
              <a:rPr lang="en-US" sz="1600" dirty="0" smtClean="0">
                <a:latin typeface="Calibri" pitchFamily="34" charset="0"/>
                <a:hlinkClick r:id="rId3"/>
              </a:rPr>
              <a:t>http://java.com/en/download/index.jsp</a:t>
            </a:r>
            <a:r>
              <a:rPr lang="en-US" sz="1600" dirty="0" smtClean="0">
                <a:latin typeface="Calibri" pitchFamily="34" charset="0"/>
              </a:rPr>
              <a:t> or find appropriate link in </a:t>
            </a:r>
            <a:r>
              <a:rPr lang="en-US" sz="1600" dirty="0" smtClean="0">
                <a:latin typeface="Calibri" pitchFamily="34" charset="0"/>
                <a:hlinkClick r:id="rId4"/>
              </a:rPr>
              <a:t>http://www.oracle.com/technetwork/java/javase/downloads/index.html</a:t>
            </a:r>
            <a:endParaRPr lang="en-US" sz="1600" dirty="0" smtClean="0">
              <a:latin typeface="Calibri" pitchFamily="34" charset="0"/>
            </a:endParaRPr>
          </a:p>
          <a:p>
            <a:r>
              <a:rPr lang="en-US" sz="1600" dirty="0" smtClean="0">
                <a:latin typeface="Calibri" pitchFamily="34" charset="0"/>
              </a:rPr>
              <a:t>Download Java based on the type of OS</a:t>
            </a:r>
          </a:p>
          <a:p>
            <a:pPr lvl="1"/>
            <a:r>
              <a:rPr lang="en-US" sz="1600" dirty="0" smtClean="0">
                <a:latin typeface="Calibri" pitchFamily="34" charset="0"/>
              </a:rPr>
              <a:t>Windows</a:t>
            </a:r>
          </a:p>
          <a:p>
            <a:pPr lvl="1"/>
            <a:r>
              <a:rPr lang="en-US" sz="1600" dirty="0" smtClean="0">
                <a:latin typeface="Calibri" pitchFamily="34" charset="0"/>
              </a:rPr>
              <a:t>Linux</a:t>
            </a:r>
          </a:p>
          <a:p>
            <a:pPr lvl="1"/>
            <a:r>
              <a:rPr lang="en-US" sz="1600" dirty="0" smtClean="0">
                <a:latin typeface="Calibri" pitchFamily="34" charset="0"/>
              </a:rPr>
              <a:t>Mac OS</a:t>
            </a:r>
          </a:p>
          <a:p>
            <a:pPr lvl="1"/>
            <a:r>
              <a:rPr lang="en-US" sz="1600" dirty="0" smtClean="0">
                <a:latin typeface="Calibri" pitchFamily="34" charset="0"/>
              </a:rPr>
              <a:t>Solaris</a:t>
            </a:r>
          </a:p>
          <a:p>
            <a:r>
              <a:rPr lang="en-US" sz="1600" dirty="0" smtClean="0">
                <a:latin typeface="Calibri" pitchFamily="34" charset="0"/>
              </a:rPr>
              <a:t>Install JDK</a:t>
            </a: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Basic Elements Of Java</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lvl="1" indent="-342900">
              <a:lnSpc>
                <a:spcPct val="120000"/>
              </a:lnSpc>
            </a:pPr>
            <a:endParaRPr lang="en-US" sz="1400" dirty="0" smtClean="0">
              <a:latin typeface="Calibri" pitchFamily="34" charset="0"/>
            </a:endParaRPr>
          </a:p>
          <a:p>
            <a:pPr marL="342900" indent="-342900" eaLnBrk="1" hangingPunct="1"/>
            <a:r>
              <a:rPr lang="en-US" sz="1600" dirty="0" smtClean="0">
                <a:latin typeface="Calibri" pitchFamily="34" charset="0"/>
              </a:rPr>
              <a:t>Variables, Literals , Keywords</a:t>
            </a:r>
          </a:p>
          <a:p>
            <a:pPr marL="342900" indent="-342900" eaLnBrk="1" hangingPunct="1"/>
            <a:r>
              <a:rPr lang="en-US" sz="1600" dirty="0" smtClean="0">
                <a:latin typeface="Calibri" pitchFamily="34" charset="0"/>
              </a:rPr>
              <a:t>Data types</a:t>
            </a:r>
          </a:p>
          <a:p>
            <a:pPr marL="342900" indent="-342900" eaLnBrk="1" hangingPunct="1"/>
            <a:r>
              <a:rPr lang="en-US" sz="1600" dirty="0" smtClean="0">
                <a:latin typeface="Calibri" pitchFamily="34" charset="0"/>
              </a:rPr>
              <a:t>Expressions, Statements and Blocks</a:t>
            </a:r>
          </a:p>
          <a:p>
            <a:pPr marL="342900" indent="-342900" eaLnBrk="1" hangingPunct="1"/>
            <a:r>
              <a:rPr lang="en-US" sz="1600" dirty="0" smtClean="0">
                <a:latin typeface="Calibri" pitchFamily="34" charset="0"/>
              </a:rPr>
              <a:t>Operators</a:t>
            </a:r>
          </a:p>
          <a:p>
            <a:pPr marL="342900" indent="-342900" eaLnBrk="1" hangingPunct="1"/>
            <a:r>
              <a:rPr lang="en-US" sz="1600" dirty="0" smtClean="0">
                <a:latin typeface="Calibri" pitchFamily="34" charset="0"/>
              </a:rPr>
              <a:t>Arrays</a:t>
            </a:r>
          </a:p>
          <a:p>
            <a:pPr marL="342900" indent="-342900" eaLnBrk="1" hangingPunct="1"/>
            <a:r>
              <a:rPr lang="en-US" sz="1600" dirty="0" smtClean="0">
                <a:latin typeface="Calibri" pitchFamily="34" charset="0"/>
              </a:rPr>
              <a:t>Controls flow</a:t>
            </a:r>
          </a:p>
          <a:p>
            <a:pPr marL="342900" indent="-342900" eaLnBrk="1" hangingPunct="1">
              <a:buNone/>
            </a:pPr>
            <a:r>
              <a:rPr lang="en-US" sz="1600" dirty="0" smtClean="0">
                <a:latin typeface="Calibri" pitchFamily="34" charset="0"/>
              </a:rPr>
              <a:t>The topics mentioned above come under language basics</a:t>
            </a: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Variables</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lvl="1" indent="-342900">
              <a:lnSpc>
                <a:spcPct val="120000"/>
              </a:lnSpc>
            </a:pPr>
            <a:endParaRPr lang="en-US" sz="1400"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r>
              <a:rPr lang="en-US" sz="1800" b="1" dirty="0" smtClean="0">
                <a:latin typeface="Calibri" pitchFamily="34" charset="0"/>
              </a:rPr>
              <a:t>Variables</a:t>
            </a:r>
          </a:p>
          <a:p>
            <a:pPr marL="793750" lvl="1" indent="-342900" algn="just" eaLnBrk="1" hangingPunct="1">
              <a:lnSpc>
                <a:spcPct val="90000"/>
              </a:lnSpc>
              <a:buFont typeface="Wingdings" pitchFamily="2" charset="2"/>
              <a:buChar char="§"/>
            </a:pPr>
            <a:r>
              <a:rPr lang="en-US" sz="1400" dirty="0" smtClean="0">
                <a:latin typeface="Calibri" pitchFamily="34" charset="0"/>
              </a:rPr>
              <a:t>A variable is the name that refers to a memory location where  some data value is stored</a:t>
            </a:r>
          </a:p>
          <a:p>
            <a:pPr marL="793750" lvl="1" indent="-342900" algn="just" eaLnBrk="1" hangingPunct="1">
              <a:lnSpc>
                <a:spcPct val="90000"/>
              </a:lnSpc>
              <a:buFont typeface="Wingdings" pitchFamily="2" charset="2"/>
              <a:buChar char="§"/>
            </a:pPr>
            <a:r>
              <a:rPr lang="en-US" sz="1400" dirty="0" smtClean="0">
                <a:latin typeface="Calibri" pitchFamily="34" charset="0"/>
              </a:rPr>
              <a:t>Each variable that is used in a program must be declared</a:t>
            </a:r>
          </a:p>
          <a:p>
            <a:pPr marL="793750" lvl="1" indent="-342900" algn="just" eaLnBrk="1" hangingPunct="1">
              <a:lnSpc>
                <a:spcPct val="90000"/>
              </a:lnSpc>
              <a:buFont typeface="Wingdings" pitchFamily="2" charset="2"/>
              <a:buChar char="§"/>
            </a:pPr>
            <a:r>
              <a:rPr lang="en-US" sz="1400" dirty="0" smtClean="0">
                <a:solidFill>
                  <a:schemeClr val="tx1"/>
                </a:solidFill>
                <a:latin typeface="Calibri" pitchFamily="34" charset="0"/>
              </a:rPr>
              <a:t>Variable name must begin with </a:t>
            </a:r>
          </a:p>
          <a:p>
            <a:pPr marL="1074737" lvl="2" indent="-342900" algn="just">
              <a:lnSpc>
                <a:spcPct val="140000"/>
              </a:lnSpc>
              <a:spcBef>
                <a:spcPct val="20000"/>
              </a:spcBef>
              <a:buFont typeface="Wingdings" pitchFamily="2" charset="2"/>
              <a:buChar char="ü"/>
            </a:pPr>
            <a:r>
              <a:rPr lang="en-US" sz="1200" dirty="0" smtClean="0">
                <a:solidFill>
                  <a:schemeClr val="tx1"/>
                </a:solidFill>
                <a:latin typeface="Calibri" pitchFamily="34" charset="0"/>
              </a:rPr>
              <a:t>a letter (A-Z, a-z, or any other language letters supported by UFT 16)</a:t>
            </a:r>
          </a:p>
          <a:p>
            <a:pPr marL="1074737" lvl="2" indent="-342900" algn="just">
              <a:lnSpc>
                <a:spcPct val="140000"/>
              </a:lnSpc>
              <a:spcBef>
                <a:spcPct val="20000"/>
              </a:spcBef>
              <a:buFont typeface="Wingdings" pitchFamily="2" charset="2"/>
              <a:buChar char="ü"/>
            </a:pPr>
            <a:r>
              <a:rPr lang="en-US" sz="1200" dirty="0" smtClean="0">
                <a:solidFill>
                  <a:schemeClr val="tx1"/>
                </a:solidFill>
                <a:latin typeface="Calibri" pitchFamily="34" charset="0"/>
              </a:rPr>
              <a:t>An underscore (_)</a:t>
            </a:r>
          </a:p>
          <a:p>
            <a:pPr marL="1074737" lvl="2" indent="-342900" algn="just">
              <a:lnSpc>
                <a:spcPct val="140000"/>
              </a:lnSpc>
              <a:spcBef>
                <a:spcPct val="20000"/>
              </a:spcBef>
              <a:buFont typeface="Wingdings" pitchFamily="2" charset="2"/>
              <a:buChar char="ü"/>
            </a:pPr>
            <a:r>
              <a:rPr lang="en-US" sz="1200" dirty="0" smtClean="0">
                <a:solidFill>
                  <a:schemeClr val="tx1"/>
                </a:solidFill>
                <a:latin typeface="Calibri" pitchFamily="34" charset="0"/>
              </a:rPr>
              <a:t>A dollar ($)</a:t>
            </a:r>
          </a:p>
          <a:p>
            <a:pPr marL="1074737" lvl="2" indent="-342900" algn="just">
              <a:lnSpc>
                <a:spcPct val="140000"/>
              </a:lnSpc>
              <a:spcBef>
                <a:spcPct val="20000"/>
              </a:spcBef>
              <a:buNone/>
            </a:pPr>
            <a:r>
              <a:rPr lang="en-US" sz="1200" dirty="0" smtClean="0">
                <a:solidFill>
                  <a:schemeClr val="tx1"/>
                </a:solidFill>
                <a:latin typeface="Calibri" pitchFamily="34" charset="0"/>
              </a:rPr>
              <a:t>after which it can be any sequence of letters/digits</a:t>
            </a:r>
          </a:p>
          <a:p>
            <a:pPr marL="800100" lvl="1" indent="-342900" algn="just">
              <a:lnSpc>
                <a:spcPct val="140000"/>
              </a:lnSpc>
              <a:spcBef>
                <a:spcPct val="20000"/>
              </a:spcBef>
              <a:buFont typeface="Wingdings" pitchFamily="2" charset="2"/>
              <a:buChar char="§"/>
            </a:pPr>
            <a:r>
              <a:rPr lang="en-US" sz="1400" dirty="0" smtClean="0">
                <a:solidFill>
                  <a:schemeClr val="tx1"/>
                </a:solidFill>
                <a:latin typeface="Calibri" pitchFamily="34" charset="0"/>
              </a:rPr>
              <a:t>Digits: 0-9 or any Unicode that represents digit</a:t>
            </a:r>
          </a:p>
          <a:p>
            <a:pPr marL="800100" lvl="1" indent="-342900" algn="just">
              <a:lnSpc>
                <a:spcPct val="140000"/>
              </a:lnSpc>
              <a:spcBef>
                <a:spcPct val="20000"/>
              </a:spcBef>
              <a:buFont typeface="Wingdings" pitchFamily="2" charset="2"/>
              <a:buChar char="§"/>
            </a:pPr>
            <a:r>
              <a:rPr lang="en-US" sz="1400" dirty="0" smtClean="0">
                <a:solidFill>
                  <a:schemeClr val="tx1"/>
                </a:solidFill>
                <a:latin typeface="Calibri" pitchFamily="34" charset="0"/>
              </a:rPr>
              <a:t>Length of the variable name is unlimited</a:t>
            </a:r>
          </a:p>
          <a:p>
            <a:pPr marL="800100" lvl="1" indent="-342900" algn="just">
              <a:lnSpc>
                <a:spcPct val="140000"/>
              </a:lnSpc>
              <a:spcBef>
                <a:spcPct val="20000"/>
              </a:spcBef>
              <a:buFont typeface="Wingdings" pitchFamily="2" charset="2"/>
              <a:buChar char="§"/>
            </a:pPr>
            <a:r>
              <a:rPr lang="en-US" sz="1400" dirty="0" smtClean="0">
                <a:solidFill>
                  <a:schemeClr val="tx1"/>
                </a:solidFill>
                <a:latin typeface="Calibri" pitchFamily="34" charset="0"/>
              </a:rPr>
              <a:t>Java reserved words should not be used as variable names</a:t>
            </a:r>
          </a:p>
          <a:p>
            <a:pPr marL="1074737" lvl="2" indent="-342900">
              <a:lnSpc>
                <a:spcPct val="140000"/>
              </a:lnSpc>
              <a:spcBef>
                <a:spcPct val="20000"/>
              </a:spcBef>
              <a:buNone/>
            </a:pPr>
            <a:endParaRPr lang="en-US" sz="1400" dirty="0" smtClean="0">
              <a:solidFill>
                <a:schemeClr val="tx1"/>
              </a:solidFill>
              <a:latin typeface="Calibri" pitchFamily="34" charset="0"/>
            </a:endParaRPr>
          </a:p>
          <a:p>
            <a:pPr marL="473075" indent="-342900" eaLnBrk="1" hangingPunct="1">
              <a:lnSpc>
                <a:spcPct val="90000"/>
              </a:lnSpc>
              <a:buNone/>
            </a:pPr>
            <a:endParaRPr lang="en-US" sz="17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Variable Naming Convention</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400" dirty="0" smtClean="0">
              <a:latin typeface="Calibri" pitchFamily="34" charset="0"/>
            </a:endParaRPr>
          </a:p>
          <a:p>
            <a:pPr>
              <a:buNone/>
            </a:pPr>
            <a:endParaRPr lang="en-US" sz="1400" dirty="0" smtClean="0">
              <a:latin typeface="Calibri" pitchFamily="34" charset="0"/>
            </a:endParaRPr>
          </a:p>
          <a:p>
            <a:pPr>
              <a:buNone/>
            </a:pPr>
            <a:endParaRPr lang="en-US" sz="1400" dirty="0" smtClean="0">
              <a:latin typeface="Calibri" pitchFamily="34" charset="0"/>
            </a:endParaRPr>
          </a:p>
          <a:p>
            <a:pPr>
              <a:buNone/>
            </a:pPr>
            <a:endParaRPr lang="en-US" sz="1400" dirty="0" smtClean="0">
              <a:latin typeface="Calibri" pitchFamily="34" charset="0"/>
            </a:endParaRPr>
          </a:p>
          <a:p>
            <a:pPr>
              <a:buNone/>
            </a:pPr>
            <a:endParaRPr lang="en-US" sz="1400" dirty="0" smtClean="0">
              <a:latin typeface="Calibri" pitchFamily="34" charset="0"/>
            </a:endParaRPr>
          </a:p>
          <a:p>
            <a:pPr>
              <a:buNone/>
            </a:pPr>
            <a:endParaRPr lang="en-US" sz="1400" dirty="0" smtClean="0">
              <a:latin typeface="Calibri" pitchFamily="34" charset="0"/>
            </a:endParaRPr>
          </a:p>
          <a:p>
            <a:pPr>
              <a:buNone/>
            </a:pPr>
            <a:endParaRPr lang="en-US" sz="1400" dirty="0" smtClean="0">
              <a:latin typeface="Calibri" pitchFamily="34" charset="0"/>
            </a:endParaRPr>
          </a:p>
          <a:p>
            <a:pPr>
              <a:buNone/>
            </a:pPr>
            <a:endParaRPr lang="en-US" sz="1400" dirty="0" smtClean="0">
              <a:latin typeface="Calibri" pitchFamily="34" charset="0"/>
            </a:endParaRPr>
          </a:p>
          <a:p>
            <a:pPr algn="just"/>
            <a:r>
              <a:rPr lang="en-US" sz="1600" dirty="0" smtClean="0">
                <a:latin typeface="Calibri" pitchFamily="34" charset="0"/>
              </a:rPr>
              <a:t>Must begin with lower case</a:t>
            </a:r>
          </a:p>
          <a:p>
            <a:pPr algn="just"/>
            <a:r>
              <a:rPr lang="en-US" sz="1600" dirty="0" smtClean="0">
                <a:latin typeface="Calibri" pitchFamily="34" charset="0"/>
              </a:rPr>
              <a:t>Must always begin with a letter, not "$" or "_"</a:t>
            </a:r>
          </a:p>
          <a:p>
            <a:pPr algn="just"/>
            <a:r>
              <a:rPr lang="en-US" sz="1600" dirty="0" smtClean="0">
                <a:latin typeface="Calibri" pitchFamily="34" charset="0"/>
              </a:rPr>
              <a:t>Use meaningful names</a:t>
            </a:r>
          </a:p>
          <a:p>
            <a:pPr algn="just"/>
            <a:r>
              <a:rPr lang="en-US" sz="1600" dirty="0" smtClean="0">
                <a:latin typeface="Calibri" pitchFamily="34" charset="0"/>
              </a:rPr>
              <a:t>If a variable consists of two or more words, then the second  and subsequent words should start with upper case. It should be in camel case </a:t>
            </a:r>
          </a:p>
          <a:p>
            <a:pPr algn="just"/>
            <a:r>
              <a:rPr lang="en-US" sz="1600" dirty="0" smtClean="0">
                <a:latin typeface="Calibri" pitchFamily="34" charset="0"/>
              </a:rPr>
              <a:t>For example, </a:t>
            </a:r>
            <a:r>
              <a:rPr lang="en-US" sz="1600" dirty="0" err="1" smtClean="0">
                <a:latin typeface="Calibri" pitchFamily="34" charset="0"/>
              </a:rPr>
              <a:t>firstName</a:t>
            </a:r>
            <a:endParaRPr lang="en-US" sz="1600" dirty="0" smtClean="0">
              <a:latin typeface="Calibri" pitchFamily="34" charset="0"/>
            </a:endParaRPr>
          </a:p>
          <a:p>
            <a:pPr marL="342900" lvl="1" indent="-342900">
              <a:lnSpc>
                <a:spcPct val="120000"/>
              </a:lnSpc>
              <a:buNone/>
            </a:pPr>
            <a:endParaRPr lang="en-US" sz="1400"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1074737" lvl="2" indent="-342900">
              <a:lnSpc>
                <a:spcPct val="140000"/>
              </a:lnSpc>
              <a:spcBef>
                <a:spcPct val="20000"/>
              </a:spcBef>
              <a:buNone/>
            </a:pPr>
            <a:endParaRPr lang="en-US" sz="1400" dirty="0" smtClean="0">
              <a:solidFill>
                <a:schemeClr val="tx1"/>
              </a:solidFill>
              <a:latin typeface="Calibri" pitchFamily="34" charset="0"/>
            </a:endParaRPr>
          </a:p>
          <a:p>
            <a:pPr marL="473075" indent="-342900" eaLnBrk="1" hangingPunct="1">
              <a:lnSpc>
                <a:spcPct val="90000"/>
              </a:lnSpc>
              <a:buNone/>
            </a:pPr>
            <a:endParaRPr lang="en-US" sz="17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Keywords/ Reserved words </a:t>
            </a:r>
            <a:endParaRPr lang="en-IN" sz="2800" b="1" dirty="0">
              <a:latin typeface="Calibri" pitchFamily="34" charset="0"/>
            </a:endParaRPr>
          </a:p>
        </p:txBody>
      </p:sp>
      <p:graphicFrame>
        <p:nvGraphicFramePr>
          <p:cNvPr id="7" name="Table 6"/>
          <p:cNvGraphicFramePr>
            <a:graphicFrameLocks noGrp="1"/>
          </p:cNvGraphicFramePr>
          <p:nvPr/>
        </p:nvGraphicFramePr>
        <p:xfrm>
          <a:off x="251520" y="1563638"/>
          <a:ext cx="8519865" cy="3129736"/>
        </p:xfrm>
        <a:graphic>
          <a:graphicData uri="http://schemas.openxmlformats.org/drawingml/2006/table">
            <a:tbl>
              <a:tblPr/>
              <a:tblGrid>
                <a:gridCol w="1703973"/>
                <a:gridCol w="1703973"/>
                <a:gridCol w="1703973"/>
                <a:gridCol w="1703973"/>
                <a:gridCol w="1703973"/>
              </a:tblGrid>
              <a:tr h="289005">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abstract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continue</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for</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new</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switch</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273">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assert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default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err="1">
                          <a:latin typeface="Calibri" pitchFamily="34" charset="0"/>
                          <a:ea typeface="Times New Roman"/>
                          <a:cs typeface="Times New Roman"/>
                        </a:rPr>
                        <a:t>goto</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package</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synchronized</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005">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boolean</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do</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if</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private</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this</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361">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break</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double</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implements</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protected</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throw</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005">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byte</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else</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import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public</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throws</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067">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case</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enum</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err="1">
                          <a:latin typeface="Calibri" pitchFamily="34" charset="0"/>
                          <a:ea typeface="Times New Roman"/>
                          <a:cs typeface="Times New Roman"/>
                        </a:rPr>
                        <a:t>instanceof</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return</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transient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005">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catch</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extends</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int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short</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try</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005">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char</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final</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interface</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static</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void</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005">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class</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finally</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long</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err="1">
                          <a:latin typeface="Calibri" pitchFamily="34" charset="0"/>
                          <a:ea typeface="Times New Roman"/>
                          <a:cs typeface="Times New Roman"/>
                        </a:rPr>
                        <a:t>strictfp</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volatile</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005">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const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float</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native</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super</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while</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Day 1: Primitive Data Types</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pPr>
              <a:lnSpc>
                <a:spcPct val="140000"/>
              </a:lnSpc>
              <a:spcBef>
                <a:spcPts val="1000"/>
              </a:spcBef>
              <a:buFont typeface="Wingdings" pitchFamily="2" charset="2"/>
              <a:buChar char="§"/>
              <a:defRPr/>
            </a:pPr>
            <a:endParaRPr lang="en-US" sz="1000" dirty="0" smtClean="0">
              <a:solidFill>
                <a:srgbClr val="5F5F5F"/>
              </a:solidFill>
            </a:endParaRPr>
          </a:p>
          <a:p>
            <a:pPr>
              <a:lnSpc>
                <a:spcPct val="140000"/>
              </a:lnSpc>
              <a:spcBef>
                <a:spcPts val="1000"/>
              </a:spcBef>
              <a:buNone/>
              <a:defRPr/>
            </a:pPr>
            <a:endParaRPr lang="en-US" sz="1000" dirty="0" smtClean="0">
              <a:solidFill>
                <a:srgbClr val="5F5F5F"/>
              </a:solidFill>
            </a:endParaRPr>
          </a:p>
          <a:p>
            <a:pPr>
              <a:lnSpc>
                <a:spcPct val="140000"/>
              </a:lnSpc>
              <a:spcBef>
                <a:spcPts val="1000"/>
              </a:spcBef>
              <a:buNone/>
              <a:defRPr/>
            </a:pPr>
            <a:endParaRPr lang="en-US" sz="1000" dirty="0" smtClean="0">
              <a:solidFill>
                <a:srgbClr val="5F5F5F"/>
              </a:solidFill>
            </a:endParaRPr>
          </a:p>
          <a:p>
            <a:pPr>
              <a:lnSpc>
                <a:spcPct val="140000"/>
              </a:lnSpc>
              <a:spcBef>
                <a:spcPts val="1000"/>
              </a:spcBef>
              <a:buNone/>
              <a:defRPr/>
            </a:pPr>
            <a:endParaRPr lang="en-US" sz="1000" dirty="0" smtClean="0">
              <a:solidFill>
                <a:srgbClr val="5F5F5F"/>
              </a:solidFill>
            </a:endParaRPr>
          </a:p>
          <a:p>
            <a:pPr>
              <a:lnSpc>
                <a:spcPct val="140000"/>
              </a:lnSpc>
              <a:spcBef>
                <a:spcPts val="1000"/>
              </a:spcBef>
              <a:buFont typeface="Wingdings" pitchFamily="2" charset="2"/>
              <a:buChar char="q"/>
              <a:defRPr/>
            </a:pPr>
            <a:r>
              <a:rPr lang="en-US" sz="1400" dirty="0" smtClean="0">
                <a:solidFill>
                  <a:schemeClr val="tx1"/>
                </a:solidFill>
                <a:latin typeface="Calibri" pitchFamily="34" charset="0"/>
              </a:rPr>
              <a:t>Primitive data types are basic data types </a:t>
            </a:r>
          </a:p>
          <a:p>
            <a:pPr lvl="1">
              <a:lnSpc>
                <a:spcPct val="140000"/>
              </a:lnSpc>
              <a:spcBef>
                <a:spcPts val="1000"/>
              </a:spcBef>
              <a:buClr>
                <a:schemeClr val="accent2"/>
              </a:buClr>
              <a:buFont typeface="Wingdings" pitchFamily="2" charset="2"/>
              <a:buChar char="§"/>
              <a:defRPr/>
            </a:pPr>
            <a:r>
              <a:rPr lang="en-US" sz="1400" dirty="0" smtClean="0">
                <a:solidFill>
                  <a:schemeClr val="tx1"/>
                </a:solidFill>
                <a:latin typeface="Calibri" pitchFamily="34" charset="0"/>
              </a:rPr>
              <a:t> Integer type: </a:t>
            </a:r>
            <a:r>
              <a:rPr lang="en-US" sz="1400" b="1" dirty="0" smtClean="0">
                <a:solidFill>
                  <a:schemeClr val="tx1"/>
                </a:solidFill>
                <a:latin typeface="Calibri" pitchFamily="34" charset="0"/>
                <a:cs typeface="Courier New" pitchFamily="49" charset="0"/>
              </a:rPr>
              <a:t>byte, short, </a:t>
            </a:r>
            <a:r>
              <a:rPr lang="en-US" sz="1400" b="1" dirty="0" err="1" smtClean="0">
                <a:solidFill>
                  <a:schemeClr val="tx1"/>
                </a:solidFill>
                <a:latin typeface="Calibri" pitchFamily="34" charset="0"/>
                <a:cs typeface="Courier New" pitchFamily="49" charset="0"/>
              </a:rPr>
              <a:t>int</a:t>
            </a:r>
            <a:r>
              <a:rPr lang="en-US" sz="1400" b="1" dirty="0" smtClean="0">
                <a:solidFill>
                  <a:schemeClr val="tx1"/>
                </a:solidFill>
                <a:latin typeface="Calibri" pitchFamily="34" charset="0"/>
                <a:cs typeface="Courier New" pitchFamily="49" charset="0"/>
              </a:rPr>
              <a:t>, long</a:t>
            </a:r>
          </a:p>
          <a:p>
            <a:pPr lvl="1">
              <a:lnSpc>
                <a:spcPct val="140000"/>
              </a:lnSpc>
              <a:spcBef>
                <a:spcPts val="1000"/>
              </a:spcBef>
              <a:buClr>
                <a:schemeClr val="accent2"/>
              </a:buClr>
              <a:buFont typeface="Wingdings" pitchFamily="2" charset="2"/>
              <a:buChar char="§"/>
              <a:defRPr/>
            </a:pPr>
            <a:r>
              <a:rPr lang="en-US" sz="1400" dirty="0" smtClean="0">
                <a:solidFill>
                  <a:schemeClr val="tx1"/>
                </a:solidFill>
                <a:latin typeface="Calibri" pitchFamily="34" charset="0"/>
              </a:rPr>
              <a:t> Floating point types: </a:t>
            </a:r>
            <a:r>
              <a:rPr lang="en-US" sz="1400" b="1" dirty="0" smtClean="0">
                <a:solidFill>
                  <a:schemeClr val="tx1"/>
                </a:solidFill>
                <a:latin typeface="Calibri" pitchFamily="34" charset="0"/>
                <a:cs typeface="Courier New" pitchFamily="49" charset="0"/>
              </a:rPr>
              <a:t>float, double</a:t>
            </a:r>
          </a:p>
          <a:p>
            <a:pPr lvl="1">
              <a:lnSpc>
                <a:spcPct val="140000"/>
              </a:lnSpc>
              <a:spcBef>
                <a:spcPts val="1000"/>
              </a:spcBef>
              <a:buClr>
                <a:schemeClr val="accent2"/>
              </a:buClr>
              <a:buFont typeface="Wingdings" pitchFamily="2" charset="2"/>
              <a:buChar char="§"/>
              <a:defRPr/>
            </a:pPr>
            <a:r>
              <a:rPr lang="en-US" sz="1400" dirty="0" smtClean="0">
                <a:solidFill>
                  <a:schemeClr val="tx1"/>
                </a:solidFill>
                <a:latin typeface="Calibri" pitchFamily="34" charset="0"/>
              </a:rPr>
              <a:t> Character data types : </a:t>
            </a:r>
            <a:r>
              <a:rPr lang="en-US" sz="1400" b="1" dirty="0" smtClean="0">
                <a:solidFill>
                  <a:schemeClr val="tx1"/>
                </a:solidFill>
                <a:latin typeface="Calibri" pitchFamily="34" charset="0"/>
                <a:cs typeface="Courier New" pitchFamily="49" charset="0"/>
              </a:rPr>
              <a:t>char</a:t>
            </a:r>
            <a:r>
              <a:rPr lang="en-US" sz="1400" dirty="0" smtClean="0">
                <a:solidFill>
                  <a:schemeClr val="tx1"/>
                </a:solidFill>
                <a:latin typeface="Calibri" pitchFamily="34" charset="0"/>
              </a:rPr>
              <a:t> </a:t>
            </a:r>
          </a:p>
          <a:p>
            <a:pPr lvl="1">
              <a:lnSpc>
                <a:spcPct val="140000"/>
              </a:lnSpc>
              <a:spcBef>
                <a:spcPts val="1000"/>
              </a:spcBef>
              <a:buClr>
                <a:schemeClr val="accent2"/>
              </a:buClr>
              <a:buFont typeface="Wingdings" pitchFamily="2" charset="2"/>
              <a:buChar char="§"/>
              <a:defRPr/>
            </a:pPr>
            <a:r>
              <a:rPr lang="en-US" sz="1400" dirty="0" smtClean="0">
                <a:solidFill>
                  <a:schemeClr val="tx1"/>
                </a:solidFill>
                <a:latin typeface="Calibri" pitchFamily="34" charset="0"/>
              </a:rPr>
              <a:t> Boolean data type: </a:t>
            </a:r>
            <a:r>
              <a:rPr lang="en-US" sz="1400" b="1" dirty="0" err="1" smtClean="0">
                <a:solidFill>
                  <a:schemeClr val="tx1"/>
                </a:solidFill>
                <a:latin typeface="Calibri" pitchFamily="34" charset="0"/>
                <a:cs typeface="Courier New" pitchFamily="49" charset="0"/>
              </a:rPr>
              <a:t>boolean</a:t>
            </a:r>
            <a:endParaRPr lang="en-US" sz="1400" dirty="0" smtClean="0">
              <a:solidFill>
                <a:schemeClr val="tx1"/>
              </a:solidFill>
              <a:latin typeface="Calibri" pitchFamily="34" charset="0"/>
            </a:endParaRPr>
          </a:p>
          <a:p>
            <a:pPr>
              <a:buNone/>
            </a:pPr>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1074737" lvl="2" indent="-342900">
              <a:lnSpc>
                <a:spcPct val="140000"/>
              </a:lnSpc>
              <a:spcBef>
                <a:spcPct val="20000"/>
              </a:spcBef>
              <a:buNone/>
            </a:pPr>
            <a:endParaRPr lang="en-US" sz="1400" dirty="0" smtClean="0">
              <a:solidFill>
                <a:schemeClr val="tx1"/>
              </a:solidFill>
              <a:latin typeface="Calibri" pitchFamily="34" charset="0"/>
            </a:endParaRPr>
          </a:p>
          <a:p>
            <a:pPr marL="473075" indent="-342900" eaLnBrk="1" hangingPunct="1">
              <a:lnSpc>
                <a:spcPct val="90000"/>
              </a:lnSpc>
              <a:buNone/>
            </a:pPr>
            <a:endParaRPr lang="en-US" sz="17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Description Of Primitive Data Types</a:t>
            </a:r>
            <a:endParaRPr lang="en-IN" sz="2400" b="1" dirty="0">
              <a:latin typeface="Calibri" pitchFamily="34" charset="0"/>
            </a:endParaRPr>
          </a:p>
        </p:txBody>
      </p:sp>
      <p:graphicFrame>
        <p:nvGraphicFramePr>
          <p:cNvPr id="8" name="Group 4"/>
          <p:cNvGraphicFramePr>
            <a:graphicFrameLocks noGrp="1"/>
          </p:cNvGraphicFramePr>
          <p:nvPr>
            <p:ph/>
          </p:nvPr>
        </p:nvGraphicFramePr>
        <p:xfrm>
          <a:off x="611560" y="1491630"/>
          <a:ext cx="8120829" cy="3421063"/>
        </p:xfrm>
        <a:graphic>
          <a:graphicData uri="http://schemas.openxmlformats.org/drawingml/2006/table">
            <a:tbl>
              <a:tblPr/>
              <a:tblGrid>
                <a:gridCol w="1475554"/>
                <a:gridCol w="1385887"/>
                <a:gridCol w="914400"/>
                <a:gridCol w="3276600"/>
                <a:gridCol w="1068388"/>
              </a:tblGrid>
              <a:tr h="762000">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Group</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Data Type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#bits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Range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Default value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566738">
                <a:tc rowSpan="4">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Integer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byte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-128 to 127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609600">
                <a:tc vMerge="1">
                  <a:txBody>
                    <a:bodyPr/>
                    <a:lstStyle/>
                    <a:p>
                      <a:endParaRPr lang="en-US"/>
                    </a:p>
                  </a:txBody>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short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16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-32768 to 32767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609600">
                <a:tc vMerge="1">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err="1" smtClean="0">
                          <a:ln>
                            <a:noFill/>
                          </a:ln>
                          <a:solidFill>
                            <a:schemeClr val="tx1"/>
                          </a:solidFill>
                          <a:effectLst/>
                          <a:latin typeface="Calibri" pitchFamily="34" charset="0"/>
                          <a:cs typeface="Arial" pitchFamily="34" charset="0"/>
                        </a:rPr>
                        <a:t>int</a:t>
                      </a:r>
                      <a:endParaRPr kumimoji="0" lang="en-US" sz="1800" b="0" i="0" u="none" strike="noStrike" cap="none" normalizeH="0" baseline="0" dirty="0" smtClean="0">
                        <a:ln>
                          <a:noFill/>
                        </a:ln>
                        <a:solidFill>
                          <a:schemeClr val="tx1"/>
                        </a:solidFill>
                        <a:effectLst/>
                        <a:latin typeface="Calibri" pitchFamily="34" charset="0"/>
                        <a:cs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32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-2,147,483,648 to 2,147,483,647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873125">
                <a:tc vMerge="1">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long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64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lang="en-IN" dirty="0" smtClean="0">
                          <a:latin typeface="Calibri" pitchFamily="34" charset="0"/>
                        </a:rPr>
                        <a:t>-9,223,372,036,854,775,808</a:t>
                      </a:r>
                      <a:r>
                        <a:rPr lang="en-IN" baseline="0" dirty="0" smtClean="0">
                          <a:latin typeface="Calibri" pitchFamily="34" charset="0"/>
                        </a:rPr>
                        <a:t> to </a:t>
                      </a:r>
                      <a:r>
                        <a:rPr lang="en-IN" dirty="0" smtClean="0">
                          <a:latin typeface="Calibri" pitchFamily="34" charset="0"/>
                        </a:rPr>
                        <a:t>9,223,372,036,854,775,807</a:t>
                      </a:r>
                      <a:endParaRPr kumimoji="0" lang="en-US" sz="1800" b="0" i="0" u="none" strike="noStrike" cap="none" normalizeH="0" baseline="0" dirty="0" smtClean="0">
                        <a:ln>
                          <a:noFill/>
                        </a:ln>
                        <a:solidFill>
                          <a:schemeClr val="tx1"/>
                        </a:solidFill>
                        <a:effectLst/>
                        <a:latin typeface="Calibri" pitchFamily="34" charset="0"/>
                        <a:cs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bl>
          </a:graphicData>
        </a:graphic>
      </p:graphicFrame>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000" b="1" dirty="0" smtClean="0">
                <a:latin typeface="Calibri" pitchFamily="34" charset="0"/>
              </a:rPr>
              <a:t>Description Of Primitive Data Types(Continued)</a:t>
            </a:r>
            <a:endParaRPr lang="en-IN" sz="2000" b="1" dirty="0">
              <a:latin typeface="Calibri" pitchFamily="34" charset="0"/>
            </a:endParaRPr>
          </a:p>
        </p:txBody>
      </p:sp>
      <p:graphicFrame>
        <p:nvGraphicFramePr>
          <p:cNvPr id="5" name="Group 4"/>
          <p:cNvGraphicFramePr>
            <a:graphicFrameLocks noGrp="1"/>
          </p:cNvGraphicFramePr>
          <p:nvPr>
            <p:ph/>
          </p:nvPr>
        </p:nvGraphicFramePr>
        <p:xfrm>
          <a:off x="611560" y="1491630"/>
          <a:ext cx="8120829" cy="3421063"/>
        </p:xfrm>
        <a:graphic>
          <a:graphicData uri="http://schemas.openxmlformats.org/drawingml/2006/table">
            <a:tbl>
              <a:tblPr/>
              <a:tblGrid>
                <a:gridCol w="1475554"/>
                <a:gridCol w="1385887"/>
                <a:gridCol w="914400"/>
                <a:gridCol w="3276600"/>
                <a:gridCol w="1068388"/>
              </a:tblGrid>
              <a:tr h="762000">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Group</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Data Type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#bits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Range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Default value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566738">
                <a:tc rowSpan="2">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Floating point</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float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32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- 3.4* e038 to +3.4*e038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0.0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609600">
                <a:tc vMerge="1">
                  <a:txBody>
                    <a:bodyPr/>
                    <a:lstStyle/>
                    <a:p>
                      <a:endParaRPr lang="en-US"/>
                    </a:p>
                  </a:txBody>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double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64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-1.7*e308 to +1.7*e308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0.0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609600">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Boolean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err="1" smtClean="0">
                          <a:ln>
                            <a:noFill/>
                          </a:ln>
                          <a:solidFill>
                            <a:schemeClr val="tx1"/>
                          </a:solidFill>
                          <a:effectLst/>
                          <a:latin typeface="Arial" pitchFamily="34" charset="0"/>
                          <a:cs typeface="Arial" pitchFamily="34" charset="0"/>
                        </a:rPr>
                        <a:t>boolean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true or false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false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873125">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Character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char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 single character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Unicode character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bl>
          </a:graphicData>
        </a:graphic>
      </p:graphicFrame>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Literals</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000" dirty="0" smtClean="0">
              <a:solidFill>
                <a:schemeClr val="tx1"/>
              </a:solidFill>
              <a:latin typeface="Calibri" pitchFamily="34" charset="0"/>
            </a:endParaRPr>
          </a:p>
          <a:p>
            <a:pPr>
              <a:buNone/>
            </a:pPr>
            <a:endParaRPr lang="en-US" sz="1000" dirty="0" smtClean="0">
              <a:solidFill>
                <a:schemeClr val="tx1"/>
              </a:solidFill>
              <a:latin typeface="Calibri" pitchFamily="34" charset="0"/>
            </a:endParaRPr>
          </a:p>
          <a:p>
            <a:pPr>
              <a:buNone/>
            </a:pPr>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r>
              <a:rPr lang="en-US" sz="1400" dirty="0" smtClean="0">
                <a:solidFill>
                  <a:schemeClr val="tx1"/>
                </a:solidFill>
                <a:latin typeface="Calibri" pitchFamily="34" charset="0"/>
              </a:rPr>
              <a:t>A literal is the value assigned to a variable. For example  4, “A” is a literal</a:t>
            </a:r>
          </a:p>
          <a:p>
            <a:pPr marL="342900" indent="-342900" eaLnBrk="1" hangingPunct="1"/>
            <a:r>
              <a:rPr lang="en-US" sz="1400" dirty="0" smtClean="0">
                <a:solidFill>
                  <a:schemeClr val="tx1"/>
                </a:solidFill>
                <a:latin typeface="Calibri" pitchFamily="34" charset="0"/>
              </a:rPr>
              <a:t>String literals</a:t>
            </a:r>
          </a:p>
          <a:p>
            <a:pPr marL="793750" lvl="1" indent="-342900" eaLnBrk="1" hangingPunct="1"/>
            <a:r>
              <a:rPr lang="en-US" sz="1400" dirty="0" smtClean="0">
                <a:solidFill>
                  <a:schemeClr val="tx1"/>
                </a:solidFill>
                <a:latin typeface="Calibri" pitchFamily="34" charset="0"/>
              </a:rPr>
              <a:t>Ex : “</a:t>
            </a:r>
            <a:r>
              <a:rPr lang="en-US" sz="1400" dirty="0" err="1" smtClean="0">
                <a:solidFill>
                  <a:schemeClr val="tx1"/>
                </a:solidFill>
                <a:latin typeface="Calibri" pitchFamily="34" charset="0"/>
              </a:rPr>
              <a:t>Nityo</a:t>
            </a:r>
            <a:r>
              <a:rPr lang="en-US" sz="1400" dirty="0" smtClean="0">
                <a:solidFill>
                  <a:schemeClr val="tx1"/>
                </a:solidFill>
                <a:latin typeface="Calibri" pitchFamily="34" charset="0"/>
              </a:rPr>
              <a:t> </a:t>
            </a:r>
            <a:r>
              <a:rPr lang="en-US" sz="1400" dirty="0" err="1" smtClean="0">
                <a:solidFill>
                  <a:schemeClr val="tx1"/>
                </a:solidFill>
                <a:latin typeface="Calibri" pitchFamily="34" charset="0"/>
              </a:rPr>
              <a:t>Infotech</a:t>
            </a:r>
            <a:r>
              <a:rPr lang="en-US" sz="1400" dirty="0" smtClean="0">
                <a:solidFill>
                  <a:schemeClr val="tx1"/>
                </a:solidFill>
                <a:latin typeface="Calibri" pitchFamily="34" charset="0"/>
              </a:rPr>
              <a:t> Pvt. Ltd”</a:t>
            </a:r>
          </a:p>
          <a:p>
            <a:pPr marL="342900" indent="-342900" eaLnBrk="1" hangingPunct="1"/>
            <a:r>
              <a:rPr lang="en-US" sz="1400" dirty="0" smtClean="0">
                <a:solidFill>
                  <a:schemeClr val="tx1"/>
                </a:solidFill>
                <a:latin typeface="Calibri" pitchFamily="34" charset="0"/>
              </a:rPr>
              <a:t>Boolean literals</a:t>
            </a:r>
          </a:p>
          <a:p>
            <a:pPr marL="793750" lvl="1" indent="-342900" eaLnBrk="1" hangingPunct="1"/>
            <a:r>
              <a:rPr lang="en-US" sz="1400" dirty="0" smtClean="0">
                <a:solidFill>
                  <a:schemeClr val="tx1"/>
                </a:solidFill>
                <a:latin typeface="Calibri" pitchFamily="34" charset="0"/>
              </a:rPr>
              <a:t>Ex:  true, false</a:t>
            </a:r>
          </a:p>
          <a:p>
            <a:pPr marL="342900" indent="-342900" eaLnBrk="1" hangingPunct="1"/>
            <a:r>
              <a:rPr lang="en-US" sz="1400" dirty="0" smtClean="0">
                <a:solidFill>
                  <a:schemeClr val="tx1"/>
                </a:solidFill>
                <a:latin typeface="Calibri" pitchFamily="34" charset="0"/>
              </a:rPr>
              <a:t>Character literals</a:t>
            </a:r>
          </a:p>
          <a:p>
            <a:pPr marL="793750" lvl="1" indent="-342900" eaLnBrk="1" hangingPunct="1"/>
            <a:r>
              <a:rPr lang="en-US" sz="1400" dirty="0" smtClean="0">
                <a:solidFill>
                  <a:schemeClr val="tx1"/>
                </a:solidFill>
                <a:latin typeface="Calibri" pitchFamily="34" charset="0"/>
              </a:rPr>
              <a:t>Ex : ‘a’, ’b’,  ‘1’, ’2’</a:t>
            </a:r>
          </a:p>
          <a:p>
            <a:pPr marL="342900" indent="-342900" eaLnBrk="1" hangingPunct="1"/>
            <a:r>
              <a:rPr lang="en-US" sz="1400" dirty="0" smtClean="0">
                <a:solidFill>
                  <a:schemeClr val="tx1"/>
                </a:solidFill>
                <a:latin typeface="Calibri" pitchFamily="34" charset="0"/>
              </a:rPr>
              <a:t>Integer literals</a:t>
            </a:r>
          </a:p>
          <a:p>
            <a:pPr marL="793750" lvl="1" indent="-342900" eaLnBrk="1" hangingPunct="1"/>
            <a:r>
              <a:rPr lang="en-US" sz="1400" dirty="0" smtClean="0">
                <a:solidFill>
                  <a:schemeClr val="tx1"/>
                </a:solidFill>
                <a:latin typeface="Calibri" pitchFamily="34" charset="0"/>
              </a:rPr>
              <a:t>Ex:  123,    99877,   6753</a:t>
            </a:r>
          </a:p>
          <a:p>
            <a:pPr marL="342900" indent="-342900" eaLnBrk="1" hangingPunct="1"/>
            <a:r>
              <a:rPr lang="en-US" sz="1400" dirty="0" smtClean="0">
                <a:solidFill>
                  <a:schemeClr val="tx1"/>
                </a:solidFill>
                <a:latin typeface="Calibri" pitchFamily="34" charset="0"/>
              </a:rPr>
              <a:t>Floating literals</a:t>
            </a:r>
          </a:p>
          <a:p>
            <a:pPr marL="793750" lvl="1" indent="-342900" eaLnBrk="1" hangingPunct="1"/>
            <a:r>
              <a:rPr lang="en-US" sz="1400" dirty="0" smtClean="0">
                <a:solidFill>
                  <a:schemeClr val="tx1"/>
                </a:solidFill>
                <a:latin typeface="Calibri" pitchFamily="34" charset="0"/>
              </a:rPr>
              <a:t>Ex:   323.544, 2.439f,  934937.955 </a:t>
            </a:r>
          </a:p>
          <a:p>
            <a:pPr>
              <a:buNone/>
            </a:pPr>
            <a:endParaRPr lang="en-US" sz="1000" dirty="0" smtClean="0">
              <a:solidFill>
                <a:srgbClr val="5F5F5F"/>
              </a:solidFill>
            </a:endParaRPr>
          </a:p>
          <a:p>
            <a:pPr>
              <a:lnSpc>
                <a:spcPct val="140000"/>
              </a:lnSpc>
              <a:spcBef>
                <a:spcPts val="1000"/>
              </a:spcBef>
              <a:buNone/>
              <a:defRPr/>
            </a:pPr>
            <a:endParaRPr lang="en-US" sz="1000" dirty="0" smtClean="0">
              <a:solidFill>
                <a:srgbClr val="5F5F5F"/>
              </a:solidFill>
            </a:endParaRPr>
          </a:p>
          <a:p>
            <a:pPr>
              <a:lnSpc>
                <a:spcPct val="140000"/>
              </a:lnSpc>
              <a:spcBef>
                <a:spcPts val="1000"/>
              </a:spcBef>
              <a:buNone/>
              <a:defRPr/>
            </a:pPr>
            <a:endParaRPr lang="en-US" sz="1000" dirty="0" smtClean="0">
              <a:solidFill>
                <a:srgbClr val="5F5F5F"/>
              </a:solidFill>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IN" sz="3600" b="1" dirty="0" smtClean="0">
                <a:latin typeface="Calibri" pitchFamily="34" charset="0"/>
              </a:rPr>
              <a:t>Core Java</a:t>
            </a:r>
            <a:endParaRPr lang="en-IN" sz="3600" b="1" dirty="0">
              <a:latin typeface="Calibri" pitchFamily="34" charset="0"/>
            </a:endParaRPr>
          </a:p>
        </p:txBody>
      </p:sp>
      <p:sp>
        <p:nvSpPr>
          <p:cNvPr id="4" name="Rectangle 2"/>
          <p:cNvSpPr>
            <a:spLocks noGrp="1"/>
          </p:cNvSpPr>
          <p:nvPr>
            <p:ph sz="quarter" idx="13"/>
          </p:nvPr>
        </p:nvSpPr>
        <p:spPr>
          <a:xfrm>
            <a:off x="609600" y="1491630"/>
            <a:ext cx="7748614" cy="290892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320040" lvl="0" indent="-320040" algn="ctr" eaLnBrk="1" fontAlgn="auto" hangingPunct="1">
              <a:spcAft>
                <a:spcPts val="0"/>
              </a:spcAft>
              <a:buClr>
                <a:schemeClr val="tx1">
                  <a:shade val="95000"/>
                </a:schemeClr>
              </a:buClr>
              <a:buNone/>
              <a:defRPr/>
            </a:pPr>
            <a:r>
              <a:rPr lang="en-IN" sz="3600" dirty="0" smtClean="0">
                <a:latin typeface="Calibri" pitchFamily="34" charset="0"/>
              </a:rPr>
              <a:t>Session  - 1</a:t>
            </a:r>
          </a:p>
          <a:p>
            <a:pPr marL="320040" indent="-320040" algn="ctr" eaLnBrk="1" fontAlgn="auto" hangingPunct="1">
              <a:spcAft>
                <a:spcPts val="0"/>
              </a:spcAft>
              <a:buClr>
                <a:schemeClr val="tx1">
                  <a:shade val="95000"/>
                </a:schemeClr>
              </a:buClr>
              <a:buNone/>
              <a:defRPr/>
            </a:pPr>
            <a:r>
              <a:rPr lang="en-US" sz="3600" dirty="0" smtClean="0">
                <a:latin typeface="Calibri" pitchFamily="34" charset="0"/>
              </a:rPr>
              <a:t>Java: An introduction</a:t>
            </a:r>
            <a:r>
              <a:rPr lang="en-US" sz="3600" dirty="0" smtClean="0">
                <a:latin typeface="Calibri" pitchFamily="34" charset="0"/>
                <a:ea typeface="Times New Roman"/>
                <a:cs typeface="Times New Roman"/>
              </a:rPr>
              <a:t> </a:t>
            </a:r>
            <a:endParaRPr lang="en-IN" sz="3600" dirty="0" smtClean="0">
              <a:latin typeface="Calibri" pitchFamily="34" charset="0"/>
              <a:ea typeface="Times New Roman"/>
              <a:cs typeface="Times New Roman"/>
            </a:endParaRPr>
          </a:p>
        </p:txBody>
      </p:sp>
    </p:spTree>
  </p:cSld>
  <p:clrMapOvr>
    <a:masterClrMapping/>
  </p:clrMapOvr>
  <p:transition spd="med">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Conversions</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pPr marL="609600" indent="-609600" defTabSz="314325" eaLnBrk="1" hangingPunct="1">
              <a:lnSpc>
                <a:spcPct val="90000"/>
              </a:lnSpc>
              <a:buFont typeface="Wingdings" pitchFamily="2" charset="2"/>
              <a:buChar char="q"/>
            </a:pPr>
            <a:r>
              <a:rPr lang="en-US" sz="1600" dirty="0" smtClean="0">
                <a:latin typeface="Calibri" pitchFamily="34" charset="0"/>
              </a:rPr>
              <a:t>Widening Conversions (achieved by automatic or implicit conversion)</a:t>
            </a:r>
          </a:p>
          <a:p>
            <a:pPr marL="609600" indent="-609600" defTabSz="314325" eaLnBrk="1" hangingPunct="1">
              <a:lnSpc>
                <a:spcPct val="90000"/>
              </a:lnSpc>
              <a:buFont typeface="Wingdings" pitchFamily="2" charset="2"/>
              <a:buChar char="q"/>
            </a:pPr>
            <a:r>
              <a:rPr lang="en-US" sz="1600" dirty="0" smtClean="0">
                <a:latin typeface="Calibri" pitchFamily="34" charset="0"/>
              </a:rPr>
              <a:t>Narrowing Conversions (achieved by casting or explicit conversion</a:t>
            </a:r>
          </a:p>
          <a:p>
            <a:pPr marL="609600" indent="-609600" defTabSz="314325" eaLnBrk="1" hangingPunct="1">
              <a:lnSpc>
                <a:spcPct val="90000"/>
              </a:lnSpc>
              <a:buFont typeface="Wingdings" pitchFamily="2" charset="2"/>
              <a:buChar char="q"/>
            </a:pPr>
            <a:r>
              <a:rPr lang="en-US" sz="1600" dirty="0" smtClean="0">
                <a:latin typeface="Calibri" pitchFamily="34" charset="0"/>
              </a:rPr>
              <a:t>All primitives are convertible to each other except for </a:t>
            </a:r>
            <a:r>
              <a:rPr lang="en-US" sz="1600" b="1" dirty="0" err="1" smtClean="0">
                <a:solidFill>
                  <a:srgbClr val="000000"/>
                </a:solidFill>
                <a:latin typeface="Calibri" pitchFamily="34" charset="0"/>
                <a:cs typeface="Courier New" pitchFamily="49" charset="0"/>
                <a:sym typeface="Wingdings" pitchFamily="2" charset="2"/>
              </a:rPr>
              <a:t>boolean</a:t>
            </a:r>
            <a:r>
              <a:rPr lang="en-US" sz="1600" dirty="0" smtClean="0">
                <a:latin typeface="Calibri" pitchFamily="34" charset="0"/>
              </a:rPr>
              <a:t>  </a:t>
            </a:r>
            <a:endParaRPr lang="en-IN" sz="1600" dirty="0" smtClean="0">
              <a:latin typeface="Calibri" pitchFamily="34" charset="0"/>
            </a:endParaRPr>
          </a:p>
          <a:p>
            <a:pPr marL="609600" indent="-609600" defTabSz="314325" eaLnBrk="1" hangingPunct="1">
              <a:lnSpc>
                <a:spcPct val="90000"/>
              </a:lnSpc>
              <a:buFont typeface="Wingdings" pitchFamily="2" charset="2"/>
              <a:buChar char="q"/>
            </a:pPr>
            <a:endParaRPr lang="en-US" sz="1400" dirty="0" smtClean="0">
              <a:solidFill>
                <a:schemeClr val="tx1"/>
              </a:solidFill>
              <a:latin typeface="Calibri" pitchFamily="34" charset="0"/>
            </a:endParaRPr>
          </a:p>
          <a:p>
            <a:pPr>
              <a:buNone/>
            </a:pPr>
            <a:endParaRPr lang="en-US" sz="1000" dirty="0" smtClean="0">
              <a:solidFill>
                <a:schemeClr val="tx1"/>
              </a:solidFill>
              <a:latin typeface="Calibri" pitchFamily="34" charset="0"/>
            </a:endParaRPr>
          </a:p>
          <a:p>
            <a:pPr>
              <a:buNone/>
            </a:pPr>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Screen 1: Automatic or implicit conversion</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eaLnBrk="1" hangingPunct="1">
              <a:lnSpc>
                <a:spcPct val="140000"/>
              </a:lnSpc>
              <a:spcBef>
                <a:spcPct val="20000"/>
              </a:spcBef>
              <a:buSzTx/>
              <a:buFont typeface="Wingdings" pitchFamily="2" charset="2"/>
              <a:buChar char="q"/>
              <a:defRPr/>
            </a:pPr>
            <a:r>
              <a:rPr lang="en-US" sz="1400" kern="0" dirty="0" smtClean="0">
                <a:solidFill>
                  <a:schemeClr val="tx1"/>
                </a:solidFill>
                <a:latin typeface="Calibri" pitchFamily="34" charset="0"/>
              </a:rPr>
              <a:t>The conversion in below direction happens automatically</a:t>
            </a:r>
          </a:p>
          <a:p>
            <a:pPr marL="0" lvl="0" indent="0" eaLnBrk="1" hangingPunct="1">
              <a:lnSpc>
                <a:spcPct val="90000"/>
              </a:lnSpc>
              <a:spcBef>
                <a:spcPct val="20000"/>
              </a:spcBef>
              <a:buSzTx/>
              <a:buNone/>
              <a:defRPr/>
            </a:pPr>
            <a:r>
              <a:rPr lang="en-US" sz="2000" b="1" kern="0" dirty="0" smtClean="0">
                <a:solidFill>
                  <a:srgbClr val="000000"/>
                </a:solidFill>
                <a:latin typeface="Courier New" pitchFamily="49" charset="0"/>
                <a:cs typeface="Courier New" pitchFamily="49" charset="0"/>
              </a:rPr>
              <a:t>	</a:t>
            </a:r>
            <a:r>
              <a:rPr lang="en-US" sz="2000" b="1" kern="0" dirty="0" err="1" smtClean="0">
                <a:solidFill>
                  <a:srgbClr val="000000"/>
                </a:solidFill>
                <a:latin typeface="Calibri" pitchFamily="34" charset="0"/>
                <a:cs typeface="Courier New" pitchFamily="49" charset="0"/>
              </a:rPr>
              <a:t>byte</a:t>
            </a:r>
            <a:r>
              <a:rPr lang="en-US" sz="2000" b="1" kern="0" dirty="0" err="1" smtClean="0">
                <a:solidFill>
                  <a:srgbClr val="000000"/>
                </a:solidFill>
                <a:latin typeface="Calibri" pitchFamily="34" charset="0"/>
                <a:cs typeface="Courier New" pitchFamily="49" charset="0"/>
                <a:sym typeface="Wingdings" pitchFamily="2" charset="2"/>
              </a:rPr>
              <a:t></a:t>
            </a:r>
            <a:r>
              <a:rPr lang="en-US" sz="2000" b="1" kern="0" dirty="0" err="1" smtClean="0">
                <a:solidFill>
                  <a:srgbClr val="000000"/>
                </a:solidFill>
                <a:latin typeface="Calibri" pitchFamily="34" charset="0"/>
                <a:cs typeface="Courier New" pitchFamily="49" charset="0"/>
              </a:rPr>
              <a:t>short</a:t>
            </a:r>
            <a:r>
              <a:rPr lang="en-US" sz="2000" b="1" kern="0" dirty="0" err="1" smtClean="0">
                <a:solidFill>
                  <a:srgbClr val="000000"/>
                </a:solidFill>
                <a:latin typeface="Calibri" pitchFamily="34" charset="0"/>
                <a:cs typeface="Courier New" pitchFamily="49" charset="0"/>
                <a:sym typeface="Wingdings" pitchFamily="2" charset="2"/>
              </a:rPr>
              <a:t></a:t>
            </a:r>
            <a:r>
              <a:rPr lang="en-US" sz="2000" b="1" kern="0" dirty="0" err="1" smtClean="0">
                <a:solidFill>
                  <a:srgbClr val="000000"/>
                </a:solidFill>
                <a:latin typeface="Calibri" pitchFamily="34" charset="0"/>
                <a:cs typeface="Courier New" pitchFamily="49" charset="0"/>
              </a:rPr>
              <a:t>int</a:t>
            </a:r>
            <a:r>
              <a:rPr lang="en-US" sz="2000" b="1" kern="0" dirty="0" err="1" smtClean="0">
                <a:solidFill>
                  <a:srgbClr val="000000"/>
                </a:solidFill>
                <a:latin typeface="Calibri" pitchFamily="34" charset="0"/>
                <a:cs typeface="Courier New" pitchFamily="49" charset="0"/>
                <a:sym typeface="Wingdings" pitchFamily="2" charset="2"/>
              </a:rPr>
              <a:t></a:t>
            </a:r>
            <a:r>
              <a:rPr lang="en-US" sz="2000" b="1" kern="0" dirty="0" err="1" smtClean="0">
                <a:solidFill>
                  <a:srgbClr val="000000"/>
                </a:solidFill>
                <a:latin typeface="Calibri" pitchFamily="34" charset="0"/>
                <a:cs typeface="Courier New" pitchFamily="49" charset="0"/>
              </a:rPr>
              <a:t>long</a:t>
            </a:r>
            <a:r>
              <a:rPr lang="en-US" sz="2000" b="1" kern="0" dirty="0" err="1" smtClean="0">
                <a:solidFill>
                  <a:srgbClr val="000000"/>
                </a:solidFill>
                <a:latin typeface="Calibri" pitchFamily="34" charset="0"/>
                <a:cs typeface="Courier New" pitchFamily="49" charset="0"/>
                <a:sym typeface="Wingdings" pitchFamily="2" charset="2"/>
              </a:rPr>
              <a:t></a:t>
            </a:r>
            <a:r>
              <a:rPr lang="en-US" sz="2000" b="1" kern="0" dirty="0" err="1" smtClean="0">
                <a:solidFill>
                  <a:srgbClr val="000000"/>
                </a:solidFill>
                <a:latin typeface="Calibri" pitchFamily="34" charset="0"/>
                <a:cs typeface="Courier New" pitchFamily="49" charset="0"/>
              </a:rPr>
              <a:t>float</a:t>
            </a:r>
            <a:r>
              <a:rPr lang="en-US" sz="2000" b="1" kern="0" dirty="0" err="1" smtClean="0">
                <a:solidFill>
                  <a:srgbClr val="000000"/>
                </a:solidFill>
                <a:latin typeface="Calibri" pitchFamily="34" charset="0"/>
                <a:cs typeface="Courier New" pitchFamily="49" charset="0"/>
                <a:sym typeface="Wingdings" pitchFamily="2" charset="2"/>
              </a:rPr>
              <a:t></a:t>
            </a:r>
            <a:r>
              <a:rPr lang="en-US" sz="2000" b="1" kern="0" dirty="0" err="1" smtClean="0">
                <a:solidFill>
                  <a:srgbClr val="000000"/>
                </a:solidFill>
                <a:latin typeface="Calibri" pitchFamily="34" charset="0"/>
                <a:cs typeface="Courier New" pitchFamily="49" charset="0"/>
              </a:rPr>
              <a:t>double</a:t>
            </a:r>
            <a:endParaRPr lang="en-US" sz="2000" b="1" kern="0" dirty="0" smtClean="0">
              <a:solidFill>
                <a:srgbClr val="000000"/>
              </a:solidFill>
              <a:latin typeface="Calibri" pitchFamily="34" charset="0"/>
              <a:cs typeface="Courier New" pitchFamily="49" charset="0"/>
            </a:endParaRPr>
          </a:p>
          <a:p>
            <a:pPr marL="0" lvl="0" indent="0" eaLnBrk="1" hangingPunct="1">
              <a:lnSpc>
                <a:spcPct val="90000"/>
              </a:lnSpc>
              <a:spcBef>
                <a:spcPct val="20000"/>
              </a:spcBef>
              <a:buSzTx/>
              <a:buNone/>
              <a:defRPr/>
            </a:pPr>
            <a:r>
              <a:rPr lang="en-US" sz="2000" b="1" kern="0" dirty="0" smtClean="0">
                <a:solidFill>
                  <a:srgbClr val="000000"/>
                </a:solidFill>
                <a:latin typeface="Calibri" pitchFamily="34" charset="0"/>
                <a:cs typeface="Courier New" pitchFamily="49" charset="0"/>
              </a:rPr>
              <a:t>       		char</a:t>
            </a:r>
            <a:endParaRPr lang="en-US" sz="1000" dirty="0" smtClean="0">
              <a:solidFill>
                <a:schemeClr val="tx1"/>
              </a:solidFill>
              <a:latin typeface="Calibri" pitchFamily="34" charset="0"/>
            </a:endParaRPr>
          </a:p>
          <a:p>
            <a:pPr marL="342900" lvl="0" indent="-342900" eaLnBrk="1" hangingPunct="1">
              <a:lnSpc>
                <a:spcPct val="140000"/>
              </a:lnSpc>
              <a:spcBef>
                <a:spcPct val="20000"/>
              </a:spcBef>
              <a:buSzTx/>
              <a:buFont typeface="Wingdings" pitchFamily="2" charset="2"/>
              <a:buChar char="q"/>
              <a:defRPr/>
            </a:pPr>
            <a:endParaRPr lang="en-US" sz="1400" kern="0" dirty="0" smtClean="0">
              <a:solidFill>
                <a:schemeClr val="tx1"/>
              </a:solidFill>
              <a:latin typeface="Calibri" pitchFamily="34" charset="0"/>
            </a:endParaRPr>
          </a:p>
          <a:p>
            <a:pPr marL="342900" lvl="0" indent="-342900" algn="just" eaLnBrk="1" hangingPunct="1">
              <a:lnSpc>
                <a:spcPct val="140000"/>
              </a:lnSpc>
              <a:spcBef>
                <a:spcPct val="20000"/>
              </a:spcBef>
              <a:buSzTx/>
              <a:buFont typeface="Wingdings" pitchFamily="2" charset="2"/>
              <a:buChar char="q"/>
              <a:defRPr/>
            </a:pPr>
            <a:r>
              <a:rPr lang="en-US" sz="1400" kern="0" dirty="0" smtClean="0">
                <a:solidFill>
                  <a:schemeClr val="tx1"/>
                </a:solidFill>
                <a:latin typeface="Calibri" pitchFamily="34" charset="0"/>
              </a:rPr>
              <a:t>When an arithmetic conversion happens between different numeric types, the result of the conversion is always of the higher numeric data type</a:t>
            </a:r>
          </a:p>
          <a:p>
            <a:pPr marL="342900" lvl="0" indent="-342900" algn="just" eaLnBrk="1" hangingPunct="1">
              <a:lnSpc>
                <a:spcPct val="140000"/>
              </a:lnSpc>
              <a:spcBef>
                <a:spcPct val="20000"/>
              </a:spcBef>
              <a:buSzTx/>
              <a:buFont typeface="Wingdings" pitchFamily="2" charset="2"/>
              <a:buChar char="q"/>
              <a:defRPr/>
            </a:pPr>
            <a:r>
              <a:rPr lang="en-US" sz="1400" kern="0" dirty="0" smtClean="0">
                <a:solidFill>
                  <a:schemeClr val="tx1"/>
                </a:solidFill>
                <a:latin typeface="Calibri" pitchFamily="34" charset="0"/>
              </a:rPr>
              <a:t>If an arithmetic operation happens between any integer type except </a:t>
            </a:r>
            <a:r>
              <a:rPr lang="en-US" sz="1400" b="1" kern="0" dirty="0" smtClean="0">
                <a:solidFill>
                  <a:schemeClr val="tx1"/>
                </a:solidFill>
                <a:latin typeface="Calibri" pitchFamily="34" charset="0"/>
                <a:cs typeface="Courier New" pitchFamily="49" charset="0"/>
              </a:rPr>
              <a:t>long</a:t>
            </a:r>
            <a:r>
              <a:rPr lang="en-US" sz="1400" kern="0" dirty="0" smtClean="0">
                <a:solidFill>
                  <a:schemeClr val="tx1"/>
                </a:solidFill>
                <a:latin typeface="Calibri" pitchFamily="34" charset="0"/>
              </a:rPr>
              <a:t>, the result is an </a:t>
            </a:r>
            <a:r>
              <a:rPr lang="en-US" sz="1400" b="1" kern="0" dirty="0" err="1" smtClean="0">
                <a:solidFill>
                  <a:schemeClr val="tx1"/>
                </a:solidFill>
                <a:latin typeface="Calibri" pitchFamily="34" charset="0"/>
                <a:cs typeface="Courier New" pitchFamily="49" charset="0"/>
              </a:rPr>
              <a:t>int</a:t>
            </a:r>
            <a:r>
              <a:rPr lang="en-US" sz="1400" kern="0" dirty="0" smtClean="0">
                <a:solidFill>
                  <a:schemeClr val="tx1"/>
                </a:solidFill>
                <a:latin typeface="Calibri" pitchFamily="34" charset="0"/>
              </a:rPr>
              <a:t> </a:t>
            </a:r>
          </a:p>
          <a:p>
            <a:pPr marL="342900" lvl="0" indent="-342900" algn="just" eaLnBrk="1" hangingPunct="1">
              <a:lnSpc>
                <a:spcPct val="140000"/>
              </a:lnSpc>
              <a:spcBef>
                <a:spcPct val="20000"/>
              </a:spcBef>
              <a:buSzTx/>
              <a:buFont typeface="Wingdings" pitchFamily="2" charset="2"/>
              <a:buChar char="q"/>
              <a:defRPr/>
            </a:pPr>
            <a:r>
              <a:rPr lang="en-US" sz="1400" kern="0" dirty="0" smtClean="0">
                <a:solidFill>
                  <a:schemeClr val="tx1"/>
                </a:solidFill>
                <a:latin typeface="Calibri" pitchFamily="34" charset="0"/>
              </a:rPr>
              <a:t>Similarly when arithmetic operation happens between floating points the result is </a:t>
            </a:r>
            <a:r>
              <a:rPr lang="en-US" sz="1400" b="1" kern="0" dirty="0" smtClean="0">
                <a:solidFill>
                  <a:schemeClr val="tx1"/>
                </a:solidFill>
                <a:latin typeface="Calibri" pitchFamily="34" charset="0"/>
                <a:cs typeface="Courier New" pitchFamily="49" charset="0"/>
              </a:rPr>
              <a:t>double</a:t>
            </a:r>
            <a:endParaRPr lang="en-US" sz="1400" kern="0" dirty="0" smtClean="0">
              <a:solidFill>
                <a:schemeClr val="tx1"/>
              </a:solidFill>
              <a:latin typeface="Calibri" pitchFamily="34" charset="0"/>
            </a:endParaRPr>
          </a:p>
          <a:p>
            <a:pPr marL="473075" indent="-342900" algn="just"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cxnSp>
        <p:nvCxnSpPr>
          <p:cNvPr id="6" name="Straight Arrow Connector 5"/>
          <p:cNvCxnSpPr/>
          <p:nvPr/>
        </p:nvCxnSpPr>
        <p:spPr>
          <a:xfrm flipV="1">
            <a:off x="3059832" y="2067694"/>
            <a:ext cx="288032" cy="216024"/>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Loss of information</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000" dirty="0" smtClean="0">
              <a:latin typeface="Calibri" pitchFamily="34" charset="0"/>
            </a:endParaRPr>
          </a:p>
          <a:p>
            <a:pPr marL="0" lvl="0" indent="0" eaLnBrk="1" hangingPunct="1">
              <a:lnSpc>
                <a:spcPct val="90000"/>
              </a:lnSpc>
              <a:spcBef>
                <a:spcPts val="1500"/>
              </a:spcBef>
              <a:buNone/>
              <a:defRPr/>
            </a:pPr>
            <a:endParaRPr lang="en-US" sz="1400" dirty="0" smtClean="0"/>
          </a:p>
          <a:p>
            <a:pPr marL="0" lvl="0" indent="0" eaLnBrk="1" hangingPunct="1">
              <a:lnSpc>
                <a:spcPct val="90000"/>
              </a:lnSpc>
              <a:spcBef>
                <a:spcPts val="1500"/>
              </a:spcBef>
              <a:buFont typeface="Wingdings" pitchFamily="2" charset="2"/>
              <a:buChar char="q"/>
              <a:defRPr/>
            </a:pPr>
            <a:r>
              <a:rPr lang="en-US" sz="1400" dirty="0" smtClean="0"/>
              <a:t> </a:t>
            </a:r>
            <a:r>
              <a:rPr lang="en-US" sz="1400" dirty="0" smtClean="0">
                <a:latin typeface="Calibri" pitchFamily="34" charset="0"/>
              </a:rPr>
              <a:t>There could be loss of some information during conversion of the following:</a:t>
            </a:r>
          </a:p>
          <a:p>
            <a:pPr marL="777875" lvl="1" indent="-457200" eaLnBrk="1" hangingPunct="1">
              <a:lnSpc>
                <a:spcPct val="90000"/>
              </a:lnSpc>
              <a:spcBef>
                <a:spcPts val="1500"/>
              </a:spcBef>
              <a:buFont typeface="Wingdings" pitchFamily="2" charset="2"/>
              <a:buChar char="§"/>
              <a:defRPr/>
            </a:pPr>
            <a:r>
              <a:rPr lang="en-US" sz="1200" b="1" dirty="0" err="1" smtClean="0">
                <a:solidFill>
                  <a:srgbClr val="000000"/>
                </a:solidFill>
                <a:latin typeface="Calibri" pitchFamily="34" charset="0"/>
                <a:cs typeface="Courier New" pitchFamily="49" charset="0"/>
              </a:rPr>
              <a:t>int</a:t>
            </a:r>
            <a:r>
              <a:rPr lang="en-US" sz="1200" b="1" dirty="0" smtClean="0">
                <a:solidFill>
                  <a:srgbClr val="000000"/>
                </a:solidFill>
                <a:latin typeface="Calibri" pitchFamily="34" charset="0"/>
                <a:cs typeface="Courier New" pitchFamily="49" charset="0"/>
              </a:rPr>
              <a:t> </a:t>
            </a:r>
            <a:r>
              <a:rPr lang="en-US" sz="1200" b="1" dirty="0" smtClean="0">
                <a:solidFill>
                  <a:srgbClr val="000000"/>
                </a:solidFill>
                <a:latin typeface="Calibri" pitchFamily="34" charset="0"/>
                <a:cs typeface="Courier New" pitchFamily="49" charset="0"/>
                <a:sym typeface="Wingdings" pitchFamily="2" charset="2"/>
              </a:rPr>
              <a:t></a:t>
            </a:r>
            <a:r>
              <a:rPr lang="en-US" sz="1200" b="1" dirty="0" smtClean="0">
                <a:solidFill>
                  <a:srgbClr val="000000"/>
                </a:solidFill>
                <a:latin typeface="Calibri" pitchFamily="34" charset="0"/>
                <a:cs typeface="Courier New" pitchFamily="49" charset="0"/>
              </a:rPr>
              <a:t> float </a:t>
            </a:r>
            <a:r>
              <a:rPr lang="en-US" sz="1200" dirty="0" smtClean="0">
                <a:latin typeface="Calibri" pitchFamily="34" charset="0"/>
              </a:rPr>
              <a:t>		</a:t>
            </a:r>
          </a:p>
          <a:p>
            <a:pPr marL="777875" lvl="1" indent="-457200" eaLnBrk="1" hangingPunct="1">
              <a:lnSpc>
                <a:spcPct val="90000"/>
              </a:lnSpc>
              <a:spcBef>
                <a:spcPts val="1500"/>
              </a:spcBef>
              <a:buFont typeface="Wingdings" pitchFamily="2" charset="2"/>
              <a:buChar char="§"/>
              <a:defRPr/>
            </a:pPr>
            <a:r>
              <a:rPr lang="en-US" sz="1200" b="1" dirty="0" err="1" smtClean="0">
                <a:solidFill>
                  <a:srgbClr val="000000"/>
                </a:solidFill>
                <a:latin typeface="Calibri" pitchFamily="34" charset="0"/>
                <a:cs typeface="Courier New" pitchFamily="49" charset="0"/>
              </a:rPr>
              <a:t>long</a:t>
            </a:r>
            <a:r>
              <a:rPr lang="en-US" sz="1200" b="1" dirty="0" err="1" smtClean="0">
                <a:solidFill>
                  <a:srgbClr val="000000"/>
                </a:solidFill>
                <a:latin typeface="Calibri" pitchFamily="34" charset="0"/>
                <a:cs typeface="Courier New" pitchFamily="49" charset="0"/>
                <a:sym typeface="Wingdings" pitchFamily="2" charset="2"/>
              </a:rPr>
              <a:t>float</a:t>
            </a:r>
            <a:endParaRPr lang="en-US" sz="1200" b="1" dirty="0" smtClean="0">
              <a:solidFill>
                <a:srgbClr val="000000"/>
              </a:solidFill>
              <a:latin typeface="Calibri" pitchFamily="34" charset="0"/>
              <a:cs typeface="Courier New" pitchFamily="49" charset="0"/>
              <a:sym typeface="Wingdings" pitchFamily="2" charset="2"/>
            </a:endParaRPr>
          </a:p>
          <a:p>
            <a:pPr marL="777875" lvl="1" indent="-457200" eaLnBrk="1" hangingPunct="1">
              <a:lnSpc>
                <a:spcPct val="90000"/>
              </a:lnSpc>
              <a:spcBef>
                <a:spcPts val="1500"/>
              </a:spcBef>
              <a:buFont typeface="Wingdings" pitchFamily="2" charset="2"/>
              <a:buChar char="§"/>
              <a:defRPr/>
            </a:pPr>
            <a:r>
              <a:rPr lang="en-US" sz="1200" b="1" dirty="0" smtClean="0">
                <a:solidFill>
                  <a:srgbClr val="000000"/>
                </a:solidFill>
                <a:latin typeface="Calibri" pitchFamily="34" charset="0"/>
                <a:cs typeface="Courier New" pitchFamily="49" charset="0"/>
              </a:rPr>
              <a:t>long</a:t>
            </a:r>
            <a:r>
              <a:rPr lang="en-US" sz="1200" b="1" dirty="0" smtClean="0">
                <a:solidFill>
                  <a:srgbClr val="000000"/>
                </a:solidFill>
                <a:latin typeface="Calibri" pitchFamily="34" charset="0"/>
                <a:cs typeface="Courier New" pitchFamily="49" charset="0"/>
                <a:sym typeface="Wingdings" pitchFamily="2" charset="2"/>
              </a:rPr>
              <a:t> double</a:t>
            </a:r>
            <a:endParaRPr lang="nn-NO" sz="1400" dirty="0" smtClean="0">
              <a:latin typeface="Calibri" pitchFamily="34" charset="0"/>
              <a:sym typeface="Wingdings" pitchFamily="2" charset="2"/>
            </a:endParaRPr>
          </a:p>
          <a:p>
            <a:pPr marL="0" lvl="0" indent="0" eaLnBrk="1" hangingPunct="1">
              <a:lnSpc>
                <a:spcPct val="90000"/>
              </a:lnSpc>
              <a:spcBef>
                <a:spcPts val="1500"/>
              </a:spcBef>
              <a:buNone/>
              <a:defRPr/>
            </a:pPr>
            <a:r>
              <a:rPr lang="nn-NO" sz="1400" dirty="0" smtClean="0">
                <a:latin typeface="Calibri" pitchFamily="34" charset="0"/>
                <a:sym typeface="Wingdings" pitchFamily="2" charset="2"/>
              </a:rPr>
              <a:t>Example</a:t>
            </a:r>
          </a:p>
          <a:p>
            <a:pPr marL="0" lvl="0" indent="0" eaLnBrk="1" hangingPunct="1">
              <a:lnSpc>
                <a:spcPct val="90000"/>
              </a:lnSpc>
              <a:spcBef>
                <a:spcPts val="1500"/>
              </a:spcBef>
              <a:buNone/>
              <a:defRPr/>
            </a:pPr>
            <a:r>
              <a:rPr lang="nn-NO" sz="1400" b="1" dirty="0" smtClean="0">
                <a:solidFill>
                  <a:srgbClr val="000000"/>
                </a:solidFill>
                <a:latin typeface="Calibri" pitchFamily="34" charset="0"/>
                <a:cs typeface="Courier New" pitchFamily="49" charset="0"/>
                <a:sym typeface="Wingdings" pitchFamily="2" charset="2"/>
              </a:rPr>
              <a:t>int i=12345678;</a:t>
            </a:r>
          </a:p>
          <a:p>
            <a:pPr marL="0" lvl="0" indent="0" eaLnBrk="1" hangingPunct="1">
              <a:lnSpc>
                <a:spcPct val="90000"/>
              </a:lnSpc>
              <a:spcBef>
                <a:spcPts val="1500"/>
              </a:spcBef>
              <a:buNone/>
              <a:defRPr/>
            </a:pPr>
            <a:r>
              <a:rPr lang="nn-NO" sz="1400" b="1" dirty="0" smtClean="0">
                <a:solidFill>
                  <a:srgbClr val="000000"/>
                </a:solidFill>
                <a:latin typeface="Calibri" pitchFamily="34" charset="0"/>
                <a:cs typeface="Courier New" pitchFamily="49" charset="0"/>
                <a:sym typeface="Wingdings" pitchFamily="2" charset="2"/>
              </a:rPr>
              <a:t>float f= i; </a:t>
            </a:r>
            <a:r>
              <a:rPr lang="nn-NO" sz="1400" dirty="0" smtClean="0">
                <a:latin typeface="Calibri" pitchFamily="34" charset="0"/>
                <a:sym typeface="Wingdings" pitchFamily="2" charset="2"/>
              </a:rPr>
              <a:t></a:t>
            </a:r>
            <a:r>
              <a:rPr lang="en-IN" sz="1400" dirty="0" smtClean="0">
                <a:latin typeface="Calibri" pitchFamily="34" charset="0"/>
              </a:rPr>
              <a:t> </a:t>
            </a:r>
            <a:r>
              <a:rPr lang="en-IN" sz="1400" b="1" dirty="0" smtClean="0">
                <a:solidFill>
                  <a:srgbClr val="000000"/>
                </a:solidFill>
                <a:latin typeface="Calibri" pitchFamily="34" charset="0"/>
                <a:cs typeface="Courier New" pitchFamily="49" charset="0"/>
                <a:sym typeface="Wingdings" pitchFamily="2" charset="2"/>
              </a:rPr>
              <a:t>1.2345678E7</a:t>
            </a:r>
            <a:endParaRPr lang="en-US" sz="1400" dirty="0" smtClean="0">
              <a:latin typeface="Calibri" pitchFamily="34"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Assignment conversions with integers</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000" dirty="0" smtClean="0">
              <a:latin typeface="Calibri" pitchFamily="34" charset="0"/>
            </a:endParaRPr>
          </a:p>
          <a:p>
            <a:pPr marL="0" lvl="0" indent="0" eaLnBrk="1" hangingPunct="1">
              <a:lnSpc>
                <a:spcPct val="90000"/>
              </a:lnSpc>
              <a:spcBef>
                <a:spcPts val="1500"/>
              </a:spcBef>
              <a:buNone/>
              <a:defRPr/>
            </a:pPr>
            <a:endParaRPr lang="en-US" sz="1400" dirty="0" smtClean="0"/>
          </a:p>
          <a:p>
            <a:pPr marL="514350" indent="-514350" eaLnBrk="1" hangingPunct="1">
              <a:lnSpc>
                <a:spcPct val="90000"/>
              </a:lnSpc>
              <a:spcBef>
                <a:spcPts val="1000"/>
              </a:spcBef>
              <a:buFontTx/>
              <a:buAutoNum type="arabicPeriod"/>
            </a:pPr>
            <a:endParaRPr lang="en-US" sz="1200" b="1" dirty="0" smtClean="0">
              <a:solidFill>
                <a:srgbClr val="000000"/>
              </a:solidFill>
              <a:latin typeface="Calibri" pitchFamily="34" charset="0"/>
            </a:endParaRPr>
          </a:p>
          <a:p>
            <a:pPr marL="514350" indent="-514350" eaLnBrk="1" hangingPunct="1">
              <a:lnSpc>
                <a:spcPct val="90000"/>
              </a:lnSpc>
              <a:spcBef>
                <a:spcPts val="1000"/>
              </a:spcBef>
              <a:buFont typeface="Wingdings" pitchFamily="2" charset="2"/>
              <a:buChar char="q"/>
            </a:pPr>
            <a:r>
              <a:rPr lang="en-US" sz="1200" b="1" dirty="0" err="1" smtClean="0">
                <a:solidFill>
                  <a:srgbClr val="000000"/>
                </a:solidFill>
                <a:latin typeface="Calibri" pitchFamily="34" charset="0"/>
              </a:rPr>
              <a:t>int</a:t>
            </a:r>
            <a:r>
              <a:rPr lang="en-US" sz="1200" b="1" dirty="0" smtClean="0">
                <a:solidFill>
                  <a:srgbClr val="000000"/>
                </a:solidFill>
                <a:latin typeface="Calibri" pitchFamily="34" charset="0"/>
              </a:rPr>
              <a:t> </a:t>
            </a:r>
            <a:r>
              <a:rPr lang="en-US" sz="1200" b="1" dirty="0" err="1" smtClean="0">
                <a:solidFill>
                  <a:srgbClr val="000000"/>
                </a:solidFill>
                <a:latin typeface="Calibri" pitchFamily="34" charset="0"/>
              </a:rPr>
              <a:t>i</a:t>
            </a:r>
            <a:r>
              <a:rPr lang="en-US" sz="1200" b="1" dirty="0" smtClean="0">
                <a:solidFill>
                  <a:srgbClr val="000000"/>
                </a:solidFill>
                <a:latin typeface="Calibri" pitchFamily="34" charset="0"/>
              </a:rPr>
              <a:t>=5;	</a:t>
            </a:r>
          </a:p>
          <a:p>
            <a:pPr marL="514350" indent="-514350" eaLnBrk="1" hangingPunct="1">
              <a:lnSpc>
                <a:spcPct val="90000"/>
              </a:lnSpc>
              <a:spcBef>
                <a:spcPts val="1000"/>
              </a:spcBef>
              <a:buNone/>
            </a:pPr>
            <a:r>
              <a:rPr lang="en-US" sz="1200" b="1" dirty="0" smtClean="0">
                <a:solidFill>
                  <a:srgbClr val="000000"/>
                </a:solidFill>
                <a:latin typeface="Calibri" pitchFamily="34" charset="0"/>
              </a:rPr>
              <a:t>	</a:t>
            </a:r>
            <a:r>
              <a:rPr lang="en-US" sz="1200" b="1" dirty="0" err="1" smtClean="0">
                <a:solidFill>
                  <a:srgbClr val="000000"/>
                </a:solidFill>
                <a:latin typeface="Calibri" pitchFamily="34" charset="0"/>
              </a:rPr>
              <a:t>int</a:t>
            </a:r>
            <a:r>
              <a:rPr lang="en-US" sz="1200" b="1" dirty="0" smtClean="0">
                <a:solidFill>
                  <a:srgbClr val="000000"/>
                </a:solidFill>
                <a:latin typeface="Calibri" pitchFamily="34" charset="0"/>
              </a:rPr>
              <a:t> b=5;</a:t>
            </a:r>
          </a:p>
          <a:p>
            <a:pPr marL="514350" indent="-514350" eaLnBrk="1" hangingPunct="1">
              <a:lnSpc>
                <a:spcPct val="90000"/>
              </a:lnSpc>
              <a:spcBef>
                <a:spcPts val="1000"/>
              </a:spcBef>
              <a:buNone/>
            </a:pPr>
            <a:r>
              <a:rPr lang="en-US" sz="1200" b="1" dirty="0" smtClean="0">
                <a:solidFill>
                  <a:srgbClr val="000000"/>
                </a:solidFill>
                <a:latin typeface="Calibri" pitchFamily="34" charset="0"/>
              </a:rPr>
              <a:t>	</a:t>
            </a:r>
            <a:r>
              <a:rPr lang="en-US" sz="1200" b="1" dirty="0" err="1" smtClean="0">
                <a:solidFill>
                  <a:srgbClr val="000000"/>
                </a:solidFill>
                <a:latin typeface="Calibri" pitchFamily="34" charset="0"/>
              </a:rPr>
              <a:t>int</a:t>
            </a:r>
            <a:r>
              <a:rPr lang="en-US" sz="1200" b="1" dirty="0" smtClean="0">
                <a:solidFill>
                  <a:srgbClr val="000000"/>
                </a:solidFill>
                <a:latin typeface="Calibri" pitchFamily="34" charset="0"/>
              </a:rPr>
              <a:t> k=</a:t>
            </a:r>
            <a:r>
              <a:rPr lang="en-US" sz="1200" b="1" dirty="0" err="1" smtClean="0">
                <a:solidFill>
                  <a:srgbClr val="000000"/>
                </a:solidFill>
                <a:latin typeface="Calibri" pitchFamily="34" charset="0"/>
              </a:rPr>
              <a:t>i+b</a:t>
            </a:r>
            <a:r>
              <a:rPr lang="en-US" sz="1200" b="1" dirty="0" smtClean="0">
                <a:solidFill>
                  <a:srgbClr val="000000"/>
                </a:solidFill>
                <a:latin typeface="Calibri" pitchFamily="34" charset="0"/>
              </a:rPr>
              <a:t>;   </a:t>
            </a:r>
            <a:r>
              <a:rPr lang="en-US" sz="1200" b="1" dirty="0" smtClean="0">
                <a:solidFill>
                  <a:schemeClr val="tx1"/>
                </a:solidFill>
                <a:latin typeface="Calibri" pitchFamily="34" charset="0"/>
              </a:rPr>
              <a:t>// ok</a:t>
            </a:r>
          </a:p>
          <a:p>
            <a:pPr marL="514350" indent="-514350" eaLnBrk="1" hangingPunct="1">
              <a:lnSpc>
                <a:spcPct val="90000"/>
              </a:lnSpc>
              <a:spcBef>
                <a:spcPts val="1000"/>
              </a:spcBef>
              <a:buFont typeface="Wingdings" pitchFamily="2" charset="2"/>
              <a:buChar char="q"/>
            </a:pPr>
            <a:r>
              <a:rPr lang="en-US" sz="1200" b="1" dirty="0" smtClean="0">
                <a:solidFill>
                  <a:srgbClr val="000000"/>
                </a:solidFill>
                <a:latin typeface="Calibri" pitchFamily="34" charset="0"/>
              </a:rPr>
              <a:t>byte b1=25; // ok</a:t>
            </a:r>
          </a:p>
          <a:p>
            <a:pPr marL="514350" indent="-514350" eaLnBrk="1" hangingPunct="1">
              <a:lnSpc>
                <a:spcPct val="90000"/>
              </a:lnSpc>
              <a:spcBef>
                <a:spcPts val="1000"/>
              </a:spcBef>
              <a:buNone/>
            </a:pPr>
            <a:r>
              <a:rPr lang="en-US" sz="1200" b="1" dirty="0" smtClean="0">
                <a:solidFill>
                  <a:srgbClr val="000000"/>
                </a:solidFill>
                <a:latin typeface="Calibri" pitchFamily="34" charset="0"/>
              </a:rPr>
              <a:t>               short s=25; // ok</a:t>
            </a:r>
          </a:p>
          <a:p>
            <a:pPr marL="514350" indent="-514350" eaLnBrk="1" hangingPunct="1">
              <a:lnSpc>
                <a:spcPct val="90000"/>
              </a:lnSpc>
              <a:spcBef>
                <a:spcPts val="1000"/>
              </a:spcBef>
              <a:buNone/>
            </a:pPr>
            <a:r>
              <a:rPr lang="en-US" sz="1200" b="1" dirty="0" smtClean="0">
                <a:solidFill>
                  <a:srgbClr val="000000"/>
                </a:solidFill>
                <a:latin typeface="Calibri" pitchFamily="34" charset="0"/>
                <a:sym typeface="Wingdings" pitchFamily="2" charset="2"/>
              </a:rPr>
              <a:t>               </a:t>
            </a:r>
            <a:r>
              <a:rPr lang="en-US" sz="1200" dirty="0" smtClean="0">
                <a:latin typeface="Calibri" pitchFamily="34" charset="0"/>
                <a:sym typeface="Wingdings" pitchFamily="2" charset="2"/>
              </a:rPr>
              <a:t>But</a:t>
            </a:r>
            <a:r>
              <a:rPr lang="en-US" sz="1200" b="1" dirty="0" smtClean="0">
                <a:solidFill>
                  <a:srgbClr val="000000"/>
                </a:solidFill>
                <a:latin typeface="Calibri" pitchFamily="34" charset="0"/>
              </a:rPr>
              <a:t> byte b=1234; //</a:t>
            </a:r>
            <a:r>
              <a:rPr lang="en-US" sz="1200" b="1" dirty="0" smtClean="0">
                <a:solidFill>
                  <a:srgbClr val="000000"/>
                </a:solidFill>
                <a:latin typeface="Calibri" pitchFamily="34" charset="0"/>
                <a:sym typeface="Wingdings" pitchFamily="2" charset="2"/>
              </a:rPr>
              <a:t> error </a:t>
            </a:r>
          </a:p>
          <a:p>
            <a:pPr marL="514350" indent="-514350" eaLnBrk="1" hangingPunct="1">
              <a:lnSpc>
                <a:spcPct val="90000"/>
              </a:lnSpc>
              <a:spcBef>
                <a:spcPts val="300"/>
              </a:spcBef>
              <a:buFont typeface="Wingdings" pitchFamily="2" charset="2"/>
              <a:buChar char="q"/>
            </a:pPr>
            <a:r>
              <a:rPr lang="en-US" sz="1200" b="1" dirty="0" err="1" smtClean="0">
                <a:solidFill>
                  <a:srgbClr val="000000"/>
                </a:solidFill>
                <a:latin typeface="Calibri" pitchFamily="34" charset="0"/>
              </a:rPr>
              <a:t>int</a:t>
            </a:r>
            <a:r>
              <a:rPr lang="en-US" sz="1200" b="1" dirty="0" smtClean="0">
                <a:solidFill>
                  <a:srgbClr val="000000"/>
                </a:solidFill>
                <a:latin typeface="Calibri" pitchFamily="34" charset="0"/>
              </a:rPr>
              <a:t> b=10;</a:t>
            </a:r>
          </a:p>
          <a:p>
            <a:pPr marL="514350" indent="-514350" eaLnBrk="1" hangingPunct="1">
              <a:lnSpc>
                <a:spcPct val="90000"/>
              </a:lnSpc>
              <a:spcBef>
                <a:spcPts val="300"/>
              </a:spcBef>
              <a:buNone/>
            </a:pPr>
            <a:r>
              <a:rPr lang="en-US" sz="1200" b="1" dirty="0" smtClean="0">
                <a:solidFill>
                  <a:srgbClr val="000000"/>
                </a:solidFill>
                <a:latin typeface="Calibri" pitchFamily="34" charset="0"/>
              </a:rPr>
              <a:t>              	byte </a:t>
            </a:r>
            <a:r>
              <a:rPr lang="en-US" sz="1200" b="1" dirty="0" smtClean="0">
                <a:solidFill>
                  <a:srgbClr val="000000"/>
                </a:solidFill>
                <a:latin typeface="Calibri" pitchFamily="34" charset="0"/>
                <a:sym typeface="Wingdings" pitchFamily="2" charset="2"/>
              </a:rPr>
              <a:t>b1=b;</a:t>
            </a:r>
            <a:r>
              <a:rPr lang="en-US" sz="1200" dirty="0" smtClean="0">
                <a:latin typeface="Calibri" pitchFamily="34" charset="0"/>
                <a:sym typeface="Wingdings" pitchFamily="2" charset="2"/>
              </a:rPr>
              <a:t>    </a:t>
            </a:r>
            <a:r>
              <a:rPr lang="en-US" sz="1200" b="1" dirty="0" smtClean="0">
                <a:solidFill>
                  <a:srgbClr val="000000"/>
                </a:solidFill>
                <a:latin typeface="Calibri" pitchFamily="34" charset="0"/>
                <a:sym typeface="Wingdings" pitchFamily="2" charset="2"/>
              </a:rPr>
              <a:t>//error</a:t>
            </a:r>
          </a:p>
          <a:p>
            <a:pPr marL="514350" indent="-514350" eaLnBrk="1" hangingPunct="1">
              <a:lnSpc>
                <a:spcPct val="90000"/>
              </a:lnSpc>
              <a:spcBef>
                <a:spcPts val="300"/>
              </a:spcBef>
              <a:buNone/>
            </a:pPr>
            <a:r>
              <a:rPr lang="en-US" sz="1200" b="1" dirty="0" smtClean="0">
                <a:solidFill>
                  <a:srgbClr val="000000"/>
                </a:solidFill>
                <a:latin typeface="Calibri" pitchFamily="34" charset="0"/>
                <a:sym typeface="Wingdings" pitchFamily="2" charset="2"/>
              </a:rPr>
              <a:t>	</a:t>
            </a:r>
            <a:r>
              <a:rPr lang="en-US" sz="1200" dirty="0" smtClean="0">
                <a:solidFill>
                  <a:srgbClr val="000000"/>
                </a:solidFill>
                <a:latin typeface="Calibri" pitchFamily="34" charset="0"/>
                <a:sym typeface="Wingdings" pitchFamily="2" charset="2"/>
              </a:rPr>
              <a:t>But </a:t>
            </a:r>
            <a:r>
              <a:rPr lang="en-US" sz="1200" b="1" dirty="0" smtClean="0">
                <a:solidFill>
                  <a:srgbClr val="000000"/>
                </a:solidFill>
                <a:latin typeface="Calibri" pitchFamily="34" charset="0"/>
                <a:sym typeface="Wingdings" pitchFamily="2" charset="2"/>
              </a:rPr>
              <a:t>byte b1=(byte)b;  //ok this is called casting or </a:t>
            </a:r>
            <a:r>
              <a:rPr lang="en-US" sz="1200" b="1" dirty="0" smtClean="0">
                <a:latin typeface="Calibri" pitchFamily="34" charset="0"/>
              </a:rPr>
              <a:t>explicit conversion</a:t>
            </a:r>
            <a:endParaRPr lang="en-US" sz="1200" b="1" dirty="0" smtClean="0">
              <a:solidFill>
                <a:srgbClr val="000000"/>
              </a:solidFill>
              <a:latin typeface="Calibri" pitchFamily="34" charset="0"/>
              <a:sym typeface="Wingdings" pitchFamily="2" charset="2"/>
            </a:endParaRPr>
          </a:p>
          <a:p>
            <a:pPr marL="514350" indent="-514350" eaLnBrk="1" hangingPunct="1">
              <a:lnSpc>
                <a:spcPct val="90000"/>
              </a:lnSpc>
              <a:spcBef>
                <a:spcPts val="300"/>
              </a:spcBef>
              <a:buFont typeface="Wingdings" pitchFamily="2" charset="2"/>
              <a:buChar char="q"/>
            </a:pPr>
            <a:r>
              <a:rPr lang="en-US" sz="1200" dirty="0" smtClean="0">
                <a:solidFill>
                  <a:srgbClr val="C81E1E"/>
                </a:solidFill>
                <a:latin typeface="Calibri" pitchFamily="34" charset="0"/>
              </a:rPr>
              <a:t> </a:t>
            </a:r>
            <a:r>
              <a:rPr lang="en-US" sz="1200" b="1" dirty="0" smtClean="0">
                <a:solidFill>
                  <a:srgbClr val="000000"/>
                </a:solidFill>
                <a:latin typeface="Calibri" pitchFamily="34" charset="0"/>
              </a:rPr>
              <a:t>final</a:t>
            </a:r>
            <a:r>
              <a:rPr lang="en-US" sz="1200" dirty="0" smtClean="0">
                <a:solidFill>
                  <a:srgbClr val="C81E1E"/>
                </a:solidFill>
                <a:latin typeface="Calibri" pitchFamily="34" charset="0"/>
              </a:rPr>
              <a:t> </a:t>
            </a:r>
            <a:r>
              <a:rPr lang="en-US" sz="1200" b="1" dirty="0" err="1" smtClean="0">
                <a:solidFill>
                  <a:srgbClr val="000000"/>
                </a:solidFill>
                <a:latin typeface="Calibri" pitchFamily="34" charset="0"/>
              </a:rPr>
              <a:t>int</a:t>
            </a:r>
            <a:r>
              <a:rPr lang="en-US" sz="1200" b="1" dirty="0" smtClean="0">
                <a:solidFill>
                  <a:srgbClr val="000000"/>
                </a:solidFill>
                <a:latin typeface="Calibri" pitchFamily="34" charset="0"/>
              </a:rPr>
              <a:t> b=10; </a:t>
            </a:r>
          </a:p>
          <a:p>
            <a:pPr marL="514350" indent="-514350" eaLnBrk="1" hangingPunct="1">
              <a:lnSpc>
                <a:spcPct val="90000"/>
              </a:lnSpc>
              <a:spcBef>
                <a:spcPts val="300"/>
              </a:spcBef>
              <a:buNone/>
            </a:pPr>
            <a:r>
              <a:rPr lang="en-US" sz="1200" b="1" dirty="0" smtClean="0">
                <a:solidFill>
                  <a:srgbClr val="000000"/>
                </a:solidFill>
                <a:latin typeface="Calibri" pitchFamily="34" charset="0"/>
              </a:rPr>
              <a:t>	byte b1=b</a:t>
            </a:r>
            <a:r>
              <a:rPr lang="en-US" sz="1200" dirty="0" smtClean="0">
                <a:solidFill>
                  <a:srgbClr val="000000"/>
                </a:solidFill>
                <a:latin typeface="Calibri" pitchFamily="34" charset="0"/>
              </a:rPr>
              <a:t>; </a:t>
            </a:r>
            <a:r>
              <a:rPr lang="en-US" sz="1200" b="1" dirty="0" smtClean="0">
                <a:solidFill>
                  <a:srgbClr val="000000"/>
                </a:solidFill>
                <a:latin typeface="Calibri" pitchFamily="34" charset="0"/>
                <a:sym typeface="Wingdings" pitchFamily="2" charset="2"/>
              </a:rPr>
              <a:t>//ok</a:t>
            </a:r>
          </a:p>
          <a:p>
            <a:pPr marL="514350" indent="-514350" eaLnBrk="1" hangingPunct="1">
              <a:lnSpc>
                <a:spcPct val="90000"/>
              </a:lnSpc>
              <a:spcBef>
                <a:spcPts val="1000"/>
              </a:spcBef>
            </a:pPr>
            <a:r>
              <a:rPr lang="en-US" sz="1200" dirty="0" smtClean="0">
                <a:latin typeface="Calibri" pitchFamily="34" charset="0"/>
                <a:sym typeface="Wingdings" pitchFamily="2" charset="2"/>
              </a:rPr>
              <a:t>Integer literals are </a:t>
            </a:r>
            <a:r>
              <a:rPr lang="en-US" sz="1200" b="1" dirty="0" err="1" smtClean="0">
                <a:solidFill>
                  <a:srgbClr val="000000"/>
                </a:solidFill>
                <a:latin typeface="Calibri" pitchFamily="34" charset="0"/>
                <a:sym typeface="Wingdings" pitchFamily="2" charset="2"/>
              </a:rPr>
              <a:t>int</a:t>
            </a:r>
            <a:endParaRPr lang="en-US" sz="1200" b="1" dirty="0" smtClean="0">
              <a:solidFill>
                <a:srgbClr val="000000"/>
              </a:solidFill>
              <a:latin typeface="Calibri" pitchFamily="34" charset="0"/>
              <a:sym typeface="Wingdings" pitchFamily="2" charset="2"/>
            </a:endParaRPr>
          </a:p>
          <a:p>
            <a:pPr marL="514350" indent="-514350" algn="just" eaLnBrk="1" hangingPunct="1">
              <a:lnSpc>
                <a:spcPct val="90000"/>
              </a:lnSpc>
              <a:spcBef>
                <a:spcPts val="1000"/>
              </a:spcBef>
            </a:pPr>
            <a:r>
              <a:rPr lang="en-US" sz="1200" dirty="0" smtClean="0">
                <a:latin typeface="Calibri" pitchFamily="34" charset="0"/>
                <a:sym typeface="Wingdings" pitchFamily="2" charset="2"/>
              </a:rPr>
              <a:t>When the integer literals are within the range of the specifies integer data types, the conversion automatically happen. In case the literal is beyond range of compiler flags an error</a:t>
            </a:r>
            <a:endParaRPr lang="en-US" sz="1200" b="1" dirty="0" smtClean="0">
              <a:solidFill>
                <a:srgbClr val="C81E1E"/>
              </a:solidFill>
              <a:latin typeface="Calibri" pitchFamily="34" charset="0"/>
              <a:sym typeface="Wingdings" pitchFamily="2" charset="2"/>
            </a:endParaRPr>
          </a:p>
          <a:p>
            <a:pPr marL="0" lvl="0" indent="0" eaLnBrk="1" hangingPunct="1">
              <a:lnSpc>
                <a:spcPct val="90000"/>
              </a:lnSpc>
              <a:spcBef>
                <a:spcPts val="1500"/>
              </a:spcBef>
              <a:buNone/>
              <a:defRPr/>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Operators</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r>
              <a:rPr lang="en-US" sz="1400" dirty="0" smtClean="0">
                <a:latin typeface="Calibri" pitchFamily="34" charset="0"/>
              </a:rPr>
              <a:t>Arithmetic Operators</a:t>
            </a:r>
          </a:p>
          <a:p>
            <a:r>
              <a:rPr lang="en-US" sz="1400" dirty="0" smtClean="0">
                <a:latin typeface="Calibri" pitchFamily="34" charset="0"/>
              </a:rPr>
              <a:t>Comparison Operators</a:t>
            </a:r>
          </a:p>
          <a:p>
            <a:r>
              <a:rPr lang="en-US" sz="1400" dirty="0" smtClean="0">
                <a:latin typeface="Calibri" pitchFamily="34" charset="0"/>
              </a:rPr>
              <a:t>Boolean Operators</a:t>
            </a:r>
          </a:p>
          <a:p>
            <a:r>
              <a:rPr lang="en-US" sz="1400" dirty="0" smtClean="0">
                <a:latin typeface="Calibri" pitchFamily="34" charset="0"/>
              </a:rPr>
              <a:t>Unary Operators</a:t>
            </a:r>
          </a:p>
          <a:p>
            <a:r>
              <a:rPr lang="en-US" sz="1400" dirty="0" smtClean="0">
                <a:latin typeface="Calibri" pitchFamily="34" charset="0"/>
              </a:rPr>
              <a:t>Bitwise Operators</a:t>
            </a:r>
          </a:p>
          <a:p>
            <a:r>
              <a:rPr lang="en-US" sz="1400" dirty="0" err="1" smtClean="0">
                <a:latin typeface="Calibri" pitchFamily="34" charset="0"/>
              </a:rPr>
              <a:t>instanceof</a:t>
            </a:r>
            <a:endParaRPr lang="en-US" sz="1400" dirty="0" smtClean="0">
              <a:solidFill>
                <a:srgbClr val="5F5F5F"/>
              </a:solidFill>
              <a:latin typeface="Calibri" pitchFamily="34" charset="0"/>
            </a:endParaRPr>
          </a:p>
          <a:p>
            <a:pPr>
              <a:lnSpc>
                <a:spcPct val="140000"/>
              </a:lnSpc>
              <a:spcBef>
                <a:spcPts val="1000"/>
              </a:spcBef>
              <a:buNone/>
              <a:defRPr/>
            </a:pPr>
            <a:endParaRPr lang="en-US" sz="1000" dirty="0" smtClean="0">
              <a:solidFill>
                <a:srgbClr val="5F5F5F"/>
              </a:solidFill>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Arithmetic Operators</a:t>
            </a:r>
            <a:endParaRPr lang="en-IN" sz="2800" b="1" dirty="0">
              <a:latin typeface="Calibri" pitchFamily="34" charset="0"/>
            </a:endParaRPr>
          </a:p>
        </p:txBody>
      </p:sp>
      <p:graphicFrame>
        <p:nvGraphicFramePr>
          <p:cNvPr id="7" name="Table 6"/>
          <p:cNvGraphicFramePr>
            <a:graphicFrameLocks noGrp="1"/>
          </p:cNvGraphicFramePr>
          <p:nvPr/>
        </p:nvGraphicFramePr>
        <p:xfrm>
          <a:off x="827584" y="1419619"/>
          <a:ext cx="3600400" cy="1872210"/>
        </p:xfrm>
        <a:graphic>
          <a:graphicData uri="http://schemas.openxmlformats.org/drawingml/2006/table">
            <a:tbl>
              <a:tblPr firstRow="1" bandRow="1">
                <a:tableStyleId>{5C22544A-7EE6-4342-B048-85BDC9FD1C3A}</a:tableStyleId>
              </a:tblPr>
              <a:tblGrid>
                <a:gridCol w="953146"/>
                <a:gridCol w="2647254"/>
              </a:tblGrid>
              <a:tr h="374442">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Addition</a:t>
                      </a:r>
                      <a:endParaRPr lang="en-IN" dirty="0">
                        <a:latin typeface="Calibri" pitchFamily="34" charset="0"/>
                      </a:endParaRPr>
                    </a:p>
                  </a:txBody>
                  <a:tcPr/>
                </a:tc>
              </a:tr>
              <a:tr h="374442">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Subtraction</a:t>
                      </a:r>
                      <a:endParaRPr lang="en-IN" dirty="0">
                        <a:latin typeface="Calibri" pitchFamily="34" charset="0"/>
                      </a:endParaRPr>
                    </a:p>
                  </a:txBody>
                  <a:tcPr/>
                </a:tc>
              </a:tr>
              <a:tr h="374442">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Multiplication</a:t>
                      </a:r>
                      <a:endParaRPr lang="en-IN" dirty="0">
                        <a:latin typeface="Calibri" pitchFamily="34" charset="0"/>
                      </a:endParaRPr>
                    </a:p>
                  </a:txBody>
                  <a:tcPr/>
                </a:tc>
              </a:tr>
              <a:tr h="374442">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Division</a:t>
                      </a:r>
                      <a:endParaRPr lang="en-IN" dirty="0">
                        <a:latin typeface="Calibri" pitchFamily="34" charset="0"/>
                      </a:endParaRPr>
                    </a:p>
                  </a:txBody>
                  <a:tcPr/>
                </a:tc>
              </a:tr>
              <a:tr h="374442">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Modular(Remainder)</a:t>
                      </a:r>
                      <a:endParaRPr lang="en-IN" dirty="0">
                        <a:latin typeface="Calibri" pitchFamily="34" charset="0"/>
                      </a:endParaRPr>
                    </a:p>
                  </a:txBody>
                  <a:tcPr/>
                </a:tc>
              </a:tr>
            </a:tbl>
          </a:graphicData>
        </a:graphic>
      </p:graphicFrame>
      <p:sp>
        <p:nvSpPr>
          <p:cNvPr id="8" name="Rectangle 7"/>
          <p:cNvSpPr/>
          <p:nvPr/>
        </p:nvSpPr>
        <p:spPr>
          <a:xfrm>
            <a:off x="827584" y="3435846"/>
            <a:ext cx="712879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6538" indent="-236538" eaLnBrk="0" hangingPunct="0">
              <a:buClr>
                <a:srgbClr val="2F6B89"/>
              </a:buClr>
              <a:buFont typeface="Wingdings" pitchFamily="2" charset="2"/>
              <a:buChar char="§"/>
              <a:defRPr/>
            </a:pPr>
            <a:endParaRPr lang="en-US" sz="1400" dirty="0" smtClean="0">
              <a:latin typeface="Calibri" pitchFamily="34" charset="0"/>
            </a:endParaRPr>
          </a:p>
          <a:p>
            <a:pPr marL="236538" indent="-236538" eaLnBrk="0" hangingPunct="0">
              <a:buClr>
                <a:srgbClr val="2F6B89"/>
              </a:buClr>
              <a:buFont typeface="Wingdings" pitchFamily="2" charset="2"/>
              <a:buChar char="§"/>
              <a:defRPr/>
            </a:pPr>
            <a:r>
              <a:rPr lang="en-US" sz="1400" dirty="0" smtClean="0">
                <a:latin typeface="Calibri" pitchFamily="34" charset="0"/>
              </a:rPr>
              <a:t>Operators precedence</a:t>
            </a:r>
          </a:p>
          <a:p>
            <a:pPr marL="693738" lvl="1" indent="-236538" eaLnBrk="0" hangingPunct="0">
              <a:spcAft>
                <a:spcPts val="0"/>
              </a:spcAft>
              <a:buClr>
                <a:srgbClr val="2F6B89"/>
              </a:buClr>
              <a:buFont typeface="Arial" pitchFamily="34" charset="0"/>
              <a:buChar char="–"/>
              <a:defRPr/>
            </a:pPr>
            <a:r>
              <a:rPr lang="en-US" sz="1400" dirty="0" smtClean="0">
                <a:latin typeface="Calibri" pitchFamily="34" charset="0"/>
              </a:rPr>
              <a:t>First priority</a:t>
            </a:r>
          </a:p>
          <a:p>
            <a:pPr marL="693738" lvl="1" indent="-236538" eaLnBrk="0" hangingPunct="0">
              <a:spcAft>
                <a:spcPts val="0"/>
              </a:spcAft>
              <a:buClr>
                <a:srgbClr val="2F6B89"/>
              </a:buClr>
              <a:buFont typeface="Arial" pitchFamily="34" charset="0"/>
              <a:buChar char="–"/>
              <a:defRPr/>
            </a:pPr>
            <a:r>
              <a:rPr lang="en-US" sz="1400" dirty="0" smtClean="0">
                <a:latin typeface="Calibri" pitchFamily="34" charset="0"/>
              </a:rPr>
              <a:t>*   /    %  </a:t>
            </a:r>
          </a:p>
          <a:p>
            <a:pPr marL="693738" lvl="1" indent="-236538" eaLnBrk="0" hangingPunct="0">
              <a:spcAft>
                <a:spcPts val="0"/>
              </a:spcAft>
              <a:buClr>
                <a:srgbClr val="2F6B89"/>
              </a:buClr>
              <a:buFont typeface="Arial" pitchFamily="34" charset="0"/>
              <a:buChar char="–"/>
              <a:defRPr/>
            </a:pPr>
            <a:r>
              <a:rPr lang="en-US" sz="1400" dirty="0" smtClean="0">
                <a:latin typeface="Calibri" pitchFamily="34" charset="0"/>
              </a:rPr>
              <a:t>Second priority</a:t>
            </a:r>
          </a:p>
          <a:p>
            <a:pPr marL="693738" lvl="1" indent="-236538" eaLnBrk="0" hangingPunct="0">
              <a:spcAft>
                <a:spcPts val="0"/>
              </a:spcAft>
              <a:buClr>
                <a:srgbClr val="2F6B89"/>
              </a:buClr>
              <a:buFont typeface="Arial" pitchFamily="34" charset="0"/>
              <a:buChar char="–"/>
              <a:defRPr/>
            </a:pPr>
            <a:r>
              <a:rPr lang="en-US" sz="1400" dirty="0" smtClean="0">
                <a:latin typeface="Calibri" pitchFamily="34" charset="0"/>
              </a:rPr>
              <a:t>+  -</a:t>
            </a:r>
          </a:p>
          <a:p>
            <a:pPr marL="693738" lvl="1" indent="-236538" eaLnBrk="0" hangingPunct="0">
              <a:spcAft>
                <a:spcPts val="0"/>
              </a:spcAft>
              <a:buClr>
                <a:srgbClr val="2F6B89"/>
              </a:buClr>
              <a:buFont typeface="Arial" pitchFamily="34" charset="0"/>
              <a:buChar char="–"/>
              <a:defRPr/>
            </a:pPr>
            <a:r>
              <a:rPr lang="en-US" sz="1400" dirty="0" smtClean="0">
                <a:latin typeface="Calibri" pitchFamily="34" charset="0"/>
              </a:rPr>
              <a:t>Operators with higher priority are applied first</a:t>
            </a:r>
          </a:p>
          <a:p>
            <a:pPr marL="693738" lvl="1" indent="-236538" eaLnBrk="0" hangingPunct="0">
              <a:spcAft>
                <a:spcPts val="0"/>
              </a:spcAft>
              <a:buClr>
                <a:srgbClr val="2F6B89"/>
              </a:buClr>
              <a:buFont typeface="Arial" pitchFamily="34" charset="0"/>
              <a:buChar char="–"/>
              <a:defRPr/>
            </a:pPr>
            <a:r>
              <a:rPr lang="en-US" sz="1400" dirty="0" smtClean="0">
                <a:latin typeface="Calibri" pitchFamily="34" charset="0"/>
              </a:rPr>
              <a:t>Operators with same priority are applied from left to right</a:t>
            </a:r>
          </a:p>
          <a:p>
            <a:pPr algn="ctr"/>
            <a:endParaRPr lang="en-IN"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Arithmetic Operators conversions</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endParaRPr lang="en-US" sz="1400" dirty="0" smtClean="0">
              <a:solidFill>
                <a:srgbClr val="5F5F5F"/>
              </a:solidFill>
              <a:latin typeface="Calibri" pitchFamily="34" charset="0"/>
            </a:endParaRPr>
          </a:p>
          <a:p>
            <a:pPr marL="514350" indent="-514350" eaLnBrk="1" hangingPunct="1">
              <a:spcBef>
                <a:spcPts val="800"/>
              </a:spcBef>
            </a:pPr>
            <a:r>
              <a:rPr lang="en-US" sz="1400" b="1" dirty="0" smtClean="0">
                <a:solidFill>
                  <a:srgbClr val="000000"/>
                </a:solidFill>
                <a:latin typeface="Calibri" pitchFamily="34" charset="0"/>
              </a:rPr>
              <a:t>byte b1=2, b2=3;</a:t>
            </a:r>
          </a:p>
          <a:p>
            <a:pPr marL="514350" indent="-514350" eaLnBrk="1" hangingPunct="1">
              <a:spcBef>
                <a:spcPts val="800"/>
              </a:spcBef>
              <a:buNone/>
            </a:pPr>
            <a:r>
              <a:rPr lang="en-US" sz="1400" b="1" dirty="0" smtClean="0">
                <a:solidFill>
                  <a:srgbClr val="000000"/>
                </a:solidFill>
                <a:latin typeface="Calibri" pitchFamily="34" charset="0"/>
                <a:sym typeface="Wingdings" pitchFamily="2" charset="2"/>
              </a:rPr>
              <a:t>	</a:t>
            </a:r>
            <a:r>
              <a:rPr lang="en-US" sz="1400" b="1" dirty="0" err="1" smtClean="0">
                <a:solidFill>
                  <a:srgbClr val="000000"/>
                </a:solidFill>
                <a:latin typeface="Calibri" pitchFamily="34" charset="0"/>
                <a:sym typeface="Wingdings" pitchFamily="2" charset="2"/>
              </a:rPr>
              <a:t>int</a:t>
            </a:r>
            <a:r>
              <a:rPr lang="en-US" sz="1400" b="1" dirty="0" smtClean="0">
                <a:solidFill>
                  <a:srgbClr val="000000"/>
                </a:solidFill>
                <a:latin typeface="Calibri" pitchFamily="34" charset="0"/>
                <a:sym typeface="Wingdings" pitchFamily="2" charset="2"/>
              </a:rPr>
              <a:t> </a:t>
            </a:r>
            <a:r>
              <a:rPr lang="en-US" sz="1400" b="1" dirty="0" err="1" smtClean="0">
                <a:solidFill>
                  <a:srgbClr val="000000"/>
                </a:solidFill>
                <a:latin typeface="Calibri" pitchFamily="34" charset="0"/>
                <a:sym typeface="Wingdings" pitchFamily="2" charset="2"/>
              </a:rPr>
              <a:t>i</a:t>
            </a:r>
            <a:r>
              <a:rPr lang="en-US" sz="1400" b="1" dirty="0" smtClean="0">
                <a:solidFill>
                  <a:srgbClr val="000000"/>
                </a:solidFill>
                <a:latin typeface="Calibri" pitchFamily="34" charset="0"/>
                <a:sym typeface="Wingdings" pitchFamily="2" charset="2"/>
              </a:rPr>
              <a:t>=b1+b2;</a:t>
            </a:r>
            <a:r>
              <a:rPr lang="en-US" sz="1400" b="1" dirty="0" smtClean="0">
                <a:solidFill>
                  <a:srgbClr val="C81E1E"/>
                </a:solidFill>
                <a:latin typeface="Calibri" pitchFamily="34" charset="0"/>
              </a:rPr>
              <a:t> </a:t>
            </a:r>
            <a:r>
              <a:rPr lang="en-US" sz="1400" b="1" dirty="0" smtClean="0">
                <a:latin typeface="Calibri" pitchFamily="34" charset="0"/>
              </a:rPr>
              <a:t>// ok</a:t>
            </a:r>
          </a:p>
          <a:p>
            <a:pPr marL="514350" indent="-514350" eaLnBrk="1" hangingPunct="1">
              <a:spcBef>
                <a:spcPts val="800"/>
              </a:spcBef>
              <a:buNone/>
            </a:pPr>
            <a:r>
              <a:rPr lang="en-US" sz="1400" b="1" dirty="0" smtClean="0">
                <a:solidFill>
                  <a:srgbClr val="C81E1E"/>
                </a:solidFill>
                <a:latin typeface="Calibri" pitchFamily="34" charset="0"/>
                <a:sym typeface="Wingdings" pitchFamily="2" charset="2"/>
              </a:rPr>
              <a:t>	</a:t>
            </a:r>
            <a:r>
              <a:rPr lang="en-US" sz="1400" dirty="0" smtClean="0">
                <a:latin typeface="Calibri" pitchFamily="34" charset="0"/>
                <a:sym typeface="Wingdings" pitchFamily="2" charset="2"/>
              </a:rPr>
              <a:t>But</a:t>
            </a:r>
            <a:r>
              <a:rPr lang="en-US" sz="1400" b="1" dirty="0" smtClean="0">
                <a:solidFill>
                  <a:srgbClr val="000000"/>
                </a:solidFill>
                <a:latin typeface="Calibri" pitchFamily="34" charset="0"/>
              </a:rPr>
              <a:t> byte b=b1+b2; //</a:t>
            </a:r>
            <a:r>
              <a:rPr lang="en-US" sz="1400" b="1" dirty="0" smtClean="0">
                <a:latin typeface="Calibri" pitchFamily="34" charset="0"/>
                <a:sym typeface="Wingdings" pitchFamily="2" charset="2"/>
              </a:rPr>
              <a:t> error</a:t>
            </a:r>
          </a:p>
          <a:p>
            <a:pPr marL="514350" indent="-514350" eaLnBrk="1" hangingPunct="1">
              <a:spcBef>
                <a:spcPts val="800"/>
              </a:spcBef>
              <a:buNone/>
            </a:pPr>
            <a:r>
              <a:rPr lang="en-US" sz="1400" dirty="0" smtClean="0">
                <a:latin typeface="Calibri" pitchFamily="34" charset="0"/>
                <a:sym typeface="Wingdings" pitchFamily="2" charset="2"/>
              </a:rPr>
              <a:t>	Same is the case with </a:t>
            </a:r>
            <a:r>
              <a:rPr lang="en-US" sz="1400" b="1" dirty="0" smtClean="0">
                <a:solidFill>
                  <a:srgbClr val="000000"/>
                </a:solidFill>
                <a:latin typeface="Calibri" pitchFamily="34" charset="0"/>
                <a:sym typeface="Wingdings" pitchFamily="2" charset="2"/>
              </a:rPr>
              <a:t>short</a:t>
            </a:r>
          </a:p>
          <a:p>
            <a:pPr marL="514350" indent="-514350" algn="just" eaLnBrk="1" hangingPunct="1">
              <a:lnSpc>
                <a:spcPct val="100000"/>
              </a:lnSpc>
              <a:spcBef>
                <a:spcPts val="800"/>
              </a:spcBef>
            </a:pPr>
            <a:r>
              <a:rPr lang="en-US" sz="1400" dirty="0" smtClean="0">
                <a:latin typeface="Calibri" pitchFamily="34" charset="0"/>
                <a:sym typeface="Wingdings" pitchFamily="2" charset="2"/>
              </a:rPr>
              <a:t>Since arithmetic operations between integer types results in </a:t>
            </a:r>
            <a:r>
              <a:rPr lang="en-US" sz="1400" dirty="0" err="1" smtClean="0">
                <a:latin typeface="Calibri" pitchFamily="34" charset="0"/>
                <a:sym typeface="Wingdings" pitchFamily="2" charset="2"/>
              </a:rPr>
              <a:t>int</a:t>
            </a:r>
            <a:r>
              <a:rPr lang="en-US" sz="1400" dirty="0" smtClean="0">
                <a:latin typeface="Calibri" pitchFamily="34" charset="0"/>
                <a:sym typeface="Wingdings" pitchFamily="2" charset="2"/>
              </a:rPr>
              <a:t> (except when it involves long), b1+b2 gives error (possible loss of precision)</a:t>
            </a:r>
          </a:p>
          <a:p>
            <a:pPr marL="514350" indent="-514350" eaLnBrk="1" hangingPunct="1">
              <a:spcBef>
                <a:spcPts val="800"/>
              </a:spcBef>
            </a:pPr>
            <a:r>
              <a:rPr lang="en-US" sz="1400" b="1" dirty="0" smtClean="0">
                <a:solidFill>
                  <a:srgbClr val="002060"/>
                </a:solidFill>
                <a:latin typeface="Calibri" pitchFamily="34" charset="0"/>
                <a:sym typeface="Wingdings" pitchFamily="2" charset="2"/>
              </a:rPr>
              <a:t> </a:t>
            </a:r>
            <a:r>
              <a:rPr lang="en-US" sz="1400" b="1" dirty="0" smtClean="0">
                <a:solidFill>
                  <a:srgbClr val="000000"/>
                </a:solidFill>
                <a:latin typeface="Calibri" pitchFamily="34" charset="0"/>
              </a:rPr>
              <a:t>byte b=b+1; </a:t>
            </a:r>
            <a:r>
              <a:rPr lang="en-US" sz="1400" b="1" dirty="0" smtClean="0">
                <a:latin typeface="Calibri" pitchFamily="34" charset="0"/>
                <a:sym typeface="Wingdings" pitchFamily="2" charset="2"/>
              </a:rPr>
              <a:t>// error</a:t>
            </a:r>
          </a:p>
          <a:p>
            <a:pPr marL="514350" indent="-514350" eaLnBrk="1" hangingPunct="1">
              <a:spcBef>
                <a:spcPts val="800"/>
              </a:spcBef>
              <a:buNone/>
            </a:pPr>
            <a:r>
              <a:rPr lang="en-US" sz="1400" b="1" dirty="0" smtClean="0">
                <a:latin typeface="Calibri" pitchFamily="34" charset="0"/>
                <a:sym typeface="Wingdings" pitchFamily="2" charset="2"/>
              </a:rPr>
              <a:t>	</a:t>
            </a:r>
            <a:r>
              <a:rPr lang="en-US" sz="1400" dirty="0" smtClean="0">
                <a:latin typeface="Calibri" pitchFamily="34" charset="0"/>
                <a:sym typeface="Wingdings" pitchFamily="2" charset="2"/>
              </a:rPr>
              <a:t>But</a:t>
            </a:r>
            <a:r>
              <a:rPr lang="en-US" sz="1400" b="1" dirty="0" smtClean="0">
                <a:solidFill>
                  <a:srgbClr val="C81E1E"/>
                </a:solidFill>
                <a:latin typeface="Calibri" pitchFamily="34" charset="0"/>
                <a:sym typeface="Wingdings" pitchFamily="2" charset="2"/>
              </a:rPr>
              <a:t> </a:t>
            </a:r>
            <a:r>
              <a:rPr lang="en-US" sz="1400" b="1" dirty="0" smtClean="0">
                <a:solidFill>
                  <a:srgbClr val="000000"/>
                </a:solidFill>
                <a:latin typeface="Calibri" pitchFamily="34" charset="0"/>
                <a:sym typeface="Wingdings" pitchFamily="2" charset="2"/>
              </a:rPr>
              <a:t>byte b+=1</a:t>
            </a:r>
            <a:r>
              <a:rPr lang="en-US" sz="1400" b="1" dirty="0" smtClean="0">
                <a:latin typeface="Calibri" pitchFamily="34" charset="0"/>
                <a:sym typeface="Wingdings" pitchFamily="2" charset="2"/>
              </a:rPr>
              <a:t>; </a:t>
            </a:r>
            <a:r>
              <a:rPr lang="en-US" sz="1400" b="1" dirty="0" smtClean="0">
                <a:latin typeface="Calibri" pitchFamily="34" charset="0"/>
              </a:rPr>
              <a:t>// ok </a:t>
            </a:r>
          </a:p>
          <a:p>
            <a:pPr marL="514350" indent="-514350" eaLnBrk="1" hangingPunct="1">
              <a:spcBef>
                <a:spcPts val="800"/>
              </a:spcBef>
              <a:buNone/>
            </a:pPr>
            <a:r>
              <a:rPr lang="en-US" sz="1400" b="1" dirty="0" smtClean="0">
                <a:latin typeface="Calibri" pitchFamily="34" charset="0"/>
                <a:sym typeface="Wingdings" pitchFamily="2" charset="2"/>
              </a:rPr>
              <a:t>	</a:t>
            </a:r>
            <a:r>
              <a:rPr lang="en-US" sz="1400" dirty="0" smtClean="0">
                <a:latin typeface="Calibri" pitchFamily="34" charset="0"/>
                <a:sym typeface="Wingdings" pitchFamily="2" charset="2"/>
              </a:rPr>
              <a:t>because compiler converts this as </a:t>
            </a:r>
            <a:r>
              <a:rPr lang="en-US" sz="1400" b="1" dirty="0" smtClean="0">
                <a:latin typeface="Calibri" pitchFamily="34" charset="0"/>
              </a:rPr>
              <a:t> byte=(byte)(b+1);</a:t>
            </a:r>
          </a:p>
          <a:p>
            <a:pPr>
              <a:lnSpc>
                <a:spcPct val="140000"/>
              </a:lnSpc>
              <a:spcBef>
                <a:spcPts val="1000"/>
              </a:spcBef>
              <a:buNone/>
              <a:defRPr/>
            </a:pPr>
            <a:endParaRPr lang="en-US" sz="1000" dirty="0" smtClean="0">
              <a:solidFill>
                <a:srgbClr val="5F5F5F"/>
              </a:solidFill>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000" b="1" dirty="0" smtClean="0">
                <a:latin typeface="Calibri" pitchFamily="34" charset="0"/>
              </a:rPr>
              <a:t>Arithmetic Operators conversions(Continued) </a:t>
            </a:r>
            <a:endParaRPr lang="en-IN" sz="20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endParaRPr lang="en-US" sz="1400" dirty="0" smtClean="0">
              <a:solidFill>
                <a:srgbClr val="5F5F5F"/>
              </a:solidFill>
              <a:latin typeface="Calibri" pitchFamily="34" charset="0"/>
            </a:endParaRPr>
          </a:p>
          <a:p>
            <a:pPr>
              <a:spcBef>
                <a:spcPts val="800"/>
              </a:spcBef>
              <a:buFont typeface="Wingdings" pitchFamily="2" charset="2"/>
              <a:buChar char="q"/>
              <a:defRPr/>
            </a:pPr>
            <a:r>
              <a:rPr lang="en-IN" sz="1600" b="1" dirty="0" smtClean="0">
                <a:solidFill>
                  <a:srgbClr val="000000"/>
                </a:solidFill>
                <a:latin typeface="Calibri" pitchFamily="34" charset="0"/>
              </a:rPr>
              <a:t>byte c=10</a:t>
            </a:r>
            <a:r>
              <a:rPr lang="en-IN" sz="1600" b="1" dirty="0" smtClean="0">
                <a:latin typeface="Calibri" pitchFamily="34" charset="0"/>
              </a:rPr>
              <a:t>; </a:t>
            </a:r>
            <a:r>
              <a:rPr lang="en-US" sz="1600" b="1" dirty="0" smtClean="0">
                <a:latin typeface="Calibri" pitchFamily="34" charset="0"/>
              </a:rPr>
              <a:t>// ok</a:t>
            </a:r>
            <a:endParaRPr lang="en-IN" sz="1600" b="1" dirty="0" smtClean="0">
              <a:latin typeface="Calibri" pitchFamily="34" charset="0"/>
            </a:endParaRPr>
          </a:p>
          <a:p>
            <a:pPr>
              <a:lnSpc>
                <a:spcPct val="100000"/>
              </a:lnSpc>
              <a:spcBef>
                <a:spcPts val="800"/>
              </a:spcBef>
              <a:buNone/>
              <a:defRPr/>
            </a:pPr>
            <a:r>
              <a:rPr lang="en-IN" sz="1600" b="1" dirty="0" smtClean="0">
                <a:solidFill>
                  <a:srgbClr val="000000"/>
                </a:solidFill>
                <a:latin typeface="Calibri" pitchFamily="34" charset="0"/>
              </a:rPr>
              <a:t>	byte c1=-c</a:t>
            </a:r>
            <a:r>
              <a:rPr lang="en-IN" sz="1600" b="1" dirty="0" smtClean="0">
                <a:latin typeface="Calibri" pitchFamily="34" charset="0"/>
              </a:rPr>
              <a:t>; </a:t>
            </a:r>
            <a:r>
              <a:rPr lang="en-US" sz="1600" b="1" dirty="0" smtClean="0">
                <a:latin typeface="Calibri" pitchFamily="34" charset="0"/>
              </a:rPr>
              <a:t>// </a:t>
            </a:r>
            <a:r>
              <a:rPr lang="en-US" sz="1600" b="1" dirty="0" smtClean="0">
                <a:latin typeface="Calibri" pitchFamily="34" charset="0"/>
                <a:sym typeface="Wingdings" pitchFamily="2" charset="2"/>
              </a:rPr>
              <a:t>error </a:t>
            </a:r>
          </a:p>
          <a:p>
            <a:pPr>
              <a:lnSpc>
                <a:spcPct val="100000"/>
              </a:lnSpc>
              <a:spcBef>
                <a:spcPts val="800"/>
              </a:spcBef>
              <a:buNone/>
              <a:defRPr/>
            </a:pPr>
            <a:r>
              <a:rPr lang="en-US" sz="1600" b="1" dirty="0" smtClean="0">
                <a:solidFill>
                  <a:srgbClr val="002060"/>
                </a:solidFill>
                <a:latin typeface="Calibri" pitchFamily="34" charset="0"/>
              </a:rPr>
              <a:t>	</a:t>
            </a:r>
            <a:r>
              <a:rPr lang="en-US" sz="1600" b="1" dirty="0" smtClean="0">
                <a:solidFill>
                  <a:srgbClr val="000000"/>
                </a:solidFill>
                <a:latin typeface="Calibri" pitchFamily="34" charset="0"/>
              </a:rPr>
              <a:t>byte c2=c1+1; </a:t>
            </a:r>
            <a:r>
              <a:rPr lang="en-US" sz="1600" b="1" dirty="0" smtClean="0">
                <a:latin typeface="Calibri" pitchFamily="34" charset="0"/>
              </a:rPr>
              <a:t>// </a:t>
            </a:r>
            <a:r>
              <a:rPr lang="en-US" sz="1600" b="1" dirty="0" smtClean="0">
                <a:latin typeface="Calibri" pitchFamily="34" charset="0"/>
                <a:sym typeface="Wingdings" pitchFamily="2" charset="2"/>
              </a:rPr>
              <a:t>Error </a:t>
            </a:r>
            <a:r>
              <a:rPr lang="en-US" sz="1600" b="1" dirty="0" smtClean="0">
                <a:latin typeface="Calibri" pitchFamily="34" charset="0"/>
              </a:rPr>
              <a:t>: possible loss of precision</a:t>
            </a:r>
            <a:endParaRPr lang="en-IN" sz="1600" dirty="0" smtClean="0">
              <a:latin typeface="Calibri" pitchFamily="34" charset="0"/>
            </a:endParaRPr>
          </a:p>
          <a:p>
            <a:pPr>
              <a:lnSpc>
                <a:spcPct val="100000"/>
              </a:lnSpc>
              <a:spcBef>
                <a:spcPts val="800"/>
              </a:spcBef>
              <a:buNone/>
              <a:defRPr/>
            </a:pPr>
            <a:r>
              <a:rPr lang="en-US" sz="1600" b="1" dirty="0" smtClean="0">
                <a:solidFill>
                  <a:srgbClr val="000000"/>
                </a:solidFill>
                <a:latin typeface="Calibri" pitchFamily="34" charset="0"/>
                <a:sym typeface="Wingdings" pitchFamily="2" charset="2"/>
              </a:rPr>
              <a:t>	</a:t>
            </a:r>
            <a:r>
              <a:rPr lang="en-US" sz="1600" dirty="0" smtClean="0">
                <a:latin typeface="Calibri" pitchFamily="34" charset="0"/>
                <a:sym typeface="Wingdings" pitchFamily="2" charset="2"/>
              </a:rPr>
              <a:t>But</a:t>
            </a:r>
            <a:r>
              <a:rPr lang="en-US" sz="1600" b="1" dirty="0" smtClean="0">
                <a:solidFill>
                  <a:srgbClr val="000000"/>
                </a:solidFill>
                <a:latin typeface="Calibri" pitchFamily="34" charset="0"/>
              </a:rPr>
              <a:t> byte c2=++c1</a:t>
            </a:r>
            <a:r>
              <a:rPr lang="en-US" sz="1600" b="1" dirty="0" smtClean="0">
                <a:latin typeface="Calibri" pitchFamily="34" charset="0"/>
              </a:rPr>
              <a:t>; // ok</a:t>
            </a:r>
          </a:p>
          <a:p>
            <a:pPr>
              <a:spcBef>
                <a:spcPts val="800"/>
              </a:spcBef>
              <a:buFont typeface="Wingdings" pitchFamily="2" charset="2"/>
              <a:buChar char="q"/>
              <a:defRPr/>
            </a:pPr>
            <a:r>
              <a:rPr lang="en-US" sz="1600" dirty="0" smtClean="0">
                <a:latin typeface="Calibri" pitchFamily="34" charset="0"/>
                <a:sym typeface="Wingdings" pitchFamily="2" charset="2"/>
              </a:rPr>
              <a:t>Compound  assignment operator and pre/post increment/ decrement operator does the conversions required</a:t>
            </a:r>
            <a:endParaRPr lang="en-IN" sz="1600" dirty="0" smtClean="0">
              <a:latin typeface="Calibri" pitchFamily="34" charset="0"/>
            </a:endParaRPr>
          </a:p>
          <a:p>
            <a:pPr>
              <a:lnSpc>
                <a:spcPct val="140000"/>
              </a:lnSpc>
              <a:spcBef>
                <a:spcPts val="1000"/>
              </a:spcBef>
              <a:buNone/>
              <a:defRPr/>
            </a:pPr>
            <a:endParaRPr lang="en-US" sz="1000" dirty="0" smtClean="0">
              <a:solidFill>
                <a:srgbClr val="5F5F5F"/>
              </a:solidFill>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Explicit Conversion Or Casting</a:t>
            </a:r>
            <a:r>
              <a:rPr lang="en-US" sz="2000" b="1" dirty="0" smtClean="0">
                <a:latin typeface="Calibri" pitchFamily="34" charset="0"/>
              </a:rPr>
              <a:t>  </a:t>
            </a:r>
            <a:endParaRPr lang="en-IN" sz="20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endParaRPr lang="en-US" sz="1400" dirty="0" smtClean="0">
              <a:solidFill>
                <a:srgbClr val="5F5F5F"/>
              </a:solidFill>
              <a:latin typeface="Calibri" pitchFamily="34" charset="0"/>
            </a:endParaRPr>
          </a:p>
          <a:p>
            <a:pPr marL="457200" indent="-457200" algn="just">
              <a:lnSpc>
                <a:spcPct val="90000"/>
              </a:lnSpc>
              <a:spcBef>
                <a:spcPct val="50000"/>
              </a:spcBef>
              <a:buClr>
                <a:srgbClr val="002060"/>
              </a:buClr>
              <a:buFont typeface="Wingdings" pitchFamily="2" charset="2"/>
              <a:buChar char="q"/>
              <a:defRPr/>
            </a:pPr>
            <a:r>
              <a:rPr lang="en-US" sz="1600" dirty="0" smtClean="0">
                <a:latin typeface="Calibri" pitchFamily="34" charset="0"/>
              </a:rPr>
              <a:t>Any conversion between primitives  (excluding </a:t>
            </a:r>
            <a:r>
              <a:rPr lang="en-US" sz="1600" b="1" dirty="0" err="1" smtClean="0">
                <a:latin typeface="Calibri" pitchFamily="34" charset="0"/>
                <a:cs typeface="Courier New" pitchFamily="49" charset="0"/>
              </a:rPr>
              <a:t>boolean</a:t>
            </a:r>
            <a:r>
              <a:rPr lang="en-US" sz="1600" dirty="0" smtClean="0">
                <a:latin typeface="Calibri" pitchFamily="34" charset="0"/>
              </a:rPr>
              <a:t>) that is not possible implicitly can be done explicitly</a:t>
            </a:r>
          </a:p>
          <a:p>
            <a:pPr marL="457200" indent="-457200" algn="just">
              <a:lnSpc>
                <a:spcPct val="90000"/>
              </a:lnSpc>
              <a:spcBef>
                <a:spcPct val="50000"/>
              </a:spcBef>
              <a:buClr>
                <a:srgbClr val="002060"/>
              </a:buClr>
              <a:buFont typeface="Wingdings" pitchFamily="2" charset="2"/>
              <a:buChar char="q"/>
              <a:defRPr/>
            </a:pPr>
            <a:r>
              <a:rPr lang="en-US" sz="1600" dirty="0" smtClean="0">
                <a:latin typeface="Calibri" pitchFamily="34" charset="0"/>
              </a:rPr>
              <a:t>Conversions like (a) </a:t>
            </a:r>
            <a:r>
              <a:rPr lang="en-US" sz="1600" b="1" dirty="0" smtClean="0">
                <a:latin typeface="Calibri" pitchFamily="34" charset="0"/>
                <a:cs typeface="Courier New" pitchFamily="49" charset="0"/>
              </a:rPr>
              <a:t>double to long</a:t>
            </a:r>
            <a:r>
              <a:rPr lang="en-US" sz="1600" dirty="0" smtClean="0">
                <a:latin typeface="Calibri" pitchFamily="34" charset="0"/>
              </a:rPr>
              <a:t>, (b) </a:t>
            </a:r>
            <a:r>
              <a:rPr lang="en-US" sz="1600" b="1" dirty="0" smtClean="0">
                <a:latin typeface="Calibri" pitchFamily="34" charset="0"/>
                <a:cs typeface="Courier New" pitchFamily="49" charset="0"/>
              </a:rPr>
              <a:t>char to byte </a:t>
            </a:r>
            <a:r>
              <a:rPr lang="en-US" sz="1600" dirty="0" smtClean="0">
                <a:latin typeface="Calibri" pitchFamily="34" charset="0"/>
              </a:rPr>
              <a:t>etc</a:t>
            </a:r>
          </a:p>
          <a:p>
            <a:pPr marL="457200" indent="-457200" algn="just">
              <a:lnSpc>
                <a:spcPct val="90000"/>
              </a:lnSpc>
              <a:spcBef>
                <a:spcPct val="50000"/>
              </a:spcBef>
              <a:buClr>
                <a:srgbClr val="002060"/>
              </a:buClr>
              <a:buFont typeface="Wingdings" pitchFamily="2" charset="2"/>
              <a:buChar char="q"/>
              <a:defRPr/>
            </a:pPr>
            <a:r>
              <a:rPr lang="en-US" sz="1600" dirty="0" smtClean="0">
                <a:latin typeface="Calibri" pitchFamily="34" charset="0"/>
              </a:rPr>
              <a:t>This is done through casting</a:t>
            </a:r>
          </a:p>
          <a:p>
            <a:pPr algn="just">
              <a:lnSpc>
                <a:spcPct val="90000"/>
              </a:lnSpc>
              <a:spcBef>
                <a:spcPts val="500"/>
              </a:spcBef>
              <a:buNone/>
            </a:pPr>
            <a:r>
              <a:rPr lang="en-US" sz="1600" dirty="0" smtClean="0">
                <a:latin typeface="Calibri" pitchFamily="34" charset="0"/>
              </a:rPr>
              <a:t>Example:</a:t>
            </a:r>
            <a:endParaRPr lang="en-US" sz="1600" b="1" dirty="0" smtClean="0">
              <a:latin typeface="Calibri" pitchFamily="34" charset="0"/>
            </a:endParaRPr>
          </a:p>
          <a:p>
            <a:pPr lvl="2" algn="just">
              <a:lnSpc>
                <a:spcPct val="90000"/>
              </a:lnSpc>
              <a:buNone/>
            </a:pPr>
            <a:r>
              <a:rPr lang="en-US" sz="1600" b="1" dirty="0" err="1" smtClean="0">
                <a:latin typeface="Calibri" pitchFamily="34" charset="0"/>
              </a:rPr>
              <a:t>int</a:t>
            </a:r>
            <a:r>
              <a:rPr lang="en-US" sz="1600" b="1" dirty="0" smtClean="0">
                <a:latin typeface="Calibri" pitchFamily="34" charset="0"/>
              </a:rPr>
              <a:t> k=10;</a:t>
            </a:r>
          </a:p>
          <a:p>
            <a:pPr lvl="2" algn="just">
              <a:lnSpc>
                <a:spcPct val="90000"/>
              </a:lnSpc>
              <a:buNone/>
            </a:pPr>
            <a:r>
              <a:rPr lang="en-US" sz="1600" b="1" dirty="0" smtClean="0">
                <a:latin typeface="Calibri" pitchFamily="34" charset="0"/>
              </a:rPr>
              <a:t>char b=k;</a:t>
            </a:r>
            <a:r>
              <a:rPr lang="en-US" sz="1600" dirty="0" smtClean="0">
                <a:latin typeface="Calibri" pitchFamily="34" charset="0"/>
              </a:rPr>
              <a:t> // error</a:t>
            </a:r>
          </a:p>
          <a:p>
            <a:pPr algn="just">
              <a:lnSpc>
                <a:spcPct val="90000"/>
              </a:lnSpc>
              <a:spcBef>
                <a:spcPts val="500"/>
              </a:spcBef>
              <a:buNone/>
            </a:pPr>
            <a:r>
              <a:rPr lang="en-US" sz="1600" dirty="0" smtClean="0">
                <a:latin typeface="Calibri" pitchFamily="34" charset="0"/>
              </a:rPr>
              <a:t>Casting makes the error disappear: </a:t>
            </a:r>
          </a:p>
          <a:p>
            <a:pPr algn="just">
              <a:lnSpc>
                <a:spcPct val="90000"/>
              </a:lnSpc>
              <a:spcBef>
                <a:spcPts val="500"/>
              </a:spcBef>
              <a:buNone/>
            </a:pPr>
            <a:r>
              <a:rPr lang="en-US" sz="1600" dirty="0" smtClean="0">
                <a:latin typeface="Calibri" pitchFamily="34" charset="0"/>
              </a:rPr>
              <a:t>	</a:t>
            </a:r>
            <a:r>
              <a:rPr lang="en-US" sz="1600" b="1" dirty="0" smtClean="0">
                <a:latin typeface="Calibri" pitchFamily="34" charset="0"/>
              </a:rPr>
              <a:t>char b=(char)k;</a:t>
            </a:r>
          </a:p>
          <a:p>
            <a:pPr algn="just">
              <a:lnSpc>
                <a:spcPct val="90000"/>
              </a:lnSpc>
              <a:spcBef>
                <a:spcPts val="500"/>
              </a:spcBef>
              <a:buNone/>
            </a:pPr>
            <a:endParaRPr lang="en-US" sz="1600" dirty="0" smtClean="0">
              <a:latin typeface="Calibri" pitchFamily="34" charset="0"/>
            </a:endParaRPr>
          </a:p>
          <a:p>
            <a:pPr algn="just">
              <a:lnSpc>
                <a:spcPct val="90000"/>
              </a:lnSpc>
              <a:spcBef>
                <a:spcPts val="500"/>
              </a:spcBef>
              <a:buNone/>
            </a:pPr>
            <a:r>
              <a:rPr lang="en-US" sz="1600" b="1" dirty="0" smtClean="0">
                <a:latin typeface="Calibri" pitchFamily="34" charset="0"/>
              </a:rPr>
              <a:t>byte b=(byte)128;</a:t>
            </a:r>
            <a:r>
              <a:rPr lang="en-US" sz="1600" dirty="0" smtClean="0">
                <a:latin typeface="Calibri" pitchFamily="34" charset="0"/>
              </a:rPr>
              <a:t>   </a:t>
            </a:r>
          </a:p>
          <a:p>
            <a:pPr algn="just">
              <a:lnSpc>
                <a:spcPct val="90000"/>
              </a:lnSpc>
              <a:spcBef>
                <a:spcPts val="500"/>
              </a:spcBef>
            </a:pPr>
            <a:r>
              <a:rPr lang="en-US" sz="1600" i="1" dirty="0" smtClean="0">
                <a:latin typeface="Calibri" pitchFamily="34" charset="0"/>
              </a:rPr>
              <a:t>What will be the value when you print b?</a:t>
            </a:r>
            <a:endParaRPr lang="en-US" sz="1000" dirty="0" smtClean="0">
              <a:solidFill>
                <a:srgbClr val="5F5F5F"/>
              </a:solidFill>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Comparison Operators</a:t>
            </a:r>
            <a:endParaRPr lang="en-IN" sz="2800" b="1" dirty="0">
              <a:latin typeface="Calibri" pitchFamily="34" charset="0"/>
            </a:endParaRPr>
          </a:p>
        </p:txBody>
      </p:sp>
      <p:graphicFrame>
        <p:nvGraphicFramePr>
          <p:cNvPr id="7" name="Table 6"/>
          <p:cNvGraphicFramePr>
            <a:graphicFrameLocks noGrp="1"/>
          </p:cNvGraphicFramePr>
          <p:nvPr/>
        </p:nvGraphicFramePr>
        <p:xfrm>
          <a:off x="827584" y="1419615"/>
          <a:ext cx="5904656" cy="2592294"/>
        </p:xfrm>
        <a:graphic>
          <a:graphicData uri="http://schemas.openxmlformats.org/drawingml/2006/table">
            <a:tbl>
              <a:tblPr firstRow="1" bandRow="1">
                <a:tableStyleId>{5C22544A-7EE6-4342-B048-85BDC9FD1C3A}</a:tableStyleId>
              </a:tblPr>
              <a:tblGrid>
                <a:gridCol w="1563160"/>
                <a:gridCol w="4341496"/>
              </a:tblGrid>
              <a:tr h="432049">
                <a:tc>
                  <a:txBody>
                    <a:bodyPr/>
                    <a:lstStyle/>
                    <a:p>
                      <a:pPr algn="ctr"/>
                      <a:r>
                        <a:rPr lang="en-IN" b="0" kern="1200" dirty="0" smtClean="0">
                          <a:solidFill>
                            <a:schemeClr val="dk1"/>
                          </a:solidFill>
                          <a:latin typeface="Calibri" pitchFamily="34" charset="0"/>
                          <a:ea typeface="+mn-ea"/>
                          <a:cs typeface="+mn-cs"/>
                        </a:rPr>
                        <a:t>==</a:t>
                      </a:r>
                      <a:endParaRPr lang="en-IN" b="0" kern="1200" dirty="0">
                        <a:solidFill>
                          <a:schemeClr val="dk1"/>
                        </a:solidFill>
                        <a:latin typeface="Calibri" pitchFamily="34" charset="0"/>
                        <a:ea typeface="+mn-ea"/>
                        <a:cs typeface="+mn-cs"/>
                      </a:endParaRPr>
                    </a:p>
                  </a:txBody>
                  <a:tcPr/>
                </a:tc>
                <a:tc>
                  <a:txBody>
                    <a:bodyPr/>
                    <a:lstStyle/>
                    <a:p>
                      <a:r>
                        <a:rPr lang="en-IN" b="0" kern="1200" dirty="0" smtClean="0">
                          <a:solidFill>
                            <a:schemeClr val="dk1"/>
                          </a:solidFill>
                          <a:latin typeface="Calibri" pitchFamily="34" charset="0"/>
                          <a:ea typeface="+mn-ea"/>
                          <a:cs typeface="+mn-cs"/>
                        </a:rPr>
                        <a:t>Equality </a:t>
                      </a:r>
                      <a:endParaRPr lang="en-IN" b="0" kern="1200" dirty="0">
                        <a:solidFill>
                          <a:schemeClr val="dk1"/>
                        </a:solidFill>
                        <a:latin typeface="Calibri" pitchFamily="34" charset="0"/>
                        <a:ea typeface="+mn-ea"/>
                        <a:cs typeface="+mn-cs"/>
                      </a:endParaRPr>
                    </a:p>
                  </a:txBody>
                  <a:tcPr/>
                </a:tc>
              </a:tr>
              <a:tr h="432049">
                <a:tc>
                  <a:txBody>
                    <a:bodyPr/>
                    <a:lstStyle/>
                    <a:p>
                      <a:pPr algn="ctr"/>
                      <a:r>
                        <a:rPr lang="en-IN" dirty="0" smtClean="0">
                          <a:latin typeface="Calibri" pitchFamily="34" charset="0"/>
                        </a:rPr>
                        <a:t>&gt;</a:t>
                      </a:r>
                      <a:endParaRPr lang="en-IN" dirty="0">
                        <a:latin typeface="Calibri" pitchFamily="34" charset="0"/>
                      </a:endParaRPr>
                    </a:p>
                  </a:txBody>
                  <a:tcPr/>
                </a:tc>
                <a:tc>
                  <a:txBody>
                    <a:bodyPr/>
                    <a:lstStyle/>
                    <a:p>
                      <a:r>
                        <a:rPr lang="en-IN" dirty="0" smtClean="0">
                          <a:latin typeface="Calibri" pitchFamily="34" charset="0"/>
                        </a:rPr>
                        <a:t>Greater</a:t>
                      </a:r>
                      <a:r>
                        <a:rPr lang="en-IN" baseline="0" dirty="0" smtClean="0">
                          <a:latin typeface="Calibri" pitchFamily="34" charset="0"/>
                        </a:rPr>
                        <a:t> than</a:t>
                      </a:r>
                      <a:endParaRPr lang="en-IN" dirty="0">
                        <a:latin typeface="Calibri" pitchFamily="34" charset="0"/>
                      </a:endParaRPr>
                    </a:p>
                  </a:txBody>
                  <a:tcPr/>
                </a:tc>
              </a:tr>
              <a:tr h="432049">
                <a:tc>
                  <a:txBody>
                    <a:bodyPr/>
                    <a:lstStyle/>
                    <a:p>
                      <a:pPr algn="ctr"/>
                      <a:r>
                        <a:rPr lang="en-IN" dirty="0" smtClean="0">
                          <a:latin typeface="Calibri" pitchFamily="34" charset="0"/>
                        </a:rPr>
                        <a:t>&lt;</a:t>
                      </a:r>
                      <a:endParaRPr lang="en-IN" dirty="0">
                        <a:latin typeface="Calibri" pitchFamily="34" charset="0"/>
                      </a:endParaRPr>
                    </a:p>
                  </a:txBody>
                  <a:tcPr/>
                </a:tc>
                <a:tc>
                  <a:txBody>
                    <a:bodyPr/>
                    <a:lstStyle/>
                    <a:p>
                      <a:r>
                        <a:rPr lang="en-IN" dirty="0" smtClean="0">
                          <a:latin typeface="Calibri" pitchFamily="34" charset="0"/>
                        </a:rPr>
                        <a:t>Less</a:t>
                      </a:r>
                      <a:r>
                        <a:rPr lang="en-IN" baseline="0" dirty="0" smtClean="0">
                          <a:latin typeface="Calibri" pitchFamily="34" charset="0"/>
                        </a:rPr>
                        <a:t> than</a:t>
                      </a:r>
                      <a:endParaRPr lang="en-IN" dirty="0">
                        <a:latin typeface="Calibri" pitchFamily="34" charset="0"/>
                      </a:endParaRPr>
                    </a:p>
                  </a:txBody>
                  <a:tcPr/>
                </a:tc>
              </a:tr>
              <a:tr h="432049">
                <a:tc>
                  <a:txBody>
                    <a:bodyPr/>
                    <a:lstStyle/>
                    <a:p>
                      <a:pPr algn="ctr"/>
                      <a:r>
                        <a:rPr lang="en-IN" dirty="0" smtClean="0">
                          <a:latin typeface="Calibri" pitchFamily="34" charset="0"/>
                        </a:rPr>
                        <a:t>&gt;=</a:t>
                      </a:r>
                      <a:endParaRPr lang="en-IN"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Calibri" pitchFamily="34" charset="0"/>
                        </a:rPr>
                        <a:t>Greater</a:t>
                      </a:r>
                      <a:r>
                        <a:rPr lang="en-IN" baseline="0" dirty="0" smtClean="0">
                          <a:latin typeface="Calibri" pitchFamily="34" charset="0"/>
                        </a:rPr>
                        <a:t> than or equal to</a:t>
                      </a:r>
                      <a:endParaRPr lang="en-IN" dirty="0" smtClean="0">
                        <a:latin typeface="Calibri" pitchFamily="34" charset="0"/>
                      </a:endParaRPr>
                    </a:p>
                  </a:txBody>
                  <a:tcPr/>
                </a:tc>
              </a:tr>
              <a:tr h="432049">
                <a:tc>
                  <a:txBody>
                    <a:bodyPr/>
                    <a:lstStyle/>
                    <a:p>
                      <a:pPr algn="ctr"/>
                      <a:r>
                        <a:rPr lang="en-IN" dirty="0" smtClean="0">
                          <a:latin typeface="Calibri" pitchFamily="34" charset="0"/>
                        </a:rPr>
                        <a:t>&lt;=</a:t>
                      </a:r>
                      <a:endParaRPr lang="en-IN" dirty="0">
                        <a:latin typeface="Calibri" pitchFamily="34" charset="0"/>
                      </a:endParaRPr>
                    </a:p>
                  </a:txBody>
                  <a:tcPr/>
                </a:tc>
                <a:tc>
                  <a:txBody>
                    <a:bodyPr/>
                    <a:lstStyle/>
                    <a:p>
                      <a:r>
                        <a:rPr lang="en-IN" dirty="0" smtClean="0">
                          <a:latin typeface="Calibri" pitchFamily="34" charset="0"/>
                        </a:rPr>
                        <a:t>Less</a:t>
                      </a:r>
                      <a:r>
                        <a:rPr lang="en-IN" baseline="0" dirty="0" smtClean="0">
                          <a:latin typeface="Calibri" pitchFamily="34" charset="0"/>
                        </a:rPr>
                        <a:t> than or equal to</a:t>
                      </a:r>
                      <a:endParaRPr lang="en-IN" dirty="0">
                        <a:latin typeface="Calibri" pitchFamily="34" charset="0"/>
                      </a:endParaRPr>
                    </a:p>
                  </a:txBody>
                  <a:tcPr/>
                </a:tc>
              </a:tr>
              <a:tr h="432049">
                <a:tc>
                  <a:txBody>
                    <a:bodyPr/>
                    <a:lstStyle/>
                    <a:p>
                      <a:pPr algn="ctr"/>
                      <a:r>
                        <a:rPr lang="en-IN" dirty="0" smtClean="0">
                          <a:latin typeface="Calibri" pitchFamily="34" charset="0"/>
                        </a:rPr>
                        <a:t>!=</a:t>
                      </a:r>
                    </a:p>
                  </a:txBody>
                  <a:tcPr/>
                </a:tc>
                <a:tc>
                  <a:txBody>
                    <a:bodyPr/>
                    <a:lstStyle/>
                    <a:p>
                      <a:r>
                        <a:rPr lang="en-IN" dirty="0" smtClean="0">
                          <a:latin typeface="Calibri" pitchFamily="34" charset="0"/>
                        </a:rPr>
                        <a:t>Not equal</a:t>
                      </a:r>
                      <a:endParaRPr lang="en-IN" dirty="0">
                        <a:latin typeface="Calibri" pitchFamily="34" charset="0"/>
                      </a:endParaRPr>
                    </a:p>
                  </a:txBody>
                  <a:tcPr/>
                </a:tc>
              </a:tr>
            </a:tbl>
          </a:graphicData>
        </a:graphic>
      </p:graphicFrame>
      <p:sp>
        <p:nvSpPr>
          <p:cNvPr id="6" name="Rectangle 5"/>
          <p:cNvSpPr/>
          <p:nvPr/>
        </p:nvSpPr>
        <p:spPr>
          <a:xfrm>
            <a:off x="827584" y="4155926"/>
            <a:ext cx="590465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Calibri" pitchFamily="34" charset="0"/>
              </a:rPr>
              <a:t>All above operators will return </a:t>
            </a:r>
            <a:r>
              <a:rPr lang="en-IN" dirty="0" err="1" smtClean="0">
                <a:latin typeface="Calibri" pitchFamily="34" charset="0"/>
              </a:rPr>
              <a:t>boolean</a:t>
            </a:r>
            <a:r>
              <a:rPr lang="en-IN" dirty="0" smtClean="0">
                <a:latin typeface="Calibri" pitchFamily="34" charset="0"/>
              </a:rPr>
              <a:t> value i.e. true or false</a:t>
            </a:r>
            <a:endParaRPr lang="en-IN"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600" b="1" dirty="0" smtClean="0">
                <a:latin typeface="Calibri" pitchFamily="34" charset="0"/>
              </a:rPr>
              <a:t>Session 1: Objectives</a:t>
            </a:r>
            <a:endParaRPr lang="en-IN" sz="3600" b="1" dirty="0">
              <a:latin typeface="Calibri" pitchFamily="34" charset="0"/>
            </a:endParaRPr>
          </a:p>
        </p:txBody>
      </p:sp>
      <p:sp>
        <p:nvSpPr>
          <p:cNvPr id="4" name="Rectangle 2"/>
          <p:cNvSpPr>
            <a:spLocks noGrp="1"/>
          </p:cNvSpPr>
          <p:nvPr>
            <p:ph sz="quarter" idx="13"/>
          </p:nvPr>
        </p:nvSpPr>
        <p:spPr>
          <a:xfrm>
            <a:off x="609600" y="1491630"/>
            <a:ext cx="7748614" cy="290892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eaLnBrk="1" hangingPunct="1">
              <a:buNone/>
            </a:pPr>
            <a:endParaRPr lang="en-US" sz="1500" dirty="0" smtClean="0">
              <a:latin typeface="Calibri" pitchFamily="34" charset="0"/>
            </a:endParaRPr>
          </a:p>
          <a:p>
            <a:pPr algn="just" eaLnBrk="1" hangingPunct="1">
              <a:buNone/>
            </a:pPr>
            <a:r>
              <a:rPr lang="en-US" sz="1500" dirty="0" smtClean="0">
                <a:solidFill>
                  <a:schemeClr val="tx1"/>
                </a:solidFill>
                <a:latin typeface="Calibri" pitchFamily="34" charset="0"/>
              </a:rPr>
              <a:t>After completion of this module, you should be able to:</a:t>
            </a:r>
          </a:p>
          <a:p>
            <a:pPr algn="just" eaLnBrk="1" hangingPunct="1"/>
            <a:r>
              <a:rPr lang="en-US" sz="1500" dirty="0" smtClean="0">
                <a:solidFill>
                  <a:schemeClr val="tx1"/>
                </a:solidFill>
                <a:latin typeface="Calibri" pitchFamily="34" charset="0"/>
              </a:rPr>
              <a:t>Understand  history of Java</a:t>
            </a:r>
          </a:p>
          <a:p>
            <a:pPr algn="just" eaLnBrk="1" hangingPunct="1"/>
            <a:r>
              <a:rPr lang="en-US" sz="1500" dirty="0" smtClean="0">
                <a:solidFill>
                  <a:schemeClr val="tx1"/>
                </a:solidFill>
                <a:latin typeface="Calibri" pitchFamily="34" charset="0"/>
              </a:rPr>
              <a:t>Understand the concept of Java</a:t>
            </a:r>
          </a:p>
          <a:p>
            <a:pPr algn="just" eaLnBrk="1" hangingPunct="1"/>
            <a:r>
              <a:rPr lang="en-US" sz="1500" dirty="0" smtClean="0">
                <a:solidFill>
                  <a:schemeClr val="tx1"/>
                </a:solidFill>
                <a:latin typeface="Calibri" pitchFamily="34" charset="0"/>
              </a:rPr>
              <a:t>Identify the types of Java programs and first Java programs</a:t>
            </a:r>
          </a:p>
          <a:p>
            <a:pPr algn="just" eaLnBrk="1" hangingPunct="1"/>
            <a:r>
              <a:rPr lang="en-US" sz="1500" dirty="0" smtClean="0">
                <a:solidFill>
                  <a:schemeClr val="tx1"/>
                </a:solidFill>
                <a:latin typeface="Calibri" pitchFamily="34" charset="0"/>
              </a:rPr>
              <a:t>Explain variables and data types</a:t>
            </a:r>
          </a:p>
          <a:p>
            <a:pPr algn="just" eaLnBrk="1" hangingPunct="1"/>
            <a:r>
              <a:rPr lang="en-US" sz="1500" dirty="0" smtClean="0">
                <a:solidFill>
                  <a:schemeClr val="tx1"/>
                </a:solidFill>
                <a:latin typeface="Calibri" pitchFamily="34" charset="0"/>
              </a:rPr>
              <a:t>Identify various expressions, statements and blocks of Java</a:t>
            </a:r>
          </a:p>
          <a:p>
            <a:pPr algn="just" eaLnBrk="1" hangingPunct="1"/>
            <a:r>
              <a:rPr lang="en-US" sz="1500" dirty="0" smtClean="0">
                <a:solidFill>
                  <a:schemeClr val="tx1"/>
                </a:solidFill>
                <a:latin typeface="Calibri" pitchFamily="34" charset="0"/>
              </a:rPr>
              <a:t>Identify operators</a:t>
            </a:r>
          </a:p>
          <a:p>
            <a:pPr algn="just" eaLnBrk="1" hangingPunct="1"/>
            <a:r>
              <a:rPr lang="en-US" sz="1500" dirty="0" smtClean="0">
                <a:solidFill>
                  <a:schemeClr val="tx1"/>
                </a:solidFill>
                <a:latin typeface="Calibri" pitchFamily="34" charset="0"/>
              </a:rPr>
              <a:t>Understand arrays, control flow and </a:t>
            </a:r>
            <a:r>
              <a:rPr lang="en-US" sz="1500" dirty="0" err="1" smtClean="0">
                <a:solidFill>
                  <a:schemeClr val="tx1"/>
                </a:solidFill>
                <a:latin typeface="Calibri" pitchFamily="34" charset="0"/>
              </a:rPr>
              <a:t>Classpath</a:t>
            </a:r>
            <a:endParaRPr lang="en-IN" sz="1500" dirty="0" smtClean="0">
              <a:solidFill>
                <a:schemeClr val="tx1"/>
              </a:solidFill>
              <a:latin typeface="Calibri" pitchFamily="34" charset="0"/>
            </a:endParaRPr>
          </a:p>
          <a:p>
            <a:pPr marL="320040" indent="-320040" eaLnBrk="1" fontAlgn="auto" hangingPunct="1">
              <a:spcAft>
                <a:spcPts val="0"/>
              </a:spcAft>
              <a:buClr>
                <a:schemeClr val="tx1">
                  <a:shade val="95000"/>
                </a:schemeClr>
              </a:buClr>
              <a:buNone/>
              <a:defRPr/>
            </a:pPr>
            <a:endParaRPr lang="en-US" sz="1400" dirty="0">
              <a:solidFill>
                <a:schemeClr val="tx1"/>
              </a:solidFill>
              <a:latin typeface="Times New Roman" pitchFamily="18"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Boolean Operators</a:t>
            </a:r>
            <a:endParaRPr lang="en-IN" sz="2800" b="1" dirty="0">
              <a:latin typeface="Calibri" pitchFamily="34" charset="0"/>
            </a:endParaRPr>
          </a:p>
        </p:txBody>
      </p:sp>
      <p:graphicFrame>
        <p:nvGraphicFramePr>
          <p:cNvPr id="7" name="Table 6"/>
          <p:cNvGraphicFramePr>
            <a:graphicFrameLocks noGrp="1"/>
          </p:cNvGraphicFramePr>
          <p:nvPr/>
        </p:nvGraphicFramePr>
        <p:xfrm>
          <a:off x="827584" y="1707654"/>
          <a:ext cx="7200800" cy="3346688"/>
        </p:xfrm>
        <a:graphic>
          <a:graphicData uri="http://schemas.openxmlformats.org/drawingml/2006/table">
            <a:tbl>
              <a:tblPr firstRow="1" bandRow="1">
                <a:tableStyleId>{5C22544A-7EE6-4342-B048-85BDC9FD1C3A}</a:tableStyleId>
              </a:tblPr>
              <a:tblGrid>
                <a:gridCol w="1405034"/>
                <a:gridCol w="1475286"/>
                <a:gridCol w="4320480"/>
              </a:tblGrid>
              <a:tr h="364651">
                <a:tc>
                  <a:txBody>
                    <a:bodyPr/>
                    <a:lstStyle/>
                    <a:p>
                      <a:pPr algn="ctr"/>
                      <a:r>
                        <a:rPr lang="en-IN" sz="1400" dirty="0" smtClean="0">
                          <a:latin typeface="Calibri" pitchFamily="34" charset="0"/>
                        </a:rPr>
                        <a:t>Operators</a:t>
                      </a:r>
                      <a:endParaRPr lang="en-IN" sz="1400" dirty="0">
                        <a:latin typeface="Calibri" pitchFamily="34" charset="0"/>
                      </a:endParaRPr>
                    </a:p>
                  </a:txBody>
                  <a:tcPr/>
                </a:tc>
                <a:tc>
                  <a:txBody>
                    <a:bodyPr/>
                    <a:lstStyle/>
                    <a:p>
                      <a:pPr algn="ctr"/>
                      <a:r>
                        <a:rPr lang="en-IN" sz="1400" dirty="0" smtClean="0">
                          <a:latin typeface="Calibri" pitchFamily="34" charset="0"/>
                        </a:rPr>
                        <a:t>Type</a:t>
                      </a:r>
                      <a:endParaRPr lang="en-IN" sz="1400" dirty="0">
                        <a:latin typeface="Calibri" pitchFamily="34" charset="0"/>
                      </a:endParaRPr>
                    </a:p>
                  </a:txBody>
                  <a:tcPr/>
                </a:tc>
                <a:tc>
                  <a:txBody>
                    <a:bodyPr/>
                    <a:lstStyle/>
                    <a:p>
                      <a:pPr algn="ctr"/>
                      <a:r>
                        <a:rPr lang="en-IN" sz="1400" dirty="0" smtClean="0">
                          <a:latin typeface="Calibri" pitchFamily="34" charset="0"/>
                        </a:rPr>
                        <a:t>Definition</a:t>
                      </a:r>
                      <a:endParaRPr lang="en-IN" sz="1400" dirty="0">
                        <a:latin typeface="Calibri" pitchFamily="34" charset="0"/>
                      </a:endParaRPr>
                    </a:p>
                  </a:txBody>
                  <a:tcPr/>
                </a:tc>
              </a:tr>
              <a:tr h="787477">
                <a:tc>
                  <a:txBody>
                    <a:bodyPr/>
                    <a:lstStyle/>
                    <a:p>
                      <a:pPr algn="ctr"/>
                      <a:r>
                        <a:rPr lang="en-IN" sz="1400" dirty="0" smtClean="0">
                          <a:latin typeface="Calibri" pitchFamily="34" charset="0"/>
                        </a:rPr>
                        <a:t>&amp;&amp;</a:t>
                      </a:r>
                    </a:p>
                    <a:p>
                      <a:pPr algn="ctr"/>
                      <a:r>
                        <a:rPr lang="en-IN" sz="1400" dirty="0" smtClean="0">
                          <a:latin typeface="Calibri" pitchFamily="34" charset="0"/>
                        </a:rPr>
                        <a:t>Example X &amp;&amp;</a:t>
                      </a:r>
                      <a:r>
                        <a:rPr lang="en-IN" sz="1400" baseline="0" dirty="0" smtClean="0">
                          <a:latin typeface="Calibri" pitchFamily="34" charset="0"/>
                        </a:rPr>
                        <a:t> Y</a:t>
                      </a:r>
                      <a:endParaRPr lang="en-IN" sz="1400" dirty="0">
                        <a:latin typeface="Calibri" pitchFamily="34" charset="0"/>
                      </a:endParaRPr>
                    </a:p>
                  </a:txBody>
                  <a:tcPr/>
                </a:tc>
                <a:tc>
                  <a:txBody>
                    <a:bodyPr/>
                    <a:lstStyle/>
                    <a:p>
                      <a:pPr algn="ctr"/>
                      <a:r>
                        <a:rPr lang="en-IN" sz="1400" dirty="0" smtClean="0">
                          <a:latin typeface="Calibri" pitchFamily="34" charset="0"/>
                        </a:rPr>
                        <a:t>Conditional AND</a:t>
                      </a:r>
                      <a:endParaRPr lang="en-IN" sz="1400" dirty="0">
                        <a:latin typeface="Calibri" pitchFamily="34" charset="0"/>
                      </a:endParaRPr>
                    </a:p>
                  </a:txBody>
                  <a:tcPr/>
                </a:tc>
                <a:tc>
                  <a:txBody>
                    <a:bodyPr/>
                    <a:lstStyle/>
                    <a:p>
                      <a:pPr algn="l"/>
                      <a:r>
                        <a:rPr lang="en-IN" sz="1400" dirty="0" smtClean="0">
                          <a:latin typeface="Calibri" pitchFamily="34" charset="0"/>
                        </a:rPr>
                        <a:t>If both X and Y</a:t>
                      </a:r>
                      <a:r>
                        <a:rPr lang="en-IN" sz="1400" baseline="0" dirty="0" smtClean="0">
                          <a:latin typeface="Calibri" pitchFamily="34" charset="0"/>
                        </a:rPr>
                        <a:t> are true, result is true.</a:t>
                      </a:r>
                    </a:p>
                    <a:p>
                      <a:pPr algn="l"/>
                      <a:r>
                        <a:rPr lang="en-IN" sz="1400" baseline="0" dirty="0" smtClean="0">
                          <a:latin typeface="Calibri" pitchFamily="34" charset="0"/>
                        </a:rPr>
                        <a:t>If either X or Y are false result is false.</a:t>
                      </a:r>
                    </a:p>
                    <a:p>
                      <a:pPr algn="l"/>
                      <a:r>
                        <a:rPr lang="en-IN" sz="1400" baseline="0" dirty="0" smtClean="0">
                          <a:latin typeface="Calibri" pitchFamily="34" charset="0"/>
                        </a:rPr>
                        <a:t>If X is false then Y is not evaluated.</a:t>
                      </a:r>
                      <a:endParaRPr lang="en-IN" sz="1400" dirty="0">
                        <a:latin typeface="Calibri" pitchFamily="34" charset="0"/>
                      </a:endParaRPr>
                    </a:p>
                  </a:txBody>
                  <a:tcPr/>
                </a:tc>
              </a:tr>
              <a:tr h="638768">
                <a:tc>
                  <a:txBody>
                    <a:bodyPr/>
                    <a:lstStyle/>
                    <a:p>
                      <a:pPr algn="ctr"/>
                      <a:r>
                        <a:rPr lang="en-IN" sz="1400" dirty="0" smtClean="0">
                          <a:latin typeface="Calibri" pitchFamily="34"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Calibri" pitchFamily="34" charset="0"/>
                        </a:rPr>
                        <a:t>Example X</a:t>
                      </a:r>
                      <a:r>
                        <a:rPr lang="en-IN" sz="1400" baseline="0" dirty="0" smtClean="0">
                          <a:latin typeface="Calibri" pitchFamily="34" charset="0"/>
                        </a:rPr>
                        <a:t> || Y</a:t>
                      </a:r>
                      <a:endParaRPr lang="en-IN" sz="1400" dirty="0">
                        <a:latin typeface="Calibri" pitchFamily="34" charset="0"/>
                      </a:endParaRPr>
                    </a:p>
                  </a:txBody>
                  <a:tcPr/>
                </a:tc>
                <a:tc>
                  <a:txBody>
                    <a:bodyPr/>
                    <a:lstStyle/>
                    <a:p>
                      <a:pPr algn="ctr"/>
                      <a:r>
                        <a:rPr lang="en-IN" sz="1400" dirty="0" smtClean="0">
                          <a:latin typeface="Calibri" pitchFamily="34" charset="0"/>
                        </a:rPr>
                        <a:t>Conditional OR</a:t>
                      </a:r>
                      <a:endParaRPr lang="en-IN" sz="1400" dirty="0">
                        <a:latin typeface="Calibri" pitchFamily="34" charset="0"/>
                      </a:endParaRPr>
                    </a:p>
                  </a:txBody>
                  <a:tcPr/>
                </a:tc>
                <a:tc>
                  <a:txBody>
                    <a:bodyPr/>
                    <a:lstStyle/>
                    <a:p>
                      <a:pPr algn="l"/>
                      <a:r>
                        <a:rPr lang="en-IN" sz="1400" dirty="0" smtClean="0">
                          <a:latin typeface="Calibri" pitchFamily="34" charset="0"/>
                        </a:rPr>
                        <a:t>If either X or</a:t>
                      </a:r>
                      <a:r>
                        <a:rPr lang="en-IN" sz="1400" baseline="0" dirty="0" smtClean="0">
                          <a:latin typeface="Calibri" pitchFamily="34" charset="0"/>
                        </a:rPr>
                        <a:t> </a:t>
                      </a:r>
                      <a:r>
                        <a:rPr lang="en-IN" sz="1400" dirty="0" smtClean="0">
                          <a:latin typeface="Calibri" pitchFamily="34" charset="0"/>
                        </a:rPr>
                        <a:t>Y</a:t>
                      </a:r>
                      <a:r>
                        <a:rPr lang="en-IN" sz="1400" baseline="0" dirty="0" smtClean="0">
                          <a:latin typeface="Calibri" pitchFamily="34" charset="0"/>
                        </a:rPr>
                        <a:t> are true, result is true.</a:t>
                      </a:r>
                    </a:p>
                    <a:p>
                      <a:pPr algn="l"/>
                      <a:r>
                        <a:rPr lang="en-IN" sz="1400" baseline="0" dirty="0" smtClean="0">
                          <a:latin typeface="Calibri" pitchFamily="34" charset="0"/>
                        </a:rPr>
                        <a:t>If X is true then Y is not evaluated.</a:t>
                      </a:r>
                      <a:endParaRPr lang="en-IN" sz="1400" dirty="0" smtClean="0">
                        <a:latin typeface="Calibri" pitchFamily="34" charset="0"/>
                      </a:endParaRPr>
                    </a:p>
                    <a:p>
                      <a:pPr algn="ctr"/>
                      <a:endParaRPr lang="en-IN" sz="1400" dirty="0">
                        <a:latin typeface="Calibri" pitchFamily="34" charset="0"/>
                      </a:endParaRPr>
                    </a:p>
                  </a:txBody>
                  <a:tcPr/>
                </a:tc>
              </a:tr>
              <a:tr h="724361">
                <a:tc>
                  <a:txBody>
                    <a:bodyPr/>
                    <a:lstStyle/>
                    <a:p>
                      <a:pPr algn="ctr"/>
                      <a:r>
                        <a:rPr lang="en-IN" sz="1400" dirty="0" smtClean="0">
                          <a:latin typeface="Calibri" pitchFamily="34" charset="0"/>
                        </a:rPr>
                        <a:t>&amp;</a:t>
                      </a:r>
                    </a:p>
                    <a:p>
                      <a:pPr algn="ctr"/>
                      <a:r>
                        <a:rPr lang="en-IN" sz="1400" dirty="0" smtClean="0">
                          <a:latin typeface="Calibri" pitchFamily="34" charset="0"/>
                        </a:rPr>
                        <a:t>Example X</a:t>
                      </a:r>
                      <a:r>
                        <a:rPr lang="en-IN" sz="1400" baseline="0" dirty="0" smtClean="0">
                          <a:latin typeface="Calibri" pitchFamily="34" charset="0"/>
                        </a:rPr>
                        <a:t> &amp; Y</a:t>
                      </a:r>
                      <a:endParaRPr lang="en-IN" sz="1400" dirty="0">
                        <a:latin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Calibri" pitchFamily="34" charset="0"/>
                        </a:rPr>
                        <a:t>Boolean</a:t>
                      </a:r>
                      <a:r>
                        <a:rPr lang="en-IN" sz="1400" baseline="0" dirty="0" smtClean="0">
                          <a:latin typeface="Calibri" pitchFamily="34" charset="0"/>
                        </a:rPr>
                        <a:t> AND</a:t>
                      </a:r>
                      <a:endParaRPr lang="en-IN" sz="1400" dirty="0" smtClean="0">
                        <a:latin typeface="Calibri" pitchFamily="34" charset="0"/>
                      </a:endParaRPr>
                    </a:p>
                  </a:txBody>
                  <a:tcPr/>
                </a:tc>
                <a:tc>
                  <a:txBody>
                    <a:bodyPr/>
                    <a:lstStyle/>
                    <a:p>
                      <a:pPr algn="l"/>
                      <a:r>
                        <a:rPr lang="en-IN" sz="1400" dirty="0" smtClean="0">
                          <a:latin typeface="Calibri" pitchFamily="34" charset="0"/>
                        </a:rPr>
                        <a:t>If both X and Y</a:t>
                      </a:r>
                      <a:r>
                        <a:rPr lang="en-IN" sz="1400" baseline="0" dirty="0" smtClean="0">
                          <a:latin typeface="Calibri" pitchFamily="34" charset="0"/>
                        </a:rPr>
                        <a:t> are true, result is true.</a:t>
                      </a:r>
                    </a:p>
                    <a:p>
                      <a:pPr algn="l"/>
                      <a:r>
                        <a:rPr lang="en-IN" sz="1400" baseline="0" dirty="0" smtClean="0">
                          <a:latin typeface="Calibri" pitchFamily="34" charset="0"/>
                        </a:rPr>
                        <a:t>If either X or Y are false result is false.</a:t>
                      </a:r>
                    </a:p>
                    <a:p>
                      <a:pPr algn="l"/>
                      <a:r>
                        <a:rPr lang="en-IN" sz="1400" dirty="0" smtClean="0">
                          <a:latin typeface="Calibri" pitchFamily="34" charset="0"/>
                        </a:rPr>
                        <a:t>Both X and Y are evaluated before test.</a:t>
                      </a:r>
                    </a:p>
                  </a:txBody>
                  <a:tcPr/>
                </a:tc>
              </a:tr>
              <a:tr h="364651">
                <a:tc>
                  <a:txBody>
                    <a:bodyPr/>
                    <a:lstStyle/>
                    <a:p>
                      <a:pPr algn="ctr"/>
                      <a:r>
                        <a:rPr lang="en-IN" sz="1400" dirty="0" smtClean="0">
                          <a:latin typeface="Calibri" pitchFamily="34" charset="0"/>
                        </a:rPr>
                        <a:t>|</a:t>
                      </a:r>
                    </a:p>
                    <a:p>
                      <a:pPr algn="ctr"/>
                      <a:r>
                        <a:rPr lang="en-IN" sz="1400" dirty="0" smtClean="0">
                          <a:latin typeface="Calibri" pitchFamily="34" charset="0"/>
                        </a:rPr>
                        <a:t>Example X</a:t>
                      </a:r>
                      <a:r>
                        <a:rPr lang="en-IN" sz="1400" baseline="0" dirty="0" smtClean="0">
                          <a:latin typeface="Calibri" pitchFamily="34" charset="0"/>
                        </a:rPr>
                        <a:t> | Y</a:t>
                      </a:r>
                      <a:endParaRPr lang="en-IN" sz="1400" dirty="0" smtClean="0">
                        <a:latin typeface="Calibri" pitchFamily="34" charset="0"/>
                      </a:endParaRPr>
                    </a:p>
                    <a:p>
                      <a:pPr algn="ctr"/>
                      <a:endParaRPr lang="en-IN" sz="1400" dirty="0">
                        <a:latin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Calibri" pitchFamily="34" charset="0"/>
                        </a:rPr>
                        <a:t>Boolean</a:t>
                      </a:r>
                      <a:r>
                        <a:rPr lang="en-IN" sz="1400" baseline="0" dirty="0" smtClean="0">
                          <a:latin typeface="Calibri" pitchFamily="34" charset="0"/>
                        </a:rPr>
                        <a:t> OR</a:t>
                      </a:r>
                      <a:endParaRPr lang="en-IN" sz="1400" dirty="0" smtClean="0">
                        <a:latin typeface="Calibri" pitchFamily="34" charset="0"/>
                      </a:endParaRPr>
                    </a:p>
                    <a:p>
                      <a:pPr algn="ctr"/>
                      <a:endParaRPr lang="en-IN" sz="1400" dirty="0">
                        <a:latin typeface="Calibri" pitchFamily="34" charset="0"/>
                      </a:endParaRPr>
                    </a:p>
                  </a:txBody>
                  <a:tcPr/>
                </a:tc>
                <a:tc>
                  <a:txBody>
                    <a:bodyPr/>
                    <a:lstStyle/>
                    <a:p>
                      <a:pPr algn="l"/>
                      <a:r>
                        <a:rPr lang="en-IN" sz="1400" dirty="0" smtClean="0">
                          <a:latin typeface="Calibri" pitchFamily="34" charset="0"/>
                        </a:rPr>
                        <a:t>If either X or</a:t>
                      </a:r>
                      <a:r>
                        <a:rPr lang="en-IN" sz="1400" baseline="0" dirty="0" smtClean="0">
                          <a:latin typeface="Calibri" pitchFamily="34" charset="0"/>
                        </a:rPr>
                        <a:t> </a:t>
                      </a:r>
                      <a:r>
                        <a:rPr lang="en-IN" sz="1400" dirty="0" smtClean="0">
                          <a:latin typeface="Calibri" pitchFamily="34" charset="0"/>
                        </a:rPr>
                        <a:t>Y</a:t>
                      </a:r>
                      <a:r>
                        <a:rPr lang="en-IN" sz="1400" baseline="0" dirty="0" smtClean="0">
                          <a:latin typeface="Calibri" pitchFamily="34" charset="0"/>
                        </a:rPr>
                        <a:t> are true, result is true.</a:t>
                      </a:r>
                    </a:p>
                    <a:p>
                      <a:pPr algn="l"/>
                      <a:r>
                        <a:rPr lang="en-IN" sz="1400" dirty="0" smtClean="0">
                          <a:latin typeface="Calibri" pitchFamily="34" charset="0"/>
                        </a:rPr>
                        <a:t>Both X and Y are evaluated before test.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Unary Operators</a:t>
            </a:r>
            <a:endParaRPr lang="en-IN" sz="2800" b="1" dirty="0">
              <a:latin typeface="Calibri" pitchFamily="34" charset="0"/>
            </a:endParaRPr>
          </a:p>
        </p:txBody>
      </p:sp>
      <p:graphicFrame>
        <p:nvGraphicFramePr>
          <p:cNvPr id="7" name="Table 6"/>
          <p:cNvGraphicFramePr>
            <a:graphicFrameLocks noGrp="1"/>
          </p:cNvGraphicFramePr>
          <p:nvPr/>
        </p:nvGraphicFramePr>
        <p:xfrm>
          <a:off x="611560" y="1491630"/>
          <a:ext cx="7560841" cy="3151271"/>
        </p:xfrm>
        <a:graphic>
          <a:graphicData uri="http://schemas.openxmlformats.org/drawingml/2006/table">
            <a:tbl>
              <a:tblPr firstRow="1" bandRow="1">
                <a:tableStyleId>{5C22544A-7EE6-4342-B048-85BDC9FD1C3A}</a:tableStyleId>
              </a:tblPr>
              <a:tblGrid>
                <a:gridCol w="1440160"/>
                <a:gridCol w="1296144"/>
                <a:gridCol w="4824537"/>
              </a:tblGrid>
              <a:tr h="629744">
                <a:tc>
                  <a:txBody>
                    <a:bodyPr/>
                    <a:lstStyle/>
                    <a:p>
                      <a:pPr algn="ctr"/>
                      <a:r>
                        <a:rPr lang="en-IN" dirty="0" smtClean="0">
                          <a:latin typeface="Calibri" pitchFamily="34" charset="0"/>
                        </a:rPr>
                        <a:t>Operator</a:t>
                      </a:r>
                      <a:endParaRPr lang="en-IN" dirty="0">
                        <a:latin typeface="Calibri" pitchFamily="34" charset="0"/>
                      </a:endParaRPr>
                    </a:p>
                  </a:txBody>
                  <a:tcPr/>
                </a:tc>
                <a:tc>
                  <a:txBody>
                    <a:bodyPr/>
                    <a:lstStyle/>
                    <a:p>
                      <a:r>
                        <a:rPr lang="en-IN" dirty="0" smtClean="0">
                          <a:latin typeface="Calibri" pitchFamily="34" charset="0"/>
                        </a:rPr>
                        <a:t>Type</a:t>
                      </a:r>
                      <a:endParaRPr lang="en-IN"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Calibri" pitchFamily="34" charset="0"/>
                        </a:rPr>
                        <a:t>Definition</a:t>
                      </a:r>
                    </a:p>
                  </a:txBody>
                  <a:tcPr/>
                </a:tc>
              </a:tr>
              <a:tr h="1332807">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Increment</a:t>
                      </a:r>
                      <a:endParaRPr lang="en-IN" dirty="0">
                        <a:latin typeface="Calibri" pitchFamily="34" charset="0"/>
                      </a:endParaRPr>
                    </a:p>
                  </a:txBody>
                  <a:tcPr/>
                </a:tc>
                <a:tc>
                  <a:txBody>
                    <a:bodyPr/>
                    <a:lstStyle/>
                    <a:p>
                      <a:r>
                        <a:rPr lang="en-IN" dirty="0" err="1" smtClean="0">
                          <a:latin typeface="Calibri" pitchFamily="34" charset="0"/>
                        </a:rPr>
                        <a:t>int</a:t>
                      </a:r>
                      <a:r>
                        <a:rPr lang="en-IN" baseline="0" dirty="0" smtClean="0">
                          <a:latin typeface="Calibri" pitchFamily="34" charset="0"/>
                        </a:rPr>
                        <a:t> a=2;</a:t>
                      </a:r>
                    </a:p>
                    <a:p>
                      <a:r>
                        <a:rPr lang="en-IN" baseline="0" dirty="0" err="1" smtClean="0">
                          <a:latin typeface="Calibri" pitchFamily="34" charset="0"/>
                        </a:rPr>
                        <a:t>int</a:t>
                      </a:r>
                      <a:r>
                        <a:rPr lang="en-IN" baseline="0" dirty="0" smtClean="0">
                          <a:latin typeface="Calibri" pitchFamily="34" charset="0"/>
                        </a:rPr>
                        <a:t> b=a++; // b=2 and a=3 Post increment</a:t>
                      </a:r>
                    </a:p>
                    <a:p>
                      <a:r>
                        <a:rPr lang="en-IN" baseline="0" dirty="0" err="1" smtClean="0">
                          <a:latin typeface="Calibri" pitchFamily="34" charset="0"/>
                        </a:rPr>
                        <a:t>Int</a:t>
                      </a:r>
                      <a:r>
                        <a:rPr lang="en-IN" baseline="0" dirty="0" smtClean="0">
                          <a:latin typeface="Calibri" pitchFamily="34" charset="0"/>
                        </a:rPr>
                        <a:t> b=++a;// b=3 and a=3 Pre increment </a:t>
                      </a:r>
                    </a:p>
                  </a:txBody>
                  <a:tcPr/>
                </a:tc>
              </a:tr>
              <a:tr h="629744">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Decrement</a:t>
                      </a:r>
                      <a:endParaRPr lang="en-IN" dirty="0">
                        <a:latin typeface="Calibri" pitchFamily="34" charset="0"/>
                      </a:endParaRPr>
                    </a:p>
                  </a:txBody>
                  <a:tcPr/>
                </a:tc>
                <a:tc>
                  <a:txBody>
                    <a:bodyPr/>
                    <a:lstStyle/>
                    <a:p>
                      <a:r>
                        <a:rPr lang="en-IN" dirty="0" err="1" smtClean="0">
                          <a:latin typeface="Calibri" pitchFamily="34" charset="0"/>
                        </a:rPr>
                        <a:t>int</a:t>
                      </a:r>
                      <a:r>
                        <a:rPr lang="en-IN" baseline="0" dirty="0" smtClean="0">
                          <a:latin typeface="Calibri" pitchFamily="34" charset="0"/>
                        </a:rPr>
                        <a:t> a=2;</a:t>
                      </a:r>
                    </a:p>
                    <a:p>
                      <a:r>
                        <a:rPr lang="en-IN" baseline="0" dirty="0" err="1" smtClean="0">
                          <a:latin typeface="Calibri" pitchFamily="34" charset="0"/>
                        </a:rPr>
                        <a:t>int</a:t>
                      </a:r>
                      <a:r>
                        <a:rPr lang="en-IN" baseline="0" dirty="0" smtClean="0">
                          <a:latin typeface="Calibri" pitchFamily="34" charset="0"/>
                        </a:rPr>
                        <a:t> b=a--;//b=2 and a=1</a:t>
                      </a:r>
                    </a:p>
                    <a:p>
                      <a:r>
                        <a:rPr lang="en-IN" baseline="0" dirty="0" err="1" smtClean="0">
                          <a:latin typeface="Calibri" pitchFamily="34" charset="0"/>
                        </a:rPr>
                        <a:t>Int</a:t>
                      </a:r>
                      <a:r>
                        <a:rPr lang="en-IN" baseline="0" dirty="0" smtClean="0">
                          <a:latin typeface="Calibri" pitchFamily="34" charset="0"/>
                        </a:rPr>
                        <a:t> b=--a; //b=1 and a=1</a:t>
                      </a:r>
                    </a:p>
                    <a:p>
                      <a:endParaRPr lang="en-IN" dirty="0">
                        <a:latin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solidFill>
                  <a:schemeClr val="tx1"/>
                </a:solidFill>
                <a:latin typeface="Calibri" pitchFamily="34" charset="0"/>
              </a:rPr>
              <a:t>Session 1:  </a:t>
            </a:r>
            <a:r>
              <a:rPr lang="en-US" sz="2800" b="1" dirty="0" smtClean="0">
                <a:solidFill>
                  <a:schemeClr val="tx1"/>
                </a:solidFill>
              </a:rPr>
              <a:t>Integer Bitwise Operators</a:t>
            </a:r>
            <a:endParaRPr lang="en-IN" sz="2800" b="1" dirty="0">
              <a:solidFill>
                <a:schemeClr val="tx1"/>
              </a:solidFill>
              <a:latin typeface="Calibri" pitchFamily="34" charset="0"/>
            </a:endParaRPr>
          </a:p>
        </p:txBody>
      </p:sp>
      <p:graphicFrame>
        <p:nvGraphicFramePr>
          <p:cNvPr id="7" name="Table 6"/>
          <p:cNvGraphicFramePr>
            <a:graphicFrameLocks noGrp="1"/>
          </p:cNvGraphicFramePr>
          <p:nvPr/>
        </p:nvGraphicFramePr>
        <p:xfrm>
          <a:off x="611560" y="1491630"/>
          <a:ext cx="6120681" cy="2413884"/>
        </p:xfrm>
        <a:graphic>
          <a:graphicData uri="http://schemas.openxmlformats.org/drawingml/2006/table">
            <a:tbl>
              <a:tblPr firstRow="1" bandRow="1">
                <a:tableStyleId>{5C22544A-7EE6-4342-B048-85BDC9FD1C3A}</a:tableStyleId>
              </a:tblPr>
              <a:tblGrid>
                <a:gridCol w="1080120"/>
                <a:gridCol w="1152128"/>
                <a:gridCol w="1224136"/>
                <a:gridCol w="648073"/>
                <a:gridCol w="1008112"/>
                <a:gridCol w="1008112"/>
              </a:tblGrid>
              <a:tr h="648072">
                <a:tc>
                  <a:txBody>
                    <a:bodyPr/>
                    <a:lstStyle/>
                    <a:p>
                      <a:pPr algn="ctr"/>
                      <a:r>
                        <a:rPr lang="en-IN" sz="1800" b="1" kern="1200" dirty="0" smtClean="0">
                          <a:solidFill>
                            <a:schemeClr val="lt1"/>
                          </a:solidFill>
                          <a:latin typeface="Calibri" pitchFamily="34" charset="0"/>
                          <a:ea typeface="+mn-ea"/>
                          <a:cs typeface="+mn-cs"/>
                        </a:rPr>
                        <a:t>Operand1</a:t>
                      </a:r>
                      <a:endParaRPr lang="en-IN" sz="1800" b="1" kern="1200" dirty="0">
                        <a:solidFill>
                          <a:schemeClr val="lt1"/>
                        </a:solidFill>
                        <a:latin typeface="Calibri"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lt1"/>
                          </a:solidFill>
                          <a:latin typeface="Calibri" pitchFamily="34" charset="0"/>
                          <a:ea typeface="+mn-ea"/>
                          <a:cs typeface="+mn-cs"/>
                        </a:rPr>
                        <a:t>Operand2</a:t>
                      </a:r>
                    </a:p>
                    <a:p>
                      <a:endParaRPr lang="en-IN" sz="1800" b="1" kern="1200" dirty="0">
                        <a:solidFill>
                          <a:schemeClr val="lt1"/>
                        </a:solidFill>
                        <a:latin typeface="Calibri" pitchFamily="34" charset="0"/>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aseline="0" dirty="0" smtClean="0">
                          <a:latin typeface="Calibri" pitchFamily="34" charset="0"/>
                        </a:rPr>
                        <a:t>&amp;     </a:t>
                      </a:r>
                      <a:endParaRPr lang="en-IN" sz="1800" dirty="0" smtClean="0">
                        <a:latin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Calibri" pitchFamily="34" charset="0"/>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Calibri" pitchFamily="34" charset="0"/>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Calibri" pitchFamily="34" charset="0"/>
                        </a:rPr>
                        <a:t>~</a:t>
                      </a:r>
                    </a:p>
                  </a:txBody>
                  <a:tcPr/>
                </a:tc>
              </a:tr>
              <a:tr h="431375">
                <a:tc>
                  <a:txBody>
                    <a:bodyPr/>
                    <a:lstStyle/>
                    <a:p>
                      <a:pPr algn="ctr"/>
                      <a:r>
                        <a:rPr lang="en-IN" dirty="0" smtClean="0">
                          <a:latin typeface="Calibri" pitchFamily="34" charset="0"/>
                        </a:rPr>
                        <a:t>0</a:t>
                      </a:r>
                      <a:endParaRPr lang="en-IN" dirty="0">
                        <a:latin typeface="Calibri" pitchFamily="34" charset="0"/>
                      </a:endParaRPr>
                    </a:p>
                  </a:txBody>
                  <a:tcPr/>
                </a:tc>
                <a:tc>
                  <a:txBody>
                    <a:bodyPr/>
                    <a:lstStyle/>
                    <a:p>
                      <a:pPr algn="ctr"/>
                      <a:r>
                        <a:rPr lang="en-IN" dirty="0" smtClean="0">
                          <a:latin typeface="Calibri" pitchFamily="34" charset="0"/>
                        </a:rPr>
                        <a:t>0</a:t>
                      </a:r>
                      <a:endParaRPr lang="en-IN" dirty="0">
                        <a:latin typeface="Calibri" pitchFamily="34" charset="0"/>
                      </a:endParaRPr>
                    </a:p>
                  </a:txBody>
                  <a:tcPr/>
                </a:tc>
                <a:tc>
                  <a:txBody>
                    <a:bodyPr/>
                    <a:lstStyle/>
                    <a:p>
                      <a:pPr algn="ctr"/>
                      <a:r>
                        <a:rPr lang="en-IN" baseline="0" dirty="0" smtClean="0">
                          <a:latin typeface="Calibri" pitchFamily="34" charset="0"/>
                        </a:rPr>
                        <a:t>0</a:t>
                      </a:r>
                    </a:p>
                  </a:txBody>
                  <a:tcPr/>
                </a:tc>
                <a:tc>
                  <a:txBody>
                    <a:bodyPr/>
                    <a:lstStyle/>
                    <a:p>
                      <a:pPr algn="ctr"/>
                      <a:r>
                        <a:rPr lang="en-IN" baseline="0" dirty="0" smtClean="0">
                          <a:latin typeface="Calibri" pitchFamily="34" charset="0"/>
                        </a:rPr>
                        <a:t>0</a:t>
                      </a:r>
                    </a:p>
                  </a:txBody>
                  <a:tcPr/>
                </a:tc>
                <a:tc>
                  <a:txBody>
                    <a:bodyPr/>
                    <a:lstStyle/>
                    <a:p>
                      <a:pPr algn="ctr"/>
                      <a:r>
                        <a:rPr lang="en-IN" baseline="0" dirty="0" smtClean="0">
                          <a:latin typeface="Calibri" pitchFamily="34" charset="0"/>
                        </a:rPr>
                        <a:t>0</a:t>
                      </a:r>
                    </a:p>
                  </a:txBody>
                  <a:tcPr/>
                </a:tc>
                <a:tc>
                  <a:txBody>
                    <a:bodyPr/>
                    <a:lstStyle/>
                    <a:p>
                      <a:pPr algn="ctr"/>
                      <a:r>
                        <a:rPr lang="en-IN" baseline="0" dirty="0" smtClean="0">
                          <a:latin typeface="Calibri" pitchFamily="34" charset="0"/>
                        </a:rPr>
                        <a:t>1</a:t>
                      </a:r>
                    </a:p>
                  </a:txBody>
                  <a:tcPr/>
                </a:tc>
              </a:tr>
              <a:tr h="471671">
                <a:tc>
                  <a:txBody>
                    <a:bodyPr/>
                    <a:lstStyle/>
                    <a:p>
                      <a:pPr algn="ctr"/>
                      <a:r>
                        <a:rPr lang="en-IN" dirty="0" smtClean="0">
                          <a:latin typeface="Calibri" pitchFamily="34" charset="0"/>
                        </a:rPr>
                        <a:t>0</a:t>
                      </a:r>
                      <a:endParaRPr lang="en-IN" dirty="0">
                        <a:latin typeface="Calibri" pitchFamily="34" charset="0"/>
                      </a:endParaRPr>
                    </a:p>
                  </a:txBody>
                  <a:tcPr/>
                </a:tc>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baseline="0" dirty="0" smtClean="0">
                          <a:latin typeface="Calibri" pitchFamily="34" charset="0"/>
                        </a:rPr>
                        <a:t>0</a:t>
                      </a:r>
                    </a:p>
                  </a:txBody>
                  <a:tcPr/>
                </a:tc>
                <a:tc>
                  <a:txBody>
                    <a:bodyPr/>
                    <a:lstStyle/>
                    <a:p>
                      <a:pPr algn="ctr"/>
                      <a:r>
                        <a:rPr lang="en-IN" baseline="0" dirty="0" smtClean="0">
                          <a:latin typeface="Calibri" pitchFamily="34" charset="0"/>
                        </a:rPr>
                        <a:t>1</a:t>
                      </a:r>
                    </a:p>
                  </a:txBody>
                  <a:tcPr/>
                </a:tc>
                <a:tc>
                  <a:txBody>
                    <a:bodyPr/>
                    <a:lstStyle/>
                    <a:p>
                      <a:pPr algn="ctr"/>
                      <a:r>
                        <a:rPr lang="en-IN" baseline="0" dirty="0" smtClean="0">
                          <a:latin typeface="Calibri" pitchFamily="34" charset="0"/>
                        </a:rPr>
                        <a:t>1</a:t>
                      </a:r>
                    </a:p>
                  </a:txBody>
                  <a:tcPr/>
                </a:tc>
                <a:tc>
                  <a:txBody>
                    <a:bodyPr/>
                    <a:lstStyle/>
                    <a:p>
                      <a:pPr algn="ctr"/>
                      <a:r>
                        <a:rPr lang="en-IN" baseline="0" dirty="0" smtClean="0">
                          <a:latin typeface="Calibri" pitchFamily="34" charset="0"/>
                        </a:rPr>
                        <a:t>1</a:t>
                      </a:r>
                    </a:p>
                  </a:txBody>
                  <a:tcPr/>
                </a:tc>
              </a:tr>
              <a:tr h="431383">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0</a:t>
                      </a:r>
                      <a:endParaRPr lang="en-IN" dirty="0">
                        <a:latin typeface="Calibri" pitchFamily="34" charset="0"/>
                      </a:endParaRPr>
                    </a:p>
                  </a:txBody>
                  <a:tcPr/>
                </a:tc>
                <a:tc>
                  <a:txBody>
                    <a:bodyPr/>
                    <a:lstStyle/>
                    <a:p>
                      <a:pPr algn="ctr"/>
                      <a:r>
                        <a:rPr lang="en-IN" dirty="0" smtClean="0">
                          <a:latin typeface="Calibri" pitchFamily="34" charset="0"/>
                        </a:rPr>
                        <a:t>0</a:t>
                      </a:r>
                      <a:endParaRPr lang="en-IN" dirty="0">
                        <a:latin typeface="Calibri" pitchFamily="34" charset="0"/>
                      </a:endParaRPr>
                    </a:p>
                  </a:txBody>
                  <a:tcPr/>
                </a:tc>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0</a:t>
                      </a:r>
                      <a:endParaRPr lang="en-IN" dirty="0">
                        <a:latin typeface="Calibri" pitchFamily="34" charset="0"/>
                      </a:endParaRPr>
                    </a:p>
                  </a:txBody>
                  <a:tcPr/>
                </a:tc>
              </a:tr>
              <a:tr h="431383">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0</a:t>
                      </a:r>
                      <a:endParaRPr lang="en-IN" dirty="0">
                        <a:latin typeface="Calibri" pitchFamily="34" charset="0"/>
                      </a:endParaRPr>
                    </a:p>
                  </a:txBody>
                  <a:tcPr/>
                </a:tc>
                <a:tc>
                  <a:txBody>
                    <a:bodyPr/>
                    <a:lstStyle/>
                    <a:p>
                      <a:pPr algn="ctr"/>
                      <a:r>
                        <a:rPr lang="en-IN" dirty="0" smtClean="0">
                          <a:latin typeface="Calibri" pitchFamily="34" charset="0"/>
                        </a:rPr>
                        <a:t>0</a:t>
                      </a:r>
                      <a:endParaRPr lang="en-IN" dirty="0">
                        <a:latin typeface="Calibri" pitchFamily="34" charset="0"/>
                      </a:endParaRPr>
                    </a:p>
                  </a:txBody>
                  <a:tcPr/>
                </a:tc>
              </a:tr>
            </a:tbl>
          </a:graphicData>
        </a:graphic>
      </p:graphicFrame>
      <p:sp>
        <p:nvSpPr>
          <p:cNvPr id="5" name="Rectangle 4"/>
          <p:cNvSpPr/>
          <p:nvPr/>
        </p:nvSpPr>
        <p:spPr>
          <a:xfrm>
            <a:off x="611560" y="4155926"/>
            <a:ext cx="612068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It convert integer data type to their binary form then perform operations according to table. </a:t>
            </a:r>
            <a:endParaRPr lang="en-IN" dirty="0"/>
          </a:p>
        </p:txBody>
      </p:sp>
    </p:spTree>
  </p:cSld>
  <p:clrMapOvr>
    <a:masterClrMapping/>
  </p:clrMapOvr>
  <p:transition spd="med">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800" b="1" dirty="0" err="1" smtClean="0">
                <a:latin typeface="Calibri" pitchFamily="34" charset="0"/>
              </a:rPr>
              <a:t>instanceof</a:t>
            </a:r>
            <a:r>
              <a:rPr lang="en-US" sz="2800" b="1" dirty="0" smtClean="0">
                <a:latin typeface="Calibri" pitchFamily="34" charset="0"/>
              </a:rPr>
              <a:t> Operator</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pPr>
              <a:lnSpc>
                <a:spcPct val="140000"/>
              </a:lnSpc>
              <a:spcBef>
                <a:spcPts val="1000"/>
              </a:spcBef>
              <a:buFont typeface="Wingdings" pitchFamily="2" charset="2"/>
              <a:buChar char="q"/>
              <a:defRPr/>
            </a:pPr>
            <a:endParaRPr lang="en-IN" sz="1200" dirty="0" smtClean="0">
              <a:latin typeface="Calibri" pitchFamily="34" charset="0"/>
            </a:endParaRPr>
          </a:p>
          <a:p>
            <a:pPr algn="just">
              <a:lnSpc>
                <a:spcPct val="140000"/>
              </a:lnSpc>
              <a:spcBef>
                <a:spcPts val="1000"/>
              </a:spcBef>
              <a:buFont typeface="Wingdings" pitchFamily="2" charset="2"/>
              <a:buChar char="q"/>
              <a:defRPr/>
            </a:pPr>
            <a:r>
              <a:rPr lang="en-IN" sz="1200" dirty="0" err="1" smtClean="0">
                <a:latin typeface="Calibri" pitchFamily="34" charset="0"/>
              </a:rPr>
              <a:t>Instanceof</a:t>
            </a:r>
            <a:r>
              <a:rPr lang="en-IN" sz="1200" dirty="0" smtClean="0">
                <a:latin typeface="Calibri" pitchFamily="34" charset="0"/>
              </a:rPr>
              <a:t> operator in java can be used to find whether an object is an instance of a particular class or not. This is handy when you pass and object as an instance of Object in a method argument and later inside your method code you may check what class is the passed argument an instance of and accordingly cast the generic Object instance to a specific object</a:t>
            </a:r>
          </a:p>
          <a:p>
            <a:pPr>
              <a:lnSpc>
                <a:spcPct val="140000"/>
              </a:lnSpc>
              <a:spcBef>
                <a:spcPts val="1000"/>
              </a:spcBef>
              <a:buNone/>
              <a:defRPr/>
            </a:pPr>
            <a:r>
              <a:rPr lang="en-IN" sz="1200" dirty="0" smtClean="0">
                <a:solidFill>
                  <a:schemeClr val="tx1"/>
                </a:solidFill>
                <a:latin typeface="Calibri" pitchFamily="34" charset="0"/>
              </a:rPr>
              <a:t>Example:-</a:t>
            </a:r>
          </a:p>
          <a:p>
            <a:pPr>
              <a:lnSpc>
                <a:spcPct val="140000"/>
              </a:lnSpc>
              <a:spcBef>
                <a:spcPts val="1000"/>
              </a:spcBef>
              <a:buNone/>
              <a:defRPr/>
            </a:pPr>
            <a:r>
              <a:rPr lang="en-IN" sz="1200" dirty="0" smtClean="0">
                <a:solidFill>
                  <a:schemeClr val="tx1"/>
                </a:solidFill>
                <a:latin typeface="Calibri" pitchFamily="34" charset="0"/>
              </a:rPr>
              <a:t>Class Animal{</a:t>
            </a:r>
          </a:p>
          <a:p>
            <a:pPr>
              <a:lnSpc>
                <a:spcPct val="140000"/>
              </a:lnSpc>
              <a:spcBef>
                <a:spcPts val="1000"/>
              </a:spcBef>
              <a:buNone/>
              <a:defRPr/>
            </a:pPr>
            <a:r>
              <a:rPr lang="en-IN" sz="1200" dirty="0" smtClean="0">
                <a:solidFill>
                  <a:schemeClr val="tx1"/>
                </a:solidFill>
                <a:latin typeface="Calibri" pitchFamily="34" charset="0"/>
              </a:rPr>
              <a:t>	public static void main(String as[]){</a:t>
            </a:r>
          </a:p>
          <a:p>
            <a:pPr>
              <a:lnSpc>
                <a:spcPct val="140000"/>
              </a:lnSpc>
              <a:spcBef>
                <a:spcPts val="1000"/>
              </a:spcBef>
              <a:buNone/>
              <a:defRPr/>
            </a:pPr>
            <a:r>
              <a:rPr lang="en-IN" sz="1200" dirty="0" smtClean="0">
                <a:solidFill>
                  <a:schemeClr val="tx1"/>
                </a:solidFill>
                <a:latin typeface="Calibri" pitchFamily="34" charset="0"/>
              </a:rPr>
              <a:t>		Animal </a:t>
            </a:r>
            <a:r>
              <a:rPr lang="en-IN" sz="1200" dirty="0" err="1" smtClean="0">
                <a:solidFill>
                  <a:schemeClr val="tx1"/>
                </a:solidFill>
                <a:latin typeface="Calibri" pitchFamily="34" charset="0"/>
              </a:rPr>
              <a:t>obj</a:t>
            </a:r>
            <a:r>
              <a:rPr lang="en-IN" sz="1200" dirty="0" smtClean="0">
                <a:solidFill>
                  <a:schemeClr val="tx1"/>
                </a:solidFill>
                <a:latin typeface="Calibri" pitchFamily="34" charset="0"/>
              </a:rPr>
              <a:t>=new Animal();</a:t>
            </a:r>
          </a:p>
          <a:p>
            <a:pPr>
              <a:lnSpc>
                <a:spcPct val="140000"/>
              </a:lnSpc>
              <a:spcBef>
                <a:spcPts val="1000"/>
              </a:spcBef>
              <a:buNone/>
              <a:defRPr/>
            </a:pPr>
            <a:r>
              <a:rPr lang="en-IN" sz="1200" dirty="0" smtClean="0">
                <a:solidFill>
                  <a:schemeClr val="tx1"/>
                </a:solidFill>
                <a:latin typeface="Calibri" pitchFamily="34" charset="0"/>
              </a:rPr>
              <a:t>		</a:t>
            </a:r>
            <a:r>
              <a:rPr lang="en-IN" sz="1200" dirty="0" err="1" smtClean="0">
                <a:solidFill>
                  <a:schemeClr val="tx1"/>
                </a:solidFill>
                <a:latin typeface="Calibri" pitchFamily="34" charset="0"/>
              </a:rPr>
              <a:t>System.out.println</a:t>
            </a:r>
            <a:r>
              <a:rPr lang="en-IN" sz="1200" dirty="0" smtClean="0">
                <a:solidFill>
                  <a:schemeClr val="tx1"/>
                </a:solidFill>
                <a:latin typeface="Calibri" pitchFamily="34" charset="0"/>
              </a:rPr>
              <a:t>(</a:t>
            </a:r>
            <a:r>
              <a:rPr lang="en-IN" sz="1200" dirty="0" err="1" smtClean="0">
                <a:solidFill>
                  <a:schemeClr val="tx1"/>
                </a:solidFill>
                <a:latin typeface="Calibri" pitchFamily="34" charset="0"/>
              </a:rPr>
              <a:t>obj</a:t>
            </a:r>
            <a:r>
              <a:rPr lang="en-IN" sz="1200" dirty="0" smtClean="0">
                <a:solidFill>
                  <a:schemeClr val="tx1"/>
                </a:solidFill>
                <a:latin typeface="Calibri" pitchFamily="34" charset="0"/>
              </a:rPr>
              <a:t> </a:t>
            </a:r>
            <a:r>
              <a:rPr lang="en-IN" sz="1200" dirty="0" err="1" smtClean="0">
                <a:solidFill>
                  <a:schemeClr val="tx1"/>
                </a:solidFill>
                <a:latin typeface="Calibri" pitchFamily="34" charset="0"/>
              </a:rPr>
              <a:t>instanceof</a:t>
            </a:r>
            <a:r>
              <a:rPr lang="en-IN" sz="1200" dirty="0" smtClean="0">
                <a:solidFill>
                  <a:schemeClr val="tx1"/>
                </a:solidFill>
                <a:latin typeface="Calibri" pitchFamily="34" charset="0"/>
              </a:rPr>
              <a:t> Animal); //true</a:t>
            </a:r>
          </a:p>
          <a:p>
            <a:pPr>
              <a:lnSpc>
                <a:spcPct val="140000"/>
              </a:lnSpc>
              <a:spcBef>
                <a:spcPts val="1000"/>
              </a:spcBef>
              <a:buNone/>
              <a:defRPr/>
            </a:pPr>
            <a:r>
              <a:rPr lang="en-IN" sz="1200" dirty="0" smtClean="0">
                <a:solidFill>
                  <a:schemeClr val="tx1"/>
                </a:solidFill>
                <a:latin typeface="Calibri" pitchFamily="34" charset="0"/>
              </a:rPr>
              <a:t>}}</a:t>
            </a:r>
            <a:endParaRPr lang="en-US" sz="1200" dirty="0" smtClean="0">
              <a:solidFill>
                <a:schemeClr val="tx1"/>
              </a:solidFill>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Control statement</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pPr lvl="1">
              <a:buFont typeface="Wingdings" pitchFamily="2" charset="2"/>
              <a:buChar char="q"/>
            </a:pPr>
            <a:endParaRPr lang="en-US" sz="1600" dirty="0" smtClean="0">
              <a:solidFill>
                <a:schemeClr val="tx1"/>
              </a:solidFill>
              <a:latin typeface="Calibri" pitchFamily="34" charset="0"/>
            </a:endParaRPr>
          </a:p>
          <a:p>
            <a:pPr lvl="1">
              <a:buFont typeface="Wingdings" pitchFamily="2" charset="2"/>
              <a:buChar char="q"/>
            </a:pPr>
            <a:r>
              <a:rPr lang="en-US" sz="1600" dirty="0" smtClean="0">
                <a:solidFill>
                  <a:schemeClr val="tx1"/>
                </a:solidFill>
                <a:latin typeface="Calibri" pitchFamily="34" charset="0"/>
              </a:rPr>
              <a:t>Conditional statement</a:t>
            </a:r>
          </a:p>
          <a:p>
            <a:pPr marL="1074737" lvl="2" indent="-342900">
              <a:buClr>
                <a:srgbClr val="002060"/>
              </a:buClr>
              <a:buFont typeface="Wingdings" pitchFamily="2" charset="2"/>
              <a:buChar char="§"/>
            </a:pPr>
            <a:r>
              <a:rPr lang="en-US" sz="1400" b="1" dirty="0" smtClean="0">
                <a:solidFill>
                  <a:schemeClr val="tx1"/>
                </a:solidFill>
                <a:latin typeface="Calibri" pitchFamily="34" charset="0"/>
              </a:rPr>
              <a:t>if </a:t>
            </a:r>
            <a:r>
              <a:rPr lang="en-US" sz="1400" dirty="0" smtClean="0">
                <a:solidFill>
                  <a:schemeClr val="tx1"/>
                </a:solidFill>
                <a:latin typeface="Calibri" pitchFamily="34" charset="0"/>
              </a:rPr>
              <a:t>statement</a:t>
            </a:r>
          </a:p>
          <a:p>
            <a:pPr marL="1074737" lvl="2" indent="-342900">
              <a:buClr>
                <a:srgbClr val="002060"/>
              </a:buClr>
              <a:buFont typeface="Wingdings" pitchFamily="2" charset="2"/>
              <a:buChar char="§"/>
            </a:pPr>
            <a:r>
              <a:rPr lang="en-US" sz="1400" b="1" dirty="0" smtClean="0">
                <a:solidFill>
                  <a:schemeClr val="tx1"/>
                </a:solidFill>
                <a:latin typeface="Calibri" pitchFamily="34" charset="0"/>
              </a:rPr>
              <a:t>switch </a:t>
            </a:r>
            <a:r>
              <a:rPr lang="en-US" sz="1400" dirty="0" smtClean="0">
                <a:solidFill>
                  <a:schemeClr val="tx1"/>
                </a:solidFill>
                <a:latin typeface="Calibri" pitchFamily="34" charset="0"/>
              </a:rPr>
              <a:t>statement</a:t>
            </a:r>
          </a:p>
          <a:p>
            <a:pPr lvl="1">
              <a:buFont typeface="Wingdings" pitchFamily="2" charset="2"/>
              <a:buChar char="q"/>
            </a:pPr>
            <a:r>
              <a:rPr lang="en-US" sz="1600" dirty="0" smtClean="0">
                <a:solidFill>
                  <a:schemeClr val="tx1"/>
                </a:solidFill>
                <a:latin typeface="Calibri" pitchFamily="34" charset="0"/>
              </a:rPr>
              <a:t>Loop statement</a:t>
            </a:r>
          </a:p>
          <a:p>
            <a:pPr marL="1074737" lvl="2" indent="-342900">
              <a:buClr>
                <a:srgbClr val="002060"/>
              </a:buClr>
              <a:buFont typeface="Wingdings" pitchFamily="2" charset="2"/>
              <a:buChar char="§"/>
            </a:pPr>
            <a:r>
              <a:rPr lang="en-US" sz="1400" b="1" dirty="0" smtClean="0">
                <a:solidFill>
                  <a:schemeClr val="tx1"/>
                </a:solidFill>
                <a:latin typeface="Calibri" pitchFamily="34" charset="0"/>
              </a:rPr>
              <a:t>for </a:t>
            </a:r>
            <a:r>
              <a:rPr lang="en-US" sz="1400" dirty="0" smtClean="0">
                <a:solidFill>
                  <a:schemeClr val="tx1"/>
                </a:solidFill>
                <a:latin typeface="Calibri" pitchFamily="34" charset="0"/>
              </a:rPr>
              <a:t>statement</a:t>
            </a:r>
          </a:p>
          <a:p>
            <a:pPr marL="1074737" lvl="2" indent="-342900">
              <a:buClr>
                <a:srgbClr val="002060"/>
              </a:buClr>
              <a:buFont typeface="Wingdings" pitchFamily="2" charset="2"/>
              <a:buChar char="§"/>
            </a:pPr>
            <a:r>
              <a:rPr lang="en-US" sz="1400" dirty="0" smtClean="0">
                <a:solidFill>
                  <a:schemeClr val="tx1"/>
                </a:solidFill>
                <a:latin typeface="Calibri" pitchFamily="34" charset="0"/>
              </a:rPr>
              <a:t>enhanced </a:t>
            </a:r>
            <a:r>
              <a:rPr lang="en-US" sz="1400" b="1" dirty="0" smtClean="0">
                <a:solidFill>
                  <a:schemeClr val="tx1"/>
                </a:solidFill>
                <a:latin typeface="Calibri" pitchFamily="34" charset="0"/>
              </a:rPr>
              <a:t>for</a:t>
            </a:r>
            <a:r>
              <a:rPr lang="en-US" sz="1400" dirty="0" smtClean="0">
                <a:solidFill>
                  <a:schemeClr val="tx1"/>
                </a:solidFill>
                <a:latin typeface="Calibri" pitchFamily="34" charset="0"/>
              </a:rPr>
              <a:t> statement</a:t>
            </a:r>
          </a:p>
          <a:p>
            <a:pPr marL="1074737" lvl="2" indent="-342900">
              <a:buClr>
                <a:srgbClr val="002060"/>
              </a:buClr>
              <a:buFont typeface="Wingdings" pitchFamily="2" charset="2"/>
              <a:buChar char="§"/>
            </a:pPr>
            <a:r>
              <a:rPr lang="en-US" sz="1400" b="1" dirty="0" smtClean="0">
                <a:solidFill>
                  <a:schemeClr val="tx1"/>
                </a:solidFill>
                <a:latin typeface="Calibri" pitchFamily="34" charset="0"/>
              </a:rPr>
              <a:t>while </a:t>
            </a:r>
            <a:r>
              <a:rPr lang="en-US" sz="1400" dirty="0" smtClean="0">
                <a:solidFill>
                  <a:schemeClr val="tx1"/>
                </a:solidFill>
                <a:latin typeface="Calibri" pitchFamily="34" charset="0"/>
              </a:rPr>
              <a:t>statement</a:t>
            </a:r>
          </a:p>
          <a:p>
            <a:pPr marL="1074737" lvl="2" indent="-342900">
              <a:buClr>
                <a:srgbClr val="002060"/>
              </a:buClr>
              <a:buFont typeface="Wingdings" pitchFamily="2" charset="2"/>
              <a:buChar char="§"/>
            </a:pPr>
            <a:r>
              <a:rPr lang="en-US" sz="1400" b="1" dirty="0" smtClean="0">
                <a:solidFill>
                  <a:schemeClr val="tx1"/>
                </a:solidFill>
                <a:latin typeface="Calibri" pitchFamily="34" charset="0"/>
              </a:rPr>
              <a:t>do-while </a:t>
            </a:r>
            <a:r>
              <a:rPr lang="en-US" sz="1400" dirty="0" smtClean="0">
                <a:solidFill>
                  <a:schemeClr val="tx1"/>
                </a:solidFill>
                <a:latin typeface="Calibri" pitchFamily="34" charset="0"/>
              </a:rPr>
              <a:t>statement</a:t>
            </a:r>
          </a:p>
          <a:p>
            <a:pPr lvl="1">
              <a:buFont typeface="Wingdings" pitchFamily="2" charset="2"/>
              <a:buChar char="q"/>
            </a:pPr>
            <a:r>
              <a:rPr lang="en-US" sz="1600" dirty="0" smtClean="0">
                <a:solidFill>
                  <a:schemeClr val="tx1"/>
                </a:solidFill>
                <a:latin typeface="Calibri" pitchFamily="34" charset="0"/>
              </a:rPr>
              <a:t>Branch statement</a:t>
            </a:r>
          </a:p>
          <a:p>
            <a:pPr lvl="2">
              <a:buFont typeface="Wingdings" pitchFamily="2" charset="2"/>
              <a:buChar char="§"/>
            </a:pPr>
            <a:r>
              <a:rPr lang="en-US" sz="1400" b="1" dirty="0" smtClean="0">
                <a:solidFill>
                  <a:schemeClr val="tx1"/>
                </a:solidFill>
                <a:latin typeface="Calibri" pitchFamily="34" charset="0"/>
              </a:rPr>
              <a:t>break</a:t>
            </a:r>
          </a:p>
          <a:p>
            <a:pPr lvl="2">
              <a:buFont typeface="Wingdings" pitchFamily="2" charset="2"/>
              <a:buChar char="§"/>
            </a:pPr>
            <a:r>
              <a:rPr lang="en-US" sz="1400" b="1" dirty="0" smtClean="0">
                <a:solidFill>
                  <a:schemeClr val="tx1"/>
                </a:solidFill>
                <a:latin typeface="Calibri" pitchFamily="34" charset="0"/>
              </a:rPr>
              <a:t>continue</a:t>
            </a:r>
          </a:p>
          <a:p>
            <a:pPr lvl="2">
              <a:buFont typeface="Wingdings" pitchFamily="2" charset="2"/>
              <a:buChar char="§"/>
            </a:pPr>
            <a:r>
              <a:rPr lang="en-US" sz="1400" b="1" dirty="0" smtClean="0">
                <a:solidFill>
                  <a:schemeClr val="tx1"/>
                </a:solidFill>
                <a:latin typeface="Calibri" pitchFamily="34" charset="0"/>
              </a:rPr>
              <a:t>return</a:t>
            </a:r>
            <a:endParaRPr lang="en-IN" sz="1400" b="1" dirty="0" smtClean="0">
              <a:solidFill>
                <a:schemeClr val="tx1"/>
              </a:solidFill>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if statement</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r>
              <a:rPr lang="en-US" sz="1400" b="1" dirty="0" smtClean="0">
                <a:solidFill>
                  <a:srgbClr val="000000"/>
                </a:solidFill>
                <a:latin typeface="Calibri" pitchFamily="34" charset="0"/>
              </a:rPr>
              <a:t> </a:t>
            </a:r>
            <a:r>
              <a:rPr lang="en-US" sz="1400" b="1" dirty="0" smtClean="0">
                <a:solidFill>
                  <a:schemeClr val="tx1"/>
                </a:solidFill>
                <a:latin typeface="Calibri" pitchFamily="34" charset="0"/>
              </a:rPr>
              <a:t>if (</a:t>
            </a:r>
            <a:r>
              <a:rPr lang="en-US" sz="1400" b="1" i="1" dirty="0" smtClean="0">
                <a:solidFill>
                  <a:schemeClr val="tx1"/>
                </a:solidFill>
                <a:latin typeface="Calibri" pitchFamily="34" charset="0"/>
              </a:rPr>
              <a:t>conditional expression</a:t>
            </a:r>
            <a:r>
              <a:rPr lang="en-US" sz="1400" b="1" dirty="0" smtClean="0">
                <a:solidFill>
                  <a:schemeClr val="tx1"/>
                </a:solidFill>
                <a:latin typeface="Calibri" pitchFamily="34" charset="0"/>
              </a:rPr>
              <a:t>) &lt;</a:t>
            </a:r>
            <a:r>
              <a:rPr lang="en-US" sz="1400" b="1" i="1" dirty="0" smtClean="0">
                <a:solidFill>
                  <a:schemeClr val="tx1"/>
                </a:solidFill>
                <a:latin typeface="Calibri" pitchFamily="34" charset="0"/>
              </a:rPr>
              <a:t>statement&gt;</a:t>
            </a:r>
            <a:r>
              <a:rPr lang="en-US" sz="1400" b="1" dirty="0" smtClean="0">
                <a:solidFill>
                  <a:schemeClr val="tx1"/>
                </a:solidFill>
                <a:latin typeface="Calibri" pitchFamily="34" charset="0"/>
              </a:rPr>
              <a:t> </a:t>
            </a:r>
          </a:p>
          <a:p>
            <a:pPr>
              <a:buNone/>
            </a:pPr>
            <a:r>
              <a:rPr lang="en-US" sz="1400" b="1" dirty="0" smtClean="0">
                <a:solidFill>
                  <a:schemeClr val="tx1"/>
                </a:solidFill>
                <a:latin typeface="Calibri" pitchFamily="34" charset="0"/>
              </a:rPr>
              <a:t>else &lt;statement&gt;</a:t>
            </a:r>
          </a:p>
          <a:p>
            <a:pPr>
              <a:buNone/>
            </a:pPr>
            <a:endParaRPr lang="en-US" sz="1400" b="1"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pPr lvl="1">
              <a:buFont typeface="Wingdings" pitchFamily="2" charset="2"/>
              <a:buChar char="q"/>
            </a:pPr>
            <a:endParaRPr lang="en-US" sz="1600" dirty="0" smtClean="0">
              <a:solidFill>
                <a:schemeClr val="tx1"/>
              </a:solidFill>
              <a:latin typeface="Calibri" pitchFamily="34" charset="0"/>
            </a:endParaRPr>
          </a:p>
          <a:p>
            <a:pPr marL="342900" indent="-342900" eaLnBrk="1" hangingPunct="1">
              <a:lnSpc>
                <a:spcPct val="90000"/>
              </a:lnSpc>
              <a:buNone/>
            </a:pPr>
            <a:endParaRPr lang="en-US" sz="1000" b="1" dirty="0" smtClean="0">
              <a:solidFill>
                <a:schemeClr val="tx1"/>
              </a:solidFill>
              <a:latin typeface="Calibri" pitchFamily="34" charset="0"/>
            </a:endParaRPr>
          </a:p>
          <a:p>
            <a:pPr marL="342900" indent="-342900" eaLnBrk="1" hangingPunct="1">
              <a:lnSpc>
                <a:spcPct val="90000"/>
              </a:lnSpc>
              <a:buFont typeface="Wingdings" pitchFamily="2" charset="2"/>
              <a:buChar char="q"/>
            </a:pPr>
            <a:endParaRPr lang="en-US" sz="1600" b="1" dirty="0" smtClean="0">
              <a:solidFill>
                <a:schemeClr val="tx1"/>
              </a:solidFill>
              <a:latin typeface="Calibri" pitchFamily="34" charset="0"/>
            </a:endParaRPr>
          </a:p>
          <a:p>
            <a:pPr marL="342900" indent="-342900" algn="just" eaLnBrk="1" hangingPunct="1">
              <a:lnSpc>
                <a:spcPct val="90000"/>
              </a:lnSpc>
              <a:buFont typeface="Wingdings" pitchFamily="2" charset="2"/>
              <a:buChar char="q"/>
            </a:pPr>
            <a:r>
              <a:rPr lang="en-US" sz="1600" b="1" dirty="0" smtClean="0">
                <a:solidFill>
                  <a:schemeClr val="tx1"/>
                </a:solidFill>
                <a:latin typeface="Calibri" pitchFamily="34" charset="0"/>
              </a:rPr>
              <a:t>if </a:t>
            </a:r>
            <a:r>
              <a:rPr lang="en-US" sz="1600" dirty="0" smtClean="0">
                <a:solidFill>
                  <a:schemeClr val="tx1"/>
                </a:solidFill>
                <a:latin typeface="Calibri" pitchFamily="34" charset="0"/>
              </a:rPr>
              <a:t>statement are same as that in C or C++ except that the condition must always evaluate to a </a:t>
            </a:r>
            <a:r>
              <a:rPr lang="en-US" sz="1600" b="1" dirty="0" err="1" smtClean="0">
                <a:solidFill>
                  <a:schemeClr val="tx1"/>
                </a:solidFill>
                <a:latin typeface="Calibri" pitchFamily="34" charset="0"/>
              </a:rPr>
              <a:t>boolean</a:t>
            </a:r>
            <a:r>
              <a:rPr lang="en-US" sz="1600" dirty="0" smtClean="0">
                <a:solidFill>
                  <a:schemeClr val="tx1"/>
                </a:solidFill>
                <a:latin typeface="Calibri" pitchFamily="34" charset="0"/>
              </a:rPr>
              <a:t> value</a:t>
            </a: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
        <p:nvSpPr>
          <p:cNvPr id="5" name="Rectangle 3"/>
          <p:cNvSpPr>
            <a:spLocks noChangeArrowheads="1"/>
          </p:cNvSpPr>
          <p:nvPr/>
        </p:nvSpPr>
        <p:spPr bwMode="auto">
          <a:xfrm>
            <a:off x="1619672" y="2859782"/>
            <a:ext cx="4572000" cy="762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flatTx/>
          </a:bodyPr>
          <a:lstStyle/>
          <a:p>
            <a:pPr latinLnBrk="1">
              <a:defRPr/>
            </a:pPr>
            <a:r>
              <a:rPr kumimoji="1" lang="en-US" altLang="ko-KR" dirty="0">
                <a:latin typeface="Courier New" pitchFamily="49" charset="0"/>
                <a:ea typeface="Gulim" pitchFamily="34" charset="-127"/>
                <a:cs typeface="Courier New" pitchFamily="49" charset="0"/>
              </a:rPr>
              <a:t> </a:t>
            </a:r>
            <a:r>
              <a:rPr kumimoji="1" lang="en-US" altLang="ko-KR" sz="1600" b="1" dirty="0" smtClean="0">
                <a:latin typeface="Calibri" pitchFamily="34" charset="0"/>
                <a:ea typeface="Gulim" pitchFamily="34" charset="-127"/>
                <a:cs typeface="Courier New" pitchFamily="49" charset="0"/>
              </a:rPr>
              <a:t>if (x </a:t>
            </a:r>
            <a:r>
              <a:rPr kumimoji="1" lang="en-US" altLang="ko-KR" sz="1600" b="1" dirty="0">
                <a:latin typeface="Calibri" pitchFamily="34" charset="0"/>
                <a:ea typeface="Gulim" pitchFamily="34" charset="-127"/>
                <a:cs typeface="Courier New" pitchFamily="49" charset="0"/>
              </a:rPr>
              <a:t>&lt; 0)  </a:t>
            </a:r>
            <a:r>
              <a:rPr kumimoji="1" lang="en-US" altLang="ko-KR" sz="1600" b="1" dirty="0" smtClean="0">
                <a:latin typeface="Calibri" pitchFamily="34" charset="0"/>
                <a:ea typeface="Gulim" pitchFamily="34" charset="-127"/>
                <a:cs typeface="Courier New" pitchFamily="49" charset="0"/>
              </a:rPr>
              <a:t>x </a:t>
            </a:r>
            <a:r>
              <a:rPr kumimoji="1" lang="en-US" altLang="ko-KR" sz="1600" b="1" dirty="0">
                <a:latin typeface="Calibri" pitchFamily="34" charset="0"/>
                <a:ea typeface="Gulim" pitchFamily="34" charset="-127"/>
                <a:cs typeface="Courier New" pitchFamily="49" charset="0"/>
              </a:rPr>
              <a:t>= </a:t>
            </a:r>
            <a:r>
              <a:rPr kumimoji="1" lang="en-US" altLang="ko-KR" sz="1600" b="1" dirty="0" smtClean="0">
                <a:latin typeface="Calibri" pitchFamily="34" charset="0"/>
                <a:ea typeface="Gulim" pitchFamily="34" charset="-127"/>
                <a:cs typeface="Courier New" pitchFamily="49" charset="0"/>
              </a:rPr>
              <a:t>2;</a:t>
            </a:r>
            <a:endParaRPr kumimoji="1" lang="en-US" altLang="ko-KR" sz="1600" b="1" dirty="0">
              <a:latin typeface="Calibri" pitchFamily="34" charset="0"/>
              <a:ea typeface="Gulim" pitchFamily="34" charset="-127"/>
              <a:cs typeface="Courier New" pitchFamily="49" charset="0"/>
            </a:endParaRPr>
          </a:p>
          <a:p>
            <a:pPr latinLnBrk="1">
              <a:defRPr/>
            </a:pPr>
            <a:r>
              <a:rPr kumimoji="1" lang="en-US" altLang="ko-KR" sz="1600" b="1" dirty="0">
                <a:latin typeface="Calibri" pitchFamily="34" charset="0"/>
                <a:ea typeface="Gulim" pitchFamily="34" charset="-127"/>
                <a:cs typeface="Courier New" pitchFamily="49" charset="0"/>
              </a:rPr>
              <a:t>   if </a:t>
            </a:r>
            <a:r>
              <a:rPr kumimoji="1" lang="en-US" altLang="ko-KR" sz="1600" b="1" dirty="0" smtClean="0">
                <a:latin typeface="Calibri" pitchFamily="34" charset="0"/>
                <a:ea typeface="Gulim" pitchFamily="34" charset="-127"/>
                <a:cs typeface="Courier New" pitchFamily="49" charset="0"/>
              </a:rPr>
              <a:t>(x </a:t>
            </a:r>
            <a:r>
              <a:rPr kumimoji="1" lang="en-US" altLang="ko-KR" sz="1600" b="1" dirty="0">
                <a:latin typeface="Calibri" pitchFamily="34" charset="0"/>
                <a:ea typeface="Gulim" pitchFamily="34" charset="-127"/>
                <a:cs typeface="Courier New" pitchFamily="49" charset="0"/>
              </a:rPr>
              <a:t>&gt; </a:t>
            </a:r>
            <a:r>
              <a:rPr kumimoji="1" lang="en-US" altLang="ko-KR" sz="1600" b="1" dirty="0" smtClean="0">
                <a:latin typeface="Calibri" pitchFamily="34" charset="0"/>
                <a:ea typeface="Gulim" pitchFamily="34" charset="-127"/>
                <a:cs typeface="Courier New" pitchFamily="49" charset="0"/>
              </a:rPr>
              <a:t>y)  </a:t>
            </a:r>
            <a:r>
              <a:rPr kumimoji="1" lang="en-US" altLang="ko-KR" sz="1600" b="1" dirty="0">
                <a:latin typeface="Calibri" pitchFamily="34" charset="0"/>
                <a:ea typeface="Gulim" pitchFamily="34" charset="-127"/>
                <a:cs typeface="Courier New" pitchFamily="49" charset="0"/>
              </a:rPr>
              <a:t>m = </a:t>
            </a:r>
            <a:r>
              <a:rPr kumimoji="1" lang="en-US" altLang="ko-KR" sz="1600" b="1" dirty="0" smtClean="0">
                <a:latin typeface="Calibri" pitchFamily="34" charset="0"/>
                <a:ea typeface="Gulim" pitchFamily="34" charset="-127"/>
                <a:cs typeface="Courier New" pitchFamily="49" charset="0"/>
              </a:rPr>
              <a:t>x;  </a:t>
            </a:r>
            <a:r>
              <a:rPr kumimoji="1" lang="en-US" altLang="ko-KR" sz="1600" b="1" dirty="0">
                <a:latin typeface="Calibri" pitchFamily="34" charset="0"/>
                <a:ea typeface="Gulim" pitchFamily="34" charset="-127"/>
                <a:cs typeface="Courier New" pitchFamily="49" charset="0"/>
              </a:rPr>
              <a:t>else m = </a:t>
            </a:r>
            <a:r>
              <a:rPr kumimoji="1" lang="en-US" altLang="ko-KR" sz="1600" b="1" dirty="0" smtClean="0">
                <a:latin typeface="Calibri" pitchFamily="34" charset="0"/>
                <a:ea typeface="Gulim" pitchFamily="34" charset="-127"/>
                <a:cs typeface="Courier New" pitchFamily="49" charset="0"/>
              </a:rPr>
              <a:t>y;</a:t>
            </a:r>
            <a:endParaRPr kumimoji="1" lang="en-US" altLang="ko-KR" sz="1600" b="1" dirty="0">
              <a:latin typeface="Calibri" pitchFamily="34" charset="0"/>
              <a:ea typeface="Gulim" pitchFamily="34" charset="-127"/>
              <a:cs typeface="Courier New" pitchFamily="49" charset="0"/>
            </a:endParaRPr>
          </a:p>
        </p:txBody>
      </p:sp>
    </p:spTree>
  </p:cSld>
  <p:clrMapOvr>
    <a:masterClrMapping/>
  </p:clrMapOvr>
  <p:transition spd="med">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if Statement(Continued)</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Font typeface="Wingdings" pitchFamily="2" charset="2"/>
              <a:buChar char="q"/>
            </a:pPr>
            <a:r>
              <a:rPr lang="en-US" sz="1600" dirty="0" smtClean="0">
                <a:solidFill>
                  <a:srgbClr val="000000"/>
                </a:solidFill>
                <a:latin typeface="Calibri" pitchFamily="34" charset="0"/>
              </a:rPr>
              <a:t>Nested</a:t>
            </a:r>
            <a:r>
              <a:rPr lang="en-US" sz="1600" dirty="0" smtClean="0">
                <a:solidFill>
                  <a:schemeClr val="tx1"/>
                </a:solidFill>
                <a:latin typeface="Calibri" pitchFamily="34" charset="0"/>
              </a:rPr>
              <a:t> if statement </a:t>
            </a:r>
            <a:endParaRPr lang="en-US" sz="1600" b="1" dirty="0" smtClean="0">
              <a:solidFill>
                <a:schemeClr val="tx1"/>
              </a:solidFill>
              <a:latin typeface="Calibri" pitchFamily="34" charset="0"/>
            </a:endParaRPr>
          </a:p>
          <a:p>
            <a:pPr>
              <a:buNone/>
            </a:pPr>
            <a:r>
              <a:rPr kumimoji="1" lang="en-US" altLang="ko-KR" sz="1000" b="1" dirty="0" smtClean="0">
                <a:solidFill>
                  <a:schemeClr val="tx1"/>
                </a:solidFill>
                <a:latin typeface="Calibri" pitchFamily="34" charset="0"/>
                <a:ea typeface="Gulim" pitchFamily="34" charset="-127"/>
                <a:cs typeface="Courier New" pitchFamily="49" charset="0"/>
              </a:rPr>
              <a:t>	</a:t>
            </a:r>
            <a:r>
              <a:rPr kumimoji="1" lang="en-US" altLang="ko-KR" sz="1400" b="1" dirty="0" smtClean="0">
                <a:solidFill>
                  <a:schemeClr val="tx1"/>
                </a:solidFill>
                <a:latin typeface="Calibri" pitchFamily="34" charset="0"/>
                <a:ea typeface="Gulim" pitchFamily="34" charset="-127"/>
                <a:cs typeface="Courier New" pitchFamily="49" charset="0"/>
              </a:rPr>
              <a:t>if (&lt;conditional expression&gt;)</a:t>
            </a:r>
          </a:p>
          <a:p>
            <a:pPr latinLnBrk="1">
              <a:spcAft>
                <a:spcPts val="0"/>
              </a:spcAft>
              <a:buNone/>
              <a:defRPr/>
            </a:pPr>
            <a:r>
              <a:rPr kumimoji="1" lang="en-US" altLang="ko-KR" sz="1400" b="1" dirty="0" smtClean="0">
                <a:solidFill>
                  <a:schemeClr val="tx1"/>
                </a:solidFill>
                <a:latin typeface="Calibri" pitchFamily="34" charset="0"/>
                <a:ea typeface="Gulim" pitchFamily="34" charset="-127"/>
                <a:cs typeface="Courier New" pitchFamily="49" charset="0"/>
              </a:rPr>
              <a:t>            if (&lt; conditional expression &gt;)</a:t>
            </a:r>
          </a:p>
          <a:p>
            <a:pPr latinLnBrk="1">
              <a:spcAft>
                <a:spcPts val="0"/>
              </a:spcAft>
              <a:buNone/>
              <a:defRPr/>
            </a:pPr>
            <a:r>
              <a:rPr kumimoji="1" lang="en-US" altLang="ko-KR" sz="1400" b="1" dirty="0" smtClean="0">
                <a:solidFill>
                  <a:schemeClr val="tx1"/>
                </a:solidFill>
                <a:latin typeface="Calibri" pitchFamily="34" charset="0"/>
                <a:ea typeface="Gulim" pitchFamily="34" charset="-127"/>
                <a:cs typeface="Courier New" pitchFamily="49" charset="0"/>
              </a:rPr>
              <a:t>                  // . . .</a:t>
            </a:r>
          </a:p>
          <a:p>
            <a:pPr latinLnBrk="1">
              <a:spcAft>
                <a:spcPts val="0"/>
              </a:spcAft>
              <a:buNone/>
              <a:defRPr/>
            </a:pPr>
            <a:r>
              <a:rPr kumimoji="1" lang="en-US" altLang="ko-KR" sz="1400" b="1" dirty="0" smtClean="0">
                <a:solidFill>
                  <a:schemeClr val="tx1"/>
                </a:solidFill>
                <a:latin typeface="Calibri" pitchFamily="34" charset="0"/>
                <a:ea typeface="Gulim" pitchFamily="34" charset="-127"/>
                <a:cs typeface="Courier New" pitchFamily="49" charset="0"/>
              </a:rPr>
              <a:t>                  &lt;statement&gt;</a:t>
            </a:r>
          </a:p>
          <a:p>
            <a:pPr latinLnBrk="1">
              <a:spcAft>
                <a:spcPts val="0"/>
              </a:spcAft>
              <a:buFont typeface="Wingdings" pitchFamily="2" charset="2"/>
              <a:buChar char="q"/>
              <a:defRPr/>
            </a:pPr>
            <a:r>
              <a:rPr kumimoji="1" lang="en-US" altLang="ko-KR" sz="1400" dirty="0" smtClean="0">
                <a:solidFill>
                  <a:schemeClr val="tx1"/>
                </a:solidFill>
                <a:latin typeface="Calibri" pitchFamily="34" charset="0"/>
                <a:ea typeface="Gulim" pitchFamily="34" charset="-127"/>
                <a:cs typeface="Courier New" pitchFamily="49" charset="0"/>
              </a:rPr>
              <a:t>Multiple if  statement</a:t>
            </a:r>
          </a:p>
          <a:p>
            <a:pPr latinLnBrk="1">
              <a:spcAft>
                <a:spcPts val="0"/>
              </a:spcAft>
              <a:buNone/>
              <a:defRPr/>
            </a:pPr>
            <a:r>
              <a:rPr kumimoji="1" lang="en-US" altLang="ko-KR" sz="1400" dirty="0" smtClean="0">
                <a:latin typeface="Calibri" pitchFamily="34" charset="0"/>
                <a:ea typeface="Gulim" pitchFamily="34" charset="-127"/>
              </a:rPr>
              <a:t>	</a:t>
            </a:r>
            <a:r>
              <a:rPr kumimoji="1" lang="en-US" altLang="ko-KR" sz="1400" b="1" dirty="0" smtClean="0">
                <a:latin typeface="Calibri" pitchFamily="34" charset="0"/>
                <a:ea typeface="Gulim" pitchFamily="34" charset="-127"/>
                <a:cs typeface="Courier New" pitchFamily="49" charset="0"/>
              </a:rPr>
              <a:t>if (&lt;</a:t>
            </a:r>
            <a:r>
              <a:rPr kumimoji="1" lang="en-US" altLang="ko-KR" sz="1400" b="1" dirty="0" smtClean="0">
                <a:solidFill>
                  <a:schemeClr val="tx1"/>
                </a:solidFill>
                <a:latin typeface="Calibri" pitchFamily="34" charset="0"/>
                <a:ea typeface="Gulim" pitchFamily="34" charset="-127"/>
                <a:cs typeface="Courier New" pitchFamily="49" charset="0"/>
              </a:rPr>
              <a:t> conditional expression </a:t>
            </a:r>
            <a:r>
              <a:rPr kumimoji="1" lang="en-US" altLang="ko-KR" sz="1400" b="1" dirty="0" smtClean="0">
                <a:latin typeface="Calibri" pitchFamily="34" charset="0"/>
                <a:ea typeface="Gulim" pitchFamily="34" charset="-127"/>
                <a:cs typeface="Courier New" pitchFamily="49" charset="0"/>
              </a:rPr>
              <a:t>1&gt;)         &lt;statement 1&gt;</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else if (&lt;</a:t>
            </a:r>
            <a:r>
              <a:rPr kumimoji="1" lang="en-US" altLang="ko-KR" sz="1400" b="1" dirty="0" smtClean="0">
                <a:solidFill>
                  <a:schemeClr val="tx1"/>
                </a:solidFill>
                <a:latin typeface="Calibri" pitchFamily="34" charset="0"/>
                <a:ea typeface="Gulim" pitchFamily="34" charset="-127"/>
                <a:cs typeface="Courier New" pitchFamily="49" charset="0"/>
              </a:rPr>
              <a:t> conditional expression </a:t>
            </a:r>
            <a:r>
              <a:rPr kumimoji="1" lang="en-US" altLang="ko-KR" sz="1400" b="1" dirty="0" smtClean="0">
                <a:latin typeface="Calibri" pitchFamily="34" charset="0"/>
                <a:ea typeface="Gulim" pitchFamily="34" charset="-127"/>
                <a:cs typeface="Courier New" pitchFamily="49" charset="0"/>
              </a:rPr>
              <a:t>2&gt;)  &lt; statement 2&gt;</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else if (&lt;</a:t>
            </a:r>
            <a:r>
              <a:rPr kumimoji="1" lang="en-US" altLang="ko-KR" sz="1400" b="1" dirty="0" smtClean="0">
                <a:solidFill>
                  <a:schemeClr val="tx1"/>
                </a:solidFill>
                <a:latin typeface="Calibri" pitchFamily="34" charset="0"/>
                <a:ea typeface="Gulim" pitchFamily="34" charset="-127"/>
                <a:cs typeface="Courier New" pitchFamily="49" charset="0"/>
              </a:rPr>
              <a:t> conditional expression  </a:t>
            </a:r>
            <a:r>
              <a:rPr kumimoji="1" lang="en-US" altLang="ko-KR" sz="1400" b="1" dirty="0" smtClean="0">
                <a:latin typeface="Calibri" pitchFamily="34" charset="0"/>
                <a:ea typeface="Gulim" pitchFamily="34" charset="-127"/>
                <a:cs typeface="Courier New" pitchFamily="49" charset="0"/>
              </a:rPr>
              <a:t>n&gt;)  &lt; statement n&gt;</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else  &lt; statement&gt;</a:t>
            </a:r>
            <a:endParaRPr kumimoji="1" lang="en-US" altLang="ko-KR" sz="1400" dirty="0" smtClean="0">
              <a:solidFill>
                <a:schemeClr val="tx1"/>
              </a:solidFill>
              <a:latin typeface="Calibri" pitchFamily="34" charset="0"/>
              <a:ea typeface="Gulim" pitchFamily="34" charset="-127"/>
              <a:cs typeface="Courier New" pitchFamily="49"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Switch Statement</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Font typeface="Wingdings" pitchFamily="2" charset="2"/>
              <a:buChar char="q"/>
            </a:pPr>
            <a:r>
              <a:rPr lang="en-US" sz="1400" b="1" dirty="0" smtClean="0">
                <a:latin typeface="Calibri" pitchFamily="34" charset="0"/>
              </a:rPr>
              <a:t>Syntax of switch statement</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switch ( &lt;</a:t>
            </a:r>
            <a:r>
              <a:rPr kumimoji="1" lang="en-US" altLang="ko-KR" sz="1400" b="1" dirty="0" err="1" smtClean="0">
                <a:latin typeface="Calibri" pitchFamily="34" charset="0"/>
                <a:ea typeface="Gulim" pitchFamily="34" charset="-127"/>
                <a:cs typeface="Courier New" pitchFamily="49" charset="0"/>
              </a:rPr>
              <a:t>expr</a:t>
            </a:r>
            <a:r>
              <a:rPr kumimoji="1" lang="en-US" altLang="ko-KR" sz="1400" b="1" dirty="0" smtClean="0">
                <a:latin typeface="Calibri" pitchFamily="34" charset="0"/>
                <a:ea typeface="Gulim" pitchFamily="34" charset="-127"/>
                <a:cs typeface="Courier New" pitchFamily="49" charset="0"/>
              </a:rPr>
              <a:t>.&gt; )  {</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case &lt;</a:t>
            </a:r>
            <a:r>
              <a:rPr kumimoji="1" lang="en-US" altLang="ko-KR" sz="1400" b="1" dirty="0" err="1" smtClean="0">
                <a:latin typeface="Calibri" pitchFamily="34" charset="0"/>
                <a:ea typeface="Gulim" pitchFamily="34" charset="-127"/>
                <a:cs typeface="Courier New" pitchFamily="49" charset="0"/>
              </a:rPr>
              <a:t>expr</a:t>
            </a:r>
            <a:r>
              <a:rPr kumimoji="1" lang="en-US" altLang="ko-KR" sz="1400" b="1" dirty="0" smtClean="0">
                <a:latin typeface="Calibri" pitchFamily="34" charset="0"/>
                <a:ea typeface="Gulim" pitchFamily="34" charset="-127"/>
                <a:cs typeface="Courier New" pitchFamily="49" charset="0"/>
              </a:rPr>
              <a:t>. 1&gt; : &lt;statement 1&gt;; break;</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case &lt;</a:t>
            </a:r>
            <a:r>
              <a:rPr kumimoji="1" lang="en-US" altLang="ko-KR" sz="1400" b="1" dirty="0" err="1" smtClean="0">
                <a:latin typeface="Calibri" pitchFamily="34" charset="0"/>
                <a:ea typeface="Gulim" pitchFamily="34" charset="-127"/>
                <a:cs typeface="Courier New" pitchFamily="49" charset="0"/>
              </a:rPr>
              <a:t>expr</a:t>
            </a:r>
            <a:r>
              <a:rPr kumimoji="1" lang="en-US" altLang="ko-KR" sz="1400" b="1" dirty="0" smtClean="0">
                <a:latin typeface="Calibri" pitchFamily="34" charset="0"/>
                <a:ea typeface="Gulim" pitchFamily="34" charset="-127"/>
                <a:cs typeface="Courier New" pitchFamily="49" charset="0"/>
              </a:rPr>
              <a:t>. 2&gt; : &lt; statement 2&gt;;break;</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case &lt;</a:t>
            </a:r>
            <a:r>
              <a:rPr kumimoji="1" lang="en-US" altLang="ko-KR" sz="1400" b="1" dirty="0" err="1" smtClean="0">
                <a:latin typeface="Calibri" pitchFamily="34" charset="0"/>
                <a:ea typeface="Gulim" pitchFamily="34" charset="-127"/>
                <a:cs typeface="Courier New" pitchFamily="49" charset="0"/>
              </a:rPr>
              <a:t>expr</a:t>
            </a:r>
            <a:r>
              <a:rPr kumimoji="1" lang="en-US" altLang="ko-KR" sz="1400" b="1" dirty="0" smtClean="0">
                <a:latin typeface="Calibri" pitchFamily="34" charset="0"/>
                <a:ea typeface="Gulim" pitchFamily="34" charset="-127"/>
                <a:cs typeface="Courier New" pitchFamily="49" charset="0"/>
              </a:rPr>
              <a:t>. n&gt; : &lt; statement n&gt;;break;</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default : &lt; statement&gt;;</a:t>
            </a:r>
          </a:p>
          <a:p>
            <a:pPr latinLnBrk="1">
              <a:spcAft>
                <a:spcPts val="0"/>
              </a:spcAft>
              <a:buNone/>
              <a:defRPr/>
            </a:pPr>
            <a:r>
              <a:rPr kumimoji="1" lang="en-US" altLang="ko-KR" sz="1400" dirty="0" smtClean="0">
                <a:latin typeface="Calibri" pitchFamily="34" charset="0"/>
                <a:ea typeface="Gulim" pitchFamily="34" charset="-127"/>
              </a:rPr>
              <a:t>}</a:t>
            </a:r>
          </a:p>
          <a:p>
            <a:pPr algn="just">
              <a:buFont typeface="Wingdings" pitchFamily="2" charset="2"/>
              <a:buChar char="q"/>
            </a:pPr>
            <a:r>
              <a:rPr lang="en-US" sz="1400" b="1" dirty="0" smtClean="0">
                <a:solidFill>
                  <a:srgbClr val="000000"/>
                </a:solidFill>
                <a:latin typeface="Calibri" pitchFamily="34" charset="0"/>
              </a:rPr>
              <a:t>switch</a:t>
            </a:r>
            <a:r>
              <a:rPr lang="en-US" sz="1400" dirty="0" smtClean="0">
                <a:latin typeface="Calibri" pitchFamily="34" charset="0"/>
              </a:rPr>
              <a:t> expression must be either integer value (not long) or </a:t>
            </a:r>
            <a:r>
              <a:rPr lang="en-US" sz="1400" dirty="0" err="1" smtClean="0">
                <a:latin typeface="Calibri" pitchFamily="34" charset="0"/>
              </a:rPr>
              <a:t>enum</a:t>
            </a:r>
            <a:r>
              <a:rPr lang="en-US" sz="1400" dirty="0" smtClean="0">
                <a:latin typeface="Calibri" pitchFamily="34" charset="0"/>
              </a:rPr>
              <a:t> or char.  From Java SE 7 or later, </a:t>
            </a:r>
            <a:r>
              <a:rPr lang="en-US" sz="1400" b="1" dirty="0" smtClean="0">
                <a:solidFill>
                  <a:srgbClr val="000000"/>
                </a:solidFill>
                <a:latin typeface="Calibri" pitchFamily="34" charset="0"/>
              </a:rPr>
              <a:t>String </a:t>
            </a:r>
            <a:r>
              <a:rPr lang="en-US" sz="1400" dirty="0" smtClean="0">
                <a:latin typeface="Calibri" pitchFamily="34" charset="0"/>
              </a:rPr>
              <a:t>can also be  used in </a:t>
            </a:r>
            <a:r>
              <a:rPr lang="en-US" sz="1400" b="1" dirty="0" smtClean="0">
                <a:solidFill>
                  <a:srgbClr val="000000"/>
                </a:solidFill>
                <a:latin typeface="Calibri" pitchFamily="34" charset="0"/>
              </a:rPr>
              <a:t>switch</a:t>
            </a:r>
            <a:r>
              <a:rPr lang="en-US" sz="1400" dirty="0" smtClean="0">
                <a:latin typeface="Calibri" pitchFamily="34" charset="0"/>
              </a:rPr>
              <a:t> statement's expression</a:t>
            </a:r>
          </a:p>
          <a:p>
            <a:pPr algn="just">
              <a:spcBef>
                <a:spcPts val="500"/>
              </a:spcBef>
              <a:buClr>
                <a:srgbClr val="002060"/>
              </a:buClr>
            </a:pPr>
            <a:r>
              <a:rPr lang="en-US" sz="1400" b="1" dirty="0" smtClean="0">
                <a:solidFill>
                  <a:srgbClr val="000000"/>
                </a:solidFill>
                <a:latin typeface="Calibri" pitchFamily="34" charset="0"/>
              </a:rPr>
              <a:t>case</a:t>
            </a:r>
            <a:r>
              <a:rPr lang="en-US" sz="1400" dirty="0" smtClean="0">
                <a:latin typeface="Calibri" pitchFamily="34" charset="0"/>
              </a:rPr>
              <a:t> expression must evaluate to a  constant value</a:t>
            </a:r>
          </a:p>
          <a:p>
            <a:pPr algn="just">
              <a:spcBef>
                <a:spcPts val="500"/>
              </a:spcBef>
              <a:buClr>
                <a:srgbClr val="002060"/>
              </a:buClr>
            </a:pPr>
            <a:r>
              <a:rPr lang="en-US" sz="1400" b="1" dirty="0" smtClean="0">
                <a:solidFill>
                  <a:srgbClr val="000000"/>
                </a:solidFill>
                <a:latin typeface="Calibri" pitchFamily="34" charset="0"/>
              </a:rPr>
              <a:t>break</a:t>
            </a:r>
            <a:r>
              <a:rPr lang="en-US" sz="1400" dirty="0" smtClean="0">
                <a:latin typeface="Calibri" pitchFamily="34" charset="0"/>
              </a:rPr>
              <a:t> statement after every set of case statements will prevent fall-through</a:t>
            </a:r>
          </a:p>
          <a:p>
            <a:pPr>
              <a:buNone/>
            </a:pPr>
            <a:endParaRPr lang="en-US" sz="1400" b="1" dirty="0" smtClean="0">
              <a:latin typeface="Calibri" pitchFamily="34" charset="0"/>
            </a:endParaRPr>
          </a:p>
          <a:p>
            <a:pPr>
              <a:buNone/>
            </a:pPr>
            <a:endParaRPr kumimoji="1" lang="en-US" altLang="ko-KR" sz="1400" dirty="0" smtClean="0">
              <a:solidFill>
                <a:schemeClr val="tx1"/>
              </a:solidFill>
              <a:latin typeface="Calibri" pitchFamily="34" charset="0"/>
              <a:ea typeface="Gulim" pitchFamily="34" charset="-127"/>
              <a:cs typeface="Courier New" pitchFamily="49"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Example of Switch Statement</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lnSpc>
                <a:spcPct val="100000"/>
              </a:lnSpc>
              <a:buNone/>
            </a:pPr>
            <a:endParaRPr lang="en-US" sz="1200" b="1" dirty="0" smtClean="0">
              <a:solidFill>
                <a:schemeClr val="tx1"/>
              </a:solidFill>
              <a:latin typeface="Calibri" pitchFamily="34" charset="0"/>
              <a:cs typeface="Courier New" pitchFamily="49" charset="0"/>
            </a:endParaRPr>
          </a:p>
          <a:p>
            <a:pPr>
              <a:lnSpc>
                <a:spcPct val="100000"/>
              </a:lnSpc>
              <a:buNone/>
            </a:pPr>
            <a:r>
              <a:rPr lang="en-US" sz="1200" b="1" dirty="0" smtClean="0">
                <a:solidFill>
                  <a:schemeClr val="tx1"/>
                </a:solidFill>
                <a:latin typeface="Calibri" pitchFamily="34" charset="0"/>
                <a:cs typeface="Courier New" pitchFamily="49" charset="0"/>
              </a:rPr>
              <a:t>switch (month) { </a:t>
            </a:r>
          </a:p>
          <a:p>
            <a:pPr>
              <a:lnSpc>
                <a:spcPct val="100000"/>
              </a:lnSpc>
              <a:buNone/>
            </a:pPr>
            <a:r>
              <a:rPr lang="en-US" sz="1200" b="1" dirty="0" smtClean="0">
                <a:solidFill>
                  <a:schemeClr val="tx1"/>
                </a:solidFill>
                <a:latin typeface="Calibri" pitchFamily="34" charset="0"/>
                <a:cs typeface="Courier New" pitchFamily="49" charset="0"/>
              </a:rPr>
              <a:t>  case 1: System.out.println(“January”);</a:t>
            </a:r>
          </a:p>
          <a:p>
            <a:pPr>
              <a:lnSpc>
                <a:spcPct val="100000"/>
              </a:lnSpc>
              <a:buNone/>
            </a:pPr>
            <a:r>
              <a:rPr lang="en-US" sz="1200" b="1" dirty="0" smtClean="0">
                <a:solidFill>
                  <a:schemeClr val="tx1"/>
                </a:solidFill>
                <a:latin typeface="Calibri" pitchFamily="34" charset="0"/>
                <a:cs typeface="Courier New" pitchFamily="49" charset="0"/>
              </a:rPr>
              <a:t>		    break; </a:t>
            </a:r>
          </a:p>
          <a:p>
            <a:pPr>
              <a:lnSpc>
                <a:spcPct val="100000"/>
              </a:lnSpc>
              <a:buNone/>
            </a:pPr>
            <a:r>
              <a:rPr lang="en-US" sz="1200" b="1" dirty="0" smtClean="0">
                <a:solidFill>
                  <a:schemeClr val="tx1"/>
                </a:solidFill>
                <a:latin typeface="Calibri" pitchFamily="34" charset="0"/>
                <a:cs typeface="Courier New" pitchFamily="49" charset="0"/>
              </a:rPr>
              <a:t>  case 2: System.out.println(“February”);</a:t>
            </a:r>
          </a:p>
          <a:p>
            <a:pPr>
              <a:lnSpc>
                <a:spcPct val="100000"/>
              </a:lnSpc>
              <a:buNone/>
            </a:pPr>
            <a:r>
              <a:rPr lang="en-US" sz="1200" b="1" dirty="0" smtClean="0">
                <a:solidFill>
                  <a:schemeClr val="tx1"/>
                </a:solidFill>
                <a:latin typeface="Calibri" pitchFamily="34" charset="0"/>
                <a:cs typeface="Courier New" pitchFamily="49" charset="0"/>
              </a:rPr>
              <a:t>		    break; </a:t>
            </a:r>
          </a:p>
          <a:p>
            <a:pPr>
              <a:lnSpc>
                <a:spcPct val="100000"/>
              </a:lnSpc>
              <a:buNone/>
            </a:pPr>
            <a:r>
              <a:rPr lang="en-US" sz="1200" b="1" dirty="0" smtClean="0">
                <a:solidFill>
                  <a:schemeClr val="tx1"/>
                </a:solidFill>
                <a:latin typeface="Calibri" pitchFamily="34" charset="0"/>
                <a:cs typeface="Courier New" pitchFamily="49" charset="0"/>
              </a:rPr>
              <a:t>  case 3: System.out.println(“March”);</a:t>
            </a:r>
          </a:p>
          <a:p>
            <a:pPr>
              <a:lnSpc>
                <a:spcPct val="100000"/>
              </a:lnSpc>
              <a:buNone/>
            </a:pPr>
            <a:r>
              <a:rPr lang="en-US" sz="1200" b="1" dirty="0" smtClean="0">
                <a:solidFill>
                  <a:schemeClr val="tx1"/>
                </a:solidFill>
                <a:latin typeface="Calibri" pitchFamily="34" charset="0"/>
                <a:cs typeface="Courier New" pitchFamily="49" charset="0"/>
              </a:rPr>
              <a:t>		    break; </a:t>
            </a:r>
          </a:p>
          <a:p>
            <a:pPr>
              <a:lnSpc>
                <a:spcPct val="100000"/>
              </a:lnSpc>
              <a:buNone/>
            </a:pPr>
            <a:r>
              <a:rPr lang="en-US" sz="1200" b="1" dirty="0" smtClean="0">
                <a:solidFill>
                  <a:schemeClr val="tx1"/>
                </a:solidFill>
                <a:latin typeface="Calibri" pitchFamily="34" charset="0"/>
                <a:cs typeface="Courier New" pitchFamily="49" charset="0"/>
              </a:rPr>
              <a:t>  case 4: System.out.println(“April”);</a:t>
            </a:r>
          </a:p>
          <a:p>
            <a:pPr>
              <a:lnSpc>
                <a:spcPct val="100000"/>
              </a:lnSpc>
              <a:buNone/>
            </a:pPr>
            <a:r>
              <a:rPr lang="en-US" sz="1200" b="1" dirty="0" smtClean="0">
                <a:solidFill>
                  <a:schemeClr val="tx1"/>
                </a:solidFill>
                <a:latin typeface="Calibri" pitchFamily="34" charset="0"/>
                <a:cs typeface="Courier New" pitchFamily="49" charset="0"/>
              </a:rPr>
              <a:t>		    break;</a:t>
            </a:r>
          </a:p>
          <a:p>
            <a:pPr>
              <a:lnSpc>
                <a:spcPct val="100000"/>
              </a:lnSpc>
              <a:buNone/>
            </a:pPr>
            <a:r>
              <a:rPr lang="en-US" sz="1200" b="1" dirty="0" smtClean="0">
                <a:solidFill>
                  <a:schemeClr val="tx1"/>
                </a:solidFill>
                <a:latin typeface="Calibri" pitchFamily="34" charset="0"/>
                <a:cs typeface="Courier New" pitchFamily="49" charset="0"/>
              </a:rPr>
              <a:t>  case 5: System.out.println(“May”);</a:t>
            </a:r>
          </a:p>
          <a:p>
            <a:pPr>
              <a:lnSpc>
                <a:spcPct val="100000"/>
              </a:lnSpc>
              <a:buNone/>
            </a:pPr>
            <a:r>
              <a:rPr lang="en-US" sz="1200" b="1" dirty="0" smtClean="0">
                <a:solidFill>
                  <a:schemeClr val="tx1"/>
                </a:solidFill>
                <a:latin typeface="Calibri" pitchFamily="34" charset="0"/>
                <a:cs typeface="Courier New" pitchFamily="49" charset="0"/>
              </a:rPr>
              <a:t>		    break;</a:t>
            </a:r>
            <a:endParaRPr lang="en-US" sz="1200" b="1" dirty="0" smtClean="0">
              <a:solidFill>
                <a:schemeClr val="tx1"/>
              </a:solidFill>
              <a:latin typeface="Courier New" pitchFamily="49" charset="0"/>
              <a:cs typeface="Courier New" pitchFamily="49" charset="0"/>
            </a:endParaRPr>
          </a:p>
          <a:p>
            <a:pPr>
              <a:lnSpc>
                <a:spcPct val="100000"/>
              </a:lnSpc>
              <a:buNone/>
            </a:pPr>
            <a:r>
              <a:rPr lang="en-US" sz="1400" b="1" dirty="0" smtClean="0">
                <a:solidFill>
                  <a:schemeClr val="tx1"/>
                </a:solidFill>
                <a:latin typeface="Calibri" pitchFamily="34" charset="0"/>
                <a:cs typeface="Courier New" pitchFamily="49" charset="0"/>
              </a:rPr>
              <a:t> </a:t>
            </a:r>
            <a:r>
              <a:rPr lang="en-US" sz="1200" b="1" dirty="0" smtClean="0">
                <a:solidFill>
                  <a:schemeClr val="tx1"/>
                </a:solidFill>
                <a:latin typeface="Calibri" pitchFamily="34" charset="0"/>
                <a:cs typeface="Courier New" pitchFamily="49" charset="0"/>
              </a:rPr>
              <a:t>case 6: System.out.println(“June”);</a:t>
            </a:r>
          </a:p>
          <a:p>
            <a:pPr>
              <a:lnSpc>
                <a:spcPct val="100000"/>
              </a:lnSpc>
              <a:buNone/>
            </a:pPr>
            <a:r>
              <a:rPr lang="en-US" sz="1200" b="1" dirty="0" smtClean="0">
                <a:solidFill>
                  <a:schemeClr val="tx1"/>
                </a:solidFill>
                <a:latin typeface="Calibri" pitchFamily="34" charset="0"/>
                <a:cs typeface="Courier New" pitchFamily="49" charset="0"/>
              </a:rPr>
              <a:t>		    break; </a:t>
            </a:r>
          </a:p>
          <a:p>
            <a:pPr>
              <a:buNone/>
            </a:pPr>
            <a:endParaRPr lang="en-US" sz="1400" b="1" dirty="0" smtClean="0">
              <a:latin typeface="Calibri" pitchFamily="34" charset="0"/>
            </a:endParaRPr>
          </a:p>
          <a:p>
            <a:pPr>
              <a:buNone/>
            </a:pPr>
            <a:endParaRPr kumimoji="1" lang="en-US" altLang="ko-KR" sz="1400" dirty="0" smtClean="0">
              <a:solidFill>
                <a:schemeClr val="tx1"/>
              </a:solidFill>
              <a:latin typeface="Calibri" pitchFamily="34" charset="0"/>
              <a:ea typeface="Gulim" pitchFamily="34" charset="-127"/>
              <a:cs typeface="Courier New" pitchFamily="49"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Example Of Switch Statement Continued</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nSpc>
                <a:spcPct val="100000"/>
              </a:lnSpc>
              <a:buNone/>
            </a:pPr>
            <a:endParaRPr lang="en-US" sz="1200" b="1" dirty="0" smtClean="0">
              <a:solidFill>
                <a:schemeClr val="tx1"/>
              </a:solidFill>
              <a:latin typeface="Calibri" pitchFamily="34" charset="0"/>
              <a:cs typeface="Courier New" pitchFamily="49" charset="0"/>
            </a:endParaRPr>
          </a:p>
          <a:p>
            <a:pPr>
              <a:lnSpc>
                <a:spcPct val="100000"/>
              </a:lnSpc>
              <a:buNone/>
            </a:pPr>
            <a:endParaRPr lang="en-US" sz="1200" b="1" dirty="0" smtClean="0">
              <a:solidFill>
                <a:schemeClr val="tx1"/>
              </a:solidFill>
              <a:latin typeface="Calibri" pitchFamily="34" charset="0"/>
              <a:cs typeface="Courier New" pitchFamily="49" charset="0"/>
            </a:endParaRPr>
          </a:p>
          <a:p>
            <a:pPr>
              <a:lnSpc>
                <a:spcPct val="100000"/>
              </a:lnSpc>
              <a:buNone/>
            </a:pPr>
            <a:r>
              <a:rPr lang="en-US" sz="1200" b="1" dirty="0" smtClean="0">
                <a:solidFill>
                  <a:schemeClr val="tx1"/>
                </a:solidFill>
                <a:latin typeface="Calibri" pitchFamily="34" charset="0"/>
                <a:cs typeface="Courier New" pitchFamily="49" charset="0"/>
              </a:rPr>
              <a:t>case 7: System.out.println(“July”);</a:t>
            </a:r>
          </a:p>
          <a:p>
            <a:pPr>
              <a:lnSpc>
                <a:spcPct val="100000"/>
              </a:lnSpc>
              <a:buNone/>
            </a:pPr>
            <a:r>
              <a:rPr lang="en-US" sz="1200" b="1" dirty="0" smtClean="0">
                <a:solidFill>
                  <a:schemeClr val="tx1"/>
                </a:solidFill>
                <a:latin typeface="Calibri" pitchFamily="34" charset="0"/>
                <a:cs typeface="Courier New" pitchFamily="49" charset="0"/>
              </a:rPr>
              <a:t>		    break; </a:t>
            </a:r>
          </a:p>
          <a:p>
            <a:pPr>
              <a:lnSpc>
                <a:spcPct val="100000"/>
              </a:lnSpc>
              <a:buNone/>
            </a:pPr>
            <a:r>
              <a:rPr lang="en-US" sz="1200" b="1" dirty="0" smtClean="0">
                <a:solidFill>
                  <a:schemeClr val="tx1"/>
                </a:solidFill>
                <a:latin typeface="Calibri" pitchFamily="34" charset="0"/>
                <a:cs typeface="Courier New" pitchFamily="49" charset="0"/>
              </a:rPr>
              <a:t>  case 8: System.out.println(“August”);</a:t>
            </a:r>
          </a:p>
          <a:p>
            <a:pPr>
              <a:lnSpc>
                <a:spcPct val="100000"/>
              </a:lnSpc>
              <a:buNone/>
            </a:pPr>
            <a:r>
              <a:rPr lang="en-US" sz="1200" b="1" dirty="0" smtClean="0">
                <a:solidFill>
                  <a:schemeClr val="tx1"/>
                </a:solidFill>
                <a:latin typeface="Calibri" pitchFamily="34" charset="0"/>
                <a:cs typeface="Courier New" pitchFamily="49" charset="0"/>
              </a:rPr>
              <a:t>		    break; </a:t>
            </a:r>
          </a:p>
          <a:p>
            <a:pPr>
              <a:lnSpc>
                <a:spcPct val="100000"/>
              </a:lnSpc>
              <a:buNone/>
            </a:pPr>
            <a:r>
              <a:rPr lang="en-US" sz="1200" b="1" dirty="0" smtClean="0">
                <a:solidFill>
                  <a:schemeClr val="tx1"/>
                </a:solidFill>
                <a:latin typeface="Calibri" pitchFamily="34" charset="0"/>
                <a:cs typeface="Courier New" pitchFamily="49" charset="0"/>
              </a:rPr>
              <a:t>  case 9: System.out.println(“September”);</a:t>
            </a:r>
          </a:p>
          <a:p>
            <a:pPr>
              <a:lnSpc>
                <a:spcPct val="100000"/>
              </a:lnSpc>
              <a:buNone/>
            </a:pPr>
            <a:r>
              <a:rPr lang="en-US" sz="1200" b="1" dirty="0" smtClean="0">
                <a:solidFill>
                  <a:schemeClr val="tx1"/>
                </a:solidFill>
                <a:latin typeface="Calibri" pitchFamily="34" charset="0"/>
                <a:cs typeface="Courier New" pitchFamily="49" charset="0"/>
              </a:rPr>
              <a:t>		    break;</a:t>
            </a:r>
          </a:p>
          <a:p>
            <a:pPr>
              <a:lnSpc>
                <a:spcPct val="100000"/>
              </a:lnSpc>
              <a:buNone/>
            </a:pPr>
            <a:r>
              <a:rPr lang="en-US" sz="1200" b="1" dirty="0" smtClean="0">
                <a:solidFill>
                  <a:schemeClr val="tx1"/>
                </a:solidFill>
                <a:latin typeface="Calibri" pitchFamily="34" charset="0"/>
                <a:cs typeface="Courier New" pitchFamily="49" charset="0"/>
              </a:rPr>
              <a:t>  case 10: System.out.println(“October”);</a:t>
            </a:r>
          </a:p>
          <a:p>
            <a:pPr>
              <a:lnSpc>
                <a:spcPct val="100000"/>
              </a:lnSpc>
              <a:buNone/>
            </a:pPr>
            <a:r>
              <a:rPr lang="en-US" sz="1200" b="1" dirty="0" smtClean="0">
                <a:solidFill>
                  <a:schemeClr val="tx1"/>
                </a:solidFill>
                <a:latin typeface="Calibri" pitchFamily="34" charset="0"/>
                <a:cs typeface="Courier New" pitchFamily="49" charset="0"/>
              </a:rPr>
              <a:t>		    break;</a:t>
            </a:r>
            <a:endParaRPr lang="en-US" sz="1200" b="1" dirty="0" smtClean="0">
              <a:latin typeface="Calibri" pitchFamily="34" charset="0"/>
            </a:endParaRPr>
          </a:p>
          <a:p>
            <a:pPr>
              <a:lnSpc>
                <a:spcPct val="100000"/>
              </a:lnSpc>
              <a:buNone/>
            </a:pPr>
            <a:r>
              <a:rPr lang="en-US" sz="1200" b="1" dirty="0" smtClean="0">
                <a:solidFill>
                  <a:schemeClr val="tx1"/>
                </a:solidFill>
                <a:latin typeface="Calibri" pitchFamily="34" charset="0"/>
                <a:cs typeface="Courier New" pitchFamily="49" charset="0"/>
              </a:rPr>
              <a:t> case 11: System.out.println(“November”);</a:t>
            </a:r>
          </a:p>
          <a:p>
            <a:pPr>
              <a:lnSpc>
                <a:spcPct val="100000"/>
              </a:lnSpc>
              <a:buNone/>
            </a:pPr>
            <a:r>
              <a:rPr lang="en-US" sz="1200" b="1" dirty="0" smtClean="0">
                <a:solidFill>
                  <a:schemeClr val="tx1"/>
                </a:solidFill>
                <a:latin typeface="Calibri" pitchFamily="34" charset="0"/>
                <a:cs typeface="Courier New" pitchFamily="49" charset="0"/>
              </a:rPr>
              <a:t>		    break;</a:t>
            </a:r>
          </a:p>
          <a:p>
            <a:pPr>
              <a:lnSpc>
                <a:spcPct val="100000"/>
              </a:lnSpc>
              <a:buNone/>
            </a:pPr>
            <a:r>
              <a:rPr lang="en-US" sz="1200" b="1" dirty="0" smtClean="0">
                <a:solidFill>
                  <a:schemeClr val="tx1"/>
                </a:solidFill>
                <a:latin typeface="Calibri" pitchFamily="34" charset="0"/>
                <a:cs typeface="Courier New" pitchFamily="49" charset="0"/>
              </a:rPr>
              <a:t>  case 12: System.out.println(“December”);</a:t>
            </a:r>
          </a:p>
          <a:p>
            <a:pPr>
              <a:lnSpc>
                <a:spcPct val="100000"/>
              </a:lnSpc>
              <a:buNone/>
            </a:pPr>
            <a:r>
              <a:rPr lang="en-US" sz="1200" b="1" dirty="0" smtClean="0">
                <a:solidFill>
                  <a:schemeClr val="tx1"/>
                </a:solidFill>
                <a:latin typeface="Calibri" pitchFamily="34" charset="0"/>
                <a:cs typeface="Courier New" pitchFamily="49" charset="0"/>
              </a:rPr>
              <a:t>		    break;</a:t>
            </a:r>
          </a:p>
          <a:p>
            <a:pPr>
              <a:lnSpc>
                <a:spcPct val="100000"/>
              </a:lnSpc>
              <a:buNone/>
            </a:pPr>
            <a:r>
              <a:rPr kumimoji="1" lang="en-US" altLang="ko-KR" sz="1200" b="1" dirty="0" smtClean="0">
                <a:solidFill>
                  <a:schemeClr val="tx1"/>
                </a:solidFill>
                <a:latin typeface="Calibri" pitchFamily="34" charset="0"/>
                <a:ea typeface="Gulim" pitchFamily="34" charset="-127"/>
                <a:cs typeface="Courier New" pitchFamily="49" charset="0"/>
              </a:rPr>
              <a:t>Default: </a:t>
            </a:r>
            <a:r>
              <a:rPr lang="en-US" sz="1200" b="1" dirty="0" smtClean="0">
                <a:solidFill>
                  <a:schemeClr val="tx1"/>
                </a:solidFill>
                <a:latin typeface="Calibri" pitchFamily="34" charset="0"/>
                <a:cs typeface="Courier New" pitchFamily="49" charset="0"/>
              </a:rPr>
              <a:t>: System.out.println(“Invalid Month No”); }</a:t>
            </a:r>
            <a:endParaRPr kumimoji="1" lang="en-US" altLang="ko-KR" sz="1200" dirty="0" smtClean="0">
              <a:solidFill>
                <a:schemeClr val="tx1"/>
              </a:solidFill>
              <a:latin typeface="Calibri" pitchFamily="34" charset="0"/>
              <a:ea typeface="Gulim" pitchFamily="34" charset="-127"/>
              <a:cs typeface="Courier New" pitchFamily="49"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600" b="1" dirty="0" smtClean="0">
                <a:latin typeface="Calibri" pitchFamily="34" charset="0"/>
              </a:rPr>
              <a:t>Session 1: An Introduction</a:t>
            </a:r>
            <a:endParaRPr lang="en-IN" sz="3600" b="1" dirty="0">
              <a:latin typeface="Calibri" pitchFamily="34" charset="0"/>
            </a:endParaRPr>
          </a:p>
        </p:txBody>
      </p:sp>
      <p:sp>
        <p:nvSpPr>
          <p:cNvPr id="4" name="Rectangle 2"/>
          <p:cNvSpPr>
            <a:spLocks noGrp="1"/>
          </p:cNvSpPr>
          <p:nvPr>
            <p:ph sz="quarter" idx="13"/>
          </p:nvPr>
        </p:nvSpPr>
        <p:spPr>
          <a:xfrm>
            <a:off x="609600" y="1491630"/>
            <a:ext cx="7748614" cy="290892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eaLnBrk="1" hangingPunct="1">
              <a:buFont typeface="Wingdings" pitchFamily="2" charset="2"/>
              <a:buChar char="q"/>
            </a:pPr>
            <a:r>
              <a:rPr lang="en-US" sz="2000" dirty="0" smtClean="0">
                <a:solidFill>
                  <a:schemeClr val="tx1"/>
                </a:solidFill>
                <a:latin typeface="Calibri" pitchFamily="34" charset="0"/>
                <a:cs typeface="Times New Roman" pitchFamily="18" charset="0"/>
              </a:rPr>
              <a:t>What is java?</a:t>
            </a:r>
          </a:p>
          <a:p>
            <a:pPr eaLnBrk="1" hangingPunct="1">
              <a:buFont typeface="Wingdings" pitchFamily="2" charset="2"/>
              <a:buChar char="q"/>
            </a:pPr>
            <a:r>
              <a:rPr lang="en-US" sz="2000" dirty="0" smtClean="0">
                <a:solidFill>
                  <a:schemeClr val="tx1"/>
                </a:solidFill>
                <a:latin typeface="Calibri" pitchFamily="34" charset="0"/>
                <a:cs typeface="Times New Roman" pitchFamily="18" charset="0"/>
              </a:rPr>
              <a:t>Why Java?</a:t>
            </a:r>
            <a:endParaRPr lang="en-US" sz="2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for Loop</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r>
              <a:rPr lang="en-US" sz="1400" dirty="0" smtClean="0">
                <a:latin typeface="Calibri" pitchFamily="34" charset="0"/>
              </a:rPr>
              <a:t>Repeat the sequence of statement as many as defined </a:t>
            </a:r>
          </a:p>
          <a:p>
            <a:r>
              <a:rPr lang="en-US" sz="1400" dirty="0" smtClean="0">
                <a:latin typeface="Calibri" pitchFamily="34" charset="0"/>
              </a:rPr>
              <a:t>Syntax of for statement</a:t>
            </a:r>
          </a:p>
          <a:p>
            <a:pPr lvl="1">
              <a:buNone/>
            </a:pPr>
            <a:r>
              <a:rPr lang="en-US" sz="1200" dirty="0" smtClean="0">
                <a:latin typeface="Calibri" pitchFamily="34" charset="0"/>
              </a:rPr>
              <a:t>	</a:t>
            </a:r>
            <a:r>
              <a:rPr lang="en-US" sz="1400" b="1" dirty="0" smtClean="0">
                <a:solidFill>
                  <a:srgbClr val="000000"/>
                </a:solidFill>
                <a:latin typeface="Calibri" pitchFamily="34" charset="0"/>
              </a:rPr>
              <a:t>Initialization </a:t>
            </a:r>
            <a:r>
              <a:rPr lang="en-US" sz="1200" b="1" i="1" dirty="0" smtClean="0">
                <a:solidFill>
                  <a:srgbClr val="000000"/>
                </a:solidFill>
                <a:latin typeface="Calibri" pitchFamily="34" charset="0"/>
              </a:rPr>
              <a:t>   	          </a:t>
            </a:r>
            <a:r>
              <a:rPr lang="en-US" sz="1400" b="1" dirty="0" smtClean="0">
                <a:solidFill>
                  <a:srgbClr val="000000"/>
                </a:solidFill>
                <a:latin typeface="Calibri" pitchFamily="34" charset="0"/>
              </a:rPr>
              <a:t>condition</a:t>
            </a:r>
            <a:r>
              <a:rPr lang="en-US" sz="1200" b="1" i="1" dirty="0" smtClean="0">
                <a:solidFill>
                  <a:srgbClr val="000000"/>
                </a:solidFill>
                <a:latin typeface="Calibri" pitchFamily="34" charset="0"/>
              </a:rPr>
              <a:t>   	</a:t>
            </a:r>
            <a:r>
              <a:rPr lang="en-US" sz="1400" b="1" dirty="0" smtClean="0">
                <a:solidFill>
                  <a:srgbClr val="000000"/>
                </a:solidFill>
                <a:latin typeface="Calibri" pitchFamily="34" charset="0"/>
              </a:rPr>
              <a:t>iteration</a:t>
            </a:r>
            <a:endParaRPr lang="en-US" sz="1400" dirty="0" smtClean="0">
              <a:latin typeface="Calibri" pitchFamily="34" charset="0"/>
            </a:endParaRPr>
          </a:p>
          <a:p>
            <a:pPr lvl="1">
              <a:buNone/>
            </a:pPr>
            <a:r>
              <a:rPr lang="en-US" sz="1200" dirty="0" smtClean="0">
                <a:latin typeface="Calibri" pitchFamily="34" charset="0"/>
              </a:rPr>
              <a:t>	</a:t>
            </a:r>
          </a:p>
          <a:p>
            <a:pPr lvl="1">
              <a:buNone/>
            </a:pPr>
            <a:r>
              <a:rPr lang="en-US" sz="1200" dirty="0" smtClean="0">
                <a:latin typeface="Calibri" pitchFamily="34" charset="0"/>
              </a:rPr>
              <a:t>	</a:t>
            </a:r>
            <a:r>
              <a:rPr lang="en-US" sz="1400" dirty="0" smtClean="0">
                <a:latin typeface="Calibri" pitchFamily="34" charset="0"/>
              </a:rPr>
              <a:t>for ( &lt;</a:t>
            </a:r>
            <a:r>
              <a:rPr lang="en-US" sz="1400" dirty="0" err="1" smtClean="0">
                <a:latin typeface="Calibri" pitchFamily="34" charset="0"/>
              </a:rPr>
              <a:t>expr</a:t>
            </a:r>
            <a:r>
              <a:rPr lang="en-US" sz="1400" dirty="0" smtClean="0">
                <a:latin typeface="Calibri" pitchFamily="34" charset="0"/>
              </a:rPr>
              <a:t> 1&gt; ; &lt; </a:t>
            </a:r>
            <a:r>
              <a:rPr lang="en-US" sz="1400" dirty="0" err="1" smtClean="0">
                <a:latin typeface="Calibri" pitchFamily="34" charset="0"/>
              </a:rPr>
              <a:t>expr</a:t>
            </a:r>
            <a:r>
              <a:rPr lang="en-US" sz="1400" dirty="0" smtClean="0">
                <a:latin typeface="Calibri" pitchFamily="34" charset="0"/>
              </a:rPr>
              <a:t> 2&gt; ; &lt; </a:t>
            </a:r>
            <a:r>
              <a:rPr lang="en-US" sz="1400" dirty="0" err="1" smtClean="0">
                <a:latin typeface="Calibri" pitchFamily="34" charset="0"/>
              </a:rPr>
              <a:t>expr</a:t>
            </a:r>
            <a:r>
              <a:rPr lang="en-US" sz="1400" dirty="0" smtClean="0">
                <a:latin typeface="Calibri" pitchFamily="34" charset="0"/>
              </a:rPr>
              <a:t> 3&gt;) &lt;statement&gt;</a:t>
            </a:r>
          </a:p>
          <a:p>
            <a:r>
              <a:rPr lang="en-US" sz="1400" b="1" i="1" dirty="0" smtClean="0">
                <a:solidFill>
                  <a:schemeClr val="tx1"/>
                </a:solidFill>
                <a:latin typeface="Calibri" pitchFamily="34" charset="0"/>
              </a:rPr>
              <a:t>Initialization</a:t>
            </a:r>
            <a:r>
              <a:rPr lang="en-US" sz="1400" dirty="0" smtClean="0">
                <a:solidFill>
                  <a:schemeClr val="tx1"/>
                </a:solidFill>
                <a:latin typeface="Calibri" pitchFamily="34" charset="0"/>
              </a:rPr>
              <a:t> expression is  used to initialize variable</a:t>
            </a:r>
          </a:p>
          <a:p>
            <a:pPr lvl="2">
              <a:buFont typeface="Wingdings" pitchFamily="2" charset="2"/>
              <a:buChar char="§"/>
            </a:pPr>
            <a:r>
              <a:rPr lang="en-US" sz="1400" dirty="0" smtClean="0">
                <a:solidFill>
                  <a:schemeClr val="tx1"/>
                </a:solidFill>
                <a:latin typeface="Calibri" pitchFamily="34" charset="0"/>
              </a:rPr>
              <a:t>more than one variable initialization is separated by commas “,”.</a:t>
            </a:r>
          </a:p>
          <a:p>
            <a:pPr lvl="2">
              <a:buFont typeface="Wingdings" pitchFamily="2" charset="2"/>
              <a:buChar char="§"/>
            </a:pPr>
            <a:r>
              <a:rPr lang="en-US" sz="1400" dirty="0" smtClean="0">
                <a:solidFill>
                  <a:schemeClr val="tx1"/>
                </a:solidFill>
                <a:latin typeface="Calibri" pitchFamily="34" charset="0"/>
              </a:rPr>
              <a:t>can also include initialization with declaration</a:t>
            </a:r>
          </a:p>
          <a:p>
            <a:pPr lvl="2">
              <a:buFont typeface="Wingdings" pitchFamily="2" charset="2"/>
              <a:buChar char="§"/>
            </a:pPr>
            <a:r>
              <a:rPr lang="en-US" sz="1400" dirty="0" smtClean="0">
                <a:solidFill>
                  <a:schemeClr val="tx1"/>
                </a:solidFill>
                <a:latin typeface="Calibri" pitchFamily="34" charset="0"/>
              </a:rPr>
              <a:t>executed only once when the loop begins</a:t>
            </a:r>
          </a:p>
          <a:p>
            <a:pPr lvl="1">
              <a:buNone/>
            </a:pPr>
            <a:endParaRPr lang="en-US" sz="1400" dirty="0" smtClean="0">
              <a:latin typeface="Calibri" pitchFamily="34" charset="0"/>
            </a:endParaRPr>
          </a:p>
          <a:p>
            <a:pPr>
              <a:lnSpc>
                <a:spcPct val="100000"/>
              </a:lnSpc>
              <a:buNone/>
            </a:pPr>
            <a:endParaRPr lang="en-US" sz="1200" b="1" dirty="0" smtClean="0">
              <a:solidFill>
                <a:schemeClr val="tx1"/>
              </a:solidFill>
              <a:latin typeface="Calibri" pitchFamily="34" charset="0"/>
              <a:cs typeface="Courier New" pitchFamily="49" charset="0"/>
            </a:endParaRPr>
          </a:p>
          <a:p>
            <a:pPr>
              <a:lnSpc>
                <a:spcPct val="100000"/>
              </a:lnSpc>
              <a:buNone/>
            </a:pPr>
            <a:endParaRPr lang="en-US" sz="1200" b="1" dirty="0" smtClean="0">
              <a:solidFill>
                <a:schemeClr val="tx1"/>
              </a:solidFill>
              <a:latin typeface="Calibri" pitchFamily="34" charset="0"/>
              <a:cs typeface="Courier New" pitchFamily="49"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cxnSp>
        <p:nvCxnSpPr>
          <p:cNvPr id="6" name="Straight Arrow Connector 5"/>
          <p:cNvCxnSpPr/>
          <p:nvPr/>
        </p:nvCxnSpPr>
        <p:spPr>
          <a:xfrm flipV="1">
            <a:off x="1979712" y="2643758"/>
            <a:ext cx="0" cy="43204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915816" y="2643758"/>
            <a:ext cx="432048" cy="43204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851920" y="2643758"/>
            <a:ext cx="648072" cy="36004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Session1: </a:t>
            </a:r>
            <a:r>
              <a:rPr lang="en-US" sz="2400" b="1" dirty="0" smtClean="0">
                <a:latin typeface="Calibri" pitchFamily="34" charset="0"/>
              </a:rPr>
              <a:t>for Loop Continued</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r>
              <a:rPr lang="en-US" sz="1400" b="1" dirty="0" smtClean="0">
                <a:solidFill>
                  <a:schemeClr val="tx1"/>
                </a:solidFill>
                <a:latin typeface="Calibri" pitchFamily="34" charset="0"/>
              </a:rPr>
              <a:t>Condition</a:t>
            </a:r>
            <a:r>
              <a:rPr lang="en-US" sz="1400" b="1" i="1" dirty="0" smtClean="0">
                <a:solidFill>
                  <a:schemeClr val="tx1"/>
                </a:solidFill>
                <a:latin typeface="Calibri" pitchFamily="34" charset="0"/>
              </a:rPr>
              <a:t> </a:t>
            </a:r>
            <a:r>
              <a:rPr lang="en-US" sz="1400" dirty="0" smtClean="0">
                <a:solidFill>
                  <a:schemeClr val="tx1"/>
                </a:solidFill>
                <a:latin typeface="Calibri" pitchFamily="34" charset="0"/>
              </a:rPr>
              <a:t>expression</a:t>
            </a:r>
          </a:p>
          <a:p>
            <a:pPr lvl="1">
              <a:buClr>
                <a:srgbClr val="FF0000"/>
              </a:buClr>
              <a:buFont typeface="Wingdings" pitchFamily="2" charset="2"/>
              <a:buChar char="§"/>
            </a:pPr>
            <a:r>
              <a:rPr lang="en-US" sz="1400" dirty="0" smtClean="0">
                <a:solidFill>
                  <a:schemeClr val="tx1"/>
                </a:solidFill>
                <a:latin typeface="Calibri" pitchFamily="34" charset="0"/>
              </a:rPr>
              <a:t>Must evaluate to a </a:t>
            </a:r>
            <a:r>
              <a:rPr lang="en-US" sz="1400" b="1" dirty="0" err="1" smtClean="0">
                <a:solidFill>
                  <a:schemeClr val="tx1"/>
                </a:solidFill>
                <a:latin typeface="Calibri" pitchFamily="34" charset="0"/>
                <a:cs typeface="Courier New" pitchFamily="49" charset="0"/>
              </a:rPr>
              <a:t>boolean</a:t>
            </a:r>
            <a:r>
              <a:rPr lang="en-US" sz="1400" dirty="0" smtClean="0">
                <a:solidFill>
                  <a:schemeClr val="tx1"/>
                </a:solidFill>
                <a:latin typeface="Calibri" pitchFamily="34" charset="0"/>
              </a:rPr>
              <a:t> value</a:t>
            </a:r>
          </a:p>
          <a:p>
            <a:pPr lvl="1">
              <a:buClr>
                <a:srgbClr val="FF0000"/>
              </a:buClr>
              <a:buFont typeface="Wingdings" pitchFamily="2" charset="2"/>
              <a:buChar char="§"/>
            </a:pPr>
            <a:r>
              <a:rPr lang="en-US" sz="1400" dirty="0" smtClean="0">
                <a:solidFill>
                  <a:schemeClr val="tx1"/>
                </a:solidFill>
                <a:latin typeface="Calibri" pitchFamily="34" charset="0"/>
              </a:rPr>
              <a:t>Loop will continue till the condition is </a:t>
            </a:r>
            <a:r>
              <a:rPr lang="en-US" sz="1400" b="1" dirty="0" smtClean="0">
                <a:solidFill>
                  <a:schemeClr val="tx1"/>
                </a:solidFill>
                <a:latin typeface="Calibri" pitchFamily="34" charset="0"/>
                <a:cs typeface="Courier New" pitchFamily="49" charset="0"/>
              </a:rPr>
              <a:t>true </a:t>
            </a:r>
          </a:p>
          <a:p>
            <a:pPr lvl="1" algn="just">
              <a:buClr>
                <a:srgbClr val="FF0000"/>
              </a:buClr>
              <a:buFont typeface="Wingdings" pitchFamily="2" charset="2"/>
              <a:buChar char="§"/>
            </a:pPr>
            <a:r>
              <a:rPr lang="en-US" sz="1400" dirty="0" smtClean="0">
                <a:solidFill>
                  <a:schemeClr val="tx1"/>
                </a:solidFill>
                <a:latin typeface="Calibri" pitchFamily="34" charset="0"/>
              </a:rPr>
              <a:t>Only one condition can be specified, multiple conditions can be combined using logical operators</a:t>
            </a:r>
          </a:p>
          <a:p>
            <a:pPr lvl="1">
              <a:buClr>
                <a:srgbClr val="FF0000"/>
              </a:buClr>
              <a:buFont typeface="Wingdings" pitchFamily="2" charset="2"/>
              <a:buChar char="§"/>
            </a:pPr>
            <a:r>
              <a:rPr lang="en-US" sz="1400" dirty="0" smtClean="0">
                <a:solidFill>
                  <a:schemeClr val="tx1"/>
                </a:solidFill>
                <a:latin typeface="Calibri" pitchFamily="34" charset="0"/>
              </a:rPr>
              <a:t>is evaluated at the beginning of each loop</a:t>
            </a:r>
          </a:p>
          <a:p>
            <a:r>
              <a:rPr lang="en-US" sz="1400" dirty="0" smtClean="0">
                <a:solidFill>
                  <a:schemeClr val="tx1"/>
                </a:solidFill>
                <a:latin typeface="Calibri" pitchFamily="34" charset="0"/>
              </a:rPr>
              <a:t>The </a:t>
            </a:r>
            <a:r>
              <a:rPr lang="en-US" sz="1400" b="1" dirty="0" smtClean="0">
                <a:solidFill>
                  <a:schemeClr val="tx1"/>
                </a:solidFill>
                <a:latin typeface="Calibri" pitchFamily="34" charset="0"/>
              </a:rPr>
              <a:t>iteration</a:t>
            </a:r>
            <a:r>
              <a:rPr lang="en-US" sz="1400" dirty="0" smtClean="0">
                <a:solidFill>
                  <a:schemeClr val="tx1"/>
                </a:solidFill>
                <a:latin typeface="Calibri" pitchFamily="34" charset="0"/>
              </a:rPr>
              <a:t> expression </a:t>
            </a:r>
          </a:p>
          <a:p>
            <a:pPr lvl="1" algn="just">
              <a:buClr>
                <a:srgbClr val="FF0000"/>
              </a:buClr>
              <a:buFont typeface="Wingdings" pitchFamily="2" charset="2"/>
              <a:buChar char="§"/>
            </a:pPr>
            <a:r>
              <a:rPr lang="en-US" sz="1400" dirty="0" smtClean="0">
                <a:solidFill>
                  <a:schemeClr val="tx1"/>
                </a:solidFill>
                <a:latin typeface="Calibri" pitchFamily="34" charset="0"/>
              </a:rPr>
              <a:t>is usually an increment or decrement expression of the variable initialized in the initialization expression</a:t>
            </a:r>
          </a:p>
          <a:p>
            <a:pPr lvl="1">
              <a:buClr>
                <a:srgbClr val="FF0000"/>
              </a:buClr>
              <a:buFont typeface="Wingdings" pitchFamily="2" charset="2"/>
              <a:buChar char="§"/>
            </a:pPr>
            <a:r>
              <a:rPr lang="en-US" sz="1400" dirty="0" smtClean="0">
                <a:solidFill>
                  <a:schemeClr val="tx1"/>
                </a:solidFill>
                <a:latin typeface="Calibri" pitchFamily="34" charset="0"/>
              </a:rPr>
              <a:t>is evaluated at the beginning of each loop</a:t>
            </a:r>
          </a:p>
          <a:p>
            <a:pPr lvl="1">
              <a:buNone/>
            </a:pPr>
            <a:endParaRPr lang="en-US" sz="1400" dirty="0" smtClean="0">
              <a:latin typeface="Calibri" pitchFamily="34" charset="0"/>
            </a:endParaRPr>
          </a:p>
          <a:p>
            <a:pPr>
              <a:lnSpc>
                <a:spcPct val="100000"/>
              </a:lnSpc>
              <a:buNone/>
            </a:pPr>
            <a:endParaRPr lang="en-US" sz="1400" b="1" dirty="0" smtClean="0">
              <a:solidFill>
                <a:schemeClr val="tx1"/>
              </a:solidFill>
              <a:latin typeface="Calibri" pitchFamily="34" charset="0"/>
              <a:cs typeface="Courier New" pitchFamily="49" charset="0"/>
            </a:endParaRPr>
          </a:p>
          <a:p>
            <a:pPr>
              <a:lnSpc>
                <a:spcPct val="100000"/>
              </a:lnSpc>
              <a:buNone/>
            </a:pPr>
            <a:endParaRPr lang="en-US" sz="1400" b="1" dirty="0" smtClean="0">
              <a:solidFill>
                <a:schemeClr val="tx1"/>
              </a:solidFill>
              <a:latin typeface="Calibri" pitchFamily="34" charset="0"/>
              <a:cs typeface="Courier New" pitchFamily="49"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for Loop Example</a:t>
            </a:r>
            <a:endParaRPr lang="en-IN" sz="2400" b="1" dirty="0">
              <a:latin typeface="Calibri" pitchFamily="34" charset="0"/>
            </a:endParaRPr>
          </a:p>
        </p:txBody>
      </p:sp>
      <p:sp>
        <p:nvSpPr>
          <p:cNvPr id="4" name="Rectangle 2"/>
          <p:cNvSpPr>
            <a:spLocks noGrp="1"/>
          </p:cNvSpPr>
          <p:nvPr>
            <p:ph sz="quarter" idx="13"/>
          </p:nvPr>
        </p:nvSpPr>
        <p:spPr>
          <a:xfrm>
            <a:off x="755576" y="1275606"/>
            <a:ext cx="7748614" cy="3723344"/>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pPr lvl="1">
              <a:buNone/>
            </a:pPr>
            <a:r>
              <a:rPr lang="en-US" sz="1400" b="1" dirty="0" smtClean="0">
                <a:latin typeface="Calibri" pitchFamily="34" charset="0"/>
              </a:rPr>
              <a:t>class Test</a:t>
            </a:r>
          </a:p>
          <a:p>
            <a:pPr lvl="1">
              <a:buNone/>
            </a:pPr>
            <a:r>
              <a:rPr lang="en-US" sz="1400" b="1" dirty="0" smtClean="0">
                <a:latin typeface="Calibri" pitchFamily="34" charset="0"/>
              </a:rPr>
              <a:t>{</a:t>
            </a:r>
          </a:p>
          <a:p>
            <a:pPr lvl="1">
              <a:buNone/>
            </a:pPr>
            <a:r>
              <a:rPr lang="en-US" sz="1400" b="1" dirty="0" smtClean="0">
                <a:latin typeface="Calibri" pitchFamily="34" charset="0"/>
              </a:rPr>
              <a:t>	public static void main(String as[])</a:t>
            </a:r>
          </a:p>
          <a:p>
            <a:pPr lvl="1">
              <a:buNone/>
            </a:pPr>
            <a:r>
              <a:rPr lang="en-US" sz="1400" b="1" dirty="0" smtClean="0">
                <a:latin typeface="Calibri" pitchFamily="34" charset="0"/>
              </a:rPr>
              <a:t>	{</a:t>
            </a:r>
          </a:p>
          <a:p>
            <a:pPr lvl="1">
              <a:buNone/>
            </a:pPr>
            <a:r>
              <a:rPr lang="en-US" sz="1400" b="1" dirty="0" smtClean="0">
                <a:latin typeface="Calibri" pitchFamily="34" charset="0"/>
              </a:rPr>
              <a:t>		for(</a:t>
            </a:r>
            <a:r>
              <a:rPr lang="en-US" sz="1400" b="1" dirty="0" err="1" smtClean="0">
                <a:latin typeface="Calibri" pitchFamily="34" charset="0"/>
              </a:rPr>
              <a:t>int</a:t>
            </a:r>
            <a:r>
              <a:rPr lang="en-US" sz="1400" b="1" dirty="0" smtClean="0">
                <a:latin typeface="Calibri" pitchFamily="34" charset="0"/>
              </a:rPr>
              <a:t> </a:t>
            </a:r>
            <a:r>
              <a:rPr lang="en-US" sz="1400" b="1" dirty="0" err="1" smtClean="0">
                <a:latin typeface="Calibri" pitchFamily="34" charset="0"/>
              </a:rPr>
              <a:t>i</a:t>
            </a:r>
            <a:r>
              <a:rPr lang="en-US" sz="1400" b="1" dirty="0" smtClean="0">
                <a:latin typeface="Calibri" pitchFamily="34" charset="0"/>
              </a:rPr>
              <a:t>=1; </a:t>
            </a:r>
            <a:r>
              <a:rPr lang="en-US" sz="1400" b="1" dirty="0" err="1" smtClean="0">
                <a:latin typeface="Calibri" pitchFamily="34" charset="0"/>
              </a:rPr>
              <a:t>i</a:t>
            </a:r>
            <a:r>
              <a:rPr lang="en-US" sz="1400" b="1" dirty="0" smtClean="0">
                <a:latin typeface="Calibri" pitchFamily="34" charset="0"/>
              </a:rPr>
              <a:t>&lt;=10; </a:t>
            </a:r>
            <a:r>
              <a:rPr lang="en-US" sz="1400" b="1" dirty="0" err="1" smtClean="0">
                <a:latin typeface="Calibri" pitchFamily="34" charset="0"/>
              </a:rPr>
              <a:t>i</a:t>
            </a:r>
            <a:r>
              <a:rPr lang="en-US" sz="1400" b="1" dirty="0" smtClean="0">
                <a:latin typeface="Calibri" pitchFamily="34" charset="0"/>
              </a:rPr>
              <a:t>++)</a:t>
            </a:r>
          </a:p>
          <a:p>
            <a:pPr lvl="1">
              <a:buNone/>
            </a:pPr>
            <a:r>
              <a:rPr lang="en-US" sz="1400" b="1" dirty="0" smtClean="0">
                <a:latin typeface="Calibri" pitchFamily="34" charset="0"/>
              </a:rPr>
              <a:t>		{</a:t>
            </a:r>
          </a:p>
          <a:p>
            <a:pPr lvl="1">
              <a:buNone/>
            </a:pPr>
            <a:r>
              <a:rPr lang="en-US" sz="1400" b="1" dirty="0" smtClean="0">
                <a:latin typeface="Calibri" pitchFamily="34" charset="0"/>
              </a:rPr>
              <a:t>			</a:t>
            </a:r>
            <a:r>
              <a:rPr lang="en-US" sz="1400" b="1" dirty="0" err="1" smtClean="0">
                <a:latin typeface="Calibri" pitchFamily="34" charset="0"/>
              </a:rPr>
              <a:t>System.out.println</a:t>
            </a:r>
            <a:r>
              <a:rPr lang="en-US" sz="1400" b="1" dirty="0" smtClean="0">
                <a:latin typeface="Calibri" pitchFamily="34" charset="0"/>
              </a:rPr>
              <a:t>(2*</a:t>
            </a:r>
            <a:r>
              <a:rPr lang="en-US" sz="1400" b="1" dirty="0" err="1" smtClean="0">
                <a:latin typeface="Calibri" pitchFamily="34" charset="0"/>
              </a:rPr>
              <a:t>i</a:t>
            </a:r>
            <a:r>
              <a:rPr lang="en-US" sz="1400" b="1" dirty="0" smtClean="0">
                <a:latin typeface="Calibri" pitchFamily="34" charset="0"/>
              </a:rPr>
              <a:t>);			</a:t>
            </a:r>
          </a:p>
          <a:p>
            <a:pPr lvl="1">
              <a:buNone/>
            </a:pPr>
            <a:r>
              <a:rPr lang="en-US" sz="1400" b="1" dirty="0" smtClean="0">
                <a:latin typeface="Calibri" pitchFamily="34" charset="0"/>
              </a:rPr>
              <a:t>		}</a:t>
            </a:r>
          </a:p>
          <a:p>
            <a:pPr lvl="1">
              <a:buNone/>
            </a:pPr>
            <a:r>
              <a:rPr lang="en-US" sz="1400" b="1" dirty="0" smtClean="0">
                <a:latin typeface="Calibri" pitchFamily="34" charset="0"/>
              </a:rPr>
              <a:t>	}</a:t>
            </a:r>
          </a:p>
          <a:p>
            <a:pPr lvl="1">
              <a:buNone/>
            </a:pPr>
            <a:r>
              <a:rPr lang="en-US" sz="1400" b="1" dirty="0" smtClean="0">
                <a:latin typeface="Calibri" pitchFamily="34" charset="0"/>
              </a:rPr>
              <a:t>}</a:t>
            </a:r>
          </a:p>
          <a:p>
            <a:pPr>
              <a:lnSpc>
                <a:spcPct val="100000"/>
              </a:lnSpc>
              <a:buNone/>
            </a:pPr>
            <a:endParaRPr lang="en-US" sz="1400" b="1" dirty="0" smtClean="0">
              <a:solidFill>
                <a:schemeClr val="tx1"/>
              </a:solidFill>
              <a:latin typeface="Calibri" pitchFamily="34" charset="0"/>
              <a:cs typeface="Courier New" pitchFamily="49" charset="0"/>
            </a:endParaRPr>
          </a:p>
          <a:p>
            <a:pPr>
              <a:lnSpc>
                <a:spcPct val="100000"/>
              </a:lnSpc>
              <a:buNone/>
            </a:pPr>
            <a:endParaRPr lang="en-US" sz="1400" b="1" dirty="0" smtClean="0">
              <a:solidFill>
                <a:schemeClr val="tx1"/>
              </a:solidFill>
              <a:latin typeface="Calibri" pitchFamily="34" charset="0"/>
              <a:cs typeface="Courier New" pitchFamily="49"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p:txBody>
      </p:sp>
      <p:sp>
        <p:nvSpPr>
          <p:cNvPr id="5" name="Rectangle 4"/>
          <p:cNvSpPr/>
          <p:nvPr/>
        </p:nvSpPr>
        <p:spPr>
          <a:xfrm>
            <a:off x="5724128" y="1491630"/>
            <a:ext cx="1512168" cy="3312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numCol="2" rtlCol="0" anchor="ctr"/>
          <a:lstStyle/>
          <a:p>
            <a:pPr algn="ctr"/>
            <a:r>
              <a:rPr lang="en-IN" sz="1600" dirty="0" smtClean="0">
                <a:solidFill>
                  <a:schemeClr val="tx1"/>
                </a:solidFill>
                <a:latin typeface="Calibri" pitchFamily="34" charset="0"/>
              </a:rPr>
              <a:t>Output</a:t>
            </a:r>
          </a:p>
          <a:p>
            <a:pPr algn="ctr"/>
            <a:r>
              <a:rPr lang="en-IN" sz="1600" dirty="0" smtClean="0">
                <a:solidFill>
                  <a:schemeClr val="tx1"/>
                </a:solidFill>
                <a:latin typeface="Calibri" pitchFamily="34" charset="0"/>
              </a:rPr>
              <a:t>2</a:t>
            </a:r>
          </a:p>
          <a:p>
            <a:pPr algn="ctr"/>
            <a:r>
              <a:rPr lang="en-IN" sz="1600" dirty="0" smtClean="0">
                <a:solidFill>
                  <a:schemeClr val="tx1"/>
                </a:solidFill>
                <a:latin typeface="Calibri" pitchFamily="34" charset="0"/>
              </a:rPr>
              <a:t>4</a:t>
            </a:r>
          </a:p>
          <a:p>
            <a:pPr algn="ctr"/>
            <a:r>
              <a:rPr lang="en-IN" sz="1600" dirty="0" smtClean="0">
                <a:solidFill>
                  <a:schemeClr val="tx1"/>
                </a:solidFill>
                <a:latin typeface="Calibri" pitchFamily="34" charset="0"/>
              </a:rPr>
              <a:t>6</a:t>
            </a:r>
          </a:p>
          <a:p>
            <a:pPr algn="ctr"/>
            <a:r>
              <a:rPr lang="en-IN" sz="1600" dirty="0" smtClean="0">
                <a:solidFill>
                  <a:schemeClr val="tx1"/>
                </a:solidFill>
                <a:latin typeface="Calibri" pitchFamily="34" charset="0"/>
              </a:rPr>
              <a:t>8</a:t>
            </a:r>
          </a:p>
          <a:p>
            <a:pPr algn="ctr"/>
            <a:r>
              <a:rPr lang="en-IN" sz="1600" dirty="0" smtClean="0">
                <a:solidFill>
                  <a:schemeClr val="tx1"/>
                </a:solidFill>
                <a:latin typeface="Calibri" pitchFamily="34" charset="0"/>
              </a:rPr>
              <a:t>10</a:t>
            </a:r>
          </a:p>
          <a:p>
            <a:pPr algn="ctr"/>
            <a:r>
              <a:rPr lang="en-IN" sz="1600" dirty="0" smtClean="0">
                <a:solidFill>
                  <a:schemeClr val="tx1"/>
                </a:solidFill>
                <a:latin typeface="Calibri" pitchFamily="34" charset="0"/>
              </a:rPr>
              <a:t>12</a:t>
            </a:r>
          </a:p>
          <a:p>
            <a:pPr algn="ctr"/>
            <a:r>
              <a:rPr lang="en-IN" sz="1600" dirty="0" smtClean="0">
                <a:solidFill>
                  <a:schemeClr val="tx1"/>
                </a:solidFill>
                <a:latin typeface="Calibri" pitchFamily="34" charset="0"/>
              </a:rPr>
              <a:t>14</a:t>
            </a:r>
          </a:p>
          <a:p>
            <a:pPr algn="ctr"/>
            <a:r>
              <a:rPr lang="en-IN" sz="1600" dirty="0" smtClean="0">
                <a:solidFill>
                  <a:schemeClr val="tx1"/>
                </a:solidFill>
                <a:latin typeface="Calibri" pitchFamily="34" charset="0"/>
              </a:rPr>
              <a:t>16</a:t>
            </a:r>
          </a:p>
          <a:p>
            <a:pPr algn="ctr"/>
            <a:r>
              <a:rPr lang="en-IN" sz="1600" dirty="0" smtClean="0">
                <a:solidFill>
                  <a:schemeClr val="tx1"/>
                </a:solidFill>
                <a:latin typeface="Calibri" pitchFamily="34" charset="0"/>
              </a:rPr>
              <a:t>18</a:t>
            </a:r>
          </a:p>
          <a:p>
            <a:pPr algn="ctr"/>
            <a:r>
              <a:rPr lang="en-IN" dirty="0" smtClean="0">
                <a:solidFill>
                  <a:schemeClr val="tx1"/>
                </a:solidFill>
                <a:latin typeface="Calibri" pitchFamily="34" charset="0"/>
              </a:rPr>
              <a:t>20</a:t>
            </a:r>
            <a:endParaRPr lang="en-IN"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while and do-while Loop </a:t>
            </a:r>
            <a:endParaRPr lang="en-IN" sz="2400" b="1" dirty="0">
              <a:latin typeface="Calibri" pitchFamily="34" charset="0"/>
            </a:endParaRPr>
          </a:p>
        </p:txBody>
      </p:sp>
      <p:sp>
        <p:nvSpPr>
          <p:cNvPr id="4" name="Rectangle 2"/>
          <p:cNvSpPr>
            <a:spLocks noGrp="1"/>
          </p:cNvSpPr>
          <p:nvPr>
            <p:ph sz="quarter" idx="13"/>
          </p:nvPr>
        </p:nvSpPr>
        <p:spPr>
          <a:xfrm>
            <a:off x="755576" y="1419622"/>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800" dirty="0" smtClean="0">
              <a:latin typeface="Calibri" pitchFamily="34" charset="0"/>
            </a:endParaRPr>
          </a:p>
          <a:p>
            <a:pPr>
              <a:buFont typeface="Wingdings" pitchFamily="2" charset="2"/>
              <a:buChar char="q"/>
            </a:pPr>
            <a:endParaRPr lang="en-US" sz="1800" dirty="0" smtClean="0">
              <a:latin typeface="Calibri" pitchFamily="34" charset="0"/>
            </a:endParaRPr>
          </a:p>
          <a:p>
            <a:pPr>
              <a:buFont typeface="Wingdings" pitchFamily="2" charset="2"/>
              <a:buChar char="q"/>
            </a:pPr>
            <a:endParaRPr lang="en-US" sz="1800" dirty="0" smtClean="0">
              <a:latin typeface="Calibri" pitchFamily="34" charset="0"/>
            </a:endParaRPr>
          </a:p>
          <a:p>
            <a:pPr>
              <a:buClrTx/>
              <a:buFont typeface="Wingdings" pitchFamily="2" charset="2"/>
              <a:buChar char="q"/>
            </a:pPr>
            <a:endParaRPr lang="en-US" sz="1400" dirty="0" smtClean="0">
              <a:latin typeface="Calibri" pitchFamily="34" charset="0"/>
            </a:endParaRPr>
          </a:p>
          <a:p>
            <a:pPr>
              <a:buClrTx/>
              <a:buFont typeface="Wingdings" pitchFamily="2" charset="2"/>
              <a:buChar char="q"/>
            </a:pPr>
            <a:r>
              <a:rPr lang="en-US" sz="1400" dirty="0" smtClean="0">
                <a:latin typeface="Calibri" pitchFamily="34" charset="0"/>
              </a:rPr>
              <a:t>Syntax of while statement</a:t>
            </a:r>
          </a:p>
          <a:p>
            <a:pPr lvl="1">
              <a:buNone/>
            </a:pPr>
            <a:r>
              <a:rPr lang="en-US" sz="1400" b="1" dirty="0" smtClean="0">
                <a:latin typeface="Calibri" pitchFamily="34" charset="0"/>
              </a:rPr>
              <a:t>while ( cond. </a:t>
            </a:r>
            <a:r>
              <a:rPr lang="en-US" sz="1400" b="1" dirty="0" err="1" smtClean="0">
                <a:latin typeface="Calibri" pitchFamily="34" charset="0"/>
              </a:rPr>
              <a:t>Expr</a:t>
            </a:r>
            <a:r>
              <a:rPr lang="en-US" sz="1400" b="1" dirty="0" smtClean="0">
                <a:latin typeface="Calibri" pitchFamily="34" charset="0"/>
              </a:rPr>
              <a:t>. ) &lt;Statement&gt;</a:t>
            </a:r>
          </a:p>
          <a:p>
            <a:pPr lvl="1">
              <a:buNone/>
            </a:pPr>
            <a:r>
              <a:rPr lang="en-US" sz="1400" b="1" dirty="0" smtClean="0">
                <a:solidFill>
                  <a:schemeClr val="tx1"/>
                </a:solidFill>
                <a:latin typeface="Calibri" pitchFamily="34" charset="0"/>
                <a:cs typeface="Courier New" pitchFamily="49" charset="0"/>
              </a:rPr>
              <a:t>Example:</a:t>
            </a:r>
          </a:p>
          <a:p>
            <a:pPr latinLnBrk="1">
              <a:spcAft>
                <a:spcPts val="0"/>
              </a:spcAft>
              <a:buNone/>
              <a:defRPr/>
            </a:pPr>
            <a:r>
              <a:rPr lang="en-US" altLang="ko-KR" sz="1400" b="1" dirty="0" smtClean="0">
                <a:solidFill>
                  <a:schemeClr val="tx1"/>
                </a:solidFill>
                <a:latin typeface="Calibri" pitchFamily="34" charset="0"/>
                <a:cs typeface="Courier New" pitchFamily="49" charset="0"/>
              </a:rPr>
              <a:t>	1.	</a:t>
            </a:r>
            <a:r>
              <a:rPr lang="en-US" altLang="ko-KR" sz="1400" b="1" dirty="0" err="1" smtClean="0">
                <a:solidFill>
                  <a:schemeClr val="tx1"/>
                </a:solidFill>
                <a:latin typeface="Calibri" pitchFamily="34" charset="0"/>
                <a:cs typeface="Courier New" pitchFamily="49" charset="0"/>
              </a:rPr>
              <a:t>int</a:t>
            </a:r>
            <a:r>
              <a:rPr lang="en-US" altLang="ko-KR" sz="1400" b="1" dirty="0" smtClean="0">
                <a:solidFill>
                  <a:schemeClr val="tx1"/>
                </a:solidFill>
                <a:latin typeface="Calibri" pitchFamily="34" charset="0"/>
                <a:cs typeface="Courier New" pitchFamily="49" charset="0"/>
              </a:rPr>
              <a:t> </a:t>
            </a:r>
            <a:r>
              <a:rPr kumimoji="1" lang="en-US" altLang="ko-KR" sz="1400" b="1" dirty="0" err="1" smtClean="0">
                <a:latin typeface="Calibri" pitchFamily="34" charset="0"/>
                <a:ea typeface="Gulim" pitchFamily="34" charset="-127"/>
                <a:cs typeface="Courier New" pitchFamily="49" charset="0"/>
              </a:rPr>
              <a:t>i</a:t>
            </a:r>
            <a:r>
              <a:rPr kumimoji="1" lang="en-US" altLang="ko-KR" sz="1400" b="1" dirty="0" smtClean="0">
                <a:latin typeface="Calibri" pitchFamily="34" charset="0"/>
                <a:ea typeface="Gulim" pitchFamily="34" charset="-127"/>
                <a:cs typeface="Courier New" pitchFamily="49" charset="0"/>
              </a:rPr>
              <a:t> = 1;  s = 0;</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2.	while (</a:t>
            </a:r>
            <a:r>
              <a:rPr kumimoji="1" lang="en-US" altLang="ko-KR" sz="1400" b="1" dirty="0" err="1" smtClean="0">
                <a:latin typeface="Calibri" pitchFamily="34" charset="0"/>
                <a:ea typeface="Gulim" pitchFamily="34" charset="-127"/>
                <a:cs typeface="Courier New" pitchFamily="49" charset="0"/>
              </a:rPr>
              <a:t>i</a:t>
            </a:r>
            <a:r>
              <a:rPr kumimoji="1" lang="en-US" altLang="ko-KR" sz="1400" b="1" dirty="0" smtClean="0">
                <a:latin typeface="Calibri" pitchFamily="34" charset="0"/>
                <a:ea typeface="Gulim" pitchFamily="34" charset="-127"/>
                <a:cs typeface="Courier New" pitchFamily="49" charset="0"/>
              </a:rPr>
              <a:t> &lt;= 10) {   // summation from 1 to 10</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3.	     s += </a:t>
            </a:r>
            <a:r>
              <a:rPr kumimoji="1" lang="en-US" altLang="ko-KR" sz="1400" b="1" dirty="0" err="1" smtClean="0">
                <a:latin typeface="Calibri" pitchFamily="34" charset="0"/>
                <a:ea typeface="Gulim" pitchFamily="34" charset="-127"/>
                <a:cs typeface="Courier New" pitchFamily="49" charset="0"/>
              </a:rPr>
              <a:t>i</a:t>
            </a:r>
            <a:r>
              <a:rPr kumimoji="1" lang="en-US" altLang="ko-KR" sz="1400" b="1" dirty="0" smtClean="0">
                <a:latin typeface="Calibri" pitchFamily="34" charset="0"/>
                <a:ea typeface="Gulim" pitchFamily="34" charset="-127"/>
                <a:cs typeface="Courier New" pitchFamily="49" charset="0"/>
              </a:rPr>
              <a:t>;  ++</a:t>
            </a:r>
            <a:r>
              <a:rPr kumimoji="1" lang="en-US" altLang="ko-KR" sz="1400" b="1" dirty="0" err="1" smtClean="0">
                <a:latin typeface="Calibri" pitchFamily="34" charset="0"/>
                <a:ea typeface="Gulim" pitchFamily="34" charset="-127"/>
                <a:cs typeface="Courier New" pitchFamily="49" charset="0"/>
              </a:rPr>
              <a:t>i</a:t>
            </a:r>
            <a:r>
              <a:rPr kumimoji="1" lang="en-US" altLang="ko-KR" sz="1400" b="1" dirty="0" smtClean="0">
                <a:latin typeface="Calibri" pitchFamily="34" charset="0"/>
                <a:ea typeface="Gulim" pitchFamily="34" charset="-127"/>
                <a:cs typeface="Courier New" pitchFamily="49" charset="0"/>
              </a:rPr>
              <a:t>;</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4.	}</a:t>
            </a:r>
          </a:p>
          <a:p>
            <a:pPr algn="just"/>
            <a:r>
              <a:rPr lang="en-US" sz="1400" b="1" dirty="0" smtClean="0">
                <a:solidFill>
                  <a:srgbClr val="000000"/>
                </a:solidFill>
                <a:latin typeface="Calibri" pitchFamily="34" charset="0"/>
              </a:rPr>
              <a:t>while</a:t>
            </a:r>
            <a:r>
              <a:rPr lang="en-US" sz="1400" dirty="0" smtClean="0">
                <a:latin typeface="Calibri" pitchFamily="34" charset="0"/>
              </a:rPr>
              <a:t> and </a:t>
            </a:r>
            <a:r>
              <a:rPr lang="en-US" sz="1400" b="1" dirty="0" smtClean="0">
                <a:solidFill>
                  <a:srgbClr val="000000"/>
                </a:solidFill>
                <a:latin typeface="Calibri" pitchFamily="34" charset="0"/>
              </a:rPr>
              <a:t>do-while</a:t>
            </a:r>
            <a:r>
              <a:rPr lang="en-US" sz="1400" dirty="0" smtClean="0">
                <a:latin typeface="Calibri" pitchFamily="34" charset="0"/>
              </a:rPr>
              <a:t> statement is used to iterate through a set of statements till the condition remains true</a:t>
            </a:r>
          </a:p>
          <a:p>
            <a:pPr algn="just"/>
            <a:r>
              <a:rPr lang="en-US" sz="1400" b="1" dirty="0" smtClean="0">
                <a:solidFill>
                  <a:srgbClr val="000000"/>
                </a:solidFill>
                <a:latin typeface="Calibri" pitchFamily="34" charset="0"/>
              </a:rPr>
              <a:t>while</a:t>
            </a:r>
            <a:r>
              <a:rPr lang="en-US" sz="1400" dirty="0" smtClean="0">
                <a:latin typeface="Calibri" pitchFamily="34" charset="0"/>
              </a:rPr>
              <a:t> evaluates the condition before at the beginning of each iteration whereas </a:t>
            </a:r>
            <a:r>
              <a:rPr lang="en-US" sz="1400" b="1" dirty="0" smtClean="0">
                <a:solidFill>
                  <a:srgbClr val="000000"/>
                </a:solidFill>
                <a:latin typeface="Calibri" pitchFamily="34" charset="0"/>
              </a:rPr>
              <a:t>do-while</a:t>
            </a:r>
            <a:r>
              <a:rPr lang="en-US" sz="1400" dirty="0" smtClean="0">
                <a:latin typeface="Calibri" pitchFamily="34" charset="0"/>
              </a:rPr>
              <a:t> evaluates condition only at the end of each iteration</a:t>
            </a:r>
          </a:p>
          <a:p>
            <a:pPr algn="just"/>
            <a:r>
              <a:rPr lang="en-US" sz="1400" b="1" dirty="0" smtClean="0">
                <a:solidFill>
                  <a:srgbClr val="000000"/>
                </a:solidFill>
                <a:latin typeface="Calibri" pitchFamily="34" charset="0"/>
              </a:rPr>
              <a:t>do-while</a:t>
            </a:r>
            <a:r>
              <a:rPr lang="en-US" sz="1400" dirty="0" smtClean="0">
                <a:latin typeface="Calibri" pitchFamily="34" charset="0"/>
              </a:rPr>
              <a:t> guarantees that the loop statements are executed at least once</a:t>
            </a:r>
          </a:p>
          <a:p>
            <a:pPr latinLnBrk="1">
              <a:spcAft>
                <a:spcPts val="0"/>
              </a:spcAft>
              <a:buNone/>
              <a:defRPr/>
            </a:pPr>
            <a:endParaRPr kumimoji="1" lang="en-US" altLang="ko-KR" sz="1600" b="1" dirty="0" smtClean="0">
              <a:latin typeface="Courier New" pitchFamily="49" charset="0"/>
              <a:ea typeface="Gulim" pitchFamily="34" charset="-127"/>
              <a:cs typeface="Courier New" pitchFamily="49" charset="0"/>
            </a:endParaRPr>
          </a:p>
          <a:p>
            <a:pPr lvl="1">
              <a:buNone/>
            </a:pPr>
            <a:endParaRPr lang="en-US" sz="1400" b="1" dirty="0" smtClean="0">
              <a:solidFill>
                <a:schemeClr val="tx1"/>
              </a:solidFill>
              <a:latin typeface="Calibri" pitchFamily="34" charset="0"/>
              <a:cs typeface="Courier New" pitchFamily="49"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20538"/>
            <a:ext cx="8534400" cy="1006475"/>
          </a:xfrm>
        </p:spPr>
        <p:txBody>
          <a:bodyPr/>
          <a:lstStyle/>
          <a:p>
            <a:r>
              <a:rPr lang="en-US" sz="2800" b="1" dirty="0" smtClean="0">
                <a:latin typeface="Calibri" pitchFamily="34" charset="0"/>
              </a:rPr>
              <a:t>Session 1: </a:t>
            </a:r>
            <a:r>
              <a:rPr lang="en-US" sz="2400" b="1" dirty="0" smtClean="0">
                <a:latin typeface="Calibri" pitchFamily="34" charset="0"/>
              </a:rPr>
              <a:t>break And continue</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b="1" dirty="0" smtClean="0">
              <a:solidFill>
                <a:srgbClr val="000000"/>
              </a:solidFill>
              <a:latin typeface="Calibri" pitchFamily="34" charset="0"/>
            </a:endParaRPr>
          </a:p>
          <a:p>
            <a:endParaRPr lang="en-US" sz="1400" b="1" dirty="0" smtClean="0">
              <a:solidFill>
                <a:srgbClr val="000000"/>
              </a:solidFill>
              <a:latin typeface="Calibri" pitchFamily="34" charset="0"/>
            </a:endParaRPr>
          </a:p>
          <a:p>
            <a:pPr algn="just"/>
            <a:r>
              <a:rPr lang="en-US" sz="1400" b="1" dirty="0" smtClean="0">
                <a:solidFill>
                  <a:srgbClr val="000000"/>
                </a:solidFill>
                <a:latin typeface="Calibri" pitchFamily="34" charset="0"/>
              </a:rPr>
              <a:t>break</a:t>
            </a:r>
            <a:r>
              <a:rPr lang="en-US" sz="1400" dirty="0" smtClean="0">
                <a:latin typeface="Calibri" pitchFamily="34" charset="0"/>
              </a:rPr>
              <a:t> is used to move control to out of the block. It is also used with switch statement</a:t>
            </a:r>
          </a:p>
          <a:p>
            <a:pPr algn="just"/>
            <a:r>
              <a:rPr lang="en-US" sz="1400" b="1" dirty="0" smtClean="0">
                <a:solidFill>
                  <a:srgbClr val="000000"/>
                </a:solidFill>
                <a:latin typeface="Calibri" pitchFamily="34" charset="0"/>
              </a:rPr>
              <a:t>continue</a:t>
            </a:r>
            <a:r>
              <a:rPr lang="en-US" sz="1400" dirty="0" smtClean="0">
                <a:latin typeface="Calibri" pitchFamily="34" charset="0"/>
              </a:rPr>
              <a:t> is used to skip the rest of the statements in the loop and move control to the start of next repetition</a:t>
            </a:r>
          </a:p>
          <a:p>
            <a:pPr algn="just">
              <a:buNone/>
            </a:pPr>
            <a:r>
              <a:rPr lang="en-US" sz="1400" dirty="0" smtClean="0">
                <a:latin typeface="Calibri" pitchFamily="34" charset="0"/>
              </a:rPr>
              <a:t>  Example :</a:t>
            </a:r>
          </a:p>
          <a:p>
            <a:pPr algn="just" latinLnBrk="1">
              <a:spcBef>
                <a:spcPts val="1200"/>
              </a:spcBef>
              <a:spcAft>
                <a:spcPts val="0"/>
              </a:spcAft>
              <a:buNone/>
              <a:defRPr/>
            </a:pPr>
            <a:r>
              <a:rPr lang="en-US" altLang="ko-KR" sz="1400" dirty="0" smtClean="0">
                <a:latin typeface="Calibri" pitchFamily="34" charset="0"/>
              </a:rPr>
              <a:t>	</a:t>
            </a:r>
            <a:r>
              <a:rPr kumimoji="1" lang="en-US" altLang="ko-KR" sz="1200" b="1" dirty="0" err="1" smtClean="0">
                <a:latin typeface="Calibri" pitchFamily="34" charset="0"/>
                <a:ea typeface="Gulim" pitchFamily="34" charset="-127"/>
                <a:cs typeface="Courier New" pitchFamily="49" charset="0"/>
              </a:rPr>
              <a:t>int</a:t>
            </a:r>
            <a:r>
              <a:rPr kumimoji="1" lang="en-US" altLang="ko-KR" sz="1200" b="1" dirty="0" smtClean="0">
                <a:latin typeface="Calibri" pitchFamily="34" charset="0"/>
                <a:ea typeface="Gulim" pitchFamily="34" charset="-127"/>
                <a:cs typeface="Courier New" pitchFamily="49" charset="0"/>
              </a:rPr>
              <a:t> </a:t>
            </a:r>
            <a:r>
              <a:rPr kumimoji="1" lang="en-US" altLang="ko-KR" sz="1200" b="1" dirty="0" err="1" smtClean="0">
                <a:latin typeface="Calibri" pitchFamily="34" charset="0"/>
                <a:ea typeface="Gulim" pitchFamily="34" charset="-127"/>
                <a:cs typeface="Courier New" pitchFamily="49" charset="0"/>
              </a:rPr>
              <a:t>i</a:t>
            </a:r>
            <a:r>
              <a:rPr kumimoji="1" lang="en-US" altLang="ko-KR" sz="1200" b="1" dirty="0" smtClean="0">
                <a:latin typeface="Calibri" pitchFamily="34" charset="0"/>
                <a:ea typeface="Gulim" pitchFamily="34" charset="-127"/>
                <a:cs typeface="Courier New" pitchFamily="49" charset="0"/>
              </a:rPr>
              <a:t> = 1;</a:t>
            </a:r>
          </a:p>
          <a:p>
            <a:pPr algn="just" latinLnBrk="1">
              <a:spcAft>
                <a:spcPts val="0"/>
              </a:spcAft>
              <a:buNone/>
              <a:defRPr/>
            </a:pPr>
            <a:r>
              <a:rPr kumimoji="1" lang="en-US" altLang="ko-KR" sz="1200" b="1" dirty="0" smtClean="0">
                <a:latin typeface="Calibri" pitchFamily="34" charset="0"/>
                <a:ea typeface="Gulim" pitchFamily="34" charset="-127"/>
                <a:cs typeface="Courier New" pitchFamily="49" charset="0"/>
              </a:rPr>
              <a:t>	while (true) {</a:t>
            </a:r>
          </a:p>
          <a:p>
            <a:pPr algn="just" latinLnBrk="1">
              <a:spcAft>
                <a:spcPts val="0"/>
              </a:spcAft>
              <a:buNone/>
              <a:defRPr/>
            </a:pPr>
            <a:r>
              <a:rPr kumimoji="1" lang="en-US" altLang="ko-KR" sz="1200" b="1" dirty="0" smtClean="0">
                <a:latin typeface="Calibri" pitchFamily="34" charset="0"/>
                <a:ea typeface="Gulim" pitchFamily="34" charset="-127"/>
                <a:cs typeface="Courier New" pitchFamily="49" charset="0"/>
              </a:rPr>
              <a:t>		if (</a:t>
            </a:r>
            <a:r>
              <a:rPr kumimoji="1" lang="en-US" altLang="ko-KR" sz="1200" b="1" dirty="0" err="1" smtClean="0">
                <a:latin typeface="Calibri" pitchFamily="34" charset="0"/>
                <a:ea typeface="Gulim" pitchFamily="34" charset="-127"/>
                <a:cs typeface="Courier New" pitchFamily="49" charset="0"/>
              </a:rPr>
              <a:t>i</a:t>
            </a:r>
            <a:r>
              <a:rPr kumimoji="1" lang="en-US" altLang="ko-KR" sz="1200" b="1" dirty="0" smtClean="0">
                <a:latin typeface="Calibri" pitchFamily="34" charset="0"/>
                <a:ea typeface="Gulim" pitchFamily="34" charset="-127"/>
                <a:cs typeface="Courier New" pitchFamily="49" charset="0"/>
              </a:rPr>
              <a:t> == 5)</a:t>
            </a:r>
          </a:p>
          <a:p>
            <a:pPr algn="just" latinLnBrk="1">
              <a:spcAft>
                <a:spcPts val="0"/>
              </a:spcAft>
              <a:buNone/>
              <a:defRPr/>
            </a:pPr>
            <a:r>
              <a:rPr kumimoji="1" lang="en-US" altLang="ko-KR" sz="1200" b="1" dirty="0" smtClean="0">
                <a:latin typeface="Calibri" pitchFamily="34" charset="0"/>
                <a:ea typeface="Gulim" pitchFamily="34" charset="-127"/>
                <a:cs typeface="Courier New" pitchFamily="49" charset="0"/>
              </a:rPr>
              <a:t>		    break;			Output</a:t>
            </a:r>
          </a:p>
          <a:p>
            <a:pPr algn="just" latinLnBrk="1">
              <a:spcAft>
                <a:spcPts val="0"/>
              </a:spcAft>
              <a:buNone/>
              <a:defRPr/>
            </a:pPr>
            <a:r>
              <a:rPr kumimoji="1" lang="en-US" altLang="ko-KR" sz="1200" b="1" dirty="0" smtClean="0">
                <a:latin typeface="Calibri" pitchFamily="34" charset="0"/>
                <a:ea typeface="Gulim" pitchFamily="34" charset="-127"/>
                <a:cs typeface="Courier New" pitchFamily="49" charset="0"/>
              </a:rPr>
              <a:t>		   </a:t>
            </a:r>
            <a:r>
              <a:rPr kumimoji="1" lang="en-US" altLang="ko-KR" sz="1200" b="1" dirty="0" err="1" smtClean="0">
                <a:latin typeface="Calibri" pitchFamily="34" charset="0"/>
                <a:ea typeface="Gulim" pitchFamily="34" charset="-127"/>
                <a:cs typeface="Courier New" pitchFamily="49" charset="0"/>
              </a:rPr>
              <a:t>System.out.println</a:t>
            </a:r>
            <a:r>
              <a:rPr kumimoji="1" lang="en-US" altLang="ko-KR" sz="1200" b="1" dirty="0" smtClean="0">
                <a:latin typeface="Calibri" pitchFamily="34" charset="0"/>
                <a:ea typeface="Gulim" pitchFamily="34" charset="-127"/>
                <a:cs typeface="Courier New" pitchFamily="49" charset="0"/>
              </a:rPr>
              <a:t>(</a:t>
            </a:r>
            <a:r>
              <a:rPr kumimoji="1" lang="en-US" altLang="ko-KR" sz="1200" b="1" dirty="0" err="1" smtClean="0">
                <a:latin typeface="Calibri" pitchFamily="34" charset="0"/>
                <a:ea typeface="Gulim" pitchFamily="34" charset="-127"/>
                <a:cs typeface="Courier New" pitchFamily="49" charset="0"/>
              </a:rPr>
              <a:t>i</a:t>
            </a:r>
            <a:r>
              <a:rPr kumimoji="1" lang="en-US" altLang="ko-KR" sz="1200" b="1" dirty="0" smtClean="0">
                <a:latin typeface="Calibri" pitchFamily="34" charset="0"/>
                <a:ea typeface="Gulim" pitchFamily="34" charset="-127"/>
                <a:cs typeface="Courier New" pitchFamily="49" charset="0"/>
              </a:rPr>
              <a:t>);</a:t>
            </a:r>
          </a:p>
          <a:p>
            <a:pPr algn="just" latinLnBrk="1">
              <a:spcAft>
                <a:spcPts val="0"/>
              </a:spcAft>
              <a:buNone/>
              <a:defRPr/>
            </a:pPr>
            <a:r>
              <a:rPr kumimoji="1" lang="en-US" altLang="ko-KR" sz="1200" b="1" dirty="0" smtClean="0">
                <a:latin typeface="Calibri" pitchFamily="34" charset="0"/>
                <a:ea typeface="Gulim" pitchFamily="34" charset="-127"/>
                <a:cs typeface="Courier New" pitchFamily="49" charset="0"/>
              </a:rPr>
              <a:t>		</a:t>
            </a:r>
            <a:r>
              <a:rPr kumimoji="1" lang="en-US" altLang="ko-KR" sz="1200" b="1" dirty="0" err="1" smtClean="0">
                <a:latin typeface="Calibri" pitchFamily="34" charset="0"/>
                <a:ea typeface="Gulim" pitchFamily="34" charset="-127"/>
                <a:cs typeface="Courier New" pitchFamily="49" charset="0"/>
              </a:rPr>
              <a:t>i</a:t>
            </a:r>
            <a:r>
              <a:rPr kumimoji="1" lang="en-US" altLang="ko-KR" sz="1200" b="1" dirty="0" smtClean="0">
                <a:latin typeface="Calibri" pitchFamily="34" charset="0"/>
                <a:ea typeface="Gulim" pitchFamily="34" charset="-127"/>
                <a:cs typeface="Courier New" pitchFamily="49" charset="0"/>
              </a:rPr>
              <a:t>++;</a:t>
            </a:r>
          </a:p>
          <a:p>
            <a:pPr latinLnBrk="1">
              <a:spcAft>
                <a:spcPts val="0"/>
              </a:spcAft>
              <a:buNone/>
              <a:defRPr/>
            </a:pPr>
            <a:r>
              <a:rPr kumimoji="1" lang="en-US" altLang="ko-KR" sz="1200" b="1" dirty="0" smtClean="0">
                <a:latin typeface="Calibri" pitchFamily="34" charset="0"/>
                <a:ea typeface="Gulim" pitchFamily="34" charset="-127"/>
                <a:cs typeface="Courier New" pitchFamily="49" charset="0"/>
              </a:rPr>
              <a:t>	}</a:t>
            </a:r>
          </a:p>
          <a:p>
            <a:pPr>
              <a:buNone/>
            </a:pPr>
            <a:endParaRPr lang="en-US" sz="1400" dirty="0" smtClean="0">
              <a:latin typeface="Calibri" pitchFamily="34" charset="0"/>
            </a:endParaRPr>
          </a:p>
          <a:p>
            <a:endParaRPr lang="en-US" sz="1400" dirty="0" smtClean="0">
              <a:latin typeface="Calibri" pitchFamily="34"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p:txBody>
      </p:sp>
      <p:sp>
        <p:nvSpPr>
          <p:cNvPr id="7" name="Rectangle 6"/>
          <p:cNvSpPr/>
          <p:nvPr/>
        </p:nvSpPr>
        <p:spPr>
          <a:xfrm>
            <a:off x="5508104" y="2859782"/>
            <a:ext cx="720080" cy="158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1</a:t>
            </a:r>
          </a:p>
          <a:p>
            <a:pPr algn="ctr"/>
            <a:r>
              <a:rPr lang="en-IN" dirty="0" smtClean="0">
                <a:solidFill>
                  <a:schemeClr val="tx1"/>
                </a:solidFill>
                <a:latin typeface="Calibri" pitchFamily="34" charset="0"/>
              </a:rPr>
              <a:t>2</a:t>
            </a:r>
          </a:p>
          <a:p>
            <a:pPr algn="ctr"/>
            <a:r>
              <a:rPr lang="en-IN" dirty="0" smtClean="0">
                <a:solidFill>
                  <a:schemeClr val="tx1"/>
                </a:solidFill>
                <a:latin typeface="Calibri" pitchFamily="34" charset="0"/>
              </a:rPr>
              <a:t>3</a:t>
            </a:r>
          </a:p>
          <a:p>
            <a:pPr algn="ctr"/>
            <a:r>
              <a:rPr lang="en-IN" dirty="0" smtClean="0">
                <a:solidFill>
                  <a:schemeClr val="tx1"/>
                </a:solidFill>
                <a:latin typeface="Calibri" pitchFamily="34" charset="0"/>
              </a:rPr>
              <a:t>4</a:t>
            </a:r>
            <a:endParaRPr lang="en-IN" dirty="0">
              <a:solidFill>
                <a:schemeClr val="tx1"/>
              </a:solidFill>
              <a:latin typeface="Calibri" pitchFamily="34" charset="0"/>
            </a:endParaRPr>
          </a:p>
        </p:txBody>
      </p:sp>
      <p:cxnSp>
        <p:nvCxnSpPr>
          <p:cNvPr id="9" name="Straight Arrow Connector 8"/>
          <p:cNvCxnSpPr/>
          <p:nvPr/>
        </p:nvCxnSpPr>
        <p:spPr>
          <a:xfrm>
            <a:off x="5004048" y="3795886"/>
            <a:ext cx="576064"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20538"/>
            <a:ext cx="8534400" cy="1006475"/>
          </a:xfrm>
        </p:spPr>
        <p:txBody>
          <a:bodyPr/>
          <a:lstStyle/>
          <a:p>
            <a:r>
              <a:rPr lang="en-US" sz="2800" b="1" dirty="0" smtClean="0">
                <a:latin typeface="Calibri" pitchFamily="34" charset="0"/>
              </a:rPr>
              <a:t>Session 1: Label </a:t>
            </a:r>
            <a:r>
              <a:rPr lang="en-US" sz="2400" b="1" dirty="0" smtClean="0">
                <a:latin typeface="Calibri" pitchFamily="34" charset="0"/>
              </a:rPr>
              <a:t>break Statement</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spcBef>
                <a:spcPts val="700"/>
              </a:spcBef>
              <a:buClr>
                <a:schemeClr val="accent2"/>
              </a:buClr>
              <a:buSzPct val="60000"/>
              <a:buFont typeface="Wingdings" pitchFamily="2" charset="2"/>
              <a:buChar char="q"/>
            </a:pPr>
            <a:r>
              <a:rPr lang="en-US" sz="2000" dirty="0" smtClean="0">
                <a:latin typeface="Calibri" pitchFamily="34" charset="0"/>
              </a:rPr>
              <a:t>Can be used like </a:t>
            </a:r>
            <a:r>
              <a:rPr lang="en-US" sz="2000" dirty="0" err="1" smtClean="0">
                <a:latin typeface="Calibri" pitchFamily="34" charset="0"/>
              </a:rPr>
              <a:t>goto</a:t>
            </a:r>
            <a:r>
              <a:rPr lang="en-US" sz="2000" dirty="0" smtClean="0">
                <a:latin typeface="Calibri" pitchFamily="34" charset="0"/>
              </a:rPr>
              <a:t> statement</a:t>
            </a:r>
          </a:p>
          <a:p>
            <a:pPr marL="319088" lvl="1" indent="-319088">
              <a:spcBef>
                <a:spcPts val="700"/>
              </a:spcBef>
              <a:buClr>
                <a:schemeClr val="accent2"/>
              </a:buClr>
              <a:buSzPct val="60000"/>
              <a:buNone/>
            </a:pPr>
            <a:r>
              <a:rPr lang="en-US" sz="1400" dirty="0" smtClean="0">
                <a:latin typeface="Calibri" pitchFamily="34" charset="0"/>
              </a:rPr>
              <a:t>	Example:-</a:t>
            </a:r>
          </a:p>
          <a:p>
            <a:endParaRPr lang="en-US" sz="800" dirty="0" smtClean="0">
              <a:latin typeface="Calibri" pitchFamily="34" charset="0"/>
            </a:endParaRPr>
          </a:p>
          <a:p>
            <a:endParaRPr lang="en-US" sz="800" b="1" dirty="0" smtClean="0">
              <a:solidFill>
                <a:srgbClr val="000000"/>
              </a:solidFill>
              <a:latin typeface="Calibri" pitchFamily="34" charset="0"/>
            </a:endParaRPr>
          </a:p>
          <a:p>
            <a:endParaRPr lang="en-US" sz="800" b="1" dirty="0" smtClean="0">
              <a:solidFill>
                <a:srgbClr val="000000"/>
              </a:solidFill>
              <a:latin typeface="Calibri" pitchFamily="34" charset="0"/>
            </a:endParaRPr>
          </a:p>
          <a:p>
            <a:pPr>
              <a:buNone/>
            </a:pPr>
            <a:endParaRPr lang="en-US" sz="800" dirty="0" smtClean="0">
              <a:latin typeface="Calibri" pitchFamily="34" charset="0"/>
            </a:endParaRPr>
          </a:p>
          <a:p>
            <a:endParaRPr lang="en-US" sz="1400" dirty="0" smtClean="0">
              <a:latin typeface="Calibri" pitchFamily="34"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p:txBody>
      </p:sp>
      <p:graphicFrame>
        <p:nvGraphicFramePr>
          <p:cNvPr id="10" name="Table 9"/>
          <p:cNvGraphicFramePr>
            <a:graphicFrameLocks noGrp="1"/>
          </p:cNvGraphicFramePr>
          <p:nvPr/>
        </p:nvGraphicFramePr>
        <p:xfrm>
          <a:off x="755576" y="1995686"/>
          <a:ext cx="7560840" cy="2880320"/>
        </p:xfrm>
        <a:graphic>
          <a:graphicData uri="http://schemas.openxmlformats.org/drawingml/2006/table">
            <a:tbl>
              <a:tblPr firstRow="1" bandRow="1">
                <a:tableStyleId>{5940675A-B579-460E-94D1-54222C63F5DA}</a:tableStyleId>
              </a:tblPr>
              <a:tblGrid>
                <a:gridCol w="3780420"/>
                <a:gridCol w="3780420"/>
              </a:tblGrid>
              <a:tr h="2880320">
                <a:tc>
                  <a:txBody>
                    <a:bodyPr/>
                    <a:lstStyle/>
                    <a:p>
                      <a:r>
                        <a:rPr lang="en-IN" sz="1400" dirty="0" smtClean="0">
                          <a:latin typeface="Calibri" pitchFamily="34" charset="0"/>
                        </a:rPr>
                        <a:t>class Test</a:t>
                      </a:r>
                    </a:p>
                    <a:p>
                      <a:r>
                        <a:rPr lang="en-IN" sz="1400" dirty="0" smtClean="0">
                          <a:latin typeface="Calibri" pitchFamily="34" charset="0"/>
                        </a:rPr>
                        <a:t>{</a:t>
                      </a:r>
                    </a:p>
                    <a:p>
                      <a:r>
                        <a:rPr lang="en-IN" sz="1400" dirty="0" smtClean="0">
                          <a:latin typeface="Calibri" pitchFamily="34" charset="0"/>
                        </a:rPr>
                        <a:t>public static void main(String as[])</a:t>
                      </a:r>
                    </a:p>
                    <a:p>
                      <a:r>
                        <a:rPr lang="en-IN" sz="1400" dirty="0" smtClean="0">
                          <a:latin typeface="Calibri" pitchFamily="34" charset="0"/>
                        </a:rPr>
                        <a:t>{</a:t>
                      </a:r>
                    </a:p>
                    <a:p>
                      <a:r>
                        <a:rPr lang="en-IN" sz="1400" baseline="0" dirty="0" smtClean="0">
                          <a:latin typeface="Calibri" pitchFamily="34" charset="0"/>
                        </a:rPr>
                        <a:t>        </a:t>
                      </a:r>
                      <a:r>
                        <a:rPr lang="en-IN" sz="1400" dirty="0" smtClean="0">
                          <a:latin typeface="Calibri" pitchFamily="34" charset="0"/>
                        </a:rPr>
                        <a:t>Outer:</a:t>
                      </a:r>
                    </a:p>
                    <a:p>
                      <a:r>
                        <a:rPr lang="en-IN" sz="1400" baseline="0" dirty="0" smtClean="0">
                          <a:latin typeface="Calibri" pitchFamily="34" charset="0"/>
                        </a:rPr>
                        <a:t>        </a:t>
                      </a:r>
                      <a:r>
                        <a:rPr lang="en-IN" sz="1400" dirty="0" smtClean="0">
                          <a:latin typeface="Calibri" pitchFamily="34" charset="0"/>
                        </a:rPr>
                        <a:t>for(</a:t>
                      </a:r>
                      <a:r>
                        <a:rPr lang="en-IN" sz="1400" dirty="0" err="1" smtClean="0">
                          <a:latin typeface="Calibri" pitchFamily="34" charset="0"/>
                        </a:rPr>
                        <a:t>int</a:t>
                      </a:r>
                      <a:r>
                        <a:rPr lang="en-IN" sz="1400" dirty="0" smtClean="0">
                          <a:latin typeface="Calibri" pitchFamily="34" charset="0"/>
                        </a:rPr>
                        <a:t> </a:t>
                      </a:r>
                      <a:r>
                        <a:rPr lang="en-IN" sz="1400" dirty="0" err="1" smtClean="0">
                          <a:latin typeface="Calibri" pitchFamily="34" charset="0"/>
                        </a:rPr>
                        <a:t>i</a:t>
                      </a:r>
                      <a:r>
                        <a:rPr lang="en-IN" sz="1400" dirty="0" smtClean="0">
                          <a:latin typeface="Calibri" pitchFamily="34" charset="0"/>
                        </a:rPr>
                        <a:t>=0; </a:t>
                      </a:r>
                      <a:r>
                        <a:rPr lang="en-IN" sz="1400" dirty="0" err="1" smtClean="0">
                          <a:latin typeface="Calibri" pitchFamily="34" charset="0"/>
                        </a:rPr>
                        <a:t>i</a:t>
                      </a:r>
                      <a:r>
                        <a:rPr lang="en-IN" sz="1400" dirty="0" smtClean="0">
                          <a:latin typeface="Calibri" pitchFamily="34" charset="0"/>
                        </a:rPr>
                        <a:t>&lt;3; </a:t>
                      </a:r>
                      <a:r>
                        <a:rPr lang="en-IN" sz="1400" dirty="0" err="1" smtClean="0">
                          <a:latin typeface="Calibri" pitchFamily="34" charset="0"/>
                        </a:rPr>
                        <a:t>i</a:t>
                      </a:r>
                      <a:r>
                        <a:rPr lang="en-IN" sz="1400" dirty="0" smtClean="0">
                          <a:latin typeface="Calibri" pitchFamily="34" charset="0"/>
                        </a:rPr>
                        <a:t>++)</a:t>
                      </a:r>
                    </a:p>
                    <a:p>
                      <a:r>
                        <a:rPr lang="en-IN" sz="1400" dirty="0" smtClean="0">
                          <a:latin typeface="Calibri" pitchFamily="34" charset="0"/>
                        </a:rPr>
                        <a:t>        {</a:t>
                      </a:r>
                    </a:p>
                    <a:p>
                      <a:r>
                        <a:rPr lang="en-IN" sz="1400" dirty="0" smtClean="0">
                          <a:latin typeface="Calibri" pitchFamily="34" charset="0"/>
                        </a:rPr>
                        <a:t>	for(</a:t>
                      </a:r>
                      <a:r>
                        <a:rPr lang="en-IN" sz="1400" dirty="0" err="1" smtClean="0">
                          <a:latin typeface="Calibri" pitchFamily="34" charset="0"/>
                        </a:rPr>
                        <a:t>int</a:t>
                      </a:r>
                      <a:r>
                        <a:rPr lang="en-IN" sz="1400" dirty="0" smtClean="0">
                          <a:latin typeface="Calibri" pitchFamily="34" charset="0"/>
                        </a:rPr>
                        <a:t> j=0; j&lt;2; j++)</a:t>
                      </a:r>
                    </a:p>
                    <a:p>
                      <a:r>
                        <a:rPr lang="en-IN" sz="1400" dirty="0" smtClean="0">
                          <a:latin typeface="Calibri" pitchFamily="34" charset="0"/>
                        </a:rPr>
                        <a:t>	{</a:t>
                      </a:r>
                    </a:p>
                    <a:p>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("Hello");</a:t>
                      </a:r>
                    </a:p>
                    <a:p>
                      <a:r>
                        <a:rPr lang="en-IN" sz="1400" baseline="0" dirty="0" smtClean="0">
                          <a:latin typeface="Calibri" pitchFamily="34" charset="0"/>
                        </a:rPr>
                        <a:t>                                 </a:t>
                      </a:r>
                      <a:r>
                        <a:rPr lang="en-IN" sz="1400" dirty="0" smtClean="0">
                          <a:latin typeface="Calibri" pitchFamily="34" charset="0"/>
                        </a:rPr>
                        <a:t>break Outer;</a:t>
                      </a:r>
                    </a:p>
                    <a:p>
                      <a:r>
                        <a:rPr lang="en-IN" sz="1400" dirty="0" smtClean="0">
                          <a:latin typeface="Calibri" pitchFamily="34" charset="0"/>
                        </a:rPr>
                        <a:t>                       }</a:t>
                      </a:r>
                    </a:p>
                    <a:p>
                      <a:r>
                        <a:rPr lang="en-IN" sz="1400" dirty="0" smtClean="0">
                          <a:latin typeface="Calibri" pitchFamily="34" charset="0"/>
                        </a:rPr>
                        <a:t>		</a:t>
                      </a:r>
                      <a:endParaRPr lang="en-IN" sz="1400" dirty="0">
                        <a:latin typeface="Calibri" pitchFamily="34" charset="0"/>
                      </a:endParaRPr>
                    </a:p>
                  </a:txBody>
                  <a:tcPr/>
                </a:tc>
                <a:tc>
                  <a:txBody>
                    <a:bodyPr/>
                    <a:lstStyle/>
                    <a:p>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("Hi");</a:t>
                      </a:r>
                    </a:p>
                    <a:p>
                      <a:r>
                        <a:rPr lang="en-IN" sz="1400" dirty="0" smtClean="0">
                          <a:latin typeface="Calibri" pitchFamily="34" charset="0"/>
                        </a:rPr>
                        <a:t>      }</a:t>
                      </a:r>
                    </a:p>
                    <a:p>
                      <a:r>
                        <a:rPr lang="en-IN" sz="1400" baseline="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("End Of Main");</a:t>
                      </a:r>
                    </a:p>
                    <a:p>
                      <a:r>
                        <a:rPr lang="en-IN" sz="1400" dirty="0" smtClean="0">
                          <a:latin typeface="Calibri" pitchFamily="34" charset="0"/>
                        </a:rPr>
                        <a:t>}</a:t>
                      </a:r>
                    </a:p>
                    <a:p>
                      <a:r>
                        <a:rPr lang="en-IN" sz="1400" dirty="0" smtClean="0">
                          <a:latin typeface="Calibri" pitchFamily="34" charset="0"/>
                        </a:rPr>
                        <a:t>}</a:t>
                      </a:r>
                    </a:p>
                    <a:p>
                      <a:endParaRPr lang="en-IN" sz="1400" dirty="0" smtClean="0">
                        <a:latin typeface="Calibri" pitchFamily="34" charset="0"/>
                      </a:endParaRPr>
                    </a:p>
                  </a:txBody>
                  <a:tcPr/>
                </a:tc>
              </a:tr>
            </a:tbl>
          </a:graphicData>
        </a:graphic>
      </p:graphicFrame>
      <p:sp>
        <p:nvSpPr>
          <p:cNvPr id="11" name="Rectangle 10"/>
          <p:cNvSpPr/>
          <p:nvPr/>
        </p:nvSpPr>
        <p:spPr>
          <a:xfrm>
            <a:off x="4644008" y="3363838"/>
            <a:ext cx="1512168" cy="864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smtClean="0">
              <a:latin typeface="Calibri" pitchFamily="34" charset="0"/>
            </a:endParaRPr>
          </a:p>
          <a:p>
            <a:r>
              <a:rPr lang="en-IN" sz="1400" dirty="0" smtClean="0">
                <a:solidFill>
                  <a:schemeClr val="tx1"/>
                </a:solidFill>
                <a:latin typeface="Calibri" pitchFamily="34" charset="0"/>
              </a:rPr>
              <a:t>Output:</a:t>
            </a:r>
          </a:p>
          <a:p>
            <a:r>
              <a:rPr lang="en-IN" sz="1400" dirty="0" smtClean="0">
                <a:solidFill>
                  <a:schemeClr val="tx1"/>
                </a:solidFill>
                <a:latin typeface="Calibri" pitchFamily="34" charset="0"/>
              </a:rPr>
              <a:t>Hello</a:t>
            </a:r>
          </a:p>
          <a:p>
            <a:r>
              <a:rPr lang="en-IN" sz="1400" dirty="0" smtClean="0">
                <a:solidFill>
                  <a:schemeClr val="tx1"/>
                </a:solidFill>
                <a:latin typeface="Calibri" pitchFamily="34" charset="0"/>
              </a:rPr>
              <a:t>End Of Main</a:t>
            </a:r>
          </a:p>
          <a:p>
            <a:pPr algn="ctr"/>
            <a:endParaRPr lang="en-IN" dirty="0"/>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err="1" smtClean="0">
                <a:latin typeface="Calibri" pitchFamily="34" charset="0"/>
              </a:rPr>
              <a:t>Sesssion</a:t>
            </a:r>
            <a:r>
              <a:rPr lang="en-US" sz="2800" b="1" dirty="0" smtClean="0">
                <a:latin typeface="Calibri" pitchFamily="34" charset="0"/>
              </a:rPr>
              <a:t> 1: </a:t>
            </a:r>
            <a:r>
              <a:rPr lang="en-US" sz="2400" b="1" dirty="0" smtClean="0">
                <a:latin typeface="Calibri" pitchFamily="34" charset="0"/>
              </a:rPr>
              <a:t>continue Statement</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r>
              <a:rPr lang="en-US" sz="1400" dirty="0" smtClean="0">
                <a:latin typeface="Calibri" pitchFamily="34" charset="0"/>
              </a:rPr>
              <a:t>To move control to the start of next repetition</a:t>
            </a:r>
          </a:p>
          <a:p>
            <a:pPr>
              <a:buNone/>
            </a:pPr>
            <a:r>
              <a:rPr lang="en-US" sz="1400" dirty="0" smtClean="0">
                <a:latin typeface="Calibri" pitchFamily="34" charset="0"/>
              </a:rPr>
              <a:t>Example:</a:t>
            </a:r>
          </a:p>
          <a:p>
            <a:pPr>
              <a:buNone/>
            </a:pPr>
            <a:r>
              <a:rPr lang="en-IN" sz="1400" dirty="0" smtClean="0">
                <a:latin typeface="Calibri" pitchFamily="34" charset="0"/>
              </a:rPr>
              <a:t>class Test{</a:t>
            </a:r>
          </a:p>
          <a:p>
            <a:pPr>
              <a:buNone/>
            </a:pPr>
            <a:r>
              <a:rPr lang="en-IN" sz="1400" dirty="0" smtClean="0">
                <a:latin typeface="Calibri" pitchFamily="34" charset="0"/>
              </a:rPr>
              <a:t>	public static void main(String as[]){</a:t>
            </a:r>
          </a:p>
          <a:p>
            <a:pPr>
              <a:buNone/>
            </a:pPr>
            <a:r>
              <a:rPr lang="en-IN" sz="1400" dirty="0" smtClean="0">
                <a:latin typeface="Calibri" pitchFamily="34" charset="0"/>
              </a:rPr>
              <a:t>		</a:t>
            </a:r>
            <a:r>
              <a:rPr lang="en-IN" sz="1400" dirty="0" err="1" smtClean="0">
                <a:latin typeface="Calibri" pitchFamily="34" charset="0"/>
              </a:rPr>
              <a:t>int</a:t>
            </a:r>
            <a:r>
              <a:rPr lang="en-IN" sz="1400" dirty="0" smtClean="0">
                <a:latin typeface="Calibri" pitchFamily="34" charset="0"/>
              </a:rPr>
              <a:t> a=0; </a:t>
            </a:r>
          </a:p>
          <a:p>
            <a:pPr>
              <a:buNone/>
            </a:pPr>
            <a:r>
              <a:rPr lang="en-IN" sz="1400" dirty="0" smtClean="0">
                <a:latin typeface="Calibri" pitchFamily="34" charset="0"/>
              </a:rPr>
              <a:t>		while(a&lt;10){</a:t>
            </a:r>
          </a:p>
          <a:p>
            <a:pPr>
              <a:buNone/>
            </a:pPr>
            <a:r>
              <a:rPr lang="en-IN" sz="1400" dirty="0" smtClean="0">
                <a:latin typeface="Calibri" pitchFamily="34" charset="0"/>
              </a:rPr>
              <a:t>			a++;</a:t>
            </a:r>
          </a:p>
          <a:p>
            <a:pPr>
              <a:buNone/>
            </a:pPr>
            <a:r>
              <a:rPr lang="en-IN" sz="1400" dirty="0" smtClean="0">
                <a:latin typeface="Calibri" pitchFamily="34" charset="0"/>
              </a:rPr>
              <a:t>			if(a==5)</a:t>
            </a:r>
          </a:p>
          <a:p>
            <a:pPr>
              <a:buNone/>
            </a:pPr>
            <a:r>
              <a:rPr lang="en-IN" sz="1400" dirty="0" smtClean="0">
                <a:latin typeface="Calibri" pitchFamily="34" charset="0"/>
              </a:rPr>
              <a:t>				continue;</a:t>
            </a:r>
          </a:p>
          <a:p>
            <a:pPr>
              <a:buNone/>
            </a:pPr>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(a);</a:t>
            </a:r>
          </a:p>
          <a:p>
            <a:pPr>
              <a:buNone/>
            </a:pPr>
            <a:r>
              <a:rPr lang="en-IN" sz="1400" dirty="0" smtClean="0">
                <a:latin typeface="Calibri" pitchFamily="34" charset="0"/>
              </a:rPr>
              <a:t>		}</a:t>
            </a:r>
          </a:p>
          <a:p>
            <a:pPr>
              <a:buNone/>
            </a:pPr>
            <a:r>
              <a:rPr lang="en-IN" sz="1400" dirty="0" smtClean="0">
                <a:latin typeface="Calibri" pitchFamily="34" charset="0"/>
              </a:rPr>
              <a:t>}}</a:t>
            </a:r>
            <a:endParaRPr lang="en-US" sz="1400" dirty="0" smtClean="0">
              <a:latin typeface="Calibri" pitchFamily="34" charset="0"/>
            </a:endParaRPr>
          </a:p>
          <a:p>
            <a:pPr>
              <a:buNone/>
            </a:pPr>
            <a:endParaRPr lang="en-US" sz="1200" dirty="0" smtClean="0">
              <a:latin typeface="Calibri" pitchFamily="34" charset="0"/>
            </a:endParaRPr>
          </a:p>
          <a:p>
            <a:pPr>
              <a:buFont typeface="Wingdings" pitchFamily="2" charset="2"/>
              <a:buChar char="q"/>
            </a:pPr>
            <a:endParaRPr lang="en-US" sz="1800" dirty="0" smtClean="0">
              <a:latin typeface="Calibri" pitchFamily="34" charset="0"/>
            </a:endParaRPr>
          </a:p>
          <a:p>
            <a:pPr latinLnBrk="1">
              <a:spcAft>
                <a:spcPts val="0"/>
              </a:spcAft>
              <a:buNone/>
              <a:defRPr/>
            </a:pPr>
            <a:endParaRPr kumimoji="1" lang="en-US" altLang="ko-KR" sz="1600" b="1" dirty="0" smtClean="0">
              <a:latin typeface="Courier New" pitchFamily="49" charset="0"/>
              <a:ea typeface="Gulim" pitchFamily="34" charset="-127"/>
              <a:cs typeface="Courier New" pitchFamily="49" charset="0"/>
            </a:endParaRPr>
          </a:p>
          <a:p>
            <a:pPr lvl="1">
              <a:buNone/>
            </a:pPr>
            <a:endParaRPr lang="en-US" sz="1400" b="1" dirty="0" smtClean="0">
              <a:solidFill>
                <a:schemeClr val="tx1"/>
              </a:solidFill>
              <a:latin typeface="Calibri" pitchFamily="34" charset="0"/>
              <a:cs typeface="Courier New" pitchFamily="49"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p:txBody>
      </p:sp>
      <p:sp>
        <p:nvSpPr>
          <p:cNvPr id="5" name="Rectangle 4"/>
          <p:cNvSpPr/>
          <p:nvPr/>
        </p:nvSpPr>
        <p:spPr>
          <a:xfrm>
            <a:off x="6156176" y="2067694"/>
            <a:ext cx="936104" cy="2304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smtClean="0">
              <a:latin typeface="Calibri" pitchFamily="34" charset="0"/>
            </a:endParaRPr>
          </a:p>
          <a:p>
            <a:r>
              <a:rPr lang="en-IN" sz="1400" dirty="0" smtClean="0">
                <a:solidFill>
                  <a:schemeClr val="tx1"/>
                </a:solidFill>
                <a:latin typeface="Calibri" pitchFamily="34" charset="0"/>
              </a:rPr>
              <a:t>Output:</a:t>
            </a:r>
          </a:p>
          <a:p>
            <a:r>
              <a:rPr lang="en-IN" sz="1400" dirty="0" smtClean="0">
                <a:solidFill>
                  <a:schemeClr val="tx1"/>
                </a:solidFill>
                <a:latin typeface="Calibri" pitchFamily="34" charset="0"/>
              </a:rPr>
              <a:t>1</a:t>
            </a:r>
          </a:p>
          <a:p>
            <a:r>
              <a:rPr lang="en-IN" sz="1400" dirty="0" smtClean="0">
                <a:solidFill>
                  <a:schemeClr val="tx1"/>
                </a:solidFill>
                <a:latin typeface="Calibri" pitchFamily="34" charset="0"/>
              </a:rPr>
              <a:t>2</a:t>
            </a:r>
          </a:p>
          <a:p>
            <a:r>
              <a:rPr lang="en-IN" sz="1400" dirty="0" smtClean="0">
                <a:solidFill>
                  <a:schemeClr val="tx1"/>
                </a:solidFill>
                <a:latin typeface="Calibri" pitchFamily="34" charset="0"/>
              </a:rPr>
              <a:t>3</a:t>
            </a:r>
          </a:p>
          <a:p>
            <a:r>
              <a:rPr lang="en-IN" sz="1400" dirty="0" smtClean="0">
                <a:solidFill>
                  <a:schemeClr val="tx1"/>
                </a:solidFill>
                <a:latin typeface="Calibri" pitchFamily="34" charset="0"/>
              </a:rPr>
              <a:t>4</a:t>
            </a:r>
          </a:p>
          <a:p>
            <a:r>
              <a:rPr lang="en-IN" sz="1400" dirty="0" smtClean="0">
                <a:solidFill>
                  <a:schemeClr val="tx1"/>
                </a:solidFill>
                <a:latin typeface="Calibri" pitchFamily="34" charset="0"/>
              </a:rPr>
              <a:t>6</a:t>
            </a:r>
          </a:p>
          <a:p>
            <a:r>
              <a:rPr lang="en-IN" sz="1400" dirty="0" smtClean="0">
                <a:solidFill>
                  <a:schemeClr val="tx1"/>
                </a:solidFill>
                <a:latin typeface="Calibri" pitchFamily="34" charset="0"/>
              </a:rPr>
              <a:t>7</a:t>
            </a:r>
          </a:p>
          <a:p>
            <a:r>
              <a:rPr lang="en-IN" sz="1400" dirty="0" smtClean="0">
                <a:solidFill>
                  <a:schemeClr val="tx1"/>
                </a:solidFill>
                <a:latin typeface="Calibri" pitchFamily="34" charset="0"/>
              </a:rPr>
              <a:t>8</a:t>
            </a:r>
          </a:p>
          <a:p>
            <a:r>
              <a:rPr lang="en-IN" sz="1400" dirty="0" smtClean="0">
                <a:solidFill>
                  <a:schemeClr val="tx1"/>
                </a:solidFill>
                <a:latin typeface="Calibri" pitchFamily="34" charset="0"/>
              </a:rPr>
              <a:t>9</a:t>
            </a:r>
          </a:p>
          <a:p>
            <a:r>
              <a:rPr lang="en-IN" sz="1400" dirty="0" smtClean="0">
                <a:solidFill>
                  <a:schemeClr val="tx1"/>
                </a:solidFill>
                <a:latin typeface="Calibri" pitchFamily="34" charset="0"/>
              </a:rPr>
              <a:t>10</a:t>
            </a:r>
          </a:p>
          <a:p>
            <a:pPr algn="ctr"/>
            <a:endParaRPr lang="en-IN" dirty="0"/>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20538"/>
            <a:ext cx="8534400" cy="1006475"/>
          </a:xfrm>
        </p:spPr>
        <p:txBody>
          <a:bodyPr/>
          <a:lstStyle/>
          <a:p>
            <a:r>
              <a:rPr lang="en-US" sz="2800" b="1" dirty="0" smtClean="0">
                <a:latin typeface="Calibri" pitchFamily="34" charset="0"/>
              </a:rPr>
              <a:t>Session 1: Label </a:t>
            </a:r>
            <a:r>
              <a:rPr lang="en-US" sz="2400" b="1" dirty="0" smtClean="0">
                <a:latin typeface="Calibri" pitchFamily="34" charset="0"/>
              </a:rPr>
              <a:t>continue Statement</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spcBef>
                <a:spcPts val="700"/>
              </a:spcBef>
              <a:buClr>
                <a:schemeClr val="accent2"/>
              </a:buClr>
              <a:buSzPct val="60000"/>
              <a:buNone/>
            </a:pPr>
            <a:r>
              <a:rPr lang="en-US" sz="1400" dirty="0" smtClean="0">
                <a:latin typeface="Calibri" pitchFamily="34" charset="0"/>
              </a:rPr>
              <a:t>	Example:-</a:t>
            </a:r>
          </a:p>
          <a:p>
            <a:endParaRPr lang="en-US" sz="800" dirty="0" smtClean="0">
              <a:latin typeface="Calibri" pitchFamily="34" charset="0"/>
            </a:endParaRPr>
          </a:p>
          <a:p>
            <a:endParaRPr lang="en-US" sz="800" b="1" dirty="0" smtClean="0">
              <a:solidFill>
                <a:srgbClr val="000000"/>
              </a:solidFill>
              <a:latin typeface="Calibri" pitchFamily="34" charset="0"/>
            </a:endParaRPr>
          </a:p>
          <a:p>
            <a:endParaRPr lang="en-US" sz="800" b="1" dirty="0" smtClean="0">
              <a:solidFill>
                <a:srgbClr val="000000"/>
              </a:solidFill>
              <a:latin typeface="Calibri" pitchFamily="34" charset="0"/>
            </a:endParaRPr>
          </a:p>
          <a:p>
            <a:pPr>
              <a:buNone/>
            </a:pPr>
            <a:endParaRPr lang="en-US" sz="800" dirty="0" smtClean="0">
              <a:latin typeface="Calibri" pitchFamily="34" charset="0"/>
            </a:endParaRPr>
          </a:p>
          <a:p>
            <a:endParaRPr lang="en-US" sz="1400" dirty="0" smtClean="0">
              <a:latin typeface="Calibri" pitchFamily="34"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p:txBody>
      </p:sp>
      <p:graphicFrame>
        <p:nvGraphicFramePr>
          <p:cNvPr id="10" name="Table 9"/>
          <p:cNvGraphicFramePr>
            <a:graphicFrameLocks noGrp="1"/>
          </p:cNvGraphicFramePr>
          <p:nvPr/>
        </p:nvGraphicFramePr>
        <p:xfrm>
          <a:off x="755576" y="1851670"/>
          <a:ext cx="7632848" cy="3024336"/>
        </p:xfrm>
        <a:graphic>
          <a:graphicData uri="http://schemas.openxmlformats.org/drawingml/2006/table">
            <a:tbl>
              <a:tblPr firstRow="1" bandRow="1">
                <a:tableStyleId>{5940675A-B579-460E-94D1-54222C63F5DA}</a:tableStyleId>
              </a:tblPr>
              <a:tblGrid>
                <a:gridCol w="3816424"/>
                <a:gridCol w="3816424"/>
              </a:tblGrid>
              <a:tr h="3024336">
                <a:tc>
                  <a:txBody>
                    <a:bodyPr/>
                    <a:lstStyle/>
                    <a:p>
                      <a:r>
                        <a:rPr lang="en-IN" sz="1400" dirty="0" smtClean="0">
                          <a:latin typeface="Calibri" pitchFamily="34" charset="0"/>
                        </a:rPr>
                        <a:t>class Test</a:t>
                      </a:r>
                    </a:p>
                    <a:p>
                      <a:r>
                        <a:rPr lang="en-IN" sz="1400" dirty="0" smtClean="0">
                          <a:latin typeface="Calibri" pitchFamily="34" charset="0"/>
                        </a:rPr>
                        <a:t>{</a:t>
                      </a:r>
                    </a:p>
                    <a:p>
                      <a:r>
                        <a:rPr lang="en-IN" sz="1400" dirty="0" smtClean="0">
                          <a:latin typeface="Calibri" pitchFamily="34" charset="0"/>
                        </a:rPr>
                        <a:t>public static void main(String as[])</a:t>
                      </a:r>
                    </a:p>
                    <a:p>
                      <a:r>
                        <a:rPr lang="en-IN" sz="1400" dirty="0" smtClean="0">
                          <a:latin typeface="Calibri" pitchFamily="34" charset="0"/>
                        </a:rPr>
                        <a:t>{</a:t>
                      </a:r>
                    </a:p>
                    <a:p>
                      <a:r>
                        <a:rPr lang="en-IN" sz="1400" baseline="0" dirty="0" smtClean="0">
                          <a:latin typeface="Calibri" pitchFamily="34" charset="0"/>
                        </a:rPr>
                        <a:t>        </a:t>
                      </a:r>
                      <a:r>
                        <a:rPr lang="en-IN" sz="1400" dirty="0" smtClean="0">
                          <a:latin typeface="Calibri" pitchFamily="34" charset="0"/>
                        </a:rPr>
                        <a:t>Outer:</a:t>
                      </a:r>
                    </a:p>
                    <a:p>
                      <a:r>
                        <a:rPr lang="en-IN" sz="1400" baseline="0" dirty="0" smtClean="0">
                          <a:latin typeface="Calibri" pitchFamily="34" charset="0"/>
                        </a:rPr>
                        <a:t>        </a:t>
                      </a:r>
                      <a:r>
                        <a:rPr lang="en-IN" sz="1400" dirty="0" smtClean="0">
                          <a:latin typeface="Calibri" pitchFamily="34" charset="0"/>
                        </a:rPr>
                        <a:t>for(</a:t>
                      </a:r>
                      <a:r>
                        <a:rPr lang="en-IN" sz="1400" dirty="0" err="1" smtClean="0">
                          <a:latin typeface="Calibri" pitchFamily="34" charset="0"/>
                        </a:rPr>
                        <a:t>int</a:t>
                      </a:r>
                      <a:r>
                        <a:rPr lang="en-IN" sz="1400" dirty="0" smtClean="0">
                          <a:latin typeface="Calibri" pitchFamily="34" charset="0"/>
                        </a:rPr>
                        <a:t> </a:t>
                      </a:r>
                      <a:r>
                        <a:rPr lang="en-IN" sz="1400" dirty="0" err="1" smtClean="0">
                          <a:latin typeface="Calibri" pitchFamily="34" charset="0"/>
                        </a:rPr>
                        <a:t>i</a:t>
                      </a:r>
                      <a:r>
                        <a:rPr lang="en-IN" sz="1400" dirty="0" smtClean="0">
                          <a:latin typeface="Calibri" pitchFamily="34" charset="0"/>
                        </a:rPr>
                        <a:t>=0; </a:t>
                      </a:r>
                      <a:r>
                        <a:rPr lang="en-IN" sz="1400" dirty="0" err="1" smtClean="0">
                          <a:latin typeface="Calibri" pitchFamily="34" charset="0"/>
                        </a:rPr>
                        <a:t>i</a:t>
                      </a:r>
                      <a:r>
                        <a:rPr lang="en-IN" sz="1400" dirty="0" smtClean="0">
                          <a:latin typeface="Calibri" pitchFamily="34" charset="0"/>
                        </a:rPr>
                        <a:t>&lt;3; </a:t>
                      </a:r>
                      <a:r>
                        <a:rPr lang="en-IN" sz="1400" dirty="0" err="1" smtClean="0">
                          <a:latin typeface="Calibri" pitchFamily="34" charset="0"/>
                        </a:rPr>
                        <a:t>i</a:t>
                      </a:r>
                      <a:r>
                        <a:rPr lang="en-IN" sz="1400" dirty="0" smtClean="0">
                          <a:latin typeface="Calibri" pitchFamily="34" charset="0"/>
                        </a:rPr>
                        <a:t>++)</a:t>
                      </a:r>
                    </a:p>
                    <a:p>
                      <a:r>
                        <a:rPr lang="en-IN" sz="1400" dirty="0" smtClean="0">
                          <a:latin typeface="Calibri" pitchFamily="34" charset="0"/>
                        </a:rPr>
                        <a:t>        {</a:t>
                      </a:r>
                    </a:p>
                    <a:p>
                      <a:r>
                        <a:rPr lang="en-IN" sz="1400" dirty="0" smtClean="0">
                          <a:latin typeface="Calibri" pitchFamily="34" charset="0"/>
                        </a:rPr>
                        <a:t>	for(</a:t>
                      </a:r>
                      <a:r>
                        <a:rPr lang="en-IN" sz="1400" dirty="0" err="1" smtClean="0">
                          <a:latin typeface="Calibri" pitchFamily="34" charset="0"/>
                        </a:rPr>
                        <a:t>int</a:t>
                      </a:r>
                      <a:r>
                        <a:rPr lang="en-IN" sz="1400" dirty="0" smtClean="0">
                          <a:latin typeface="Calibri" pitchFamily="34" charset="0"/>
                        </a:rPr>
                        <a:t> j=0; j&lt;2; j++)</a:t>
                      </a:r>
                    </a:p>
                    <a:p>
                      <a:r>
                        <a:rPr lang="en-IN" sz="1400" dirty="0" smtClean="0">
                          <a:latin typeface="Calibri" pitchFamily="34" charset="0"/>
                        </a:rPr>
                        <a:t>	{</a:t>
                      </a:r>
                    </a:p>
                    <a:p>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("Hello");</a:t>
                      </a:r>
                    </a:p>
                    <a:p>
                      <a:r>
                        <a:rPr lang="en-IN" sz="1400" baseline="0" dirty="0" smtClean="0">
                          <a:latin typeface="Calibri" pitchFamily="34" charset="0"/>
                        </a:rPr>
                        <a:t>                                 continue</a:t>
                      </a:r>
                      <a:r>
                        <a:rPr lang="en-IN" sz="1400" dirty="0" smtClean="0">
                          <a:latin typeface="Calibri" pitchFamily="34" charset="0"/>
                        </a:rPr>
                        <a:t> Outer;</a:t>
                      </a:r>
                    </a:p>
                    <a:p>
                      <a:r>
                        <a:rPr lang="en-IN" sz="1400" dirty="0" smtClean="0">
                          <a:latin typeface="Calibri" pitchFamily="34" charset="0"/>
                        </a:rPr>
                        <a:t>                       }</a:t>
                      </a:r>
                    </a:p>
                    <a:p>
                      <a:r>
                        <a:rPr lang="en-IN" sz="1400" dirty="0" smtClean="0">
                          <a:latin typeface="Calibri" pitchFamily="34" charset="0"/>
                        </a:rPr>
                        <a:t>		</a:t>
                      </a:r>
                      <a:endParaRPr lang="en-IN" sz="1400" dirty="0">
                        <a:latin typeface="Calibri" pitchFamily="34" charset="0"/>
                      </a:endParaRPr>
                    </a:p>
                  </a:txBody>
                  <a:tcPr/>
                </a:tc>
                <a:tc>
                  <a:txBody>
                    <a:bodyPr/>
                    <a:lstStyle/>
                    <a:p>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("Hi");</a:t>
                      </a:r>
                    </a:p>
                    <a:p>
                      <a:r>
                        <a:rPr lang="en-IN" sz="1400" dirty="0" smtClean="0">
                          <a:latin typeface="Calibri" pitchFamily="34" charset="0"/>
                        </a:rPr>
                        <a:t>      }</a:t>
                      </a:r>
                    </a:p>
                    <a:p>
                      <a:r>
                        <a:rPr lang="en-IN" sz="1400" baseline="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("End Of Main");</a:t>
                      </a:r>
                    </a:p>
                    <a:p>
                      <a:r>
                        <a:rPr lang="en-IN" sz="1400" dirty="0" smtClean="0">
                          <a:latin typeface="Calibri" pitchFamily="34" charset="0"/>
                        </a:rPr>
                        <a:t>}</a:t>
                      </a:r>
                    </a:p>
                    <a:p>
                      <a:r>
                        <a:rPr lang="en-IN" sz="1400" dirty="0" smtClean="0">
                          <a:latin typeface="Calibri" pitchFamily="34" charset="0"/>
                        </a:rPr>
                        <a:t>}</a:t>
                      </a:r>
                    </a:p>
                    <a:p>
                      <a:endParaRPr lang="en-IN" sz="1400" dirty="0" smtClean="0">
                        <a:latin typeface="Calibri" pitchFamily="34" charset="0"/>
                      </a:endParaRPr>
                    </a:p>
                  </a:txBody>
                  <a:tcPr/>
                </a:tc>
              </a:tr>
            </a:tbl>
          </a:graphicData>
        </a:graphic>
      </p:graphicFrame>
      <p:sp>
        <p:nvSpPr>
          <p:cNvPr id="11" name="Rectangle 10"/>
          <p:cNvSpPr/>
          <p:nvPr/>
        </p:nvSpPr>
        <p:spPr>
          <a:xfrm>
            <a:off x="4644008" y="3363838"/>
            <a:ext cx="1512168"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smtClean="0">
              <a:latin typeface="Calibri" pitchFamily="34" charset="0"/>
            </a:endParaRPr>
          </a:p>
          <a:p>
            <a:r>
              <a:rPr lang="en-IN" sz="1400" dirty="0" smtClean="0">
                <a:solidFill>
                  <a:schemeClr val="tx1"/>
                </a:solidFill>
                <a:latin typeface="Calibri" pitchFamily="34" charset="0"/>
              </a:rPr>
              <a:t>Output:</a:t>
            </a:r>
          </a:p>
          <a:p>
            <a:r>
              <a:rPr lang="en-IN" sz="1400" dirty="0" smtClean="0">
                <a:solidFill>
                  <a:schemeClr val="tx1"/>
                </a:solidFill>
                <a:latin typeface="Calibri" pitchFamily="34" charset="0"/>
              </a:rPr>
              <a:t>Hello</a:t>
            </a:r>
          </a:p>
          <a:p>
            <a:r>
              <a:rPr lang="en-IN" sz="1400" dirty="0" smtClean="0">
                <a:solidFill>
                  <a:schemeClr val="tx1"/>
                </a:solidFill>
                <a:latin typeface="Calibri" pitchFamily="34" charset="0"/>
              </a:rPr>
              <a:t>Hello</a:t>
            </a:r>
          </a:p>
          <a:p>
            <a:r>
              <a:rPr lang="en-IN" sz="1400" dirty="0" smtClean="0">
                <a:solidFill>
                  <a:schemeClr val="tx1"/>
                </a:solidFill>
                <a:latin typeface="Calibri" pitchFamily="34" charset="0"/>
              </a:rPr>
              <a:t>Hello</a:t>
            </a:r>
          </a:p>
          <a:p>
            <a:r>
              <a:rPr lang="en-IN" sz="1400" dirty="0" smtClean="0">
                <a:solidFill>
                  <a:schemeClr val="tx1"/>
                </a:solidFill>
                <a:latin typeface="Calibri" pitchFamily="34" charset="0"/>
              </a:rPr>
              <a:t>End Of Main</a:t>
            </a:r>
          </a:p>
          <a:p>
            <a:pPr algn="ctr"/>
            <a:endParaRPr lang="en-IN" dirty="0"/>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20538"/>
            <a:ext cx="8534400" cy="1006475"/>
          </a:xfrm>
        </p:spPr>
        <p:txBody>
          <a:bodyPr/>
          <a:lstStyle/>
          <a:p>
            <a:r>
              <a:rPr lang="en-US" sz="2800" b="1" dirty="0" smtClean="0">
                <a:latin typeface="Calibri" pitchFamily="34" charset="0"/>
              </a:rPr>
              <a:t>Session 1: return</a:t>
            </a:r>
            <a:r>
              <a:rPr lang="en-US" sz="2400" b="1" dirty="0" smtClean="0">
                <a:latin typeface="Calibri" pitchFamily="34" charset="0"/>
              </a:rPr>
              <a:t> Statement</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rPr>
              <a:t>To terminate the execution of method, then  pass the method of caller that control</a:t>
            </a:r>
          </a:p>
          <a:p>
            <a:pPr marL="319088" lvl="1" indent="-319088">
              <a:spcBef>
                <a:spcPts val="700"/>
              </a:spcBef>
              <a:buClr>
                <a:schemeClr val="accent2"/>
              </a:buClr>
              <a:buSzPct val="60000"/>
              <a:buNone/>
            </a:pPr>
            <a:r>
              <a:rPr lang="en-US" sz="1400" dirty="0" smtClean="0">
                <a:latin typeface="Calibri" pitchFamily="34" charset="0"/>
              </a:rPr>
              <a:t>	Example:-</a:t>
            </a:r>
          </a:p>
          <a:p>
            <a:endParaRPr lang="en-US" sz="800" dirty="0" smtClean="0">
              <a:latin typeface="Calibri" pitchFamily="34" charset="0"/>
            </a:endParaRPr>
          </a:p>
          <a:p>
            <a:endParaRPr lang="en-US" sz="800" b="1" dirty="0" smtClean="0">
              <a:solidFill>
                <a:srgbClr val="000000"/>
              </a:solidFill>
              <a:latin typeface="Calibri" pitchFamily="34" charset="0"/>
            </a:endParaRPr>
          </a:p>
          <a:p>
            <a:endParaRPr lang="en-US" sz="800" b="1" dirty="0" smtClean="0">
              <a:solidFill>
                <a:srgbClr val="000000"/>
              </a:solidFill>
              <a:latin typeface="Calibri" pitchFamily="34" charset="0"/>
            </a:endParaRPr>
          </a:p>
          <a:p>
            <a:pPr>
              <a:buNone/>
            </a:pPr>
            <a:endParaRPr lang="en-US" sz="800" dirty="0" smtClean="0">
              <a:latin typeface="Calibri" pitchFamily="34" charset="0"/>
            </a:endParaRPr>
          </a:p>
          <a:p>
            <a:endParaRPr lang="en-US" sz="1400" dirty="0" smtClean="0">
              <a:latin typeface="Calibri" pitchFamily="34"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p:txBody>
      </p:sp>
      <p:graphicFrame>
        <p:nvGraphicFramePr>
          <p:cNvPr id="10" name="Table 9"/>
          <p:cNvGraphicFramePr>
            <a:graphicFrameLocks noGrp="1"/>
          </p:cNvGraphicFramePr>
          <p:nvPr/>
        </p:nvGraphicFramePr>
        <p:xfrm>
          <a:off x="755576" y="1995686"/>
          <a:ext cx="7560840" cy="2880320"/>
        </p:xfrm>
        <a:graphic>
          <a:graphicData uri="http://schemas.openxmlformats.org/drawingml/2006/table">
            <a:tbl>
              <a:tblPr firstRow="1" bandRow="1">
                <a:tableStyleId>{5940675A-B579-460E-94D1-54222C63F5DA}</a:tableStyleId>
              </a:tblPr>
              <a:tblGrid>
                <a:gridCol w="3780420"/>
                <a:gridCol w="3780420"/>
              </a:tblGrid>
              <a:tr h="2880320">
                <a:tc>
                  <a:txBody>
                    <a:bodyPr/>
                    <a:lstStyle/>
                    <a:p>
                      <a:r>
                        <a:rPr lang="en-IN" sz="1400" dirty="0" smtClean="0">
                          <a:latin typeface="Calibri" pitchFamily="34" charset="0"/>
                        </a:rPr>
                        <a:t>class Test</a:t>
                      </a:r>
                    </a:p>
                    <a:p>
                      <a:r>
                        <a:rPr lang="en-IN" sz="1400" dirty="0" smtClean="0">
                          <a:latin typeface="Calibri" pitchFamily="34" charset="0"/>
                        </a:rPr>
                        <a:t>{</a:t>
                      </a:r>
                    </a:p>
                    <a:p>
                      <a:r>
                        <a:rPr lang="en-IN" sz="1400" dirty="0" smtClean="0">
                          <a:latin typeface="Calibri" pitchFamily="34" charset="0"/>
                        </a:rPr>
                        <a:t>public static void main(String as[])</a:t>
                      </a:r>
                    </a:p>
                    <a:p>
                      <a:r>
                        <a:rPr lang="en-IN" sz="1400" dirty="0" smtClean="0">
                          <a:latin typeface="Calibri" pitchFamily="34" charset="0"/>
                        </a:rPr>
                        <a:t>{</a:t>
                      </a:r>
                    </a:p>
                    <a:p>
                      <a:r>
                        <a:rPr lang="en-IN" sz="1400" baseline="0" dirty="0" smtClean="0">
                          <a:latin typeface="Calibri" pitchFamily="34" charset="0"/>
                        </a:rPr>
                        <a:t>        </a:t>
                      </a:r>
                      <a:r>
                        <a:rPr lang="en-IN" sz="1400" dirty="0" smtClean="0">
                          <a:latin typeface="Calibri" pitchFamily="34" charset="0"/>
                        </a:rPr>
                        <a:t>for(</a:t>
                      </a:r>
                      <a:r>
                        <a:rPr lang="en-IN" sz="1400" dirty="0" err="1" smtClean="0">
                          <a:latin typeface="Calibri" pitchFamily="34" charset="0"/>
                        </a:rPr>
                        <a:t>int</a:t>
                      </a:r>
                      <a:r>
                        <a:rPr lang="en-IN" sz="1400" dirty="0" smtClean="0">
                          <a:latin typeface="Calibri" pitchFamily="34" charset="0"/>
                        </a:rPr>
                        <a:t> </a:t>
                      </a:r>
                      <a:r>
                        <a:rPr lang="en-IN" sz="1400" dirty="0" err="1" smtClean="0">
                          <a:latin typeface="Calibri" pitchFamily="34" charset="0"/>
                        </a:rPr>
                        <a:t>i</a:t>
                      </a:r>
                      <a:r>
                        <a:rPr lang="en-IN" sz="1400" dirty="0" smtClean="0">
                          <a:latin typeface="Calibri" pitchFamily="34" charset="0"/>
                        </a:rPr>
                        <a:t>=0; </a:t>
                      </a:r>
                      <a:r>
                        <a:rPr lang="en-IN" sz="1400" dirty="0" err="1" smtClean="0">
                          <a:latin typeface="Calibri" pitchFamily="34" charset="0"/>
                        </a:rPr>
                        <a:t>i</a:t>
                      </a:r>
                      <a:r>
                        <a:rPr lang="en-IN" sz="1400" dirty="0" smtClean="0">
                          <a:latin typeface="Calibri" pitchFamily="34" charset="0"/>
                        </a:rPr>
                        <a:t>&lt;3; </a:t>
                      </a:r>
                      <a:r>
                        <a:rPr lang="en-IN" sz="1400" dirty="0" err="1" smtClean="0">
                          <a:latin typeface="Calibri" pitchFamily="34" charset="0"/>
                        </a:rPr>
                        <a:t>i</a:t>
                      </a:r>
                      <a:r>
                        <a:rPr lang="en-IN" sz="1400" dirty="0" smtClean="0">
                          <a:latin typeface="Calibri" pitchFamily="34" charset="0"/>
                        </a:rPr>
                        <a:t>++)</a:t>
                      </a:r>
                    </a:p>
                    <a:p>
                      <a:r>
                        <a:rPr lang="en-IN" sz="1400" dirty="0" smtClean="0">
                          <a:latin typeface="Calibri" pitchFamily="34" charset="0"/>
                        </a:rPr>
                        <a:t>        {</a:t>
                      </a:r>
                    </a:p>
                    <a:p>
                      <a:r>
                        <a:rPr lang="en-IN" sz="1400" dirty="0" smtClean="0">
                          <a:latin typeface="Calibri" pitchFamily="34" charset="0"/>
                        </a:rPr>
                        <a:t>	for(</a:t>
                      </a:r>
                      <a:r>
                        <a:rPr lang="en-IN" sz="1400" dirty="0" err="1" smtClean="0">
                          <a:latin typeface="Calibri" pitchFamily="34" charset="0"/>
                        </a:rPr>
                        <a:t>int</a:t>
                      </a:r>
                      <a:r>
                        <a:rPr lang="en-IN" sz="1400" dirty="0" smtClean="0">
                          <a:latin typeface="Calibri" pitchFamily="34" charset="0"/>
                        </a:rPr>
                        <a:t> j=0; j&lt;2; j++)</a:t>
                      </a:r>
                    </a:p>
                    <a:p>
                      <a:r>
                        <a:rPr lang="en-IN" sz="1400" dirty="0" smtClean="0">
                          <a:latin typeface="Calibri" pitchFamily="34" charset="0"/>
                        </a:rPr>
                        <a:t>	{</a:t>
                      </a:r>
                    </a:p>
                    <a:p>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("Hello");</a:t>
                      </a:r>
                    </a:p>
                    <a:p>
                      <a:r>
                        <a:rPr lang="en-IN" sz="1400" baseline="0" dirty="0" smtClean="0">
                          <a:latin typeface="Calibri" pitchFamily="34" charset="0"/>
                        </a:rPr>
                        <a:t>                               return</a:t>
                      </a:r>
                      <a:r>
                        <a:rPr lang="en-IN" sz="1400" dirty="0" smtClean="0">
                          <a:latin typeface="Calibri" pitchFamily="34" charset="0"/>
                        </a:rPr>
                        <a:t>;</a:t>
                      </a:r>
                    </a:p>
                    <a:p>
                      <a:r>
                        <a:rPr lang="en-IN" sz="1400" dirty="0" smtClean="0">
                          <a:latin typeface="Calibri" pitchFamily="34" charset="0"/>
                        </a:rPr>
                        <a:t>                       }</a:t>
                      </a:r>
                    </a:p>
                    <a:p>
                      <a:r>
                        <a:rPr lang="en-IN" sz="1400" dirty="0" smtClean="0">
                          <a:latin typeface="Calibri" pitchFamily="34" charset="0"/>
                        </a:rPr>
                        <a:t>		</a:t>
                      </a:r>
                      <a:endParaRPr lang="en-IN" sz="1400" dirty="0">
                        <a:latin typeface="Calibri" pitchFamily="34" charset="0"/>
                      </a:endParaRPr>
                    </a:p>
                  </a:txBody>
                  <a:tcPr/>
                </a:tc>
                <a:tc>
                  <a:txBody>
                    <a:bodyPr/>
                    <a:lstStyle/>
                    <a:p>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("Hi");</a:t>
                      </a:r>
                    </a:p>
                    <a:p>
                      <a:r>
                        <a:rPr lang="en-IN" sz="1400" dirty="0" smtClean="0">
                          <a:latin typeface="Calibri" pitchFamily="34" charset="0"/>
                        </a:rPr>
                        <a:t>      }</a:t>
                      </a:r>
                    </a:p>
                    <a:p>
                      <a:r>
                        <a:rPr lang="en-IN" sz="1400" baseline="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("End Of Main");</a:t>
                      </a:r>
                    </a:p>
                    <a:p>
                      <a:r>
                        <a:rPr lang="en-IN" sz="1400" dirty="0" smtClean="0">
                          <a:latin typeface="Calibri" pitchFamily="34" charset="0"/>
                        </a:rPr>
                        <a:t>}</a:t>
                      </a:r>
                    </a:p>
                    <a:p>
                      <a:r>
                        <a:rPr lang="en-IN" sz="1400" dirty="0" smtClean="0">
                          <a:latin typeface="Calibri" pitchFamily="34" charset="0"/>
                        </a:rPr>
                        <a:t>}</a:t>
                      </a:r>
                    </a:p>
                    <a:p>
                      <a:endParaRPr lang="en-IN" sz="1400" dirty="0" smtClean="0">
                        <a:latin typeface="Calibri" pitchFamily="34" charset="0"/>
                      </a:endParaRPr>
                    </a:p>
                  </a:txBody>
                  <a:tcPr/>
                </a:tc>
              </a:tr>
            </a:tbl>
          </a:graphicData>
        </a:graphic>
      </p:graphicFrame>
      <p:sp>
        <p:nvSpPr>
          <p:cNvPr id="11" name="Rectangle 10"/>
          <p:cNvSpPr/>
          <p:nvPr/>
        </p:nvSpPr>
        <p:spPr>
          <a:xfrm>
            <a:off x="4644008" y="3363838"/>
            <a:ext cx="1512168" cy="864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smtClean="0">
              <a:latin typeface="Calibri" pitchFamily="34" charset="0"/>
            </a:endParaRPr>
          </a:p>
          <a:p>
            <a:r>
              <a:rPr lang="en-IN" sz="1400" dirty="0" smtClean="0">
                <a:solidFill>
                  <a:schemeClr val="tx1"/>
                </a:solidFill>
                <a:latin typeface="Calibri" pitchFamily="34" charset="0"/>
              </a:rPr>
              <a:t>Output:</a:t>
            </a:r>
          </a:p>
          <a:p>
            <a:r>
              <a:rPr lang="en-IN" sz="1400" dirty="0" smtClean="0">
                <a:solidFill>
                  <a:schemeClr val="tx1"/>
                </a:solidFill>
                <a:latin typeface="Calibri" pitchFamily="34" charset="0"/>
              </a:rPr>
              <a:t>Hello</a:t>
            </a:r>
          </a:p>
          <a:p>
            <a:pPr algn="ctr"/>
            <a:endParaRPr lang="en-IN" dirty="0"/>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Array</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nSpc>
                <a:spcPct val="90000"/>
              </a:lnSpc>
              <a:defRPr/>
            </a:pPr>
            <a:endParaRPr lang="en-US" sz="1600" dirty="0" smtClean="0">
              <a:latin typeface="Calibri" pitchFamily="34" charset="0"/>
              <a:ea typeface="Gulim" pitchFamily="34" charset="-127"/>
            </a:endParaRPr>
          </a:p>
          <a:p>
            <a:pPr>
              <a:lnSpc>
                <a:spcPct val="90000"/>
              </a:lnSpc>
              <a:defRPr/>
            </a:pPr>
            <a:endParaRPr lang="en-US" sz="1600" dirty="0" smtClean="0">
              <a:latin typeface="Calibri" pitchFamily="34" charset="0"/>
              <a:ea typeface="Gulim" pitchFamily="34" charset="-127"/>
            </a:endParaRPr>
          </a:p>
          <a:p>
            <a:pPr algn="just">
              <a:lnSpc>
                <a:spcPct val="90000"/>
              </a:lnSpc>
              <a:defRPr/>
            </a:pPr>
            <a:r>
              <a:rPr lang="en-US" sz="1600" dirty="0" smtClean="0">
                <a:latin typeface="Calibri" pitchFamily="34" charset="0"/>
                <a:ea typeface="Gulim" pitchFamily="34" charset="-127"/>
              </a:rPr>
              <a:t>An array is an object that holds a fixed number of values of a same type</a:t>
            </a:r>
          </a:p>
          <a:p>
            <a:pPr algn="just">
              <a:lnSpc>
                <a:spcPct val="90000"/>
              </a:lnSpc>
              <a:defRPr/>
            </a:pPr>
            <a:r>
              <a:rPr lang="en-US" sz="1600" dirty="0" smtClean="0">
                <a:latin typeface="Calibri" pitchFamily="34" charset="0"/>
              </a:rPr>
              <a:t>Arrays in java are like objects, they are created in heap</a:t>
            </a:r>
          </a:p>
          <a:p>
            <a:pPr algn="just">
              <a:lnSpc>
                <a:spcPct val="90000"/>
              </a:lnSpc>
              <a:defRPr/>
            </a:pPr>
            <a:r>
              <a:rPr lang="en-US" sz="1600" dirty="0" smtClean="0">
                <a:latin typeface="Calibri" pitchFamily="34" charset="0"/>
              </a:rPr>
              <a:t>Array elements are automatically initialized to the default value based on the type of the array</a:t>
            </a:r>
          </a:p>
          <a:p>
            <a:pPr algn="just">
              <a:lnSpc>
                <a:spcPct val="90000"/>
              </a:lnSpc>
              <a:defRPr/>
            </a:pPr>
            <a:r>
              <a:rPr lang="en-US" sz="1600" b="1" dirty="0" smtClean="0">
                <a:solidFill>
                  <a:schemeClr val="tx1"/>
                </a:solidFill>
                <a:latin typeface="Calibri" pitchFamily="34" charset="0"/>
              </a:rPr>
              <a:t>new</a:t>
            </a:r>
            <a:r>
              <a:rPr lang="en-US" sz="1600" dirty="0" smtClean="0">
                <a:latin typeface="Calibri" pitchFamily="34" charset="0"/>
              </a:rPr>
              <a:t> keyword has to be used to create an array</a:t>
            </a:r>
            <a:endParaRPr lang="en-US" sz="1600" dirty="0" smtClean="0">
              <a:latin typeface="Calibri" pitchFamily="34" charset="0"/>
              <a:ea typeface="Gulim" pitchFamily="34" charset="-127"/>
            </a:endParaRPr>
          </a:p>
          <a:p>
            <a:pPr algn="just">
              <a:buFont typeface="Wingdings" pitchFamily="2" charset="2"/>
              <a:buChar char="q"/>
            </a:pPr>
            <a:r>
              <a:rPr lang="en-US" sz="1600" dirty="0" smtClean="0">
                <a:latin typeface="Calibri" pitchFamily="34" charset="0"/>
              </a:rPr>
              <a:t>Types Of Array</a:t>
            </a:r>
          </a:p>
          <a:p>
            <a:pPr marL="800100" lvl="3" indent="-342900" algn="just">
              <a:lnSpc>
                <a:spcPct val="90000"/>
              </a:lnSpc>
              <a:buClr>
                <a:srgbClr val="2F6B89"/>
              </a:buClr>
              <a:buNone/>
              <a:defRPr/>
            </a:pPr>
            <a:r>
              <a:rPr lang="en-US" sz="1400" dirty="0" smtClean="0">
                <a:latin typeface="Calibri" pitchFamily="34" charset="0"/>
              </a:rPr>
              <a:t>1.		 One-dimensional arrays</a:t>
            </a:r>
          </a:p>
          <a:p>
            <a:pPr marL="800100" lvl="3" indent="-342900" algn="just">
              <a:lnSpc>
                <a:spcPct val="90000"/>
              </a:lnSpc>
              <a:buClr>
                <a:srgbClr val="2F6B89"/>
              </a:buClr>
              <a:buNone/>
              <a:defRPr/>
            </a:pPr>
            <a:r>
              <a:rPr lang="en-US" sz="1400" dirty="0" smtClean="0">
                <a:latin typeface="Calibri" pitchFamily="34" charset="0"/>
              </a:rPr>
              <a:t>		     Ex-  </a:t>
            </a:r>
            <a:r>
              <a:rPr lang="en-US" sz="1400" dirty="0" err="1" smtClean="0">
                <a:latin typeface="Calibri" pitchFamily="34" charset="0"/>
              </a:rPr>
              <a:t>int</a:t>
            </a:r>
            <a:r>
              <a:rPr lang="en-US" sz="1400" dirty="0" smtClean="0">
                <a:latin typeface="Calibri" pitchFamily="34" charset="0"/>
              </a:rPr>
              <a:t> </a:t>
            </a:r>
            <a:r>
              <a:rPr lang="en-US" sz="1400" dirty="0" err="1" smtClean="0">
                <a:latin typeface="Calibri" pitchFamily="34" charset="0"/>
              </a:rPr>
              <a:t>arr</a:t>
            </a:r>
            <a:r>
              <a:rPr lang="en-US" sz="1400" dirty="0" smtClean="0">
                <a:latin typeface="Calibri" pitchFamily="34" charset="0"/>
              </a:rPr>
              <a:t>[];		This is called dimension.  </a:t>
            </a:r>
          </a:p>
          <a:p>
            <a:pPr marL="800100" lvl="3" indent="-342900" algn="just">
              <a:lnSpc>
                <a:spcPct val="90000"/>
              </a:lnSpc>
              <a:buClr>
                <a:srgbClr val="2F6B89"/>
              </a:buClr>
              <a:buNone/>
              <a:defRPr/>
            </a:pPr>
            <a:r>
              <a:rPr lang="en-US" sz="1400" dirty="0" smtClean="0">
                <a:latin typeface="Calibri" pitchFamily="34" charset="0"/>
              </a:rPr>
              <a:t>2 	Two-dimensional arrays</a:t>
            </a:r>
          </a:p>
          <a:p>
            <a:pPr marL="800100" lvl="3" indent="-342900" algn="just">
              <a:lnSpc>
                <a:spcPct val="90000"/>
              </a:lnSpc>
              <a:buClr>
                <a:srgbClr val="2F6B89"/>
              </a:buClr>
              <a:buNone/>
              <a:defRPr/>
            </a:pPr>
            <a:r>
              <a:rPr lang="en-US" sz="1400" dirty="0" smtClean="0">
                <a:latin typeface="Calibri" pitchFamily="34" charset="0"/>
              </a:rPr>
              <a:t> 	 	    Ex-  </a:t>
            </a:r>
            <a:r>
              <a:rPr lang="en-US" sz="1400" dirty="0" err="1" smtClean="0">
                <a:latin typeface="Calibri" pitchFamily="34" charset="0"/>
              </a:rPr>
              <a:t>int</a:t>
            </a:r>
            <a:r>
              <a:rPr lang="en-US" sz="1400" dirty="0" smtClean="0">
                <a:latin typeface="Calibri" pitchFamily="34" charset="0"/>
              </a:rPr>
              <a:t> </a:t>
            </a:r>
            <a:r>
              <a:rPr lang="en-US" sz="1400" dirty="0" err="1" smtClean="0">
                <a:latin typeface="Calibri" pitchFamily="34" charset="0"/>
              </a:rPr>
              <a:t>arr</a:t>
            </a:r>
            <a:r>
              <a:rPr lang="en-US" sz="1400" dirty="0" smtClean="0">
                <a:latin typeface="Calibri" pitchFamily="34" charset="0"/>
              </a:rPr>
              <a:t>[][];		Two dimension	</a:t>
            </a:r>
          </a:p>
          <a:p>
            <a:pPr marL="800100" lvl="3" indent="-342900" algn="just">
              <a:lnSpc>
                <a:spcPct val="90000"/>
              </a:lnSpc>
              <a:buClr>
                <a:srgbClr val="2F6B89"/>
              </a:buClr>
              <a:buNone/>
              <a:defRPr/>
            </a:pPr>
            <a:r>
              <a:rPr lang="en-US" sz="1400" dirty="0" smtClean="0">
                <a:latin typeface="Calibri" pitchFamily="34" charset="0"/>
              </a:rPr>
              <a:t>3.  	Multi-dimensional arrays</a:t>
            </a:r>
          </a:p>
          <a:p>
            <a:pPr marL="800100" lvl="3" indent="-342900" algn="just">
              <a:lnSpc>
                <a:spcPct val="90000"/>
              </a:lnSpc>
              <a:buClr>
                <a:srgbClr val="2F6B89"/>
              </a:buClr>
              <a:buNone/>
              <a:defRPr/>
            </a:pPr>
            <a:r>
              <a:rPr lang="en-US" sz="1400" dirty="0" smtClean="0">
                <a:latin typeface="Calibri" pitchFamily="34" charset="0"/>
              </a:rPr>
              <a:t>	 	    Ex-  </a:t>
            </a:r>
            <a:r>
              <a:rPr lang="en-US" sz="1400" dirty="0" err="1" smtClean="0">
                <a:latin typeface="Calibri" pitchFamily="34" charset="0"/>
              </a:rPr>
              <a:t>int</a:t>
            </a:r>
            <a:r>
              <a:rPr lang="en-US" sz="1400" dirty="0" smtClean="0">
                <a:latin typeface="Calibri" pitchFamily="34" charset="0"/>
              </a:rPr>
              <a:t> </a:t>
            </a:r>
            <a:r>
              <a:rPr lang="en-US" sz="1400" dirty="0" err="1" smtClean="0">
                <a:latin typeface="Calibri" pitchFamily="34" charset="0"/>
              </a:rPr>
              <a:t>arr</a:t>
            </a:r>
            <a:r>
              <a:rPr lang="en-US" sz="1400" dirty="0" smtClean="0">
                <a:latin typeface="Calibri" pitchFamily="34" charset="0"/>
              </a:rPr>
              <a:t>[][][];		Three or multi dimension	</a:t>
            </a:r>
          </a:p>
          <a:p>
            <a:pPr>
              <a:buFont typeface="Wingdings" pitchFamily="2" charset="2"/>
              <a:buChar char="q"/>
            </a:pPr>
            <a:endParaRPr lang="en-US" sz="1800" dirty="0" smtClean="0">
              <a:latin typeface="Calibri" pitchFamily="34" charset="0"/>
            </a:endParaRPr>
          </a:p>
          <a:p>
            <a:pPr>
              <a:buFont typeface="Wingdings" pitchFamily="2" charset="2"/>
              <a:buChar char="q"/>
            </a:pPr>
            <a:endParaRPr lang="en-US" sz="1800" dirty="0" smtClean="0">
              <a:latin typeface="Calibri" pitchFamily="34" charset="0"/>
            </a:endParaRPr>
          </a:p>
        </p:txBody>
      </p:sp>
      <p:cxnSp>
        <p:nvCxnSpPr>
          <p:cNvPr id="10" name="Straight Arrow Connector 9"/>
          <p:cNvCxnSpPr/>
          <p:nvPr/>
        </p:nvCxnSpPr>
        <p:spPr>
          <a:xfrm>
            <a:off x="2915816" y="3651870"/>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915816" y="4155926"/>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059832" y="4659982"/>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600" b="1" dirty="0" smtClean="0">
                <a:latin typeface="Calibri" pitchFamily="34" charset="0"/>
              </a:rPr>
              <a:t>Session 1: Brief History Of Java</a:t>
            </a:r>
            <a:endParaRPr lang="en-IN" sz="3600" b="1" dirty="0">
              <a:latin typeface="Calibri" pitchFamily="34" charset="0"/>
            </a:endParaRPr>
          </a:p>
        </p:txBody>
      </p:sp>
      <p:sp>
        <p:nvSpPr>
          <p:cNvPr id="4" name="Rectangle 2"/>
          <p:cNvSpPr>
            <a:spLocks noGrp="1"/>
          </p:cNvSpPr>
          <p:nvPr>
            <p:ph sz="quarter" idx="13"/>
          </p:nvPr>
        </p:nvSpPr>
        <p:spPr>
          <a:xfrm>
            <a:off x="609600" y="1491630"/>
            <a:ext cx="7748614" cy="290892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70000" lnSpcReduction="20000"/>
          </a:bodyPr>
          <a:lstStyle>
            <a:extLst/>
          </a:lstStyle>
          <a:p>
            <a:endParaRPr lang="en-US" sz="1300" dirty="0" smtClean="0">
              <a:latin typeface="Calibri" pitchFamily="34" charset="0"/>
              <a:sym typeface="Wingdings" pitchFamily="2" charset="2"/>
            </a:endParaRPr>
          </a:p>
          <a:p>
            <a:pPr algn="just"/>
            <a:r>
              <a:rPr lang="en-US" sz="2000" dirty="0" smtClean="0">
                <a:latin typeface="Calibri" pitchFamily="34" charset="0"/>
                <a:sym typeface="Wingdings" pitchFamily="2" charset="2"/>
              </a:rPr>
              <a:t>Founder of Java Language  By team named “</a:t>
            </a:r>
            <a:r>
              <a:rPr lang="en-US" sz="2000" dirty="0" smtClean="0">
                <a:latin typeface="Calibri" pitchFamily="34" charset="0"/>
              </a:rPr>
              <a:t>Green” with members lead by James Arthur Gosling</a:t>
            </a:r>
          </a:p>
          <a:p>
            <a:pPr algn="just"/>
            <a:r>
              <a:rPr lang="en-US" sz="2000" dirty="0" smtClean="0">
                <a:latin typeface="Calibri" pitchFamily="34" charset="0"/>
              </a:rPr>
              <a:t>Originally called Oak (1991)</a:t>
            </a:r>
            <a:r>
              <a:rPr lang="en-US" sz="2000" dirty="0" smtClean="0">
                <a:latin typeface="Calibri" pitchFamily="34" charset="0"/>
                <a:sym typeface="Wingdings" pitchFamily="2" charset="2"/>
              </a:rPr>
              <a:t>  </a:t>
            </a:r>
            <a:r>
              <a:rPr lang="en-IN" sz="2000" dirty="0" smtClean="0">
                <a:latin typeface="Calibri" pitchFamily="34" charset="0"/>
              </a:rPr>
              <a:t>The name Oak was used by Gosling after an oak tree that stood outside his office</a:t>
            </a:r>
            <a:endParaRPr lang="en-US" sz="2000" dirty="0" smtClean="0">
              <a:latin typeface="Calibri" pitchFamily="34" charset="0"/>
            </a:endParaRPr>
          </a:p>
          <a:p>
            <a:pPr algn="just"/>
            <a:r>
              <a:rPr lang="en-US" sz="2000" dirty="0" smtClean="0">
                <a:latin typeface="Calibri" pitchFamily="34" charset="0"/>
              </a:rPr>
              <a:t>First version of Java  was released: 1995</a:t>
            </a:r>
          </a:p>
          <a:p>
            <a:pPr algn="just"/>
            <a:r>
              <a:rPr lang="en-US" sz="2000" dirty="0" smtClean="0">
                <a:latin typeface="Calibri" pitchFamily="34" charset="0"/>
              </a:rPr>
              <a:t>FOSS (GPL): </a:t>
            </a:r>
          </a:p>
          <a:p>
            <a:pPr lvl="1" algn="just"/>
            <a:r>
              <a:rPr lang="en-US" sz="2000" dirty="0" smtClean="0">
                <a:latin typeface="Calibri" pitchFamily="34" charset="0"/>
              </a:rPr>
              <a:t>FOSS is a free and open source software and GNU General Public License</a:t>
            </a:r>
          </a:p>
          <a:p>
            <a:pPr lvl="1" algn="just"/>
            <a:r>
              <a:rPr lang="en-US" sz="2000" dirty="0" smtClean="0">
                <a:latin typeface="Calibri" pitchFamily="34" charset="0"/>
              </a:rPr>
              <a:t>The GNU General Public License is a free, copy-left license for software and other kinds of works</a:t>
            </a:r>
          </a:p>
          <a:p>
            <a:pPr algn="just"/>
            <a:r>
              <a:rPr lang="en-US" sz="2000" dirty="0" smtClean="0">
                <a:latin typeface="Calibri" pitchFamily="34" charset="0"/>
              </a:rPr>
              <a:t>Netscape Navigator Internet browser was the first Java enabled browser</a:t>
            </a:r>
          </a:p>
          <a:p>
            <a:pPr marL="320040" indent="-320040" eaLnBrk="1" fontAlgn="auto" hangingPunct="1">
              <a:spcAft>
                <a:spcPts val="0"/>
              </a:spcAft>
              <a:buClr>
                <a:schemeClr val="tx1">
                  <a:shade val="95000"/>
                </a:schemeClr>
              </a:buClr>
              <a:buNone/>
              <a:defRPr/>
            </a:pPr>
            <a:endParaRPr lang="en-SG" sz="1200" dirty="0" smtClean="0">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400" dirty="0" smtClean="0">
                <a:latin typeface="Times New Roman" pitchFamily="18"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400" dirty="0" smtClean="0">
                <a:latin typeface="Times New Roman" pitchFamily="18" charset="0"/>
                <a:cs typeface="Times New Roman" pitchFamily="18" charset="0"/>
              </a:rPr>
              <a:t/>
            </a:r>
            <a:br>
              <a:rPr lang="en-SG" sz="1400" dirty="0" smtClean="0">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Array Continued</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r>
              <a:rPr lang="en-US" sz="1600" dirty="0" smtClean="0">
                <a:latin typeface="Calibri" pitchFamily="34" charset="0"/>
              </a:rPr>
              <a:t>How to create an Array</a:t>
            </a:r>
          </a:p>
          <a:p>
            <a:pPr>
              <a:buNone/>
            </a:pPr>
            <a:r>
              <a:rPr lang="en-US" sz="1600" dirty="0" smtClean="0">
                <a:latin typeface="Calibri" pitchFamily="34" charset="0"/>
              </a:rPr>
              <a:t>	1.	</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arr</a:t>
            </a:r>
            <a:r>
              <a:rPr lang="en-US" sz="1600" dirty="0" smtClean="0">
                <a:latin typeface="Calibri" pitchFamily="34" charset="0"/>
              </a:rPr>
              <a:t>[]=new </a:t>
            </a:r>
            <a:r>
              <a:rPr lang="en-US" sz="1600" dirty="0" err="1" smtClean="0">
                <a:latin typeface="Calibri" pitchFamily="34" charset="0"/>
              </a:rPr>
              <a:t>int</a:t>
            </a:r>
            <a:r>
              <a:rPr lang="en-US" sz="1600" dirty="0" smtClean="0">
                <a:latin typeface="Calibri" pitchFamily="34" charset="0"/>
              </a:rPr>
              <a:t>[4]; //Creation of an Single Dimension Array</a:t>
            </a:r>
          </a:p>
          <a:p>
            <a:pPr>
              <a:buNone/>
            </a:pPr>
            <a:r>
              <a:rPr lang="en-US" sz="1600" dirty="0" smtClean="0">
                <a:latin typeface="Calibri" pitchFamily="34" charset="0"/>
              </a:rPr>
              <a:t>	2.	</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arr</a:t>
            </a:r>
            <a:r>
              <a:rPr lang="en-US" sz="1600" dirty="0" smtClean="0">
                <a:latin typeface="Calibri" pitchFamily="34" charset="0"/>
              </a:rPr>
              <a:t>[][]=new </a:t>
            </a:r>
            <a:r>
              <a:rPr lang="en-US" sz="1600" dirty="0" err="1" smtClean="0">
                <a:latin typeface="Calibri" pitchFamily="34" charset="0"/>
              </a:rPr>
              <a:t>int</a:t>
            </a:r>
            <a:r>
              <a:rPr lang="en-US" sz="1600" dirty="0" smtClean="0">
                <a:latin typeface="Calibri" pitchFamily="34" charset="0"/>
              </a:rPr>
              <a:t>[4][2]; //Creation of Two Dimension Array</a:t>
            </a:r>
          </a:p>
          <a:p>
            <a:pPr>
              <a:buNone/>
            </a:pPr>
            <a:r>
              <a:rPr lang="en-US" sz="1600" dirty="0" smtClean="0">
                <a:latin typeface="Calibri" pitchFamily="34" charset="0"/>
              </a:rPr>
              <a:t>	3.	</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arr</a:t>
            </a:r>
            <a:r>
              <a:rPr lang="en-US" sz="1600" dirty="0" smtClean="0">
                <a:latin typeface="Calibri" pitchFamily="34" charset="0"/>
              </a:rPr>
              <a:t>[][][]=new </a:t>
            </a:r>
            <a:r>
              <a:rPr lang="en-US" sz="1600" dirty="0" err="1" smtClean="0">
                <a:latin typeface="Calibri" pitchFamily="34" charset="0"/>
              </a:rPr>
              <a:t>int</a:t>
            </a:r>
            <a:r>
              <a:rPr lang="en-US" sz="1600" dirty="0" smtClean="0">
                <a:latin typeface="Calibri" pitchFamily="34" charset="0"/>
              </a:rPr>
              <a:t>[2][3][4]; //Creation of Multi Dimension Array</a:t>
            </a:r>
          </a:p>
          <a:p>
            <a:pPr>
              <a:buFont typeface="Wingdings" pitchFamily="2" charset="2"/>
              <a:buChar char="q"/>
            </a:pPr>
            <a:r>
              <a:rPr lang="en-US" sz="1600" dirty="0" smtClean="0">
                <a:latin typeface="Calibri" pitchFamily="34" charset="0"/>
              </a:rPr>
              <a:t>Structure of An Array in case of Single Dimension</a:t>
            </a:r>
          </a:p>
          <a:p>
            <a:pPr>
              <a:buNone/>
            </a:pPr>
            <a:r>
              <a:rPr lang="en-US" sz="1600" dirty="0" smtClean="0">
                <a:latin typeface="Calibri" pitchFamily="34" charset="0"/>
              </a:rPr>
              <a:t>	 </a:t>
            </a:r>
            <a:r>
              <a:rPr lang="en-US" sz="1400" b="1" dirty="0" err="1" smtClean="0">
                <a:latin typeface="Calibri" pitchFamily="34" charset="0"/>
              </a:rPr>
              <a:t>int</a:t>
            </a:r>
            <a:r>
              <a:rPr lang="en-US" sz="1400" b="1" dirty="0" smtClean="0">
                <a:latin typeface="Calibri" pitchFamily="34" charset="0"/>
              </a:rPr>
              <a:t> </a:t>
            </a:r>
            <a:r>
              <a:rPr lang="en-US" sz="1400" b="1" dirty="0" err="1" smtClean="0">
                <a:latin typeface="Calibri" pitchFamily="34" charset="0"/>
              </a:rPr>
              <a:t>arr</a:t>
            </a:r>
            <a:r>
              <a:rPr lang="en-US" sz="1400" b="1" dirty="0" smtClean="0">
                <a:latin typeface="Calibri" pitchFamily="34" charset="0"/>
              </a:rPr>
              <a:t>[]=new </a:t>
            </a:r>
            <a:r>
              <a:rPr lang="en-US" sz="1400" b="1" dirty="0" err="1" smtClean="0">
                <a:latin typeface="Calibri" pitchFamily="34" charset="0"/>
              </a:rPr>
              <a:t>int</a:t>
            </a:r>
            <a:r>
              <a:rPr lang="en-US" sz="1400" b="1" dirty="0" smtClean="0">
                <a:latin typeface="Calibri" pitchFamily="34" charset="0"/>
              </a:rPr>
              <a:t>[4]; </a:t>
            </a:r>
          </a:p>
          <a:p>
            <a:pPr>
              <a:buNone/>
            </a:pPr>
            <a:r>
              <a:rPr lang="en-US" sz="1400" b="1" dirty="0" smtClean="0">
                <a:latin typeface="Calibri" pitchFamily="34" charset="0"/>
              </a:rPr>
              <a:t>	</a:t>
            </a:r>
          </a:p>
          <a:p>
            <a:pPr lvl="1">
              <a:buFont typeface="Wingdings" pitchFamily="2" charset="2"/>
              <a:buChar char="q"/>
            </a:pPr>
            <a:endParaRPr lang="en-US" sz="1500" dirty="0" smtClean="0">
              <a:latin typeface="Calibri" pitchFamily="34" charset="0"/>
            </a:endParaRPr>
          </a:p>
          <a:p>
            <a:pPr lvl="1">
              <a:buFont typeface="Wingdings" pitchFamily="2" charset="2"/>
              <a:buChar char="q"/>
            </a:pPr>
            <a:endParaRPr lang="en-US" sz="1500" dirty="0" smtClean="0">
              <a:latin typeface="Calibri" pitchFamily="34" charset="0"/>
            </a:endParaRPr>
          </a:p>
          <a:p>
            <a:pPr lvl="1">
              <a:buNone/>
            </a:pPr>
            <a:r>
              <a:rPr lang="en-US" sz="1500" dirty="0" smtClean="0">
                <a:latin typeface="Calibri" pitchFamily="34" charset="0"/>
              </a:rPr>
              <a:t>	</a:t>
            </a:r>
            <a:r>
              <a:rPr lang="en-US" sz="1500" dirty="0" err="1" smtClean="0">
                <a:latin typeface="Calibri" pitchFamily="34" charset="0"/>
              </a:rPr>
              <a:t>arr</a:t>
            </a:r>
            <a:r>
              <a:rPr lang="en-US" sz="1500" dirty="0" smtClean="0">
                <a:latin typeface="Calibri" pitchFamily="34" charset="0"/>
              </a:rPr>
              <a:t>[0]	</a:t>
            </a:r>
            <a:r>
              <a:rPr lang="en-US" sz="1500" dirty="0" err="1" smtClean="0">
                <a:latin typeface="Calibri" pitchFamily="34" charset="0"/>
              </a:rPr>
              <a:t>arr</a:t>
            </a:r>
            <a:r>
              <a:rPr lang="en-US" sz="1500" dirty="0" smtClean="0">
                <a:latin typeface="Calibri" pitchFamily="34" charset="0"/>
              </a:rPr>
              <a:t>[1]	</a:t>
            </a:r>
            <a:r>
              <a:rPr lang="en-US" sz="1500" dirty="0" err="1" smtClean="0">
                <a:latin typeface="Calibri" pitchFamily="34" charset="0"/>
              </a:rPr>
              <a:t>arr</a:t>
            </a:r>
            <a:r>
              <a:rPr lang="en-US" sz="1500" dirty="0" smtClean="0">
                <a:latin typeface="Calibri" pitchFamily="34" charset="0"/>
              </a:rPr>
              <a:t>[2]	      </a:t>
            </a:r>
            <a:r>
              <a:rPr lang="en-US" sz="1500" dirty="0" err="1" smtClean="0">
                <a:latin typeface="Calibri" pitchFamily="34" charset="0"/>
              </a:rPr>
              <a:t>arr</a:t>
            </a:r>
            <a:r>
              <a:rPr lang="en-US" sz="1500" dirty="0" smtClean="0">
                <a:latin typeface="Calibri" pitchFamily="34" charset="0"/>
              </a:rPr>
              <a:t>[3]</a:t>
            </a:r>
          </a:p>
          <a:p>
            <a:pPr lvl="1">
              <a:buFont typeface="Wingdings" pitchFamily="2" charset="2"/>
              <a:buChar char="q"/>
            </a:pPr>
            <a:endParaRPr lang="en-US" sz="1500" dirty="0" smtClean="0">
              <a:latin typeface="Calibri" pitchFamily="34" charset="0"/>
            </a:endParaRPr>
          </a:p>
        </p:txBody>
      </p:sp>
      <p:graphicFrame>
        <p:nvGraphicFramePr>
          <p:cNvPr id="5" name="Table 4"/>
          <p:cNvGraphicFramePr>
            <a:graphicFrameLocks noGrp="1"/>
          </p:cNvGraphicFramePr>
          <p:nvPr/>
        </p:nvGraphicFramePr>
        <p:xfrm>
          <a:off x="1331640" y="3867894"/>
          <a:ext cx="4104456" cy="432048"/>
        </p:xfrm>
        <a:graphic>
          <a:graphicData uri="http://schemas.openxmlformats.org/drawingml/2006/table">
            <a:tbl>
              <a:tblPr firstRow="1" bandRow="1">
                <a:tableStyleId>{5940675A-B579-460E-94D1-54222C63F5DA}</a:tableStyleId>
              </a:tblPr>
              <a:tblGrid>
                <a:gridCol w="1026114"/>
                <a:gridCol w="1026114"/>
                <a:gridCol w="1026114"/>
                <a:gridCol w="1026114"/>
              </a:tblGrid>
              <a:tr h="432048">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r>
            </a:tbl>
          </a:graphicData>
        </a:graphic>
      </p:graphicFrame>
      <p:cxnSp>
        <p:nvCxnSpPr>
          <p:cNvPr id="7" name="Straight Arrow Connector 6"/>
          <p:cNvCxnSpPr/>
          <p:nvPr/>
        </p:nvCxnSpPr>
        <p:spPr>
          <a:xfrm flipV="1">
            <a:off x="5220072" y="4155926"/>
            <a:ext cx="1008112"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300192" y="3939902"/>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latin typeface="Calibri" pitchFamily="34" charset="0"/>
              </a:rPr>
              <a:t>Index of an array</a:t>
            </a:r>
            <a:endParaRPr lang="en-IN" dirty="0">
              <a:latin typeface="Calibri" pitchFamily="34" charset="0"/>
            </a:endParaRPr>
          </a:p>
        </p:txBody>
      </p:sp>
      <p:cxnSp>
        <p:nvCxnSpPr>
          <p:cNvPr id="10" name="Straight Arrow Connector 9"/>
          <p:cNvCxnSpPr/>
          <p:nvPr/>
        </p:nvCxnSpPr>
        <p:spPr>
          <a:xfrm flipV="1">
            <a:off x="5148064" y="3507854"/>
            <a:ext cx="1080120" cy="5040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00192" y="329183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latin typeface="Calibri" pitchFamily="34" charset="0"/>
              </a:rPr>
              <a:t>Value of an array</a:t>
            </a:r>
            <a:endParaRPr lang="en-IN" dirty="0">
              <a:latin typeface="Calibri" pitchFamily="34" charset="0"/>
            </a:endParaRPr>
          </a:p>
        </p:txBody>
      </p:sp>
      <p:sp>
        <p:nvSpPr>
          <p:cNvPr id="16" name="Arc 15"/>
          <p:cNvSpPr/>
          <p:nvPr/>
        </p:nvSpPr>
        <p:spPr>
          <a:xfrm>
            <a:off x="1979712" y="3219822"/>
            <a:ext cx="2088232" cy="1923678"/>
          </a:xfrm>
          <a:prstGeom prst="arc">
            <a:avLst>
              <a:gd name="adj1" fmla="val 15077861"/>
              <a:gd name="adj2" fmla="val 20396744"/>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ransition spd="med">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Array Continued</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r>
              <a:rPr lang="en-US" sz="1600" dirty="0" smtClean="0">
                <a:latin typeface="Calibri" pitchFamily="34" charset="0"/>
              </a:rPr>
              <a:t>Structure of two Dimension Array</a:t>
            </a:r>
          </a:p>
          <a:p>
            <a:pPr>
              <a:buNone/>
            </a:pPr>
            <a:r>
              <a:rPr lang="en-US" sz="1600" dirty="0" smtClean="0">
                <a:latin typeface="Calibri" pitchFamily="34" charset="0"/>
              </a:rPr>
              <a:t>	 </a:t>
            </a:r>
            <a:r>
              <a:rPr lang="en-US" sz="1600" b="1" dirty="0" err="1" smtClean="0">
                <a:latin typeface="Calibri" pitchFamily="34" charset="0"/>
              </a:rPr>
              <a:t>int</a:t>
            </a:r>
            <a:r>
              <a:rPr lang="en-US" sz="1600" b="1" dirty="0" smtClean="0">
                <a:latin typeface="Calibri" pitchFamily="34" charset="0"/>
              </a:rPr>
              <a:t> </a:t>
            </a:r>
            <a:r>
              <a:rPr lang="en-US" sz="1600" b="1" dirty="0" err="1" smtClean="0">
                <a:latin typeface="Calibri" pitchFamily="34" charset="0"/>
              </a:rPr>
              <a:t>arr</a:t>
            </a:r>
            <a:r>
              <a:rPr lang="en-US" sz="1600" b="1" dirty="0" smtClean="0">
                <a:latin typeface="Calibri" pitchFamily="34" charset="0"/>
              </a:rPr>
              <a:t>[][]=new </a:t>
            </a:r>
            <a:r>
              <a:rPr lang="en-US" sz="1600" b="1" dirty="0" err="1" smtClean="0">
                <a:latin typeface="Calibri" pitchFamily="34" charset="0"/>
              </a:rPr>
              <a:t>int</a:t>
            </a:r>
            <a:r>
              <a:rPr lang="en-US" sz="1600" b="1" dirty="0" smtClean="0">
                <a:latin typeface="Calibri" pitchFamily="34" charset="0"/>
              </a:rPr>
              <a:t>[2][3]; 	</a:t>
            </a:r>
          </a:p>
          <a:p>
            <a:pPr>
              <a:buNone/>
            </a:pPr>
            <a:endParaRPr lang="en-US" sz="1600" b="1" dirty="0" smtClean="0">
              <a:latin typeface="Calibri" pitchFamily="34" charset="0"/>
            </a:endParaRPr>
          </a:p>
          <a:p>
            <a:pPr>
              <a:buNone/>
            </a:pPr>
            <a:r>
              <a:rPr lang="en-US" sz="1800" dirty="0" smtClean="0">
                <a:latin typeface="Calibri" pitchFamily="34" charset="0"/>
              </a:rPr>
              <a:t>	</a:t>
            </a:r>
          </a:p>
          <a:p>
            <a:pPr lvl="1">
              <a:buFont typeface="Wingdings" pitchFamily="2" charset="2"/>
              <a:buChar char="q"/>
            </a:pPr>
            <a:endParaRPr lang="en-US" sz="1500" dirty="0" smtClean="0">
              <a:latin typeface="Calibri" pitchFamily="34" charset="0"/>
            </a:endParaRPr>
          </a:p>
          <a:p>
            <a:pPr lvl="1">
              <a:buNone/>
            </a:pPr>
            <a:endParaRPr lang="en-US" sz="1500" dirty="0" smtClean="0">
              <a:latin typeface="Calibri" pitchFamily="34" charset="0"/>
            </a:endParaRPr>
          </a:p>
          <a:p>
            <a:pPr lvl="1">
              <a:buNone/>
            </a:pPr>
            <a:r>
              <a:rPr lang="en-US" sz="1500" dirty="0" smtClean="0">
                <a:latin typeface="Calibri" pitchFamily="34" charset="0"/>
              </a:rPr>
              <a:t>	      	</a:t>
            </a:r>
            <a:r>
              <a:rPr lang="en-US" sz="1500" dirty="0" err="1" smtClean="0">
                <a:latin typeface="Calibri" pitchFamily="34" charset="0"/>
              </a:rPr>
              <a:t>arr</a:t>
            </a:r>
            <a:r>
              <a:rPr lang="en-US" sz="1500" dirty="0" smtClean="0">
                <a:latin typeface="Calibri" pitchFamily="34" charset="0"/>
              </a:rPr>
              <a:t>[0]	</a:t>
            </a:r>
            <a:r>
              <a:rPr lang="en-US" sz="1500" dirty="0" err="1" smtClean="0">
                <a:latin typeface="Calibri" pitchFamily="34" charset="0"/>
              </a:rPr>
              <a:t>arr</a:t>
            </a:r>
            <a:r>
              <a:rPr lang="en-US" sz="1500" dirty="0" smtClean="0">
                <a:latin typeface="Calibri" pitchFamily="34" charset="0"/>
              </a:rPr>
              <a:t>[1]	   </a:t>
            </a:r>
            <a:r>
              <a:rPr lang="en-US" sz="1500" dirty="0" err="1" smtClean="0">
                <a:latin typeface="Calibri" pitchFamily="34" charset="0"/>
              </a:rPr>
              <a:t>arr</a:t>
            </a:r>
            <a:r>
              <a:rPr lang="en-US" sz="1500" dirty="0" smtClean="0">
                <a:latin typeface="Calibri" pitchFamily="34" charset="0"/>
              </a:rPr>
              <a:t>[2]		</a:t>
            </a:r>
            <a:r>
              <a:rPr lang="en-US" sz="1500" dirty="0" err="1" smtClean="0">
                <a:latin typeface="Calibri" pitchFamily="34" charset="0"/>
              </a:rPr>
              <a:t>arr</a:t>
            </a:r>
            <a:r>
              <a:rPr lang="en-US" sz="1500" dirty="0" smtClean="0">
                <a:latin typeface="Calibri" pitchFamily="34" charset="0"/>
              </a:rPr>
              <a:t>[0]	</a:t>
            </a:r>
            <a:r>
              <a:rPr lang="en-US" sz="1500" dirty="0" err="1" smtClean="0">
                <a:latin typeface="Calibri" pitchFamily="34" charset="0"/>
              </a:rPr>
              <a:t>arr</a:t>
            </a:r>
            <a:r>
              <a:rPr lang="en-US" sz="1500" dirty="0" smtClean="0">
                <a:latin typeface="Calibri" pitchFamily="34" charset="0"/>
              </a:rPr>
              <a:t>[1]	   </a:t>
            </a:r>
            <a:r>
              <a:rPr lang="en-US" sz="1500" dirty="0" err="1" smtClean="0">
                <a:latin typeface="Calibri" pitchFamily="34" charset="0"/>
              </a:rPr>
              <a:t>arr</a:t>
            </a:r>
            <a:r>
              <a:rPr lang="en-US" sz="1500" dirty="0" smtClean="0">
                <a:latin typeface="Calibri" pitchFamily="34" charset="0"/>
              </a:rPr>
              <a:t>[2] </a:t>
            </a:r>
          </a:p>
          <a:p>
            <a:pPr lvl="1">
              <a:buNone/>
            </a:pPr>
            <a:r>
              <a:rPr lang="en-US" sz="1500" dirty="0" smtClean="0">
                <a:latin typeface="Calibri" pitchFamily="34" charset="0"/>
              </a:rPr>
              <a:t>	</a:t>
            </a:r>
          </a:p>
          <a:p>
            <a:pPr lvl="1">
              <a:buFont typeface="Wingdings" pitchFamily="2" charset="2"/>
              <a:buChar char="q"/>
            </a:pPr>
            <a:r>
              <a:rPr lang="en-IN" sz="1500" b="1" dirty="0" err="1" smtClean="0">
                <a:latin typeface="Calibri" pitchFamily="34" charset="0"/>
              </a:rPr>
              <a:t>int</a:t>
            </a:r>
            <a:r>
              <a:rPr lang="en-IN" sz="1500" b="1" dirty="0" smtClean="0">
                <a:latin typeface="Calibri" pitchFamily="34" charset="0"/>
              </a:rPr>
              <a:t> </a:t>
            </a:r>
            <a:r>
              <a:rPr lang="en-IN" sz="1500" b="1" dirty="0" err="1" smtClean="0">
                <a:latin typeface="Calibri" pitchFamily="34" charset="0"/>
              </a:rPr>
              <a:t>arr</a:t>
            </a:r>
            <a:r>
              <a:rPr lang="en-IN" sz="1500" b="1" dirty="0" smtClean="0">
                <a:latin typeface="Calibri" pitchFamily="34" charset="0"/>
              </a:rPr>
              <a:t>[][]=new </a:t>
            </a:r>
            <a:r>
              <a:rPr lang="en-IN" sz="1500" b="1" dirty="0" err="1" smtClean="0">
                <a:latin typeface="Calibri" pitchFamily="34" charset="0"/>
              </a:rPr>
              <a:t>int</a:t>
            </a:r>
            <a:r>
              <a:rPr lang="en-IN" sz="1500" b="1" dirty="0" smtClean="0">
                <a:latin typeface="Calibri" pitchFamily="34" charset="0"/>
              </a:rPr>
              <a:t>[][]{{1,2,3},{46,7,9},{6,4,2,1}};</a:t>
            </a:r>
            <a:endParaRPr lang="en-US" sz="1500" b="1" dirty="0" smtClean="0">
              <a:latin typeface="Calibri" pitchFamily="34" charset="0"/>
            </a:endParaRPr>
          </a:p>
          <a:p>
            <a:pPr lvl="1">
              <a:buFont typeface="Wingdings" pitchFamily="2" charset="2"/>
              <a:buChar char="q"/>
            </a:pPr>
            <a:r>
              <a:rPr lang="en-US" sz="1500" b="1" dirty="0" err="1" smtClean="0">
                <a:latin typeface="Calibri" pitchFamily="34" charset="0"/>
              </a:rPr>
              <a:t>int</a:t>
            </a:r>
            <a:r>
              <a:rPr lang="en-US" sz="1500" b="1" dirty="0" smtClean="0">
                <a:latin typeface="Calibri" pitchFamily="34" charset="0"/>
              </a:rPr>
              <a:t> </a:t>
            </a:r>
            <a:r>
              <a:rPr lang="en-US" sz="1500" b="1" dirty="0" err="1" smtClean="0">
                <a:latin typeface="Calibri" pitchFamily="34" charset="0"/>
              </a:rPr>
              <a:t>arr</a:t>
            </a:r>
            <a:r>
              <a:rPr lang="en-US" sz="1500" b="1" dirty="0" smtClean="0">
                <a:latin typeface="Calibri" pitchFamily="34" charset="0"/>
              </a:rPr>
              <a:t>[][]={{1,2,3},{46,7,9},{6,4,2,1}};</a:t>
            </a:r>
          </a:p>
          <a:p>
            <a:pPr lvl="1">
              <a:buFont typeface="Wingdings" pitchFamily="2" charset="2"/>
              <a:buChar char="q"/>
            </a:pPr>
            <a:endParaRPr lang="en-US" sz="1500" dirty="0" smtClean="0">
              <a:latin typeface="Calibri" pitchFamily="34" charset="0"/>
            </a:endParaRPr>
          </a:p>
        </p:txBody>
      </p:sp>
      <p:graphicFrame>
        <p:nvGraphicFramePr>
          <p:cNvPr id="5" name="Table 4"/>
          <p:cNvGraphicFramePr>
            <a:graphicFrameLocks noGrp="1"/>
          </p:cNvGraphicFramePr>
          <p:nvPr/>
        </p:nvGraphicFramePr>
        <p:xfrm>
          <a:off x="1475656" y="3003798"/>
          <a:ext cx="3078342" cy="432048"/>
        </p:xfrm>
        <a:graphic>
          <a:graphicData uri="http://schemas.openxmlformats.org/drawingml/2006/table">
            <a:tbl>
              <a:tblPr firstRow="1" bandRow="1">
                <a:tableStyleId>{5940675A-B579-460E-94D1-54222C63F5DA}</a:tableStyleId>
              </a:tblPr>
              <a:tblGrid>
                <a:gridCol w="1026114"/>
                <a:gridCol w="1026114"/>
                <a:gridCol w="1026114"/>
              </a:tblGrid>
              <a:tr h="432048">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r>
            </a:tbl>
          </a:graphicData>
        </a:graphic>
      </p:graphicFrame>
      <p:graphicFrame>
        <p:nvGraphicFramePr>
          <p:cNvPr id="11" name="Table 10"/>
          <p:cNvGraphicFramePr>
            <a:graphicFrameLocks noGrp="1"/>
          </p:cNvGraphicFramePr>
          <p:nvPr/>
        </p:nvGraphicFramePr>
        <p:xfrm>
          <a:off x="5004048" y="3003798"/>
          <a:ext cx="3078342" cy="432048"/>
        </p:xfrm>
        <a:graphic>
          <a:graphicData uri="http://schemas.openxmlformats.org/drawingml/2006/table">
            <a:tbl>
              <a:tblPr firstRow="1" bandRow="1">
                <a:tableStyleId>{5940675A-B579-460E-94D1-54222C63F5DA}</a:tableStyleId>
              </a:tblPr>
              <a:tblGrid>
                <a:gridCol w="1026114"/>
                <a:gridCol w="1026114"/>
                <a:gridCol w="1026114"/>
              </a:tblGrid>
              <a:tr h="432048">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r>
            </a:tbl>
          </a:graphicData>
        </a:graphic>
      </p:graphicFrame>
      <p:sp>
        <p:nvSpPr>
          <p:cNvPr id="15" name="Arc 14"/>
          <p:cNvSpPr/>
          <p:nvPr/>
        </p:nvSpPr>
        <p:spPr>
          <a:xfrm>
            <a:off x="1403648" y="2355726"/>
            <a:ext cx="3312368" cy="864096"/>
          </a:xfrm>
          <a:prstGeom prst="arc">
            <a:avLst>
              <a:gd name="adj1" fmla="val 10330157"/>
              <a:gd name="adj2" fmla="val 5779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ectangle 15"/>
          <p:cNvSpPr/>
          <p:nvPr/>
        </p:nvSpPr>
        <p:spPr>
          <a:xfrm>
            <a:off x="2699792" y="213970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17" name="Arc 16"/>
          <p:cNvSpPr/>
          <p:nvPr/>
        </p:nvSpPr>
        <p:spPr>
          <a:xfrm>
            <a:off x="4860032" y="2355726"/>
            <a:ext cx="3312368" cy="864096"/>
          </a:xfrm>
          <a:prstGeom prst="arc">
            <a:avLst>
              <a:gd name="adj1" fmla="val 10330157"/>
              <a:gd name="adj2" fmla="val 42195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Rectangle 17"/>
          <p:cNvSpPr/>
          <p:nvPr/>
        </p:nvSpPr>
        <p:spPr>
          <a:xfrm>
            <a:off x="6084168" y="213970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Tree>
  </p:cSld>
  <p:clrMapOvr>
    <a:masterClrMapping/>
  </p:clrMapOvr>
  <p:transition spd="med">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Array Continued</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r>
              <a:rPr lang="en-US" sz="1600" dirty="0" smtClean="0">
                <a:latin typeface="Calibri" pitchFamily="34" charset="0"/>
              </a:rPr>
              <a:t>Structure of multi dimension Array</a:t>
            </a:r>
          </a:p>
          <a:p>
            <a:pPr>
              <a:buNone/>
            </a:pPr>
            <a:r>
              <a:rPr lang="en-US" sz="1600" dirty="0" smtClean="0">
                <a:latin typeface="Calibri" pitchFamily="34" charset="0"/>
              </a:rPr>
              <a:t>	 </a:t>
            </a:r>
            <a:r>
              <a:rPr lang="en-US" sz="1600" b="1" dirty="0" err="1" smtClean="0">
                <a:latin typeface="Calibri" pitchFamily="34" charset="0"/>
              </a:rPr>
              <a:t>int</a:t>
            </a:r>
            <a:r>
              <a:rPr lang="en-US" sz="1600" b="1" dirty="0" smtClean="0">
                <a:latin typeface="Calibri" pitchFamily="34" charset="0"/>
              </a:rPr>
              <a:t> </a:t>
            </a:r>
            <a:r>
              <a:rPr lang="en-US" sz="1600" b="1" dirty="0" err="1" smtClean="0">
                <a:latin typeface="Calibri" pitchFamily="34" charset="0"/>
              </a:rPr>
              <a:t>arr</a:t>
            </a:r>
            <a:r>
              <a:rPr lang="en-US" sz="1600" b="1" dirty="0" smtClean="0">
                <a:latin typeface="Calibri" pitchFamily="34" charset="0"/>
              </a:rPr>
              <a:t>[][][]=new </a:t>
            </a:r>
            <a:r>
              <a:rPr lang="en-US" sz="1600" b="1" dirty="0" err="1" smtClean="0">
                <a:latin typeface="Calibri" pitchFamily="34" charset="0"/>
              </a:rPr>
              <a:t>int</a:t>
            </a:r>
            <a:r>
              <a:rPr lang="en-US" sz="1600" b="1" dirty="0" smtClean="0">
                <a:latin typeface="Calibri" pitchFamily="34" charset="0"/>
              </a:rPr>
              <a:t>[2][3][4]; </a:t>
            </a:r>
          </a:p>
          <a:p>
            <a:pPr>
              <a:buNone/>
            </a:pPr>
            <a:r>
              <a:rPr lang="en-US" sz="1600" b="1" dirty="0" smtClean="0">
                <a:latin typeface="Calibri" pitchFamily="34" charset="0"/>
              </a:rPr>
              <a:t>	</a:t>
            </a:r>
            <a:r>
              <a:rPr lang="en-US" sz="1600" b="1" dirty="0" err="1" smtClean="0">
                <a:latin typeface="Calibri" pitchFamily="34" charset="0"/>
              </a:rPr>
              <a:t>int</a:t>
            </a:r>
            <a:r>
              <a:rPr lang="en-US" sz="1600" b="1" dirty="0" smtClean="0">
                <a:latin typeface="Calibri" pitchFamily="34" charset="0"/>
              </a:rPr>
              <a:t> </a:t>
            </a:r>
            <a:r>
              <a:rPr lang="en-US" sz="1600" b="1" dirty="0" err="1" smtClean="0">
                <a:latin typeface="Calibri" pitchFamily="34" charset="0"/>
              </a:rPr>
              <a:t>arr</a:t>
            </a:r>
            <a:r>
              <a:rPr lang="en-US" sz="1600" b="1" dirty="0" smtClean="0">
                <a:latin typeface="Calibri" pitchFamily="34" charset="0"/>
              </a:rPr>
              <a:t>[][][]=new </a:t>
            </a:r>
            <a:r>
              <a:rPr lang="en-US" sz="1600" b="1" dirty="0" err="1" smtClean="0">
                <a:latin typeface="Calibri" pitchFamily="34" charset="0"/>
              </a:rPr>
              <a:t>int</a:t>
            </a:r>
            <a:r>
              <a:rPr lang="en-US" sz="1600" b="1" dirty="0" smtClean="0">
                <a:latin typeface="Calibri" pitchFamily="34" charset="0"/>
              </a:rPr>
              <a:t>[][][]{{{1,2,3},{4,6,8}},{{46,7,9},{6,4,2,1}}, }},{{41,71,9},{61,4,2,1}}};</a:t>
            </a:r>
          </a:p>
          <a:p>
            <a:pPr>
              <a:buNone/>
            </a:pPr>
            <a:r>
              <a:rPr lang="en-US" sz="1600" b="1" dirty="0" smtClean="0">
                <a:latin typeface="Calibri" pitchFamily="34" charset="0"/>
              </a:rPr>
              <a:t>	</a:t>
            </a:r>
            <a:r>
              <a:rPr lang="en-US" sz="1600" b="1" dirty="0" err="1" smtClean="0">
                <a:latin typeface="Calibri" pitchFamily="34" charset="0"/>
              </a:rPr>
              <a:t>int</a:t>
            </a:r>
            <a:r>
              <a:rPr lang="en-US" sz="1600" b="1" dirty="0" smtClean="0">
                <a:latin typeface="Calibri" pitchFamily="34" charset="0"/>
              </a:rPr>
              <a:t> </a:t>
            </a:r>
            <a:r>
              <a:rPr lang="en-US" sz="1600" b="1" dirty="0" err="1" smtClean="0">
                <a:latin typeface="Calibri" pitchFamily="34" charset="0"/>
              </a:rPr>
              <a:t>arr</a:t>
            </a:r>
            <a:r>
              <a:rPr lang="en-US" sz="1600" b="1" dirty="0" smtClean="0">
                <a:latin typeface="Calibri" pitchFamily="34" charset="0"/>
              </a:rPr>
              <a:t>[][][]={{{1,2,3},{4,6,8}},{{46,7,9},{6,4,2,1}}, }},{{41,71,91},{61,41,2,1}}};</a:t>
            </a:r>
          </a:p>
          <a:p>
            <a:pPr>
              <a:buNone/>
            </a:pPr>
            <a:endParaRPr lang="en-US" sz="1600" b="1" dirty="0" smtClean="0">
              <a:latin typeface="Calibri" pitchFamily="34" charset="0"/>
            </a:endParaRPr>
          </a:p>
          <a:p>
            <a:pPr>
              <a:buNone/>
            </a:pPr>
            <a:endParaRPr lang="en-US" sz="1600" b="1"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for Loop For </a:t>
            </a:r>
            <a:r>
              <a:rPr lang="en-US" sz="2400" b="1" dirty="0" smtClean="0">
                <a:latin typeface="Calibri" pitchFamily="34" charset="0"/>
              </a:rPr>
              <a:t>Array Iteration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US" sz="1600" b="1" dirty="0" smtClean="0">
                <a:latin typeface="Calibri" pitchFamily="34" charset="0"/>
              </a:rPr>
              <a:t>Example:</a:t>
            </a:r>
          </a:p>
          <a:p>
            <a:pPr>
              <a:buNone/>
            </a:pPr>
            <a:r>
              <a:rPr lang="en-US" sz="1600" dirty="0" smtClean="0">
                <a:latin typeface="Calibri" pitchFamily="34" charset="0"/>
              </a:rPr>
              <a:t>1.	</a:t>
            </a:r>
            <a:r>
              <a:rPr lang="en-US" sz="1600" dirty="0" err="1" smtClean="0">
                <a:latin typeface="Calibri" pitchFamily="34" charset="0"/>
              </a:rPr>
              <a:t>int</a:t>
            </a:r>
            <a:r>
              <a:rPr lang="en-US" sz="1600" dirty="0" smtClean="0">
                <a:latin typeface="Calibri" pitchFamily="34" charset="0"/>
              </a:rPr>
              <a:t> a[]={4,5,6,7,8,87,54};</a:t>
            </a:r>
          </a:p>
          <a:p>
            <a:pPr>
              <a:buNone/>
            </a:pPr>
            <a:r>
              <a:rPr lang="en-US" sz="1600" dirty="0" smtClean="0">
                <a:latin typeface="Calibri" pitchFamily="34" charset="0"/>
              </a:rPr>
              <a:t>2.	for(</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i</a:t>
            </a:r>
            <a:r>
              <a:rPr lang="en-US" sz="1600" dirty="0" smtClean="0">
                <a:latin typeface="Calibri" pitchFamily="34" charset="0"/>
              </a:rPr>
              <a:t>=0; </a:t>
            </a:r>
            <a:r>
              <a:rPr lang="en-US" sz="1600" dirty="0" err="1" smtClean="0">
                <a:latin typeface="Calibri" pitchFamily="34" charset="0"/>
              </a:rPr>
              <a:t>i</a:t>
            </a:r>
            <a:r>
              <a:rPr lang="en-US" sz="1600" dirty="0" smtClean="0">
                <a:latin typeface="Calibri" pitchFamily="34" charset="0"/>
              </a:rPr>
              <a:t>&lt;</a:t>
            </a:r>
            <a:r>
              <a:rPr lang="en-US" sz="1600" dirty="0" err="1" smtClean="0">
                <a:latin typeface="Calibri" pitchFamily="34" charset="0"/>
              </a:rPr>
              <a:t>a.length</a:t>
            </a:r>
            <a:r>
              <a:rPr lang="en-US" sz="1600" dirty="0" smtClean="0">
                <a:latin typeface="Calibri" pitchFamily="34" charset="0"/>
              </a:rPr>
              <a:t>; </a:t>
            </a:r>
            <a:r>
              <a:rPr lang="en-US" sz="1600" dirty="0" err="1" smtClean="0">
                <a:latin typeface="Calibri" pitchFamily="34" charset="0"/>
              </a:rPr>
              <a:t>i</a:t>
            </a:r>
            <a:r>
              <a:rPr lang="en-US" sz="1600" dirty="0" smtClean="0">
                <a:latin typeface="Calibri" pitchFamily="34" charset="0"/>
              </a:rPr>
              <a:t>++)</a:t>
            </a:r>
          </a:p>
          <a:p>
            <a:pPr>
              <a:buNone/>
            </a:pPr>
            <a:r>
              <a:rPr lang="en-US" sz="1600" dirty="0" smtClean="0">
                <a:latin typeface="Calibri" pitchFamily="34" charset="0"/>
              </a:rPr>
              <a:t>3.		</a:t>
            </a:r>
            <a:r>
              <a:rPr lang="en-US" sz="1600" dirty="0" err="1" smtClean="0">
                <a:latin typeface="Calibri" pitchFamily="34" charset="0"/>
              </a:rPr>
              <a:t>System.out.println</a:t>
            </a:r>
            <a:r>
              <a:rPr lang="en-US" sz="1600" dirty="0" smtClean="0">
                <a:latin typeface="Calibri" pitchFamily="34" charset="0"/>
              </a:rPr>
              <a:t>(a[</a:t>
            </a:r>
            <a:r>
              <a:rPr lang="en-US" sz="1600" dirty="0" err="1" smtClean="0">
                <a:latin typeface="Calibri" pitchFamily="34" charset="0"/>
              </a:rPr>
              <a:t>i</a:t>
            </a:r>
            <a:r>
              <a:rPr lang="en-US" sz="1600" dirty="0" smtClean="0">
                <a:latin typeface="Calibri" pitchFamily="34" charset="0"/>
              </a:rPr>
              <a:t>]);</a:t>
            </a:r>
          </a:p>
          <a:p>
            <a:pPr>
              <a:buFont typeface="Wingdings" pitchFamily="2" charset="2"/>
              <a:buChar char="q"/>
            </a:pPr>
            <a:r>
              <a:rPr lang="en-US" sz="1600" dirty="0" smtClean="0">
                <a:latin typeface="Calibri" pitchFamily="34" charset="0"/>
              </a:rPr>
              <a:t>Or we can use enhanced </a:t>
            </a:r>
            <a:r>
              <a:rPr lang="en-US" sz="1600" b="1" dirty="0" smtClean="0">
                <a:latin typeface="Calibri" pitchFamily="34" charset="0"/>
              </a:rPr>
              <a:t>for loop</a:t>
            </a:r>
            <a:r>
              <a:rPr lang="en-US" sz="1600" dirty="0" smtClean="0">
                <a:latin typeface="Calibri" pitchFamily="34" charset="0"/>
              </a:rPr>
              <a:t> (known as for-each) for convenient way to iterate</a:t>
            </a:r>
          </a:p>
          <a:p>
            <a:pPr>
              <a:buNone/>
            </a:pPr>
            <a:r>
              <a:rPr lang="en-US" sz="1600" b="1" dirty="0" smtClean="0">
                <a:latin typeface="Calibri" pitchFamily="34" charset="0"/>
              </a:rPr>
              <a:t>Example:</a:t>
            </a:r>
          </a:p>
          <a:p>
            <a:pPr>
              <a:buNone/>
            </a:pPr>
            <a:r>
              <a:rPr lang="en-US" sz="1600" dirty="0" smtClean="0">
                <a:latin typeface="Calibri" pitchFamily="34" charset="0"/>
              </a:rPr>
              <a:t>4.	for(</a:t>
            </a:r>
            <a:r>
              <a:rPr lang="en-US" sz="1600" dirty="0" err="1" smtClean="0">
                <a:latin typeface="Calibri" pitchFamily="34" charset="0"/>
              </a:rPr>
              <a:t>int</a:t>
            </a:r>
            <a:r>
              <a:rPr lang="en-US" sz="1600" dirty="0" smtClean="0">
                <a:latin typeface="Calibri" pitchFamily="34" charset="0"/>
              </a:rPr>
              <a:t> i:a)</a:t>
            </a:r>
          </a:p>
          <a:p>
            <a:pPr>
              <a:buNone/>
            </a:pPr>
            <a:r>
              <a:rPr lang="en-US" sz="1600" dirty="0" smtClean="0">
                <a:latin typeface="Calibri" pitchFamily="34" charset="0"/>
              </a:rPr>
              <a:t>5.		 </a:t>
            </a:r>
            <a:r>
              <a:rPr lang="en-US" sz="1600" dirty="0" err="1" smtClean="0">
                <a:latin typeface="Calibri" pitchFamily="34" charset="0"/>
              </a:rPr>
              <a:t>System.out.println</a:t>
            </a:r>
            <a:r>
              <a:rPr lang="en-US" sz="1600" dirty="0" smtClean="0">
                <a:latin typeface="Calibri" pitchFamily="34" charset="0"/>
              </a:rPr>
              <a:t>(</a:t>
            </a:r>
            <a:r>
              <a:rPr lang="en-US" sz="1600" dirty="0" err="1" smtClean="0">
                <a:latin typeface="Calibri" pitchFamily="34" charset="0"/>
              </a:rPr>
              <a:t>i</a:t>
            </a:r>
            <a:r>
              <a:rPr lang="en-US" sz="1600" dirty="0" smtClean="0">
                <a:latin typeface="Calibri" pitchFamily="34" charset="0"/>
              </a:rPr>
              <a:t>);</a:t>
            </a:r>
          </a:p>
          <a:p>
            <a:pPr>
              <a:buNone/>
            </a:pPr>
            <a:endParaRPr lang="en-US" sz="1600" dirty="0" smtClean="0">
              <a:latin typeface="Calibri" pitchFamily="34" charset="0"/>
            </a:endParaRPr>
          </a:p>
          <a:p>
            <a:pPr>
              <a:buNone/>
            </a:pPr>
            <a:endParaRPr lang="en-US" sz="1600" dirty="0" smtClean="0">
              <a:latin typeface="Calibri" pitchFamily="34" charset="0"/>
            </a:endParaRPr>
          </a:p>
        </p:txBody>
      </p:sp>
      <p:sp>
        <p:nvSpPr>
          <p:cNvPr id="5" name="Rectangle 4"/>
          <p:cNvSpPr/>
          <p:nvPr/>
        </p:nvSpPr>
        <p:spPr>
          <a:xfrm>
            <a:off x="4427984" y="3651870"/>
            <a:ext cx="3886200" cy="1015663"/>
          </a:xfrm>
          <a:prstGeom prst="rect">
            <a:avLst/>
          </a:prstGeom>
        </p:spPr>
        <p:txBody>
          <a:bodyPr wrap="square">
            <a:spAutoFit/>
          </a:bodyPr>
          <a:lstStyle/>
          <a:p>
            <a:pPr eaLnBrk="1" hangingPunct="1"/>
            <a:r>
              <a:rPr lang="en-US" sz="2000" dirty="0" smtClean="0">
                <a:latin typeface="Calibri" pitchFamily="34" charset="0"/>
              </a:rPr>
              <a:t>The variable in the </a:t>
            </a:r>
            <a:r>
              <a:rPr lang="en-US" sz="2000" b="1" dirty="0" err="1" smtClean="0">
                <a:latin typeface="Calibri" pitchFamily="34" charset="0"/>
              </a:rPr>
              <a:t>for-each </a:t>
            </a:r>
            <a:r>
              <a:rPr lang="en-US" sz="2000" dirty="0" smtClean="0">
                <a:latin typeface="Calibri" pitchFamily="34" charset="0"/>
              </a:rPr>
              <a:t>statement must be of same type as that of elements in the array</a:t>
            </a:r>
          </a:p>
        </p:txBody>
      </p:sp>
    </p:spTree>
  </p:cSld>
  <p:clrMapOvr>
    <a:masterClrMapping/>
  </p:clrMapOvr>
  <p:transition spd="med">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Access </a:t>
            </a:r>
            <a:r>
              <a:rPr lang="en-US" sz="2800" b="1" dirty="0" err="1" smtClean="0">
                <a:latin typeface="Calibri" pitchFamily="34" charset="0"/>
              </a:rPr>
              <a:t>Specifiers</a:t>
            </a:r>
            <a:r>
              <a:rPr lang="en-US" sz="2800" b="1" dirty="0" smtClean="0">
                <a:latin typeface="Calibri" pitchFamily="34" charset="0"/>
              </a:rPr>
              <a:t>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IN" sz="1400" dirty="0" smtClean="0">
                <a:latin typeface="Calibri" pitchFamily="34" charset="0"/>
              </a:rPr>
              <a:t>Specify the access to our code for other classes – whether other classes can access or not and if permitted, to what extent they can access. Java includes access modifiers also which are quiet different from access </a:t>
            </a:r>
            <a:r>
              <a:rPr lang="en-IN" sz="1400" dirty="0" err="1" smtClean="0">
                <a:latin typeface="Calibri" pitchFamily="34" charset="0"/>
              </a:rPr>
              <a:t>specifiers</a:t>
            </a:r>
            <a:endParaRPr lang="en-IN" sz="1400" dirty="0" smtClean="0">
              <a:latin typeface="Calibri" pitchFamily="34" charset="0"/>
            </a:endParaRPr>
          </a:p>
          <a:p>
            <a:pPr algn="just">
              <a:buFont typeface="Wingdings" pitchFamily="2" charset="2"/>
              <a:buChar char="q"/>
            </a:pPr>
            <a:r>
              <a:rPr lang="en-IN" sz="1400" dirty="0" smtClean="0">
                <a:latin typeface="Calibri" pitchFamily="34" charset="0"/>
              </a:rPr>
              <a:t>Type of access </a:t>
            </a:r>
            <a:r>
              <a:rPr lang="en-IN" sz="1400" dirty="0" err="1" smtClean="0">
                <a:latin typeface="Calibri" pitchFamily="34" charset="0"/>
              </a:rPr>
              <a:t>specifiers</a:t>
            </a:r>
            <a:endParaRPr lang="en-US" sz="1400" dirty="0" smtClean="0">
              <a:latin typeface="Calibri" pitchFamily="34" charset="0"/>
            </a:endParaRPr>
          </a:p>
          <a:p>
            <a:pPr lvl="1" algn="just">
              <a:buFont typeface="Wingdings" pitchFamily="2" charset="2"/>
              <a:buChar char="§"/>
            </a:pPr>
            <a:r>
              <a:rPr lang="en-US" sz="1400" b="1" dirty="0" smtClean="0">
                <a:latin typeface="Calibri" pitchFamily="34" charset="0"/>
              </a:rPr>
              <a:t>Private:- </a:t>
            </a:r>
            <a:r>
              <a:rPr lang="en-US" sz="1400" dirty="0" smtClean="0">
                <a:latin typeface="Calibri" pitchFamily="34" charset="0"/>
              </a:rPr>
              <a:t>Members are accessible only to the class</a:t>
            </a:r>
            <a:endParaRPr lang="en-US" sz="1400" b="1" dirty="0" smtClean="0">
              <a:latin typeface="Calibri" pitchFamily="34" charset="0"/>
            </a:endParaRPr>
          </a:p>
          <a:p>
            <a:pPr lvl="1" algn="just">
              <a:buFont typeface="Wingdings" pitchFamily="2" charset="2"/>
              <a:buChar char="§"/>
            </a:pPr>
            <a:r>
              <a:rPr lang="en-US" sz="1400" b="1" dirty="0" smtClean="0">
                <a:latin typeface="Calibri" pitchFamily="34" charset="0"/>
              </a:rPr>
              <a:t>default(no </a:t>
            </a:r>
            <a:r>
              <a:rPr lang="en-US" sz="1400" b="1" dirty="0" err="1" smtClean="0">
                <a:latin typeface="Calibri" pitchFamily="34" charset="0"/>
              </a:rPr>
              <a:t>specifier</a:t>
            </a:r>
            <a:r>
              <a:rPr lang="en-US" sz="1400" b="1" dirty="0" smtClean="0">
                <a:latin typeface="Calibri" pitchFamily="34" charset="0"/>
              </a:rPr>
              <a:t>):- </a:t>
            </a:r>
            <a:r>
              <a:rPr lang="en-US" sz="1400" dirty="0" smtClean="0">
                <a:latin typeface="Calibri" pitchFamily="34" charset="0"/>
              </a:rPr>
              <a:t>Members are accessible only to the class or other class within same package</a:t>
            </a:r>
            <a:endParaRPr lang="en-US" sz="1400" b="1" dirty="0" smtClean="0">
              <a:latin typeface="Calibri" pitchFamily="34" charset="0"/>
            </a:endParaRPr>
          </a:p>
          <a:p>
            <a:pPr lvl="1" algn="just">
              <a:buFont typeface="Wingdings" pitchFamily="2" charset="2"/>
              <a:buChar char="§"/>
            </a:pPr>
            <a:r>
              <a:rPr lang="en-US" sz="1400" b="1" dirty="0" smtClean="0">
                <a:latin typeface="Calibri" pitchFamily="34" charset="0"/>
              </a:rPr>
              <a:t>Protected: - </a:t>
            </a:r>
            <a:r>
              <a:rPr lang="en-US" sz="1400" dirty="0" smtClean="0">
                <a:latin typeface="Calibri" pitchFamily="34" charset="0"/>
              </a:rPr>
              <a:t>Members are accessible only to the class or other class within same package but outside the package it will accessible within the subclass only</a:t>
            </a:r>
            <a:endParaRPr lang="en-US" sz="1400" b="1" dirty="0" smtClean="0">
              <a:latin typeface="Calibri" pitchFamily="34" charset="0"/>
            </a:endParaRPr>
          </a:p>
          <a:p>
            <a:pPr lvl="1" algn="just">
              <a:buFont typeface="Wingdings" pitchFamily="2" charset="2"/>
              <a:buChar char="§"/>
            </a:pPr>
            <a:r>
              <a:rPr lang="en-US" sz="1400" b="1" dirty="0" smtClean="0">
                <a:latin typeface="Calibri" pitchFamily="34" charset="0"/>
              </a:rPr>
              <a:t>Public: - </a:t>
            </a:r>
            <a:r>
              <a:rPr lang="en-US" sz="1400" dirty="0" smtClean="0">
                <a:latin typeface="Calibri" pitchFamily="34" charset="0"/>
              </a:rPr>
              <a:t>Members are accessible to the class and to other classes within the package or outside the package</a:t>
            </a:r>
            <a:endParaRPr lang="en-US" sz="1400" b="1"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Non Access Modifiers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IN" sz="1400" dirty="0" smtClean="0">
                <a:latin typeface="Calibri" pitchFamily="34" charset="0"/>
              </a:rPr>
              <a:t>A modifier is a keyword placed in a class, method or variable declaration  to determine how it used in other class</a:t>
            </a:r>
          </a:p>
          <a:p>
            <a:pPr algn="just">
              <a:buFont typeface="Wingdings" pitchFamily="2" charset="2"/>
              <a:buChar char="q"/>
            </a:pPr>
            <a:r>
              <a:rPr lang="en-IN" sz="1400" dirty="0" smtClean="0">
                <a:latin typeface="Calibri" pitchFamily="34" charset="0"/>
              </a:rPr>
              <a:t>Types of Non Access Modifiers</a:t>
            </a:r>
          </a:p>
          <a:p>
            <a:pPr lvl="1" algn="just">
              <a:buFont typeface="Wingdings" pitchFamily="2" charset="2"/>
              <a:buChar char="§"/>
            </a:pPr>
            <a:r>
              <a:rPr lang="en-IN" sz="1400" dirty="0" smtClean="0">
                <a:latin typeface="Calibri" pitchFamily="34" charset="0"/>
              </a:rPr>
              <a:t>final</a:t>
            </a:r>
          </a:p>
          <a:p>
            <a:pPr lvl="1" algn="just">
              <a:buFont typeface="Wingdings" pitchFamily="2" charset="2"/>
              <a:buChar char="§"/>
            </a:pPr>
            <a:r>
              <a:rPr lang="en-US" sz="1400" dirty="0" smtClean="0">
                <a:latin typeface="Calibri" pitchFamily="34" charset="0"/>
              </a:rPr>
              <a:t>static </a:t>
            </a:r>
          </a:p>
          <a:p>
            <a:pPr lvl="1" algn="just">
              <a:buFont typeface="Wingdings" pitchFamily="2" charset="2"/>
              <a:buChar char="§"/>
            </a:pPr>
            <a:r>
              <a:rPr lang="en-US" sz="1400" dirty="0" smtClean="0">
                <a:latin typeface="Calibri" pitchFamily="34" charset="0"/>
              </a:rPr>
              <a:t>abstract</a:t>
            </a:r>
          </a:p>
          <a:p>
            <a:pPr lvl="1" algn="just">
              <a:buFont typeface="Wingdings" pitchFamily="2" charset="2"/>
              <a:buChar char="§"/>
            </a:pPr>
            <a:r>
              <a:rPr lang="en-US" sz="1400" dirty="0" smtClean="0">
                <a:latin typeface="Calibri" pitchFamily="34" charset="0"/>
              </a:rPr>
              <a:t>synchronized </a:t>
            </a:r>
          </a:p>
          <a:p>
            <a:pPr lvl="1" algn="just">
              <a:buFont typeface="Wingdings" pitchFamily="2" charset="2"/>
              <a:buChar char="§"/>
            </a:pPr>
            <a:r>
              <a:rPr lang="en-US" sz="1400" dirty="0" smtClean="0">
                <a:latin typeface="Calibri" pitchFamily="34" charset="0"/>
              </a:rPr>
              <a:t>transient</a:t>
            </a:r>
          </a:p>
          <a:p>
            <a:pPr lvl="1" algn="just">
              <a:buFont typeface="Wingdings" pitchFamily="2" charset="2"/>
              <a:buChar char="§"/>
            </a:pPr>
            <a:r>
              <a:rPr lang="en-US" sz="1400" dirty="0" smtClean="0">
                <a:latin typeface="Calibri" pitchFamily="34" charset="0"/>
              </a:rPr>
              <a:t>native</a:t>
            </a:r>
          </a:p>
          <a:p>
            <a:pPr lvl="1" algn="just">
              <a:buFont typeface="Wingdings" pitchFamily="2" charset="2"/>
              <a:buChar char="§"/>
            </a:pPr>
            <a:r>
              <a:rPr lang="en-US" sz="1400" dirty="0" err="1" smtClean="0">
                <a:latin typeface="Calibri" pitchFamily="34" charset="0"/>
              </a:rPr>
              <a:t>Strictfp</a:t>
            </a:r>
            <a:endParaRPr lang="en-US" sz="1400" dirty="0" smtClean="0">
              <a:latin typeface="Calibri" pitchFamily="34" charset="0"/>
            </a:endParaRPr>
          </a:p>
          <a:p>
            <a:pPr algn="just">
              <a:buNone/>
            </a:pPr>
            <a:r>
              <a:rPr lang="en-US" sz="1400" dirty="0" smtClean="0">
                <a:latin typeface="Calibri" pitchFamily="34" charset="0"/>
              </a:rPr>
              <a:t> </a:t>
            </a:r>
          </a:p>
        </p:txBody>
      </p:sp>
    </p:spTree>
  </p:cSld>
  <p:clrMapOvr>
    <a:masterClrMapping/>
  </p:clrMapOvr>
  <p:transition spd="med">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Non Access Modifiers(Continued)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US" sz="1600" b="1" dirty="0" smtClean="0">
                <a:latin typeface="Calibri" pitchFamily="34" charset="0"/>
              </a:rPr>
              <a:t>final</a:t>
            </a:r>
            <a:r>
              <a:rPr lang="en-US" sz="1400" dirty="0" smtClean="0">
                <a:latin typeface="Calibri" pitchFamily="34" charset="0"/>
              </a:rPr>
              <a:t> </a:t>
            </a:r>
          </a:p>
          <a:p>
            <a:pPr lvl="1" algn="just">
              <a:buFont typeface="Wingdings" pitchFamily="2" charset="2"/>
              <a:buChar char="§"/>
            </a:pPr>
            <a:r>
              <a:rPr lang="en-US" sz="1400" dirty="0" smtClean="0">
                <a:latin typeface="Calibri" pitchFamily="34" charset="0"/>
              </a:rPr>
              <a:t>A final variable cannot be changed</a:t>
            </a:r>
          </a:p>
          <a:p>
            <a:pPr lvl="1" algn="just">
              <a:buFont typeface="Wingdings" pitchFamily="2" charset="2"/>
              <a:buChar char="§"/>
            </a:pPr>
            <a:r>
              <a:rPr lang="en-US" sz="1400" dirty="0" smtClean="0">
                <a:latin typeface="Calibri" pitchFamily="34" charset="0"/>
              </a:rPr>
              <a:t>A final method cannot be overridden in the subclass</a:t>
            </a:r>
          </a:p>
          <a:p>
            <a:pPr lvl="1" algn="just">
              <a:buFont typeface="Wingdings" pitchFamily="2" charset="2"/>
              <a:buChar char="§"/>
            </a:pPr>
            <a:r>
              <a:rPr lang="en-US" sz="1400" dirty="0" smtClean="0">
                <a:latin typeface="Calibri" pitchFamily="34" charset="0"/>
              </a:rPr>
              <a:t>A final class cannot be inherited</a:t>
            </a:r>
          </a:p>
          <a:p>
            <a:pPr algn="just"/>
            <a:r>
              <a:rPr lang="en-US" sz="1400" b="1" dirty="0" smtClean="0">
                <a:latin typeface="Calibri" pitchFamily="34" charset="0"/>
              </a:rPr>
              <a:t>static </a:t>
            </a:r>
          </a:p>
          <a:p>
            <a:pPr lvl="1" algn="just">
              <a:buFont typeface="Wingdings" pitchFamily="2" charset="2"/>
              <a:buChar char="§"/>
            </a:pPr>
            <a:r>
              <a:rPr lang="en-IN" sz="1400" dirty="0" smtClean="0">
                <a:latin typeface="Calibri" pitchFamily="34" charset="0"/>
              </a:rPr>
              <a:t>In Java, a </a:t>
            </a:r>
            <a:r>
              <a:rPr lang="en-IN" sz="1400" i="1" dirty="0" smtClean="0">
                <a:latin typeface="Calibri" pitchFamily="34" charset="0"/>
              </a:rPr>
              <a:t>static</a:t>
            </a:r>
            <a:r>
              <a:rPr lang="en-IN" sz="1400" dirty="0" smtClean="0">
                <a:latin typeface="Calibri" pitchFamily="34" charset="0"/>
              </a:rPr>
              <a:t> member is a member of a class that isn’t associated with an instance of a class </a:t>
            </a:r>
          </a:p>
          <a:p>
            <a:pPr lvl="1" algn="just">
              <a:buFont typeface="Wingdings" pitchFamily="2" charset="2"/>
              <a:buChar char="§"/>
            </a:pPr>
            <a:r>
              <a:rPr lang="en-IN" sz="1400" dirty="0" smtClean="0">
                <a:latin typeface="Calibri" pitchFamily="34" charset="0"/>
              </a:rPr>
              <a:t>Only variable , method and inner class can be static</a:t>
            </a:r>
          </a:p>
          <a:p>
            <a:pPr lvl="1" algn="just">
              <a:buFont typeface="Wingdings" pitchFamily="2" charset="2"/>
              <a:buChar char="§"/>
            </a:pPr>
            <a:r>
              <a:rPr lang="en-IN" sz="1400" dirty="0" smtClean="0">
                <a:latin typeface="Calibri" pitchFamily="34" charset="0"/>
              </a:rPr>
              <a:t>Instance(object) is not required for calling the static variable or method. It belongs to the class</a:t>
            </a:r>
          </a:p>
          <a:p>
            <a:pPr lvl="1" algn="just">
              <a:buFont typeface="Wingdings" pitchFamily="2" charset="2"/>
              <a:buChar char="§"/>
            </a:pPr>
            <a:r>
              <a:rPr lang="en-IN" sz="1400" dirty="0" smtClean="0">
                <a:latin typeface="Calibri" pitchFamily="34" charset="0"/>
              </a:rPr>
              <a:t>A </a:t>
            </a:r>
            <a:r>
              <a:rPr lang="en-IN" sz="1400" b="1" dirty="0" smtClean="0">
                <a:latin typeface="Calibri" pitchFamily="34" charset="0"/>
              </a:rPr>
              <a:t>single copy</a:t>
            </a:r>
            <a:r>
              <a:rPr lang="en-IN" sz="1400" dirty="0" smtClean="0">
                <a:latin typeface="Calibri" pitchFamily="34" charset="0"/>
              </a:rPr>
              <a:t> of static variable and method to be shared by all instances of the class</a:t>
            </a: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Non Access Modifiers(Continued)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r>
              <a:rPr lang="en-US" sz="1600" b="1" dirty="0" smtClean="0">
                <a:latin typeface="Calibri" pitchFamily="34" charset="0"/>
              </a:rPr>
              <a:t>abstract</a:t>
            </a:r>
            <a:r>
              <a:rPr lang="en-US" sz="1400" dirty="0" smtClean="0">
                <a:latin typeface="Calibri" pitchFamily="34" charset="0"/>
              </a:rPr>
              <a:t> </a:t>
            </a:r>
          </a:p>
          <a:p>
            <a:pPr lvl="1" algn="just">
              <a:buFont typeface="Wingdings" pitchFamily="2" charset="2"/>
              <a:buChar char="§"/>
            </a:pPr>
            <a:r>
              <a:rPr lang="en-US" sz="1400" dirty="0" smtClean="0">
                <a:solidFill>
                  <a:schemeClr val="tx1"/>
                </a:solidFill>
                <a:latin typeface="Calibri" pitchFamily="34" charset="0"/>
              </a:rPr>
              <a:t>Used to declare class that provides common behavior across a set of subclasses</a:t>
            </a:r>
          </a:p>
          <a:p>
            <a:pPr lvl="1" algn="just">
              <a:buFont typeface="Wingdings" pitchFamily="2" charset="2"/>
              <a:buChar char="§"/>
            </a:pPr>
            <a:r>
              <a:rPr lang="en-US" sz="1400" dirty="0" smtClean="0">
                <a:solidFill>
                  <a:schemeClr val="tx1"/>
                </a:solidFill>
                <a:latin typeface="Calibri" pitchFamily="34" charset="0"/>
              </a:rPr>
              <a:t>Only class and method can be abstract</a:t>
            </a:r>
          </a:p>
          <a:p>
            <a:pPr lvl="1" algn="just">
              <a:buFont typeface="Wingdings" pitchFamily="2" charset="2"/>
              <a:buChar char="§"/>
            </a:pPr>
            <a:r>
              <a:rPr lang="en-US" sz="1400" dirty="0" smtClean="0">
                <a:solidFill>
                  <a:schemeClr val="tx1"/>
                </a:solidFill>
                <a:latin typeface="Calibri" pitchFamily="34" charset="0"/>
              </a:rPr>
              <a:t> Abstract class provides a common root for a group of classes</a:t>
            </a:r>
          </a:p>
          <a:p>
            <a:pPr lvl="1" algn="just">
              <a:buFont typeface="Wingdings" pitchFamily="2" charset="2"/>
              <a:buChar char="§"/>
            </a:pPr>
            <a:r>
              <a:rPr lang="en-US" sz="1400" dirty="0" smtClean="0">
                <a:solidFill>
                  <a:schemeClr val="tx1"/>
                </a:solidFill>
                <a:latin typeface="Calibri" pitchFamily="34" charset="0"/>
              </a:rPr>
              <a:t>An abstract keyword with a method does not have any definition</a:t>
            </a:r>
          </a:p>
          <a:p>
            <a:pPr lvl="1" algn="just">
              <a:buFont typeface="Wingdings" pitchFamily="2" charset="2"/>
              <a:buChar char="§"/>
            </a:pPr>
            <a:r>
              <a:rPr lang="en-US" sz="1400" dirty="0" smtClean="0">
                <a:solidFill>
                  <a:schemeClr val="tx1"/>
                </a:solidFill>
                <a:latin typeface="Calibri" pitchFamily="34" charset="0"/>
              </a:rPr>
              <a:t>In detail we discuss in next day session</a:t>
            </a:r>
          </a:p>
          <a:p>
            <a:pPr algn="just">
              <a:buFont typeface="Wingdings" pitchFamily="2" charset="2"/>
              <a:buChar char="q"/>
            </a:pPr>
            <a:r>
              <a:rPr lang="en-US" sz="1400" b="1" dirty="0" smtClean="0">
                <a:latin typeface="Calibri" pitchFamily="34" charset="0"/>
              </a:rPr>
              <a:t>synchronized</a:t>
            </a:r>
          </a:p>
          <a:p>
            <a:pPr lvl="1" algn="just">
              <a:buFont typeface="Wingdings" pitchFamily="2" charset="2"/>
              <a:buChar char="§"/>
            </a:pPr>
            <a:r>
              <a:rPr lang="en-US" sz="1400" dirty="0" smtClean="0">
                <a:latin typeface="Calibri" pitchFamily="34" charset="0"/>
              </a:rPr>
              <a:t>Only method can be synchronized</a:t>
            </a:r>
          </a:p>
          <a:p>
            <a:pPr lvl="1" algn="just">
              <a:buFont typeface="Wingdings" pitchFamily="2" charset="2"/>
              <a:buChar char="§"/>
            </a:pPr>
            <a:r>
              <a:rPr lang="en-US" sz="1400" dirty="0" smtClean="0">
                <a:latin typeface="Calibri" pitchFamily="34" charset="0"/>
              </a:rPr>
              <a:t>It is used in multithreaded  environment</a:t>
            </a:r>
          </a:p>
          <a:p>
            <a:pPr lvl="1" algn="just">
              <a:buFont typeface="Wingdings" pitchFamily="2" charset="2"/>
              <a:buChar char="§"/>
            </a:pPr>
            <a:r>
              <a:rPr lang="en-US" sz="1400" dirty="0" smtClean="0">
                <a:latin typeface="Calibri" pitchFamily="34" charset="0"/>
              </a:rPr>
              <a:t>In detail we discuss in multithreading session</a:t>
            </a: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Non Access Modifiers(Continued)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b="1" dirty="0" smtClean="0">
              <a:latin typeface="Calibri" pitchFamily="34" charset="0"/>
            </a:endParaRPr>
          </a:p>
          <a:p>
            <a:pPr algn="just">
              <a:buFont typeface="Wingdings" pitchFamily="2" charset="2"/>
              <a:buChar char="q"/>
            </a:pPr>
            <a:r>
              <a:rPr lang="en-US" sz="1600" b="1" dirty="0" smtClean="0">
                <a:latin typeface="Calibri" pitchFamily="34" charset="0"/>
              </a:rPr>
              <a:t>transient</a:t>
            </a:r>
          </a:p>
          <a:p>
            <a:pPr lvl="1" algn="just">
              <a:buFont typeface="Wingdings" pitchFamily="2" charset="2"/>
              <a:buChar char="§"/>
            </a:pPr>
            <a:r>
              <a:rPr lang="en-US" sz="1400" dirty="0" smtClean="0"/>
              <a:t>A transient variable is a variable that may not be serialized i.e.  JVM understands that the indicated variable is not part of the persistent state of the object</a:t>
            </a:r>
          </a:p>
          <a:p>
            <a:pPr lvl="1" algn="just">
              <a:buFont typeface="Wingdings" pitchFamily="2" charset="2"/>
              <a:buChar char="§"/>
            </a:pPr>
            <a:r>
              <a:rPr lang="en-US" sz="1400" dirty="0" smtClean="0">
                <a:latin typeface="Calibri" pitchFamily="34" charset="0"/>
              </a:rPr>
              <a:t>In detail we discuss in IO serialization session</a:t>
            </a:r>
          </a:p>
          <a:p>
            <a:pPr algn="just"/>
            <a:r>
              <a:rPr lang="en-US" sz="1400" b="1" dirty="0" smtClean="0">
                <a:latin typeface="Calibri" pitchFamily="34" charset="0"/>
              </a:rPr>
              <a:t>native</a:t>
            </a:r>
          </a:p>
          <a:p>
            <a:pPr lvl="1" algn="just">
              <a:buFont typeface="Wingdings" pitchFamily="2" charset="2"/>
              <a:buChar char="§"/>
            </a:pPr>
            <a:r>
              <a:rPr lang="en-US" sz="1400" dirty="0" smtClean="0">
                <a:latin typeface="Calibri" pitchFamily="34" charset="0"/>
              </a:rPr>
              <a:t>Used only with methods</a:t>
            </a:r>
          </a:p>
          <a:p>
            <a:pPr lvl="1" algn="just">
              <a:buFont typeface="Wingdings" pitchFamily="2" charset="2"/>
              <a:buChar char="§"/>
            </a:pPr>
            <a:r>
              <a:rPr lang="en-US" sz="1400" dirty="0" smtClean="0">
                <a:latin typeface="Calibri" pitchFamily="34" charset="0"/>
              </a:rPr>
              <a:t>It notify the compiler that the method has been coded in a language other than Java</a:t>
            </a:r>
          </a:p>
          <a:p>
            <a:pPr lvl="1" algn="just">
              <a:buFont typeface="Wingdings" pitchFamily="2" charset="2"/>
              <a:buChar char="§"/>
            </a:pPr>
            <a:r>
              <a:rPr lang="en-US" sz="1400" dirty="0" smtClean="0">
                <a:latin typeface="Calibri" pitchFamily="34" charset="0"/>
              </a:rPr>
              <a:t>It indicates that method lies outside the Java Runtime Environment</a:t>
            </a:r>
          </a:p>
          <a:p>
            <a:endParaRPr lang="en-US" sz="1400" dirty="0" smtClean="0"/>
          </a:p>
          <a:p>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Non Access Modifiers(Continued)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b="1" dirty="0" smtClean="0">
              <a:latin typeface="Calibri" pitchFamily="34" charset="0"/>
            </a:endParaRPr>
          </a:p>
          <a:p>
            <a:pPr>
              <a:buFont typeface="Wingdings" pitchFamily="2" charset="2"/>
              <a:buChar char="q"/>
            </a:pPr>
            <a:r>
              <a:rPr lang="en-US" sz="1600" b="1" dirty="0" err="1" smtClean="0">
                <a:latin typeface="Calibri" pitchFamily="34" charset="0"/>
              </a:rPr>
              <a:t>strictfp</a:t>
            </a:r>
            <a:endParaRPr lang="en-US" sz="1600" b="1" dirty="0" smtClean="0">
              <a:latin typeface="Calibri" pitchFamily="34" charset="0"/>
            </a:endParaRPr>
          </a:p>
          <a:p>
            <a:pPr lvl="1" algn="just">
              <a:buFont typeface="Wingdings" pitchFamily="2" charset="2"/>
              <a:buChar char="§"/>
            </a:pPr>
            <a:r>
              <a:rPr lang="en-US" sz="1400" dirty="0" err="1" smtClean="0">
                <a:latin typeface="Calibri" pitchFamily="34" charset="0"/>
              </a:rPr>
              <a:t>strictfp</a:t>
            </a:r>
            <a:r>
              <a:rPr lang="en-US" sz="1400" dirty="0" smtClean="0">
                <a:latin typeface="Calibri" pitchFamily="34" charset="0"/>
              </a:rPr>
              <a:t> can be used to modify a class or a method, but never a variable</a:t>
            </a:r>
          </a:p>
          <a:p>
            <a:pPr lvl="1" algn="just">
              <a:buFont typeface="Wingdings" pitchFamily="2" charset="2"/>
              <a:buChar char="§"/>
            </a:pPr>
            <a:r>
              <a:rPr lang="en-US" sz="1400" dirty="0" smtClean="0">
                <a:latin typeface="Calibri" pitchFamily="34" charset="0"/>
              </a:rPr>
              <a:t>Modifying the class as </a:t>
            </a:r>
            <a:r>
              <a:rPr lang="en-US" sz="1400" dirty="0" err="1" smtClean="0">
                <a:latin typeface="Calibri" pitchFamily="34" charset="0"/>
              </a:rPr>
              <a:t>strictfp</a:t>
            </a:r>
            <a:r>
              <a:rPr lang="en-US" sz="1400" dirty="0" smtClean="0">
                <a:latin typeface="Calibri" pitchFamily="34" charset="0"/>
              </a:rPr>
              <a:t> means that any method code in the class will  conform to the IEEE 754 standard rules for floating points</a:t>
            </a:r>
          </a:p>
          <a:p>
            <a:pPr lvl="1" algn="just">
              <a:buFont typeface="Wingdings" pitchFamily="2" charset="2"/>
              <a:buChar char="§"/>
            </a:pPr>
            <a:r>
              <a:rPr lang="en-US" sz="1400" dirty="0" smtClean="0">
                <a:latin typeface="Calibri" pitchFamily="34" charset="0"/>
              </a:rPr>
              <a:t>Without that modifier floating points used in the methods might behave in a platform- dependent way</a:t>
            </a:r>
          </a:p>
          <a:p>
            <a:pPr lvl="1">
              <a:buNone/>
            </a:pPr>
            <a:endParaRPr lang="en-US" sz="1400" dirty="0" smtClean="0">
              <a:latin typeface="Calibri" pitchFamily="34" charset="0"/>
            </a:endParaRPr>
          </a:p>
          <a:p>
            <a:endParaRPr lang="en-US" sz="1400" dirty="0" smtClean="0"/>
          </a:p>
          <a:p>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11560" y="117475"/>
            <a:ext cx="8534400" cy="1006475"/>
          </a:xfrm>
        </p:spPr>
        <p:txBody>
          <a:bodyPr/>
          <a:lstStyle/>
          <a:p>
            <a:r>
              <a:rPr lang="en-US" sz="2800" b="1" dirty="0" smtClean="0">
                <a:latin typeface="Calibri" pitchFamily="34" charset="0"/>
              </a:rPr>
              <a:t>Session 1: Features Of Java</a:t>
            </a:r>
            <a:endParaRPr lang="en-IN" sz="2800" b="1" dirty="0">
              <a:latin typeface="Calibri" pitchFamily="34" charset="0"/>
            </a:endParaRPr>
          </a:p>
        </p:txBody>
      </p:sp>
      <p:sp>
        <p:nvSpPr>
          <p:cNvPr id="4" name="Rectangle 2"/>
          <p:cNvSpPr>
            <a:spLocks noGrp="1"/>
          </p:cNvSpPr>
          <p:nvPr>
            <p:ph sz="quarter" idx="13"/>
          </p:nvPr>
        </p:nvSpPr>
        <p:spPr>
          <a:xfrm>
            <a:off x="609600" y="1491630"/>
            <a:ext cx="7748614"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latin typeface="Calibri" pitchFamily="34" charset="0"/>
            </a:endParaRPr>
          </a:p>
          <a:p>
            <a:pPr eaLnBrk="1" hangingPunct="1"/>
            <a:endParaRPr lang="en-US" sz="1200" b="1" dirty="0" smtClean="0">
              <a:solidFill>
                <a:srgbClr val="0070C0"/>
              </a:solidFill>
              <a:latin typeface="Calibri" pitchFamily="34" charset="0"/>
            </a:endParaRPr>
          </a:p>
          <a:p>
            <a:pPr eaLnBrk="1" hangingPunct="1">
              <a:buNone/>
            </a:pPr>
            <a:endParaRPr lang="en-US" sz="1200" b="1" dirty="0" smtClean="0">
              <a:solidFill>
                <a:srgbClr val="0070C0"/>
              </a:solidFill>
              <a:latin typeface="Calibri" pitchFamily="34" charset="0"/>
            </a:endParaRPr>
          </a:p>
          <a:p>
            <a:pPr eaLnBrk="1" hangingPunct="1">
              <a:buNone/>
            </a:pPr>
            <a:endParaRPr lang="en-US" sz="1200" b="1" dirty="0" smtClean="0">
              <a:solidFill>
                <a:srgbClr val="0070C0"/>
              </a:solidFill>
              <a:latin typeface="Calibri" pitchFamily="34" charset="0"/>
            </a:endParaRPr>
          </a:p>
          <a:p>
            <a:pPr eaLnBrk="1" hangingPunct="1">
              <a:buNone/>
            </a:pPr>
            <a:endParaRPr lang="en-US" sz="1200" b="1" dirty="0" smtClean="0">
              <a:solidFill>
                <a:srgbClr val="0070C0"/>
              </a:solidFill>
              <a:latin typeface="Calibri" pitchFamily="34" charset="0"/>
            </a:endParaRPr>
          </a:p>
          <a:p>
            <a:pPr eaLnBrk="1" hangingPunct="1">
              <a:buNone/>
            </a:pPr>
            <a:endParaRPr lang="en-US" sz="1200" b="1" dirty="0" smtClean="0">
              <a:solidFill>
                <a:srgbClr val="0070C0"/>
              </a:solidFill>
              <a:latin typeface="Calibri" pitchFamily="34" charset="0"/>
            </a:endParaRPr>
          </a:p>
          <a:p>
            <a:pPr eaLnBrk="1" hangingPunct="1">
              <a:buNone/>
            </a:pPr>
            <a:endParaRPr lang="en-US" sz="1400" b="1" dirty="0" smtClean="0">
              <a:solidFill>
                <a:srgbClr val="0070C0"/>
              </a:solidFill>
              <a:latin typeface="Calibri" pitchFamily="34" charset="0"/>
            </a:endParaRPr>
          </a:p>
          <a:p>
            <a:pPr algn="just" eaLnBrk="1" hangingPunct="1"/>
            <a:r>
              <a:rPr lang="en-US" sz="1400" b="1" dirty="0" smtClean="0">
                <a:solidFill>
                  <a:srgbClr val="0070C0"/>
                </a:solidFill>
                <a:latin typeface="Calibri" pitchFamily="34" charset="0"/>
              </a:rPr>
              <a:t>Simple: </a:t>
            </a:r>
            <a:r>
              <a:rPr lang="en-US" sz="1400" dirty="0" smtClean="0">
                <a:latin typeface="Calibri" pitchFamily="34" charset="0"/>
              </a:rPr>
              <a:t>The language syntax is based on the familiar programming language ‘C++’. </a:t>
            </a:r>
            <a:r>
              <a:rPr lang="en-IN" sz="1400" dirty="0" smtClean="0">
                <a:latin typeface="Calibri" pitchFamily="34" charset="0"/>
              </a:rPr>
              <a:t>Java does not support pointers which are a notorious source of bugs. Memory is automatically allocated and </a:t>
            </a:r>
            <a:r>
              <a:rPr lang="en-IN" sz="1400" dirty="0" err="1" smtClean="0">
                <a:latin typeface="Calibri" pitchFamily="34" charset="0"/>
              </a:rPr>
              <a:t>deallocation</a:t>
            </a:r>
            <a:r>
              <a:rPr lang="en-IN" sz="1400" dirty="0" smtClean="0">
                <a:latin typeface="Calibri" pitchFamily="34" charset="0"/>
              </a:rPr>
              <a:t> is done by the garbage collector and must not be explicitly programmed</a:t>
            </a:r>
            <a:endParaRPr lang="en-US" sz="1400" dirty="0" smtClean="0">
              <a:latin typeface="Calibri" pitchFamily="34" charset="0"/>
            </a:endParaRPr>
          </a:p>
          <a:p>
            <a:pPr algn="just" eaLnBrk="1" hangingPunct="1"/>
            <a:r>
              <a:rPr lang="en-US" sz="1400" b="1" dirty="0" smtClean="0">
                <a:solidFill>
                  <a:srgbClr val="0070C0"/>
                </a:solidFill>
                <a:latin typeface="Calibri" pitchFamily="34" charset="0"/>
              </a:rPr>
              <a:t>Object oriented: </a:t>
            </a:r>
            <a:r>
              <a:rPr lang="en-US" sz="1400" dirty="0" smtClean="0">
                <a:solidFill>
                  <a:schemeClr val="tx1"/>
                </a:solidFill>
                <a:latin typeface="Calibri" pitchFamily="34" charset="0"/>
                <a:sym typeface="Wingdings" pitchFamily="2" charset="2"/>
              </a:rPr>
              <a:t>Object-oriented programming is a method of implementation in which programs are organized as cooperative collections of objects, each of which represents an instance of some class, and whose classes are all members of a hierarchy of classes united via inheritance relationships</a:t>
            </a:r>
            <a:endParaRPr lang="en-US" sz="1400" dirty="0" smtClean="0">
              <a:latin typeface="Calibri" pitchFamily="34" charset="0"/>
            </a:endParaRPr>
          </a:p>
          <a:p>
            <a:pPr algn="just" eaLnBrk="1" hangingPunct="1"/>
            <a:r>
              <a:rPr lang="en-US" sz="1400" b="1" dirty="0" smtClean="0">
                <a:solidFill>
                  <a:srgbClr val="0070C0"/>
                </a:solidFill>
                <a:latin typeface="Calibri" pitchFamily="34" charset="0"/>
              </a:rPr>
              <a:t>Architectural Neutral: </a:t>
            </a:r>
            <a:r>
              <a:rPr lang="en-IN" sz="1400" dirty="0" smtClean="0">
                <a:latin typeface="Calibri" pitchFamily="34" charset="0"/>
              </a:rPr>
              <a:t>As Java programs are compiled to byte-code machine, compiled programs will run on every architecture which implements the Java virtual machine. </a:t>
            </a:r>
            <a:r>
              <a:rPr lang="en-US" sz="1400" dirty="0" smtClean="0">
                <a:latin typeface="Calibri" pitchFamily="34" charset="0"/>
              </a:rPr>
              <a:t>whether it is an Window PC, a Macintosh, Linux or a Solaris system. So the Java programs can be used on any machine irrespective of its architecture and hence the Java program is Architectural Neutral. Slogan  of Java – Write Once , Run Anywhere</a:t>
            </a:r>
          </a:p>
          <a:p>
            <a:pPr algn="just" eaLnBrk="1" hangingPunct="1"/>
            <a:r>
              <a:rPr lang="en-US" sz="1400" b="1" dirty="0" smtClean="0">
                <a:solidFill>
                  <a:srgbClr val="0070C0"/>
                </a:solidFill>
                <a:latin typeface="Calibri" pitchFamily="34" charset="0"/>
              </a:rPr>
              <a:t>Secure: </a:t>
            </a:r>
            <a:r>
              <a:rPr lang="en-US" sz="1400" dirty="0" smtClean="0">
                <a:latin typeface="Calibri" pitchFamily="34" charset="0"/>
              </a:rPr>
              <a:t>Java is mostly used in network environment, a lot of emphasis has been placed on security to enable construction of virus free and tamper free systems</a:t>
            </a:r>
          </a:p>
          <a:p>
            <a:pPr eaLnBrk="1" hangingPunct="1"/>
            <a:endParaRPr lang="en-US" sz="1200" dirty="0" smtClean="0">
              <a:latin typeface="Calibri" pitchFamily="34" charset="0"/>
            </a:endParaRPr>
          </a:p>
          <a:p>
            <a:pPr eaLnBrk="1" hangingPunct="1">
              <a:buNone/>
            </a:pPr>
            <a:endParaRPr lang="en-US" sz="1200" dirty="0" smtClean="0">
              <a:latin typeface="Calibri" pitchFamily="34" charset="0"/>
            </a:endParaRPr>
          </a:p>
          <a:p>
            <a:pPr eaLnBrk="1" hangingPunct="1"/>
            <a:endParaRPr lang="en-US" sz="1200" dirty="0" smtClean="0">
              <a:latin typeface="Calibri" pitchFamily="34" charset="0"/>
            </a:endParaRPr>
          </a:p>
          <a:p>
            <a:pPr marL="320040" indent="-320040" eaLnBrk="1" fontAlgn="auto" hangingPunct="1">
              <a:spcAft>
                <a:spcPts val="0"/>
              </a:spcAft>
              <a:buClr>
                <a:schemeClr val="tx1">
                  <a:shade val="95000"/>
                </a:schemeClr>
              </a:buClr>
              <a:buNone/>
              <a:defRPr/>
            </a:pPr>
            <a:endParaRPr lang="en-SG" sz="1200" dirty="0" smtClean="0">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200" dirty="0" smtClean="0">
                <a:latin typeface="Calibri" pitchFamily="34"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200" dirty="0" smtClean="0">
                <a:latin typeface="Calibri" pitchFamily="34" charset="0"/>
                <a:cs typeface="Times New Roman" pitchFamily="18" charset="0"/>
              </a:rPr>
              <a:t/>
            </a:r>
            <a:br>
              <a:rPr lang="en-SG" sz="1200" dirty="0" smtClean="0">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Method Overloading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b="1" dirty="0" smtClean="0">
              <a:latin typeface="Calibri" pitchFamily="34" charset="0"/>
            </a:endParaRPr>
          </a:p>
          <a:p>
            <a:pPr lvl="1" algn="just">
              <a:buFont typeface="Wingdings" pitchFamily="2" charset="2"/>
              <a:buChar char="q"/>
            </a:pPr>
            <a:r>
              <a:rPr lang="en-US" sz="1400" dirty="0" smtClean="0">
                <a:latin typeface="Calibri" pitchFamily="34" charset="0"/>
              </a:rPr>
              <a:t>Overloading refers to the methods in a class having same name but different arguments</a:t>
            </a:r>
          </a:p>
          <a:p>
            <a:pPr lvl="1" algn="just">
              <a:buFont typeface="Wingdings" pitchFamily="2" charset="2"/>
              <a:buChar char="q"/>
            </a:pPr>
            <a:r>
              <a:rPr lang="en-US" sz="1400" dirty="0" smtClean="0">
                <a:latin typeface="Calibri" pitchFamily="34" charset="0"/>
              </a:rPr>
              <a:t>If same method names are used to define multiple methods in a class, then the methods are said to be overloaded</a:t>
            </a:r>
          </a:p>
          <a:p>
            <a:pPr lvl="1" algn="just">
              <a:buFont typeface="Wingdings" pitchFamily="2" charset="2"/>
              <a:buChar char="q"/>
            </a:pPr>
            <a:r>
              <a:rPr lang="en-US" sz="1400" dirty="0" smtClean="0">
                <a:latin typeface="Calibri" pitchFamily="34" charset="0"/>
              </a:rPr>
              <a:t>Methods are identified with the parameters set  based on:</a:t>
            </a:r>
          </a:p>
          <a:p>
            <a:pPr lvl="2" algn="just" eaLnBrk="1" hangingPunct="1">
              <a:lnSpc>
                <a:spcPct val="80000"/>
              </a:lnSpc>
              <a:buFont typeface="Wingdings" pitchFamily="2" charset="2"/>
              <a:buChar char="§"/>
            </a:pPr>
            <a:r>
              <a:rPr lang="en-GB" sz="1400" dirty="0" smtClean="0">
                <a:latin typeface="Calibri" pitchFamily="34" charset="0"/>
              </a:rPr>
              <a:t>the number of parameters</a:t>
            </a:r>
          </a:p>
          <a:p>
            <a:pPr lvl="2" algn="just" eaLnBrk="1" hangingPunct="1">
              <a:lnSpc>
                <a:spcPct val="80000"/>
              </a:lnSpc>
              <a:buFont typeface="Wingdings" pitchFamily="2" charset="2"/>
              <a:buChar char="§"/>
            </a:pPr>
            <a:r>
              <a:rPr lang="en-GB" sz="1400" dirty="0" smtClean="0">
                <a:latin typeface="Calibri" pitchFamily="34" charset="0"/>
              </a:rPr>
              <a:t>types of parameters </a:t>
            </a:r>
          </a:p>
          <a:p>
            <a:pPr lvl="2" algn="just" eaLnBrk="1" hangingPunct="1">
              <a:lnSpc>
                <a:spcPct val="80000"/>
              </a:lnSpc>
              <a:buFont typeface="Wingdings" pitchFamily="2" charset="2"/>
              <a:buChar char="§"/>
            </a:pPr>
            <a:r>
              <a:rPr lang="en-GB" sz="1400" dirty="0" smtClean="0">
                <a:latin typeface="Calibri" pitchFamily="34" charset="0"/>
              </a:rPr>
              <a:t>order of parameters  </a:t>
            </a:r>
          </a:p>
          <a:p>
            <a:pPr lvl="1" algn="just">
              <a:buFont typeface="Wingdings" pitchFamily="2" charset="2"/>
              <a:buChar char="q"/>
            </a:pPr>
            <a:r>
              <a:rPr lang="en-GB" sz="1400" dirty="0" smtClean="0">
                <a:latin typeface="Calibri" pitchFamily="34" charset="0"/>
              </a:rPr>
              <a:t>Method </a:t>
            </a:r>
            <a:r>
              <a:rPr lang="en-GB" sz="1400" dirty="0" err="1" smtClean="0">
                <a:latin typeface="Calibri" pitchFamily="34" charset="0"/>
              </a:rPr>
              <a:t>ove`rloading</a:t>
            </a:r>
            <a:r>
              <a:rPr lang="en-GB" sz="1400" dirty="0" smtClean="0">
                <a:latin typeface="Calibri" pitchFamily="34" charset="0"/>
              </a:rPr>
              <a:t> is used perform same task with different available data</a:t>
            </a:r>
            <a:endParaRPr lang="en-US" sz="1400" dirty="0" smtClean="0">
              <a:latin typeface="Calibri" pitchFamily="34" charset="0"/>
            </a:endParaRPr>
          </a:p>
          <a:p>
            <a:pPr lvl="1" algn="just">
              <a:buFont typeface="Wingdings" pitchFamily="2" charset="2"/>
              <a:buChar char="q"/>
            </a:pPr>
            <a:r>
              <a:rPr lang="en-US" sz="1400" dirty="0" smtClean="0">
                <a:latin typeface="Calibri" pitchFamily="34" charset="0"/>
              </a:rPr>
              <a:t>Example:</a:t>
            </a:r>
          </a:p>
          <a:p>
            <a:pPr lvl="1" algn="just">
              <a:buNone/>
            </a:pPr>
            <a:r>
              <a:rPr lang="en-US" sz="1200" dirty="0" smtClean="0">
                <a:latin typeface="Calibri" pitchFamily="34" charset="0"/>
              </a:rPr>
              <a:t>1.	class Calculate </a:t>
            </a:r>
            <a:r>
              <a:rPr lang="en-IN" sz="1200" dirty="0" smtClean="0">
                <a:latin typeface="Calibri" pitchFamily="34" charset="0"/>
              </a:rPr>
              <a:t>{</a:t>
            </a:r>
          </a:p>
          <a:p>
            <a:pPr lvl="1" algn="just" eaLnBrk="1" hangingPunct="1">
              <a:buNone/>
            </a:pPr>
            <a:r>
              <a:rPr lang="en-IN" sz="1200" dirty="0" smtClean="0">
                <a:latin typeface="Calibri" pitchFamily="34" charset="0"/>
              </a:rPr>
              <a:t>2.		</a:t>
            </a:r>
            <a:r>
              <a:rPr lang="en-US" sz="1200" dirty="0" err="1" smtClean="0">
                <a:latin typeface="Calibri" pitchFamily="34" charset="0"/>
              </a:rPr>
              <a:t>int</a:t>
            </a:r>
            <a:r>
              <a:rPr lang="en-US" sz="1200" dirty="0" smtClean="0">
                <a:latin typeface="Calibri" pitchFamily="34" charset="0"/>
              </a:rPr>
              <a:t> sum(</a:t>
            </a:r>
            <a:r>
              <a:rPr lang="en-US" sz="1200" dirty="0" err="1" smtClean="0">
                <a:latin typeface="Calibri" pitchFamily="34" charset="0"/>
              </a:rPr>
              <a:t>int</a:t>
            </a:r>
            <a:r>
              <a:rPr lang="en-US" sz="1200" dirty="0" smtClean="0">
                <a:latin typeface="Calibri" pitchFamily="34" charset="0"/>
              </a:rPr>
              <a:t> </a:t>
            </a:r>
            <a:r>
              <a:rPr lang="en-US" sz="1200" dirty="0" err="1" smtClean="0">
                <a:latin typeface="Calibri" pitchFamily="34" charset="0"/>
              </a:rPr>
              <a:t>a,int</a:t>
            </a:r>
            <a:r>
              <a:rPr lang="en-US" sz="1200" dirty="0" smtClean="0">
                <a:latin typeface="Calibri" pitchFamily="34" charset="0"/>
              </a:rPr>
              <a:t> b) { return </a:t>
            </a:r>
            <a:r>
              <a:rPr lang="en-US" sz="1200" dirty="0" err="1" smtClean="0">
                <a:latin typeface="Calibri" pitchFamily="34" charset="0"/>
              </a:rPr>
              <a:t>a+b</a:t>
            </a:r>
            <a:r>
              <a:rPr lang="en-US" sz="1200" dirty="0" smtClean="0">
                <a:latin typeface="Calibri" pitchFamily="34" charset="0"/>
              </a:rPr>
              <a:t>;}</a:t>
            </a:r>
          </a:p>
          <a:p>
            <a:pPr lvl="1" algn="just" eaLnBrk="1" hangingPunct="1">
              <a:buNone/>
            </a:pPr>
            <a:r>
              <a:rPr lang="en-US" sz="1200" dirty="0" smtClean="0">
                <a:latin typeface="Calibri" pitchFamily="34" charset="0"/>
              </a:rPr>
              <a:t>3.		</a:t>
            </a:r>
            <a:r>
              <a:rPr lang="en-US" sz="1200" dirty="0" err="1" smtClean="0">
                <a:latin typeface="Calibri" pitchFamily="34" charset="0"/>
              </a:rPr>
              <a:t>int</a:t>
            </a:r>
            <a:r>
              <a:rPr lang="en-US" sz="1200" dirty="0" smtClean="0">
                <a:latin typeface="Calibri" pitchFamily="34" charset="0"/>
              </a:rPr>
              <a:t> sum(</a:t>
            </a:r>
            <a:r>
              <a:rPr lang="en-US" sz="1200" dirty="0" err="1" smtClean="0">
                <a:latin typeface="Calibri" pitchFamily="34" charset="0"/>
              </a:rPr>
              <a:t>int</a:t>
            </a:r>
            <a:r>
              <a:rPr lang="en-US" sz="1200" dirty="0" smtClean="0">
                <a:latin typeface="Calibri" pitchFamily="34" charset="0"/>
              </a:rPr>
              <a:t> </a:t>
            </a:r>
            <a:r>
              <a:rPr lang="en-US" sz="1200" dirty="0" err="1" smtClean="0">
                <a:latin typeface="Calibri" pitchFamily="34" charset="0"/>
              </a:rPr>
              <a:t>a,int</a:t>
            </a:r>
            <a:r>
              <a:rPr lang="en-US" sz="1200" dirty="0" smtClean="0">
                <a:latin typeface="Calibri" pitchFamily="34" charset="0"/>
              </a:rPr>
              <a:t> </a:t>
            </a:r>
            <a:r>
              <a:rPr lang="en-US" sz="1200" dirty="0" err="1" smtClean="0">
                <a:latin typeface="Calibri" pitchFamily="34" charset="0"/>
              </a:rPr>
              <a:t>b,int</a:t>
            </a:r>
            <a:r>
              <a:rPr lang="en-US" sz="1200" dirty="0" smtClean="0">
                <a:latin typeface="Calibri" pitchFamily="34" charset="0"/>
              </a:rPr>
              <a:t> c) { return </a:t>
            </a:r>
            <a:r>
              <a:rPr lang="en-US" sz="1200" dirty="0" err="1" smtClean="0">
                <a:latin typeface="Calibri" pitchFamily="34" charset="0"/>
              </a:rPr>
              <a:t>a+b+c</a:t>
            </a:r>
            <a:r>
              <a:rPr lang="en-US" sz="1200" dirty="0" smtClean="0">
                <a:latin typeface="Calibri" pitchFamily="34" charset="0"/>
              </a:rPr>
              <a:t>;}</a:t>
            </a:r>
          </a:p>
          <a:p>
            <a:pPr lvl="1" algn="just" eaLnBrk="1" hangingPunct="1">
              <a:buNone/>
            </a:pPr>
            <a:r>
              <a:rPr lang="en-US" sz="1200" dirty="0" smtClean="0">
                <a:latin typeface="Calibri" pitchFamily="34" charset="0"/>
              </a:rPr>
              <a:t>4.		float sum(float a, float b, float c) { return </a:t>
            </a:r>
            <a:r>
              <a:rPr lang="en-US" sz="1200" dirty="0" err="1" smtClean="0">
                <a:latin typeface="Calibri" pitchFamily="34" charset="0"/>
              </a:rPr>
              <a:t>a+b+c</a:t>
            </a:r>
            <a:r>
              <a:rPr lang="en-US" sz="1200" dirty="0" smtClean="0">
                <a:latin typeface="Calibri" pitchFamily="34" charset="0"/>
              </a:rPr>
              <a:t>;}</a:t>
            </a:r>
          </a:p>
          <a:p>
            <a:pPr lvl="1" algn="just" eaLnBrk="1" hangingPunct="1">
              <a:buNone/>
            </a:pPr>
            <a:r>
              <a:rPr lang="en-IN" sz="1200" dirty="0" smtClean="0">
                <a:latin typeface="Calibri" pitchFamily="34" charset="0"/>
              </a:rPr>
              <a:t>5.	}</a:t>
            </a:r>
            <a:r>
              <a:rPr lang="en-US" sz="1200" b="1" dirty="0" smtClean="0">
                <a:latin typeface="Calibri" pitchFamily="34" charset="0"/>
              </a:rPr>
              <a:t>	</a:t>
            </a: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Constructors</a:t>
            </a:r>
            <a:endParaRPr lang="en-IN" sz="2800" b="1" dirty="0">
              <a:latin typeface="Calibri" pitchFamily="34" charset="0"/>
            </a:endParaRPr>
          </a:p>
        </p:txBody>
      </p:sp>
      <p:sp>
        <p:nvSpPr>
          <p:cNvPr id="4" name="Rectangle 2"/>
          <p:cNvSpPr>
            <a:spLocks noGrp="1"/>
          </p:cNvSpPr>
          <p:nvPr>
            <p:ph sz="quarter" idx="13"/>
          </p:nvPr>
        </p:nvSpPr>
        <p:spPr>
          <a:xfrm>
            <a:off x="755576" y="1491630"/>
            <a:ext cx="7748614" cy="3527858"/>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dirty="0" smtClean="0">
              <a:latin typeface="Calibri" pitchFamily="34" charset="0"/>
            </a:endParaRPr>
          </a:p>
          <a:p>
            <a:pPr>
              <a:buFont typeface="Wingdings" pitchFamily="2" charset="2"/>
              <a:buChar char="q"/>
            </a:pPr>
            <a:endParaRPr lang="en-US" sz="1600" dirty="0" smtClean="0">
              <a:latin typeface="Calibri" pitchFamily="34" charset="0"/>
            </a:endParaRPr>
          </a:p>
          <a:p>
            <a:pPr algn="just">
              <a:buFont typeface="Wingdings" pitchFamily="2" charset="2"/>
              <a:buChar char="q"/>
            </a:pPr>
            <a:r>
              <a:rPr lang="en-US" sz="1400" dirty="0" smtClean="0">
                <a:latin typeface="Calibri" pitchFamily="34" charset="0"/>
              </a:rPr>
              <a:t>The constructor is a special method for every class that helps initialize the object members at the time of creation</a:t>
            </a:r>
          </a:p>
          <a:p>
            <a:pPr algn="just">
              <a:buFont typeface="Wingdings" pitchFamily="2" charset="2"/>
              <a:buChar char="q"/>
            </a:pPr>
            <a:r>
              <a:rPr lang="en-US" sz="1400" dirty="0" smtClean="0">
                <a:latin typeface="Calibri" pitchFamily="34" charset="0"/>
              </a:rPr>
              <a:t>A constructor method has the  same name as the that of the class</a:t>
            </a:r>
          </a:p>
          <a:p>
            <a:pPr marL="319088" lvl="1" indent="-319088" algn="just">
              <a:spcBef>
                <a:spcPts val="700"/>
              </a:spcBef>
              <a:buClr>
                <a:schemeClr val="accent2"/>
              </a:buClr>
              <a:buSzPct val="60000"/>
              <a:buFont typeface="Wingdings" pitchFamily="2" charset="2"/>
              <a:buChar char="q"/>
            </a:pPr>
            <a:r>
              <a:rPr lang="en-US" sz="1400" dirty="0" smtClean="0">
                <a:latin typeface="Calibri" pitchFamily="34" charset="0"/>
              </a:rPr>
              <a:t>does not have a return type</a:t>
            </a:r>
          </a:p>
          <a:p>
            <a:pPr algn="just">
              <a:buFont typeface="Wingdings" pitchFamily="2" charset="2"/>
              <a:buChar char="q"/>
            </a:pPr>
            <a:r>
              <a:rPr lang="en-US" sz="1400" dirty="0" smtClean="0">
                <a:latin typeface="Calibri" pitchFamily="34" charset="0"/>
              </a:rPr>
              <a:t>Can be called when object gets created</a:t>
            </a:r>
          </a:p>
          <a:p>
            <a:pPr algn="just">
              <a:buFont typeface="Wingdings" pitchFamily="2" charset="2"/>
              <a:buChar char="q"/>
            </a:pPr>
            <a:r>
              <a:rPr lang="en-US" sz="1400" dirty="0" smtClean="0">
                <a:latin typeface="Calibri" pitchFamily="34" charset="0"/>
              </a:rPr>
              <a:t>It is used to initialized instance variable of class</a:t>
            </a:r>
          </a:p>
          <a:p>
            <a:pPr algn="just">
              <a:buFont typeface="Wingdings" pitchFamily="2" charset="2"/>
              <a:buChar char="q"/>
            </a:pPr>
            <a:r>
              <a:rPr lang="en-US" sz="1400" dirty="0" smtClean="0">
                <a:latin typeface="Calibri" pitchFamily="34" charset="0"/>
              </a:rPr>
              <a:t>It can use any access </a:t>
            </a:r>
            <a:r>
              <a:rPr lang="en-US" sz="1400" dirty="0" err="1" smtClean="0">
                <a:latin typeface="Calibri" pitchFamily="34" charset="0"/>
              </a:rPr>
              <a:t>specifier</a:t>
            </a:r>
            <a:r>
              <a:rPr lang="en-US" sz="1400" dirty="0" smtClean="0">
                <a:latin typeface="Calibri" pitchFamily="34" charset="0"/>
              </a:rPr>
              <a:t> but most often defined with ‘public’ so that every program can create an instance  </a:t>
            </a:r>
          </a:p>
          <a:p>
            <a:pPr algn="just">
              <a:buFont typeface="Wingdings" pitchFamily="2" charset="2"/>
              <a:buChar char="q"/>
            </a:pPr>
            <a:r>
              <a:rPr lang="en-US" sz="1400" dirty="0" smtClean="0">
                <a:latin typeface="Calibri" pitchFamily="34" charset="0"/>
              </a:rPr>
              <a:t>If there is no constructor in class, a default  constructor is used to create instances of the class. A default Constructor is provided by compiler</a:t>
            </a:r>
          </a:p>
          <a:p>
            <a:pPr algn="just">
              <a:buFont typeface="Wingdings" pitchFamily="2" charset="2"/>
              <a:buChar char="q"/>
            </a:pPr>
            <a:r>
              <a:rPr lang="en-US" sz="1400" dirty="0" smtClean="0">
                <a:latin typeface="Calibri" pitchFamily="34" charset="0"/>
              </a:rPr>
              <a:t>A class can have more than one constructors</a:t>
            </a:r>
          </a:p>
          <a:p>
            <a:pPr>
              <a:buNone/>
            </a:pPr>
            <a:endParaRPr lang="en-US" sz="1600" dirty="0" smtClean="0">
              <a:latin typeface="Calibri" pitchFamily="34" charset="0"/>
            </a:endParaRPr>
          </a:p>
          <a:p>
            <a:pPr>
              <a:buFont typeface="Wingdings" pitchFamily="2" charset="2"/>
              <a:buChar char="q"/>
            </a:pPr>
            <a:endParaRPr lang="en-US" sz="16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smtClean="0">
                <a:latin typeface="Calibri" pitchFamily="34" charset="0"/>
              </a:rPr>
              <a:t>Session </a:t>
            </a:r>
            <a:r>
              <a:rPr lang="en-US" sz="2800" b="1" dirty="0" smtClean="0">
                <a:latin typeface="Calibri" pitchFamily="34" charset="0"/>
              </a:rPr>
              <a:t>1: Constructors Example</a:t>
            </a:r>
            <a:endParaRPr lang="en-IN" sz="2800" b="1" dirty="0">
              <a:latin typeface="Calibri" pitchFamily="34" charset="0"/>
            </a:endParaRPr>
          </a:p>
        </p:txBody>
      </p:sp>
      <p:sp>
        <p:nvSpPr>
          <p:cNvPr id="4" name="Rectangle 2"/>
          <p:cNvSpPr>
            <a:spLocks noGrp="1"/>
          </p:cNvSpPr>
          <p:nvPr>
            <p:ph sz="quarter" idx="13"/>
          </p:nvPr>
        </p:nvSpPr>
        <p:spPr>
          <a:xfrm>
            <a:off x="755576" y="1420156"/>
            <a:ext cx="7748614" cy="3527858"/>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dirty="0" smtClean="0">
              <a:latin typeface="Calibri" pitchFamily="34" charset="0"/>
            </a:endParaRPr>
          </a:p>
          <a:p>
            <a:pPr>
              <a:spcBef>
                <a:spcPct val="50000"/>
              </a:spcBef>
              <a:buNone/>
            </a:pPr>
            <a:endParaRPr lang="en-US" sz="1600" dirty="0" smtClean="0">
              <a:latin typeface="Calibri" pitchFamily="34" charset="0"/>
            </a:endParaRPr>
          </a:p>
          <a:p>
            <a:pPr>
              <a:spcBef>
                <a:spcPct val="50000"/>
              </a:spcBef>
              <a:buNone/>
            </a:pPr>
            <a:r>
              <a:rPr lang="en-US" sz="1600" dirty="0" smtClean="0">
                <a:solidFill>
                  <a:srgbClr val="000000"/>
                </a:solidFill>
                <a:latin typeface="Calibri" pitchFamily="34" charset="0"/>
              </a:rPr>
              <a:t>1.</a:t>
            </a:r>
            <a:r>
              <a:rPr lang="en-US" sz="1600" b="1" dirty="0" smtClean="0">
                <a:solidFill>
                  <a:srgbClr val="000000"/>
                </a:solidFill>
                <a:latin typeface="Calibri" pitchFamily="34" charset="0"/>
              </a:rPr>
              <a:t>	</a:t>
            </a:r>
            <a:r>
              <a:rPr lang="en-US" sz="1400" dirty="0" smtClean="0">
                <a:solidFill>
                  <a:schemeClr val="tx1"/>
                </a:solidFill>
                <a:latin typeface="Calibri" pitchFamily="34" charset="0"/>
              </a:rPr>
              <a:t>public class Employee{</a:t>
            </a:r>
          </a:p>
          <a:p>
            <a:pPr>
              <a:spcBef>
                <a:spcPct val="50000"/>
              </a:spcBef>
              <a:buNone/>
            </a:pPr>
            <a:r>
              <a:rPr lang="en-US" sz="1400" dirty="0" smtClean="0">
                <a:solidFill>
                  <a:schemeClr val="tx1"/>
                </a:solidFill>
                <a:latin typeface="Calibri" pitchFamily="34" charset="0"/>
              </a:rPr>
              <a:t>2.	private String name;</a:t>
            </a:r>
          </a:p>
          <a:p>
            <a:pPr>
              <a:spcBef>
                <a:spcPct val="50000"/>
              </a:spcBef>
              <a:buNone/>
            </a:pPr>
            <a:r>
              <a:rPr lang="en-US" sz="1400" dirty="0" smtClean="0">
                <a:solidFill>
                  <a:schemeClr val="tx1"/>
                </a:solidFill>
                <a:latin typeface="Calibri" pitchFamily="34" charset="0"/>
              </a:rPr>
              <a:t>3.	private </a:t>
            </a:r>
            <a:r>
              <a:rPr lang="en-US" sz="1400" dirty="0" err="1" smtClean="0">
                <a:solidFill>
                  <a:schemeClr val="tx1"/>
                </a:solidFill>
                <a:latin typeface="Calibri" pitchFamily="34" charset="0"/>
              </a:rPr>
              <a:t>int</a:t>
            </a:r>
            <a:r>
              <a:rPr lang="en-US" sz="1400" dirty="0" smtClean="0">
                <a:solidFill>
                  <a:schemeClr val="tx1"/>
                </a:solidFill>
                <a:latin typeface="Calibri" pitchFamily="34" charset="0"/>
              </a:rPr>
              <a:t> </a:t>
            </a:r>
            <a:r>
              <a:rPr lang="en-US" sz="1400" dirty="0" err="1" smtClean="0">
                <a:solidFill>
                  <a:schemeClr val="tx1"/>
                </a:solidFill>
                <a:latin typeface="Calibri" pitchFamily="34" charset="0"/>
              </a:rPr>
              <a:t>empid</a:t>
            </a:r>
            <a:r>
              <a:rPr lang="en-US" sz="1400" dirty="0" smtClean="0">
                <a:solidFill>
                  <a:schemeClr val="tx1"/>
                </a:solidFill>
                <a:latin typeface="Calibri" pitchFamily="34" charset="0"/>
              </a:rPr>
              <a:t>;</a:t>
            </a:r>
          </a:p>
          <a:p>
            <a:pPr>
              <a:spcBef>
                <a:spcPct val="50000"/>
              </a:spcBef>
              <a:buNone/>
            </a:pPr>
            <a:r>
              <a:rPr lang="en-US" sz="1400" dirty="0" smtClean="0">
                <a:solidFill>
                  <a:schemeClr val="tx1"/>
                </a:solidFill>
                <a:latin typeface="Calibri" pitchFamily="34" charset="0"/>
              </a:rPr>
              <a:t>4.	private String department;</a:t>
            </a:r>
          </a:p>
          <a:p>
            <a:pPr>
              <a:spcBef>
                <a:spcPct val="50000"/>
              </a:spcBef>
              <a:buNone/>
            </a:pPr>
            <a:r>
              <a:rPr lang="en-US" sz="1400" dirty="0" smtClean="0">
                <a:solidFill>
                  <a:schemeClr val="tx1"/>
                </a:solidFill>
                <a:latin typeface="Calibri" pitchFamily="34" charset="0"/>
              </a:rPr>
              <a:t>5.	public Employee(String n, </a:t>
            </a:r>
            <a:r>
              <a:rPr lang="en-US" sz="1400" dirty="0" err="1" smtClean="0">
                <a:solidFill>
                  <a:schemeClr val="tx1"/>
                </a:solidFill>
                <a:latin typeface="Calibri" pitchFamily="34" charset="0"/>
              </a:rPr>
              <a:t>int</a:t>
            </a:r>
            <a:r>
              <a:rPr lang="en-US" sz="1400" dirty="0" smtClean="0">
                <a:solidFill>
                  <a:schemeClr val="tx1"/>
                </a:solidFill>
                <a:latin typeface="Calibri" pitchFamily="34" charset="0"/>
              </a:rPr>
              <a:t> id, String </a:t>
            </a:r>
            <a:r>
              <a:rPr lang="en-US" sz="1400" dirty="0" err="1" smtClean="0">
                <a:solidFill>
                  <a:schemeClr val="tx1"/>
                </a:solidFill>
                <a:latin typeface="Calibri" pitchFamily="34" charset="0"/>
              </a:rPr>
              <a:t>dep</a:t>
            </a:r>
            <a:r>
              <a:rPr lang="en-US" sz="1400" dirty="0" smtClean="0">
                <a:solidFill>
                  <a:schemeClr val="tx1"/>
                </a:solidFill>
                <a:latin typeface="Calibri" pitchFamily="34" charset="0"/>
              </a:rPr>
              <a:t> ){</a:t>
            </a:r>
          </a:p>
          <a:p>
            <a:pPr>
              <a:spcBef>
                <a:spcPct val="50000"/>
              </a:spcBef>
              <a:buNone/>
            </a:pPr>
            <a:r>
              <a:rPr lang="en-US" sz="1400" dirty="0" smtClean="0">
                <a:solidFill>
                  <a:schemeClr val="tx1"/>
                </a:solidFill>
                <a:latin typeface="Calibri" pitchFamily="34" charset="0"/>
              </a:rPr>
              <a:t>6.		name=n;</a:t>
            </a:r>
          </a:p>
          <a:p>
            <a:pPr>
              <a:spcBef>
                <a:spcPct val="50000"/>
              </a:spcBef>
              <a:buNone/>
            </a:pPr>
            <a:r>
              <a:rPr lang="en-US" sz="1400" dirty="0" smtClean="0">
                <a:solidFill>
                  <a:schemeClr val="tx1"/>
                </a:solidFill>
                <a:latin typeface="Calibri" pitchFamily="34" charset="0"/>
              </a:rPr>
              <a:t>7.		</a:t>
            </a:r>
            <a:r>
              <a:rPr lang="en-US" sz="1400" dirty="0" err="1" smtClean="0">
                <a:solidFill>
                  <a:schemeClr val="tx1"/>
                </a:solidFill>
                <a:latin typeface="Calibri" pitchFamily="34" charset="0"/>
              </a:rPr>
              <a:t>empId</a:t>
            </a:r>
            <a:r>
              <a:rPr lang="en-US" sz="1400" dirty="0" smtClean="0">
                <a:solidFill>
                  <a:schemeClr val="tx1"/>
                </a:solidFill>
                <a:latin typeface="Calibri" pitchFamily="34" charset="0"/>
              </a:rPr>
              <a:t>=id;</a:t>
            </a:r>
          </a:p>
          <a:p>
            <a:pPr>
              <a:spcBef>
                <a:spcPct val="50000"/>
              </a:spcBef>
              <a:buNone/>
            </a:pPr>
            <a:r>
              <a:rPr lang="en-US" sz="1400" dirty="0" smtClean="0">
                <a:solidFill>
                  <a:schemeClr val="tx1"/>
                </a:solidFill>
                <a:latin typeface="Calibri" pitchFamily="34" charset="0"/>
              </a:rPr>
              <a:t>8.		 department=</a:t>
            </a:r>
            <a:r>
              <a:rPr lang="en-US" sz="1400" dirty="0" err="1" smtClean="0">
                <a:solidFill>
                  <a:schemeClr val="tx1"/>
                </a:solidFill>
                <a:latin typeface="Calibri" pitchFamily="34" charset="0"/>
              </a:rPr>
              <a:t>dep</a:t>
            </a:r>
            <a:r>
              <a:rPr lang="en-US" sz="1400" dirty="0" smtClean="0">
                <a:solidFill>
                  <a:schemeClr val="tx1"/>
                </a:solidFill>
                <a:latin typeface="Calibri" pitchFamily="34" charset="0"/>
              </a:rPr>
              <a:t>;</a:t>
            </a:r>
          </a:p>
          <a:p>
            <a:pPr>
              <a:spcBef>
                <a:spcPct val="50000"/>
              </a:spcBef>
              <a:buNone/>
            </a:pPr>
            <a:r>
              <a:rPr lang="en-US" sz="1400" dirty="0" smtClean="0">
                <a:solidFill>
                  <a:schemeClr val="tx1"/>
                </a:solidFill>
                <a:latin typeface="Calibri" pitchFamily="34" charset="0"/>
              </a:rPr>
              <a:t>9.	}</a:t>
            </a:r>
          </a:p>
          <a:p>
            <a:pPr>
              <a:spcBef>
                <a:spcPct val="50000"/>
              </a:spcBef>
              <a:buNone/>
            </a:pPr>
            <a:r>
              <a:rPr lang="en-US" sz="1400" dirty="0" smtClean="0">
                <a:solidFill>
                  <a:schemeClr val="tx1"/>
                </a:solidFill>
                <a:latin typeface="Calibri" pitchFamily="34" charset="0"/>
              </a:rPr>
              <a:t>10. }</a:t>
            </a: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this Reference</a:t>
            </a:r>
            <a:endParaRPr lang="en-IN" sz="28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dirty="0" smtClean="0">
              <a:latin typeface="Calibri" pitchFamily="34" charset="0"/>
            </a:endParaRPr>
          </a:p>
          <a:p>
            <a:pPr>
              <a:spcBef>
                <a:spcPct val="50000"/>
              </a:spcBef>
              <a:buNone/>
            </a:pPr>
            <a:endParaRPr lang="en-US" sz="1600" dirty="0" smtClean="0">
              <a:latin typeface="Calibri" pitchFamily="34" charset="0"/>
            </a:endParaRPr>
          </a:p>
          <a:p>
            <a:pPr algn="just" eaLnBrk="1" hangingPunct="1"/>
            <a:r>
              <a:rPr lang="en-US" sz="1600" dirty="0" smtClean="0">
                <a:solidFill>
                  <a:schemeClr val="tx1"/>
                </a:solidFill>
                <a:latin typeface="Calibri" pitchFamily="34" charset="0"/>
              </a:rPr>
              <a:t>“this” is a reference to the current object </a:t>
            </a:r>
          </a:p>
          <a:p>
            <a:pPr algn="just" eaLnBrk="1" hangingPunct="1"/>
            <a:r>
              <a:rPr lang="en-US" sz="1600" dirty="0" smtClean="0">
                <a:solidFill>
                  <a:schemeClr val="tx1"/>
                </a:solidFill>
                <a:latin typeface="Calibri" pitchFamily="34" charset="0"/>
              </a:rPr>
              <a:t>“this” is used to </a:t>
            </a:r>
          </a:p>
          <a:p>
            <a:pPr lvl="1" algn="just" eaLnBrk="1" hangingPunct="1"/>
            <a:r>
              <a:rPr lang="en-US" sz="1600" dirty="0" smtClean="0">
                <a:solidFill>
                  <a:schemeClr val="tx1"/>
                </a:solidFill>
                <a:latin typeface="Calibri" pitchFamily="34" charset="0"/>
              </a:rPr>
              <a:t>refer to the current object when it has to be passed as a parameter to a method or constructor</a:t>
            </a:r>
          </a:p>
          <a:p>
            <a:pPr lvl="1" algn="just" eaLnBrk="1" hangingPunct="1">
              <a:buNone/>
            </a:pPr>
            <a:r>
              <a:rPr lang="en-US" sz="1600" dirty="0" smtClean="0">
                <a:solidFill>
                  <a:schemeClr val="tx1"/>
                </a:solidFill>
                <a:latin typeface="Calibri" pitchFamily="34" charset="0"/>
              </a:rPr>
              <a:t>	</a:t>
            </a:r>
            <a:r>
              <a:rPr lang="en-US" sz="1600" b="1" dirty="0" smtClean="0">
                <a:solidFill>
                  <a:schemeClr val="tx1"/>
                </a:solidFill>
                <a:latin typeface="Calibri" pitchFamily="34" charset="0"/>
              </a:rPr>
              <a:t>Line 1</a:t>
            </a:r>
            <a:r>
              <a:rPr lang="en-US" sz="1600" dirty="0" smtClean="0">
                <a:solidFill>
                  <a:schemeClr val="tx1"/>
                </a:solidFill>
                <a:latin typeface="Calibri" pitchFamily="34" charset="0"/>
              </a:rPr>
              <a:t>.	obj1.methodName(this);</a:t>
            </a:r>
          </a:p>
          <a:p>
            <a:pPr lvl="1" algn="just" eaLnBrk="1" hangingPunct="1"/>
            <a:r>
              <a:rPr lang="en-US" sz="1600" dirty="0" smtClean="0">
                <a:solidFill>
                  <a:schemeClr val="tx1"/>
                </a:solidFill>
                <a:latin typeface="Calibri" pitchFamily="34" charset="0"/>
              </a:rPr>
              <a:t>refer to the current object when it has to be returned in a method</a:t>
            </a:r>
          </a:p>
          <a:p>
            <a:pPr lvl="1" algn="just" eaLnBrk="1" hangingPunct="1"/>
            <a:r>
              <a:rPr lang="en-US" sz="1600" dirty="0" smtClean="0">
                <a:solidFill>
                  <a:schemeClr val="tx1"/>
                </a:solidFill>
                <a:latin typeface="Calibri" pitchFamily="34" charset="0"/>
              </a:rPr>
              <a:t>Refer the instance variables if parameter names are same as instance variables to avoid ambiguity   </a:t>
            </a:r>
          </a:p>
          <a:p>
            <a:pPr lvl="2" eaLnBrk="1" hangingPunct="1">
              <a:buNone/>
            </a:pPr>
            <a:r>
              <a:rPr lang="en-US" sz="1600" b="1" dirty="0" smtClean="0">
                <a:solidFill>
                  <a:schemeClr val="tx1"/>
                </a:solidFill>
                <a:latin typeface="Calibri" pitchFamily="34" charset="0"/>
              </a:rPr>
              <a:t>Line 2</a:t>
            </a:r>
            <a:r>
              <a:rPr lang="en-US" sz="1600" dirty="0" smtClean="0">
                <a:solidFill>
                  <a:schemeClr val="tx1"/>
                </a:solidFill>
                <a:latin typeface="Calibri" pitchFamily="34" charset="0"/>
              </a:rPr>
              <a:t>.	  public void method1(String name){</a:t>
            </a:r>
          </a:p>
          <a:p>
            <a:pPr lvl="2" eaLnBrk="1" hangingPunct="1">
              <a:buNone/>
            </a:pPr>
            <a:r>
              <a:rPr lang="en-US" sz="1600" dirty="0" smtClean="0">
                <a:solidFill>
                  <a:schemeClr val="tx1"/>
                </a:solidFill>
                <a:latin typeface="Calibri" pitchFamily="34" charset="0"/>
              </a:rPr>
              <a:t> </a:t>
            </a:r>
            <a:r>
              <a:rPr lang="en-US" sz="1600" b="1" dirty="0" smtClean="0">
                <a:solidFill>
                  <a:schemeClr val="tx1"/>
                </a:solidFill>
                <a:latin typeface="Calibri" pitchFamily="34" charset="0"/>
              </a:rPr>
              <a:t>Line 3</a:t>
            </a:r>
            <a:r>
              <a:rPr lang="en-US" sz="1600" dirty="0" smtClean="0">
                <a:solidFill>
                  <a:schemeClr val="tx1"/>
                </a:solidFill>
                <a:latin typeface="Calibri" pitchFamily="34" charset="0"/>
              </a:rPr>
              <a:t>.   this.name=name;</a:t>
            </a:r>
          </a:p>
          <a:p>
            <a:pPr lvl="2" eaLnBrk="1" hangingPunct="1">
              <a:buNone/>
            </a:pPr>
            <a:r>
              <a:rPr lang="en-US" sz="1600" dirty="0" smtClean="0">
                <a:solidFill>
                  <a:schemeClr val="tx1"/>
                </a:solidFill>
                <a:latin typeface="Calibri" pitchFamily="34" charset="0"/>
              </a:rPr>
              <a:t>}</a:t>
            </a:r>
          </a:p>
          <a:p>
            <a:pPr>
              <a:spcBef>
                <a:spcPct val="50000"/>
              </a:spcBef>
              <a:buNone/>
            </a:pPr>
            <a:endParaRPr lang="en-US" sz="14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this Reference(Continued)</a:t>
            </a:r>
            <a:endParaRPr lang="en-IN" sz="28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dirty="0" smtClean="0">
              <a:latin typeface="Calibri" pitchFamily="34" charset="0"/>
            </a:endParaRPr>
          </a:p>
          <a:p>
            <a:pPr>
              <a:spcBef>
                <a:spcPct val="50000"/>
              </a:spcBef>
              <a:buNone/>
            </a:pPr>
            <a:endParaRPr lang="en-US" sz="1600" dirty="0" smtClean="0">
              <a:latin typeface="Calibri" pitchFamily="34" charset="0"/>
            </a:endParaRPr>
          </a:p>
          <a:p>
            <a:pPr marL="319088" lvl="1" indent="-319088" eaLnBrk="1" hangingPunct="1">
              <a:spcBef>
                <a:spcPts val="700"/>
              </a:spcBef>
              <a:buClr>
                <a:schemeClr val="accent2"/>
              </a:buClr>
              <a:buSzPct val="60000"/>
              <a:buFont typeface="Wingdings" pitchFamily="2" charset="2"/>
              <a:buChar char=""/>
            </a:pPr>
            <a:endParaRPr lang="en-US" sz="1800" dirty="0" smtClean="0">
              <a:solidFill>
                <a:schemeClr val="tx1"/>
              </a:solidFill>
              <a:latin typeface="Calibri" pitchFamily="34" charset="0"/>
            </a:endParaRPr>
          </a:p>
          <a:p>
            <a:pPr marL="319088" lvl="1" indent="-319088" eaLnBrk="1" hangingPunct="1">
              <a:spcBef>
                <a:spcPts val="700"/>
              </a:spcBef>
              <a:buClr>
                <a:schemeClr val="accent2"/>
              </a:buClr>
              <a:buSzPct val="60000"/>
              <a:buFont typeface="Wingdings" pitchFamily="2" charset="2"/>
              <a:buChar char=""/>
            </a:pPr>
            <a:endParaRPr lang="en-US" sz="1800" dirty="0" smtClean="0">
              <a:solidFill>
                <a:schemeClr val="tx1"/>
              </a:solidFill>
              <a:latin typeface="Calibri" pitchFamily="34" charset="0"/>
            </a:endParaRPr>
          </a:p>
          <a:p>
            <a:pPr marL="319088" lvl="1" indent="-319088" eaLnBrk="1" hangingPunct="1">
              <a:spcBef>
                <a:spcPts val="700"/>
              </a:spcBef>
              <a:buClr>
                <a:schemeClr val="accent2"/>
              </a:buClr>
              <a:buSzPct val="60000"/>
              <a:buFont typeface="Wingdings" pitchFamily="2" charset="2"/>
              <a:buChar char=""/>
            </a:pPr>
            <a:endParaRPr lang="en-US" sz="1800" dirty="0" smtClean="0">
              <a:solidFill>
                <a:schemeClr val="tx1"/>
              </a:solidFill>
              <a:latin typeface="Calibri" pitchFamily="34" charset="0"/>
            </a:endParaRPr>
          </a:p>
          <a:p>
            <a:pPr marL="319088" lvl="1" indent="-319088" algn="just" eaLnBrk="1" hangingPunct="1">
              <a:spcBef>
                <a:spcPts val="700"/>
              </a:spcBef>
              <a:buClr>
                <a:schemeClr val="accent2"/>
              </a:buClr>
              <a:buSzPct val="60000"/>
              <a:buFont typeface="Wingdings" pitchFamily="2" charset="2"/>
              <a:buChar char=""/>
            </a:pPr>
            <a:r>
              <a:rPr lang="en-US" sz="1600" dirty="0" smtClean="0">
                <a:solidFill>
                  <a:schemeClr val="tx1"/>
                </a:solidFill>
                <a:latin typeface="Calibri" pitchFamily="34" charset="0"/>
              </a:rPr>
              <a:t>The “this” keyword with parenthesis i.e. this() with or without parameters is used to call another constructor within same class </a:t>
            </a:r>
          </a:p>
          <a:p>
            <a:pPr marL="319088" lvl="1" indent="-319088" algn="just" eaLnBrk="1" hangingPunct="1">
              <a:spcBef>
                <a:spcPts val="700"/>
              </a:spcBef>
              <a:buClr>
                <a:schemeClr val="accent2"/>
              </a:buClr>
              <a:buSzPct val="60000"/>
              <a:buFont typeface="Wingdings" pitchFamily="2" charset="2"/>
              <a:buChar char=""/>
            </a:pPr>
            <a:r>
              <a:rPr lang="en-US" sz="1600" dirty="0" smtClean="0">
                <a:latin typeface="Calibri" pitchFamily="34" charset="0"/>
              </a:rPr>
              <a:t>The this() can be called only from a constructor and must be the first statement in the constructor</a:t>
            </a:r>
          </a:p>
          <a:p>
            <a:pPr marL="319088" lvl="1" indent="-319088" algn="just" eaLnBrk="1" hangingPunct="1">
              <a:spcBef>
                <a:spcPts val="700"/>
              </a:spcBef>
              <a:buClr>
                <a:schemeClr val="accent2"/>
              </a:buClr>
              <a:buSzPct val="60000"/>
              <a:buNone/>
            </a:pPr>
            <a:r>
              <a:rPr lang="en-US" sz="1600" dirty="0" smtClean="0">
                <a:latin typeface="Calibri" pitchFamily="34" charset="0"/>
              </a:rPr>
              <a:t> 	</a:t>
            </a:r>
            <a:r>
              <a:rPr lang="en-US" sz="1600" b="1" dirty="0" smtClean="0">
                <a:latin typeface="Calibri" pitchFamily="34" charset="0"/>
              </a:rPr>
              <a:t>Example</a:t>
            </a:r>
            <a:r>
              <a:rPr lang="en-US" sz="1600" dirty="0" smtClean="0">
                <a:latin typeface="Calibri" pitchFamily="34" charset="0"/>
              </a:rPr>
              <a:t>: The default constructor for the Employee class can be redefined as below</a:t>
            </a:r>
          </a:p>
          <a:p>
            <a:pPr lvl="2" algn="just" eaLnBrk="1" hangingPunct="1">
              <a:buNone/>
            </a:pPr>
            <a:r>
              <a:rPr lang="en-US" sz="1600" b="1" dirty="0" smtClean="0">
                <a:latin typeface="Calibri" pitchFamily="34" charset="0"/>
              </a:rPr>
              <a:t>Line 1.	</a:t>
            </a:r>
            <a:r>
              <a:rPr lang="en-US" sz="1600" dirty="0" smtClean="0">
                <a:latin typeface="Calibri" pitchFamily="34" charset="0"/>
              </a:rPr>
              <a:t>public Employee(){</a:t>
            </a:r>
          </a:p>
          <a:p>
            <a:pPr lvl="2" algn="just" eaLnBrk="1" hangingPunct="1">
              <a:buNone/>
            </a:pPr>
            <a:r>
              <a:rPr lang="en-US" sz="1600" b="1" dirty="0" smtClean="0">
                <a:latin typeface="Calibri" pitchFamily="34" charset="0"/>
              </a:rPr>
              <a:t>Line 2.</a:t>
            </a:r>
            <a:r>
              <a:rPr lang="en-US" sz="1600" dirty="0" smtClean="0">
                <a:latin typeface="Calibri" pitchFamily="34" charset="0"/>
              </a:rPr>
              <a:t>		this(“Saurabh”,2383,”L&amp;K”);</a:t>
            </a:r>
          </a:p>
          <a:p>
            <a:pPr lvl="2" algn="just" eaLnBrk="1" hangingPunct="1">
              <a:buNone/>
            </a:pPr>
            <a:r>
              <a:rPr lang="en-US" sz="1600" b="1" dirty="0" smtClean="0">
                <a:latin typeface="Calibri" pitchFamily="34" charset="0"/>
              </a:rPr>
              <a:t>Line 3.</a:t>
            </a:r>
            <a:r>
              <a:rPr lang="en-US" sz="1600" dirty="0" smtClean="0">
                <a:latin typeface="Calibri" pitchFamily="34" charset="0"/>
              </a:rPr>
              <a:t>	}</a:t>
            </a:r>
          </a:p>
          <a:p>
            <a:pPr marL="319088" lvl="1" indent="-319088" eaLnBrk="1" hangingPunct="1">
              <a:spcBef>
                <a:spcPts val="700"/>
              </a:spcBef>
              <a:buClr>
                <a:schemeClr val="accent2"/>
              </a:buClr>
              <a:buSzPct val="60000"/>
              <a:buNone/>
            </a:pPr>
            <a:endParaRPr lang="en-US" sz="1800" dirty="0" smtClean="0"/>
          </a:p>
          <a:p>
            <a:pPr marL="319088" lvl="1" indent="-319088" eaLnBrk="1" hangingPunct="1">
              <a:spcBef>
                <a:spcPts val="700"/>
              </a:spcBef>
              <a:buClr>
                <a:schemeClr val="accent2"/>
              </a:buClr>
              <a:buSzPct val="60000"/>
              <a:buFont typeface="Wingdings" pitchFamily="2" charset="2"/>
              <a:buChar char=""/>
            </a:pPr>
            <a:endParaRPr lang="en-US" sz="1800" dirty="0" smtClean="0">
              <a:solidFill>
                <a:schemeClr val="tx1"/>
              </a:solidFill>
              <a:latin typeface="Calibri" pitchFamily="34" charset="0"/>
            </a:endParaRPr>
          </a:p>
          <a:p>
            <a:pPr eaLnBrk="1" hangingPunct="1"/>
            <a:endParaRPr lang="en-US" sz="1600" dirty="0" smtClean="0">
              <a:solidFill>
                <a:schemeClr val="tx1"/>
              </a:solidFill>
              <a:latin typeface="Calibri" pitchFamily="34" charset="0"/>
            </a:endParaRPr>
          </a:p>
          <a:p>
            <a:pPr>
              <a:spcBef>
                <a:spcPct val="50000"/>
              </a:spcBef>
              <a:buNone/>
            </a:pPr>
            <a:endParaRPr lang="en-US" sz="14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Compiler Generated Constructor</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dirty="0" smtClean="0">
              <a:latin typeface="Calibri" pitchFamily="34" charset="0"/>
            </a:endParaRPr>
          </a:p>
          <a:p>
            <a:pPr>
              <a:spcBef>
                <a:spcPct val="50000"/>
              </a:spcBef>
              <a:buNone/>
            </a:pPr>
            <a:endParaRPr lang="en-US" sz="1600" dirty="0" smtClean="0">
              <a:latin typeface="Calibri" pitchFamily="34" charset="0"/>
            </a:endParaRPr>
          </a:p>
          <a:p>
            <a:pPr marL="319088" lvl="1" indent="-319088" eaLnBrk="1" hangingPunct="1">
              <a:spcBef>
                <a:spcPts val="700"/>
              </a:spcBef>
              <a:buClr>
                <a:schemeClr val="accent2"/>
              </a:buClr>
              <a:buSzPct val="60000"/>
              <a:buFont typeface="Wingdings" pitchFamily="2" charset="2"/>
              <a:buChar char=""/>
            </a:pPr>
            <a:endParaRPr lang="en-US" sz="1600" dirty="0" smtClean="0"/>
          </a:p>
          <a:p>
            <a:pPr marL="319088" lvl="1" indent="-319088" algn="just" eaLnBrk="1" hangingPunct="1">
              <a:spcBef>
                <a:spcPts val="700"/>
              </a:spcBef>
              <a:buClr>
                <a:schemeClr val="accent2"/>
              </a:buClr>
              <a:buSzPct val="60000"/>
              <a:buFont typeface="Wingdings" pitchFamily="2" charset="2"/>
              <a:buChar char=""/>
            </a:pPr>
            <a:r>
              <a:rPr lang="en-US" sz="1600" dirty="0" smtClean="0">
                <a:latin typeface="Calibri" pitchFamily="34" charset="0"/>
              </a:rPr>
              <a:t>When no constructors are defined for a class, compiler automatically inserts a constructor that takes no argument</a:t>
            </a:r>
          </a:p>
          <a:p>
            <a:pPr marL="319088" lvl="1" indent="-319088" eaLnBrk="1" hangingPunct="1">
              <a:spcBef>
                <a:spcPts val="700"/>
              </a:spcBef>
              <a:buClr>
                <a:schemeClr val="accent2"/>
              </a:buClr>
              <a:buSzPct val="60000"/>
              <a:buNone/>
            </a:pPr>
            <a:r>
              <a:rPr lang="en-US" sz="1600" dirty="0" smtClean="0">
                <a:solidFill>
                  <a:schemeClr val="tx1"/>
                </a:solidFill>
                <a:latin typeface="Calibri" pitchFamily="34" charset="0"/>
              </a:rPr>
              <a:t>	Example:-</a:t>
            </a:r>
          </a:p>
          <a:p>
            <a:pPr marL="319088" lvl="1" indent="-319088" eaLnBrk="1" hangingPunct="1">
              <a:spcBef>
                <a:spcPts val="700"/>
              </a:spcBef>
              <a:buClr>
                <a:schemeClr val="accent2"/>
              </a:buClr>
              <a:buSzPct val="60000"/>
              <a:buNone/>
            </a:pPr>
            <a:r>
              <a:rPr lang="en-US" sz="1600" dirty="0" smtClean="0">
                <a:solidFill>
                  <a:schemeClr val="tx1"/>
                </a:solidFill>
                <a:latin typeface="Calibri" pitchFamily="34" charset="0"/>
              </a:rPr>
              <a:t>	public class Employee{</a:t>
            </a:r>
          </a:p>
          <a:p>
            <a:pPr marL="319088" lvl="1" indent="-319088" eaLnBrk="1" hangingPunct="1">
              <a:spcBef>
                <a:spcPts val="700"/>
              </a:spcBef>
              <a:buClr>
                <a:schemeClr val="accent2"/>
              </a:buClr>
              <a:buSzPct val="60000"/>
              <a:buNone/>
            </a:pPr>
            <a:r>
              <a:rPr lang="en-US" sz="1600" dirty="0" smtClean="0">
                <a:solidFill>
                  <a:schemeClr val="tx1"/>
                </a:solidFill>
                <a:latin typeface="Calibri" pitchFamily="34" charset="0"/>
              </a:rPr>
              <a:t>	String name</a:t>
            </a:r>
          </a:p>
          <a:p>
            <a:pPr eaLnBrk="1" hangingPunct="1">
              <a:buNone/>
            </a:pPr>
            <a:r>
              <a:rPr lang="en-US" sz="1600" dirty="0" smtClean="0">
                <a:solidFill>
                  <a:schemeClr val="tx1"/>
                </a:solidFill>
                <a:latin typeface="Calibri" pitchFamily="34" charset="0"/>
              </a:rPr>
              <a:t>	</a:t>
            </a:r>
            <a:r>
              <a:rPr lang="en-US" sz="1600" dirty="0" err="1" smtClean="0">
                <a:solidFill>
                  <a:schemeClr val="tx1"/>
                </a:solidFill>
                <a:latin typeface="Calibri" pitchFamily="34" charset="0"/>
              </a:rPr>
              <a:t>int</a:t>
            </a:r>
            <a:r>
              <a:rPr lang="en-US" sz="1600" dirty="0" smtClean="0">
                <a:solidFill>
                  <a:schemeClr val="tx1"/>
                </a:solidFill>
                <a:latin typeface="Calibri" pitchFamily="34" charset="0"/>
              </a:rPr>
              <a:t> </a:t>
            </a:r>
            <a:r>
              <a:rPr lang="en-US" sz="1600" dirty="0" err="1" smtClean="0">
                <a:solidFill>
                  <a:schemeClr val="tx1"/>
                </a:solidFill>
                <a:latin typeface="Calibri" pitchFamily="34" charset="0"/>
              </a:rPr>
              <a:t>empId</a:t>
            </a:r>
            <a:endParaRPr lang="en-US" sz="1600" dirty="0" smtClean="0">
              <a:solidFill>
                <a:schemeClr val="tx1"/>
              </a:solidFill>
              <a:latin typeface="Calibri" pitchFamily="34" charset="0"/>
            </a:endParaRPr>
          </a:p>
          <a:p>
            <a:pPr eaLnBrk="1" hangingPunct="1">
              <a:buNone/>
            </a:pPr>
            <a:endParaRPr lang="en-US" sz="1600" dirty="0" smtClean="0">
              <a:solidFill>
                <a:schemeClr val="tx1"/>
              </a:solidFill>
              <a:latin typeface="Calibri" pitchFamily="34" charset="0"/>
            </a:endParaRPr>
          </a:p>
          <a:p>
            <a:pPr eaLnBrk="1" hangingPunct="1">
              <a:buNone/>
            </a:pPr>
            <a:endParaRPr lang="en-US" sz="1600" dirty="0" smtClean="0">
              <a:solidFill>
                <a:schemeClr val="tx1"/>
              </a:solidFill>
              <a:latin typeface="Calibri" pitchFamily="34" charset="0"/>
            </a:endParaRPr>
          </a:p>
          <a:p>
            <a:pPr eaLnBrk="1" hangingPunct="1">
              <a:buNone/>
            </a:pPr>
            <a:r>
              <a:rPr lang="en-US" sz="1600" dirty="0" smtClean="0">
                <a:solidFill>
                  <a:schemeClr val="tx1"/>
                </a:solidFill>
                <a:latin typeface="Calibri" pitchFamily="34" charset="0"/>
              </a:rPr>
              <a:t>.......</a:t>
            </a:r>
          </a:p>
          <a:p>
            <a:pPr eaLnBrk="1" hangingPunct="1">
              <a:buNone/>
            </a:pPr>
            <a:r>
              <a:rPr lang="en-US" sz="1600" dirty="0" smtClean="0">
                <a:solidFill>
                  <a:schemeClr val="tx1"/>
                </a:solidFill>
                <a:latin typeface="Calibri" pitchFamily="34" charset="0"/>
              </a:rPr>
              <a:t>} </a:t>
            </a:r>
          </a:p>
          <a:p>
            <a:pPr>
              <a:spcBef>
                <a:spcPct val="50000"/>
              </a:spcBef>
              <a:buNone/>
            </a:pPr>
            <a:endParaRPr lang="en-US" sz="14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
        <p:nvSpPr>
          <p:cNvPr id="5" name="Rectangle 4"/>
          <p:cNvSpPr/>
          <p:nvPr/>
        </p:nvSpPr>
        <p:spPr>
          <a:xfrm>
            <a:off x="5796136" y="2859782"/>
            <a:ext cx="2088232" cy="16561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latin typeface="Calibri" pitchFamily="34" charset="0"/>
              </a:rPr>
              <a:t>Public Employee()</a:t>
            </a:r>
          </a:p>
          <a:p>
            <a:r>
              <a:rPr lang="en-IN" dirty="0" smtClean="0">
                <a:solidFill>
                  <a:schemeClr val="tx1"/>
                </a:solidFill>
                <a:latin typeface="Calibri" pitchFamily="34" charset="0"/>
              </a:rPr>
              <a:t>{</a:t>
            </a:r>
          </a:p>
          <a:p>
            <a:r>
              <a:rPr lang="en-IN" dirty="0" smtClean="0">
                <a:solidFill>
                  <a:schemeClr val="tx1"/>
                </a:solidFill>
                <a:latin typeface="Calibri" pitchFamily="34" charset="0"/>
              </a:rPr>
              <a:t>	super();</a:t>
            </a:r>
          </a:p>
          <a:p>
            <a:r>
              <a:rPr lang="en-IN" dirty="0" smtClean="0">
                <a:solidFill>
                  <a:schemeClr val="tx1"/>
                </a:solidFill>
                <a:latin typeface="Calibri" pitchFamily="34" charset="0"/>
              </a:rPr>
              <a:t>}</a:t>
            </a:r>
            <a:endParaRPr lang="en-IN" dirty="0">
              <a:solidFill>
                <a:schemeClr val="tx1"/>
              </a:solidFill>
              <a:latin typeface="Calibri" pitchFamily="34" charset="0"/>
            </a:endParaRPr>
          </a:p>
        </p:txBody>
      </p:sp>
      <p:sp>
        <p:nvSpPr>
          <p:cNvPr id="6" name="Left Arrow 5"/>
          <p:cNvSpPr/>
          <p:nvPr/>
        </p:nvSpPr>
        <p:spPr>
          <a:xfrm>
            <a:off x="2843808" y="3363838"/>
            <a:ext cx="2922624" cy="720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Compiler inserts</a:t>
            </a:r>
            <a:endParaRPr lang="en-IN" dirty="0"/>
          </a:p>
        </p:txBody>
      </p:sp>
    </p:spTree>
  </p:cSld>
  <p:clrMapOvr>
    <a:masterClrMapping/>
  </p:clrMapOvr>
  <p:transition spd="med">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Day 1: Package</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400" dirty="0" smtClean="0">
              <a:latin typeface="Calibri" pitchFamily="34" charset="0"/>
            </a:endParaRPr>
          </a:p>
          <a:p>
            <a:pPr>
              <a:buFont typeface="Wingdings" pitchFamily="2" charset="2"/>
              <a:buChar char="q"/>
            </a:pPr>
            <a:endParaRPr lang="en-US" sz="1400" dirty="0" smtClean="0">
              <a:latin typeface="Calibri" pitchFamily="34" charset="0"/>
            </a:endParaRPr>
          </a:p>
          <a:p>
            <a:pPr algn="just">
              <a:buFont typeface="Wingdings" pitchFamily="2" charset="2"/>
              <a:buChar char="q"/>
            </a:pPr>
            <a:r>
              <a:rPr lang="en-US" sz="1400" dirty="0" smtClean="0">
                <a:latin typeface="Calibri" pitchFamily="34" charset="0"/>
              </a:rPr>
              <a:t>A package is a namespace that organizes the a set of related classes and interfaces. It also defines the scope of a class. An application consists of thousands of classes and interfaces, and therefore, it is very important to organize them logically into packages</a:t>
            </a:r>
          </a:p>
          <a:p>
            <a:pPr algn="just" eaLnBrk="1" hangingPunct="1">
              <a:lnSpc>
                <a:spcPct val="120000"/>
              </a:lnSpc>
              <a:defRPr/>
            </a:pPr>
            <a:r>
              <a:rPr lang="en-US" sz="1400" dirty="0" smtClean="0">
                <a:latin typeface="Calibri" pitchFamily="34" charset="0"/>
              </a:rPr>
              <a:t>Packages are implemented using file system directories</a:t>
            </a:r>
          </a:p>
          <a:p>
            <a:pPr algn="just" eaLnBrk="1" hangingPunct="1">
              <a:lnSpc>
                <a:spcPct val="120000"/>
              </a:lnSpc>
              <a:defRPr/>
            </a:pPr>
            <a:r>
              <a:rPr lang="en-US" sz="1400" dirty="0" smtClean="0">
                <a:latin typeface="Calibri" pitchFamily="34" charset="0"/>
              </a:rPr>
              <a:t>Package must be the first statement in the java source file</a:t>
            </a:r>
          </a:p>
          <a:p>
            <a:pPr algn="just" eaLnBrk="1" hangingPunct="1">
              <a:lnSpc>
                <a:spcPct val="120000"/>
              </a:lnSpc>
              <a:defRPr/>
            </a:pPr>
            <a:r>
              <a:rPr lang="en-US" sz="1400" dirty="0" smtClean="0">
                <a:latin typeface="Calibri" pitchFamily="34" charset="0"/>
              </a:rPr>
              <a:t>Syntax for creating packages:</a:t>
            </a:r>
            <a:endParaRPr lang="en-US" sz="1400" b="1" dirty="0" smtClean="0">
              <a:latin typeface="Calibri" pitchFamily="34" charset="0"/>
            </a:endParaRPr>
          </a:p>
          <a:p>
            <a:pPr algn="just" eaLnBrk="1" hangingPunct="1">
              <a:lnSpc>
                <a:spcPct val="120000"/>
              </a:lnSpc>
              <a:buNone/>
              <a:defRPr/>
            </a:pPr>
            <a:r>
              <a:rPr lang="en-US" sz="1400" b="1" dirty="0" smtClean="0">
                <a:solidFill>
                  <a:srgbClr val="000000"/>
                </a:solidFill>
                <a:latin typeface="Calibri" pitchFamily="34" charset="0"/>
              </a:rPr>
              <a:t>	package </a:t>
            </a:r>
            <a:r>
              <a:rPr lang="en-US" sz="1400" b="1" dirty="0" err="1" smtClean="0">
                <a:solidFill>
                  <a:srgbClr val="000000"/>
                </a:solidFill>
                <a:latin typeface="Calibri" pitchFamily="34" charset="0"/>
              </a:rPr>
              <a:t>package</a:t>
            </a:r>
            <a:r>
              <a:rPr lang="en-US" sz="1400" b="1" dirty="0" smtClean="0">
                <a:solidFill>
                  <a:srgbClr val="000000"/>
                </a:solidFill>
                <a:latin typeface="Calibri" pitchFamily="34" charset="0"/>
              </a:rPr>
              <a:t> name[.package name];</a:t>
            </a:r>
          </a:p>
          <a:p>
            <a:pPr algn="just" eaLnBrk="1" hangingPunct="1">
              <a:lnSpc>
                <a:spcPct val="120000"/>
              </a:lnSpc>
              <a:defRPr/>
            </a:pPr>
            <a:r>
              <a:rPr lang="en-US" sz="1600" dirty="0" smtClean="0">
                <a:latin typeface="Calibri" pitchFamily="34" charset="0"/>
              </a:rPr>
              <a:t>Types of Java packages</a:t>
            </a:r>
          </a:p>
          <a:p>
            <a:pPr lvl="1" algn="just">
              <a:spcBef>
                <a:spcPct val="50000"/>
              </a:spcBef>
              <a:buFont typeface="Wingdings" pitchFamily="2" charset="2"/>
              <a:buChar char="§"/>
            </a:pPr>
            <a:r>
              <a:rPr lang="en-US" sz="1400" dirty="0" smtClean="0">
                <a:solidFill>
                  <a:schemeClr val="tx1"/>
                </a:solidFill>
                <a:latin typeface="Calibri" pitchFamily="34" charset="0"/>
              </a:rPr>
              <a:t>Built in/Java defined packages</a:t>
            </a:r>
          </a:p>
          <a:p>
            <a:pPr lvl="1" algn="just">
              <a:spcBef>
                <a:spcPct val="50000"/>
              </a:spcBef>
              <a:buFont typeface="Wingdings" pitchFamily="2" charset="2"/>
              <a:buChar char="§"/>
            </a:pPr>
            <a:r>
              <a:rPr lang="en-US" sz="1400" dirty="0" smtClean="0">
                <a:solidFill>
                  <a:schemeClr val="tx1"/>
                </a:solidFill>
                <a:latin typeface="Calibri" pitchFamily="34" charset="0"/>
              </a:rPr>
              <a:t>User defined packages</a:t>
            </a:r>
          </a:p>
          <a:p>
            <a:pPr>
              <a:spcBef>
                <a:spcPct val="50000"/>
              </a:spcBef>
              <a:buNone/>
            </a:pPr>
            <a:endParaRPr lang="en-US" sz="14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Benefits of Package</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400" dirty="0" smtClean="0">
              <a:latin typeface="Calibri" pitchFamily="34" charset="0"/>
            </a:endParaRPr>
          </a:p>
          <a:p>
            <a:pPr>
              <a:buFont typeface="Wingdings" pitchFamily="2" charset="2"/>
              <a:buChar char="q"/>
            </a:pPr>
            <a:endParaRPr lang="en-US" sz="1400" dirty="0" smtClean="0">
              <a:latin typeface="Calibri" pitchFamily="34" charset="0"/>
            </a:endParaRPr>
          </a:p>
          <a:p>
            <a:pPr>
              <a:spcBef>
                <a:spcPct val="50000"/>
              </a:spcBef>
              <a:buFont typeface="Wingdings" pitchFamily="2" charset="2"/>
              <a:buChar char="q"/>
            </a:pPr>
            <a:r>
              <a:rPr lang="en-IN" sz="1600" dirty="0" smtClean="0">
                <a:latin typeface="Calibri" pitchFamily="34" charset="0"/>
              </a:rPr>
              <a:t>Modularity</a:t>
            </a:r>
          </a:p>
          <a:p>
            <a:pPr>
              <a:spcBef>
                <a:spcPct val="50000"/>
              </a:spcBef>
              <a:buFont typeface="Wingdings" pitchFamily="2" charset="2"/>
              <a:buChar char="q"/>
            </a:pPr>
            <a:r>
              <a:rPr lang="en-IN" sz="1600" dirty="0" smtClean="0">
                <a:latin typeface="Calibri" pitchFamily="34" charset="0"/>
              </a:rPr>
              <a:t>Easier Application Design</a:t>
            </a:r>
          </a:p>
          <a:p>
            <a:pPr>
              <a:spcBef>
                <a:spcPct val="50000"/>
              </a:spcBef>
              <a:buFont typeface="Wingdings" pitchFamily="2" charset="2"/>
              <a:buChar char="q"/>
            </a:pPr>
            <a:r>
              <a:rPr lang="en-IN" sz="1600" dirty="0" smtClean="0">
                <a:latin typeface="Calibri" pitchFamily="34" charset="0"/>
              </a:rPr>
              <a:t>Hiding Information</a:t>
            </a:r>
          </a:p>
          <a:p>
            <a:pPr>
              <a:spcBef>
                <a:spcPct val="50000"/>
              </a:spcBef>
              <a:buFont typeface="Wingdings" pitchFamily="2" charset="2"/>
              <a:buChar char="q"/>
            </a:pPr>
            <a:r>
              <a:rPr lang="en-US" sz="1600" dirty="0" smtClean="0">
                <a:latin typeface="Calibri" pitchFamily="34" charset="0"/>
              </a:rPr>
              <a:t>Eliminates name collision</a:t>
            </a:r>
          </a:p>
          <a:p>
            <a:pPr>
              <a:spcBef>
                <a:spcPct val="50000"/>
              </a:spcBef>
              <a:buFont typeface="Wingdings" pitchFamily="2" charset="2"/>
              <a:buChar char="q"/>
            </a:pPr>
            <a:r>
              <a:rPr lang="en-IN" sz="1600" dirty="0" smtClean="0">
                <a:latin typeface="Calibri" pitchFamily="34" charset="0"/>
              </a:rPr>
              <a:t>Better Performance</a:t>
            </a:r>
          </a:p>
          <a:p>
            <a:pPr>
              <a:spcBef>
                <a:spcPct val="50000"/>
              </a:spcBef>
              <a:buFont typeface="Wingdings" pitchFamily="2" charset="2"/>
              <a:buChar char="q"/>
            </a:pPr>
            <a:r>
              <a:rPr lang="en-IN" sz="1600" dirty="0" smtClean="0">
                <a:latin typeface="Calibri" pitchFamily="34" charset="0"/>
              </a:rPr>
              <a:t>Overloading</a:t>
            </a:r>
            <a:endParaRPr lang="en-US" sz="16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import Keyword</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400" dirty="0" smtClean="0">
              <a:latin typeface="Calibri" pitchFamily="34" charset="0"/>
            </a:endParaRPr>
          </a:p>
          <a:p>
            <a:pPr>
              <a:buFont typeface="Wingdings" pitchFamily="2" charset="2"/>
              <a:buChar char="q"/>
            </a:pPr>
            <a:endParaRPr lang="en-US" sz="1400" dirty="0" smtClean="0">
              <a:latin typeface="Calibri" pitchFamily="34" charset="0"/>
            </a:endParaRPr>
          </a:p>
          <a:p>
            <a:pPr marL="342900" indent="-342900" algn="just" eaLnBrk="1" hangingPunct="1">
              <a:lnSpc>
                <a:spcPct val="80000"/>
              </a:lnSpc>
              <a:defRPr/>
            </a:pPr>
            <a:r>
              <a:rPr lang="en-US" sz="1600" dirty="0" smtClean="0">
                <a:solidFill>
                  <a:schemeClr val="tx1"/>
                </a:solidFill>
                <a:latin typeface="Calibri" pitchFamily="34" charset="0"/>
              </a:rPr>
              <a:t>The classes in the packages are to be included into the applications as required </a:t>
            </a:r>
          </a:p>
          <a:p>
            <a:pPr marL="342900" indent="-342900" algn="just" eaLnBrk="1" hangingPunct="1">
              <a:lnSpc>
                <a:spcPct val="80000"/>
              </a:lnSpc>
              <a:defRPr/>
            </a:pPr>
            <a:r>
              <a:rPr lang="en-US" sz="1600" dirty="0" smtClean="0">
                <a:solidFill>
                  <a:schemeClr val="tx1"/>
                </a:solidFill>
                <a:latin typeface="Calibri" pitchFamily="34" charset="0"/>
              </a:rPr>
              <a:t>The classes of a package are included using import keyword </a:t>
            </a:r>
          </a:p>
          <a:p>
            <a:pPr marL="342900" indent="-342900" algn="just" eaLnBrk="1" hangingPunct="1">
              <a:lnSpc>
                <a:spcPct val="80000"/>
              </a:lnSpc>
              <a:defRPr/>
            </a:pPr>
            <a:r>
              <a:rPr lang="en-US" sz="1600" dirty="0" smtClean="0">
                <a:solidFill>
                  <a:schemeClr val="tx1"/>
                </a:solidFill>
                <a:latin typeface="Calibri" pitchFamily="34" charset="0"/>
              </a:rPr>
              <a:t>The import keyword followed by fully qualified class name is to be placed before the application class definition</a:t>
            </a:r>
          </a:p>
          <a:p>
            <a:pPr marL="768350" lvl="1" indent="-304800" algn="just" eaLnBrk="1" hangingPunct="1">
              <a:lnSpc>
                <a:spcPct val="80000"/>
              </a:lnSpc>
              <a:buFont typeface="Arial" pitchFamily="34" charset="0"/>
              <a:buChar char="•"/>
              <a:defRPr/>
            </a:pPr>
            <a:r>
              <a:rPr lang="en-US" sz="1600" dirty="0" smtClean="0">
                <a:solidFill>
                  <a:schemeClr val="tx1"/>
                </a:solidFill>
                <a:latin typeface="Calibri" pitchFamily="34" charset="0"/>
              </a:rPr>
              <a:t>import </a:t>
            </a:r>
            <a:r>
              <a:rPr lang="en-US" sz="1600" dirty="0" err="1" smtClean="0">
                <a:solidFill>
                  <a:schemeClr val="tx1"/>
                </a:solidFill>
                <a:latin typeface="Calibri" pitchFamily="34" charset="0"/>
              </a:rPr>
              <a:t>packaename.classname</a:t>
            </a:r>
            <a:r>
              <a:rPr lang="en-US" sz="1600" dirty="0" smtClean="0">
                <a:solidFill>
                  <a:schemeClr val="tx1"/>
                </a:solidFill>
                <a:latin typeface="Calibri" pitchFamily="34" charset="0"/>
              </a:rPr>
              <a:t> ;</a:t>
            </a:r>
          </a:p>
          <a:p>
            <a:pPr marL="768350" lvl="1" indent="-304800" algn="just" eaLnBrk="1" hangingPunct="1">
              <a:lnSpc>
                <a:spcPct val="80000"/>
              </a:lnSpc>
              <a:buFont typeface="Arial" pitchFamily="34" charset="0"/>
              <a:buChar char="•"/>
              <a:defRPr/>
            </a:pPr>
            <a:r>
              <a:rPr lang="en-US" sz="1600" dirty="0" smtClean="0">
                <a:solidFill>
                  <a:schemeClr val="tx1"/>
                </a:solidFill>
                <a:latin typeface="Calibri" pitchFamily="34" charset="0"/>
              </a:rPr>
              <a:t>          // Class Definition </a:t>
            </a:r>
          </a:p>
          <a:p>
            <a:pPr marL="768350" lvl="1" indent="-304800" algn="just" eaLnBrk="1" hangingPunct="1">
              <a:lnSpc>
                <a:spcPct val="80000"/>
              </a:lnSpc>
              <a:buFont typeface="Arial" pitchFamily="34" charset="0"/>
              <a:buChar char="•"/>
              <a:defRPr/>
            </a:pPr>
            <a:r>
              <a:rPr lang="en-US" sz="1600" dirty="0" smtClean="0">
                <a:solidFill>
                  <a:schemeClr val="tx1"/>
                </a:solidFill>
                <a:latin typeface="Calibri" pitchFamily="34" charset="0"/>
              </a:rPr>
              <a:t>     Ex: import </a:t>
            </a:r>
            <a:r>
              <a:rPr lang="en-US" sz="1600" dirty="0" err="1" smtClean="0">
                <a:solidFill>
                  <a:schemeClr val="tx1"/>
                </a:solidFill>
                <a:latin typeface="Calibri" pitchFamily="34" charset="0"/>
              </a:rPr>
              <a:t>Java.util.Date</a:t>
            </a:r>
            <a:r>
              <a:rPr lang="en-US" sz="1600" dirty="0" smtClean="0">
                <a:solidFill>
                  <a:schemeClr val="tx1"/>
                </a:solidFill>
                <a:latin typeface="Calibri" pitchFamily="34" charset="0"/>
              </a:rPr>
              <a:t>;</a:t>
            </a:r>
          </a:p>
          <a:p>
            <a:pPr marL="768350" lvl="1" indent="-304800" algn="just" eaLnBrk="1" hangingPunct="1">
              <a:lnSpc>
                <a:spcPct val="80000"/>
              </a:lnSpc>
              <a:buFont typeface="Arial" pitchFamily="34" charset="0"/>
              <a:buChar char="•"/>
              <a:defRPr/>
            </a:pPr>
            <a:r>
              <a:rPr lang="en-US" sz="1600" dirty="0" smtClean="0">
                <a:solidFill>
                  <a:schemeClr val="tx1"/>
                </a:solidFill>
                <a:latin typeface="Calibri" pitchFamily="34" charset="0"/>
              </a:rPr>
              <a:t>           import Java.io.*;</a:t>
            </a:r>
          </a:p>
          <a:p>
            <a:pPr marL="768350" lvl="1" indent="-304800" algn="just" eaLnBrk="1" hangingPunct="1">
              <a:lnSpc>
                <a:spcPct val="80000"/>
              </a:lnSpc>
              <a:buFont typeface="Arial" pitchFamily="34" charset="0"/>
              <a:buChar char="•"/>
              <a:defRPr/>
            </a:pPr>
            <a:r>
              <a:rPr lang="en-US" sz="1600" dirty="0" smtClean="0">
                <a:solidFill>
                  <a:schemeClr val="tx1"/>
                </a:solidFill>
                <a:latin typeface="Calibri" pitchFamily="34" charset="0"/>
              </a:rPr>
              <a:t>         // Class Definition</a:t>
            </a:r>
          </a:p>
          <a:p>
            <a:pPr marL="315913" indent="-304800" algn="just" eaLnBrk="1" hangingPunct="1">
              <a:lnSpc>
                <a:spcPct val="80000"/>
              </a:lnSpc>
              <a:defRPr/>
            </a:pPr>
            <a:r>
              <a:rPr lang="en-US" sz="1600" dirty="0" smtClean="0">
                <a:solidFill>
                  <a:schemeClr val="tx1"/>
                </a:solidFill>
                <a:latin typeface="Calibri" pitchFamily="34" charset="0"/>
              </a:rPr>
              <a:t>above indicates to import all the classes in a package</a:t>
            </a:r>
          </a:p>
          <a:p>
            <a:pPr marL="315913" indent="-304800" algn="just" eaLnBrk="1" hangingPunct="1">
              <a:lnSpc>
                <a:spcPct val="80000"/>
              </a:lnSpc>
              <a:defRPr/>
            </a:pPr>
            <a:r>
              <a:rPr lang="en-US" sz="1600" dirty="0" smtClean="0">
                <a:solidFill>
                  <a:schemeClr val="tx1"/>
                </a:solidFill>
                <a:latin typeface="Calibri" pitchFamily="34" charset="0"/>
              </a:rPr>
              <a:t>All the classes in </a:t>
            </a:r>
            <a:r>
              <a:rPr lang="en-US" sz="1600" dirty="0" err="1" smtClean="0">
                <a:solidFill>
                  <a:schemeClr val="tx1"/>
                </a:solidFill>
                <a:latin typeface="Calibri" pitchFamily="34" charset="0"/>
              </a:rPr>
              <a:t>Java.lang</a:t>
            </a:r>
            <a:r>
              <a:rPr lang="en-US" sz="1600" dirty="0" smtClean="0">
                <a:solidFill>
                  <a:schemeClr val="tx1"/>
                </a:solidFill>
                <a:latin typeface="Calibri" pitchFamily="34" charset="0"/>
              </a:rPr>
              <a:t> package are included implicitly</a:t>
            </a:r>
          </a:p>
          <a:p>
            <a:pPr>
              <a:spcBef>
                <a:spcPct val="50000"/>
              </a:spcBef>
              <a:buFont typeface="Wingdings" pitchFamily="2" charset="2"/>
              <a:buChar char="q"/>
            </a:pPr>
            <a:endParaRPr lang="en-US" sz="16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User Defined Packages</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400" dirty="0" smtClean="0">
              <a:latin typeface="Calibri" pitchFamily="34" charset="0"/>
            </a:endParaRPr>
          </a:p>
          <a:p>
            <a:pPr>
              <a:buFont typeface="Wingdings" pitchFamily="2" charset="2"/>
              <a:buChar char="q"/>
            </a:pPr>
            <a:endParaRPr lang="en-US" sz="1400" dirty="0" smtClean="0">
              <a:latin typeface="Calibri" pitchFamily="34" charset="0"/>
            </a:endParaRPr>
          </a:p>
          <a:p>
            <a:pPr algn="just"/>
            <a:r>
              <a:rPr lang="en-US" sz="1600" dirty="0" smtClean="0">
                <a:latin typeface="Calibri" pitchFamily="34" charset="0"/>
              </a:rPr>
              <a:t>When we write a Java program, we create many classes. We can organize these classes by creating our own packages</a:t>
            </a:r>
          </a:p>
          <a:p>
            <a:pPr algn="just"/>
            <a:r>
              <a:rPr lang="en-US" sz="1600" dirty="0" smtClean="0">
                <a:latin typeface="Calibri" pitchFamily="34" charset="0"/>
              </a:rPr>
              <a:t>The packages that we create are called user-defined packages</a:t>
            </a:r>
          </a:p>
          <a:p>
            <a:pPr algn="just"/>
            <a:r>
              <a:rPr lang="en-US" sz="1600" dirty="0" smtClean="0">
                <a:latin typeface="Calibri" pitchFamily="34" charset="0"/>
              </a:rPr>
              <a:t>A user-defined package contains one or more classes or interface that can be imported in a Java program </a:t>
            </a:r>
          </a:p>
          <a:p>
            <a:pPr>
              <a:buNone/>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smtClean="0">
                <a:latin typeface="Calibri" pitchFamily="34" charset="0"/>
              </a:rPr>
              <a:t>Session </a:t>
            </a:r>
            <a:r>
              <a:rPr lang="en-US" sz="2800" b="1" dirty="0" smtClean="0">
                <a:latin typeface="Calibri" pitchFamily="34" charset="0"/>
              </a:rPr>
              <a:t>1: Features of Java(Continued)</a:t>
            </a:r>
            <a:endParaRPr lang="en-IN" sz="2800" b="1" dirty="0">
              <a:latin typeface="Calibri" pitchFamily="34" charset="0"/>
            </a:endParaRPr>
          </a:p>
        </p:txBody>
      </p:sp>
      <p:sp>
        <p:nvSpPr>
          <p:cNvPr id="4" name="Rectangle 2"/>
          <p:cNvSpPr>
            <a:spLocks noGrp="1"/>
          </p:cNvSpPr>
          <p:nvPr>
            <p:ph sz="quarter" idx="13"/>
          </p:nvPr>
        </p:nvSpPr>
        <p:spPr>
          <a:xfrm>
            <a:off x="609600" y="1491630"/>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algn="just" eaLnBrk="1" hangingPunct="1"/>
            <a:r>
              <a:rPr lang="en-US" sz="1400" b="1" dirty="0" smtClean="0">
                <a:solidFill>
                  <a:srgbClr val="0070C0"/>
                </a:solidFill>
                <a:latin typeface="Calibri" pitchFamily="34" charset="0"/>
              </a:rPr>
              <a:t>Portable type: </a:t>
            </a:r>
            <a:r>
              <a:rPr lang="en-US" sz="1400" dirty="0" smtClean="0">
                <a:latin typeface="Calibri" pitchFamily="34" charset="0"/>
              </a:rPr>
              <a:t>The size of data  types are always same irrespective of the system architecture. That is an </a:t>
            </a:r>
            <a:r>
              <a:rPr lang="en-US" sz="1400" dirty="0" err="1" smtClean="0">
                <a:latin typeface="Calibri" pitchFamily="34" charset="0"/>
              </a:rPr>
              <a:t>int</a:t>
            </a:r>
            <a:r>
              <a:rPr lang="en-US" sz="1400" dirty="0" smtClean="0">
                <a:latin typeface="Calibri" pitchFamily="34" charset="0"/>
              </a:rPr>
              <a:t> in Java is always 32 bit  unlike in C/C++ where the size may be 16-bit or 32-bit depending on the compiler and machine.  Hence when ported on different machines, there does not occur any  change in the values the data types can hold. And also Java has libraries that enables to port its application  on any systems like UNIX, Windows  and the Macintosh systems</a:t>
            </a:r>
          </a:p>
          <a:p>
            <a:pPr algn="just" eaLnBrk="1" hangingPunct="1"/>
            <a:r>
              <a:rPr lang="en-US" sz="1400" b="1" dirty="0" smtClean="0">
                <a:solidFill>
                  <a:srgbClr val="0070C0"/>
                </a:solidFill>
                <a:latin typeface="Calibri" pitchFamily="34" charset="0"/>
              </a:rPr>
              <a:t>Distributed: </a:t>
            </a:r>
            <a:r>
              <a:rPr lang="en-US" sz="1400" dirty="0" smtClean="0">
                <a:latin typeface="Calibri" pitchFamily="34" charset="0"/>
              </a:rPr>
              <a:t>Java’s networking capabilities are both strong and easy to use.  Java applications are capable of accessing objects across the net, via URLs as easy as a local file system</a:t>
            </a:r>
          </a:p>
          <a:p>
            <a:pPr algn="just" eaLnBrk="1" hangingPunct="1"/>
            <a:r>
              <a:rPr lang="en-IN" sz="1400" b="1" dirty="0" smtClean="0">
                <a:solidFill>
                  <a:srgbClr val="0070C0"/>
                </a:solidFill>
                <a:latin typeface="Calibri" pitchFamily="34" charset="0"/>
              </a:rPr>
              <a:t>Robust:</a:t>
            </a:r>
            <a:r>
              <a:rPr lang="en-IN" sz="1400" dirty="0" smtClean="0">
                <a:solidFill>
                  <a:srgbClr val="0070C0"/>
                </a:solidFill>
                <a:latin typeface="Calibri" pitchFamily="34" charset="0"/>
              </a:rPr>
              <a:t> </a:t>
            </a:r>
            <a:r>
              <a:rPr lang="en-IN" sz="1400" dirty="0" smtClean="0">
                <a:latin typeface="Calibri" pitchFamily="34" charset="0"/>
              </a:rPr>
              <a:t>A main source of errors in the C programming language is pointer manipulation. The explicit use of pointers has been removed from Java and in this way Java programs are easier to debug. On the other hand Java is a strongly typed language and therefore extensive compile-time checking for potential type errors is done. Java requires explicit method declarations and there are no implicit declarations (as in C, for example). The exception handling model of Java allows to group all the error handling code in one place via the try/catch/finally construct</a:t>
            </a:r>
            <a:endParaRPr lang="en-US" sz="1400" dirty="0" smtClean="0">
              <a:latin typeface="Calibri" pitchFamily="34" charset="0"/>
            </a:endParaRPr>
          </a:p>
          <a:p>
            <a:pPr algn="just" eaLnBrk="1" hangingPunct="1">
              <a:buNone/>
            </a:pPr>
            <a:endParaRPr lang="en-US" sz="1200" dirty="0" smtClean="0">
              <a:latin typeface="Calibri" pitchFamily="34" charset="0"/>
            </a:endParaRPr>
          </a:p>
          <a:p>
            <a:pPr eaLnBrk="1" hangingPunct="1">
              <a:buNone/>
            </a:pPr>
            <a:endParaRPr lang="en-US" sz="1200" dirty="0" smtClean="0">
              <a:latin typeface="Calibri" pitchFamily="34" charset="0"/>
            </a:endParaRPr>
          </a:p>
          <a:p>
            <a:pPr eaLnBrk="1" hangingPunct="1"/>
            <a:endParaRPr lang="en-US" sz="1200" dirty="0" smtClean="0">
              <a:latin typeface="Calibri" pitchFamily="34" charset="0"/>
            </a:endParaRPr>
          </a:p>
          <a:p>
            <a:pPr marL="320040" indent="-320040" eaLnBrk="1" fontAlgn="auto" hangingPunct="1">
              <a:spcAft>
                <a:spcPts val="0"/>
              </a:spcAft>
              <a:buClr>
                <a:schemeClr val="tx1">
                  <a:shade val="95000"/>
                </a:schemeClr>
              </a:buClr>
              <a:buNone/>
              <a:defRPr/>
            </a:pPr>
            <a:endParaRPr lang="en-SG" sz="1200" dirty="0" smtClean="0">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200" dirty="0" smtClean="0">
                <a:latin typeface="Calibri" pitchFamily="34"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200" dirty="0" smtClean="0">
                <a:latin typeface="Calibri" pitchFamily="34" charset="0"/>
                <a:cs typeface="Times New Roman" pitchFamily="18" charset="0"/>
              </a:rPr>
              <a:t/>
            </a:r>
            <a:br>
              <a:rPr lang="en-SG" sz="1200" dirty="0" smtClean="0">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User Defined Packages(continued)</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400" dirty="0" smtClean="0">
              <a:latin typeface="Calibri" pitchFamily="34" charset="0"/>
            </a:endParaRPr>
          </a:p>
          <a:p>
            <a:pPr>
              <a:buNone/>
            </a:pPr>
            <a:endParaRPr lang="en-US" sz="1600" b="1" dirty="0" smtClean="0">
              <a:solidFill>
                <a:schemeClr val="tx1"/>
              </a:solidFill>
              <a:latin typeface="Calibri" pitchFamily="34" charset="0"/>
            </a:endParaRPr>
          </a:p>
          <a:p>
            <a:pPr>
              <a:buNone/>
            </a:pPr>
            <a:endParaRPr lang="en-US" sz="1600" dirty="0" smtClean="0">
              <a:solidFill>
                <a:schemeClr val="tx1"/>
              </a:solidFill>
              <a:latin typeface="Calibri" pitchFamily="34" charset="0"/>
            </a:endParaRPr>
          </a:p>
        </p:txBody>
      </p:sp>
      <p:graphicFrame>
        <p:nvGraphicFramePr>
          <p:cNvPr id="5" name="Table 4"/>
          <p:cNvGraphicFramePr>
            <a:graphicFrameLocks noGrp="1"/>
          </p:cNvGraphicFramePr>
          <p:nvPr/>
        </p:nvGraphicFramePr>
        <p:xfrm>
          <a:off x="827584" y="1491630"/>
          <a:ext cx="7560840" cy="3312368"/>
        </p:xfrm>
        <a:graphic>
          <a:graphicData uri="http://schemas.openxmlformats.org/drawingml/2006/table">
            <a:tbl>
              <a:tblPr firstRow="1" bandRow="1">
                <a:tableStyleId>{5940675A-B579-460E-94D1-54222C63F5DA}</a:tableStyleId>
              </a:tblPr>
              <a:tblGrid>
                <a:gridCol w="3780420"/>
                <a:gridCol w="3780420"/>
              </a:tblGrid>
              <a:tr h="3312368">
                <a:tc>
                  <a:txBody>
                    <a:bodyPr/>
                    <a:lstStyle/>
                    <a:p>
                      <a:pPr>
                        <a:buNone/>
                      </a:pPr>
                      <a:endParaRPr lang="en-US" sz="2000" b="1" dirty="0" smtClean="0">
                        <a:latin typeface="Calibri" pitchFamily="34" charset="0"/>
                      </a:endParaRPr>
                    </a:p>
                    <a:p>
                      <a:pPr>
                        <a:buNone/>
                      </a:pPr>
                      <a:endParaRPr lang="en-US" sz="2000" b="1" dirty="0" smtClean="0">
                        <a:latin typeface="Calibri" pitchFamily="34" charset="0"/>
                      </a:endParaRPr>
                    </a:p>
                    <a:p>
                      <a:pPr>
                        <a:buNone/>
                      </a:pPr>
                      <a:r>
                        <a:rPr lang="en-US" sz="2000" b="1" dirty="0" smtClean="0">
                          <a:latin typeface="Calibri" pitchFamily="34" charset="0"/>
                        </a:rPr>
                        <a:t>Syntax</a:t>
                      </a:r>
                    </a:p>
                    <a:p>
                      <a:pPr>
                        <a:buNone/>
                      </a:pPr>
                      <a:r>
                        <a:rPr lang="en-US" sz="1600" dirty="0" smtClean="0">
                          <a:solidFill>
                            <a:schemeClr val="tx1"/>
                          </a:solidFill>
                          <a:latin typeface="Calibri" pitchFamily="34" charset="0"/>
                          <a:ea typeface="MS PGothic" pitchFamily="34" charset="-128"/>
                        </a:rPr>
                        <a:t>1.    package &lt;</a:t>
                      </a:r>
                      <a:r>
                        <a:rPr lang="en-US" sz="1600" dirty="0" err="1" smtClean="0">
                          <a:solidFill>
                            <a:schemeClr val="tx1"/>
                          </a:solidFill>
                          <a:latin typeface="Calibri" pitchFamily="34" charset="0"/>
                          <a:ea typeface="MS PGothic" pitchFamily="34" charset="-128"/>
                        </a:rPr>
                        <a:t>package_name</a:t>
                      </a:r>
                      <a:r>
                        <a:rPr lang="en-US" sz="1600" dirty="0" smtClean="0">
                          <a:solidFill>
                            <a:schemeClr val="tx1"/>
                          </a:solidFill>
                          <a:latin typeface="Calibri" pitchFamily="34" charset="0"/>
                          <a:ea typeface="MS PGothic" pitchFamily="34" charset="-128"/>
                        </a:rPr>
                        <a:t>&gt;</a:t>
                      </a:r>
                    </a:p>
                    <a:p>
                      <a:pPr>
                        <a:buNone/>
                      </a:pPr>
                      <a:r>
                        <a:rPr lang="en-US" sz="1600" dirty="0" smtClean="0">
                          <a:solidFill>
                            <a:schemeClr val="tx1"/>
                          </a:solidFill>
                          <a:latin typeface="Calibri" pitchFamily="34" charset="0"/>
                          <a:ea typeface="MS PGothic" pitchFamily="34" charset="-128"/>
                        </a:rPr>
                        <a:t>       // Class definition</a:t>
                      </a:r>
                    </a:p>
                    <a:p>
                      <a:pPr marL="342900" indent="-342900">
                        <a:buAutoNum type="arabicPeriod" startAt="2"/>
                      </a:pPr>
                      <a:r>
                        <a:rPr lang="en-US" sz="1600" dirty="0" smtClean="0">
                          <a:solidFill>
                            <a:schemeClr val="tx1"/>
                          </a:solidFill>
                          <a:latin typeface="Calibri" pitchFamily="34" charset="0"/>
                          <a:ea typeface="MS PGothic" pitchFamily="34" charset="-128"/>
                        </a:rPr>
                        <a:t>public class &lt;classname1&gt;</a:t>
                      </a:r>
                    </a:p>
                    <a:p>
                      <a:pPr marL="342900" indent="-342900">
                        <a:buAutoNum type="arabicPeriod" startAt="2"/>
                      </a:pPr>
                      <a:r>
                        <a:rPr lang="en-US" sz="1600" dirty="0" smtClean="0">
                          <a:solidFill>
                            <a:schemeClr val="tx1"/>
                          </a:solidFill>
                          <a:latin typeface="Calibri" pitchFamily="34" charset="0"/>
                          <a:ea typeface="MS PGothic" pitchFamily="34" charset="-128"/>
                        </a:rPr>
                        <a:t>{</a:t>
                      </a:r>
                    </a:p>
                    <a:p>
                      <a:pPr marL="342900" indent="-342900">
                        <a:buAutoNum type="arabicPeriod" startAt="2"/>
                      </a:pPr>
                      <a:r>
                        <a:rPr lang="en-US" sz="1600" dirty="0" smtClean="0">
                          <a:solidFill>
                            <a:schemeClr val="tx1"/>
                          </a:solidFill>
                          <a:latin typeface="Calibri" pitchFamily="34" charset="0"/>
                          <a:ea typeface="MS PGothic" pitchFamily="34" charset="-128"/>
                        </a:rPr>
                        <a:t>     // Body of the class</a:t>
                      </a:r>
                    </a:p>
                    <a:p>
                      <a:pPr marL="342900" indent="-342900">
                        <a:buAutoNum type="arabicPeriod" startAt="2"/>
                      </a:pPr>
                      <a:r>
                        <a:rPr lang="en-US" sz="1600" dirty="0" smtClean="0">
                          <a:solidFill>
                            <a:schemeClr val="tx1"/>
                          </a:solidFill>
                          <a:latin typeface="Calibri" pitchFamily="34" charset="0"/>
                          <a:ea typeface="MS PGothic" pitchFamily="34" charset="-128"/>
                        </a:rPr>
                        <a:t>}</a:t>
                      </a:r>
                    </a:p>
                    <a:p>
                      <a:endParaRPr lang="en-IN" dirty="0"/>
                    </a:p>
                  </a:txBody>
                  <a:tcPr/>
                </a:tc>
                <a:tc>
                  <a:txBody>
                    <a:bodyPr/>
                    <a:lstStyle/>
                    <a:p>
                      <a:endParaRPr lang="en-IN" b="1" dirty="0" smtClean="0">
                        <a:latin typeface="Calibri" pitchFamily="34" charset="0"/>
                      </a:endParaRPr>
                    </a:p>
                    <a:p>
                      <a:endParaRPr lang="en-IN" b="1" dirty="0" smtClean="0">
                        <a:latin typeface="Calibri" pitchFamily="34" charset="0"/>
                      </a:endParaRPr>
                    </a:p>
                    <a:p>
                      <a:r>
                        <a:rPr lang="en-IN" sz="1600" b="1" dirty="0" smtClean="0">
                          <a:latin typeface="Calibri" pitchFamily="34" charset="0"/>
                        </a:rPr>
                        <a:t>Example</a:t>
                      </a:r>
                    </a:p>
                    <a:p>
                      <a:r>
                        <a:rPr lang="en-IN" sz="1600" b="0" dirty="0" smtClean="0">
                          <a:latin typeface="Calibri" pitchFamily="34" charset="0"/>
                        </a:rPr>
                        <a:t>package</a:t>
                      </a:r>
                      <a:r>
                        <a:rPr lang="en-IN" sz="1600" b="0" baseline="0" dirty="0" smtClean="0">
                          <a:latin typeface="Calibri" pitchFamily="34" charset="0"/>
                        </a:rPr>
                        <a:t> vehicle;</a:t>
                      </a:r>
                    </a:p>
                    <a:p>
                      <a:r>
                        <a:rPr lang="en-IN" sz="1600" b="0" baseline="0" dirty="0" smtClean="0">
                          <a:latin typeface="Calibri" pitchFamily="34" charset="0"/>
                        </a:rPr>
                        <a:t>public class Car</a:t>
                      </a:r>
                    </a:p>
                    <a:p>
                      <a:r>
                        <a:rPr lang="en-IN" sz="1600" b="0" baseline="0" dirty="0" smtClean="0">
                          <a:latin typeface="Calibri" pitchFamily="34" charset="0"/>
                        </a:rPr>
                        <a:t>{</a:t>
                      </a:r>
                    </a:p>
                    <a:p>
                      <a:r>
                        <a:rPr lang="en-IN" sz="1600" b="0" baseline="0" dirty="0" smtClean="0">
                          <a:latin typeface="Calibri" pitchFamily="34" charset="0"/>
                        </a:rPr>
                        <a:t>    String brand;</a:t>
                      </a:r>
                    </a:p>
                    <a:p>
                      <a:r>
                        <a:rPr lang="en-IN" sz="1600" b="0" baseline="0" dirty="0" smtClean="0">
                          <a:latin typeface="Calibri" pitchFamily="34" charset="0"/>
                        </a:rPr>
                        <a:t>     String </a:t>
                      </a:r>
                      <a:r>
                        <a:rPr lang="en-IN" sz="1600" b="0" baseline="0" dirty="0" err="1" smtClean="0">
                          <a:latin typeface="Calibri" pitchFamily="34" charset="0"/>
                        </a:rPr>
                        <a:t>color</a:t>
                      </a:r>
                      <a:r>
                        <a:rPr lang="en-IN" sz="1600" b="0" baseline="0" dirty="0" smtClean="0">
                          <a:latin typeface="Calibri" pitchFamily="34" charset="0"/>
                        </a:rPr>
                        <a:t>;</a:t>
                      </a:r>
                    </a:p>
                    <a:p>
                      <a:r>
                        <a:rPr lang="en-IN" sz="1600" b="0" baseline="0" dirty="0" smtClean="0">
                          <a:latin typeface="Calibri" pitchFamily="34" charset="0"/>
                        </a:rPr>
                        <a:t>}</a:t>
                      </a:r>
                      <a:endParaRPr lang="en-IN" sz="1600" b="0" dirty="0">
                        <a:latin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Importing User Defined Packages</a:t>
            </a:r>
            <a:endParaRPr lang="en-IN" sz="24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eaLnBrk="1" hangingPunct="1"/>
            <a:r>
              <a:rPr lang="en-US" sz="1600" dirty="0" smtClean="0">
                <a:latin typeface="Calibri" pitchFamily="34" charset="0"/>
              </a:rPr>
              <a:t>You can include a user-defined package or any Java API using the import statement </a:t>
            </a:r>
          </a:p>
          <a:p>
            <a:pPr marL="342900" indent="-342900" eaLnBrk="1" hangingPunct="1"/>
            <a:r>
              <a:rPr lang="en-US" sz="1600" dirty="0" smtClean="0">
                <a:latin typeface="Calibri" pitchFamily="34" charset="0"/>
              </a:rPr>
              <a:t>The following syntax shows how to implement the user-defined package</a:t>
            </a:r>
          </a:p>
          <a:p>
            <a:pPr marL="793750" lvl="1" indent="-342900" eaLnBrk="1" hangingPunct="1">
              <a:buNone/>
            </a:pPr>
            <a:r>
              <a:rPr lang="en-US" sz="1600" dirty="0" smtClean="0">
                <a:latin typeface="Calibri" pitchFamily="34" charset="0"/>
              </a:rPr>
              <a:t>1.	import </a:t>
            </a:r>
            <a:r>
              <a:rPr lang="en-US" sz="1600" dirty="0" err="1" smtClean="0">
                <a:latin typeface="Calibri" pitchFamily="34" charset="0"/>
              </a:rPr>
              <a:t>vehicle.Car</a:t>
            </a:r>
            <a:r>
              <a:rPr lang="en-US" sz="1600" dirty="0" smtClean="0">
                <a:latin typeface="Calibri" pitchFamily="34" charset="0"/>
              </a:rPr>
              <a:t>;</a:t>
            </a:r>
          </a:p>
          <a:p>
            <a:pPr marL="793750" lvl="1" indent="-342900" eaLnBrk="1" hangingPunct="1">
              <a:buNone/>
            </a:pPr>
            <a:r>
              <a:rPr lang="en-US" sz="1600" dirty="0" smtClean="0">
                <a:latin typeface="Calibri" pitchFamily="34" charset="0"/>
              </a:rPr>
              <a:t>2.	public class Honda extends Car</a:t>
            </a:r>
          </a:p>
          <a:p>
            <a:pPr marL="793750" lvl="1" indent="-342900" eaLnBrk="1" hangingPunct="1">
              <a:buNone/>
            </a:pPr>
            <a:r>
              <a:rPr lang="en-US" sz="1600" dirty="0" smtClean="0">
                <a:latin typeface="Calibri" pitchFamily="34" charset="0"/>
              </a:rPr>
              <a:t>3.	{</a:t>
            </a:r>
          </a:p>
          <a:p>
            <a:pPr marL="793750" lvl="1" indent="-342900" eaLnBrk="1" hangingPunct="1">
              <a:buNone/>
            </a:pPr>
            <a:r>
              <a:rPr lang="en-US" sz="1600" dirty="0" smtClean="0">
                <a:latin typeface="Calibri" pitchFamily="34" charset="0"/>
              </a:rPr>
              <a:t>4.		// Body of the class</a:t>
            </a:r>
          </a:p>
          <a:p>
            <a:pPr marL="793750" lvl="1" indent="-342900" eaLnBrk="1" hangingPunct="1">
              <a:buNone/>
            </a:pPr>
            <a:r>
              <a:rPr lang="en-US" sz="1600" dirty="0" smtClean="0">
                <a:latin typeface="Calibri" pitchFamily="34" charset="0"/>
              </a:rPr>
              <a:t>5.	}</a:t>
            </a:r>
          </a:p>
          <a:p>
            <a:pPr>
              <a:buNone/>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Static Imports</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eaLnBrk="1" hangingPunct="1">
              <a:defRPr/>
            </a:pPr>
            <a:r>
              <a:rPr lang="en-US" sz="1600" dirty="0" smtClean="0">
                <a:latin typeface="Calibri" pitchFamily="34" charset="0"/>
              </a:rPr>
              <a:t>Makes the static members of a class available to code directly without explicitly specifying the class name</a:t>
            </a:r>
          </a:p>
          <a:p>
            <a:pPr eaLnBrk="1" hangingPunct="1">
              <a:defRPr/>
            </a:pPr>
            <a:r>
              <a:rPr lang="en-US" sz="1600" dirty="0" smtClean="0">
                <a:latin typeface="Calibri" pitchFamily="34" charset="0"/>
              </a:rPr>
              <a:t>Syntax:</a:t>
            </a:r>
          </a:p>
          <a:p>
            <a:pPr lvl="1" eaLnBrk="1" hangingPunct="1">
              <a:buFont typeface="Wingdings" pitchFamily="2" charset="2"/>
              <a:buNone/>
              <a:defRPr/>
            </a:pPr>
            <a:r>
              <a:rPr lang="en-US" sz="1600" b="1" dirty="0" smtClean="0">
                <a:solidFill>
                  <a:schemeClr val="tx1"/>
                </a:solidFill>
                <a:latin typeface="Calibri" pitchFamily="34" charset="0"/>
              </a:rPr>
              <a:t>import static </a:t>
            </a:r>
            <a:r>
              <a:rPr lang="en-US" sz="1600" b="1" dirty="0" err="1" smtClean="0">
                <a:solidFill>
                  <a:schemeClr val="tx1"/>
                </a:solidFill>
                <a:latin typeface="Calibri" pitchFamily="34" charset="0"/>
              </a:rPr>
              <a:t>packageName.ClassName</a:t>
            </a:r>
            <a:r>
              <a:rPr lang="en-US" sz="1600" b="1" dirty="0" smtClean="0">
                <a:solidFill>
                  <a:schemeClr val="tx1"/>
                </a:solidFill>
                <a:latin typeface="Calibri" pitchFamily="34" charset="0"/>
              </a:rPr>
              <a:t>.*;</a:t>
            </a:r>
          </a:p>
          <a:p>
            <a:pPr lvl="1" eaLnBrk="1" hangingPunct="1">
              <a:buFont typeface="Wingdings" pitchFamily="2" charset="2"/>
              <a:buNone/>
              <a:defRPr/>
            </a:pPr>
            <a:r>
              <a:rPr lang="en-US" sz="1600" dirty="0" smtClean="0">
                <a:latin typeface="Calibri" pitchFamily="34" charset="0"/>
              </a:rPr>
              <a:t>(imports all the static members)</a:t>
            </a:r>
            <a:endParaRPr lang="en-US" sz="1600" b="1" dirty="0" smtClean="0">
              <a:latin typeface="Calibri" pitchFamily="34" charset="0"/>
            </a:endParaRPr>
          </a:p>
          <a:p>
            <a:pPr lvl="1" eaLnBrk="1" hangingPunct="1">
              <a:buFont typeface="Wingdings" pitchFamily="2" charset="2"/>
              <a:buNone/>
              <a:defRPr/>
            </a:pPr>
            <a:r>
              <a:rPr lang="en-US" sz="1600" b="1" dirty="0" smtClean="0">
                <a:latin typeface="Calibri" pitchFamily="34" charset="0"/>
              </a:rPr>
              <a:t>Or</a:t>
            </a:r>
            <a:endParaRPr lang="en-US" sz="1600" b="1" dirty="0" smtClean="0">
              <a:solidFill>
                <a:srgbClr val="990099"/>
              </a:solidFill>
              <a:latin typeface="Calibri" pitchFamily="34" charset="0"/>
            </a:endParaRPr>
          </a:p>
          <a:p>
            <a:pPr lvl="1" eaLnBrk="1" hangingPunct="1">
              <a:buFont typeface="Wingdings" pitchFamily="2" charset="2"/>
              <a:buNone/>
              <a:defRPr/>
            </a:pPr>
            <a:r>
              <a:rPr lang="en-US" sz="1600" b="1" dirty="0" smtClean="0">
                <a:solidFill>
                  <a:schemeClr val="tx1"/>
                </a:solidFill>
                <a:latin typeface="Calibri" pitchFamily="34" charset="0"/>
              </a:rPr>
              <a:t>import static </a:t>
            </a:r>
            <a:r>
              <a:rPr lang="en-US" sz="1600" b="1" dirty="0" err="1" smtClean="0">
                <a:solidFill>
                  <a:schemeClr val="tx1"/>
                </a:solidFill>
                <a:latin typeface="Calibri" pitchFamily="34" charset="0"/>
              </a:rPr>
              <a:t>packageName.ClassName.staticMember</a:t>
            </a:r>
            <a:r>
              <a:rPr lang="en-US" sz="1600" b="1" dirty="0" smtClean="0">
                <a:solidFill>
                  <a:schemeClr val="tx1"/>
                </a:solidFill>
                <a:latin typeface="Calibri" pitchFamily="34" charset="0"/>
              </a:rPr>
              <a:t>;</a:t>
            </a:r>
          </a:p>
          <a:p>
            <a:pPr lvl="1" eaLnBrk="1" hangingPunct="1">
              <a:buFontTx/>
              <a:buNone/>
              <a:defRPr/>
            </a:pPr>
            <a:r>
              <a:rPr lang="en-US" sz="1600" dirty="0" smtClean="0">
                <a:latin typeface="Calibri" pitchFamily="34" charset="0"/>
              </a:rPr>
              <a:t>(imports only the particular ‘</a:t>
            </a:r>
            <a:r>
              <a:rPr lang="en-US" sz="1600" dirty="0" err="1" smtClean="0">
                <a:latin typeface="Calibri" pitchFamily="34" charset="0"/>
              </a:rPr>
              <a:t>staticMember</a:t>
            </a:r>
            <a:r>
              <a:rPr lang="en-US" sz="1600" dirty="0" smtClean="0">
                <a:latin typeface="Calibri" pitchFamily="34" charset="0"/>
              </a:rPr>
              <a:t>’)</a:t>
            </a:r>
          </a:p>
          <a:p>
            <a:pPr>
              <a:buNone/>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1:Example Of Static Imports</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US" sz="1600" dirty="0" smtClean="0">
                <a:latin typeface="Calibri" pitchFamily="34" charset="0"/>
              </a:rPr>
              <a:t>1.	import static </a:t>
            </a:r>
            <a:r>
              <a:rPr lang="en-US" sz="1600" dirty="0" err="1" smtClean="0">
                <a:latin typeface="Calibri" pitchFamily="34" charset="0"/>
              </a:rPr>
              <a:t>java.lang.System</a:t>
            </a:r>
            <a:r>
              <a:rPr lang="en-US" sz="1600" dirty="0" smtClean="0">
                <a:latin typeface="Calibri" pitchFamily="34" charset="0"/>
              </a:rPr>
              <a:t>.*;</a:t>
            </a:r>
          </a:p>
          <a:p>
            <a:pPr>
              <a:buNone/>
            </a:pPr>
            <a:r>
              <a:rPr lang="en-US" sz="1600" dirty="0" smtClean="0">
                <a:latin typeface="Calibri" pitchFamily="34" charset="0"/>
              </a:rPr>
              <a:t>2.	class Test</a:t>
            </a:r>
          </a:p>
          <a:p>
            <a:pPr>
              <a:buNone/>
            </a:pPr>
            <a:r>
              <a:rPr lang="en-US" sz="1600" dirty="0" smtClean="0">
                <a:latin typeface="Calibri" pitchFamily="34" charset="0"/>
              </a:rPr>
              <a:t>3.	{</a:t>
            </a:r>
          </a:p>
          <a:p>
            <a:pPr>
              <a:buNone/>
            </a:pPr>
            <a:r>
              <a:rPr lang="en-US" sz="1600" dirty="0" smtClean="0">
                <a:latin typeface="Calibri" pitchFamily="34" charset="0"/>
              </a:rPr>
              <a:t>4.		public static void main(String as[])</a:t>
            </a:r>
          </a:p>
          <a:p>
            <a:pPr>
              <a:buNone/>
            </a:pPr>
            <a:r>
              <a:rPr lang="en-US" sz="1600" dirty="0" smtClean="0">
                <a:latin typeface="Calibri" pitchFamily="34" charset="0"/>
              </a:rPr>
              <a:t>5.		{</a:t>
            </a:r>
          </a:p>
          <a:p>
            <a:pPr>
              <a:buNone/>
            </a:pPr>
            <a:r>
              <a:rPr lang="en-US" sz="1600" dirty="0" smtClean="0">
                <a:latin typeface="Calibri" pitchFamily="34" charset="0"/>
              </a:rPr>
              <a:t>6.			</a:t>
            </a:r>
            <a:r>
              <a:rPr lang="en-US" sz="1600" dirty="0" err="1" smtClean="0">
                <a:latin typeface="Calibri" pitchFamily="34" charset="0"/>
              </a:rPr>
              <a:t>out.println</a:t>
            </a:r>
            <a:r>
              <a:rPr lang="en-US" sz="1600" dirty="0" smtClean="0">
                <a:latin typeface="Calibri" pitchFamily="34" charset="0"/>
              </a:rPr>
              <a:t>(“Hello”);</a:t>
            </a:r>
          </a:p>
          <a:p>
            <a:pPr>
              <a:buNone/>
            </a:pPr>
            <a:r>
              <a:rPr lang="en-US" sz="1600" dirty="0" smtClean="0">
                <a:latin typeface="Calibri" pitchFamily="34" charset="0"/>
              </a:rPr>
              <a:t>7.		}</a:t>
            </a:r>
          </a:p>
          <a:p>
            <a:pPr>
              <a:buNone/>
            </a:pPr>
            <a:r>
              <a:rPr lang="en-US" sz="1600" dirty="0" smtClean="0">
                <a:latin typeface="Calibri" pitchFamily="34" charset="0"/>
              </a:rPr>
              <a:t>8.	}</a:t>
            </a:r>
          </a:p>
          <a:p>
            <a:pPr>
              <a:buNone/>
            </a:pPr>
            <a:endParaRPr lang="en-US" sz="1600" dirty="0" smtClean="0">
              <a:latin typeface="Calibri" pitchFamily="34" charset="0"/>
            </a:endParaRPr>
          </a:p>
          <a:p>
            <a:pPr>
              <a:buNone/>
            </a:pPr>
            <a:r>
              <a:rPr lang="en-US" sz="1600" dirty="0" smtClean="0">
                <a:latin typeface="Calibri" pitchFamily="34" charset="0"/>
              </a:rPr>
              <a:t>		 Instead of System.out.println </a:t>
            </a:r>
          </a:p>
        </p:txBody>
      </p:sp>
      <p:cxnSp>
        <p:nvCxnSpPr>
          <p:cNvPr id="6" name="Straight Arrow Connector 5"/>
          <p:cNvCxnSpPr/>
          <p:nvPr/>
        </p:nvCxnSpPr>
        <p:spPr>
          <a:xfrm>
            <a:off x="2915816" y="3507854"/>
            <a:ext cx="0" cy="11521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Java Source File Declaration Rule</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609600" indent="-609600" algn="just" eaLnBrk="1" hangingPunct="1">
              <a:spcBef>
                <a:spcPts val="0"/>
              </a:spcBef>
              <a:defRPr/>
            </a:pPr>
            <a:r>
              <a:rPr lang="en-US" sz="1600" dirty="0" smtClean="0">
                <a:solidFill>
                  <a:schemeClr val="tx1"/>
                </a:solidFill>
                <a:latin typeface="Calibri" pitchFamily="34" charset="0"/>
              </a:rPr>
              <a:t>A java source file can contain:</a:t>
            </a:r>
          </a:p>
          <a:p>
            <a:pPr marL="1009650" lvl="1" indent="-609600" algn="just" eaLnBrk="1" hangingPunct="1">
              <a:spcBef>
                <a:spcPts val="0"/>
              </a:spcBef>
              <a:buFont typeface="Wingdings" pitchFamily="2" charset="2"/>
              <a:buChar char="§"/>
              <a:defRPr/>
            </a:pPr>
            <a:r>
              <a:rPr lang="en-US" sz="1600" dirty="0" smtClean="0">
                <a:solidFill>
                  <a:schemeClr val="tx1"/>
                </a:solidFill>
                <a:latin typeface="Calibri" pitchFamily="34" charset="0"/>
              </a:rPr>
              <a:t>a single package statement which will be the first statement</a:t>
            </a:r>
          </a:p>
          <a:p>
            <a:pPr marL="1009650" lvl="1" indent="-609600" algn="just" eaLnBrk="1" hangingPunct="1">
              <a:spcBef>
                <a:spcPts val="0"/>
              </a:spcBef>
              <a:buFont typeface="Wingdings" pitchFamily="2" charset="2"/>
              <a:buChar char="§"/>
              <a:defRPr/>
            </a:pPr>
            <a:r>
              <a:rPr lang="en-US" sz="1600" dirty="0" smtClean="0">
                <a:solidFill>
                  <a:schemeClr val="tx1"/>
                </a:solidFill>
                <a:latin typeface="Calibri" pitchFamily="34" charset="0"/>
              </a:rPr>
              <a:t>any number of import statements. They should be between package and class statement</a:t>
            </a:r>
          </a:p>
          <a:p>
            <a:pPr marL="1009650" lvl="1" indent="-609600" algn="just" eaLnBrk="1" hangingPunct="1">
              <a:spcBef>
                <a:spcPts val="0"/>
              </a:spcBef>
              <a:buFont typeface="Wingdings" pitchFamily="2" charset="2"/>
              <a:buChar char="§"/>
              <a:defRPr/>
            </a:pPr>
            <a:r>
              <a:rPr lang="en-US" sz="1600" dirty="0" smtClean="0">
                <a:solidFill>
                  <a:schemeClr val="tx1"/>
                </a:solidFill>
                <a:latin typeface="Calibri" pitchFamily="34" charset="0"/>
              </a:rPr>
              <a:t>any number of classes with default access </a:t>
            </a:r>
            <a:r>
              <a:rPr lang="en-US" sz="1600" dirty="0" err="1" smtClean="0">
                <a:solidFill>
                  <a:schemeClr val="tx1"/>
                </a:solidFill>
                <a:latin typeface="Calibri" pitchFamily="34" charset="0"/>
              </a:rPr>
              <a:t>specifier</a:t>
            </a:r>
            <a:r>
              <a:rPr lang="en-US" sz="1600" dirty="0" smtClean="0">
                <a:solidFill>
                  <a:schemeClr val="tx1"/>
                </a:solidFill>
                <a:latin typeface="Calibri" pitchFamily="34" charset="0"/>
              </a:rPr>
              <a:t>. In such cases, the file name could be ‘</a:t>
            </a:r>
            <a:r>
              <a:rPr lang="en-US" sz="1600" dirty="0" err="1" smtClean="0">
                <a:solidFill>
                  <a:schemeClr val="tx1"/>
                </a:solidFill>
                <a:latin typeface="Calibri" pitchFamily="34" charset="0"/>
              </a:rPr>
              <a:t>anything’.java</a:t>
            </a:r>
            <a:r>
              <a:rPr lang="en-US" sz="1600" dirty="0" smtClean="0">
                <a:solidFill>
                  <a:schemeClr val="tx1"/>
                </a:solidFill>
                <a:latin typeface="Calibri" pitchFamily="34" charset="0"/>
              </a:rPr>
              <a:t> </a:t>
            </a:r>
          </a:p>
          <a:p>
            <a:pPr marL="1009650" lvl="1" indent="-609600" algn="just" eaLnBrk="1" hangingPunct="1">
              <a:spcBef>
                <a:spcPts val="0"/>
              </a:spcBef>
              <a:buFont typeface="Wingdings" pitchFamily="2" charset="2"/>
              <a:buChar char="§"/>
              <a:defRPr/>
            </a:pPr>
            <a:r>
              <a:rPr lang="en-US" sz="1600" dirty="0" smtClean="0">
                <a:solidFill>
                  <a:schemeClr val="tx1"/>
                </a:solidFill>
                <a:latin typeface="Calibri" pitchFamily="34" charset="0"/>
              </a:rPr>
              <a:t>only one public class. If there is a public class then the file must be named after the public class name</a:t>
            </a:r>
          </a:p>
          <a:p>
            <a:pPr marL="1009650" lvl="1" indent="-609600" algn="just" eaLnBrk="1" hangingPunct="1">
              <a:spcBef>
                <a:spcPts val="0"/>
              </a:spcBef>
              <a:buFont typeface="Wingdings" pitchFamily="2" charset="2"/>
              <a:buChar char="§"/>
              <a:defRPr/>
            </a:pPr>
            <a:r>
              <a:rPr lang="en-US" sz="1600" dirty="0" smtClean="0">
                <a:solidFill>
                  <a:schemeClr val="tx1"/>
                </a:solidFill>
                <a:latin typeface="Calibri" pitchFamily="34" charset="0"/>
              </a:rPr>
              <a:t>The package and the import statements apply to all the classes in the source file</a:t>
            </a:r>
          </a:p>
          <a:p>
            <a:pPr>
              <a:buNone/>
            </a:pPr>
            <a:endParaRPr lang="en-US" sz="16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Day 1: Questions</a:t>
            </a:r>
            <a:endParaRPr lang="en-IN" sz="2800" b="1" dirty="0" smtClean="0">
              <a:latin typeface="Calibri" pitchFamily="34" charset="0"/>
            </a:endParaRPr>
          </a:p>
        </p:txBody>
      </p:sp>
      <p:pic>
        <p:nvPicPr>
          <p:cNvPr id="72706" name="Picture 2"/>
          <p:cNvPicPr>
            <a:picLocks noChangeAspect="1" noChangeArrowheads="1"/>
          </p:cNvPicPr>
          <p:nvPr/>
        </p:nvPicPr>
        <p:blipFill>
          <a:blip r:embed="rId3" cstate="print"/>
          <a:srcRect/>
          <a:stretch>
            <a:fillRect/>
          </a:stretch>
        </p:blipFill>
        <p:spPr bwMode="auto">
          <a:xfrm>
            <a:off x="2881511" y="1481138"/>
            <a:ext cx="3634705" cy="3557040"/>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Theme1</Template>
  <TotalTime>0</TotalTime>
  <Words>5179</Words>
  <Application>Microsoft Office PowerPoint</Application>
  <PresentationFormat>On-screen Show (16:9)</PresentationFormat>
  <Paragraphs>1556</Paragraphs>
  <Slides>95</Slides>
  <Notes>95</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Theme1</vt:lpstr>
      <vt:lpstr>Core Java (Java 8) </vt:lpstr>
      <vt:lpstr>Course Objectives</vt:lpstr>
      <vt:lpstr>Prerequisites:</vt:lpstr>
      <vt:lpstr>Core Java</vt:lpstr>
      <vt:lpstr>Session 1: Objectives</vt:lpstr>
      <vt:lpstr>Session 1: An Introduction</vt:lpstr>
      <vt:lpstr>Session 1: Brief History Of Java</vt:lpstr>
      <vt:lpstr>Session 1: Features Of Java</vt:lpstr>
      <vt:lpstr>Session 1: Features of Java(Continued)</vt:lpstr>
      <vt:lpstr>Session 1: Features of Java(Continued)</vt:lpstr>
      <vt:lpstr>Session 1: Programming Approaches</vt:lpstr>
      <vt:lpstr>Session 1: Object-Oriented Programming Concepts</vt:lpstr>
      <vt:lpstr>Session 1: Components Of Java Architecture</vt:lpstr>
      <vt:lpstr>Session 1:Components Of Java Architecture(Continue)</vt:lpstr>
      <vt:lpstr>Session 1: JVM(Java Virtual Machine)</vt:lpstr>
      <vt:lpstr>Session 1: Java API</vt:lpstr>
      <vt:lpstr>Session 1: Structure Of Java Application</vt:lpstr>
      <vt:lpstr>Session 1: Java Class : Syntax</vt:lpstr>
      <vt:lpstr>Session 1: Class Example</vt:lpstr>
      <vt:lpstr>Session 1: Class Example</vt:lpstr>
      <vt:lpstr>Session 1: Object Of a Class(Continued)</vt:lpstr>
      <vt:lpstr>Session 1: Accessing Data Members of a Class </vt:lpstr>
      <vt:lpstr>Session 1: First Java Program</vt:lpstr>
      <vt:lpstr>Session 1: Environment To Compile And Execute</vt:lpstr>
      <vt:lpstr>Session 1:Compiling HelloTest.java From Command Prompt</vt:lpstr>
      <vt:lpstr>Session 1:Compilation And Execution Model ( From Command Prompt)</vt:lpstr>
      <vt:lpstr>Session 1: Classpath </vt:lpstr>
      <vt:lpstr>Session 1: Setting Classpath Variable In Windows </vt:lpstr>
      <vt:lpstr>Session 1: Setting Classpath In Command Line</vt:lpstr>
      <vt:lpstr>Session 1: IDE(Integrated Development Environment )</vt:lpstr>
      <vt:lpstr>Session 1: Setup JDK</vt:lpstr>
      <vt:lpstr>Session 1: Basic Elements Of Java</vt:lpstr>
      <vt:lpstr>Session 1: Variables</vt:lpstr>
      <vt:lpstr>Session 1: Variable Naming Convention</vt:lpstr>
      <vt:lpstr>Session 1: Keywords/ Reserved words </vt:lpstr>
      <vt:lpstr>Day 1: Primitive Data Types</vt:lpstr>
      <vt:lpstr>Session 1: Description Of Primitive Data Types</vt:lpstr>
      <vt:lpstr>Session 1: Description Of Primitive Data Types(Continued)</vt:lpstr>
      <vt:lpstr>Session 1: Literals</vt:lpstr>
      <vt:lpstr>Session 1: Conversions</vt:lpstr>
      <vt:lpstr>Screen 1: Automatic or implicit conversion</vt:lpstr>
      <vt:lpstr>Session 1: Loss of information</vt:lpstr>
      <vt:lpstr>Session 1: Assignment conversions with integers</vt:lpstr>
      <vt:lpstr>Session 1: Operators</vt:lpstr>
      <vt:lpstr>Session 1: Arithmetic Operators</vt:lpstr>
      <vt:lpstr>Session 1: Arithmetic Operators conversions</vt:lpstr>
      <vt:lpstr>Session 1: Arithmetic Operators conversions(Continued) </vt:lpstr>
      <vt:lpstr>Session 1: Explicit Conversion Or Casting  </vt:lpstr>
      <vt:lpstr>Session 1: Comparison Operators</vt:lpstr>
      <vt:lpstr>Session 1: Boolean Operators</vt:lpstr>
      <vt:lpstr>Session 1:  Unary Operators</vt:lpstr>
      <vt:lpstr>Session 1:  Integer Bitwise Operators</vt:lpstr>
      <vt:lpstr>Session 1: instanceof Operator</vt:lpstr>
      <vt:lpstr>Session 1: Control statement</vt:lpstr>
      <vt:lpstr>Session 1: if statement</vt:lpstr>
      <vt:lpstr>Session 1: if Statement(Continued)</vt:lpstr>
      <vt:lpstr>Session 1: Switch Statement</vt:lpstr>
      <vt:lpstr>Session 1: Example of Switch Statement</vt:lpstr>
      <vt:lpstr>Session 1: Example Of Switch Statement Continued</vt:lpstr>
      <vt:lpstr>Session 1: for Loop</vt:lpstr>
      <vt:lpstr>Session1: for Loop Continued</vt:lpstr>
      <vt:lpstr>Session 1: for Loop Example</vt:lpstr>
      <vt:lpstr>Session 1: while and do-while Loop </vt:lpstr>
      <vt:lpstr>Session 1: break And continue</vt:lpstr>
      <vt:lpstr>Session 1: Label break Statement</vt:lpstr>
      <vt:lpstr>Sesssion 1: continue Statement</vt:lpstr>
      <vt:lpstr>Session 1: Label continue Statement</vt:lpstr>
      <vt:lpstr>Session 1: return Statement</vt:lpstr>
      <vt:lpstr>Session 1: Array</vt:lpstr>
      <vt:lpstr>Session 1: Array Continued</vt:lpstr>
      <vt:lpstr>Session 1: Array Continued</vt:lpstr>
      <vt:lpstr>Session 1: Array Continued</vt:lpstr>
      <vt:lpstr>Session 1: for Loop For Array Iteration </vt:lpstr>
      <vt:lpstr>Session 1: Access Specifiers </vt:lpstr>
      <vt:lpstr>Session 1: Non Access Modifiers </vt:lpstr>
      <vt:lpstr>Session 1: Non Access Modifiers(Continued) </vt:lpstr>
      <vt:lpstr>Session 1: Non Access Modifiers(Continued) </vt:lpstr>
      <vt:lpstr>Session 1: Non Access Modifiers(Continued) </vt:lpstr>
      <vt:lpstr>Session 1: Non Access Modifiers(Continued) </vt:lpstr>
      <vt:lpstr>Session 1: Method Overloading </vt:lpstr>
      <vt:lpstr>Session 1: Constructors</vt:lpstr>
      <vt:lpstr>Session 1: Constructors Example</vt:lpstr>
      <vt:lpstr>Session 1: this Reference</vt:lpstr>
      <vt:lpstr>Session 1: this Reference(Continued)</vt:lpstr>
      <vt:lpstr>Session 1: Compiler Generated Constructor</vt:lpstr>
      <vt:lpstr>Day 1: Package</vt:lpstr>
      <vt:lpstr>Session 1: Benefits of Package</vt:lpstr>
      <vt:lpstr>Session 1: import Keyword</vt:lpstr>
      <vt:lpstr>Session 1: User Defined Packages</vt:lpstr>
      <vt:lpstr>Session 1: User Defined Packages(continued)</vt:lpstr>
      <vt:lpstr>Session 1: Importing User Defined Packages</vt:lpstr>
      <vt:lpstr>Session 1: Static Imports</vt:lpstr>
      <vt:lpstr>Session 1:Example Of Static Imports</vt:lpstr>
      <vt:lpstr>Session 1: Java Source File Declaration Rule</vt:lpstr>
      <vt:lpstr>Day 1: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dc:title>
  <dc:creator/>
  <cp:lastModifiedBy/>
  <cp:revision>5</cp:revision>
  <dcterms:created xsi:type="dcterms:W3CDTF">2010-09-05T14:08:51Z</dcterms:created>
  <dcterms:modified xsi:type="dcterms:W3CDTF">2023-05-12T12:03:29Z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