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2" r:id="rId1"/>
  </p:sldMasterIdLst>
  <p:notesMasterIdLst>
    <p:notesMasterId r:id="rId42"/>
  </p:notesMasterIdLst>
  <p:sldIdLst>
    <p:sldId id="261" r:id="rId2"/>
    <p:sldId id="273" r:id="rId3"/>
    <p:sldId id="274" r:id="rId4"/>
    <p:sldId id="277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20" r:id="rId40"/>
    <p:sldId id="384" r:id="rId4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B450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94386" autoAdjust="0"/>
  </p:normalViewPr>
  <p:slideViewPr>
    <p:cSldViewPr>
      <p:cViewPr>
        <p:scale>
          <a:sx n="100" d="100"/>
          <a:sy n="100" d="100"/>
        </p:scale>
        <p:origin x="-200" y="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0F5C750-DFCB-42F1-BA65-C2C075AB8A2A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41C3C4F-D3EE-46B9-BC9F-0C5417214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6804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89F1E-1FC6-4F34-825C-1E86570961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1030396-71D7-4DE4-9301-B8C58A65D834}" type="datetime1">
              <a:rPr lang="en-US" smtClean="0"/>
              <a:pPr>
                <a:defRPr/>
              </a:pPr>
              <a:t>11/21/2018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BADA6B4-663E-4EE1-9346-45D7E91C3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5CD7F-492F-4140-ADED-23D3D4269087}" type="datetime1">
              <a:rPr lang="en-US" smtClean="0"/>
              <a:pPr>
                <a:defRPr/>
              </a:pPr>
              <a:t>11/21/2018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FCEB6-9093-4AA6-8CC7-8FD66D634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1A1C12-756F-428E-8C3E-06F546FE0D54}" type="datetime1">
              <a:rPr lang="en-US" smtClean="0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02980F9-4969-4F79-BBDB-965FF55F1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060BBFB-AA52-46D9-BBD2-BD0D85AE8E80}" type="datetime1">
              <a:rPr lang="en-US" smtClean="0"/>
              <a:pPr>
                <a:defRPr/>
              </a:pPr>
              <a:t>11/21/2018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93403362-4608-4E66-9D21-0887EF6677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C1CB50F8-83B5-4E49-A293-4DDB041AA9E1}" type="datetime1">
              <a:rPr lang="en-US" smtClean="0"/>
              <a:pPr>
                <a:defRPr/>
              </a:pPr>
              <a:t>11/21/2018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D685A3A4-D9DC-4196-81C3-82E37DCB9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1EBDA-1B96-4EDA-9A31-35BA44E3B28F}" type="datetime1">
              <a:rPr lang="en-US" smtClean="0"/>
              <a:pPr>
                <a:defRPr/>
              </a:pPr>
              <a:t>11/21/2018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65A7C-A40A-4F08-860A-C04AE8EFCD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4DE045-897E-43F2-817E-479F4E21F3C3}" type="datetime1">
              <a:rPr lang="en-US" smtClean="0"/>
              <a:pPr>
                <a:defRPr/>
              </a:pPr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6A03CA0-6874-4CB9-B7DC-FC0B4EB74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F72E4-7226-4721-A1F8-309FB886398B}" type="datetime1">
              <a:rPr lang="en-US" smtClean="0"/>
              <a:pPr>
                <a:defRPr/>
              </a:pPr>
              <a:t>11/21/2018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CE105-250C-4E6D-BC3E-CE35E13FA6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04632932-A53C-4D13-AF6D-5AFB034F9207}" type="datetime1">
              <a:rPr lang="en-US" smtClean="0"/>
              <a:pPr>
                <a:defRPr/>
              </a:pPr>
              <a:t>11/21/2018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>
              <a:defRPr/>
            </a:pPr>
            <a:fld id="{428E7C1F-1221-4058-8989-BB5F2B4E7F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7EFF9F7-BFB8-4698-9259-9F212830C1B6}" type="datetime1">
              <a:rPr lang="en-US" smtClean="0"/>
              <a:pPr>
                <a:defRPr/>
              </a:pPr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8713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7E8F9D7-FE14-4B9B-8F81-F42B62A56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3" r:id="rId2"/>
    <p:sldLayoutId id="2147484067" r:id="rId3"/>
    <p:sldLayoutId id="2147484068" r:id="rId4"/>
    <p:sldLayoutId id="2147484069" r:id="rId5"/>
    <p:sldLayoutId id="2147484064" r:id="rId6"/>
    <p:sldLayoutId id="2147484070" r:id="rId7"/>
    <p:sldLayoutId id="2147484065" r:id="rId8"/>
    <p:sldLayoutId id="2147484071" r:id="rId9"/>
  </p:sldLayoutIdLst>
  <p:transition spd="med">
    <p:cut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By </a:t>
            </a:r>
            <a:r>
              <a:rPr lang="en-US" b="1" dirty="0" err="1" smtClean="0"/>
              <a:t>Saurabh</a:t>
            </a:r>
            <a:r>
              <a:rPr lang="en-US" b="1" dirty="0" smtClean="0"/>
              <a:t> Sharma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Spring Boot</a:t>
            </a:r>
            <a:endParaRPr lang="en-US" dirty="0"/>
          </a:p>
        </p:txBody>
      </p:sp>
      <p:pic>
        <p:nvPicPr>
          <p:cNvPr id="6" name="Picture Placeholder 5" descr="download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747" b="2747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</a:rPr>
              <a:t>Adding </a:t>
            </a:r>
            <a:r>
              <a:rPr lang="en-IN" sz="3200" b="1" dirty="0" err="1" smtClean="0">
                <a:latin typeface="Calibri" pitchFamily="34" charset="0"/>
              </a:rPr>
              <a:t>HelloController</a:t>
            </a:r>
            <a:endParaRPr lang="en-IN" sz="32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@Controller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public class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HelloController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RequestMapping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("/hi")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	public @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ResponseBody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String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sayHello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{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		return "hello";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}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</a:rPr>
              <a:t>What Just Happened?</a:t>
            </a:r>
            <a:endParaRPr lang="en-IN" sz="32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Spring-boot-starter-web dependency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Adds  spring-web, spring-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mvc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jars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Adds embedded tomcat jars. </a:t>
            </a: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When Application starts...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Your beans are created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@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EnableAutoConfiguration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looks for missing beans</a:t>
            </a:r>
          </a:p>
          <a:p>
            <a:pPr lvl="2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Based on your beans +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classpath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.</a:t>
            </a:r>
          </a:p>
          <a:p>
            <a:pPr lvl="2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Notices @Controller/Spring MVC jars 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Automatically creates MVC beans</a:t>
            </a:r>
          </a:p>
          <a:p>
            <a:pPr lvl="2"/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DispatcherServlet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,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HandlerMappings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,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ViewResolvers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etc..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Launches embedded Tomcat instance.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</a:rPr>
              <a:t>But wait, I want a WAR...</a:t>
            </a:r>
            <a:endParaRPr lang="en-IN" sz="32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To convert from JAR to WAR: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Change POM packaging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Extends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SpringBootServletInitializer</a:t>
            </a:r>
            <a:endParaRPr lang="en-IN" sz="1400" dirty="0" smtClean="0">
              <a:latin typeface="Calibri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public class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ServletInitializer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extends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SpringBootServletInitializer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@Override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	protected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SpringApplicationBuilder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configure(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SpringApplicationBuilder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application) {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		return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application.sources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DemoApplication.class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Deploy to app server</a:t>
            </a:r>
          </a:p>
          <a:p>
            <a:pPr>
              <a:buNone/>
            </a:pP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</a:rPr>
              <a:t>What about Web Pages?</a:t>
            </a:r>
            <a:endParaRPr lang="en-IN" sz="32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Spring MVC supports a wide range of view options.</a:t>
            </a: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Easy to use JSP,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Freemarker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, Velocity,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Thymeleaf</a:t>
            </a:r>
            <a:endParaRPr lang="en-IN" sz="14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Boot automatically establishes defaults</a:t>
            </a:r>
          </a:p>
          <a:p>
            <a:pPr lvl="1"/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InternalResourceViewResolver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for JSPs </a:t>
            </a:r>
          </a:p>
          <a:p>
            <a:pPr lvl="1"/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ThymeleafViewResolver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</a:t>
            </a:r>
          </a:p>
          <a:p>
            <a:pPr lvl="2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IF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Thymeleaf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is on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classpath</a:t>
            </a:r>
            <a:endParaRPr lang="en-IN" sz="14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Spring-boot-starter-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thymeleaf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What is </a:t>
            </a:r>
            <a:r>
              <a:rPr lang="en-US" sz="3200" b="1" dirty="0" err="1" smtClean="0">
                <a:latin typeface="Calibri" pitchFamily="34" charset="0"/>
                <a:cs typeface="Calibri" pitchFamily="34" charset="0"/>
              </a:rPr>
              <a:t>Thymeleaf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 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algn="just"/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Thymeleaf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 is a modern server-side Java template engine for both web and standalone environments.</a:t>
            </a:r>
          </a:p>
          <a:p>
            <a:pPr algn="just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Thymeleaf's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main goal is to bring elegant 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natural templates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 to your development workflow — HTML that can be correctly displayed in browsers and also work as static prototypes, allowing for stronger collaboration in development teams.</a:t>
            </a:r>
          </a:p>
          <a:p>
            <a:pPr algn="just"/>
            <a:r>
              <a:rPr lang="en-US" sz="1400" dirty="0" smtClean="0">
                <a:latin typeface="Calibri" pitchFamily="34" charset="0"/>
                <a:cs typeface="Calibri" pitchFamily="34" charset="0"/>
              </a:rPr>
              <a:t>With modules for Spring Framework, a host of integrations with your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favourite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tools, and the ability to plug in your own functionality,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Thymeleaf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is ideal for modern-day HTML5 JVM web development — although there is much more it can do.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algn="ctr">
              <a:buNone/>
            </a:pPr>
            <a:r>
              <a:rPr lang="en-IN" sz="28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Example with Web Pages.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Adding </a:t>
            </a:r>
            <a:r>
              <a:rPr lang="en-IN" sz="3200" b="1" dirty="0" err="1" smtClean="0">
                <a:latin typeface="Calibri" pitchFamily="34" charset="0"/>
                <a:cs typeface="Calibri" pitchFamily="34" charset="0"/>
              </a:rPr>
              <a:t>Thymeleaf</a:t>
            </a:r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 into POM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&lt;dependency&gt;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</a:rPr>
              <a:t>org.springframework.boot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&gt;spring-boot-starter-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</a:rPr>
              <a:t>thymeleaf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&lt;/dependency&gt;</a:t>
            </a:r>
          </a:p>
          <a:p>
            <a:pPr algn="ctr">
              <a:buNone/>
            </a:pPr>
            <a:endParaRPr lang="en-IN" sz="1600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Adding Controller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@Controller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public class 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MyController</a:t>
            </a: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@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RequestMapping</a:t>
            </a: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("/hi")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public String 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sayHello</a:t>
            </a: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(Map model, String name)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{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	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model.put</a:t>
            </a: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("Name", "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Saurabh</a:t>
            </a: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Sharma");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	return "hello";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}</a:t>
            </a:r>
          </a:p>
          <a:p>
            <a:pPr>
              <a:buNone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Adding View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Adding view into resources\templates(hello.html)</a:t>
            </a: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&lt;!DOCTYPE html&gt;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&lt;body&gt;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&lt;h1&gt;Welcome To Spring Boot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&lt;span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th:text</a:t>
            </a:r>
            <a:r>
              <a:rPr lang="en-US" sz="16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="${Name}"&gt;</a:t>
            </a:r>
            <a:r>
              <a:rPr lang="en-US" sz="16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name-goes-here&lt;/span&gt;&lt;/h1&gt;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&lt;/body&gt;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&lt;/html&gt;</a:t>
            </a:r>
            <a:endParaRPr lang="en-IN" sz="16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None/>
            </a:pPr>
            <a:endParaRPr lang="en-IN" sz="1600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What Just Happened?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spring-boot-starter-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thymeleaf</a:t>
            </a:r>
            <a:endParaRPr lang="en-IN" sz="1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Brought in required jars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Automatically configured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ThymeleafViewResolver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Controller returned a logical view name.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ViewResolver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found a matching template.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Render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Calibri" pitchFamily="34" charset="0"/>
              </a:rPr>
              <a:t>Course Objectives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290892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marL="320040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None/>
              <a:defRPr/>
            </a:pPr>
            <a:r>
              <a:rPr lang="en-SG" sz="1600" dirty="0" smtClean="0">
                <a:latin typeface="Calibri" pitchFamily="34" charset="0"/>
                <a:cs typeface="Times New Roman" pitchFamily="18" charset="0"/>
              </a:rPr>
              <a:t>At the end of this course, you should be able to:</a:t>
            </a:r>
          </a:p>
          <a:p>
            <a:pPr marL="640715" lvl="1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q"/>
              <a:defRPr/>
            </a:pPr>
            <a:r>
              <a:rPr lang="en-SG" sz="1600" dirty="0" smtClean="0">
                <a:latin typeface="Calibri" pitchFamily="34" charset="0"/>
                <a:cs typeface="Times New Roman" pitchFamily="18" charset="0"/>
              </a:rPr>
              <a:t>Spring Boot</a:t>
            </a:r>
          </a:p>
          <a:p>
            <a:pPr marL="640715" lvl="1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</a:rPr>
              <a:t>Web Applications with Boot</a:t>
            </a:r>
          </a:p>
          <a:p>
            <a:pPr marL="915352" lvl="2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q"/>
              <a:defRPr/>
            </a:pPr>
            <a:r>
              <a:rPr lang="en-IN" sz="1600" dirty="0" err="1" smtClean="0">
                <a:latin typeface="Calibri" pitchFamily="34" charset="0"/>
              </a:rPr>
              <a:t>Thymeleaf</a:t>
            </a:r>
            <a:endParaRPr lang="en-IN" sz="1600" dirty="0" smtClean="0">
              <a:latin typeface="Calibri" pitchFamily="34" charset="0"/>
            </a:endParaRPr>
          </a:p>
          <a:p>
            <a:pPr marL="915352" lvl="2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</a:rPr>
              <a:t> JSP</a:t>
            </a:r>
            <a:endParaRPr lang="en-US" sz="1600" dirty="0" smtClean="0">
              <a:latin typeface="Calibri" pitchFamily="34" charset="0"/>
            </a:endParaRPr>
          </a:p>
          <a:p>
            <a:pPr marL="640715" lvl="1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</a:rPr>
              <a:t>Spring Data JPA</a:t>
            </a:r>
          </a:p>
          <a:p>
            <a:pPr marL="640715" lvl="1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</a:rPr>
              <a:t>Spring Data Rest</a:t>
            </a:r>
            <a:endParaRPr lang="en-US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But Wait, I want JSPs..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Thymeleaf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and other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templating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approaches are way too advanced for my organization!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Beside, we have lots of existing JSPs.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No Problem!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Just as easy to use JSPs!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Place JSPs in desired web-relative location.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Set prefix and suffix as needed.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Remove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thymeleaf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starter POM.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Example..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First remove </a:t>
            </a:r>
            <a:r>
              <a:rPr lang="en-IN" sz="14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thymeleaf</a:t>
            </a:r>
            <a:r>
              <a:rPr lang="en-IN" sz="14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dependency 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from POM and add </a:t>
            </a:r>
            <a:r>
              <a:rPr lang="en-IN" sz="14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Tomcat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IN" sz="14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dependency .</a:t>
            </a:r>
          </a:p>
          <a:p>
            <a:pPr>
              <a:buFont typeface="Wingdings" pitchFamily="2" charset="2"/>
              <a:buChar char="q"/>
            </a:pPr>
            <a:endParaRPr lang="en-IN" sz="1400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None/>
            </a:pPr>
            <a:endParaRPr lang="en-IN" sz="1400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&lt;dependency&gt;</a:t>
            </a:r>
          </a:p>
          <a:p>
            <a:pPr>
              <a:buNone/>
            </a:pP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IN" sz="1400" b="1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IN" sz="1400" b="1" dirty="0" err="1" smtClean="0">
                <a:latin typeface="Calibri" pitchFamily="34" charset="0"/>
                <a:cs typeface="Calibri" pitchFamily="34" charset="0"/>
              </a:rPr>
              <a:t>org.springframework.boot</a:t>
            </a: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IN" sz="1400" b="1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IN" sz="1400" b="1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&gt;spring-boot-starter-tomcat&lt;/</a:t>
            </a:r>
            <a:r>
              <a:rPr lang="en-IN" sz="1400" b="1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	&lt;scope&gt;provided&lt;/scope&gt;</a:t>
            </a:r>
          </a:p>
          <a:p>
            <a:pPr>
              <a:buNone/>
            </a:pP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&lt;/dependency&gt;</a:t>
            </a:r>
          </a:p>
          <a:p>
            <a:pPr>
              <a:buFont typeface="Wingdings" pitchFamily="2" charset="2"/>
              <a:buChar char="q"/>
            </a:pP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Then add Prefix and Suffix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Open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application.properties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and add</a:t>
            </a:r>
          </a:p>
          <a:p>
            <a:pPr lvl="1">
              <a:buNone/>
            </a:pPr>
            <a:r>
              <a:rPr lang="en-IN" sz="14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spring.mvc.view.prefix</a:t>
            </a:r>
            <a:r>
              <a:rPr lang="en-IN" sz="14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= /WEB-INF/views/</a:t>
            </a:r>
          </a:p>
          <a:p>
            <a:pPr lvl="1">
              <a:buNone/>
            </a:pPr>
            <a:r>
              <a:rPr lang="en-IN" sz="14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spring.mvc.view.suffix</a:t>
            </a:r>
            <a:r>
              <a:rPr lang="en-IN" sz="14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= .</a:t>
            </a:r>
            <a:r>
              <a:rPr lang="en-IN" sz="14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jsp</a:t>
            </a:r>
            <a:endParaRPr lang="en-IN" sz="1400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JSPs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Create JSPs in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webapp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/WEB-INF</a:t>
            </a:r>
          </a:p>
          <a:p>
            <a:pPr>
              <a:buNone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&lt;%@ page language="java"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contentType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="text/html;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charset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=ISO-8859-1"</a:t>
            </a:r>
          </a:p>
          <a:p>
            <a:pPr>
              <a:buNone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pageEncoding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="ISO-8859-1"%&gt;</a:t>
            </a:r>
          </a:p>
          <a:p>
            <a:pPr>
              <a:buNone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&lt;!DOCTYPE html&gt;</a:t>
            </a:r>
          </a:p>
          <a:p>
            <a:pPr>
              <a:buNone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&lt;html&gt;</a:t>
            </a:r>
          </a:p>
          <a:p>
            <a:pPr>
              <a:buNone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&lt;body&gt;</a:t>
            </a:r>
          </a:p>
          <a:p>
            <a:pPr>
              <a:buNone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&lt;h1&gt;Hello:  ${Name} I am JSP view!!!&lt;/h1&gt;</a:t>
            </a:r>
          </a:p>
          <a:p>
            <a:pPr>
              <a:buNone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&lt;/body&gt;</a:t>
            </a:r>
          </a:p>
          <a:p>
            <a:pPr>
              <a:buNone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&lt;/html&gt;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What Just Happened?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No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ThymeleafViewResolver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Configured.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Controller returned a logical view name.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InternalResourceViewResolver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forwarded to JSP.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Render.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Spring &amp; Rest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Rest capability is built in to Spring MVC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Simply use domain Objects as a parameters/ return value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Mark with @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RequestBody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/ @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ResponseBody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Spring MVC automatically handles XML/JSON conversions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Based on converter available in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classpath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algn="ctr">
              <a:buNone/>
            </a:pPr>
            <a:r>
              <a:rPr lang="en-IN" sz="32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Example REST...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Spring &amp; Rest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Controller returns a domain object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Not a logical view name (Page)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Spring MVC noticed @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ResponseBody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or @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RestController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Invoke correct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HttpMessageConverter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based on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Requested Format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JARs on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classpath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What Just Happened?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Controller returns a domain object.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Not a logical view name ( page )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Spring MVC noticed @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ResponseBody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or @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RestController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Invoke correct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HttpMessageConverter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Based on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Requested format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JARs on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classpath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What If I want XML?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No Problem!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Annotate domain classes with JAXB annotations @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XMLRootElement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JAXB already part of Java SE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When web starts 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Spring creates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HttpMessageConverter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for JAXB</a:t>
            </a:r>
          </a:p>
          <a:p>
            <a:pPr lvl="2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Based on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classpath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contents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XML or JSON returned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Based on requested format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3600" b="1" dirty="0" smtClean="0">
                <a:latin typeface="Calibri" pitchFamily="34" charset="0"/>
              </a:rPr>
              <a:t>Prerequisites:</a:t>
            </a:r>
            <a:endParaRPr lang="en-IN" sz="3600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290892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marL="320040" lvl="0" indent="-320040" algn="just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q"/>
              <a:defRPr/>
            </a:pPr>
            <a:r>
              <a:rPr lang="en-US" sz="1600" dirty="0" smtClean="0">
                <a:latin typeface="Calibri" pitchFamily="34" charset="0"/>
              </a:rPr>
              <a:t>Learners are supposed to have understanding of Core Java, Spring core and MVC</a:t>
            </a:r>
          </a:p>
          <a:p>
            <a:pPr marL="320040" indent="-320040" algn="just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q"/>
              <a:defRPr/>
            </a:pPr>
            <a:r>
              <a:rPr lang="en-US" sz="1600" dirty="0" smtClean="0">
                <a:latin typeface="Calibri" pitchFamily="34" charset="0"/>
              </a:rPr>
              <a:t>Must have worked on any generation of programming language</a:t>
            </a:r>
            <a:endParaRPr lang="en-IN" sz="1600" dirty="0" smtClean="0">
              <a:latin typeface="Calibri" pitchFamily="34" charset="0"/>
            </a:endParaRPr>
          </a:p>
          <a:p>
            <a:pPr marL="320040" lvl="0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IN" sz="1200" dirty="0" smtClean="0"/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SG" sz="1200" dirty="0" smtClean="0">
              <a:latin typeface="Calibri" pitchFamily="34" charset="0"/>
              <a:cs typeface="Times New Roman" pitchFamily="18" charset="0"/>
            </a:endParaRP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None/>
              <a:defRPr/>
            </a:pP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/>
              <a:buNone/>
              <a:defRPr/>
            </a:pP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SG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Adding JPA Capability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Adding the “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spring-boot-starter-data-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jpa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” Dependency.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Adds spring JDBC /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TransactionManagment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Adds spring ORM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Adds Hibernate / Entity Manager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Adds spring Data JPA subproject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Does not a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dds 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Database Driver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Adds one manually (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MySQL</a:t>
            </a:r>
            <a:r>
              <a:rPr lang="en-IN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or your database)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Spring Data JPA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8900"/>
            <a:ext cx="828675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Spring Data – Instant Repositories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42"/>
            <a:ext cx="790575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algn="ctr">
              <a:buNone/>
            </a:pPr>
            <a:r>
              <a:rPr lang="en-IN" sz="32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Example </a:t>
            </a:r>
            <a:r>
              <a:rPr lang="en-IN" sz="32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Spring Data-JPA</a:t>
            </a:r>
            <a:endParaRPr lang="en-IN" sz="3200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Add Dependency 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&lt;dependency&gt;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org.springframework.boot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&gt;spring-boot-starter-data-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jpa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&lt;/dependency&gt;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&lt;dependency&gt;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-connector-java&lt;/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version&gt;5.1.6&lt;/version&gt;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&lt;/dependency&gt;</a:t>
            </a:r>
            <a:endParaRPr lang="en-IN" sz="1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Application.properties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spring.mvc.view.prefix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= /WEB-INF/views/</a:t>
            </a: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spring.mvc.view.suffix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= .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jsp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spring.jpa.hibernate.ddl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-auto=update</a:t>
            </a: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spring.datasource.url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jdbc:mysql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://localhost:3306/test</a:t>
            </a: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spring.datasource.username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=root</a:t>
            </a: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spring.datasource.password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=root</a:t>
            </a: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spring.datasource.driver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-class-name=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com.mysql.jdbc.Driver</a:t>
            </a:r>
            <a:endParaRPr lang="en-IN" sz="1400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Entity class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@Entity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public class Employee {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@Id 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private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eid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@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Column(name="Name")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	private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String name;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@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Column(name="Age")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	private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age;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@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Column(name="Salary")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	private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String salary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None/>
            </a:pPr>
            <a:r>
              <a:rPr lang="en-IN" sz="14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}</a:t>
            </a:r>
            <a:endParaRPr lang="en-IN" sz="1400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DAO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public interface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EmployeeDao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extends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CrudRepository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&lt;Employee, Integer&gt; {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@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Query("select e from Employee e where e.name like :name%")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	List&lt;Employee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 find(@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Param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("name") String name);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List&lt;Employee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findByName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(String name);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Controller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@Controller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public class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EmployeeController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@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Autowired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EmployeeDao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employeeDao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None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  <a:cs typeface="Calibri" pitchFamily="34" charset="0"/>
              </a:rPr>
              <a:t>Spring Data JPA – What Just Happened?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What I did: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Added dependency for JPA and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MySQL</a:t>
            </a:r>
            <a:endParaRPr lang="en-IN" sz="1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Added domain object with plain JPA Annotation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Added an interface for spring Data JPA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Dependency injected into controller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When application starts...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Spring data dynamically implements repositories</a:t>
            </a:r>
          </a:p>
          <a:p>
            <a:pPr lvl="1">
              <a:buFont typeface="Wingdings" pitchFamily="2" charset="2"/>
              <a:buChar char="q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Find(), delete()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, save() methods implemented.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DataSource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Trnasaction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 Management , all handled.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600" b="1" dirty="0" smtClean="0">
                <a:latin typeface="Calibri" pitchFamily="34" charset="0"/>
              </a:rPr>
              <a:t>What is Spring Boot</a:t>
            </a:r>
            <a:endParaRPr lang="en-IN" sz="36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290892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Radically faster getting started experience.</a:t>
            </a: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“Opinionated” approach to configure / defaults.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Intelligent defaults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Get out of the way quickly.  </a:t>
            </a: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What does it involve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Easier dependency management. (Maven or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gradle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)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Automatic configuration</a:t>
            </a:r>
            <a:r>
              <a:rPr lang="en-US" sz="1400" dirty="0" smtClean="0">
                <a:latin typeface="Calibri" pitchFamily="34" charset="0"/>
                <a:sym typeface="Wingdings" pitchFamily="2" charset="2"/>
              </a:rPr>
              <a:t> / reasonable default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Different built / deployment options.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</a:rPr>
              <a:t>Day 1: Questions</a:t>
            </a:r>
            <a:endParaRPr lang="en-IN" sz="2800" b="1" dirty="0" smtClean="0">
              <a:latin typeface="Calibri" pitchFamily="34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511" y="1481138"/>
            <a:ext cx="3634705" cy="355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600" b="1" dirty="0" smtClean="0">
                <a:latin typeface="Calibri" pitchFamily="34" charset="0"/>
              </a:rPr>
              <a:t>What is Spring Boot Not</a:t>
            </a:r>
            <a:endParaRPr lang="en-IN" sz="36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290892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Plugins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for IDEs</a:t>
            </a: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Use Boot with any IDE (or none at all) </a:t>
            </a: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Code generation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endParaRPr lang="en-IN" sz="36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290892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algn="ctr">
              <a:buNone/>
            </a:pPr>
            <a:r>
              <a:rPr lang="en-IN" sz="3200" b="1" dirty="0" smtClean="0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Demonstration – Spring Boot</a:t>
            </a:r>
          </a:p>
          <a:p>
            <a:pPr algn="ctr">
              <a:buNone/>
            </a:pPr>
            <a:r>
              <a:rPr lang="en-IN" sz="2000" dirty="0" smtClean="0">
                <a:latin typeface="Calibri" pitchFamily="34" charset="0"/>
                <a:sym typeface="Wingdings" pitchFamily="2" charset="2"/>
              </a:rPr>
              <a:t>Creating a new, bare-bones spring application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600" b="1" dirty="0" smtClean="0">
                <a:latin typeface="Calibri" pitchFamily="34" charset="0"/>
              </a:rPr>
              <a:t>What Just Happened?</a:t>
            </a:r>
            <a:endParaRPr lang="en-IN" sz="36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290892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Boilerplate project structure created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Mostly folder structure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“Application” class + test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Maven POM or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Gradle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 if desired </a:t>
            </a:r>
          </a:p>
          <a:p>
            <a:endParaRPr lang="en-IN" sz="14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Dependency Management 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</a:rPr>
              <a:t>Running Spring Boot- What Just Happened?</a:t>
            </a:r>
            <a:endParaRPr lang="en-IN" sz="32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Spring Application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Created Spring Application Context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@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SpringBootApplication</a:t>
            </a:r>
            <a:endParaRPr lang="en-IN" sz="1400" dirty="0" smtClean="0">
              <a:latin typeface="Calibri" pitchFamily="34" charset="0"/>
              <a:sym typeface="Wingdings" pitchFamily="2" charset="2"/>
            </a:endParaRP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Combination of @Configuration</a:t>
            </a:r>
          </a:p>
          <a:p>
            <a:pPr lvl="2"/>
            <a:r>
              <a:rPr lang="en-IN" sz="1300" dirty="0" smtClean="0">
                <a:latin typeface="Calibri" pitchFamily="34" charset="0"/>
                <a:sym typeface="Wingdings" pitchFamily="2" charset="2"/>
              </a:rPr>
              <a:t>Marks a configuration file.</a:t>
            </a:r>
          </a:p>
          <a:p>
            <a:pPr lvl="2"/>
            <a:r>
              <a:rPr lang="en-IN" sz="1300" dirty="0" smtClean="0">
                <a:latin typeface="Calibri" pitchFamily="34" charset="0"/>
                <a:sym typeface="Wingdings" pitchFamily="2" charset="2"/>
              </a:rPr>
              <a:t>Java equivalent of &lt;beans &gt; file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…And @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ComponentScan</a:t>
            </a:r>
            <a:endParaRPr lang="en-IN" sz="1400" dirty="0" smtClean="0">
              <a:latin typeface="Calibri" pitchFamily="34" charset="0"/>
              <a:sym typeface="Wingdings" pitchFamily="2" charset="2"/>
            </a:endParaRPr>
          </a:p>
          <a:p>
            <a:pPr lvl="2"/>
            <a:r>
              <a:rPr lang="en-IN" sz="1300" dirty="0" smtClean="0">
                <a:latin typeface="Calibri" pitchFamily="34" charset="0"/>
                <a:sym typeface="Wingdings" pitchFamily="2" charset="2"/>
              </a:rPr>
              <a:t>Looks for the @Components (none at the moment)</a:t>
            </a:r>
          </a:p>
          <a:p>
            <a:pPr lvl="1"/>
            <a:r>
              <a:rPr lang="en-IN" sz="1400" dirty="0" smtClean="0">
                <a:latin typeface="Calibri" pitchFamily="34" charset="0"/>
                <a:sym typeface="Wingdings" pitchFamily="2" charset="2"/>
              </a:rPr>
              <a:t>…And @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EnableAutoConfiguration</a:t>
            </a:r>
            <a:endParaRPr lang="en-IN" sz="1400" dirty="0" smtClean="0">
              <a:latin typeface="Calibri" pitchFamily="34" charset="0"/>
              <a:sym typeface="Wingdings" pitchFamily="2" charset="2"/>
            </a:endParaRPr>
          </a:p>
          <a:p>
            <a:pPr lvl="2"/>
            <a:r>
              <a:rPr lang="en-IN" sz="1300" dirty="0" smtClean="0">
                <a:latin typeface="Calibri" pitchFamily="34" charset="0"/>
                <a:sym typeface="Wingdings" pitchFamily="2" charset="2"/>
              </a:rPr>
              <a:t>Master runtime switch for spring boot</a:t>
            </a:r>
          </a:p>
          <a:p>
            <a:pPr lvl="2"/>
            <a:r>
              <a:rPr lang="en-IN" sz="1300" dirty="0" smtClean="0">
                <a:latin typeface="Calibri" pitchFamily="34" charset="0"/>
                <a:sym typeface="Wingdings" pitchFamily="2" charset="2"/>
              </a:rPr>
              <a:t>Examines </a:t>
            </a:r>
            <a:r>
              <a:rPr lang="en-IN" sz="1300" dirty="0" err="1" smtClean="0">
                <a:latin typeface="Calibri" pitchFamily="34" charset="0"/>
                <a:sym typeface="Wingdings" pitchFamily="2" charset="2"/>
              </a:rPr>
              <a:t>ApplicationContext</a:t>
            </a:r>
            <a:r>
              <a:rPr lang="en-IN" sz="1300" dirty="0" smtClean="0">
                <a:latin typeface="Calibri" pitchFamily="34" charset="0"/>
                <a:sym typeface="Wingdings" pitchFamily="2" charset="2"/>
              </a:rPr>
              <a:t> and </a:t>
            </a:r>
            <a:r>
              <a:rPr lang="en-IN" sz="1300" dirty="0" err="1" smtClean="0">
                <a:latin typeface="Calibri" pitchFamily="34" charset="0"/>
                <a:sym typeface="Wingdings" pitchFamily="2" charset="2"/>
              </a:rPr>
              <a:t>classpath</a:t>
            </a:r>
            <a:endParaRPr lang="en-IN" sz="1300" dirty="0" smtClean="0">
              <a:latin typeface="Calibri" pitchFamily="34" charset="0"/>
              <a:sym typeface="Wingdings" pitchFamily="2" charset="2"/>
            </a:endParaRPr>
          </a:p>
          <a:p>
            <a:pPr lvl="2"/>
            <a:r>
              <a:rPr lang="en-IN" sz="1300" dirty="0" smtClean="0">
                <a:latin typeface="Calibri" pitchFamily="34" charset="0"/>
                <a:sym typeface="Wingdings" pitchFamily="2" charset="2"/>
              </a:rPr>
              <a:t>Creates missing beans based on intelligent defaults.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3200" b="1" dirty="0" smtClean="0">
                <a:latin typeface="Calibri" pitchFamily="34" charset="0"/>
              </a:rPr>
              <a:t>Adding Web Capability</a:t>
            </a:r>
            <a:endParaRPr lang="en-IN" sz="3200" b="1" dirty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748614" cy="336613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Adding Spring-Boot-starter-web dependency.</a:t>
            </a:r>
          </a:p>
          <a:p>
            <a:r>
              <a:rPr lang="en-IN" sz="1400" dirty="0" smtClean="0">
                <a:latin typeface="Calibri" pitchFamily="34" charset="0"/>
                <a:sym typeface="Wingdings" pitchFamily="2" charset="2"/>
              </a:rPr>
              <a:t>Adding </a:t>
            </a:r>
            <a:r>
              <a:rPr lang="en-IN" sz="1400" dirty="0" err="1" smtClean="0">
                <a:latin typeface="Calibri" pitchFamily="34" charset="0"/>
                <a:sym typeface="Wingdings" pitchFamily="2" charset="2"/>
              </a:rPr>
              <a:t>HelloController</a:t>
            </a:r>
            <a:r>
              <a:rPr lang="en-IN" sz="1400" dirty="0" smtClean="0">
                <a:latin typeface="Calibri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986</Words>
  <Application>Microsoft Office PowerPoint</Application>
  <PresentationFormat>On-screen Show (16:9)</PresentationFormat>
  <Paragraphs>301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Theme1</vt:lpstr>
      <vt:lpstr>Spring Boot</vt:lpstr>
      <vt:lpstr>Course Objectives</vt:lpstr>
      <vt:lpstr>Prerequisites:</vt:lpstr>
      <vt:lpstr>What is Spring Boot</vt:lpstr>
      <vt:lpstr>What is Spring Boot Not</vt:lpstr>
      <vt:lpstr>Slide 6</vt:lpstr>
      <vt:lpstr>What Just Happened?</vt:lpstr>
      <vt:lpstr>Running Spring Boot- What Just Happened?</vt:lpstr>
      <vt:lpstr>Adding Web Capability</vt:lpstr>
      <vt:lpstr>Adding HelloController</vt:lpstr>
      <vt:lpstr>What Just Happened?</vt:lpstr>
      <vt:lpstr>But wait, I want a WAR...</vt:lpstr>
      <vt:lpstr>What about Web Pages?</vt:lpstr>
      <vt:lpstr>What is Thymeleaf ?</vt:lpstr>
      <vt:lpstr>Slide 15</vt:lpstr>
      <vt:lpstr>Adding Thymeleaf into POM</vt:lpstr>
      <vt:lpstr>Adding Controller</vt:lpstr>
      <vt:lpstr>Adding View</vt:lpstr>
      <vt:lpstr>What Just Happened?</vt:lpstr>
      <vt:lpstr>But Wait, I want JSPs..</vt:lpstr>
      <vt:lpstr>Example..</vt:lpstr>
      <vt:lpstr>Then add Prefix and Suffix</vt:lpstr>
      <vt:lpstr>JSPs</vt:lpstr>
      <vt:lpstr>What Just Happened?</vt:lpstr>
      <vt:lpstr>Spring &amp; Rest</vt:lpstr>
      <vt:lpstr>Slide 26</vt:lpstr>
      <vt:lpstr>Spring &amp; Rest</vt:lpstr>
      <vt:lpstr>What Just Happened?</vt:lpstr>
      <vt:lpstr>What If I want XML?</vt:lpstr>
      <vt:lpstr>Adding JPA Capability</vt:lpstr>
      <vt:lpstr>Spring Data JPA</vt:lpstr>
      <vt:lpstr>Spring Data – Instant Repositories</vt:lpstr>
      <vt:lpstr>Slide 33</vt:lpstr>
      <vt:lpstr>Add Dependency </vt:lpstr>
      <vt:lpstr>Application.properties</vt:lpstr>
      <vt:lpstr>Entity class</vt:lpstr>
      <vt:lpstr>DAO</vt:lpstr>
      <vt:lpstr>Controller</vt:lpstr>
      <vt:lpstr>Spring Data JPA – What Just Happened?</vt:lpstr>
      <vt:lpstr>Day 1: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</dc:title>
  <dc:creator/>
  <cp:lastModifiedBy/>
  <cp:revision>5</cp:revision>
  <dcterms:created xsi:type="dcterms:W3CDTF">2010-09-05T14:08:51Z</dcterms:created>
  <dcterms:modified xsi:type="dcterms:W3CDTF">2018-11-21T15:39:22Z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