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37"/>
  </p:notesMasterIdLst>
  <p:sldIdLst>
    <p:sldId id="261" r:id="rId2"/>
    <p:sldId id="272" r:id="rId3"/>
    <p:sldId id="275" r:id="rId4"/>
    <p:sldId id="278" r:id="rId5"/>
    <p:sldId id="280" r:id="rId6"/>
    <p:sldId id="355" r:id="rId7"/>
    <p:sldId id="356" r:id="rId8"/>
    <p:sldId id="358" r:id="rId9"/>
    <p:sldId id="359" r:id="rId10"/>
    <p:sldId id="357" r:id="rId11"/>
    <p:sldId id="360" r:id="rId12"/>
    <p:sldId id="361" r:id="rId13"/>
    <p:sldId id="362" r:id="rId14"/>
    <p:sldId id="369" r:id="rId15"/>
    <p:sldId id="370" r:id="rId16"/>
    <p:sldId id="371" r:id="rId17"/>
    <p:sldId id="372" r:id="rId18"/>
    <p:sldId id="373" r:id="rId19"/>
    <p:sldId id="368" r:id="rId20"/>
    <p:sldId id="374" r:id="rId21"/>
    <p:sldId id="375" r:id="rId22"/>
    <p:sldId id="376" r:id="rId23"/>
    <p:sldId id="377" r:id="rId24"/>
    <p:sldId id="378" r:id="rId25"/>
    <p:sldId id="379" r:id="rId26"/>
    <p:sldId id="380" r:id="rId27"/>
    <p:sldId id="381" r:id="rId28"/>
    <p:sldId id="382" r:id="rId29"/>
    <p:sldId id="383" r:id="rId30"/>
    <p:sldId id="363" r:id="rId31"/>
    <p:sldId id="364" r:id="rId32"/>
    <p:sldId id="365" r:id="rId33"/>
    <p:sldId id="366" r:id="rId34"/>
    <p:sldId id="367" r:id="rId35"/>
    <p:sldId id="354" r:id="rId3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130" autoAdjust="0"/>
    <p:restoredTop sz="94386" autoAdjust="0"/>
  </p:normalViewPr>
  <p:slideViewPr>
    <p:cSldViewPr>
      <p:cViewPr>
        <p:scale>
          <a:sx n="100" d="100"/>
          <a:sy n="100" d="100"/>
        </p:scale>
        <p:origin x="-200"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6D71694F-E978-4EB2-B52C-86A737BD9698}" type="datetimeFigureOut">
              <a:rPr lang="en-US"/>
              <a:pPr>
                <a:defRPr/>
              </a:pPr>
              <a:t>1/28/2019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C67A9DE9-39EE-4D6A-855F-EE6AFBCA6D3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Rot="1" noChangeAspect="1" noTextEdit="1"/>
          </p:cNvSpPr>
          <p:nvPr>
            <p:ph type="sldImg"/>
          </p:nvPr>
        </p:nvSpPr>
        <p:spPr bwMode="auto">
          <a:noFill/>
          <a:ln>
            <a:solidFill>
              <a:srgbClr val="000000"/>
            </a:solidFill>
            <a:miter lim="800000"/>
            <a:headEnd/>
            <a:tailEnd/>
          </a:ln>
        </p:spPr>
      </p:sp>
      <p:sp>
        <p:nvSpPr>
          <p:cNvPr id="6963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6804"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CACEF5-21C5-4412-89D3-29C9B35AB7AB}"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Rot="1" noChangeAspect="1" noTextEdit="1"/>
          </p:cNvSpPr>
          <p:nvPr>
            <p:ph type="sldImg"/>
          </p:nvPr>
        </p:nvSpPr>
        <p:spPr bwMode="auto">
          <a:noFill/>
          <a:ln>
            <a:solidFill>
              <a:srgbClr val="000000"/>
            </a:solidFill>
            <a:miter lim="800000"/>
            <a:headEnd/>
            <a:tailEnd/>
          </a:ln>
        </p:spPr>
      </p:sp>
      <p:sp>
        <p:nvSpPr>
          <p:cNvPr id="7065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347AE6-4AD9-422E-B9A1-5EBB663EEFA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Rot="1" noChangeAspect="1" noTextEdit="1"/>
          </p:cNvSpPr>
          <p:nvPr>
            <p:ph type="sldImg"/>
          </p:nvPr>
        </p:nvSpPr>
        <p:spPr bwMode="auto">
          <a:noFill/>
          <a:ln>
            <a:solidFill>
              <a:srgbClr val="000000"/>
            </a:solidFill>
            <a:miter lim="800000"/>
            <a:headEnd/>
            <a:tailEnd/>
          </a:ln>
        </p:spPr>
      </p:sp>
      <p:sp>
        <p:nvSpPr>
          <p:cNvPr id="7270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ACF75D7-3586-4F84-9F54-20300AB4D1C4}"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
          <p:cNvSpPr>
            <a:spLocks noGrp="1" noRot="1" noChangeAspect="1" noTextEdit="1"/>
          </p:cNvSpPr>
          <p:nvPr>
            <p:ph type="sldImg"/>
          </p:nvPr>
        </p:nvSpPr>
        <p:spPr bwMode="auto">
          <a:noFill/>
          <a:ln>
            <a:solidFill>
              <a:srgbClr val="000000"/>
            </a:solidFill>
            <a:miter lim="800000"/>
            <a:headEnd/>
            <a:tailEnd/>
          </a:ln>
        </p:spPr>
      </p:sp>
      <p:sp>
        <p:nvSpPr>
          <p:cNvPr id="18432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8669425-7177-471C-B644-DC7BADAC5F2C}"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0101DD-8624-4C6F-81D3-965A81981084}"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C7835988-EAC6-44BA-9FB3-8B2AE469FF65}" type="datetime1">
              <a:rPr lang="en-US"/>
              <a:pPr>
                <a:defRPr/>
              </a:pPr>
              <a:t>1/28/2019</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E7120C5C-FB26-4683-BC40-3146EBBEDAE2}"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82A1FA99-871C-448B-BFF8-759F35FA26FF}" type="datetime1">
              <a:rPr lang="en-US"/>
              <a:pPr>
                <a:defRPr/>
              </a:pPr>
              <a:t>1/28/2019</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70C4E85D-00AD-4D84-83A0-C115B36B2D3C}"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A5ADA427-DDF8-4A9E-B5FF-ECED397B2F43}" type="datetime1">
              <a:rPr lang="en-US"/>
              <a:pPr>
                <a:defRPr/>
              </a:pPr>
              <a:t>1/28/2019</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E376DD63-0A0C-48DD-B4AB-3AA3C47D8098}"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079A8B2B-17C5-4C84-9261-1B24AD72F829}" type="datetime1">
              <a:rPr lang="en-US"/>
              <a:pPr>
                <a:defRPr/>
              </a:pPr>
              <a:t>1/28/2019</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9434CD4-B68B-4108-8222-C961ADABCC1E}"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1257BB59-4697-4E77-8E76-C68EE6546274}" type="datetime1">
              <a:rPr lang="en-US"/>
              <a:pPr>
                <a:defRPr/>
              </a:pPr>
              <a:t>1/28/2019</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5F46FA0F-825E-4DC6-A684-766C4E1FBFF1}"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1AE0D6E2-9927-4996-BDDE-896F1106F5F6}" type="datetime1">
              <a:rPr lang="en-US"/>
              <a:pPr>
                <a:defRPr/>
              </a:pPr>
              <a:t>1/28/2019</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D28B11E-A1BC-48DC-A070-9385B768140B}"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872A75D5-CF25-4499-814C-BAE63FCB24DA}" type="datetime1">
              <a:rPr lang="en-US"/>
              <a:pPr>
                <a:defRPr/>
              </a:pPr>
              <a:t>1/28/2019</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D0946380-9753-41B6-8CA6-814215B39B1E}"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2D768E88-F1FE-453F-9DE2-F8E7D64796D5}" type="datetime1">
              <a:rPr lang="en-US"/>
              <a:pPr>
                <a:defRPr/>
              </a:pPr>
              <a:t>1/28/2019</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9AD437D0-ECE7-4389-95D9-BFD224ADB01D}"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390CB2EB-6F90-45BB-82E8-8F3C7681F1BA}" type="datetime1">
              <a:rPr lang="en-US"/>
              <a:pPr>
                <a:defRPr/>
              </a:pPr>
              <a:t>1/28/2019</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66BCC51-9D5C-4FC6-949F-83A70BD0B55F}"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B931EBDC-B591-43FA-85C3-75FC80B09B9B}" type="datetime1">
              <a:rPr lang="en-US"/>
              <a:pPr>
                <a:defRPr/>
              </a:pPr>
              <a:t>1/28/2019</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408C4305-21A7-43D6-BE4C-F4098E481423}"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321" r:id="rId1"/>
    <p:sldLayoutId id="2147484318" r:id="rId2"/>
    <p:sldLayoutId id="2147484322" r:id="rId3"/>
    <p:sldLayoutId id="2147484323" r:id="rId4"/>
    <p:sldLayoutId id="2147484324" r:id="rId5"/>
    <p:sldLayoutId id="2147484319" r:id="rId6"/>
    <p:sldLayoutId id="2147484325" r:id="rId7"/>
    <p:sldLayoutId id="2147484320" r:id="rId8"/>
    <p:sldLayoutId id="2147484326" r:id="rId9"/>
  </p:sldLayoutIdLst>
  <p:transition spd="med">
    <p:cut/>
  </p:transition>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194" name="Rectangle 2"/>
          <p:cNvSpPr>
            <a:spLocks noGrp="1"/>
          </p:cNvSpPr>
          <p:nvPr>
            <p:ph type="body" sz="half" idx="2"/>
          </p:nvPr>
        </p:nvSpPr>
        <p:spPr/>
        <p:txBody>
          <a:bodyPr/>
          <a:lstStyle/>
          <a:p>
            <a:pPr eaLnBrk="1" hangingPunct="1"/>
            <a:r>
              <a:rPr lang="en-US" sz="2800" b="1" dirty="0" smtClean="0">
                <a:latin typeface="Calibri" pitchFamily="34" charset="0"/>
              </a:rPr>
              <a:t>Session5 By </a:t>
            </a:r>
            <a:r>
              <a:rPr lang="en-US" sz="2800" b="1" dirty="0" err="1" smtClean="0">
                <a:latin typeface="Calibri" pitchFamily="34" charset="0"/>
              </a:rPr>
              <a:t>Saurabh</a:t>
            </a:r>
            <a:r>
              <a:rPr lang="en-US" sz="2800" b="1" dirty="0" smtClean="0">
                <a:latin typeface="Calibri" pitchFamily="34" charset="0"/>
              </a:rPr>
              <a:t> Sharma</a:t>
            </a:r>
          </a:p>
          <a:p>
            <a:pPr eaLnBrk="1" hangingPunct="1"/>
            <a:endParaRPr lang="en-US" dirty="0" smtClean="0"/>
          </a:p>
        </p:txBody>
      </p:sp>
      <p:sp>
        <p:nvSpPr>
          <p:cNvPr id="4" name="Rectangle 3"/>
          <p:cNvSpPr>
            <a:spLocks noGrp="1"/>
          </p:cNvSpPr>
          <p:nvPr>
            <p:ph type="title"/>
          </p:nvPr>
        </p:nvSpPr>
        <p:spPr/>
        <p:txBody>
          <a:bodyPr>
            <a:normAutofit fontScale="90000"/>
          </a:bodyPr>
          <a:lstStyle>
            <a:extLst/>
          </a:lstStyle>
          <a:p>
            <a:pPr eaLnBrk="1" fontAlgn="auto" hangingPunct="1">
              <a:spcAft>
                <a:spcPts val="0"/>
              </a:spcAft>
              <a:defRPr/>
            </a:pPr>
            <a:r>
              <a:rPr lang="en-US" b="1" dirty="0" smtClean="0">
                <a:latin typeface="Calibri" pitchFamily="34" charset="0"/>
              </a:rPr>
              <a:t>Core Java </a:t>
            </a:r>
            <a:endParaRPr lang="en-US" dirty="0"/>
          </a:p>
        </p:txBody>
      </p:sp>
      <p:pic>
        <p:nvPicPr>
          <p:cNvPr id="8196" name="Picture 6" descr="Nityo_Small"/>
          <p:cNvPicPr>
            <a:picLocks noChangeAspect="1" noChangeArrowheads="1"/>
          </p:cNvPicPr>
          <p:nvPr/>
        </p:nvPicPr>
        <p:blipFill>
          <a:blip r:embed="rId3" cstate="print"/>
          <a:srcRect/>
          <a:stretch>
            <a:fillRect/>
          </a:stretch>
        </p:blipFill>
        <p:spPr bwMode="auto">
          <a:xfrm>
            <a:off x="8039100" y="9525"/>
            <a:ext cx="1095375" cy="652463"/>
          </a:xfrm>
          <a:prstGeom prst="rect">
            <a:avLst/>
          </a:prstGeom>
          <a:noFill/>
          <a:ln w="9525">
            <a:noFill/>
            <a:miter lim="800000"/>
            <a:headEnd/>
            <a:tailEnd/>
          </a:ln>
        </p:spPr>
      </p:pic>
      <p:pic>
        <p:nvPicPr>
          <p:cNvPr id="7" name="Picture Placeholder 6" descr="java-logo.jpg"/>
          <p:cNvPicPr>
            <a:picLocks noGrp="1" noChangeAspect="1"/>
          </p:cNvPicPr>
          <p:nvPr>
            <p:ph type="pic" idx="1"/>
          </p:nvPr>
        </p:nvPicPr>
        <p:blipFill>
          <a:blip r:embed="rId4" cstate="print"/>
          <a:srcRect t="13322" b="13322"/>
          <a:stretch>
            <a:fillRect/>
          </a:stretch>
        </p:blipFill>
        <p:spPr>
          <a:xfrm>
            <a:off x="1557338" y="0"/>
            <a:ext cx="7586662" cy="3419475"/>
          </a:xfrm>
        </p:spPr>
      </p:pic>
    </p:spTree>
  </p:cSld>
  <p:clrMapOvr>
    <a:overrideClrMapping bg1="dk1" tx1="lt1" bg2="dk2" tx2="lt2" accent1="accent1" accent2="accent2" accent3="accent3" accent4="accent4" accent5="accent5" accent6="accent6" hlink="hlink" folHlink="folHlink"/>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ourier New" pitchFamily="49" charset="0"/>
              </a:rPr>
              <a:t>Example</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None/>
            </a:pPr>
            <a:r>
              <a:rPr lang="en-US" sz="1400" dirty="0" smtClean="0">
                <a:latin typeface="Calibri" pitchFamily="34" charset="0"/>
                <a:cs typeface="Calibri" pitchFamily="34" charset="0"/>
              </a:rPr>
              <a:t>public class Test { </a:t>
            </a:r>
          </a:p>
          <a:p>
            <a:pPr>
              <a:buNone/>
            </a:pPr>
            <a:r>
              <a:rPr lang="en-US" sz="1400" dirty="0" smtClean="0">
                <a:latin typeface="Calibri" pitchFamily="34" charset="0"/>
                <a:cs typeface="Calibri" pitchFamily="34" charset="0"/>
              </a:rPr>
              <a:t>	public static void main(String </a:t>
            </a:r>
            <a:r>
              <a:rPr lang="en-US" sz="1400" dirty="0" err="1" smtClean="0">
                <a:latin typeface="Calibri" pitchFamily="34" charset="0"/>
                <a:cs typeface="Calibri" pitchFamily="34" charset="0"/>
              </a:rPr>
              <a:t>args</a:t>
            </a:r>
            <a:r>
              <a:rPr lang="en-US" sz="1400" dirty="0" smtClean="0">
                <a:latin typeface="Calibri" pitchFamily="34" charset="0"/>
                <a:cs typeface="Calibri" pitchFamily="34" charset="0"/>
              </a:rPr>
              <a:t>[]) { </a:t>
            </a:r>
          </a:p>
          <a:p>
            <a:pPr>
              <a:buNone/>
            </a:pPr>
            <a:r>
              <a:rPr lang="en-US" sz="1400" dirty="0" smtClean="0">
                <a:latin typeface="Calibri" pitchFamily="34" charset="0"/>
                <a:cs typeface="Calibri" pitchFamily="34" charset="0"/>
              </a:rPr>
              <a:t>		List names = new </a:t>
            </a:r>
            <a:r>
              <a:rPr lang="en-US" sz="1400" dirty="0" err="1" smtClean="0">
                <a:latin typeface="Calibri" pitchFamily="34" charset="0"/>
                <a:cs typeface="Calibri" pitchFamily="34" charset="0"/>
              </a:rPr>
              <a:t>ArrayList</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names.add</a:t>
            </a:r>
            <a:r>
              <a:rPr lang="en-US" sz="1400" dirty="0" smtClean="0">
                <a:latin typeface="Calibri" pitchFamily="34" charset="0"/>
                <a:cs typeface="Calibri" pitchFamily="34" charset="0"/>
              </a:rPr>
              <a:t>("Mahesh"); </a:t>
            </a:r>
          </a:p>
          <a:p>
            <a:pPr>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names.add</a:t>
            </a:r>
            <a:r>
              <a:rPr lang="en-US" sz="1400" dirty="0" smtClean="0">
                <a:latin typeface="Calibri" pitchFamily="34" charset="0"/>
                <a:cs typeface="Calibri" pitchFamily="34" charset="0"/>
              </a:rPr>
              <a:t>("Suresh"); </a:t>
            </a:r>
          </a:p>
          <a:p>
            <a:pPr>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names.add</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Ramesh</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names.add</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Naresh</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names.add</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Kalpesh</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names.forEach</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System.out</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println</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 }</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Functional Interfaces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An Interface that contains exactly one abstract method is known as functional interface. It can have any number of default, static methods but can contain only one abstract method. It can also declare methods of object class. </a:t>
            </a:r>
          </a:p>
          <a:p>
            <a:pPr algn="just"/>
            <a:r>
              <a:rPr lang="en-US" sz="1400" dirty="0" smtClean="0">
                <a:latin typeface="Calibri" pitchFamily="34" charset="0"/>
                <a:cs typeface="Calibri" pitchFamily="34" charset="0"/>
              </a:rPr>
              <a:t>For example, a Comparable interface with a single method ‘</a:t>
            </a:r>
            <a:r>
              <a:rPr lang="en-US" sz="1400" dirty="0" err="1" smtClean="0">
                <a:latin typeface="Calibri" pitchFamily="34" charset="0"/>
                <a:cs typeface="Calibri" pitchFamily="34" charset="0"/>
              </a:rPr>
              <a:t>compareTo</a:t>
            </a:r>
            <a:r>
              <a:rPr lang="en-US" sz="1400" dirty="0" smtClean="0">
                <a:latin typeface="Calibri" pitchFamily="34" charset="0"/>
                <a:cs typeface="Calibri" pitchFamily="34" charset="0"/>
              </a:rPr>
              <a:t>’ is used for comparison purpose. Java 8 has defined a lot of functional interfaces to be used extensively in lambda expressions.</a:t>
            </a:r>
          </a:p>
          <a:p>
            <a:pPr algn="just"/>
            <a:r>
              <a:rPr lang="en-US" sz="1400" dirty="0" smtClean="0">
                <a:latin typeface="Calibri" pitchFamily="34" charset="0"/>
                <a:cs typeface="Calibri" pitchFamily="34" charset="0"/>
              </a:rPr>
              <a:t>Predicate &lt;T&gt; interface is a functional interface with a method test(Object) to return a Boolean value. This interface signifies that an object is tested to be true or false.</a:t>
            </a:r>
          </a:p>
          <a:p>
            <a:pPr algn="just"/>
            <a:r>
              <a:rPr lang="en-US" sz="1400" dirty="0" smtClean="0">
                <a:latin typeface="Calibri" pitchFamily="34" charset="0"/>
                <a:cs typeface="Calibri" pitchFamily="34" charset="0"/>
              </a:rPr>
              <a:t>A functional interface can extends another interface only when it does not have any abstract method.</a:t>
            </a:r>
          </a:p>
          <a:p>
            <a:pPr algn="just"/>
            <a:r>
              <a:rPr lang="en-US" sz="1400" dirty="0" smtClean="0">
                <a:latin typeface="Calibri" pitchFamily="34" charset="0"/>
                <a:cs typeface="Calibri" pitchFamily="34" charset="0"/>
              </a:rPr>
              <a:t>We can use “@</a:t>
            </a:r>
            <a:r>
              <a:rPr lang="en-US" sz="1400" dirty="0" err="1" smtClean="0">
                <a:latin typeface="Calibri" pitchFamily="34" charset="0"/>
                <a:cs typeface="Calibri" pitchFamily="34" charset="0"/>
              </a:rPr>
              <a:t>FunctionalInterface</a:t>
            </a:r>
            <a:r>
              <a:rPr lang="en-US" sz="1400" dirty="0" smtClean="0">
                <a:latin typeface="Calibri" pitchFamily="34" charset="0"/>
                <a:cs typeface="Calibri" pitchFamily="34" charset="0"/>
              </a:rPr>
              <a:t>” annotation to create functional interface.</a:t>
            </a:r>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ourier New" pitchFamily="49" charset="0"/>
              </a:rPr>
              <a:t>Example</a:t>
            </a:r>
            <a:endParaRPr lang="en-US" sz="2400" b="1" dirty="0" smtClean="0">
              <a:latin typeface="Calibri" pitchFamily="34" charset="0"/>
            </a:endParaRPr>
          </a:p>
        </p:txBody>
      </p:sp>
      <p:graphicFrame>
        <p:nvGraphicFramePr>
          <p:cNvPr id="6" name="Content Placeholder 5"/>
          <p:cNvGraphicFramePr>
            <a:graphicFrameLocks noGrp="1"/>
          </p:cNvGraphicFramePr>
          <p:nvPr>
            <p:ph sz="quarter" idx="13"/>
          </p:nvPr>
        </p:nvGraphicFramePr>
        <p:xfrm>
          <a:off x="609600" y="1352550"/>
          <a:ext cx="8391556" cy="3648092"/>
        </p:xfrm>
        <a:graphic>
          <a:graphicData uri="http://schemas.openxmlformats.org/drawingml/2006/table">
            <a:tbl>
              <a:tblPr firstRow="1" bandRow="1">
                <a:tableStyleId>{2D5ABB26-0587-4C30-8999-92F81FD0307C}</a:tableStyleId>
              </a:tblPr>
              <a:tblGrid>
                <a:gridCol w="4195778"/>
                <a:gridCol w="4195778"/>
              </a:tblGrid>
              <a:tr h="3648092">
                <a:tc>
                  <a:txBody>
                    <a:bodyPr/>
                    <a:lstStyle/>
                    <a:p>
                      <a:r>
                        <a:rPr lang="en-US" sz="1400" b="1" kern="1200" dirty="0" smtClean="0">
                          <a:solidFill>
                            <a:schemeClr val="tx1"/>
                          </a:solidFill>
                          <a:latin typeface="Calibri" pitchFamily="34" charset="0"/>
                          <a:ea typeface="+mn-ea"/>
                          <a:cs typeface="Calibri" pitchFamily="34" charset="0"/>
                        </a:rPr>
                        <a:t>public class </a:t>
                      </a:r>
                      <a:r>
                        <a:rPr lang="en-US" sz="1400" b="1" kern="1200" dirty="0" err="1" smtClean="0">
                          <a:solidFill>
                            <a:schemeClr val="tx1"/>
                          </a:solidFill>
                          <a:latin typeface="Calibri" pitchFamily="34" charset="0"/>
                          <a:ea typeface="+mn-ea"/>
                          <a:cs typeface="Calibri" pitchFamily="34" charset="0"/>
                        </a:rPr>
                        <a:t>AddDemo</a:t>
                      </a:r>
                      <a:r>
                        <a:rPr lang="en-US" sz="1400" b="1" kern="1200" dirty="0" smtClean="0">
                          <a:solidFill>
                            <a:schemeClr val="tx1"/>
                          </a:solidFill>
                          <a:latin typeface="Calibri" pitchFamily="34" charset="0"/>
                          <a:ea typeface="+mn-ea"/>
                          <a:cs typeface="Calibri" pitchFamily="34" charset="0"/>
                        </a:rPr>
                        <a:t> </a:t>
                      </a:r>
                    </a:p>
                    <a:p>
                      <a:r>
                        <a:rPr lang="en-US" sz="1400" b="1" kern="1200" dirty="0" smtClean="0">
                          <a:solidFill>
                            <a:schemeClr val="tx1"/>
                          </a:solidFill>
                          <a:latin typeface="Calibri" pitchFamily="34" charset="0"/>
                          <a:ea typeface="+mn-ea"/>
                          <a:cs typeface="Calibri" pitchFamily="34" charset="0"/>
                        </a:rPr>
                        <a:t>{</a:t>
                      </a:r>
                    </a:p>
                    <a:p>
                      <a:r>
                        <a:rPr lang="en-US" sz="1400" b="1" kern="1200" dirty="0" smtClean="0">
                          <a:solidFill>
                            <a:schemeClr val="tx1"/>
                          </a:solidFill>
                          <a:latin typeface="Calibri" pitchFamily="34" charset="0"/>
                          <a:ea typeface="+mn-ea"/>
                          <a:cs typeface="Calibri" pitchFamily="34" charset="0"/>
                        </a:rPr>
                        <a:t>public static void main(String </a:t>
                      </a:r>
                      <a:r>
                        <a:rPr lang="en-US" sz="1400" b="1" kern="1200" dirty="0" err="1" smtClean="0">
                          <a:solidFill>
                            <a:schemeClr val="tx1"/>
                          </a:solidFill>
                          <a:latin typeface="Calibri" pitchFamily="34" charset="0"/>
                          <a:ea typeface="+mn-ea"/>
                          <a:cs typeface="Calibri" pitchFamily="34" charset="0"/>
                        </a:rPr>
                        <a:t>args</a:t>
                      </a:r>
                      <a:r>
                        <a:rPr lang="en-US" sz="1400" b="1"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List&lt;Integer&gt; list = </a:t>
                      </a:r>
                      <a:r>
                        <a:rPr lang="en-US" sz="1400" kern="1200" dirty="0" err="1" smtClean="0">
                          <a:solidFill>
                            <a:schemeClr val="tx1"/>
                          </a:solidFill>
                          <a:latin typeface="Calibri" pitchFamily="34" charset="0"/>
                          <a:ea typeface="+mn-ea"/>
                          <a:cs typeface="Calibri" pitchFamily="34" charset="0"/>
                        </a:rPr>
                        <a:t>Arrays.</a:t>
                      </a:r>
                      <a:r>
                        <a:rPr lang="en-US" sz="1400" i="1" kern="1200" dirty="0" err="1" smtClean="0">
                          <a:solidFill>
                            <a:schemeClr val="tx1"/>
                          </a:solidFill>
                          <a:latin typeface="Calibri" pitchFamily="34" charset="0"/>
                          <a:ea typeface="+mn-ea"/>
                          <a:cs typeface="Calibri" pitchFamily="34" charset="0"/>
                        </a:rPr>
                        <a:t>asList</a:t>
                      </a:r>
                      <a:r>
                        <a:rPr lang="en-US" sz="1400" i="1" kern="1200" dirty="0" smtClean="0">
                          <a:solidFill>
                            <a:schemeClr val="tx1"/>
                          </a:solidFill>
                          <a:latin typeface="Calibri" pitchFamily="34" charset="0"/>
                          <a:ea typeface="+mn-ea"/>
                          <a:cs typeface="Calibri" pitchFamily="34" charset="0"/>
                        </a:rPr>
                        <a:t>(1, 2, 3, 4, 5, 6, 7, 8, 9);</a:t>
                      </a:r>
                    </a:p>
                    <a:p>
                      <a:endParaRPr lang="en-US" sz="1400" kern="1200" dirty="0" smtClean="0">
                        <a:solidFill>
                          <a:schemeClr val="tx1"/>
                        </a:solidFill>
                        <a:latin typeface="Calibri" pitchFamily="34" charset="0"/>
                        <a:ea typeface="+mn-ea"/>
                        <a:cs typeface="Calibri" pitchFamily="34" charset="0"/>
                      </a:endParaRPr>
                    </a:p>
                    <a:p>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("Print all numbers:");</a:t>
                      </a:r>
                    </a:p>
                    <a:p>
                      <a:r>
                        <a:rPr lang="en-US" sz="1400" i="1" kern="1200" dirty="0" err="1" smtClean="0">
                          <a:solidFill>
                            <a:schemeClr val="tx1"/>
                          </a:solidFill>
                          <a:latin typeface="Calibri" pitchFamily="34" charset="0"/>
                          <a:ea typeface="+mn-ea"/>
                          <a:cs typeface="Calibri" pitchFamily="34" charset="0"/>
                        </a:rPr>
                        <a:t>eval</a:t>
                      </a:r>
                      <a:r>
                        <a:rPr lang="en-US" sz="1400" i="1" kern="1200" dirty="0" smtClean="0">
                          <a:solidFill>
                            <a:schemeClr val="tx1"/>
                          </a:solidFill>
                          <a:latin typeface="Calibri" pitchFamily="34" charset="0"/>
                          <a:ea typeface="+mn-ea"/>
                          <a:cs typeface="Calibri" pitchFamily="34" charset="0"/>
                        </a:rPr>
                        <a:t>(list, n -&gt; </a:t>
                      </a:r>
                      <a:r>
                        <a:rPr lang="en-US" sz="1400" b="1" i="1" kern="1200" dirty="0" smtClean="0">
                          <a:solidFill>
                            <a:schemeClr val="tx1"/>
                          </a:solidFill>
                          <a:latin typeface="Calibri" pitchFamily="34" charset="0"/>
                          <a:ea typeface="+mn-ea"/>
                          <a:cs typeface="Calibri" pitchFamily="34" charset="0"/>
                        </a:rPr>
                        <a:t>true);</a:t>
                      </a:r>
                    </a:p>
                    <a:p>
                      <a:endParaRPr lang="en-US" sz="1400" kern="1200" dirty="0" smtClean="0">
                        <a:solidFill>
                          <a:schemeClr val="tx1"/>
                        </a:solidFill>
                        <a:latin typeface="Calibri" pitchFamily="34" charset="0"/>
                        <a:ea typeface="+mn-ea"/>
                        <a:cs typeface="Calibri" pitchFamily="34" charset="0"/>
                      </a:endParaRPr>
                    </a:p>
                    <a:p>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("Print numbers greater than 5:");</a:t>
                      </a:r>
                    </a:p>
                    <a:p>
                      <a:r>
                        <a:rPr lang="en-US" sz="1400" i="1" kern="1200" dirty="0" err="1" smtClean="0">
                          <a:solidFill>
                            <a:schemeClr val="tx1"/>
                          </a:solidFill>
                          <a:latin typeface="Calibri" pitchFamily="34" charset="0"/>
                          <a:ea typeface="+mn-ea"/>
                          <a:cs typeface="Calibri" pitchFamily="34" charset="0"/>
                        </a:rPr>
                        <a:t>eval</a:t>
                      </a:r>
                      <a:r>
                        <a:rPr lang="en-US" sz="1400" i="1" kern="1200" dirty="0" smtClean="0">
                          <a:solidFill>
                            <a:schemeClr val="tx1"/>
                          </a:solidFill>
                          <a:latin typeface="Calibri" pitchFamily="34" charset="0"/>
                          <a:ea typeface="+mn-ea"/>
                          <a:cs typeface="Calibri" pitchFamily="34" charset="0"/>
                        </a:rPr>
                        <a:t>(list, n -&gt; n &gt; 5);</a:t>
                      </a:r>
                    </a:p>
                    <a:p>
                      <a:r>
                        <a:rPr lang="en-US" sz="1400" kern="1200" dirty="0" smtClean="0">
                          <a:solidFill>
                            <a:schemeClr val="tx1"/>
                          </a:solidFill>
                          <a:latin typeface="Calibri" pitchFamily="34" charset="0"/>
                          <a:ea typeface="+mn-ea"/>
                          <a:cs typeface="Calibri" pitchFamily="34" charset="0"/>
                        </a:rPr>
                        <a:t>}</a:t>
                      </a:r>
                      <a:endParaRPr lang="en-US" sz="1400" dirty="0">
                        <a:latin typeface="Calibri" pitchFamily="34" charset="0"/>
                        <a:cs typeface="Calibri" pitchFamily="34" charset="0"/>
                      </a:endParaRPr>
                    </a:p>
                  </a:txBody>
                  <a:tcPr/>
                </a:tc>
                <a:tc>
                  <a:txBody>
                    <a:bodyPr/>
                    <a:lstStyle/>
                    <a:p>
                      <a:r>
                        <a:rPr lang="en-US" sz="1400" b="1" kern="1200" dirty="0" smtClean="0">
                          <a:solidFill>
                            <a:schemeClr val="tx1"/>
                          </a:solidFill>
                          <a:latin typeface="Calibri" pitchFamily="34" charset="0"/>
                          <a:ea typeface="+mn-ea"/>
                          <a:cs typeface="Calibri" pitchFamily="34" charset="0"/>
                        </a:rPr>
                        <a:t>public static void </a:t>
                      </a:r>
                      <a:r>
                        <a:rPr lang="en-US" sz="1400" b="1" kern="1200" dirty="0" err="1" smtClean="0">
                          <a:solidFill>
                            <a:schemeClr val="tx1"/>
                          </a:solidFill>
                          <a:latin typeface="Calibri" pitchFamily="34" charset="0"/>
                          <a:ea typeface="+mn-ea"/>
                          <a:cs typeface="Calibri" pitchFamily="34" charset="0"/>
                        </a:rPr>
                        <a:t>eval</a:t>
                      </a:r>
                      <a:r>
                        <a:rPr lang="en-US" sz="1400" b="1" kern="1200" dirty="0" smtClean="0">
                          <a:solidFill>
                            <a:schemeClr val="tx1"/>
                          </a:solidFill>
                          <a:latin typeface="Calibri" pitchFamily="34" charset="0"/>
                          <a:ea typeface="+mn-ea"/>
                          <a:cs typeface="Calibri" pitchFamily="34" charset="0"/>
                        </a:rPr>
                        <a:t>(List&lt;Integer&gt; list, Predicate&lt;Integer&gt; predicate) {</a:t>
                      </a:r>
                    </a:p>
                    <a:p>
                      <a:endParaRPr lang="en-US" sz="1400" kern="1200" dirty="0" smtClean="0">
                        <a:solidFill>
                          <a:schemeClr val="tx1"/>
                        </a:solidFill>
                        <a:latin typeface="Calibri" pitchFamily="34" charset="0"/>
                        <a:ea typeface="+mn-ea"/>
                        <a:cs typeface="Calibri" pitchFamily="34" charset="0"/>
                      </a:endParaRPr>
                    </a:p>
                    <a:p>
                      <a:r>
                        <a:rPr lang="en-US" sz="1400" b="1" kern="1200" dirty="0" smtClean="0">
                          <a:solidFill>
                            <a:schemeClr val="tx1"/>
                          </a:solidFill>
                          <a:latin typeface="Calibri" pitchFamily="34" charset="0"/>
                          <a:ea typeface="+mn-ea"/>
                          <a:cs typeface="Calibri" pitchFamily="34" charset="0"/>
                        </a:rPr>
                        <a:t>for (Integer n : list) {</a:t>
                      </a:r>
                    </a:p>
                    <a:p>
                      <a:endParaRPr lang="en-US" sz="1400" kern="1200" dirty="0" smtClean="0">
                        <a:solidFill>
                          <a:schemeClr val="tx1"/>
                        </a:solidFill>
                        <a:latin typeface="Calibri" pitchFamily="34" charset="0"/>
                        <a:ea typeface="+mn-ea"/>
                        <a:cs typeface="Calibri" pitchFamily="34" charset="0"/>
                      </a:endParaRPr>
                    </a:p>
                    <a:p>
                      <a:r>
                        <a:rPr lang="en-US" sz="1400" b="1" kern="1200" dirty="0" smtClean="0">
                          <a:solidFill>
                            <a:schemeClr val="tx1"/>
                          </a:solidFill>
                          <a:latin typeface="Calibri" pitchFamily="34" charset="0"/>
                          <a:ea typeface="+mn-ea"/>
                          <a:cs typeface="Calibri" pitchFamily="34" charset="0"/>
                        </a:rPr>
                        <a:t>if (</a:t>
                      </a:r>
                      <a:r>
                        <a:rPr lang="en-US" sz="1400" b="1" kern="1200" dirty="0" err="1" smtClean="0">
                          <a:solidFill>
                            <a:schemeClr val="tx1"/>
                          </a:solidFill>
                          <a:latin typeface="Calibri" pitchFamily="34" charset="0"/>
                          <a:ea typeface="+mn-ea"/>
                          <a:cs typeface="Calibri" pitchFamily="34" charset="0"/>
                        </a:rPr>
                        <a:t>predicate.test</a:t>
                      </a:r>
                      <a:r>
                        <a:rPr lang="en-US" sz="1400" b="1" kern="1200" dirty="0" smtClean="0">
                          <a:solidFill>
                            <a:schemeClr val="tx1"/>
                          </a:solidFill>
                          <a:latin typeface="Calibri" pitchFamily="34" charset="0"/>
                          <a:ea typeface="+mn-ea"/>
                          <a:cs typeface="Calibri" pitchFamily="34" charset="0"/>
                        </a:rPr>
                        <a:t>(n)) {</a:t>
                      </a:r>
                    </a:p>
                    <a:p>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(n + " ");</a:t>
                      </a:r>
                    </a:p>
                    <a:p>
                      <a:r>
                        <a:rPr lang="en-US" sz="1400"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a:t>
                      </a:r>
                      <a:endParaRPr lang="en-US" sz="14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Default Method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Java provides a facility to create default methods inside the interface. Methods which are defined inside the interface and tagged with default are known as default methods. These methods are non-abstract methods.</a:t>
            </a:r>
          </a:p>
          <a:p>
            <a:pPr algn="just"/>
            <a:r>
              <a:rPr lang="en-US" sz="1400" dirty="0" smtClean="0">
                <a:latin typeface="Calibri" pitchFamily="34" charset="0"/>
                <a:cs typeface="Calibri" pitchFamily="34" charset="0"/>
              </a:rPr>
              <a:t>This capability is added for backward compatibility so that old interfaces can be used to leverage the lambda expression capability of Java 8.</a:t>
            </a:r>
          </a:p>
          <a:p>
            <a:pPr algn="just"/>
            <a:r>
              <a:rPr lang="en-US" sz="1400" dirty="0" smtClean="0">
                <a:latin typeface="Calibri" pitchFamily="34" charset="0"/>
                <a:cs typeface="Calibri" pitchFamily="34" charset="0"/>
              </a:rPr>
              <a:t>For example, ‘List’ or ‘Collection’ interfaces do not have ‘</a:t>
            </a:r>
            <a:r>
              <a:rPr lang="en-US" sz="1400" dirty="0" err="1" smtClean="0">
                <a:latin typeface="Calibri" pitchFamily="34" charset="0"/>
                <a:cs typeface="Calibri" pitchFamily="34" charset="0"/>
              </a:rPr>
              <a:t>forEach</a:t>
            </a:r>
            <a:r>
              <a:rPr lang="en-US" sz="1400" dirty="0" smtClean="0">
                <a:latin typeface="Calibri" pitchFamily="34" charset="0"/>
                <a:cs typeface="Calibri" pitchFamily="34" charset="0"/>
              </a:rPr>
              <a:t>’ method declaration. Thus, adding such method will simply break the collection framework implementations. Java 8 introduces default method so that List/Collection interface can have a default implementation of </a:t>
            </a:r>
            <a:r>
              <a:rPr lang="en-US" sz="1400" dirty="0" err="1" smtClean="0">
                <a:latin typeface="Calibri" pitchFamily="34" charset="0"/>
                <a:cs typeface="Calibri" pitchFamily="34" charset="0"/>
              </a:rPr>
              <a:t>forEach</a:t>
            </a:r>
            <a:r>
              <a:rPr lang="en-US" sz="1400" dirty="0" smtClean="0">
                <a:latin typeface="Calibri" pitchFamily="34" charset="0"/>
                <a:cs typeface="Calibri" pitchFamily="34" charset="0"/>
              </a:rPr>
              <a:t> method, and the class implementing these interfaces need not implement the same.</a:t>
            </a:r>
          </a:p>
        </p:txBody>
      </p:sp>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Default Method</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extLst/>
          </a:lstStyle>
          <a:p>
            <a:pPr algn="just"/>
            <a:r>
              <a:rPr lang="en-US" sz="1400" dirty="0" smtClean="0">
                <a:latin typeface="Calibri" pitchFamily="34" charset="0"/>
                <a:cs typeface="Calibri" pitchFamily="34" charset="0"/>
              </a:rPr>
              <a:t>Java interface default methods will help us in extending interfaces without having the fear of breaking implementation classes.</a:t>
            </a:r>
          </a:p>
          <a:p>
            <a:pPr algn="just"/>
            <a:r>
              <a:rPr lang="en-US" sz="1400" dirty="0" smtClean="0">
                <a:latin typeface="Calibri" pitchFamily="34" charset="0"/>
                <a:cs typeface="Calibri" pitchFamily="34" charset="0"/>
              </a:rPr>
              <a:t>Java interface default methods has bridge down the differences between interfaces and abstract classes.</a:t>
            </a:r>
          </a:p>
          <a:p>
            <a:pPr algn="just"/>
            <a:r>
              <a:rPr lang="en-US" sz="1400" dirty="0" smtClean="0">
                <a:latin typeface="Calibri" pitchFamily="34" charset="0"/>
                <a:cs typeface="Calibri" pitchFamily="34" charset="0"/>
              </a:rPr>
              <a:t>Java 8 interface default methods will help us in avoiding utility classes, such as all the Collections class method can be provided in the interfaces itself.</a:t>
            </a:r>
          </a:p>
          <a:p>
            <a:pPr algn="just"/>
            <a:r>
              <a:rPr lang="en-US" sz="1400" dirty="0" smtClean="0">
                <a:latin typeface="Calibri" pitchFamily="34" charset="0"/>
                <a:cs typeface="Calibri" pitchFamily="34" charset="0"/>
              </a:rPr>
              <a:t>Java interface default methods will help us in removing base implementation classes, we can provide default implementation and the implementation classes can chose which one to override.</a:t>
            </a:r>
          </a:p>
          <a:p>
            <a:pPr algn="just"/>
            <a:r>
              <a:rPr lang="en-US" sz="1400" dirty="0" smtClean="0">
                <a:latin typeface="Calibri" pitchFamily="34" charset="0"/>
                <a:cs typeface="Calibri" pitchFamily="34" charset="0"/>
              </a:rPr>
              <a:t>One of the major reason for introducing default methods in interfaces is to enhance the Collections API in Java 8 to support lambda expressions.</a:t>
            </a:r>
          </a:p>
          <a:p>
            <a:pPr algn="just"/>
            <a:r>
              <a:rPr lang="en-US" sz="1400" dirty="0" smtClean="0">
                <a:latin typeface="Calibri" pitchFamily="34" charset="0"/>
                <a:cs typeface="Calibri" pitchFamily="34" charset="0"/>
              </a:rPr>
              <a:t>If any class in the hierarchy has a method with same signature, then default methods become irrelevant. A default method cannot override a method from </a:t>
            </a:r>
            <a:r>
              <a:rPr lang="en-US" sz="1400" dirty="0" err="1" smtClean="0">
                <a:latin typeface="Calibri" pitchFamily="34" charset="0"/>
                <a:cs typeface="Calibri" pitchFamily="34" charset="0"/>
              </a:rPr>
              <a:t>java.lang.Object</a:t>
            </a:r>
            <a:r>
              <a:rPr lang="en-US" sz="1400" dirty="0" smtClean="0">
                <a:latin typeface="Calibri" pitchFamily="34" charset="0"/>
                <a:cs typeface="Calibri" pitchFamily="34" charset="0"/>
              </a:rPr>
              <a:t>. The reasoning is very simple, it’s because Object is the base class for all the java classes. So even if we have Object class methods defined as default methods in interfaces, it will be useless because Object class method will always be used. That’s why to avoid confusion, we can’t have default methods that are overriding Object class methods.</a:t>
            </a:r>
          </a:p>
          <a:p>
            <a:pPr algn="just"/>
            <a:r>
              <a:rPr lang="en-US" sz="1400" dirty="0" smtClean="0">
                <a:latin typeface="Calibri" pitchFamily="34" charset="0"/>
                <a:cs typeface="Calibri" pitchFamily="34" charset="0"/>
              </a:rPr>
              <a:t>Java interface default methods are also referred to as Defender Methods or Virtual extension methods.</a:t>
            </a:r>
          </a:p>
        </p:txBody>
      </p:sp>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Java Interface Static Method</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Java interface static method is similar to default method except that we can’t override them in the implementation classes. This feature helps us in avoiding undesired results incase of poor implementation in implementation classes.</a:t>
            </a:r>
          </a:p>
          <a:p>
            <a:pPr algn="just"/>
            <a:r>
              <a:rPr lang="en-US" sz="1400" dirty="0" smtClean="0">
                <a:latin typeface="Calibri" pitchFamily="34" charset="0"/>
                <a:cs typeface="Calibri" pitchFamily="34" charset="0"/>
              </a:rPr>
              <a:t>Java interface static method is part of interface, we can’t use it for implementation class objects.</a:t>
            </a:r>
          </a:p>
          <a:p>
            <a:pPr algn="just"/>
            <a:r>
              <a:rPr lang="en-US" sz="1400" dirty="0" smtClean="0">
                <a:latin typeface="Calibri" pitchFamily="34" charset="0"/>
                <a:cs typeface="Calibri" pitchFamily="34" charset="0"/>
              </a:rPr>
              <a:t>Java interface static methods are good for providing utility methods, for example null check, collection sorting etc.</a:t>
            </a:r>
          </a:p>
          <a:p>
            <a:pPr algn="just"/>
            <a:r>
              <a:rPr lang="en-US" sz="1400" dirty="0" smtClean="0">
                <a:latin typeface="Calibri" pitchFamily="34" charset="0"/>
                <a:cs typeface="Calibri" pitchFamily="34" charset="0"/>
              </a:rPr>
              <a:t>Java interface static method helps us in providing security by not allowing implementation classes to override them.</a:t>
            </a:r>
          </a:p>
          <a:p>
            <a:pPr algn="just"/>
            <a:r>
              <a:rPr lang="en-US" sz="1400" dirty="0" smtClean="0">
                <a:latin typeface="Calibri" pitchFamily="34" charset="0"/>
                <a:cs typeface="Calibri" pitchFamily="34" charset="0"/>
              </a:rPr>
              <a:t>We can’t define interface static method for Object class methods, we will get compiler error as “This static method cannot hide the instance method from Object”. This is because it’s not allowed in java, since Object is the base class for all the classes and we can’t have one class level static method and another instance method with same signature.</a:t>
            </a:r>
          </a:p>
          <a:p>
            <a:pPr algn="just"/>
            <a:r>
              <a:rPr lang="en-US" sz="1400" dirty="0" smtClean="0">
                <a:latin typeface="Calibri" pitchFamily="34" charset="0"/>
                <a:cs typeface="Calibri" pitchFamily="34" charset="0"/>
              </a:rPr>
              <a:t>We can use java interface static methods to remove utility classes such as Collections and move all of it’s static methods to the corresponding interface, that would be easy to find and use</a:t>
            </a:r>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Java Streams</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algn="just"/>
            <a:r>
              <a:rPr lang="en-US" sz="1400" dirty="0" smtClean="0">
                <a:latin typeface="Calibri" pitchFamily="34" charset="0"/>
                <a:cs typeface="Calibri" pitchFamily="34" charset="0"/>
              </a:rPr>
              <a:t>Before we look into Java Stream API Examples, let’s see why it was required. Suppose we want to iterate over </a:t>
            </a:r>
            <a:r>
              <a:rPr lang="en-US" sz="1400" dirty="0" smtClean="0">
                <a:latin typeface="Calibri" pitchFamily="34" charset="0"/>
                <a:cs typeface="Calibri" pitchFamily="34" charset="0"/>
              </a:rPr>
              <a:t>a </a:t>
            </a:r>
            <a:r>
              <a:rPr lang="en-US" sz="1400" dirty="0" smtClean="0">
                <a:latin typeface="Calibri" pitchFamily="34" charset="0"/>
                <a:cs typeface="Calibri" pitchFamily="34" charset="0"/>
              </a:rPr>
              <a:t>list of integers and find out sum of all the integers greater than 10</a:t>
            </a:r>
            <a:r>
              <a:rPr lang="en-US" sz="1400" dirty="0" smtClean="0">
                <a:latin typeface="Calibri" pitchFamily="34" charset="0"/>
                <a:cs typeface="Calibri" pitchFamily="34" charset="0"/>
              </a:rPr>
              <a:t>.</a:t>
            </a:r>
          </a:p>
          <a:p>
            <a:pPr algn="just"/>
            <a:r>
              <a:rPr lang="en-US" sz="1400" dirty="0" smtClean="0">
                <a:latin typeface="Calibri" pitchFamily="34" charset="0"/>
                <a:cs typeface="Calibri" pitchFamily="34" charset="0"/>
              </a:rPr>
              <a:t>private static </a:t>
            </a:r>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sumList</a:t>
            </a:r>
            <a:r>
              <a:rPr lang="en-US" sz="1400" dirty="0" smtClean="0">
                <a:latin typeface="Calibri" pitchFamily="34" charset="0"/>
                <a:cs typeface="Calibri" pitchFamily="34" charset="0"/>
              </a:rPr>
              <a:t>(List&lt;Integer</a:t>
            </a:r>
            <a:r>
              <a:rPr lang="en-US" sz="1400" dirty="0" smtClean="0">
                <a:latin typeface="Calibri" pitchFamily="34" charset="0"/>
                <a:cs typeface="Calibri" pitchFamily="34" charset="0"/>
              </a:rPr>
              <a:t>&gt; list)  </a:t>
            </a:r>
            <a:r>
              <a:rPr lang="en-US" sz="1400" dirty="0" smtClean="0">
                <a:latin typeface="Calibri" pitchFamily="34" charset="0"/>
                <a:cs typeface="Calibri" pitchFamily="34" charset="0"/>
              </a:rPr>
              <a:t>{ </a:t>
            </a: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Iterator</a:t>
            </a:r>
            <a:r>
              <a:rPr lang="en-US" sz="1400" dirty="0" smtClean="0">
                <a:latin typeface="Calibri" pitchFamily="34" charset="0"/>
                <a:cs typeface="Calibri" pitchFamily="34" charset="0"/>
              </a:rPr>
              <a:t>&lt;Integer</a:t>
            </a:r>
            <a:r>
              <a:rPr lang="en-US" sz="1400" dirty="0" smtClean="0">
                <a:latin typeface="Calibri" pitchFamily="34" charset="0"/>
                <a:cs typeface="Calibri" pitchFamily="34" charset="0"/>
              </a:rPr>
              <a:t>&gt; it = </a:t>
            </a:r>
            <a:r>
              <a:rPr lang="en-US" sz="1400" dirty="0" err="1" smtClean="0">
                <a:latin typeface="Calibri" pitchFamily="34" charset="0"/>
                <a:cs typeface="Calibri" pitchFamily="34" charset="0"/>
              </a:rPr>
              <a:t>list.iterator</a:t>
            </a:r>
            <a:r>
              <a:rPr lang="en-US" sz="1400" dirty="0" smtClean="0">
                <a:latin typeface="Calibri" pitchFamily="34" charset="0"/>
                <a:cs typeface="Calibri" pitchFamily="34" charset="0"/>
              </a:rPr>
              <a:t>(); </a:t>
            </a:r>
            <a:endParaRPr lang="en-US" sz="1400" dirty="0" smtClean="0">
              <a:latin typeface="Calibri" pitchFamily="34" charset="0"/>
              <a:cs typeface="Calibri" pitchFamily="34" charset="0"/>
            </a:endParaRP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sum = 0</a:t>
            </a:r>
            <a:r>
              <a:rPr lang="en-US" sz="1400" dirty="0" smtClean="0">
                <a:latin typeface="Calibri" pitchFamily="34" charset="0"/>
                <a:cs typeface="Calibri" pitchFamily="34" charset="0"/>
              </a:rPr>
              <a:t>;</a:t>
            </a: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	while </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it.hasNext</a:t>
            </a:r>
            <a:r>
              <a:rPr lang="en-US" sz="1400" dirty="0" smtClean="0">
                <a:latin typeface="Calibri" pitchFamily="34" charset="0"/>
                <a:cs typeface="Calibri" pitchFamily="34" charset="0"/>
              </a:rPr>
              <a:t>()) { </a:t>
            </a:r>
            <a:endParaRPr lang="en-US" sz="1400" dirty="0" smtClean="0">
              <a:latin typeface="Calibri" pitchFamily="34" charset="0"/>
              <a:cs typeface="Calibri" pitchFamily="34" charset="0"/>
            </a:endParaRP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num = </a:t>
            </a:r>
            <a:r>
              <a:rPr lang="en-US" sz="1400" dirty="0" err="1" smtClean="0">
                <a:latin typeface="Calibri" pitchFamily="34" charset="0"/>
                <a:cs typeface="Calibri" pitchFamily="34" charset="0"/>
              </a:rPr>
              <a:t>it.next</a:t>
            </a:r>
            <a:r>
              <a:rPr lang="en-US" sz="1400" dirty="0" smtClean="0">
                <a:latin typeface="Calibri" pitchFamily="34" charset="0"/>
                <a:cs typeface="Calibri" pitchFamily="34" charset="0"/>
              </a:rPr>
              <a:t>(); </a:t>
            </a:r>
            <a:endParaRPr lang="en-US" sz="1400" dirty="0" smtClean="0">
              <a:latin typeface="Calibri" pitchFamily="34" charset="0"/>
              <a:cs typeface="Calibri" pitchFamily="34" charset="0"/>
            </a:endParaRP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		if </a:t>
            </a:r>
            <a:r>
              <a:rPr lang="en-US" sz="1400" dirty="0" smtClean="0">
                <a:latin typeface="Calibri" pitchFamily="34" charset="0"/>
                <a:cs typeface="Calibri" pitchFamily="34" charset="0"/>
              </a:rPr>
              <a:t>(num &gt; 10) </a:t>
            </a:r>
            <a:endParaRPr lang="en-US" sz="1400" dirty="0" smtClean="0">
              <a:latin typeface="Calibri" pitchFamily="34" charset="0"/>
              <a:cs typeface="Calibri" pitchFamily="34" charset="0"/>
            </a:endParaRP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		{ </a:t>
            </a:r>
            <a:r>
              <a:rPr lang="en-US" sz="1400" dirty="0" smtClean="0">
                <a:latin typeface="Calibri" pitchFamily="34" charset="0"/>
                <a:cs typeface="Calibri" pitchFamily="34" charset="0"/>
              </a:rPr>
              <a:t>sum += num; } </a:t>
            </a:r>
            <a:endParaRPr lang="en-US" sz="1400" dirty="0" smtClean="0">
              <a:latin typeface="Calibri" pitchFamily="34" charset="0"/>
              <a:cs typeface="Calibri" pitchFamily="34" charset="0"/>
            </a:endParaRP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	} </a:t>
            </a: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return </a:t>
            </a:r>
            <a:r>
              <a:rPr lang="en-US" sz="1400" dirty="0" smtClean="0">
                <a:latin typeface="Calibri" pitchFamily="34" charset="0"/>
                <a:cs typeface="Calibri" pitchFamily="34" charset="0"/>
              </a:rPr>
              <a:t>sum; </a:t>
            </a:r>
            <a:endParaRPr lang="en-US" sz="1400" dirty="0" smtClean="0">
              <a:latin typeface="Calibri" pitchFamily="34" charset="0"/>
              <a:cs typeface="Calibri" pitchFamily="34" charset="0"/>
            </a:endParaRPr>
          </a:p>
          <a:p>
            <a:pPr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b="1" dirty="0" smtClean="0">
                <a:latin typeface="Calibri" pitchFamily="34" charset="0"/>
                <a:cs typeface="Calibri" pitchFamily="34" charset="0"/>
              </a:rPr>
              <a:t>There are three major problems with the above </a:t>
            </a:r>
            <a:r>
              <a:rPr lang="en-US" sz="1400" b="1" dirty="0" smtClean="0">
                <a:latin typeface="Calibri" pitchFamily="34" charset="0"/>
                <a:cs typeface="Calibri" pitchFamily="34" charset="0"/>
              </a:rPr>
              <a:t>approach:</a:t>
            </a:r>
            <a:endParaRPr lang="en-US" sz="1400" dirty="0" smtClean="0">
              <a:latin typeface="Calibri" pitchFamily="34" charset="0"/>
              <a:cs typeface="Calibri" pitchFamily="34" charset="0"/>
            </a:endParaRPr>
          </a:p>
          <a:p>
            <a:pPr lvl="1"/>
            <a:r>
              <a:rPr lang="en-US" sz="1400" dirty="0" smtClean="0">
                <a:latin typeface="Calibri" pitchFamily="34" charset="0"/>
                <a:cs typeface="Calibri" pitchFamily="34" charset="0"/>
              </a:rPr>
              <a:t>We </a:t>
            </a:r>
            <a:r>
              <a:rPr lang="en-US" sz="1400" dirty="0" smtClean="0">
                <a:latin typeface="Calibri" pitchFamily="34" charset="0"/>
                <a:cs typeface="Calibri" pitchFamily="34" charset="0"/>
              </a:rPr>
              <a:t>just want to know the sum of integers but we would also have to provide how the iteration will take place, this is also called </a:t>
            </a:r>
            <a:r>
              <a:rPr lang="en-US" sz="1400" b="1" dirty="0" smtClean="0">
                <a:latin typeface="Calibri" pitchFamily="34" charset="0"/>
                <a:cs typeface="Calibri" pitchFamily="34" charset="0"/>
              </a:rPr>
              <a:t>external iteration</a:t>
            </a:r>
            <a:r>
              <a:rPr lang="en-US" sz="1400" dirty="0" smtClean="0">
                <a:latin typeface="Calibri" pitchFamily="34" charset="0"/>
                <a:cs typeface="Calibri" pitchFamily="34" charset="0"/>
              </a:rPr>
              <a:t> because client program is handling the algorithm to iterate over the list.</a:t>
            </a:r>
          </a:p>
          <a:p>
            <a:pPr lvl="1"/>
            <a:r>
              <a:rPr lang="en-US" sz="1400" dirty="0" smtClean="0">
                <a:latin typeface="Calibri" pitchFamily="34" charset="0"/>
                <a:cs typeface="Calibri" pitchFamily="34" charset="0"/>
              </a:rPr>
              <a:t>The program is sequential in nature, there is no way we can do this in parallel easily.</a:t>
            </a:r>
          </a:p>
          <a:p>
            <a:pPr lvl="1"/>
            <a:r>
              <a:rPr lang="en-US" sz="1400" dirty="0" smtClean="0">
                <a:latin typeface="Calibri" pitchFamily="34" charset="0"/>
                <a:cs typeface="Calibri" pitchFamily="34" charset="0"/>
              </a:rPr>
              <a:t>There is a lot of code to do even a simple task</a:t>
            </a:r>
            <a:r>
              <a:rPr lang="en-US" sz="1400" dirty="0" smtClean="0">
                <a:latin typeface="Calibri" pitchFamily="34" charset="0"/>
                <a:cs typeface="Calibri" pitchFamily="34" charset="0"/>
              </a:rPr>
              <a:t>.</a:t>
            </a:r>
          </a:p>
          <a:p>
            <a:r>
              <a:rPr lang="en-US" sz="1400" dirty="0" smtClean="0">
                <a:latin typeface="Calibri" pitchFamily="34" charset="0"/>
                <a:cs typeface="Calibri" pitchFamily="34" charset="0"/>
              </a:rPr>
              <a:t>To overcome all the above shortcomings, Java 8 Stream API was introduced. We can use Java Stream API to implement </a:t>
            </a:r>
            <a:r>
              <a:rPr lang="en-US" sz="1400" b="1" dirty="0" smtClean="0">
                <a:latin typeface="Calibri" pitchFamily="34" charset="0"/>
                <a:cs typeface="Calibri" pitchFamily="34" charset="0"/>
              </a:rPr>
              <a:t>internal iteration</a:t>
            </a:r>
            <a:r>
              <a:rPr lang="en-US" sz="1400" dirty="0" smtClean="0">
                <a:latin typeface="Calibri" pitchFamily="34" charset="0"/>
                <a:cs typeface="Calibri" pitchFamily="34" charset="0"/>
              </a:rPr>
              <a:t>, that is better because java framework is in control of the iteration</a:t>
            </a:r>
            <a:r>
              <a:rPr lang="en-US" sz="1400" dirty="0" smtClean="0">
                <a:latin typeface="Calibri" pitchFamily="34" charset="0"/>
                <a:cs typeface="Calibri" pitchFamily="34" charset="0"/>
              </a:rPr>
              <a:t>.</a:t>
            </a:r>
          </a:p>
          <a:p>
            <a:r>
              <a:rPr lang="en-US" sz="1400" b="1" dirty="0" smtClean="0">
                <a:latin typeface="Calibri" pitchFamily="34" charset="0"/>
                <a:cs typeface="Calibri" pitchFamily="34" charset="0"/>
              </a:rPr>
              <a:t>Internal iteration</a:t>
            </a:r>
            <a:r>
              <a:rPr lang="en-US" sz="1400" dirty="0" smtClean="0">
                <a:latin typeface="Calibri" pitchFamily="34" charset="0"/>
                <a:cs typeface="Calibri" pitchFamily="34" charset="0"/>
              </a:rPr>
              <a:t> provides several features such as sequential and parallel execution, filtering based on the given criteria, mapping etc.</a:t>
            </a:r>
            <a:endParaRPr lang="en-US"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latin typeface="Calibri" pitchFamily="34" charset="0"/>
                <a:cs typeface="Calibri" pitchFamily="34" charset="0"/>
              </a:rPr>
              <a:t>Let’s see how can we write above logic in a single line statement using Java Streams.</a:t>
            </a:r>
          </a:p>
          <a:p>
            <a:pPr>
              <a:buNone/>
            </a:pPr>
            <a:r>
              <a:rPr lang="en-IN" sz="1400" dirty="0" smtClean="0">
                <a:latin typeface="Calibri" pitchFamily="34" charset="0"/>
                <a:cs typeface="Calibri" pitchFamily="34" charset="0"/>
              </a:rPr>
              <a:t>	</a:t>
            </a:r>
            <a:r>
              <a:rPr lang="en-US" sz="1400" b="1" dirty="0" smtClean="0">
                <a:latin typeface="Calibri" pitchFamily="34" charset="0"/>
                <a:cs typeface="Calibri" pitchFamily="34" charset="0"/>
              </a:rPr>
              <a:t>private </a:t>
            </a:r>
            <a:r>
              <a:rPr lang="en-US" sz="1400" b="1" dirty="0" smtClean="0">
                <a:latin typeface="Calibri" pitchFamily="34" charset="0"/>
                <a:cs typeface="Calibri" pitchFamily="34" charset="0"/>
              </a:rPr>
              <a:t>static </a:t>
            </a:r>
            <a:r>
              <a:rPr lang="en-US" sz="1400" b="1" dirty="0" err="1" smtClean="0">
                <a:latin typeface="Calibri" pitchFamily="34" charset="0"/>
                <a:cs typeface="Calibri" pitchFamily="34" charset="0"/>
              </a:rPr>
              <a:t>int</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sumStream</a:t>
            </a:r>
            <a:r>
              <a:rPr lang="en-US" sz="1400" b="1" dirty="0" smtClean="0">
                <a:latin typeface="Calibri" pitchFamily="34" charset="0"/>
                <a:cs typeface="Calibri" pitchFamily="34" charset="0"/>
              </a:rPr>
              <a:t>(List&lt;Integer&gt; list) </a:t>
            </a:r>
            <a:endParaRPr lang="en-US" sz="1400" b="1" dirty="0" smtClean="0">
              <a:latin typeface="Calibri" pitchFamily="34" charset="0"/>
              <a:cs typeface="Calibri" pitchFamily="34" charset="0"/>
            </a:endParaRPr>
          </a:p>
          <a:p>
            <a:pPr>
              <a:buNone/>
            </a:pPr>
            <a:r>
              <a:rPr lang="en-US" sz="1400" b="1" dirty="0" smtClean="0">
                <a:latin typeface="Calibri" pitchFamily="34" charset="0"/>
                <a:cs typeface="Calibri" pitchFamily="34" charset="0"/>
              </a:rPr>
              <a:t>	</a:t>
            </a:r>
            <a:r>
              <a:rPr lang="en-US" sz="1400" b="1" dirty="0" smtClean="0">
                <a:latin typeface="Calibri" pitchFamily="34" charset="0"/>
                <a:cs typeface="Calibri" pitchFamily="34" charset="0"/>
              </a:rPr>
              <a:t>{ </a:t>
            </a:r>
          </a:p>
          <a:p>
            <a:pPr>
              <a:buNone/>
            </a:pPr>
            <a:r>
              <a:rPr lang="en-US" sz="1400" b="1" dirty="0" smtClean="0">
                <a:latin typeface="Calibri" pitchFamily="34" charset="0"/>
                <a:cs typeface="Calibri" pitchFamily="34" charset="0"/>
              </a:rPr>
              <a:t>	</a:t>
            </a:r>
            <a:r>
              <a:rPr lang="en-US" sz="1400" b="1" dirty="0" smtClean="0">
                <a:latin typeface="Calibri" pitchFamily="34" charset="0"/>
                <a:cs typeface="Calibri" pitchFamily="34" charset="0"/>
              </a:rPr>
              <a:t>	return </a:t>
            </a:r>
            <a:r>
              <a:rPr lang="en-US" sz="1400" b="1" dirty="0" err="1" smtClean="0">
                <a:latin typeface="Calibri" pitchFamily="34" charset="0"/>
                <a:cs typeface="Calibri" pitchFamily="34" charset="0"/>
              </a:rPr>
              <a:t>list.stream</a:t>
            </a:r>
            <a:r>
              <a:rPr lang="en-US" sz="1400" b="1" dirty="0" smtClean="0">
                <a:latin typeface="Calibri" pitchFamily="34" charset="0"/>
                <a:cs typeface="Calibri" pitchFamily="34" charset="0"/>
              </a:rPr>
              <a:t>().filter(</a:t>
            </a:r>
            <a:r>
              <a:rPr lang="en-US" sz="1400" b="1" dirty="0" err="1" smtClean="0">
                <a:latin typeface="Calibri" pitchFamily="34" charset="0"/>
                <a:cs typeface="Calibri" pitchFamily="34" charset="0"/>
              </a:rPr>
              <a:t>i</a:t>
            </a:r>
            <a:r>
              <a:rPr lang="en-US" sz="1400" b="1" dirty="0" smtClean="0">
                <a:latin typeface="Calibri" pitchFamily="34" charset="0"/>
                <a:cs typeface="Calibri" pitchFamily="34" charset="0"/>
              </a:rPr>
              <a:t> -&gt; </a:t>
            </a:r>
            <a:r>
              <a:rPr lang="en-US" sz="1400" b="1" dirty="0" err="1" smtClean="0">
                <a:latin typeface="Calibri" pitchFamily="34" charset="0"/>
                <a:cs typeface="Calibri" pitchFamily="34" charset="0"/>
              </a:rPr>
              <a:t>i</a:t>
            </a:r>
            <a:r>
              <a:rPr lang="en-US" sz="1400" b="1" dirty="0" smtClean="0">
                <a:latin typeface="Calibri" pitchFamily="34" charset="0"/>
                <a:cs typeface="Calibri" pitchFamily="34" charset="0"/>
              </a:rPr>
              <a:t> &gt; 10).</a:t>
            </a:r>
            <a:r>
              <a:rPr lang="en-US" sz="1400" b="1" dirty="0" err="1" smtClean="0">
                <a:latin typeface="Calibri" pitchFamily="34" charset="0"/>
                <a:cs typeface="Calibri" pitchFamily="34" charset="0"/>
              </a:rPr>
              <a:t>mapToInt</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i</a:t>
            </a:r>
            <a:r>
              <a:rPr lang="en-US" sz="1400" b="1" dirty="0" smtClean="0">
                <a:latin typeface="Calibri" pitchFamily="34" charset="0"/>
                <a:cs typeface="Calibri" pitchFamily="34" charset="0"/>
              </a:rPr>
              <a:t> -&gt; </a:t>
            </a:r>
            <a:r>
              <a:rPr lang="en-US" sz="1400" b="1" dirty="0" err="1" smtClean="0">
                <a:latin typeface="Calibri" pitchFamily="34" charset="0"/>
                <a:cs typeface="Calibri" pitchFamily="34" charset="0"/>
              </a:rPr>
              <a:t>i</a:t>
            </a:r>
            <a:r>
              <a:rPr lang="en-US" sz="1400" b="1" dirty="0" smtClean="0">
                <a:latin typeface="Calibri" pitchFamily="34" charset="0"/>
                <a:cs typeface="Calibri" pitchFamily="34" charset="0"/>
              </a:rPr>
              <a:t>).sum(); </a:t>
            </a:r>
            <a:endParaRPr lang="en-US" sz="1400" b="1" dirty="0" smtClean="0">
              <a:latin typeface="Calibri" pitchFamily="34" charset="0"/>
              <a:cs typeface="Calibri" pitchFamily="34" charset="0"/>
            </a:endParaRPr>
          </a:p>
          <a:p>
            <a:pPr>
              <a:buNone/>
            </a:pPr>
            <a:r>
              <a:rPr lang="en-US" sz="1400" b="1" dirty="0" smtClean="0">
                <a:latin typeface="Calibri" pitchFamily="34" charset="0"/>
                <a:cs typeface="Calibri" pitchFamily="34" charset="0"/>
              </a:rPr>
              <a:t>	</a:t>
            </a:r>
            <a:r>
              <a:rPr lang="en-US" sz="1400" b="1" dirty="0" smtClean="0">
                <a:latin typeface="Calibri" pitchFamily="34" charset="0"/>
                <a:cs typeface="Calibri" pitchFamily="34" charset="0"/>
              </a:rPr>
              <a:t>}</a:t>
            </a:r>
            <a:endParaRPr lang="en-US" sz="1400" b="1"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Streams</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A Stream is a free flowing sequence of elements. They do not hold any storage as that responsibility lies with collections such as arrays, lists and sets. Every stream starts with a source of data, sets up a pipeline, processes the elements through a pipeline and finishes with a terminal operation. They allow us to parallelize the load that comes with heavy operations without having to write any parallel code. A new package </a:t>
            </a:r>
            <a:r>
              <a:rPr lang="en-US" sz="1400" dirty="0" err="1" smtClean="0">
                <a:latin typeface="Calibri" pitchFamily="34" charset="0"/>
                <a:cs typeface="Calibri" pitchFamily="34" charset="0"/>
              </a:rPr>
              <a:t>java.util.stream</a:t>
            </a:r>
            <a:r>
              <a:rPr lang="en-US" sz="1400" dirty="0" smtClean="0">
                <a:latin typeface="Calibri" pitchFamily="34" charset="0"/>
                <a:cs typeface="Calibri" pitchFamily="34" charset="0"/>
              </a:rPr>
              <a:t> was introduced in Java 8 to deal with this feature.</a:t>
            </a:r>
          </a:p>
          <a:p>
            <a:pPr algn="just"/>
            <a:r>
              <a:rPr lang="en-US" sz="1400" dirty="0" smtClean="0">
                <a:latin typeface="Calibri" pitchFamily="34" charset="0"/>
                <a:cs typeface="Calibri" pitchFamily="34" charset="0"/>
              </a:rPr>
              <a:t>Streams adhere to a common </a:t>
            </a:r>
            <a:r>
              <a:rPr lang="en-US" sz="1400" i="1" dirty="0" smtClean="0">
                <a:latin typeface="Calibri" pitchFamily="34" charset="0"/>
                <a:cs typeface="Calibri" pitchFamily="34" charset="0"/>
              </a:rPr>
              <a:t>Pipes and Filters</a:t>
            </a:r>
            <a:r>
              <a:rPr lang="en-US" sz="1400" dirty="0" smtClean="0">
                <a:latin typeface="Calibri" pitchFamily="34" charset="0"/>
                <a:cs typeface="Calibri" pitchFamily="34" charset="0"/>
              </a:rPr>
              <a:t> software pattern. A pipeline is created with data events flowing through, with various intermediate operations being applied on individual events as they move through the pipeline. The stream is said to be terminated when the pipeline is disrupted with a terminal operation. Please keep in mind that a stream is expected to be immutable — any attempts to modify the collection during the pipeline will raise a </a:t>
            </a:r>
            <a:r>
              <a:rPr lang="en-US" sz="1400" dirty="0" err="1" smtClean="0">
                <a:latin typeface="Calibri" pitchFamily="34" charset="0"/>
                <a:cs typeface="Calibri" pitchFamily="34" charset="0"/>
              </a:rPr>
              <a:t>ConcurrentModifiedException</a:t>
            </a:r>
            <a:r>
              <a:rPr lang="en-US" sz="1400" dirty="0" smtClean="0">
                <a:latin typeface="Calibri" pitchFamily="34" charset="0"/>
                <a:cs typeface="Calibri" pitchFamily="34" charset="0"/>
              </a:rPr>
              <a:t> exception.</a:t>
            </a:r>
          </a:p>
        </p:txBody>
      </p:sp>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4000" b="1" smtClean="0">
                <a:latin typeface="Calibri" pitchFamily="34" charset="0"/>
              </a:rPr>
              <a:t>Agenda</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None/>
              <a:defRPr/>
            </a:pPr>
            <a:r>
              <a:rPr lang="en-US" sz="1600" b="1" dirty="0" smtClean="0">
                <a:solidFill>
                  <a:schemeClr val="tx1"/>
                </a:solidFill>
                <a:latin typeface="Calibri" pitchFamily="34" charset="0"/>
              </a:rPr>
              <a:t>Today we will cover the following two modules:</a:t>
            </a:r>
          </a:p>
          <a:p>
            <a:pPr>
              <a:buFont typeface="Wingdings" pitchFamily="2" charset="2"/>
              <a:buChar char="q"/>
              <a:defRPr/>
            </a:pPr>
            <a:r>
              <a:rPr lang="en-US" sz="1600" b="1" dirty="0" smtClean="0">
                <a:latin typeface="Calibri" pitchFamily="34" charset="0"/>
                <a:cs typeface="Calibri" pitchFamily="34" charset="0"/>
              </a:rPr>
              <a:t>Java 8 new Features.</a:t>
            </a:r>
          </a:p>
          <a:p>
            <a:pPr marL="0" indent="0" eaLnBrk="1" fontAlgn="auto" hangingPunct="1">
              <a:spcAft>
                <a:spcPts val="0"/>
              </a:spcAft>
              <a:buClr>
                <a:schemeClr val="tx1">
                  <a:shade val="95000"/>
                </a:schemeClr>
              </a:buClr>
              <a:buFont typeface="Wingdings"/>
              <a:buNone/>
              <a:defRPr/>
            </a:pPr>
            <a:r>
              <a:rPr lang="en-SG" sz="1600" dirty="0" smtClean="0">
                <a:latin typeface="Calibri" pitchFamily="34" charset="0"/>
                <a:cs typeface="Times New Roman" pitchFamily="18" charset="0"/>
              </a:rPr>
              <a:t/>
            </a:r>
            <a:br>
              <a:rPr lang="en-SG" sz="1600" dirty="0" smtClean="0">
                <a:latin typeface="Calibri" pitchFamily="34" charset="0"/>
                <a:cs typeface="Times New Roman" pitchFamily="18" charset="0"/>
              </a:rPr>
            </a:br>
            <a:endParaRPr lang="en-US" sz="16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Creating Java </a:t>
            </a:r>
            <a:r>
              <a:rPr lang="en-US" sz="2400" b="1" dirty="0" smtClean="0">
                <a:latin typeface="Calibri" pitchFamily="34" charset="0"/>
                <a:cs typeface="Calibri" pitchFamily="34" charset="0"/>
              </a:rPr>
              <a:t>Streams</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There are several ways through which we can create a java stream from array and collections. Let’s look into these with simple examples</a:t>
            </a:r>
            <a:r>
              <a:rPr lang="en-US" sz="1400" dirty="0" smtClean="0">
                <a:latin typeface="Calibri" pitchFamily="34" charset="0"/>
                <a:cs typeface="Calibri" pitchFamily="34" charset="0"/>
              </a:rPr>
              <a:t>.</a:t>
            </a:r>
          </a:p>
          <a:p>
            <a:pPr lvl="1" algn="just"/>
            <a:r>
              <a:rPr lang="en-US" sz="1400" dirty="0" smtClean="0">
                <a:latin typeface="Calibri" pitchFamily="34" charset="0"/>
                <a:cs typeface="Calibri" pitchFamily="34" charset="0"/>
              </a:rPr>
              <a:t>Stream&lt;Integer&gt; stream = </a:t>
            </a:r>
            <a:r>
              <a:rPr lang="en-US" sz="1400" dirty="0" err="1" smtClean="0">
                <a:latin typeface="Calibri" pitchFamily="34" charset="0"/>
                <a:cs typeface="Calibri" pitchFamily="34" charset="0"/>
              </a:rPr>
              <a:t>Stream.of</a:t>
            </a:r>
            <a:r>
              <a:rPr lang="en-US" sz="1400" dirty="0" smtClean="0">
                <a:latin typeface="Calibri" pitchFamily="34" charset="0"/>
                <a:cs typeface="Calibri" pitchFamily="34" charset="0"/>
              </a:rPr>
              <a:t>(1,2,3,4</a:t>
            </a:r>
            <a:r>
              <a:rPr lang="en-US" sz="1400" dirty="0" smtClean="0">
                <a:latin typeface="Calibri" pitchFamily="34" charset="0"/>
                <a:cs typeface="Calibri" pitchFamily="34" charset="0"/>
              </a:rPr>
              <a:t>);</a:t>
            </a:r>
          </a:p>
          <a:p>
            <a:pPr lvl="1" algn="just"/>
            <a:r>
              <a:rPr lang="en-US" sz="1400" dirty="0" smtClean="0">
                <a:latin typeface="Calibri" pitchFamily="34" charset="0"/>
                <a:cs typeface="Calibri" pitchFamily="34" charset="0"/>
              </a:rPr>
              <a:t>Stream&lt;Integer&gt; stream = </a:t>
            </a:r>
            <a:r>
              <a:rPr lang="en-US" sz="1400" dirty="0" err="1" smtClean="0">
                <a:latin typeface="Calibri" pitchFamily="34" charset="0"/>
                <a:cs typeface="Calibri" pitchFamily="34" charset="0"/>
              </a:rPr>
              <a:t>Stream.of</a:t>
            </a:r>
            <a:r>
              <a:rPr lang="en-US" sz="1400" dirty="0" smtClean="0">
                <a:latin typeface="Calibri" pitchFamily="34" charset="0"/>
                <a:cs typeface="Calibri" pitchFamily="34" charset="0"/>
              </a:rPr>
              <a:t>(new Integer[]{1,2,3,4</a:t>
            </a:r>
            <a:r>
              <a:rPr lang="en-US" sz="1400" dirty="0" smtClean="0">
                <a:latin typeface="Calibri" pitchFamily="34" charset="0"/>
                <a:cs typeface="Calibri" pitchFamily="34" charset="0"/>
              </a:rPr>
              <a:t>});</a:t>
            </a:r>
          </a:p>
          <a:p>
            <a:pPr lvl="1" algn="just"/>
            <a:r>
              <a:rPr lang="en-US" sz="1400" dirty="0" smtClean="0">
                <a:latin typeface="Calibri" pitchFamily="34" charset="0"/>
                <a:cs typeface="Calibri" pitchFamily="34" charset="0"/>
              </a:rPr>
              <a:t>List&lt;Integer&gt; </a:t>
            </a:r>
            <a:r>
              <a:rPr lang="en-US" sz="1400" dirty="0" err="1" smtClean="0">
                <a:latin typeface="Calibri" pitchFamily="34" charset="0"/>
                <a:cs typeface="Calibri" pitchFamily="34" charset="0"/>
              </a:rPr>
              <a:t>myList</a:t>
            </a:r>
            <a:r>
              <a:rPr lang="en-US" sz="1400" dirty="0" smtClean="0">
                <a:latin typeface="Calibri" pitchFamily="34" charset="0"/>
                <a:cs typeface="Calibri" pitchFamily="34" charset="0"/>
              </a:rPr>
              <a:t> = new </a:t>
            </a:r>
            <a:r>
              <a:rPr lang="en-US" sz="1400" dirty="0" err="1" smtClean="0">
                <a:latin typeface="Calibri" pitchFamily="34" charset="0"/>
                <a:cs typeface="Calibri" pitchFamily="34" charset="0"/>
              </a:rPr>
              <a:t>ArrayList</a:t>
            </a:r>
            <a:r>
              <a:rPr lang="en-US" sz="1400" dirty="0" smtClean="0">
                <a:latin typeface="Calibri" pitchFamily="34" charset="0"/>
                <a:cs typeface="Calibri" pitchFamily="34" charset="0"/>
              </a:rPr>
              <a:t>&lt;&gt;(); </a:t>
            </a:r>
            <a:endParaRPr lang="en-US" sz="1400" dirty="0" smtClean="0">
              <a:latin typeface="Calibri" pitchFamily="34" charset="0"/>
              <a:cs typeface="Calibri" pitchFamily="34" charset="0"/>
            </a:endParaRPr>
          </a:p>
          <a:p>
            <a:pPr lvl="1"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for(</a:t>
            </a:r>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a:t>
            </a:r>
            <a:r>
              <a:rPr lang="en-US" sz="1400" dirty="0" smtClean="0">
                <a:latin typeface="Calibri" pitchFamily="34" charset="0"/>
                <a:cs typeface="Calibri" pitchFamily="34" charset="0"/>
              </a:rPr>
              <a:t>=0; </a:t>
            </a:r>
            <a:r>
              <a:rPr lang="en-US" sz="1400" dirty="0" err="1" smtClean="0">
                <a:latin typeface="Calibri" pitchFamily="34" charset="0"/>
                <a:cs typeface="Calibri" pitchFamily="34" charset="0"/>
              </a:rPr>
              <a:t>i</a:t>
            </a:r>
            <a:r>
              <a:rPr lang="en-US" sz="1400" dirty="0" smtClean="0">
                <a:latin typeface="Calibri" pitchFamily="34" charset="0"/>
                <a:cs typeface="Calibri" pitchFamily="34" charset="0"/>
              </a:rPr>
              <a:t>&lt;100; </a:t>
            </a:r>
            <a:r>
              <a:rPr lang="en-US" sz="1400" dirty="0" err="1" smtClean="0">
                <a:latin typeface="Calibri" pitchFamily="34" charset="0"/>
                <a:cs typeface="Calibri" pitchFamily="34" charset="0"/>
              </a:rPr>
              <a:t>i</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myList.add</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i</a:t>
            </a:r>
            <a:r>
              <a:rPr lang="en-US" sz="1400" dirty="0" smtClean="0">
                <a:latin typeface="Calibri" pitchFamily="34" charset="0"/>
                <a:cs typeface="Calibri" pitchFamily="34" charset="0"/>
              </a:rPr>
              <a:t>); </a:t>
            </a:r>
            <a:endParaRPr lang="en-US" sz="1400" dirty="0" smtClean="0">
              <a:latin typeface="Calibri" pitchFamily="34" charset="0"/>
              <a:cs typeface="Calibri" pitchFamily="34" charset="0"/>
            </a:endParaRPr>
          </a:p>
          <a:p>
            <a:pPr lvl="1" algn="just">
              <a:buNone/>
            </a:pP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Stream&lt;Integer</a:t>
            </a:r>
            <a:r>
              <a:rPr lang="en-US" sz="1400" dirty="0" smtClean="0">
                <a:latin typeface="Calibri" pitchFamily="34" charset="0"/>
                <a:cs typeface="Calibri" pitchFamily="34" charset="0"/>
              </a:rPr>
              <a:t>&gt; </a:t>
            </a:r>
            <a:r>
              <a:rPr lang="en-US" sz="1400" dirty="0" err="1" smtClean="0">
                <a:latin typeface="Calibri" pitchFamily="34" charset="0"/>
                <a:cs typeface="Calibri" pitchFamily="34" charset="0"/>
              </a:rPr>
              <a:t>sequentialStream</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myList.stream</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sequential stream </a:t>
            </a:r>
            <a:endParaRPr lang="en-US" sz="1400" dirty="0" smtClean="0">
              <a:latin typeface="Calibri" pitchFamily="34" charset="0"/>
              <a:cs typeface="Calibri" pitchFamily="34" charset="0"/>
            </a:endParaRPr>
          </a:p>
          <a:p>
            <a:pPr lvl="1" algn="just">
              <a:buNone/>
            </a:pPr>
            <a:r>
              <a:rPr lang="en-US" sz="1400" dirty="0" smtClean="0">
                <a:latin typeface="Calibri" pitchFamily="34" charset="0"/>
                <a:cs typeface="Calibri" pitchFamily="34" charset="0"/>
              </a:rPr>
              <a:t>	Stream&lt;Integer</a:t>
            </a:r>
            <a:r>
              <a:rPr lang="en-US" sz="1400" dirty="0" smtClean="0">
                <a:latin typeface="Calibri" pitchFamily="34" charset="0"/>
                <a:cs typeface="Calibri" pitchFamily="34" charset="0"/>
              </a:rPr>
              <a:t>&gt; </a:t>
            </a:r>
            <a:r>
              <a:rPr lang="en-US" sz="1400" dirty="0" err="1" smtClean="0">
                <a:latin typeface="Calibri" pitchFamily="34" charset="0"/>
                <a:cs typeface="Calibri" pitchFamily="34" charset="0"/>
              </a:rPr>
              <a:t>parallelStream</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myList.parallelStream</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//parallel stream </a:t>
            </a:r>
            <a:endParaRPr lang="en-US" sz="1400" dirty="0" smtClean="0">
              <a:latin typeface="Calibri" pitchFamily="34" charset="0"/>
              <a:cs typeface="Calibri" pitchFamily="34" charset="0"/>
            </a:endParaRPr>
          </a:p>
          <a:p>
            <a:pPr lvl="1" algn="just"/>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err="1" smtClean="0">
                <a:latin typeface="Calibri" pitchFamily="34" charset="0"/>
                <a:cs typeface="Calibri" pitchFamily="34" charset="0"/>
              </a:rPr>
              <a:t>Stream.generate</a:t>
            </a:r>
            <a:r>
              <a:rPr lang="en-US" sz="2400" b="1" dirty="0" smtClean="0">
                <a:latin typeface="Calibri" pitchFamily="34" charset="0"/>
                <a:cs typeface="Calibri" pitchFamily="34" charset="0"/>
              </a:rPr>
              <a:t>() and </a:t>
            </a:r>
            <a:r>
              <a:rPr lang="en-US" sz="2400" b="1" dirty="0" err="1" smtClean="0">
                <a:latin typeface="Calibri" pitchFamily="34" charset="0"/>
                <a:cs typeface="Calibri" pitchFamily="34" charset="0"/>
              </a:rPr>
              <a:t>Stream.iterate</a:t>
            </a:r>
            <a:r>
              <a:rPr lang="en-US" sz="2400" b="1" dirty="0" smtClean="0">
                <a:latin typeface="Calibri" pitchFamily="34" charset="0"/>
                <a:cs typeface="Calibri" pitchFamily="34" charset="0"/>
              </a:rPr>
              <a:t>() </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b="1" dirty="0" smtClean="0">
                <a:latin typeface="Calibri" pitchFamily="34" charset="0"/>
                <a:cs typeface="Calibri" pitchFamily="34" charset="0"/>
              </a:rPr>
              <a:t>Stream generate(Supplier&lt;T&gt; s)</a:t>
            </a:r>
            <a:r>
              <a:rPr lang="en-US" sz="1400" dirty="0" smtClean="0">
                <a:latin typeface="Calibri" pitchFamily="34" charset="0"/>
                <a:cs typeface="Calibri" pitchFamily="34" charset="0"/>
              </a:rPr>
              <a:t> returns an infinite sequential unordered stream where each element is generated by the provided Supplier. This is suitable for generating constant streams, streams of random elements, etc</a:t>
            </a:r>
            <a:r>
              <a:rPr lang="en-US" sz="1400" dirty="0" smtClean="0">
                <a:latin typeface="Calibri" pitchFamily="34" charset="0"/>
                <a:cs typeface="Calibri" pitchFamily="34" charset="0"/>
              </a:rPr>
              <a:t>.</a:t>
            </a:r>
          </a:p>
          <a:p>
            <a:pPr lvl="1"/>
            <a:r>
              <a:rPr lang="en-US" sz="1400" dirty="0" err="1" smtClean="0">
                <a:latin typeface="Calibri" pitchFamily="34" charset="0"/>
                <a:cs typeface="Calibri" pitchFamily="34" charset="0"/>
              </a:rPr>
              <a:t>Stream.generate</a:t>
            </a:r>
            <a:r>
              <a:rPr lang="en-US" sz="1400" dirty="0" smtClean="0">
                <a:latin typeface="Calibri" pitchFamily="34" charset="0"/>
                <a:cs typeface="Calibri" pitchFamily="34" charset="0"/>
              </a:rPr>
              <a:t>(new Random()::</a:t>
            </a:r>
            <a:r>
              <a:rPr lang="en-US" sz="1400" dirty="0" err="1" smtClean="0">
                <a:latin typeface="Calibri" pitchFamily="34" charset="0"/>
                <a:cs typeface="Calibri" pitchFamily="34" charset="0"/>
              </a:rPr>
              <a:t>nextInt</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.limit(5</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forEach</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System.out</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println</a:t>
            </a:r>
            <a:r>
              <a:rPr lang="en-US" sz="1400" dirty="0" smtClean="0">
                <a:latin typeface="Calibri" pitchFamily="34" charset="0"/>
                <a:cs typeface="Calibri" pitchFamily="34" charset="0"/>
              </a:rPr>
              <a:t>);</a:t>
            </a:r>
          </a:p>
          <a:p>
            <a:pPr lvl="1" algn="just"/>
            <a:r>
              <a:rPr lang="en-US" sz="1400" dirty="0" smtClean="0">
                <a:latin typeface="Calibri" pitchFamily="34" charset="0"/>
                <a:cs typeface="Calibri" pitchFamily="34" charset="0"/>
              </a:rPr>
              <a:t>Stream&lt;String&gt; stream1 = </a:t>
            </a:r>
            <a:r>
              <a:rPr lang="en-US" sz="1400" dirty="0" err="1" smtClean="0">
                <a:latin typeface="Calibri" pitchFamily="34" charset="0"/>
                <a:cs typeface="Calibri" pitchFamily="34" charset="0"/>
              </a:rPr>
              <a:t>Stream.generate</a:t>
            </a:r>
            <a:r>
              <a:rPr lang="en-US" sz="1400" dirty="0" smtClean="0">
                <a:latin typeface="Calibri" pitchFamily="34" charset="0"/>
                <a:cs typeface="Calibri" pitchFamily="34" charset="0"/>
              </a:rPr>
              <a:t>(() -&gt; {return "</a:t>
            </a:r>
            <a:r>
              <a:rPr lang="en-US" sz="1400" dirty="0" err="1" smtClean="0">
                <a:latin typeface="Calibri" pitchFamily="34" charset="0"/>
                <a:cs typeface="Calibri" pitchFamily="34" charset="0"/>
              </a:rPr>
              <a:t>abc</a:t>
            </a:r>
            <a:r>
              <a:rPr lang="en-US" sz="1400" dirty="0" smtClean="0">
                <a:latin typeface="Calibri" pitchFamily="34" charset="0"/>
                <a:cs typeface="Calibri" pitchFamily="34" charset="0"/>
              </a:rPr>
              <a:t>";});</a:t>
            </a:r>
          </a:p>
          <a:p>
            <a:pPr algn="just"/>
            <a:r>
              <a:rPr lang="en-US" sz="1400" dirty="0" smtClean="0">
                <a:latin typeface="Calibri" pitchFamily="34" charset="0"/>
                <a:cs typeface="Calibri" pitchFamily="34" charset="0"/>
              </a:rPr>
              <a:t>The iterate() method takes two arguments: a seed and a function</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A seed is the first element of the stream. The second element is generated by applying the function to the first element. The third element is </a:t>
            </a:r>
            <a:r>
              <a:rPr lang="en-US" sz="1400" dirty="0" smtClean="0">
                <a:latin typeface="Calibri" pitchFamily="34" charset="0"/>
                <a:cs typeface="Calibri" pitchFamily="34" charset="0"/>
              </a:rPr>
              <a:t>generated </a:t>
            </a:r>
            <a:r>
              <a:rPr lang="en-US" sz="1400" dirty="0" smtClean="0">
                <a:latin typeface="Calibri" pitchFamily="34" charset="0"/>
                <a:cs typeface="Calibri" pitchFamily="34" charset="0"/>
              </a:rPr>
              <a:t>by applying the function on the second element</a:t>
            </a:r>
            <a:r>
              <a:rPr lang="en-US" sz="1400" dirty="0" smtClean="0">
                <a:latin typeface="Calibri" pitchFamily="34" charset="0"/>
                <a:cs typeface="Calibri" pitchFamily="34" charset="0"/>
              </a:rPr>
              <a:t>.</a:t>
            </a:r>
          </a:p>
          <a:p>
            <a:pPr lvl="1" algn="just"/>
            <a:r>
              <a:rPr lang="en-US" sz="1400" dirty="0" smtClean="0">
                <a:latin typeface="Calibri" pitchFamily="34" charset="0"/>
                <a:cs typeface="Calibri" pitchFamily="34" charset="0"/>
              </a:rPr>
              <a:t>Stream&lt;Long&gt; </a:t>
            </a:r>
            <a:r>
              <a:rPr lang="en-US" sz="1400" dirty="0" err="1" smtClean="0">
                <a:latin typeface="Calibri" pitchFamily="34" charset="0"/>
                <a:cs typeface="Calibri" pitchFamily="34" charset="0"/>
              </a:rPr>
              <a:t>tenNaturalNumbers</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Stream.iterate</a:t>
            </a:r>
            <a:r>
              <a:rPr lang="en-US" sz="1400" dirty="0" smtClean="0">
                <a:latin typeface="Calibri" pitchFamily="34" charset="0"/>
                <a:cs typeface="Calibri" pitchFamily="34" charset="0"/>
              </a:rPr>
              <a:t>(1L, n -&gt; n + 1) .limit(10); </a:t>
            </a:r>
            <a:endParaRPr lang="en-US" sz="1400" dirty="0" smtClean="0">
              <a:latin typeface="Calibri" pitchFamily="34" charset="0"/>
              <a:cs typeface="Calibri" pitchFamily="34" charset="0"/>
            </a:endParaRPr>
          </a:p>
          <a:p>
            <a:pPr lvl="1" algn="just">
              <a:buNone/>
            </a:pP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tenNaturalNumbers.forEach</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System.out</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println</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Streams on Arrays in </a:t>
            </a:r>
            <a:r>
              <a:rPr lang="en-US" sz="2400" b="1" dirty="0" smtClean="0">
                <a:latin typeface="Calibri" pitchFamily="34" charset="0"/>
                <a:cs typeface="Calibri" pitchFamily="34" charset="0"/>
              </a:rPr>
              <a:t>Java</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t>Stream </a:t>
            </a:r>
            <a:r>
              <a:rPr lang="en-US" sz="1400" dirty="0" smtClean="0"/>
              <a:t>method of Arrays class which is added in Java 8, it simplifies many operations on arrays as well </a:t>
            </a:r>
            <a:r>
              <a:rPr lang="en-US" sz="1400" dirty="0" smtClean="0"/>
              <a:t>have improved </a:t>
            </a:r>
            <a:r>
              <a:rPr lang="en-US" sz="1400" dirty="0" smtClean="0"/>
              <a:t>the </a:t>
            </a:r>
            <a:r>
              <a:rPr lang="en-US" sz="1400" dirty="0" smtClean="0"/>
              <a:t>efficiency.</a:t>
            </a:r>
          </a:p>
          <a:p>
            <a:r>
              <a:rPr lang="en-US" sz="1400" dirty="0" smtClean="0"/>
              <a:t>Addition </a:t>
            </a:r>
            <a:r>
              <a:rPr lang="en-US" sz="1400" dirty="0" smtClean="0"/>
              <a:t>of different features like lambdas and streams in java 8 have made java efficient to write elegant code which have improve the readability providing increase in efficiency of performance in most </a:t>
            </a:r>
            <a:r>
              <a:rPr lang="en-US" sz="1400" dirty="0" smtClean="0"/>
              <a:t>case .</a:t>
            </a:r>
          </a:p>
          <a:p>
            <a:r>
              <a:rPr lang="en-IN" sz="1400" dirty="0" smtClean="0">
                <a:latin typeface="Calibri" pitchFamily="34" charset="0"/>
                <a:cs typeface="Calibri" pitchFamily="34" charset="0"/>
              </a:rPr>
              <a:t>Example:</a:t>
            </a:r>
          </a:p>
          <a:p>
            <a:pPr lvl="1">
              <a:buNone/>
            </a:pPr>
            <a:r>
              <a:rPr lang="en-US" sz="1400" dirty="0" err="1" smtClean="0"/>
              <a:t>LongStream</a:t>
            </a:r>
            <a:r>
              <a:rPr lang="en-US" sz="1400" dirty="0" smtClean="0"/>
              <a:t> is = </a:t>
            </a:r>
            <a:r>
              <a:rPr lang="en-US" sz="1400" dirty="0" err="1" smtClean="0"/>
              <a:t>Arrays.</a:t>
            </a:r>
            <a:r>
              <a:rPr lang="en-US" sz="1400" i="1" dirty="0" err="1" smtClean="0"/>
              <a:t>stream</a:t>
            </a:r>
            <a:r>
              <a:rPr lang="en-US" sz="1400" i="1" dirty="0" smtClean="0"/>
              <a:t>(</a:t>
            </a:r>
            <a:r>
              <a:rPr lang="en-US" sz="1400" b="1" i="1" dirty="0" smtClean="0"/>
              <a:t>new long[]{1,2,3,4});</a:t>
            </a:r>
          </a:p>
          <a:p>
            <a:pPr lvl="1">
              <a:buNone/>
            </a:pPr>
            <a:r>
              <a:rPr lang="en-US" sz="1400" b="1" dirty="0" smtClean="0"/>
              <a:t>long l=is.sum</a:t>
            </a:r>
            <a:r>
              <a:rPr lang="en-US" sz="1400" b="1" dirty="0" smtClean="0"/>
              <a:t>(</a:t>
            </a:r>
            <a:r>
              <a:rPr lang="en-US" sz="1400" b="1" u="sng" dirty="0" smtClean="0"/>
              <a:t>);</a:t>
            </a:r>
            <a:endParaRPr lang="en-US" sz="1400" b="1" u="sng" dirty="0" smtClean="0"/>
          </a:p>
          <a:p>
            <a:pPr lvl="1">
              <a:buNone/>
            </a:pPr>
            <a:r>
              <a:rPr lang="en-US" sz="1400" dirty="0" err="1" smtClean="0"/>
              <a:t>System.out.println</a:t>
            </a:r>
            <a:r>
              <a:rPr lang="en-US" sz="1400" dirty="0" smtClean="0"/>
              <a:t>(l);</a:t>
            </a: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Streams </a:t>
            </a:r>
            <a:r>
              <a:rPr lang="en-US" sz="2400" b="1" dirty="0" smtClean="0">
                <a:latin typeface="Calibri" pitchFamily="34" charset="0"/>
                <a:cs typeface="Calibri" pitchFamily="34" charset="0"/>
              </a:rPr>
              <a:t>Filter</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latin typeface="Calibri" pitchFamily="34" charset="0"/>
                <a:cs typeface="Calibri" pitchFamily="34" charset="0"/>
              </a:rPr>
              <a:t>Java stream provides a method filter() to filter stream elements on the basis of given predicate. Suppose you want to get only even elements of your list then you can do this easily with the help of filter method.</a:t>
            </a:r>
          </a:p>
          <a:p>
            <a:r>
              <a:rPr lang="en-US" sz="1400" dirty="0" smtClean="0">
                <a:latin typeface="Calibri" pitchFamily="34" charset="0"/>
                <a:cs typeface="Calibri" pitchFamily="34" charset="0"/>
              </a:rPr>
              <a:t>This method takes predicate as an argument and returns a stream of consisting of resulted elements</a:t>
            </a:r>
            <a:r>
              <a:rPr lang="en-US" sz="1400" dirty="0" smtClean="0">
                <a:latin typeface="Calibri" pitchFamily="34" charset="0"/>
                <a:cs typeface="Calibri" pitchFamily="34" charset="0"/>
              </a:rPr>
              <a:t>.</a:t>
            </a:r>
          </a:p>
          <a:p>
            <a:r>
              <a:rPr lang="en-US" sz="1400" b="1" dirty="0" smtClean="0">
                <a:latin typeface="Calibri" pitchFamily="34" charset="0"/>
                <a:cs typeface="Calibri" pitchFamily="34" charset="0"/>
              </a:rPr>
              <a:t>predicate:</a:t>
            </a:r>
            <a:r>
              <a:rPr lang="en-US" sz="1400" dirty="0" smtClean="0">
                <a:latin typeface="Calibri" pitchFamily="34" charset="0"/>
                <a:cs typeface="Calibri" pitchFamily="34" charset="0"/>
              </a:rPr>
              <a:t> It takes Predicate reference as an argument. Predicate is a functional interface. So, you can also pass lambda expression here</a:t>
            </a:r>
            <a:r>
              <a:rPr lang="en-US" sz="1400" dirty="0" smtClean="0">
                <a:latin typeface="Calibri" pitchFamily="34" charset="0"/>
                <a:cs typeface="Calibri" pitchFamily="34" charset="0"/>
              </a:rPr>
              <a:t>.</a:t>
            </a:r>
          </a:p>
          <a:p>
            <a:r>
              <a:rPr lang="en-US" sz="1400" dirty="0" smtClean="0">
                <a:latin typeface="Calibri" pitchFamily="34" charset="0"/>
                <a:cs typeface="Calibri" pitchFamily="34" charset="0"/>
              </a:rPr>
              <a:t>The signature of Stream filter() method is given below:</a:t>
            </a:r>
            <a:endParaRPr lang="en-US" sz="1400" dirty="0" smtClean="0">
              <a:latin typeface="Calibri" pitchFamily="34" charset="0"/>
              <a:cs typeface="Calibri" pitchFamily="34" charset="0"/>
            </a:endParaRPr>
          </a:p>
          <a:p>
            <a:pPr lvl="1">
              <a:buNone/>
            </a:pPr>
            <a:r>
              <a:rPr lang="en-US" sz="1400" dirty="0" smtClean="0">
                <a:latin typeface="Calibri" pitchFamily="34" charset="0"/>
                <a:cs typeface="Calibri" pitchFamily="34" charset="0"/>
              </a:rPr>
              <a:t>Stream&lt;T&gt; filter(Predicate&lt;? </a:t>
            </a:r>
            <a:r>
              <a:rPr lang="en-US" sz="1400" b="1" dirty="0" smtClean="0">
                <a:latin typeface="Calibri" pitchFamily="34" charset="0"/>
                <a:cs typeface="Calibri" pitchFamily="34" charset="0"/>
              </a:rPr>
              <a:t>super</a:t>
            </a:r>
            <a:r>
              <a:rPr lang="en-US" sz="1400" dirty="0" smtClean="0">
                <a:latin typeface="Calibri" pitchFamily="34" charset="0"/>
                <a:cs typeface="Calibri" pitchFamily="34" charset="0"/>
              </a:rPr>
              <a:t> T&gt; predicate) </a:t>
            </a:r>
          </a:p>
        </p:txBody>
      </p:sp>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Streams </a:t>
            </a:r>
            <a:r>
              <a:rPr lang="en-US" sz="2400" b="1" dirty="0" smtClean="0">
                <a:latin typeface="Calibri" pitchFamily="34" charset="0"/>
                <a:cs typeface="Calibri" pitchFamily="34" charset="0"/>
              </a:rPr>
              <a:t>Map</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b="1" dirty="0" smtClean="0">
                <a:latin typeface="Calibri" pitchFamily="34" charset="0"/>
                <a:cs typeface="Calibri" pitchFamily="34" charset="0"/>
              </a:rPr>
              <a:t>Stream map(Function </a:t>
            </a:r>
            <a:r>
              <a:rPr lang="en-US" sz="1400" b="1" dirty="0" err="1" smtClean="0">
                <a:latin typeface="Calibri" pitchFamily="34" charset="0"/>
                <a:cs typeface="Calibri" pitchFamily="34" charset="0"/>
              </a:rPr>
              <a:t>mapper</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returns a stream consisting of the results of applying the given function to the elements of this stream.</a:t>
            </a:r>
          </a:p>
          <a:p>
            <a:pPr algn="just"/>
            <a:r>
              <a:rPr lang="en-US" sz="1400" dirty="0" smtClean="0">
                <a:latin typeface="Calibri" pitchFamily="34" charset="0"/>
                <a:cs typeface="Calibri" pitchFamily="34" charset="0"/>
              </a:rPr>
              <a:t>Stream map(Function </a:t>
            </a:r>
            <a:r>
              <a:rPr lang="en-US" sz="1400" dirty="0" err="1" smtClean="0">
                <a:latin typeface="Calibri" pitchFamily="34" charset="0"/>
                <a:cs typeface="Calibri" pitchFamily="34" charset="0"/>
              </a:rPr>
              <a:t>mapper</a:t>
            </a:r>
            <a:r>
              <a:rPr lang="en-US" sz="1400" dirty="0" smtClean="0">
                <a:latin typeface="Calibri" pitchFamily="34" charset="0"/>
                <a:cs typeface="Calibri" pitchFamily="34" charset="0"/>
              </a:rPr>
              <a:t>) is an </a:t>
            </a:r>
            <a:r>
              <a:rPr lang="en-US" sz="1400" b="1" dirty="0" smtClean="0">
                <a:latin typeface="Calibri" pitchFamily="34" charset="0"/>
                <a:cs typeface="Calibri" pitchFamily="34" charset="0"/>
              </a:rPr>
              <a:t>intermediate operation</a:t>
            </a:r>
            <a:r>
              <a:rPr lang="en-US" sz="1400" dirty="0" smtClean="0">
                <a:latin typeface="Calibri" pitchFamily="34" charset="0"/>
                <a:cs typeface="Calibri" pitchFamily="34" charset="0"/>
              </a:rPr>
              <a:t>. These operations are always lazy. Intermediate operations are invoked on a Stream instance and after they finish their processing, they </a:t>
            </a:r>
            <a:r>
              <a:rPr lang="en-US" sz="1400" dirty="0" smtClean="0">
                <a:latin typeface="Calibri" pitchFamily="34" charset="0"/>
                <a:cs typeface="Calibri" pitchFamily="34" charset="0"/>
              </a:rPr>
              <a:t>give </a:t>
            </a:r>
            <a:r>
              <a:rPr lang="en-US" sz="1400" dirty="0" smtClean="0">
                <a:latin typeface="Calibri" pitchFamily="34" charset="0"/>
                <a:cs typeface="Calibri" pitchFamily="34" charset="0"/>
              </a:rPr>
              <a:t>a Stream instance as output</a:t>
            </a:r>
            <a:r>
              <a:rPr lang="en-US" sz="1400" dirty="0" smtClean="0">
                <a:latin typeface="Calibri" pitchFamily="34" charset="0"/>
                <a:cs typeface="Calibri" pitchFamily="34" charset="0"/>
              </a:rPr>
              <a:t>.</a:t>
            </a:r>
          </a:p>
          <a:p>
            <a:r>
              <a:rPr lang="en-IN" sz="1400" dirty="0" smtClean="0">
                <a:latin typeface="Calibri" pitchFamily="34" charset="0"/>
                <a:cs typeface="Calibri" pitchFamily="34" charset="0"/>
              </a:rPr>
              <a:t>Example:</a:t>
            </a:r>
          </a:p>
          <a:p>
            <a:pPr lvl="1">
              <a:buNone/>
            </a:pPr>
            <a:r>
              <a:rPr lang="en-US" sz="1400" b="1" dirty="0" smtClean="0">
                <a:latin typeface="Calibri" pitchFamily="34" charset="0"/>
                <a:cs typeface="Calibri" pitchFamily="34" charset="0"/>
              </a:rPr>
              <a:t>public static void main(String[] </a:t>
            </a:r>
            <a:r>
              <a:rPr lang="en-US" sz="1400" b="1" dirty="0" err="1" smtClean="0">
                <a:latin typeface="Calibri" pitchFamily="34" charset="0"/>
                <a:cs typeface="Calibri" pitchFamily="34" charset="0"/>
              </a:rPr>
              <a:t>args</a:t>
            </a:r>
            <a:r>
              <a:rPr lang="en-US" sz="1400" b="1" dirty="0" smtClean="0">
                <a:latin typeface="Calibri" pitchFamily="34" charset="0"/>
                <a:cs typeface="Calibri" pitchFamily="34" charset="0"/>
              </a:rPr>
              <a:t>) </a:t>
            </a:r>
            <a:r>
              <a:rPr lang="en-US" sz="1400" b="1" dirty="0" smtClean="0">
                <a:latin typeface="Calibri" pitchFamily="34" charset="0"/>
                <a:cs typeface="Calibri" pitchFamily="34" charset="0"/>
              </a:rPr>
              <a:t> { </a:t>
            </a:r>
            <a:r>
              <a:rPr lang="en-US" sz="1400" b="1" dirty="0" smtClean="0">
                <a:latin typeface="Calibri" pitchFamily="34" charset="0"/>
                <a:cs typeface="Calibri" pitchFamily="34" charset="0"/>
              </a:rPr>
              <a:t>  </a:t>
            </a:r>
          </a:p>
          <a:p>
            <a:pPr lvl="1">
              <a:buNone/>
            </a:pPr>
            <a:r>
              <a:rPr lang="en-US" sz="1400" b="1" dirty="0" smtClean="0">
                <a:latin typeface="Calibri" pitchFamily="34" charset="0"/>
                <a:cs typeface="Calibri" pitchFamily="34" charset="0"/>
              </a:rPr>
              <a:t>       </a:t>
            </a:r>
            <a:r>
              <a:rPr lang="en-US" sz="1400" b="1" dirty="0" smtClean="0">
                <a:latin typeface="Calibri" pitchFamily="34" charset="0"/>
                <a:cs typeface="Calibri" pitchFamily="34" charset="0"/>
              </a:rPr>
              <a:t>List&lt;Integer</a:t>
            </a:r>
            <a:r>
              <a:rPr lang="en-US" sz="1400" b="1" dirty="0" smtClean="0">
                <a:latin typeface="Calibri" pitchFamily="34" charset="0"/>
                <a:cs typeface="Calibri" pitchFamily="34" charset="0"/>
              </a:rPr>
              <a:t>&gt; list = </a:t>
            </a:r>
            <a:r>
              <a:rPr lang="en-US" sz="1400" b="1" dirty="0" err="1" smtClean="0">
                <a:latin typeface="Calibri" pitchFamily="34" charset="0"/>
                <a:cs typeface="Calibri" pitchFamily="34" charset="0"/>
              </a:rPr>
              <a:t>Arrays.asList</a:t>
            </a:r>
            <a:r>
              <a:rPr lang="en-US" sz="1400" b="1" dirty="0" smtClean="0">
                <a:latin typeface="Calibri" pitchFamily="34" charset="0"/>
                <a:cs typeface="Calibri" pitchFamily="34" charset="0"/>
              </a:rPr>
              <a:t>(3, 6, 9, 12, 15); </a:t>
            </a:r>
            <a:endParaRPr lang="en-US" sz="1400" b="1" dirty="0" smtClean="0">
              <a:latin typeface="Calibri" pitchFamily="34" charset="0"/>
              <a:cs typeface="Calibri" pitchFamily="34" charset="0"/>
            </a:endParaRPr>
          </a:p>
          <a:p>
            <a:pPr lvl="1">
              <a:buNone/>
            </a:pP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list.stream</a:t>
            </a:r>
            <a:r>
              <a:rPr lang="en-US" sz="1400" b="1" dirty="0" smtClean="0">
                <a:latin typeface="Calibri" pitchFamily="34" charset="0"/>
                <a:cs typeface="Calibri" pitchFamily="34" charset="0"/>
              </a:rPr>
              <a:t>().map(number -&gt; number * 3).</a:t>
            </a:r>
            <a:r>
              <a:rPr lang="en-US" sz="1400" b="1" dirty="0" err="1" smtClean="0">
                <a:latin typeface="Calibri" pitchFamily="34" charset="0"/>
                <a:cs typeface="Calibri" pitchFamily="34" charset="0"/>
              </a:rPr>
              <a:t>forEach</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System.out</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println</a:t>
            </a:r>
            <a:r>
              <a:rPr lang="en-US" sz="1400" b="1" dirty="0" smtClean="0">
                <a:latin typeface="Calibri" pitchFamily="34" charset="0"/>
                <a:cs typeface="Calibri" pitchFamily="34" charset="0"/>
              </a:rPr>
              <a:t>); </a:t>
            </a:r>
          </a:p>
          <a:p>
            <a:pPr lvl="1">
              <a:buNone/>
            </a:pPr>
            <a:r>
              <a:rPr lang="en-US" sz="1400" b="1" dirty="0" smtClean="0">
                <a:latin typeface="Calibri" pitchFamily="34" charset="0"/>
                <a:cs typeface="Calibri" pitchFamily="34" charset="0"/>
              </a:rPr>
              <a:t>    } </a:t>
            </a:r>
          </a:p>
        </p:txBody>
      </p:sp>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Parallel Streams</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The Stream API enables developers to create the parallel streams that can take advantage of multi-core architectures and enhance the performance of Java code. In a parallel stream, the operations are executed in parallel and there are two ways to create a parallel stream</a:t>
            </a:r>
            <a:r>
              <a:rPr lang="en-US" sz="1400" dirty="0" smtClean="0">
                <a:latin typeface="Calibri" pitchFamily="34" charset="0"/>
                <a:cs typeface="Calibri" pitchFamily="34" charset="0"/>
              </a:rPr>
              <a:t>.</a:t>
            </a:r>
          </a:p>
          <a:p>
            <a:pPr lvl="1"/>
            <a:r>
              <a:rPr lang="en-US" sz="1400" dirty="0" smtClean="0">
                <a:latin typeface="Calibri" pitchFamily="34" charset="0"/>
                <a:cs typeface="Calibri" pitchFamily="34" charset="0"/>
              </a:rPr>
              <a:t>Using the </a:t>
            </a:r>
            <a:r>
              <a:rPr lang="en-US" sz="1400" dirty="0" err="1" smtClean="0">
                <a:latin typeface="Calibri" pitchFamily="34" charset="0"/>
                <a:cs typeface="Calibri" pitchFamily="34" charset="0"/>
              </a:rPr>
              <a:t>parallelStream</a:t>
            </a:r>
            <a:r>
              <a:rPr lang="en-US" sz="1400" dirty="0" smtClean="0">
                <a:latin typeface="Calibri" pitchFamily="34" charset="0"/>
                <a:cs typeface="Calibri" pitchFamily="34" charset="0"/>
              </a:rPr>
              <a:t>() method on a collection</a:t>
            </a:r>
          </a:p>
          <a:p>
            <a:pPr lvl="1"/>
            <a:r>
              <a:rPr lang="en-US" sz="1400" dirty="0" smtClean="0">
                <a:latin typeface="Calibri" pitchFamily="34" charset="0"/>
                <a:cs typeface="Calibri" pitchFamily="34" charset="0"/>
              </a:rPr>
              <a:t>Using the parallel() method on a stream</a:t>
            </a:r>
          </a:p>
          <a:p>
            <a:r>
              <a:rPr lang="en-US" sz="1400" dirty="0" smtClean="0">
                <a:latin typeface="Calibri" pitchFamily="34" charset="0"/>
                <a:cs typeface="Calibri" pitchFamily="34" charset="0"/>
              </a:rPr>
              <a:t>Do </a:t>
            </a:r>
            <a:r>
              <a:rPr lang="en-US" sz="1400" b="1" dirty="0" smtClean="0">
                <a:latin typeface="Calibri" pitchFamily="34" charset="0"/>
                <a:cs typeface="Calibri" pitchFamily="34" charset="0"/>
              </a:rPr>
              <a:t>remember</a:t>
            </a:r>
            <a:r>
              <a:rPr lang="en-US" sz="1400" dirty="0" smtClean="0">
                <a:latin typeface="Calibri" pitchFamily="34" charset="0"/>
                <a:cs typeface="Calibri" pitchFamily="34" charset="0"/>
              </a:rPr>
              <a:t>, Parallel Streams must be used only with </a:t>
            </a:r>
            <a:r>
              <a:rPr lang="en-US" sz="1400" i="1" dirty="0" smtClean="0">
                <a:latin typeface="Calibri" pitchFamily="34" charset="0"/>
                <a:cs typeface="Calibri" pitchFamily="34" charset="0"/>
              </a:rPr>
              <a:t>stateless</a:t>
            </a:r>
            <a:r>
              <a:rPr lang="en-US" sz="1400" dirty="0" smtClean="0">
                <a:latin typeface="Calibri" pitchFamily="34" charset="0"/>
                <a:cs typeface="Calibri" pitchFamily="34" charset="0"/>
              </a:rPr>
              <a:t>, </a:t>
            </a:r>
            <a:r>
              <a:rPr lang="en-US" sz="1400" i="1" dirty="0" smtClean="0">
                <a:latin typeface="Calibri" pitchFamily="34" charset="0"/>
                <a:cs typeface="Calibri" pitchFamily="34" charset="0"/>
              </a:rPr>
              <a:t>non-interfering</a:t>
            </a:r>
            <a:r>
              <a:rPr lang="en-US" sz="1400" dirty="0" smtClean="0">
                <a:latin typeface="Calibri" pitchFamily="34" charset="0"/>
                <a:cs typeface="Calibri" pitchFamily="34" charset="0"/>
              </a:rPr>
              <a:t>, and </a:t>
            </a:r>
            <a:r>
              <a:rPr lang="en-US" sz="1400" i="1" dirty="0" smtClean="0">
                <a:latin typeface="Calibri" pitchFamily="34" charset="0"/>
                <a:cs typeface="Calibri" pitchFamily="34" charset="0"/>
              </a:rPr>
              <a:t>associative operations</a:t>
            </a:r>
            <a:r>
              <a:rPr lang="en-US" sz="1400" dirty="0" smtClean="0">
                <a:latin typeface="Calibri" pitchFamily="34" charset="0"/>
                <a:cs typeface="Calibri" pitchFamily="34" charset="0"/>
              </a:rPr>
              <a:t> i.e.</a:t>
            </a:r>
          </a:p>
          <a:p>
            <a:pPr lvl="1"/>
            <a:r>
              <a:rPr lang="en-US" sz="1400" dirty="0" smtClean="0">
                <a:latin typeface="Calibri" pitchFamily="34" charset="0"/>
                <a:cs typeface="Calibri" pitchFamily="34" charset="0"/>
              </a:rPr>
              <a:t>A </a:t>
            </a:r>
            <a:r>
              <a:rPr lang="en-US" sz="1400" u="sng" dirty="0" smtClean="0">
                <a:latin typeface="Calibri" pitchFamily="34" charset="0"/>
                <a:cs typeface="Calibri" pitchFamily="34" charset="0"/>
              </a:rPr>
              <a:t>stateless</a:t>
            </a:r>
            <a:r>
              <a:rPr lang="en-US" sz="1400" dirty="0" smtClean="0">
                <a:latin typeface="Calibri" pitchFamily="34" charset="0"/>
                <a:cs typeface="Calibri" pitchFamily="34" charset="0"/>
              </a:rPr>
              <a:t> operation is an operation in which the state of one element does not affect another element</a:t>
            </a:r>
          </a:p>
          <a:p>
            <a:pPr lvl="1"/>
            <a:r>
              <a:rPr lang="en-US" sz="1400" dirty="0" smtClean="0">
                <a:latin typeface="Calibri" pitchFamily="34" charset="0"/>
                <a:cs typeface="Calibri" pitchFamily="34" charset="0"/>
              </a:rPr>
              <a:t>A </a:t>
            </a:r>
            <a:r>
              <a:rPr lang="en-US" sz="1400" u="sng" dirty="0" smtClean="0">
                <a:latin typeface="Calibri" pitchFamily="34" charset="0"/>
                <a:cs typeface="Calibri" pitchFamily="34" charset="0"/>
              </a:rPr>
              <a:t>non-interfering</a:t>
            </a:r>
            <a:r>
              <a:rPr lang="en-US" sz="1400" dirty="0" smtClean="0">
                <a:latin typeface="Calibri" pitchFamily="34" charset="0"/>
                <a:cs typeface="Calibri" pitchFamily="34" charset="0"/>
              </a:rPr>
              <a:t> operation is an operation in which data source is not affected</a:t>
            </a:r>
          </a:p>
          <a:p>
            <a:pPr lvl="1"/>
            <a:r>
              <a:rPr lang="en-US" sz="1400" dirty="0" smtClean="0">
                <a:latin typeface="Calibri" pitchFamily="34" charset="0"/>
                <a:cs typeface="Calibri" pitchFamily="34" charset="0"/>
              </a:rPr>
              <a:t>An </a:t>
            </a:r>
            <a:r>
              <a:rPr lang="en-US" sz="1400" u="sng" dirty="0" smtClean="0">
                <a:latin typeface="Calibri" pitchFamily="34" charset="0"/>
                <a:cs typeface="Calibri" pitchFamily="34" charset="0"/>
              </a:rPr>
              <a:t>associative</a:t>
            </a:r>
            <a:r>
              <a:rPr lang="en-US" sz="1400" dirty="0" smtClean="0">
                <a:latin typeface="Calibri" pitchFamily="34" charset="0"/>
                <a:cs typeface="Calibri" pitchFamily="34" charset="0"/>
              </a:rPr>
              <a:t> operation is an operation in which the result is not affected by the order of </a:t>
            </a:r>
            <a:r>
              <a:rPr lang="en-US" sz="1400" dirty="0" smtClean="0">
                <a:latin typeface="Calibri" pitchFamily="34" charset="0"/>
                <a:cs typeface="Calibri" pitchFamily="34" charset="0"/>
              </a:rPr>
              <a:t>operands</a:t>
            </a:r>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Parallel Streams</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Let’s take a scenario where you have a list of employee objects and you have to count the employees whose salary is above 15000. Generally, to solve this problem you will iterate over list going through each employee and checking if </a:t>
            </a:r>
            <a:r>
              <a:rPr lang="en-US" sz="1400" dirty="0" smtClean="0">
                <a:latin typeface="Calibri" pitchFamily="34" charset="0"/>
                <a:cs typeface="Calibri" pitchFamily="34" charset="0"/>
              </a:rPr>
              <a:t>employee’s </a:t>
            </a:r>
            <a:r>
              <a:rPr lang="en-US" sz="1400" dirty="0" smtClean="0">
                <a:latin typeface="Calibri" pitchFamily="34" charset="0"/>
                <a:cs typeface="Calibri" pitchFamily="34" charset="0"/>
              </a:rPr>
              <a:t>salary is above 15000. This takes O(N) time since you go sequentially</a:t>
            </a:r>
            <a:r>
              <a:rPr lang="en-US" sz="1400" dirty="0" smtClean="0">
                <a:latin typeface="Calibri" pitchFamily="34" charset="0"/>
                <a:cs typeface="Calibri" pitchFamily="34" charset="0"/>
              </a:rPr>
              <a:t>.</a:t>
            </a:r>
          </a:p>
          <a:p>
            <a:pPr algn="just"/>
            <a:r>
              <a:rPr lang="en-US" sz="1400" dirty="0" smtClean="0">
                <a:latin typeface="Calibri" pitchFamily="34" charset="0"/>
                <a:cs typeface="Calibri" pitchFamily="34" charset="0"/>
              </a:rPr>
              <a:t>Streams give us the flexibility to iterate over the list in a parallel pattern and can give the total in quick fashion. Stream implementation in Java is by default sequential unless until it is explicitly mentioned in parallel. When a stream executes in parallel, the Java runtime partitions the stream into multiple sub-streams. Aggregate operations iterate over and process these sub-streams in parallel and then combine the results.</a:t>
            </a:r>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Sequential </a:t>
            </a:r>
            <a:r>
              <a:rPr lang="en-US" sz="2400" b="1" dirty="0" err="1" smtClean="0">
                <a:latin typeface="Calibri" pitchFamily="34" charset="0"/>
                <a:cs typeface="Calibri" pitchFamily="34" charset="0"/>
              </a:rPr>
              <a:t>vs</a:t>
            </a:r>
            <a:r>
              <a:rPr lang="en-US" sz="2400" b="1" dirty="0" smtClean="0">
                <a:latin typeface="Calibri" pitchFamily="34" charset="0"/>
                <a:cs typeface="Calibri" pitchFamily="34" charset="0"/>
              </a:rPr>
              <a:t> Parallel </a:t>
            </a:r>
            <a:r>
              <a:rPr lang="en-US" sz="2400" b="1" dirty="0" smtClean="0">
                <a:latin typeface="Calibri" pitchFamily="34" charset="0"/>
                <a:cs typeface="Calibri" pitchFamily="34" charset="0"/>
              </a:rPr>
              <a:t>Streams</a:t>
            </a:r>
            <a:endParaRPr lang="en-US" sz="2400" b="1" dirty="0">
              <a:latin typeface="Calibri" pitchFamily="34" charset="0"/>
              <a:cs typeface="Calibri" pitchFamily="34" charset="0"/>
            </a:endParaRPr>
          </a:p>
        </p:txBody>
      </p:sp>
      <p:pic>
        <p:nvPicPr>
          <p:cNvPr id="69634" name="Picture 2"/>
          <p:cNvPicPr>
            <a:picLocks noChangeAspect="1" noChangeArrowheads="1"/>
          </p:cNvPicPr>
          <p:nvPr/>
        </p:nvPicPr>
        <p:blipFill>
          <a:blip r:embed="rId3"/>
          <a:srcRect/>
          <a:stretch>
            <a:fillRect/>
          </a:stretch>
        </p:blipFill>
        <p:spPr bwMode="auto">
          <a:xfrm>
            <a:off x="714348" y="1357304"/>
            <a:ext cx="6143668" cy="3555756"/>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Parallel Streams Performance Implications</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latin typeface="Calibri" pitchFamily="34" charset="0"/>
                <a:cs typeface="Calibri" pitchFamily="34" charset="0"/>
              </a:rPr>
              <a:t>Parallel Stream has equal performance impacts as like its advantages.</a:t>
            </a:r>
          </a:p>
          <a:p>
            <a:pPr lvl="1"/>
            <a:r>
              <a:rPr lang="en-US" sz="1400" dirty="0" smtClean="0">
                <a:latin typeface="Calibri" pitchFamily="34" charset="0"/>
                <a:cs typeface="Calibri" pitchFamily="34" charset="0"/>
              </a:rPr>
              <a:t>Since each sub-stream is a single thread running and acting on the data, it has overhead compared to the sequential stream</a:t>
            </a:r>
          </a:p>
          <a:p>
            <a:pPr lvl="1"/>
            <a:r>
              <a:rPr lang="en-US" sz="1400" dirty="0" smtClean="0">
                <a:latin typeface="Calibri" pitchFamily="34" charset="0"/>
                <a:cs typeface="Calibri" pitchFamily="34" charset="0"/>
              </a:rPr>
              <a:t>Inter-thread communication is dangerous and takes time for coordination</a:t>
            </a:r>
            <a:endParaRPr lang="en-US"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When to use Parallel Streams</a:t>
            </a:r>
            <a:r>
              <a:rPr lang="en-US" sz="2400" b="1" dirty="0" smtClean="0">
                <a:latin typeface="Calibri" pitchFamily="34" charset="0"/>
                <a:cs typeface="Calibri" pitchFamily="34" charset="0"/>
              </a:rPr>
              <a:t>?</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latin typeface="Calibri" pitchFamily="34" charset="0"/>
                <a:cs typeface="Calibri" pitchFamily="34" charset="0"/>
              </a:rPr>
              <a:t>They should be used when the output of the operation is not needed to be dependent on the order of elements present in source collection (i.e. on which the stream is created)</a:t>
            </a:r>
          </a:p>
          <a:p>
            <a:r>
              <a:rPr lang="en-US" sz="1400" dirty="0" smtClean="0">
                <a:latin typeface="Calibri" pitchFamily="34" charset="0"/>
                <a:cs typeface="Calibri" pitchFamily="34" charset="0"/>
              </a:rPr>
              <a:t>Parallel Streams can be used in case of aggregate functions</a:t>
            </a:r>
          </a:p>
          <a:p>
            <a:r>
              <a:rPr lang="en-US" sz="1400" dirty="0" smtClean="0">
                <a:latin typeface="Calibri" pitchFamily="34" charset="0"/>
                <a:cs typeface="Calibri" pitchFamily="34" charset="0"/>
              </a:rPr>
              <a:t>Parallel Streams quickly iterate over the large-sized collections</a:t>
            </a:r>
          </a:p>
          <a:p>
            <a:r>
              <a:rPr lang="en-US" sz="1400" dirty="0" smtClean="0">
                <a:latin typeface="Calibri" pitchFamily="34" charset="0"/>
                <a:cs typeface="Calibri" pitchFamily="34" charset="0"/>
              </a:rPr>
              <a:t>Parallel Streams can be used if developers have performance implications with the Sequential Streams</a:t>
            </a:r>
          </a:p>
          <a:p>
            <a:r>
              <a:rPr lang="en-US" sz="1400" dirty="0" smtClean="0">
                <a:latin typeface="Calibri" pitchFamily="34" charset="0"/>
                <a:cs typeface="Calibri" pitchFamily="34" charset="0"/>
              </a:rPr>
              <a:t>If the environment is not multi-threaded, then Parallel Stream creates thread and can affect the new requests coming in</a:t>
            </a:r>
            <a:endParaRPr lang="en-US"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Java 8 Enhancements</a:t>
            </a:r>
            <a:r>
              <a:rPr lang="en-US" sz="2400" b="1" dirty="0" smtClean="0"/>
              <a:t> </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Font typeface="Wingdings" pitchFamily="2" charset="2"/>
              <a:buChar char="q"/>
              <a:defRPr/>
            </a:pPr>
            <a:r>
              <a:rPr lang="en-US" sz="1600" dirty="0" smtClean="0">
                <a:latin typeface="Calibri" pitchFamily="34" charset="0"/>
                <a:cs typeface="Calibri" pitchFamily="34" charset="0"/>
              </a:rPr>
              <a:t>Lambda expressions</a:t>
            </a:r>
          </a:p>
          <a:p>
            <a:pPr algn="just">
              <a:buFont typeface="Wingdings" pitchFamily="2" charset="2"/>
              <a:buChar char="q"/>
              <a:defRPr/>
            </a:pPr>
            <a:r>
              <a:rPr lang="en-US" sz="1600" dirty="0" smtClean="0">
                <a:latin typeface="Calibri" pitchFamily="34" charset="0"/>
                <a:cs typeface="Calibri" pitchFamily="34" charset="0"/>
              </a:rPr>
              <a:t>Method references</a:t>
            </a:r>
          </a:p>
          <a:p>
            <a:pPr algn="just">
              <a:buFont typeface="Wingdings" pitchFamily="2" charset="2"/>
              <a:buChar char="q"/>
              <a:defRPr/>
            </a:pPr>
            <a:r>
              <a:rPr lang="en-US" sz="1600" dirty="0" smtClean="0">
                <a:latin typeface="Calibri" pitchFamily="34" charset="0"/>
                <a:cs typeface="Calibri" pitchFamily="34" charset="0"/>
              </a:rPr>
              <a:t>Functional interfaces </a:t>
            </a:r>
          </a:p>
          <a:p>
            <a:pPr algn="just">
              <a:buFont typeface="Wingdings" pitchFamily="2" charset="2"/>
              <a:buChar char="q"/>
              <a:defRPr/>
            </a:pPr>
            <a:r>
              <a:rPr lang="en-US" sz="1600" dirty="0" smtClean="0">
                <a:latin typeface="Calibri" pitchFamily="34" charset="0"/>
                <a:cs typeface="Calibri" pitchFamily="34" charset="0"/>
              </a:rPr>
              <a:t>Default methods</a:t>
            </a:r>
          </a:p>
          <a:p>
            <a:pPr algn="just">
              <a:buFont typeface="Wingdings" pitchFamily="2" charset="2"/>
              <a:buChar char="q"/>
              <a:defRPr/>
            </a:pPr>
            <a:r>
              <a:rPr lang="en-US" sz="1600" dirty="0" smtClean="0">
                <a:latin typeface="Calibri" pitchFamily="34" charset="0"/>
                <a:cs typeface="Calibri" pitchFamily="34" charset="0"/>
              </a:rPr>
              <a:t>Static methods in interface</a:t>
            </a:r>
          </a:p>
          <a:p>
            <a:pPr algn="just">
              <a:buFont typeface="Wingdings" pitchFamily="2" charset="2"/>
              <a:buChar char="q"/>
              <a:defRPr/>
            </a:pPr>
            <a:r>
              <a:rPr lang="en-US" sz="1600" dirty="0" smtClean="0">
                <a:latin typeface="Calibri" pitchFamily="34" charset="0"/>
                <a:cs typeface="Calibri" pitchFamily="34" charset="0"/>
              </a:rPr>
              <a:t>Collectors class</a:t>
            </a:r>
          </a:p>
          <a:p>
            <a:pPr algn="just">
              <a:buFont typeface="Wingdings" pitchFamily="2" charset="2"/>
              <a:buChar char="q"/>
              <a:defRPr/>
            </a:pPr>
            <a:r>
              <a:rPr lang="en-US" sz="1600" dirty="0" err="1" smtClean="0">
                <a:latin typeface="Calibri" pitchFamily="34" charset="0"/>
                <a:cs typeface="Calibri" pitchFamily="34" charset="0"/>
              </a:rPr>
              <a:t>ForEach</a:t>
            </a:r>
            <a:r>
              <a:rPr lang="en-US" sz="1600" dirty="0" smtClean="0">
                <a:latin typeface="Calibri" pitchFamily="34" charset="0"/>
                <a:cs typeface="Calibri" pitchFamily="34" charset="0"/>
              </a:rPr>
              <a:t>() method</a:t>
            </a:r>
          </a:p>
          <a:p>
            <a:pPr algn="just">
              <a:buFont typeface="Wingdings" pitchFamily="2" charset="2"/>
              <a:buChar char="q"/>
              <a:defRPr/>
            </a:pPr>
            <a:r>
              <a:rPr lang="en-US" sz="1600" dirty="0" smtClean="0">
                <a:latin typeface="Calibri" pitchFamily="34" charset="0"/>
                <a:cs typeface="Calibri" pitchFamily="34" charset="0"/>
              </a:rPr>
              <a:t>JDBC Enhancements</a:t>
            </a:r>
          </a:p>
          <a:p>
            <a:pPr algn="just">
              <a:buNone/>
              <a:defRPr/>
            </a:pPr>
            <a:r>
              <a:rPr lang="en-US" sz="1600" dirty="0" smtClean="0">
                <a:latin typeface="Calibri" pitchFamily="34" charset="0"/>
                <a:cs typeface="Calibri" pitchFamily="34" charset="0"/>
              </a:rPr>
              <a:t>				and many more……….. </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Java Collectors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latin typeface="Calibri" pitchFamily="34" charset="0"/>
                <a:cs typeface="Calibri" pitchFamily="34" charset="0"/>
              </a:rPr>
              <a:t>Collectors is a final class that extends Object class. It provides reduction operations, such as accumulating elements into collections, summarizing elements according to various criteria, etc.</a:t>
            </a:r>
          </a:p>
          <a:p>
            <a:r>
              <a:rPr lang="en-US" sz="1400" dirty="0" smtClean="0">
                <a:latin typeface="Calibri" pitchFamily="34" charset="0"/>
                <a:cs typeface="Calibri" pitchFamily="34" charset="0"/>
              </a:rPr>
              <a:t>Java Collectors class provides various methods to deal with elements like:</a:t>
            </a:r>
          </a:p>
          <a:p>
            <a:pPr lvl="1"/>
            <a:r>
              <a:rPr lang="en-US" sz="1400" dirty="0" err="1" smtClean="0">
                <a:latin typeface="Calibri" pitchFamily="34" charset="0"/>
                <a:cs typeface="Calibri" pitchFamily="34" charset="0"/>
              </a:rPr>
              <a:t>toList</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summingDouble</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averagingDouble</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toSet</a:t>
            </a:r>
            <a:endParaRPr lang="en-US" sz="1400" dirty="0" smtClean="0">
              <a:latin typeface="Calibri" pitchFamily="34" charset="0"/>
              <a:cs typeface="Calibri" pitchFamily="34" charset="0"/>
            </a:endParaRPr>
          </a:p>
          <a:p>
            <a:pPr lvl="1"/>
            <a:r>
              <a:rPr lang="en-US" sz="1400" dirty="0" smtClean="0">
                <a:latin typeface="Calibri" pitchFamily="34" charset="0"/>
                <a:cs typeface="Calibri" pitchFamily="34" charset="0"/>
              </a:rPr>
              <a:t>Counting</a:t>
            </a:r>
          </a:p>
          <a:p>
            <a:pPr lvl="1"/>
            <a:r>
              <a:rPr lang="en-US" sz="1400" dirty="0" smtClean="0">
                <a:latin typeface="Calibri" pitchFamily="34" charset="0"/>
                <a:cs typeface="Calibri" pitchFamily="34" charset="0"/>
              </a:rPr>
              <a:t>And many more…………</a:t>
            </a:r>
            <a:endParaRPr lang="en-US"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ourier New" pitchFamily="49" charset="0"/>
              </a:rPr>
              <a:t>Example</a:t>
            </a:r>
            <a:endParaRPr lang="en-US" sz="2400" b="1" dirty="0" smtClean="0">
              <a:latin typeface="Calibri" pitchFamily="34" charset="0"/>
            </a:endParaRPr>
          </a:p>
        </p:txBody>
      </p:sp>
      <p:graphicFrame>
        <p:nvGraphicFramePr>
          <p:cNvPr id="6" name="Content Placeholder 5"/>
          <p:cNvGraphicFramePr>
            <a:graphicFrameLocks noGrp="1"/>
          </p:cNvGraphicFramePr>
          <p:nvPr>
            <p:ph sz="quarter" idx="13"/>
          </p:nvPr>
        </p:nvGraphicFramePr>
        <p:xfrm>
          <a:off x="609600" y="1352550"/>
          <a:ext cx="8391556" cy="3648092"/>
        </p:xfrm>
        <a:graphic>
          <a:graphicData uri="http://schemas.openxmlformats.org/drawingml/2006/table">
            <a:tbl>
              <a:tblPr firstRow="1" bandRow="1">
                <a:tableStyleId>{2D5ABB26-0587-4C30-8999-92F81FD0307C}</a:tableStyleId>
              </a:tblPr>
              <a:tblGrid>
                <a:gridCol w="4195778"/>
                <a:gridCol w="4195778"/>
              </a:tblGrid>
              <a:tr h="3648092">
                <a:tc>
                  <a:txBody>
                    <a:bodyPr/>
                    <a:lstStyle/>
                    <a:p>
                      <a:r>
                        <a:rPr lang="en-US" sz="1400" b="1" kern="1200" dirty="0" smtClean="0">
                          <a:solidFill>
                            <a:schemeClr val="tx1"/>
                          </a:solidFill>
                          <a:latin typeface="Calibri" pitchFamily="34" charset="0"/>
                          <a:ea typeface="+mn-ea"/>
                          <a:cs typeface="Calibri" pitchFamily="34" charset="0"/>
                        </a:rPr>
                        <a:t>class Employee</a:t>
                      </a:r>
                    </a:p>
                    <a:p>
                      <a:r>
                        <a:rPr lang="en-US" sz="1400"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String name;</a:t>
                      </a:r>
                    </a:p>
                    <a:p>
                      <a:r>
                        <a:rPr lang="en-US" sz="1400" b="1" kern="1200" dirty="0" err="1" smtClean="0">
                          <a:solidFill>
                            <a:schemeClr val="tx1"/>
                          </a:solidFill>
                          <a:latin typeface="Calibri" pitchFamily="34" charset="0"/>
                          <a:ea typeface="+mn-ea"/>
                          <a:cs typeface="Calibri" pitchFamily="34" charset="0"/>
                        </a:rPr>
                        <a:t>int</a:t>
                      </a:r>
                      <a:r>
                        <a:rPr lang="en-US" sz="1400" b="1" kern="1200" dirty="0" smtClean="0">
                          <a:solidFill>
                            <a:schemeClr val="tx1"/>
                          </a:solidFill>
                          <a:latin typeface="Calibri" pitchFamily="34" charset="0"/>
                          <a:ea typeface="+mn-ea"/>
                          <a:cs typeface="Calibri" pitchFamily="34" charset="0"/>
                        </a:rPr>
                        <a:t> age; </a:t>
                      </a:r>
                    </a:p>
                    <a:p>
                      <a:r>
                        <a:rPr lang="en-US" sz="1400" b="1" kern="1200" dirty="0" err="1" smtClean="0">
                          <a:solidFill>
                            <a:schemeClr val="tx1"/>
                          </a:solidFill>
                          <a:latin typeface="Calibri" pitchFamily="34" charset="0"/>
                          <a:ea typeface="+mn-ea"/>
                          <a:cs typeface="Calibri" pitchFamily="34" charset="0"/>
                        </a:rPr>
                        <a:t>int</a:t>
                      </a:r>
                      <a:r>
                        <a:rPr lang="en-US" sz="1400" b="1" kern="1200" dirty="0" smtClean="0">
                          <a:solidFill>
                            <a:schemeClr val="tx1"/>
                          </a:solidFill>
                          <a:latin typeface="Calibri" pitchFamily="34" charset="0"/>
                          <a:ea typeface="+mn-ea"/>
                          <a:cs typeface="Calibri" pitchFamily="34" charset="0"/>
                        </a:rPr>
                        <a:t> salary;</a:t>
                      </a:r>
                    </a:p>
                    <a:p>
                      <a:r>
                        <a:rPr lang="en-US" sz="1400" b="1" kern="1200" dirty="0" smtClean="0">
                          <a:solidFill>
                            <a:schemeClr val="tx1"/>
                          </a:solidFill>
                          <a:latin typeface="Calibri" pitchFamily="34" charset="0"/>
                          <a:ea typeface="+mn-ea"/>
                          <a:cs typeface="Calibri" pitchFamily="34" charset="0"/>
                        </a:rPr>
                        <a:t>public Employee(String name, </a:t>
                      </a:r>
                      <a:r>
                        <a:rPr lang="en-US" sz="1400" b="1" kern="1200" dirty="0" err="1" smtClean="0">
                          <a:solidFill>
                            <a:schemeClr val="tx1"/>
                          </a:solidFill>
                          <a:latin typeface="Calibri" pitchFamily="34" charset="0"/>
                          <a:ea typeface="+mn-ea"/>
                          <a:cs typeface="Calibri" pitchFamily="34" charset="0"/>
                        </a:rPr>
                        <a:t>int</a:t>
                      </a:r>
                      <a:r>
                        <a:rPr lang="en-US" sz="1400" b="1" kern="1200" dirty="0" smtClean="0">
                          <a:solidFill>
                            <a:schemeClr val="tx1"/>
                          </a:solidFill>
                          <a:latin typeface="Calibri" pitchFamily="34" charset="0"/>
                          <a:ea typeface="+mn-ea"/>
                          <a:cs typeface="Calibri" pitchFamily="34" charset="0"/>
                        </a:rPr>
                        <a:t> age, </a:t>
                      </a:r>
                      <a:r>
                        <a:rPr lang="en-US" sz="1400" b="1" kern="1200" dirty="0" err="1" smtClean="0">
                          <a:solidFill>
                            <a:schemeClr val="tx1"/>
                          </a:solidFill>
                          <a:latin typeface="Calibri" pitchFamily="34" charset="0"/>
                          <a:ea typeface="+mn-ea"/>
                          <a:cs typeface="Calibri" pitchFamily="34" charset="0"/>
                        </a:rPr>
                        <a:t>int</a:t>
                      </a:r>
                      <a:r>
                        <a:rPr lang="en-US" sz="1400" b="1" kern="1200" dirty="0" smtClean="0">
                          <a:solidFill>
                            <a:schemeClr val="tx1"/>
                          </a:solidFill>
                          <a:latin typeface="Calibri" pitchFamily="34" charset="0"/>
                          <a:ea typeface="+mn-ea"/>
                          <a:cs typeface="Calibri" pitchFamily="34" charset="0"/>
                        </a:rPr>
                        <a:t> salary) {</a:t>
                      </a:r>
                    </a:p>
                    <a:p>
                      <a:r>
                        <a:rPr lang="en-US" sz="1400" b="1" kern="1200" dirty="0" smtClean="0">
                          <a:solidFill>
                            <a:schemeClr val="tx1"/>
                          </a:solidFill>
                          <a:latin typeface="Calibri" pitchFamily="34" charset="0"/>
                          <a:ea typeface="+mn-ea"/>
                          <a:cs typeface="Calibri" pitchFamily="34" charset="0"/>
                        </a:rPr>
                        <a:t>super();</a:t>
                      </a:r>
                    </a:p>
                    <a:p>
                      <a:r>
                        <a:rPr lang="en-US" sz="1400" b="1" kern="1200" dirty="0" smtClean="0">
                          <a:solidFill>
                            <a:schemeClr val="tx1"/>
                          </a:solidFill>
                          <a:latin typeface="Calibri" pitchFamily="34" charset="0"/>
                          <a:ea typeface="+mn-ea"/>
                          <a:cs typeface="Calibri" pitchFamily="34" charset="0"/>
                        </a:rPr>
                        <a:t>this.name = name;</a:t>
                      </a:r>
                    </a:p>
                    <a:p>
                      <a:r>
                        <a:rPr lang="en-US" sz="1400" b="1" kern="1200" dirty="0" err="1" smtClean="0">
                          <a:solidFill>
                            <a:schemeClr val="tx1"/>
                          </a:solidFill>
                          <a:latin typeface="Calibri" pitchFamily="34" charset="0"/>
                          <a:ea typeface="+mn-ea"/>
                          <a:cs typeface="Calibri" pitchFamily="34" charset="0"/>
                        </a:rPr>
                        <a:t>this.age</a:t>
                      </a:r>
                      <a:r>
                        <a:rPr lang="en-US" sz="1400" b="1" kern="1200" dirty="0" smtClean="0">
                          <a:solidFill>
                            <a:schemeClr val="tx1"/>
                          </a:solidFill>
                          <a:latin typeface="Calibri" pitchFamily="34" charset="0"/>
                          <a:ea typeface="+mn-ea"/>
                          <a:cs typeface="Calibri" pitchFamily="34" charset="0"/>
                        </a:rPr>
                        <a:t> = age;</a:t>
                      </a:r>
                    </a:p>
                    <a:p>
                      <a:r>
                        <a:rPr lang="en-US" sz="1400" b="1" kern="1200" dirty="0" err="1" smtClean="0">
                          <a:solidFill>
                            <a:schemeClr val="tx1"/>
                          </a:solidFill>
                          <a:latin typeface="Calibri" pitchFamily="34" charset="0"/>
                          <a:ea typeface="+mn-ea"/>
                          <a:cs typeface="Calibri" pitchFamily="34" charset="0"/>
                        </a:rPr>
                        <a:t>this.salary</a:t>
                      </a:r>
                      <a:r>
                        <a:rPr lang="en-US" sz="1400" b="1" kern="1200" dirty="0" smtClean="0">
                          <a:solidFill>
                            <a:schemeClr val="tx1"/>
                          </a:solidFill>
                          <a:latin typeface="Calibri" pitchFamily="34" charset="0"/>
                          <a:ea typeface="+mn-ea"/>
                          <a:cs typeface="Calibri" pitchFamily="34" charset="0"/>
                        </a:rPr>
                        <a:t> = salary;</a:t>
                      </a:r>
                    </a:p>
                    <a:p>
                      <a:r>
                        <a:rPr lang="en-US" sz="1400" kern="1200" dirty="0" smtClean="0">
                          <a:solidFill>
                            <a:schemeClr val="tx1"/>
                          </a:solidFill>
                          <a:latin typeface="Calibri" pitchFamily="34" charset="0"/>
                          <a:ea typeface="+mn-ea"/>
                          <a:cs typeface="Calibri" pitchFamily="34" charset="0"/>
                        </a:rPr>
                        <a:t>}</a:t>
                      </a:r>
                    </a:p>
                    <a:p>
                      <a:endParaRPr lang="en-US" sz="1400" kern="1200" dirty="0" smtClean="0">
                        <a:solidFill>
                          <a:schemeClr val="tx1"/>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a:t>
                      </a:r>
                      <a:endParaRPr lang="en-US" sz="1400" dirty="0">
                        <a:latin typeface="Calibri" pitchFamily="34" charset="0"/>
                        <a:cs typeface="Calibri" pitchFamily="34" charset="0"/>
                      </a:endParaRPr>
                    </a:p>
                  </a:txBody>
                  <a:tcPr/>
                </a:tc>
                <a:tc>
                  <a:txBody>
                    <a:bodyPr/>
                    <a:lstStyle/>
                    <a:p>
                      <a:r>
                        <a:rPr lang="en-US" sz="1400" b="1" kern="1200" dirty="0" smtClean="0">
                          <a:solidFill>
                            <a:schemeClr val="tx1"/>
                          </a:solidFill>
                          <a:latin typeface="Calibri" pitchFamily="34" charset="0"/>
                          <a:ea typeface="+mn-ea"/>
                          <a:cs typeface="Calibri" pitchFamily="34" charset="0"/>
                        </a:rPr>
                        <a:t>public class </a:t>
                      </a:r>
                      <a:r>
                        <a:rPr lang="en-US" sz="1400" b="1" kern="1200" dirty="0" err="1" smtClean="0">
                          <a:solidFill>
                            <a:schemeClr val="tx1"/>
                          </a:solidFill>
                          <a:latin typeface="Calibri" pitchFamily="34" charset="0"/>
                          <a:ea typeface="+mn-ea"/>
                          <a:cs typeface="Calibri" pitchFamily="34" charset="0"/>
                        </a:rPr>
                        <a:t>AddDemo</a:t>
                      </a:r>
                      <a:r>
                        <a:rPr lang="en-US" sz="1400" b="1" kern="1200" dirty="0" smtClean="0">
                          <a:solidFill>
                            <a:schemeClr val="tx1"/>
                          </a:solidFill>
                          <a:latin typeface="Calibri" pitchFamily="34" charset="0"/>
                          <a:ea typeface="+mn-ea"/>
                          <a:cs typeface="Calibri" pitchFamily="34" charset="0"/>
                        </a:rPr>
                        <a:t> {</a:t>
                      </a:r>
                    </a:p>
                    <a:p>
                      <a:r>
                        <a:rPr lang="en-US" sz="1400" b="1" kern="1200" dirty="0" smtClean="0">
                          <a:solidFill>
                            <a:schemeClr val="tx1"/>
                          </a:solidFill>
                          <a:latin typeface="Calibri" pitchFamily="34" charset="0"/>
                          <a:ea typeface="+mn-ea"/>
                          <a:cs typeface="Calibri" pitchFamily="34" charset="0"/>
                        </a:rPr>
                        <a:t>public static void main(String </a:t>
                      </a:r>
                      <a:r>
                        <a:rPr lang="en-US" sz="1400" b="1" kern="1200" dirty="0" err="1" smtClean="0">
                          <a:solidFill>
                            <a:schemeClr val="tx1"/>
                          </a:solidFill>
                          <a:latin typeface="Calibri" pitchFamily="34" charset="0"/>
                          <a:ea typeface="+mn-ea"/>
                          <a:cs typeface="Calibri" pitchFamily="34" charset="0"/>
                        </a:rPr>
                        <a:t>args</a:t>
                      </a:r>
                      <a:r>
                        <a:rPr lang="en-US" sz="1400" b="1"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List&lt;Employee&gt; </a:t>
                      </a:r>
                      <a:r>
                        <a:rPr lang="en-US" sz="1400" kern="1200" dirty="0" err="1" smtClean="0">
                          <a:solidFill>
                            <a:schemeClr val="tx1"/>
                          </a:solidFill>
                          <a:latin typeface="Calibri" pitchFamily="34" charset="0"/>
                          <a:ea typeface="+mn-ea"/>
                          <a:cs typeface="Calibri" pitchFamily="34" charset="0"/>
                        </a:rPr>
                        <a:t>li</a:t>
                      </a:r>
                      <a:r>
                        <a:rPr lang="en-US" sz="1400" kern="1200" dirty="0" smtClean="0">
                          <a:solidFill>
                            <a:schemeClr val="tx1"/>
                          </a:solidFill>
                          <a:latin typeface="Calibri" pitchFamily="34" charset="0"/>
                          <a:ea typeface="+mn-ea"/>
                          <a:cs typeface="Calibri" pitchFamily="34" charset="0"/>
                        </a:rPr>
                        <a:t>=</a:t>
                      </a:r>
                      <a:r>
                        <a:rPr lang="en-US" sz="1400" b="1" kern="1200" dirty="0" smtClean="0">
                          <a:solidFill>
                            <a:schemeClr val="tx1"/>
                          </a:solidFill>
                          <a:latin typeface="Calibri" pitchFamily="34" charset="0"/>
                          <a:ea typeface="+mn-ea"/>
                          <a:cs typeface="Calibri" pitchFamily="34" charset="0"/>
                        </a:rPr>
                        <a:t>new </a:t>
                      </a:r>
                      <a:r>
                        <a:rPr lang="en-US" sz="1400" b="1" kern="1200" dirty="0" err="1" smtClean="0">
                          <a:solidFill>
                            <a:schemeClr val="tx1"/>
                          </a:solidFill>
                          <a:latin typeface="Calibri" pitchFamily="34" charset="0"/>
                          <a:ea typeface="+mn-ea"/>
                          <a:cs typeface="Calibri" pitchFamily="34" charset="0"/>
                        </a:rPr>
                        <a:t>ArrayList</a:t>
                      </a:r>
                      <a:r>
                        <a:rPr lang="en-US" sz="1400" b="1" kern="1200" dirty="0" smtClean="0">
                          <a:solidFill>
                            <a:schemeClr val="tx1"/>
                          </a:solidFill>
                          <a:latin typeface="Calibri" pitchFamily="34" charset="0"/>
                          <a:ea typeface="+mn-ea"/>
                          <a:cs typeface="Calibri" pitchFamily="34" charset="0"/>
                        </a:rPr>
                        <a:t>&lt;Employee&gt;();</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li.add</a:t>
                      </a:r>
                      <a:r>
                        <a:rPr lang="en-US" sz="1400" kern="1200" dirty="0" smtClean="0">
                          <a:solidFill>
                            <a:schemeClr val="tx1"/>
                          </a:solidFill>
                          <a:latin typeface="Calibri" pitchFamily="34" charset="0"/>
                          <a:ea typeface="+mn-ea"/>
                          <a:cs typeface="Calibri" pitchFamily="34" charset="0"/>
                        </a:rPr>
                        <a:t>(</a:t>
                      </a:r>
                      <a:r>
                        <a:rPr lang="en-US" sz="1400" b="1" kern="1200" dirty="0" smtClean="0">
                          <a:solidFill>
                            <a:schemeClr val="tx1"/>
                          </a:solidFill>
                          <a:latin typeface="Calibri" pitchFamily="34" charset="0"/>
                          <a:ea typeface="+mn-ea"/>
                          <a:cs typeface="Calibri" pitchFamily="34" charset="0"/>
                        </a:rPr>
                        <a:t>new Employee("A",32,45000));</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li.add</a:t>
                      </a:r>
                      <a:r>
                        <a:rPr lang="en-US" sz="1400" kern="1200" dirty="0" smtClean="0">
                          <a:solidFill>
                            <a:schemeClr val="tx1"/>
                          </a:solidFill>
                          <a:latin typeface="Calibri" pitchFamily="34" charset="0"/>
                          <a:ea typeface="+mn-ea"/>
                          <a:cs typeface="Calibri" pitchFamily="34" charset="0"/>
                        </a:rPr>
                        <a:t>(</a:t>
                      </a:r>
                      <a:r>
                        <a:rPr lang="en-US" sz="1400" b="1" kern="1200" dirty="0" smtClean="0">
                          <a:solidFill>
                            <a:schemeClr val="tx1"/>
                          </a:solidFill>
                          <a:latin typeface="Calibri" pitchFamily="34" charset="0"/>
                          <a:ea typeface="+mn-ea"/>
                          <a:cs typeface="Calibri" pitchFamily="34" charset="0"/>
                        </a:rPr>
                        <a:t>new Employee("C",22,55000));</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li.add</a:t>
                      </a:r>
                      <a:r>
                        <a:rPr lang="en-US" sz="1400" kern="1200" dirty="0" smtClean="0">
                          <a:solidFill>
                            <a:schemeClr val="tx1"/>
                          </a:solidFill>
                          <a:latin typeface="Calibri" pitchFamily="34" charset="0"/>
                          <a:ea typeface="+mn-ea"/>
                          <a:cs typeface="Calibri" pitchFamily="34" charset="0"/>
                        </a:rPr>
                        <a:t>(</a:t>
                      </a:r>
                      <a:r>
                        <a:rPr lang="en-US" sz="1400" b="1" kern="1200" dirty="0" smtClean="0">
                          <a:solidFill>
                            <a:schemeClr val="tx1"/>
                          </a:solidFill>
                          <a:latin typeface="Calibri" pitchFamily="34" charset="0"/>
                          <a:ea typeface="+mn-ea"/>
                          <a:cs typeface="Calibri" pitchFamily="34" charset="0"/>
                        </a:rPr>
                        <a:t>new Employee("B",42,35000));</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li.add</a:t>
                      </a:r>
                      <a:r>
                        <a:rPr lang="en-US" sz="1400" kern="1200" dirty="0" smtClean="0">
                          <a:solidFill>
                            <a:schemeClr val="tx1"/>
                          </a:solidFill>
                          <a:latin typeface="Calibri" pitchFamily="34" charset="0"/>
                          <a:ea typeface="+mn-ea"/>
                          <a:cs typeface="Calibri" pitchFamily="34" charset="0"/>
                        </a:rPr>
                        <a:t>(</a:t>
                      </a:r>
                      <a:r>
                        <a:rPr lang="en-US" sz="1400" b="1" kern="1200" dirty="0" smtClean="0">
                          <a:solidFill>
                            <a:schemeClr val="tx1"/>
                          </a:solidFill>
                          <a:latin typeface="Calibri" pitchFamily="34" charset="0"/>
                          <a:ea typeface="+mn-ea"/>
                          <a:cs typeface="Calibri" pitchFamily="34" charset="0"/>
                        </a:rPr>
                        <a:t>new Employee("D",12,25000));</a:t>
                      </a:r>
                    </a:p>
                    <a:p>
                      <a:r>
                        <a:rPr lang="en-US" sz="1400" kern="1200" dirty="0" smtClean="0">
                          <a:solidFill>
                            <a:schemeClr val="tx1"/>
                          </a:solidFill>
                          <a:latin typeface="Calibri" pitchFamily="34" charset="0"/>
                          <a:ea typeface="+mn-ea"/>
                          <a:cs typeface="Calibri" pitchFamily="34" charset="0"/>
                        </a:rPr>
                        <a:t>      List&lt;Integer&gt; salary=</a:t>
                      </a:r>
                      <a:r>
                        <a:rPr lang="en-US" sz="1400" kern="1200" dirty="0" err="1" smtClean="0">
                          <a:solidFill>
                            <a:schemeClr val="tx1"/>
                          </a:solidFill>
                          <a:latin typeface="Calibri" pitchFamily="34" charset="0"/>
                          <a:ea typeface="+mn-ea"/>
                          <a:cs typeface="Calibri" pitchFamily="34" charset="0"/>
                        </a:rPr>
                        <a:t>li.stream</a:t>
                      </a:r>
                      <a:r>
                        <a:rPr lang="en-US" sz="1400"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      map(x-&gt;</a:t>
                      </a:r>
                      <a:r>
                        <a:rPr lang="en-US" sz="1400" kern="1200" dirty="0" err="1" smtClean="0">
                          <a:solidFill>
                            <a:schemeClr val="tx1"/>
                          </a:solidFill>
                          <a:latin typeface="Calibri" pitchFamily="34" charset="0"/>
                          <a:ea typeface="+mn-ea"/>
                          <a:cs typeface="Calibri" pitchFamily="34" charset="0"/>
                        </a:rPr>
                        <a:t>x.salary</a:t>
                      </a:r>
                      <a:r>
                        <a:rPr lang="en-US" sz="1400" kern="1200" dirty="0" smtClean="0">
                          <a:solidFill>
                            <a:schemeClr val="tx1"/>
                          </a:solidFill>
                          <a:latin typeface="Calibri" pitchFamily="34" charset="0"/>
                          <a:ea typeface="+mn-ea"/>
                          <a:cs typeface="Calibri" pitchFamily="34" charset="0"/>
                        </a:rPr>
                        <a:t>).collect(</a:t>
                      </a:r>
                      <a:r>
                        <a:rPr lang="en-US" sz="1400" kern="1200" dirty="0" err="1" smtClean="0">
                          <a:solidFill>
                            <a:schemeClr val="tx1"/>
                          </a:solidFill>
                          <a:latin typeface="Calibri" pitchFamily="34" charset="0"/>
                          <a:ea typeface="+mn-ea"/>
                          <a:cs typeface="Calibri" pitchFamily="34" charset="0"/>
                        </a:rPr>
                        <a:t>Collectors.</a:t>
                      </a:r>
                      <a:r>
                        <a:rPr lang="en-US" sz="1400" i="1" kern="1200" dirty="0" err="1" smtClean="0">
                          <a:solidFill>
                            <a:schemeClr val="tx1"/>
                          </a:solidFill>
                          <a:latin typeface="Calibri" pitchFamily="34" charset="0"/>
                          <a:ea typeface="+mn-ea"/>
                          <a:cs typeface="Calibri" pitchFamily="34" charset="0"/>
                        </a:rPr>
                        <a:t>toList</a:t>
                      </a:r>
                      <a:r>
                        <a:rPr lang="en-US" sz="1400" i="1"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(salary);</a:t>
                      </a:r>
                    </a:p>
                    <a:p>
                      <a:r>
                        <a:rPr lang="en-US" sz="1400" b="1" kern="1200" dirty="0" smtClean="0">
                          <a:solidFill>
                            <a:schemeClr val="tx1"/>
                          </a:solidFill>
                          <a:latin typeface="Calibri" pitchFamily="34" charset="0"/>
                          <a:ea typeface="+mn-ea"/>
                          <a:cs typeface="Calibri" pitchFamily="34" charset="0"/>
                        </a:rPr>
                        <a:t>      double </a:t>
                      </a:r>
                      <a:r>
                        <a:rPr lang="en-US" sz="1400" b="1" kern="1200" dirty="0" err="1" smtClean="0">
                          <a:solidFill>
                            <a:schemeClr val="tx1"/>
                          </a:solidFill>
                          <a:latin typeface="Calibri" pitchFamily="34" charset="0"/>
                          <a:ea typeface="+mn-ea"/>
                          <a:cs typeface="Calibri" pitchFamily="34" charset="0"/>
                        </a:rPr>
                        <a:t>totalSalary</a:t>
                      </a:r>
                      <a:r>
                        <a:rPr lang="en-US" sz="1400" b="1" kern="1200" dirty="0" smtClean="0">
                          <a:solidFill>
                            <a:schemeClr val="tx1"/>
                          </a:solidFill>
                          <a:latin typeface="Calibri" pitchFamily="34" charset="0"/>
                          <a:ea typeface="+mn-ea"/>
                          <a:cs typeface="Calibri" pitchFamily="34" charset="0"/>
                        </a:rPr>
                        <a:t>=</a:t>
                      </a:r>
                    </a:p>
                    <a:p>
                      <a:r>
                        <a:rPr lang="en-US" sz="1400" b="1" kern="1200" dirty="0" smtClean="0">
                          <a:solidFill>
                            <a:schemeClr val="tx1"/>
                          </a:solidFill>
                          <a:latin typeface="Calibri" pitchFamily="34" charset="0"/>
                          <a:ea typeface="+mn-ea"/>
                          <a:cs typeface="Calibri" pitchFamily="34" charset="0"/>
                        </a:rPr>
                        <a:t>       </a:t>
                      </a:r>
                      <a:r>
                        <a:rPr lang="en-US" sz="1400" b="1" kern="1200" dirty="0" err="1" smtClean="0">
                          <a:solidFill>
                            <a:schemeClr val="tx1"/>
                          </a:solidFill>
                          <a:latin typeface="Calibri" pitchFamily="34" charset="0"/>
                          <a:ea typeface="+mn-ea"/>
                          <a:cs typeface="Calibri" pitchFamily="34" charset="0"/>
                        </a:rPr>
                        <a:t>li.stream</a:t>
                      </a:r>
                      <a:r>
                        <a:rPr lang="en-US" sz="1400" b="1" kern="1200" dirty="0" smtClean="0">
                          <a:solidFill>
                            <a:schemeClr val="tx1"/>
                          </a:solidFill>
                          <a:latin typeface="Calibri" pitchFamily="34" charset="0"/>
                          <a:ea typeface="+mn-ea"/>
                          <a:cs typeface="Calibri" pitchFamily="34" charset="0"/>
                        </a:rPr>
                        <a:t>().</a:t>
                      </a:r>
                    </a:p>
                    <a:p>
                      <a:r>
                        <a:rPr lang="en-US" sz="1400" b="1" kern="1200" dirty="0" smtClean="0">
                          <a:solidFill>
                            <a:schemeClr val="tx1"/>
                          </a:solidFill>
                          <a:latin typeface="Calibri" pitchFamily="34" charset="0"/>
                          <a:ea typeface="+mn-ea"/>
                          <a:cs typeface="Calibri" pitchFamily="34" charset="0"/>
                        </a:rPr>
                        <a:t>      collect(</a:t>
                      </a:r>
                      <a:r>
                        <a:rPr lang="en-US" sz="1400" b="1" kern="1200" dirty="0" err="1" smtClean="0">
                          <a:solidFill>
                            <a:schemeClr val="tx1"/>
                          </a:solidFill>
                          <a:latin typeface="Calibri" pitchFamily="34" charset="0"/>
                          <a:ea typeface="+mn-ea"/>
                          <a:cs typeface="Calibri" pitchFamily="34" charset="0"/>
                        </a:rPr>
                        <a:t>Collectors.</a:t>
                      </a:r>
                      <a:r>
                        <a:rPr lang="en-US" sz="1400" b="1" i="1" kern="1200" dirty="0" err="1" smtClean="0">
                          <a:solidFill>
                            <a:schemeClr val="tx1"/>
                          </a:solidFill>
                          <a:latin typeface="Calibri" pitchFamily="34" charset="0"/>
                          <a:ea typeface="+mn-ea"/>
                          <a:cs typeface="Calibri" pitchFamily="34" charset="0"/>
                        </a:rPr>
                        <a:t>averagingDouble</a:t>
                      </a:r>
                      <a:r>
                        <a:rPr lang="en-US" sz="1400" b="1" i="1" kern="1200" dirty="0" smtClean="0">
                          <a:solidFill>
                            <a:schemeClr val="tx1"/>
                          </a:solidFill>
                          <a:latin typeface="Calibri" pitchFamily="34" charset="0"/>
                          <a:ea typeface="+mn-ea"/>
                          <a:cs typeface="Calibri" pitchFamily="34" charset="0"/>
                        </a:rPr>
                        <a:t>(x-&gt;</a:t>
                      </a:r>
                      <a:r>
                        <a:rPr lang="en-US" sz="1400" b="1" i="1" kern="1200" dirty="0" err="1" smtClean="0">
                          <a:solidFill>
                            <a:schemeClr val="tx1"/>
                          </a:solidFill>
                          <a:latin typeface="Calibri" pitchFamily="34" charset="0"/>
                          <a:ea typeface="+mn-ea"/>
                          <a:cs typeface="Calibri" pitchFamily="34" charset="0"/>
                        </a:rPr>
                        <a:t>x.salary</a:t>
                      </a:r>
                      <a:r>
                        <a:rPr lang="en-US" sz="1400" b="1" i="1" kern="1200" dirty="0" smtClean="0">
                          <a:solidFill>
                            <a:schemeClr val="tx1"/>
                          </a:solidFill>
                          <a:latin typeface="Calibri" pitchFamily="34" charset="0"/>
                          <a:ea typeface="+mn-ea"/>
                          <a:cs typeface="Calibri" pitchFamily="34" charset="0"/>
                        </a:rPr>
                        <a:t>));</a:t>
                      </a:r>
                    </a:p>
                    <a:p>
                      <a:r>
                        <a:rPr lang="en-US" sz="1400" kern="1200" smtClean="0">
                          <a:solidFill>
                            <a:schemeClr val="tx1"/>
                          </a:solidFill>
                          <a:latin typeface="Calibri" pitchFamily="34" charset="0"/>
                          <a:ea typeface="+mn-ea"/>
                          <a:cs typeface="Calibri" pitchFamily="34" charset="0"/>
                        </a:rPr>
                        <a:t>      System.</a:t>
                      </a:r>
                      <a:r>
                        <a:rPr lang="en-US" sz="1400" b="1" i="1" kern="1200"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a:t>
                      </a:r>
                      <a:r>
                        <a:rPr lang="en-US" sz="1400" b="1" i="1" kern="1200" dirty="0" err="1" smtClean="0">
                          <a:solidFill>
                            <a:schemeClr val="tx1"/>
                          </a:solidFill>
                          <a:latin typeface="Calibri" pitchFamily="34" charset="0"/>
                          <a:ea typeface="+mn-ea"/>
                          <a:cs typeface="Calibri" pitchFamily="34" charset="0"/>
                        </a:rPr>
                        <a:t>totalSalary</a:t>
                      </a:r>
                      <a:r>
                        <a:rPr lang="en-US" sz="1400" b="1" i="1"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a:t>
                      </a:r>
                      <a:endParaRPr lang="en-US" sz="14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Java 8 JDBC Improvements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The JDBC-ODBC Bridge has been removed.</a:t>
            </a:r>
          </a:p>
          <a:p>
            <a:pPr algn="just"/>
            <a:r>
              <a:rPr lang="en-US" sz="1400" dirty="0" smtClean="0">
                <a:latin typeface="Calibri" pitchFamily="34" charset="0"/>
                <a:cs typeface="Calibri" pitchFamily="34" charset="0"/>
              </a:rPr>
              <a:t>Added some new features in JDBC 4.2.</a:t>
            </a:r>
          </a:p>
          <a:p>
            <a:pPr lvl="1" algn="just"/>
            <a:r>
              <a:rPr lang="en-US" sz="1400" dirty="0" smtClean="0">
                <a:latin typeface="Calibri" pitchFamily="34" charset="0"/>
                <a:cs typeface="Calibri" pitchFamily="34" charset="0"/>
              </a:rPr>
              <a:t>Addition of </a:t>
            </a:r>
            <a:r>
              <a:rPr lang="en-US" sz="1400" dirty="0" err="1" smtClean="0">
                <a:latin typeface="Calibri" pitchFamily="34" charset="0"/>
                <a:cs typeface="Calibri" pitchFamily="34" charset="0"/>
              </a:rPr>
              <a:t>java.sql.DriverAction</a:t>
            </a:r>
            <a:r>
              <a:rPr lang="en-US" sz="1400" dirty="0" smtClean="0">
                <a:latin typeface="Calibri" pitchFamily="34" charset="0"/>
                <a:cs typeface="Calibri" pitchFamily="34" charset="0"/>
              </a:rPr>
              <a:t> Interface</a:t>
            </a:r>
          </a:p>
          <a:p>
            <a:pPr lvl="1" algn="just"/>
            <a:r>
              <a:rPr lang="en-US" sz="1400" dirty="0" smtClean="0">
                <a:latin typeface="Calibri" pitchFamily="34" charset="0"/>
                <a:cs typeface="Calibri" pitchFamily="34" charset="0"/>
              </a:rPr>
              <a:t>Addition of security check on </a:t>
            </a:r>
            <a:r>
              <a:rPr lang="en-US" sz="1400" dirty="0" err="1" smtClean="0">
                <a:latin typeface="Calibri" pitchFamily="34" charset="0"/>
                <a:cs typeface="Calibri" pitchFamily="34" charset="0"/>
              </a:rPr>
              <a:t>deregisterDriver</a:t>
            </a:r>
            <a:r>
              <a:rPr lang="en-US" sz="1400" dirty="0" smtClean="0">
                <a:latin typeface="Calibri" pitchFamily="34" charset="0"/>
                <a:cs typeface="Calibri" pitchFamily="34" charset="0"/>
              </a:rPr>
              <a:t> Method in </a:t>
            </a:r>
            <a:r>
              <a:rPr lang="en-US" sz="1400" dirty="0" err="1" smtClean="0">
                <a:latin typeface="Calibri" pitchFamily="34" charset="0"/>
                <a:cs typeface="Calibri" pitchFamily="34" charset="0"/>
              </a:rPr>
              <a:t>DriverManager</a:t>
            </a:r>
            <a:r>
              <a:rPr lang="en-US" sz="1400" dirty="0" smtClean="0">
                <a:latin typeface="Calibri" pitchFamily="34" charset="0"/>
                <a:cs typeface="Calibri" pitchFamily="34" charset="0"/>
              </a:rPr>
              <a:t> Class</a:t>
            </a:r>
          </a:p>
          <a:p>
            <a:pPr lvl="1" algn="just"/>
            <a:r>
              <a:rPr lang="en-US" sz="1400" dirty="0" smtClean="0">
                <a:latin typeface="Calibri" pitchFamily="34" charset="0"/>
                <a:cs typeface="Calibri" pitchFamily="34" charset="0"/>
              </a:rPr>
              <a:t>Addition of the </a:t>
            </a:r>
            <a:r>
              <a:rPr lang="en-US" sz="1400" dirty="0" err="1" smtClean="0">
                <a:latin typeface="Calibri" pitchFamily="34" charset="0"/>
                <a:cs typeface="Calibri" pitchFamily="34" charset="0"/>
              </a:rPr>
              <a:t>java.sql.SQLType</a:t>
            </a:r>
            <a:r>
              <a:rPr lang="en-US" sz="1400" dirty="0" smtClean="0">
                <a:latin typeface="Calibri" pitchFamily="34" charset="0"/>
                <a:cs typeface="Calibri" pitchFamily="34" charset="0"/>
              </a:rPr>
              <a:t> Interface Addition of the </a:t>
            </a:r>
            <a:r>
              <a:rPr lang="en-US" sz="1400" dirty="0" err="1" smtClean="0">
                <a:latin typeface="Calibri" pitchFamily="34" charset="0"/>
                <a:cs typeface="Calibri" pitchFamily="34" charset="0"/>
              </a:rPr>
              <a:t>java.sql.JDBCType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Enum</a:t>
            </a:r>
            <a:r>
              <a:rPr lang="en-US" sz="1400" dirty="0" smtClean="0">
                <a:latin typeface="Calibri" pitchFamily="34" charset="0"/>
                <a:cs typeface="Calibri" pitchFamily="34" charset="0"/>
              </a:rPr>
              <a:t> Add Support for large update counts</a:t>
            </a:r>
          </a:p>
        </p:txBody>
      </p:sp>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Java JDBC </a:t>
            </a:r>
            <a:r>
              <a:rPr lang="en-US" sz="2400" b="1" dirty="0" err="1" smtClean="0">
                <a:latin typeface="Calibri" pitchFamily="34" charset="0"/>
                <a:cs typeface="Calibri" pitchFamily="34" charset="0"/>
              </a:rPr>
              <a:t>DriverAction</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It is an interface that must be implemented when a Driver wants to be notified by </a:t>
            </a:r>
            <a:r>
              <a:rPr lang="en-US" sz="1400" dirty="0" err="1" smtClean="0">
                <a:latin typeface="Calibri" pitchFamily="34" charset="0"/>
                <a:cs typeface="Calibri" pitchFamily="34" charset="0"/>
              </a:rPr>
              <a:t>DriverManager</a:t>
            </a:r>
            <a:r>
              <a:rPr lang="en-US" sz="1400" dirty="0" smtClean="0">
                <a:latin typeface="Calibri" pitchFamily="34" charset="0"/>
                <a:cs typeface="Calibri" pitchFamily="34" charset="0"/>
              </a:rPr>
              <a:t>.</a:t>
            </a:r>
          </a:p>
          <a:p>
            <a:pPr algn="just"/>
            <a:r>
              <a:rPr lang="en-US" sz="1400" b="1" dirty="0" err="1" smtClean="0">
                <a:latin typeface="Calibri" pitchFamily="34" charset="0"/>
                <a:cs typeface="Calibri" pitchFamily="34" charset="0"/>
              </a:rPr>
              <a:t>DriverAction</a:t>
            </a:r>
            <a:r>
              <a:rPr lang="en-US" sz="1400" b="1" dirty="0" smtClean="0">
                <a:latin typeface="Calibri" pitchFamily="34" charset="0"/>
                <a:cs typeface="Calibri" pitchFamily="34" charset="0"/>
              </a:rPr>
              <a:t> Method</a:t>
            </a:r>
          </a:p>
          <a:p>
            <a:pPr lvl="1" algn="just"/>
            <a:r>
              <a:rPr lang="en-US" sz="1400" dirty="0" smtClean="0">
                <a:latin typeface="Calibri" pitchFamily="34" charset="0"/>
                <a:cs typeface="Calibri" pitchFamily="34" charset="0"/>
              </a:rPr>
              <a:t>void deregister()</a:t>
            </a:r>
          </a:p>
          <a:p>
            <a:pPr algn="just"/>
            <a:r>
              <a:rPr lang="en-US" sz="1400" dirty="0" smtClean="0">
                <a:latin typeface="Calibri" pitchFamily="34" charset="0"/>
                <a:cs typeface="Calibri" pitchFamily="34" charset="0"/>
              </a:rPr>
              <a:t>This method called by </a:t>
            </a:r>
            <a:r>
              <a:rPr lang="en-US" sz="1400" dirty="0" err="1" smtClean="0">
                <a:latin typeface="Calibri" pitchFamily="34" charset="0"/>
                <a:cs typeface="Calibri" pitchFamily="34" charset="0"/>
              </a:rPr>
              <a:t>DriverManager.deregisterDriver</a:t>
            </a:r>
            <a:r>
              <a:rPr lang="en-US" sz="1400" dirty="0" smtClean="0">
                <a:latin typeface="Calibri" pitchFamily="34" charset="0"/>
                <a:cs typeface="Calibri" pitchFamily="34" charset="0"/>
              </a:rPr>
              <a:t>(Driver) to notify the JDBC driver that it was de-registered. </a:t>
            </a:r>
          </a:p>
          <a:p>
            <a:pPr algn="just"/>
            <a:r>
              <a:rPr lang="en-US" sz="1400" dirty="0" smtClean="0">
                <a:latin typeface="Calibri" pitchFamily="34" charset="0"/>
                <a:cs typeface="Calibri" pitchFamily="34" charset="0"/>
              </a:rPr>
              <a:t>If there are active connections to the database at the time that the deregister method is called, it is implementation specific as to whether the connections are closed or allowed to continue. Once this method is called, it is implementation specific as to whether the driver may limit the ability to create new connections to the database, invoke other Driver methods or throw a </a:t>
            </a:r>
            <a:r>
              <a:rPr lang="en-US" sz="1400" dirty="0" err="1" smtClean="0">
                <a:latin typeface="Calibri" pitchFamily="34" charset="0"/>
                <a:cs typeface="Calibri" pitchFamily="34" charset="0"/>
              </a:rPr>
              <a:t>SQLException</a:t>
            </a:r>
            <a:r>
              <a:rPr lang="en-US" sz="1400" dirty="0" smtClean="0">
                <a:latin typeface="Calibri" pitchFamily="34" charset="0"/>
                <a:cs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ourier New" pitchFamily="49" charset="0"/>
              </a:rPr>
              <a:t>Example</a:t>
            </a:r>
            <a:endParaRPr lang="en-US" sz="2400" b="1" dirty="0" smtClean="0">
              <a:latin typeface="Calibri" pitchFamily="34" charset="0"/>
            </a:endParaRPr>
          </a:p>
        </p:txBody>
      </p:sp>
      <p:graphicFrame>
        <p:nvGraphicFramePr>
          <p:cNvPr id="6" name="Content Placeholder 5"/>
          <p:cNvGraphicFramePr>
            <a:graphicFrameLocks noGrp="1"/>
          </p:cNvGraphicFramePr>
          <p:nvPr>
            <p:ph sz="quarter" idx="13"/>
          </p:nvPr>
        </p:nvGraphicFramePr>
        <p:xfrm>
          <a:off x="609600" y="1352550"/>
          <a:ext cx="8391556" cy="3648092"/>
        </p:xfrm>
        <a:graphic>
          <a:graphicData uri="http://schemas.openxmlformats.org/drawingml/2006/table">
            <a:tbl>
              <a:tblPr firstRow="1" bandRow="1">
                <a:tableStyleId>{2D5ABB26-0587-4C30-8999-92F81FD0307C}</a:tableStyleId>
              </a:tblPr>
              <a:tblGrid>
                <a:gridCol w="3676648"/>
                <a:gridCol w="4714908"/>
              </a:tblGrid>
              <a:tr h="3648092">
                <a:tc>
                  <a:txBody>
                    <a:bodyPr/>
                    <a:lstStyle/>
                    <a:p>
                      <a:r>
                        <a:rPr lang="en-US" sz="1400" b="1" kern="1200" dirty="0" smtClean="0">
                          <a:solidFill>
                            <a:schemeClr val="tx1"/>
                          </a:solidFill>
                          <a:latin typeface="Calibri" pitchFamily="34" charset="0"/>
                          <a:ea typeface="+mn-ea"/>
                          <a:cs typeface="Calibri" pitchFamily="34" charset="0"/>
                        </a:rPr>
                        <a:t>package com;</a:t>
                      </a:r>
                    </a:p>
                    <a:p>
                      <a:r>
                        <a:rPr lang="en-US" sz="1400" b="1" kern="1200" dirty="0" smtClean="0">
                          <a:solidFill>
                            <a:schemeClr val="tx1"/>
                          </a:solidFill>
                          <a:latin typeface="Calibri" pitchFamily="34" charset="0"/>
                          <a:ea typeface="+mn-ea"/>
                          <a:cs typeface="Calibri" pitchFamily="34" charset="0"/>
                        </a:rPr>
                        <a:t>import java.sql.*;    </a:t>
                      </a:r>
                    </a:p>
                    <a:p>
                      <a:r>
                        <a:rPr lang="en-US" sz="1400" b="1" kern="1200" dirty="0" smtClean="0">
                          <a:solidFill>
                            <a:schemeClr val="tx1"/>
                          </a:solidFill>
                          <a:latin typeface="Calibri" pitchFamily="34" charset="0"/>
                          <a:ea typeface="+mn-ea"/>
                          <a:cs typeface="Calibri" pitchFamily="34" charset="0"/>
                        </a:rPr>
                        <a:t>class </a:t>
                      </a:r>
                      <a:r>
                        <a:rPr lang="en-US" sz="1400" b="1" kern="1200" dirty="0" err="1" smtClean="0">
                          <a:solidFill>
                            <a:schemeClr val="tx1"/>
                          </a:solidFill>
                          <a:latin typeface="Calibri" pitchFamily="34" charset="0"/>
                          <a:ea typeface="+mn-ea"/>
                          <a:cs typeface="Calibri" pitchFamily="34" charset="0"/>
                        </a:rPr>
                        <a:t>DriverExample</a:t>
                      </a:r>
                      <a:r>
                        <a:rPr lang="en-US" sz="1400" b="1" kern="1200" dirty="0" smtClean="0">
                          <a:solidFill>
                            <a:schemeClr val="tx1"/>
                          </a:solidFill>
                          <a:latin typeface="Calibri" pitchFamily="34" charset="0"/>
                          <a:ea typeface="+mn-ea"/>
                          <a:cs typeface="Calibri" pitchFamily="34" charset="0"/>
                        </a:rPr>
                        <a:t> implements </a:t>
                      </a:r>
                      <a:r>
                        <a:rPr lang="en-US" sz="1400" b="1" kern="1200" dirty="0" err="1" smtClean="0">
                          <a:solidFill>
                            <a:schemeClr val="tx1"/>
                          </a:solidFill>
                          <a:latin typeface="Calibri" pitchFamily="34" charset="0"/>
                          <a:ea typeface="+mn-ea"/>
                          <a:cs typeface="Calibri" pitchFamily="34" charset="0"/>
                        </a:rPr>
                        <a:t>DriverAction</a:t>
                      </a:r>
                      <a:r>
                        <a:rPr lang="en-US" sz="1400" b="1"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@Override  </a:t>
                      </a:r>
                    </a:p>
                    <a:p>
                      <a:r>
                        <a:rPr lang="en-US" sz="1400" kern="1200" dirty="0" smtClean="0">
                          <a:solidFill>
                            <a:schemeClr val="tx1"/>
                          </a:solidFill>
                          <a:latin typeface="Calibri" pitchFamily="34" charset="0"/>
                          <a:ea typeface="+mn-ea"/>
                          <a:cs typeface="Calibri" pitchFamily="34" charset="0"/>
                        </a:rPr>
                        <a:t> </a:t>
                      </a:r>
                      <a:r>
                        <a:rPr lang="en-US" sz="1400" b="1" kern="1200" dirty="0" smtClean="0">
                          <a:solidFill>
                            <a:schemeClr val="tx1"/>
                          </a:solidFill>
                          <a:latin typeface="Calibri" pitchFamily="34" charset="0"/>
                          <a:ea typeface="+mn-ea"/>
                          <a:cs typeface="Calibri" pitchFamily="34" charset="0"/>
                        </a:rPr>
                        <a:t>public void deregister() {  </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("Driver deregistered");  </a:t>
                      </a:r>
                    </a:p>
                    <a:p>
                      <a:r>
                        <a:rPr lang="en-US" sz="1400" kern="1200" dirty="0" smtClean="0">
                          <a:solidFill>
                            <a:schemeClr val="tx1"/>
                          </a:solidFill>
                          <a:latin typeface="Calibri" pitchFamily="34" charset="0"/>
                          <a:ea typeface="+mn-ea"/>
                          <a:cs typeface="Calibri" pitchFamily="34" charset="0"/>
                        </a:rPr>
                        <a:t> }</a:t>
                      </a:r>
                      <a:endParaRPr lang="en-US" sz="1400" dirty="0">
                        <a:latin typeface="Calibri" pitchFamily="34" charset="0"/>
                        <a:cs typeface="Calibri" pitchFamily="34" charset="0"/>
                      </a:endParaRPr>
                    </a:p>
                  </a:txBody>
                  <a:tcPr/>
                </a:tc>
                <a:tc>
                  <a:txBody>
                    <a:bodyPr/>
                    <a:lstStyle/>
                    <a:p>
                      <a:r>
                        <a:rPr lang="en-US" sz="1400" b="1" kern="1200" dirty="0" smtClean="0">
                          <a:solidFill>
                            <a:schemeClr val="tx1"/>
                          </a:solidFill>
                          <a:latin typeface="Calibri" pitchFamily="34" charset="0"/>
                          <a:ea typeface="+mn-ea"/>
                          <a:cs typeface="Calibri" pitchFamily="34" charset="0"/>
                        </a:rPr>
                        <a:t>public static void main(String </a:t>
                      </a:r>
                      <a:r>
                        <a:rPr lang="en-US" sz="1400" b="1" kern="1200" dirty="0" err="1" smtClean="0">
                          <a:solidFill>
                            <a:schemeClr val="tx1"/>
                          </a:solidFill>
                          <a:latin typeface="Calibri" pitchFamily="34" charset="0"/>
                          <a:ea typeface="+mn-ea"/>
                          <a:cs typeface="Calibri" pitchFamily="34" charset="0"/>
                        </a:rPr>
                        <a:t>args</a:t>
                      </a:r>
                      <a:r>
                        <a:rPr lang="en-US" sz="1400" b="1"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a:t>
                      </a:r>
                      <a:r>
                        <a:rPr lang="en-US" sz="1400" b="1" kern="1200" dirty="0" smtClean="0">
                          <a:solidFill>
                            <a:schemeClr val="tx1"/>
                          </a:solidFill>
                          <a:latin typeface="Calibri" pitchFamily="34" charset="0"/>
                          <a:ea typeface="+mn-ea"/>
                          <a:cs typeface="Calibri" pitchFamily="34" charset="0"/>
                        </a:rPr>
                        <a:t>try{  </a:t>
                      </a:r>
                    </a:p>
                    <a:p>
                      <a:r>
                        <a:rPr lang="en-US" sz="1400" kern="1200" dirty="0" smtClean="0">
                          <a:solidFill>
                            <a:schemeClr val="tx1"/>
                          </a:solidFill>
                          <a:latin typeface="Calibri" pitchFamily="34" charset="0"/>
                          <a:ea typeface="+mn-ea"/>
                          <a:cs typeface="Calibri" pitchFamily="34" charset="0"/>
                        </a:rPr>
                        <a:t>         Driver </a:t>
                      </a:r>
                      <a:r>
                        <a:rPr lang="en-US" sz="1400" kern="1200" dirty="0" err="1" smtClean="0">
                          <a:solidFill>
                            <a:schemeClr val="tx1"/>
                          </a:solidFill>
                          <a:latin typeface="Calibri" pitchFamily="34" charset="0"/>
                          <a:ea typeface="+mn-ea"/>
                          <a:cs typeface="Calibri" pitchFamily="34" charset="0"/>
                        </a:rPr>
                        <a:t>driver</a:t>
                      </a:r>
                      <a:r>
                        <a:rPr lang="en-US" sz="1400" kern="1200" dirty="0" smtClean="0">
                          <a:solidFill>
                            <a:schemeClr val="tx1"/>
                          </a:solidFill>
                          <a:latin typeface="Calibri" pitchFamily="34" charset="0"/>
                          <a:ea typeface="+mn-ea"/>
                          <a:cs typeface="Calibri" pitchFamily="34" charset="0"/>
                        </a:rPr>
                        <a:t> = </a:t>
                      </a:r>
                      <a:r>
                        <a:rPr lang="en-US" sz="1400" b="1" kern="1200" dirty="0" smtClean="0">
                          <a:solidFill>
                            <a:schemeClr val="tx1"/>
                          </a:solidFill>
                          <a:latin typeface="Calibri" pitchFamily="34" charset="0"/>
                          <a:ea typeface="+mn-ea"/>
                          <a:cs typeface="Calibri" pitchFamily="34" charset="0"/>
                        </a:rPr>
                        <a:t>new </a:t>
                      </a:r>
                      <a:r>
                        <a:rPr lang="en-US" sz="1400" b="1" kern="1200" dirty="0" err="1" smtClean="0">
                          <a:solidFill>
                            <a:schemeClr val="tx1"/>
                          </a:solidFill>
                          <a:latin typeface="Calibri" pitchFamily="34" charset="0"/>
                          <a:ea typeface="+mn-ea"/>
                          <a:cs typeface="Calibri" pitchFamily="34" charset="0"/>
                        </a:rPr>
                        <a:t>com.mysql.jdbc.Driver</a:t>
                      </a:r>
                      <a:r>
                        <a:rPr lang="en-US" sz="1400" b="1"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DriverAction</a:t>
                      </a:r>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da</a:t>
                      </a:r>
                      <a:r>
                        <a:rPr lang="en-US" sz="1400" kern="1200" dirty="0" smtClean="0">
                          <a:solidFill>
                            <a:schemeClr val="tx1"/>
                          </a:solidFill>
                          <a:latin typeface="Calibri" pitchFamily="34" charset="0"/>
                          <a:ea typeface="+mn-ea"/>
                          <a:cs typeface="Calibri" pitchFamily="34" charset="0"/>
                        </a:rPr>
                        <a:t> = </a:t>
                      </a:r>
                      <a:r>
                        <a:rPr lang="en-US" sz="1400" b="1" kern="1200" dirty="0" smtClean="0">
                          <a:solidFill>
                            <a:schemeClr val="tx1"/>
                          </a:solidFill>
                          <a:latin typeface="Calibri" pitchFamily="34" charset="0"/>
                          <a:ea typeface="+mn-ea"/>
                          <a:cs typeface="Calibri" pitchFamily="34" charset="0"/>
                        </a:rPr>
                        <a:t>new </a:t>
                      </a:r>
                      <a:r>
                        <a:rPr lang="en-US" sz="1400" b="1" kern="1200" dirty="0" err="1" smtClean="0">
                          <a:solidFill>
                            <a:schemeClr val="tx1"/>
                          </a:solidFill>
                          <a:latin typeface="Calibri" pitchFamily="34" charset="0"/>
                          <a:ea typeface="+mn-ea"/>
                          <a:cs typeface="Calibri" pitchFamily="34" charset="0"/>
                        </a:rPr>
                        <a:t>DriverExample</a:t>
                      </a:r>
                      <a:r>
                        <a:rPr lang="en-US" sz="1400" b="1"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DriverManager.</a:t>
                      </a:r>
                      <a:r>
                        <a:rPr lang="en-US" sz="1400" i="1" kern="1200" dirty="0" err="1" smtClean="0">
                          <a:solidFill>
                            <a:schemeClr val="tx1"/>
                          </a:solidFill>
                          <a:latin typeface="Calibri" pitchFamily="34" charset="0"/>
                          <a:ea typeface="+mn-ea"/>
                          <a:cs typeface="Calibri" pitchFamily="34" charset="0"/>
                        </a:rPr>
                        <a:t>registerDriver</a:t>
                      </a:r>
                      <a:r>
                        <a:rPr lang="en-US" sz="1400" i="1" kern="1200" dirty="0" smtClean="0">
                          <a:solidFill>
                            <a:schemeClr val="tx1"/>
                          </a:solidFill>
                          <a:latin typeface="Calibri" pitchFamily="34" charset="0"/>
                          <a:ea typeface="+mn-ea"/>
                          <a:cs typeface="Calibri" pitchFamily="34" charset="0"/>
                        </a:rPr>
                        <a:t>(driver, </a:t>
                      </a:r>
                      <a:r>
                        <a:rPr lang="en-US" sz="1400" i="1" kern="1200" dirty="0" err="1" smtClean="0">
                          <a:solidFill>
                            <a:schemeClr val="tx1"/>
                          </a:solidFill>
                          <a:latin typeface="Calibri" pitchFamily="34" charset="0"/>
                          <a:ea typeface="+mn-ea"/>
                          <a:cs typeface="Calibri" pitchFamily="34" charset="0"/>
                        </a:rPr>
                        <a:t>da</a:t>
                      </a:r>
                      <a:r>
                        <a:rPr lang="en-US" sz="1400" i="1"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Connection</a:t>
                      </a:r>
                      <a:r>
                        <a:rPr lang="en-US" sz="1400" kern="1200" baseline="0" dirty="0" smtClean="0">
                          <a:solidFill>
                            <a:schemeClr val="tx1"/>
                          </a:solidFill>
                          <a:latin typeface="Calibri" pitchFamily="34" charset="0"/>
                          <a:ea typeface="+mn-ea"/>
                          <a:cs typeface="Calibri" pitchFamily="34" charset="0"/>
                        </a:rPr>
                        <a:t> </a:t>
                      </a:r>
                      <a:r>
                        <a:rPr lang="en-US" sz="1400" kern="1200" dirty="0" smtClean="0">
                          <a:solidFill>
                            <a:schemeClr val="tx1"/>
                          </a:solidFill>
                          <a:latin typeface="Calibri" pitchFamily="34" charset="0"/>
                          <a:ea typeface="+mn-ea"/>
                          <a:cs typeface="Calibri" pitchFamily="34" charset="0"/>
                        </a:rPr>
                        <a:t>con=</a:t>
                      </a:r>
                    </a:p>
                    <a:p>
                      <a:r>
                        <a:rPr lang="en-US" sz="1400" kern="1200" dirty="0" err="1" smtClean="0">
                          <a:solidFill>
                            <a:schemeClr val="tx1"/>
                          </a:solidFill>
                          <a:latin typeface="Calibri" pitchFamily="34" charset="0"/>
                          <a:ea typeface="+mn-ea"/>
                          <a:cs typeface="Calibri" pitchFamily="34" charset="0"/>
                        </a:rPr>
                        <a:t>DriverManager.</a:t>
                      </a:r>
                      <a:r>
                        <a:rPr lang="en-US" sz="1400" i="1" kern="1200" dirty="0" err="1" smtClean="0">
                          <a:solidFill>
                            <a:schemeClr val="tx1"/>
                          </a:solidFill>
                          <a:latin typeface="Calibri" pitchFamily="34" charset="0"/>
                          <a:ea typeface="+mn-ea"/>
                          <a:cs typeface="Calibri" pitchFamily="34" charset="0"/>
                        </a:rPr>
                        <a:t>getConnection</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url,uname,password</a:t>
                      </a:r>
                      <a:r>
                        <a:rPr lang="en-US" sz="1400" i="1"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("Connected!!!!!!!!!!!");</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con.close</a:t>
                      </a:r>
                      <a:r>
                        <a:rPr lang="en-US" sz="1400"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DriverManager.</a:t>
                      </a:r>
                      <a:r>
                        <a:rPr lang="en-US" sz="1400" i="1" kern="1200" dirty="0" err="1" smtClean="0">
                          <a:solidFill>
                            <a:schemeClr val="tx1"/>
                          </a:solidFill>
                          <a:latin typeface="Calibri" pitchFamily="34" charset="0"/>
                          <a:ea typeface="+mn-ea"/>
                          <a:cs typeface="Calibri" pitchFamily="34" charset="0"/>
                        </a:rPr>
                        <a:t>deregisterDriver</a:t>
                      </a:r>
                      <a:r>
                        <a:rPr lang="en-US" sz="1400" i="1" kern="1200" dirty="0" smtClean="0">
                          <a:solidFill>
                            <a:schemeClr val="tx1"/>
                          </a:solidFill>
                          <a:latin typeface="Calibri" pitchFamily="34" charset="0"/>
                          <a:ea typeface="+mn-ea"/>
                          <a:cs typeface="Calibri" pitchFamily="34" charset="0"/>
                        </a:rPr>
                        <a:t>(driver);  </a:t>
                      </a:r>
                    </a:p>
                    <a:p>
                      <a:r>
                        <a:rPr lang="en-US" sz="1400" kern="1200" dirty="0" smtClean="0">
                          <a:solidFill>
                            <a:schemeClr val="tx1"/>
                          </a:solidFill>
                          <a:latin typeface="Calibri" pitchFamily="34" charset="0"/>
                          <a:ea typeface="+mn-ea"/>
                          <a:cs typeface="Calibri" pitchFamily="34" charset="0"/>
                        </a:rPr>
                        <a:t>     }</a:t>
                      </a:r>
                      <a:r>
                        <a:rPr lang="en-US" sz="1400" b="1" kern="1200" dirty="0" smtClean="0">
                          <a:solidFill>
                            <a:schemeClr val="tx1"/>
                          </a:solidFill>
                          <a:latin typeface="Calibri" pitchFamily="34" charset="0"/>
                          <a:ea typeface="+mn-ea"/>
                          <a:cs typeface="Calibri" pitchFamily="34" charset="0"/>
                        </a:rPr>
                        <a:t>catch(Exception e){ </a:t>
                      </a:r>
                      <a:r>
                        <a:rPr lang="en-US" sz="1400" b="1"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(e);}    </a:t>
                      </a:r>
                    </a:p>
                    <a:p>
                      <a:r>
                        <a:rPr lang="en-US" sz="1400" kern="1200" dirty="0" smtClean="0">
                          <a:solidFill>
                            <a:schemeClr val="tx1"/>
                          </a:solidFill>
                          <a:latin typeface="Calibri" pitchFamily="34" charset="0"/>
                          <a:ea typeface="+mn-ea"/>
                          <a:cs typeface="Calibri" pitchFamily="34" charset="0"/>
                        </a:rPr>
                        <a:t> }    </a:t>
                      </a:r>
                    </a:p>
                    <a:p>
                      <a:r>
                        <a:rPr lang="en-US" sz="1400"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 </a:t>
                      </a:r>
                      <a:endParaRPr lang="en-US" sz="14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p:cNvSpPr>
          <p:nvPr>
            <p:ph type="title"/>
          </p:nvPr>
        </p:nvSpPr>
        <p:spPr>
          <a:xfrm>
            <a:off x="609600" y="117475"/>
            <a:ext cx="8534400" cy="1006475"/>
          </a:xfrm>
        </p:spPr>
        <p:txBody>
          <a:bodyPr/>
          <a:lstStyle/>
          <a:p>
            <a:r>
              <a:rPr lang="en-US" sz="2800" b="1" smtClean="0">
                <a:latin typeface="Calibri" pitchFamily="34" charset="0"/>
              </a:rPr>
              <a:t>Questions</a:t>
            </a:r>
            <a:endParaRPr lang="en-IN" sz="2800" b="1" smtClean="0">
              <a:latin typeface="Calibri" pitchFamily="34" charset="0"/>
            </a:endParaRPr>
          </a:p>
        </p:txBody>
      </p:sp>
      <p:pic>
        <p:nvPicPr>
          <p:cNvPr id="95236" name="Picture 2"/>
          <p:cNvPicPr>
            <a:picLocks noChangeAspect="1" noChangeArrowheads="1"/>
          </p:cNvPicPr>
          <p:nvPr/>
        </p:nvPicPr>
        <p:blipFill>
          <a:blip r:embed="rId3" cstate="print"/>
          <a:srcRect/>
          <a:stretch>
            <a:fillRect/>
          </a:stretch>
        </p:blipFill>
        <p:spPr bwMode="auto">
          <a:xfrm>
            <a:off x="2881313" y="1481138"/>
            <a:ext cx="3635375" cy="3557587"/>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Lambda expressions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Lambda expression helps us to write our code in functional style. Lambda expression (or function) is just an </a:t>
            </a:r>
            <a:r>
              <a:rPr lang="en-US" sz="1400" i="1" dirty="0" smtClean="0">
                <a:latin typeface="Calibri" pitchFamily="34" charset="0"/>
                <a:cs typeface="Calibri" pitchFamily="34" charset="0"/>
              </a:rPr>
              <a:t>anonymous function</a:t>
            </a:r>
            <a:r>
              <a:rPr lang="en-US" sz="1400" dirty="0" smtClean="0">
                <a:latin typeface="Calibri" pitchFamily="34" charset="0"/>
                <a:cs typeface="Calibri" pitchFamily="34" charset="0"/>
              </a:rPr>
              <a:t>, i.e., a function with no name and without being bounded to an identifier. They are written exactly in the place where it’s needed, typically </a:t>
            </a:r>
            <a:r>
              <a:rPr lang="en-US" sz="1400" i="1" dirty="0" smtClean="0">
                <a:latin typeface="Calibri" pitchFamily="34" charset="0"/>
                <a:cs typeface="Calibri" pitchFamily="34" charset="0"/>
              </a:rPr>
              <a:t>as a parameter to some other function.</a:t>
            </a:r>
          </a:p>
          <a:p>
            <a:pPr algn="just"/>
            <a:r>
              <a:rPr lang="en-US" sz="1400" dirty="0" smtClean="0">
                <a:latin typeface="Calibri" pitchFamily="34" charset="0"/>
                <a:cs typeface="Calibri" pitchFamily="34" charset="0"/>
              </a:rPr>
              <a:t>Following are the important characteristics of a lambda expression.</a:t>
            </a:r>
          </a:p>
          <a:p>
            <a:pPr lvl="1" algn="just"/>
            <a:r>
              <a:rPr lang="en-US" sz="1400" b="1" dirty="0" smtClean="0">
                <a:latin typeface="Calibri" pitchFamily="34" charset="0"/>
                <a:cs typeface="Calibri" pitchFamily="34" charset="0"/>
              </a:rPr>
              <a:t>Optional type declaration</a:t>
            </a:r>
            <a:r>
              <a:rPr lang="en-US" sz="1400" dirty="0" smtClean="0">
                <a:latin typeface="Calibri" pitchFamily="34" charset="0"/>
                <a:cs typeface="Calibri" pitchFamily="34" charset="0"/>
              </a:rPr>
              <a:t> − No need to declare the type of a parameter. The compiler can inference the same from the value of the parameter.</a:t>
            </a:r>
          </a:p>
          <a:p>
            <a:pPr lvl="1" algn="just"/>
            <a:r>
              <a:rPr lang="en-US" sz="1400" b="1" dirty="0" smtClean="0">
                <a:latin typeface="Calibri" pitchFamily="34" charset="0"/>
                <a:cs typeface="Calibri" pitchFamily="34" charset="0"/>
              </a:rPr>
              <a:t>Optional parenthesis around parameter</a:t>
            </a:r>
            <a:r>
              <a:rPr lang="en-US" sz="1400" dirty="0" smtClean="0">
                <a:latin typeface="Calibri" pitchFamily="34" charset="0"/>
                <a:cs typeface="Calibri" pitchFamily="34" charset="0"/>
              </a:rPr>
              <a:t> − No need to declare a single parameter in parenthesis. For multiple parameters, parentheses are required.</a:t>
            </a:r>
          </a:p>
          <a:p>
            <a:pPr lvl="1" algn="just"/>
            <a:r>
              <a:rPr lang="en-US" sz="1400" b="1" dirty="0" smtClean="0">
                <a:latin typeface="Calibri" pitchFamily="34" charset="0"/>
                <a:cs typeface="Calibri" pitchFamily="34" charset="0"/>
              </a:rPr>
              <a:t>Optional curly braces</a:t>
            </a:r>
            <a:r>
              <a:rPr lang="en-US" sz="1400" dirty="0" smtClean="0">
                <a:latin typeface="Calibri" pitchFamily="34" charset="0"/>
                <a:cs typeface="Calibri" pitchFamily="34" charset="0"/>
              </a:rPr>
              <a:t> − No need to use curly braces in expression body if the body contains a single statement.</a:t>
            </a:r>
          </a:p>
          <a:p>
            <a:pPr lvl="1" algn="just"/>
            <a:r>
              <a:rPr lang="en-US" sz="1400" b="1" dirty="0" smtClean="0">
                <a:latin typeface="Calibri" pitchFamily="34" charset="0"/>
                <a:cs typeface="Calibri" pitchFamily="34" charset="0"/>
              </a:rPr>
              <a:t>Optional return keyword</a:t>
            </a:r>
            <a:r>
              <a:rPr lang="en-US" sz="1400" dirty="0" smtClean="0">
                <a:latin typeface="Calibri" pitchFamily="34" charset="0"/>
                <a:cs typeface="Calibri" pitchFamily="34" charset="0"/>
              </a:rPr>
              <a:t> − The compiler automatically returns the value if the body has a single expression to return the value. Curly braces are required to indicate that expression returns a value.</a:t>
            </a:r>
          </a:p>
        </p:txBody>
      </p:sp>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ourier New" pitchFamily="49" charset="0"/>
              </a:rPr>
              <a:t>Example</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None/>
            </a:pPr>
            <a:r>
              <a:rPr lang="en-US" sz="1600" b="1" dirty="0" smtClean="0"/>
              <a:t>interface Add {</a:t>
            </a:r>
          </a:p>
          <a:p>
            <a:pPr>
              <a:buNone/>
            </a:pPr>
            <a:r>
              <a:rPr lang="en-US" sz="1600" b="1" dirty="0" smtClean="0"/>
              <a:t>	</a:t>
            </a:r>
            <a:r>
              <a:rPr lang="en-US" sz="1600" b="1" dirty="0" err="1" smtClean="0"/>
              <a:t>int</a:t>
            </a:r>
            <a:r>
              <a:rPr lang="en-US" sz="1600" b="1" dirty="0" smtClean="0"/>
              <a:t> sum(</a:t>
            </a:r>
            <a:r>
              <a:rPr lang="en-US" sz="1600" b="1" dirty="0" err="1" smtClean="0"/>
              <a:t>int</a:t>
            </a:r>
            <a:r>
              <a:rPr lang="en-US" sz="1600" b="1" dirty="0" smtClean="0"/>
              <a:t> a, </a:t>
            </a:r>
            <a:r>
              <a:rPr lang="en-US" sz="1600" b="1" dirty="0" err="1" smtClean="0"/>
              <a:t>int</a:t>
            </a:r>
            <a:r>
              <a:rPr lang="en-US" sz="1600" b="1" dirty="0" smtClean="0"/>
              <a:t> b);</a:t>
            </a:r>
          </a:p>
          <a:p>
            <a:pPr>
              <a:buNone/>
            </a:pPr>
            <a:r>
              <a:rPr lang="en-US" sz="1600" dirty="0" smtClean="0"/>
              <a:t>}</a:t>
            </a:r>
          </a:p>
          <a:p>
            <a:pPr>
              <a:buNone/>
            </a:pPr>
            <a:r>
              <a:rPr lang="en-US" sz="1600" b="1" dirty="0" smtClean="0"/>
              <a:t>public class </a:t>
            </a:r>
            <a:r>
              <a:rPr lang="en-US" sz="1600" b="1" dirty="0" err="1" smtClean="0"/>
              <a:t>AddDemo</a:t>
            </a:r>
            <a:r>
              <a:rPr lang="en-US" sz="1600" b="1" dirty="0" smtClean="0"/>
              <a:t> {</a:t>
            </a:r>
          </a:p>
          <a:p>
            <a:pPr>
              <a:buNone/>
            </a:pPr>
            <a:r>
              <a:rPr lang="en-US" sz="1600" b="1" dirty="0" smtClean="0"/>
              <a:t>	public static void main(String[] </a:t>
            </a:r>
            <a:r>
              <a:rPr lang="en-US" sz="1600" b="1" dirty="0" err="1" smtClean="0"/>
              <a:t>args</a:t>
            </a:r>
            <a:r>
              <a:rPr lang="en-US" sz="1600" b="1" dirty="0" smtClean="0"/>
              <a:t>) {</a:t>
            </a:r>
          </a:p>
          <a:p>
            <a:pPr>
              <a:buNone/>
            </a:pPr>
            <a:r>
              <a:rPr lang="en-US" sz="1600" dirty="0" smtClean="0"/>
              <a:t>		Add </a:t>
            </a:r>
            <a:r>
              <a:rPr lang="en-US" sz="1600" dirty="0" err="1" smtClean="0"/>
              <a:t>obj</a:t>
            </a:r>
            <a:r>
              <a:rPr lang="en-US" sz="1600" dirty="0" smtClean="0"/>
              <a:t>=(</a:t>
            </a:r>
            <a:r>
              <a:rPr lang="en-US" sz="1600" dirty="0" err="1" smtClean="0"/>
              <a:t>a,b</a:t>
            </a:r>
            <a:r>
              <a:rPr lang="en-US" sz="1600" dirty="0" smtClean="0"/>
              <a:t>)-&gt;</a:t>
            </a:r>
            <a:r>
              <a:rPr lang="en-US" sz="1600" dirty="0" err="1" smtClean="0"/>
              <a:t>a+b</a:t>
            </a:r>
            <a:r>
              <a:rPr lang="en-US" sz="1600" dirty="0" smtClean="0"/>
              <a:t>;</a:t>
            </a:r>
          </a:p>
          <a:p>
            <a:pPr>
              <a:buNone/>
            </a:pPr>
            <a:r>
              <a:rPr lang="en-US" sz="1600" dirty="0" smtClean="0"/>
              <a:t>		</a:t>
            </a:r>
            <a:r>
              <a:rPr lang="en-US" sz="1600" dirty="0" err="1" smtClean="0"/>
              <a:t>System.</a:t>
            </a:r>
            <a:r>
              <a:rPr lang="en-US" sz="1600" b="1" i="1" dirty="0" err="1" smtClean="0"/>
              <a:t>out.println</a:t>
            </a:r>
            <a:r>
              <a:rPr lang="en-US" sz="1600" b="1" i="1" dirty="0" smtClean="0"/>
              <a:t>(obj.sum(3, 2));</a:t>
            </a:r>
          </a:p>
          <a:p>
            <a:pPr>
              <a:buNone/>
            </a:pPr>
            <a:endParaRPr lang="en-US" sz="1600" dirty="0" smtClean="0"/>
          </a:p>
          <a:p>
            <a:pPr>
              <a:buNone/>
            </a:pPr>
            <a:r>
              <a:rPr lang="en-US" sz="1600" dirty="0" smtClean="0"/>
              <a:t>	}</a:t>
            </a:r>
          </a:p>
          <a:p>
            <a:pPr>
              <a:buNone/>
            </a:pPr>
            <a:r>
              <a:rPr lang="en-US" sz="1600" dirty="0" smtClean="0"/>
              <a:t>}</a:t>
            </a:r>
            <a:endParaRPr lang="en-US"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Method references</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latin typeface="Calibri" pitchFamily="34" charset="0"/>
                <a:cs typeface="Calibri" pitchFamily="34" charset="0"/>
              </a:rPr>
              <a:t>Method references help to point to methods by their names. A method reference is described using "::" symbol. A method reference can be used to point the following types of methods −</a:t>
            </a:r>
          </a:p>
          <a:p>
            <a:pPr lvl="1"/>
            <a:r>
              <a:rPr lang="en-US" sz="1400" dirty="0" smtClean="0">
                <a:latin typeface="Calibri" pitchFamily="34" charset="0"/>
                <a:cs typeface="Calibri" pitchFamily="34" charset="0"/>
              </a:rPr>
              <a:t>Static methods</a:t>
            </a:r>
          </a:p>
          <a:p>
            <a:pPr lvl="1"/>
            <a:r>
              <a:rPr lang="en-US" sz="1400" dirty="0" smtClean="0">
                <a:latin typeface="Calibri" pitchFamily="34" charset="0"/>
                <a:cs typeface="Calibri" pitchFamily="34" charset="0"/>
              </a:rPr>
              <a:t>Instance methods</a:t>
            </a:r>
          </a:p>
          <a:p>
            <a:pPr lvl="1"/>
            <a:r>
              <a:rPr lang="en-US" sz="1400" dirty="0" smtClean="0">
                <a:latin typeface="Calibri" pitchFamily="34" charset="0"/>
                <a:cs typeface="Calibri" pitchFamily="34" charset="0"/>
              </a:rPr>
              <a:t>Constructors using new operator </a:t>
            </a:r>
            <a:endParaRPr lang="en-US"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ourier New" pitchFamily="49" charset="0"/>
              </a:rPr>
              <a:t>Example static Method</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20000"/>
          </a:bodyPr>
          <a:lstStyle>
            <a:extLst/>
          </a:lstStyle>
          <a:p>
            <a:pPr>
              <a:buNone/>
            </a:pPr>
            <a:r>
              <a:rPr lang="en-US" sz="1600" dirty="0" smtClean="0">
                <a:latin typeface="Calibri" pitchFamily="34" charset="0"/>
                <a:cs typeface="Calibri" pitchFamily="34" charset="0"/>
              </a:rPr>
              <a:t>interface </a:t>
            </a:r>
            <a:r>
              <a:rPr lang="en-US" sz="1600" dirty="0" err="1" smtClean="0">
                <a:latin typeface="Calibri" pitchFamily="34" charset="0"/>
                <a:cs typeface="Calibri" pitchFamily="34" charset="0"/>
              </a:rPr>
              <a:t>Sayable</a:t>
            </a:r>
            <a:r>
              <a:rPr lang="en-US" sz="1600" dirty="0" smtClean="0">
                <a:latin typeface="Calibri" pitchFamily="34" charset="0"/>
                <a:cs typeface="Calibri" pitchFamily="34" charset="0"/>
              </a:rPr>
              <a:t>{  </a:t>
            </a:r>
          </a:p>
          <a:p>
            <a:pPr>
              <a:buNone/>
            </a:pPr>
            <a:r>
              <a:rPr lang="en-US" sz="1600" dirty="0" smtClean="0">
                <a:latin typeface="Calibri" pitchFamily="34" charset="0"/>
                <a:cs typeface="Calibri" pitchFamily="34" charset="0"/>
              </a:rPr>
              <a:t>    void say();  </a:t>
            </a:r>
          </a:p>
          <a:p>
            <a:pPr>
              <a:buNone/>
            </a:pPr>
            <a:r>
              <a:rPr lang="en-US" sz="1600" dirty="0" smtClean="0">
                <a:latin typeface="Calibri" pitchFamily="34" charset="0"/>
                <a:cs typeface="Calibri" pitchFamily="34" charset="0"/>
              </a:rPr>
              <a:t>}  </a:t>
            </a:r>
          </a:p>
          <a:p>
            <a:pPr>
              <a:buNone/>
            </a:pPr>
            <a:r>
              <a:rPr lang="en-US" sz="1600" dirty="0" smtClean="0">
                <a:latin typeface="Calibri" pitchFamily="34" charset="0"/>
                <a:cs typeface="Calibri" pitchFamily="34" charset="0"/>
              </a:rPr>
              <a:t>public class </a:t>
            </a:r>
            <a:r>
              <a:rPr lang="en-US" sz="1600" dirty="0" err="1" smtClean="0">
                <a:latin typeface="Calibri" pitchFamily="34" charset="0"/>
                <a:cs typeface="Calibri" pitchFamily="34" charset="0"/>
              </a:rPr>
              <a:t>MethodReference</a:t>
            </a:r>
            <a:r>
              <a:rPr lang="en-US" sz="1600" dirty="0" smtClean="0">
                <a:latin typeface="Calibri" pitchFamily="34" charset="0"/>
                <a:cs typeface="Calibri" pitchFamily="34" charset="0"/>
              </a:rPr>
              <a:t> {  </a:t>
            </a:r>
          </a:p>
          <a:p>
            <a:pPr>
              <a:buNone/>
            </a:pPr>
            <a:r>
              <a:rPr lang="en-US" sz="1600" dirty="0" smtClean="0">
                <a:latin typeface="Calibri" pitchFamily="34" charset="0"/>
                <a:cs typeface="Calibri" pitchFamily="34" charset="0"/>
              </a:rPr>
              <a:t>    public static void </a:t>
            </a:r>
            <a:r>
              <a:rPr lang="en-US" sz="1600" dirty="0" err="1" smtClean="0">
                <a:latin typeface="Calibri" pitchFamily="34" charset="0"/>
                <a:cs typeface="Calibri" pitchFamily="34" charset="0"/>
              </a:rPr>
              <a:t>saySomething</a:t>
            </a:r>
            <a:r>
              <a:rPr lang="en-US" sz="1600" dirty="0" smtClean="0">
                <a:latin typeface="Calibri" pitchFamily="34" charset="0"/>
                <a:cs typeface="Calibri" pitchFamily="34" charset="0"/>
              </a:rPr>
              <a:t>(){  </a:t>
            </a:r>
          </a:p>
          <a:p>
            <a:pPr>
              <a:buNone/>
            </a:pP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System.out.println</a:t>
            </a:r>
            <a:r>
              <a:rPr lang="en-US" sz="1600" dirty="0" smtClean="0">
                <a:latin typeface="Calibri" pitchFamily="34" charset="0"/>
                <a:cs typeface="Calibri" pitchFamily="34" charset="0"/>
              </a:rPr>
              <a:t>("Hello, this is static method.");  </a:t>
            </a:r>
          </a:p>
          <a:p>
            <a:pPr>
              <a:buNone/>
            </a:pPr>
            <a:r>
              <a:rPr lang="en-US" sz="1600" dirty="0" smtClean="0">
                <a:latin typeface="Calibri" pitchFamily="34" charset="0"/>
                <a:cs typeface="Calibri" pitchFamily="34" charset="0"/>
              </a:rPr>
              <a:t>    }  </a:t>
            </a:r>
          </a:p>
          <a:p>
            <a:pPr>
              <a:buNone/>
            </a:pPr>
            <a:r>
              <a:rPr lang="en-US" sz="1600" dirty="0" smtClean="0">
                <a:latin typeface="Calibri" pitchFamily="34" charset="0"/>
                <a:cs typeface="Calibri" pitchFamily="34" charset="0"/>
              </a:rPr>
              <a:t>    public static void main(String[] </a:t>
            </a:r>
            <a:r>
              <a:rPr lang="en-US" sz="1600" dirty="0" err="1" smtClean="0">
                <a:latin typeface="Calibri" pitchFamily="34" charset="0"/>
                <a:cs typeface="Calibri" pitchFamily="34" charset="0"/>
              </a:rPr>
              <a:t>args</a:t>
            </a:r>
            <a:r>
              <a:rPr lang="en-US" sz="1600" dirty="0" smtClean="0">
                <a:latin typeface="Calibri" pitchFamily="34" charset="0"/>
                <a:cs typeface="Calibri" pitchFamily="34" charset="0"/>
              </a:rPr>
              <a:t>) {  </a:t>
            </a:r>
          </a:p>
          <a:p>
            <a:pPr>
              <a:buNone/>
            </a:pP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Sayable</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sayable</a:t>
            </a:r>
            <a:r>
              <a:rPr lang="en-US" sz="1600" dirty="0" smtClean="0">
                <a:latin typeface="Calibri" pitchFamily="34" charset="0"/>
                <a:cs typeface="Calibri" pitchFamily="34" charset="0"/>
              </a:rPr>
              <a:t> = </a:t>
            </a:r>
            <a:r>
              <a:rPr lang="en-US" sz="1600" dirty="0" err="1" smtClean="0">
                <a:latin typeface="Calibri" pitchFamily="34" charset="0"/>
                <a:cs typeface="Calibri" pitchFamily="34" charset="0"/>
              </a:rPr>
              <a:t>MethodReference</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saySomething</a:t>
            </a:r>
            <a:r>
              <a:rPr lang="en-US" sz="1600" dirty="0" smtClean="0">
                <a:latin typeface="Calibri" pitchFamily="34" charset="0"/>
                <a:cs typeface="Calibri" pitchFamily="34" charset="0"/>
              </a:rPr>
              <a:t>;   </a:t>
            </a:r>
          </a:p>
          <a:p>
            <a:pPr>
              <a:buNone/>
            </a:pP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sayable.say</a:t>
            </a:r>
            <a:r>
              <a:rPr lang="en-US" sz="1600" dirty="0" smtClean="0">
                <a:latin typeface="Calibri" pitchFamily="34" charset="0"/>
                <a:cs typeface="Calibri" pitchFamily="34" charset="0"/>
              </a:rPr>
              <a:t>();  </a:t>
            </a:r>
          </a:p>
          <a:p>
            <a:pPr>
              <a:buNone/>
            </a:pPr>
            <a:r>
              <a:rPr lang="en-US" sz="1600" dirty="0" smtClean="0">
                <a:latin typeface="Calibri" pitchFamily="34" charset="0"/>
                <a:cs typeface="Calibri" pitchFamily="34" charset="0"/>
              </a:rPr>
              <a:t>    }  </a:t>
            </a:r>
          </a:p>
          <a:p>
            <a:pPr>
              <a:buNone/>
            </a:pPr>
            <a:r>
              <a:rPr lang="en-US" sz="1600" dirty="0" smtClean="0">
                <a:latin typeface="Calibri" pitchFamily="34" charset="0"/>
                <a:cs typeface="Calibri" pitchFamily="34" charset="0"/>
              </a:rPr>
              <a:t>}  </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ourier New" pitchFamily="49" charset="0"/>
              </a:rPr>
              <a:t>Example Instance Method</a:t>
            </a:r>
            <a:endParaRPr lang="en-US" sz="2400" b="1" dirty="0" smtClean="0">
              <a:latin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85000" lnSpcReduction="20000"/>
          </a:bodyPr>
          <a:lstStyle>
            <a:extLst/>
          </a:lstStyle>
          <a:p>
            <a:pPr>
              <a:buNone/>
            </a:pPr>
            <a:r>
              <a:rPr lang="en-US" sz="1400" b="1" dirty="0" smtClean="0"/>
              <a:t>interface </a:t>
            </a:r>
            <a:r>
              <a:rPr lang="en-US" sz="1400" b="1" dirty="0" err="1" smtClean="0"/>
              <a:t>Sayable</a:t>
            </a:r>
            <a:r>
              <a:rPr lang="en-US" sz="1400" b="1" dirty="0" smtClean="0"/>
              <a:t>{  </a:t>
            </a:r>
          </a:p>
          <a:p>
            <a:pPr>
              <a:buNone/>
            </a:pPr>
            <a:r>
              <a:rPr lang="en-US" sz="1400" dirty="0" smtClean="0"/>
              <a:t>    </a:t>
            </a:r>
            <a:r>
              <a:rPr lang="en-US" sz="1400" b="1" dirty="0" smtClean="0"/>
              <a:t>void say();  </a:t>
            </a:r>
          </a:p>
          <a:p>
            <a:pPr>
              <a:buNone/>
            </a:pPr>
            <a:r>
              <a:rPr lang="en-US" sz="1400" dirty="0" smtClean="0"/>
              <a:t>}  </a:t>
            </a:r>
          </a:p>
          <a:p>
            <a:pPr>
              <a:buNone/>
            </a:pPr>
            <a:r>
              <a:rPr lang="en-US" sz="1400" b="1" dirty="0" smtClean="0"/>
              <a:t>public class Demo {</a:t>
            </a:r>
            <a:endParaRPr lang="en-US" sz="1400" dirty="0" smtClean="0"/>
          </a:p>
          <a:p>
            <a:pPr>
              <a:buNone/>
            </a:pPr>
            <a:r>
              <a:rPr lang="en-US" sz="1400" b="1" dirty="0" smtClean="0"/>
              <a:t>public void </a:t>
            </a:r>
            <a:r>
              <a:rPr lang="en-US" sz="1400" b="1" dirty="0" err="1" smtClean="0"/>
              <a:t>saySomething</a:t>
            </a:r>
            <a:r>
              <a:rPr lang="en-US" sz="1400" b="1" dirty="0" smtClean="0"/>
              <a:t>(){  </a:t>
            </a:r>
          </a:p>
          <a:p>
            <a:pPr>
              <a:buNone/>
            </a:pPr>
            <a:r>
              <a:rPr lang="en-US" sz="1400" dirty="0" smtClean="0"/>
              <a:t>        </a:t>
            </a:r>
            <a:r>
              <a:rPr lang="en-US" sz="1400" dirty="0" err="1" smtClean="0"/>
              <a:t>System.</a:t>
            </a:r>
            <a:r>
              <a:rPr lang="en-US" sz="1400" b="1" i="1" dirty="0" err="1" smtClean="0"/>
              <a:t>out.println</a:t>
            </a:r>
            <a:r>
              <a:rPr lang="en-US" sz="1400" b="1" i="1" dirty="0" smtClean="0"/>
              <a:t>("This is non-static method.");  </a:t>
            </a:r>
          </a:p>
          <a:p>
            <a:pPr>
              <a:buNone/>
            </a:pPr>
            <a:r>
              <a:rPr lang="en-US" sz="1400" dirty="0" smtClean="0"/>
              <a:t>    }  </a:t>
            </a:r>
          </a:p>
          <a:p>
            <a:pPr>
              <a:buNone/>
            </a:pPr>
            <a:r>
              <a:rPr lang="en-US" sz="1400" dirty="0" smtClean="0"/>
              <a:t>    </a:t>
            </a:r>
            <a:r>
              <a:rPr lang="en-US" sz="1400" b="1" dirty="0" smtClean="0"/>
              <a:t>public static void main(String[] </a:t>
            </a:r>
            <a:r>
              <a:rPr lang="en-US" sz="1400" b="1" dirty="0" err="1" smtClean="0"/>
              <a:t>args</a:t>
            </a:r>
            <a:r>
              <a:rPr lang="en-US" sz="1400" b="1" dirty="0" smtClean="0"/>
              <a:t>) {  </a:t>
            </a:r>
          </a:p>
          <a:p>
            <a:pPr>
              <a:buNone/>
            </a:pPr>
            <a:r>
              <a:rPr lang="en-US" sz="1400" dirty="0" smtClean="0"/>
              <a:t>        </a:t>
            </a:r>
            <a:r>
              <a:rPr lang="en-US" sz="1400" dirty="0" err="1" smtClean="0"/>
              <a:t>AddDemo</a:t>
            </a:r>
            <a:r>
              <a:rPr lang="en-US" sz="1400" dirty="0" smtClean="0"/>
              <a:t> </a:t>
            </a:r>
            <a:r>
              <a:rPr lang="en-US" sz="1400" dirty="0" err="1" smtClean="0"/>
              <a:t>methodReference</a:t>
            </a:r>
            <a:r>
              <a:rPr lang="en-US" sz="1400" dirty="0" smtClean="0"/>
              <a:t> = </a:t>
            </a:r>
            <a:r>
              <a:rPr lang="en-US" sz="1400" b="1" dirty="0" smtClean="0"/>
              <a:t>new </a:t>
            </a:r>
            <a:r>
              <a:rPr lang="en-US" sz="1400" b="1" dirty="0" err="1" smtClean="0"/>
              <a:t>AddDemo</a:t>
            </a:r>
            <a:r>
              <a:rPr lang="en-US" sz="1400" b="1" dirty="0" smtClean="0"/>
              <a:t>();   </a:t>
            </a:r>
          </a:p>
          <a:p>
            <a:pPr>
              <a:buNone/>
            </a:pPr>
            <a:r>
              <a:rPr lang="en-US" sz="1400" dirty="0" smtClean="0"/>
              <a:t>        </a:t>
            </a:r>
            <a:r>
              <a:rPr lang="en-US" sz="1400" dirty="0" err="1" smtClean="0"/>
              <a:t>Sayable</a:t>
            </a:r>
            <a:r>
              <a:rPr lang="en-US" sz="1400" dirty="0" smtClean="0"/>
              <a:t> </a:t>
            </a:r>
            <a:r>
              <a:rPr lang="en-US" sz="1400" dirty="0" err="1" smtClean="0"/>
              <a:t>sayable</a:t>
            </a:r>
            <a:r>
              <a:rPr lang="en-US" sz="1400" dirty="0" smtClean="0"/>
              <a:t> = </a:t>
            </a:r>
            <a:r>
              <a:rPr lang="en-US" sz="1400" dirty="0" err="1" smtClean="0"/>
              <a:t>methodReference</a:t>
            </a:r>
            <a:r>
              <a:rPr lang="en-US" sz="1400" dirty="0" smtClean="0"/>
              <a:t>::</a:t>
            </a:r>
            <a:r>
              <a:rPr lang="en-US" sz="1400" dirty="0" err="1" smtClean="0"/>
              <a:t>saySomething</a:t>
            </a:r>
            <a:r>
              <a:rPr lang="en-US" sz="1400" dirty="0" smtClean="0"/>
              <a:t>;  </a:t>
            </a:r>
          </a:p>
          <a:p>
            <a:pPr>
              <a:buNone/>
            </a:pPr>
            <a:r>
              <a:rPr lang="en-US" sz="1400" dirty="0" smtClean="0"/>
              <a:t>        </a:t>
            </a:r>
            <a:r>
              <a:rPr lang="en-US" sz="1400" dirty="0" err="1" smtClean="0"/>
              <a:t>sayable.say</a:t>
            </a:r>
            <a:r>
              <a:rPr lang="en-US" sz="1400" dirty="0" smtClean="0"/>
              <a:t>();  </a:t>
            </a:r>
          </a:p>
          <a:p>
            <a:pPr>
              <a:buNone/>
            </a:pPr>
            <a:r>
              <a:rPr lang="en-US" sz="1400" dirty="0" smtClean="0"/>
              <a:t>        </a:t>
            </a:r>
            <a:r>
              <a:rPr lang="en-US" sz="1400" dirty="0" err="1" smtClean="0"/>
              <a:t>Sayable</a:t>
            </a:r>
            <a:r>
              <a:rPr lang="en-US" sz="1400" dirty="0" smtClean="0"/>
              <a:t> sayable2 = </a:t>
            </a:r>
            <a:r>
              <a:rPr lang="en-US" sz="1400" b="1" dirty="0" smtClean="0"/>
              <a:t>new </a:t>
            </a:r>
            <a:r>
              <a:rPr lang="en-US" sz="1400" b="1" dirty="0" err="1" smtClean="0"/>
              <a:t>AddDemo</a:t>
            </a:r>
            <a:r>
              <a:rPr lang="en-US" sz="1400" b="1" dirty="0" smtClean="0"/>
              <a:t>()::</a:t>
            </a:r>
            <a:r>
              <a:rPr lang="en-US" sz="1400" b="1" dirty="0" err="1" smtClean="0"/>
              <a:t>saySomething</a:t>
            </a:r>
            <a:r>
              <a:rPr lang="en-US" sz="1400" b="1" dirty="0" smtClean="0"/>
              <a:t>;</a:t>
            </a:r>
          </a:p>
          <a:p>
            <a:pPr>
              <a:buNone/>
            </a:pPr>
            <a:r>
              <a:rPr lang="en-US" sz="1400" dirty="0" smtClean="0"/>
              <a:t>        sayable2.say();  </a:t>
            </a:r>
          </a:p>
          <a:p>
            <a:pPr>
              <a:buNone/>
            </a:pPr>
            <a:r>
              <a:rPr lang="en-US" sz="1400" dirty="0" smtClean="0"/>
              <a:t>    }}</a:t>
            </a:r>
          </a:p>
        </p:txBody>
      </p:sp>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Reference to a Constructor</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extLst/>
          </a:lstStyle>
          <a:p>
            <a:pPr>
              <a:buNone/>
            </a:pPr>
            <a:r>
              <a:rPr lang="en-US" sz="1200" b="1" dirty="0" smtClean="0">
                <a:latin typeface="Calibri" pitchFamily="34" charset="0"/>
                <a:cs typeface="Calibri" pitchFamily="34" charset="0"/>
              </a:rPr>
              <a:t>package com;</a:t>
            </a:r>
          </a:p>
          <a:p>
            <a:pPr>
              <a:buNone/>
            </a:pPr>
            <a:r>
              <a:rPr lang="en-US" sz="1200" b="1" dirty="0" smtClean="0">
                <a:latin typeface="Calibri" pitchFamily="34" charset="0"/>
                <a:cs typeface="Calibri" pitchFamily="34" charset="0"/>
              </a:rPr>
              <a:t>interface </a:t>
            </a:r>
            <a:r>
              <a:rPr lang="en-US" sz="1200" b="1" dirty="0" err="1" smtClean="0">
                <a:latin typeface="Calibri" pitchFamily="34" charset="0"/>
                <a:cs typeface="Calibri" pitchFamily="34" charset="0"/>
              </a:rPr>
              <a:t>Sayable</a:t>
            </a:r>
            <a:r>
              <a:rPr lang="en-US" sz="1200" b="1" dirty="0" smtClean="0">
                <a:latin typeface="Calibri" pitchFamily="34" charset="0"/>
                <a:cs typeface="Calibri" pitchFamily="34" charset="0"/>
              </a:rPr>
              <a:t>{  </a:t>
            </a:r>
          </a:p>
          <a:p>
            <a:pPr>
              <a:buNone/>
            </a:pPr>
            <a:r>
              <a:rPr lang="en-US" sz="1200" dirty="0" smtClean="0">
                <a:latin typeface="Calibri" pitchFamily="34" charset="0"/>
                <a:cs typeface="Calibri" pitchFamily="34" charset="0"/>
              </a:rPr>
              <a:t>    </a:t>
            </a:r>
            <a:r>
              <a:rPr lang="en-US" sz="1200" b="1" dirty="0" smtClean="0">
                <a:latin typeface="Calibri" pitchFamily="34" charset="0"/>
                <a:cs typeface="Calibri" pitchFamily="34" charset="0"/>
              </a:rPr>
              <a:t>void say();  </a:t>
            </a:r>
          </a:p>
          <a:p>
            <a:pPr>
              <a:buNone/>
            </a:pPr>
            <a:r>
              <a:rPr lang="en-US" sz="1200" dirty="0" smtClean="0">
                <a:latin typeface="Calibri" pitchFamily="34" charset="0"/>
                <a:cs typeface="Calibri" pitchFamily="34" charset="0"/>
              </a:rPr>
              <a:t>} </a:t>
            </a:r>
          </a:p>
          <a:p>
            <a:pPr>
              <a:buNone/>
            </a:pPr>
            <a:r>
              <a:rPr lang="en-US" sz="1200" b="1" dirty="0" smtClean="0">
                <a:latin typeface="Calibri" pitchFamily="34" charset="0"/>
                <a:cs typeface="Calibri" pitchFamily="34" charset="0"/>
              </a:rPr>
              <a:t>public class Demo {</a:t>
            </a:r>
          </a:p>
          <a:p>
            <a:pPr>
              <a:buNone/>
            </a:pPr>
            <a:r>
              <a:rPr lang="en-US" sz="1200" dirty="0" smtClean="0">
                <a:latin typeface="Calibri" pitchFamily="34" charset="0"/>
                <a:cs typeface="Calibri" pitchFamily="34" charset="0"/>
              </a:rPr>
              <a:t>	Demo()</a:t>
            </a:r>
          </a:p>
          <a:p>
            <a:pPr>
              <a:buNone/>
            </a:pPr>
            <a:r>
              <a:rPr lang="en-US" sz="1200" dirty="0" smtClean="0">
                <a:latin typeface="Calibri" pitchFamily="34" charset="0"/>
                <a:cs typeface="Calibri" pitchFamily="34" charset="0"/>
              </a:rPr>
              <a:t>	{</a:t>
            </a:r>
          </a:p>
          <a:p>
            <a:pPr>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System.</a:t>
            </a:r>
            <a:r>
              <a:rPr lang="en-US" sz="1200" b="1" i="1" dirty="0" err="1" smtClean="0">
                <a:latin typeface="Calibri" pitchFamily="34" charset="0"/>
                <a:cs typeface="Calibri" pitchFamily="34" charset="0"/>
              </a:rPr>
              <a:t>out.println</a:t>
            </a:r>
            <a:r>
              <a:rPr lang="en-US" sz="1200" b="1" i="1" dirty="0" smtClean="0">
                <a:latin typeface="Calibri" pitchFamily="34" charset="0"/>
                <a:cs typeface="Calibri" pitchFamily="34" charset="0"/>
              </a:rPr>
              <a:t>("Hello Constructor!!!!!");</a:t>
            </a:r>
          </a:p>
          <a:p>
            <a:pPr>
              <a:buNone/>
            </a:pPr>
            <a:r>
              <a:rPr lang="en-US" sz="1200" dirty="0" smtClean="0">
                <a:latin typeface="Calibri" pitchFamily="34" charset="0"/>
                <a:cs typeface="Calibri" pitchFamily="34" charset="0"/>
              </a:rPr>
              <a:t>	}</a:t>
            </a:r>
          </a:p>
          <a:p>
            <a:pPr>
              <a:buNone/>
            </a:pPr>
            <a:r>
              <a:rPr lang="en-US" sz="1200" dirty="0" smtClean="0">
                <a:latin typeface="Calibri" pitchFamily="34" charset="0"/>
                <a:cs typeface="Calibri" pitchFamily="34" charset="0"/>
              </a:rPr>
              <a:t>    </a:t>
            </a:r>
            <a:r>
              <a:rPr lang="en-US" sz="1200" b="1" dirty="0" smtClean="0">
                <a:latin typeface="Calibri" pitchFamily="34" charset="0"/>
                <a:cs typeface="Calibri" pitchFamily="34" charset="0"/>
              </a:rPr>
              <a:t>public static void main(String[] </a:t>
            </a:r>
            <a:r>
              <a:rPr lang="en-US" sz="1200" b="1" dirty="0" err="1" smtClean="0">
                <a:latin typeface="Calibri" pitchFamily="34" charset="0"/>
                <a:cs typeface="Calibri" pitchFamily="34" charset="0"/>
              </a:rPr>
              <a:t>args</a:t>
            </a:r>
            <a:r>
              <a:rPr lang="en-US" sz="1200" b="1" dirty="0" smtClean="0">
                <a:latin typeface="Calibri" pitchFamily="34" charset="0"/>
                <a:cs typeface="Calibri" pitchFamily="34" charset="0"/>
              </a:rPr>
              <a:t>) {  </a:t>
            </a:r>
          </a:p>
          <a:p>
            <a:pPr>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Sayable</a:t>
            </a:r>
            <a:r>
              <a:rPr lang="en-US" sz="1200" dirty="0" smtClean="0">
                <a:latin typeface="Calibri" pitchFamily="34" charset="0"/>
                <a:cs typeface="Calibri" pitchFamily="34" charset="0"/>
              </a:rPr>
              <a:t> s=</a:t>
            </a:r>
            <a:r>
              <a:rPr lang="en-US" sz="1200" dirty="0" err="1" smtClean="0">
                <a:latin typeface="Calibri" pitchFamily="34" charset="0"/>
                <a:cs typeface="Calibri" pitchFamily="34" charset="0"/>
              </a:rPr>
              <a:t>AddDemo</a:t>
            </a:r>
            <a:r>
              <a:rPr lang="en-US" sz="1200" dirty="0" smtClean="0">
                <a:latin typeface="Calibri" pitchFamily="34" charset="0"/>
                <a:cs typeface="Calibri" pitchFamily="34" charset="0"/>
              </a:rPr>
              <a:t>::</a:t>
            </a:r>
            <a:r>
              <a:rPr lang="en-US" sz="1200" b="1" dirty="0" smtClean="0">
                <a:latin typeface="Calibri" pitchFamily="34" charset="0"/>
                <a:cs typeface="Calibri" pitchFamily="34" charset="0"/>
              </a:rPr>
              <a:t>new;</a:t>
            </a:r>
          </a:p>
          <a:p>
            <a:pPr>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s.say</a:t>
            </a:r>
            <a:r>
              <a:rPr lang="en-US" sz="1200" dirty="0" smtClean="0">
                <a:latin typeface="Calibri" pitchFamily="34" charset="0"/>
                <a:cs typeface="Calibri" pitchFamily="34" charset="0"/>
              </a:rPr>
              <a:t>();</a:t>
            </a:r>
          </a:p>
          <a:p>
            <a:pPr>
              <a:buNone/>
            </a:pPr>
            <a:r>
              <a:rPr lang="en-US" sz="1200" dirty="0" smtClean="0">
                <a:latin typeface="Calibri" pitchFamily="34" charset="0"/>
                <a:cs typeface="Calibri" pitchFamily="34" charset="0"/>
              </a:rPr>
              <a:t>    }  </a:t>
            </a:r>
          </a:p>
          <a:p>
            <a:pPr>
              <a:buNone/>
            </a:pPr>
            <a:r>
              <a:rPr lang="en-US" sz="1200" dirty="0" smtClean="0">
                <a:latin typeface="Calibri" pitchFamily="34" charset="0"/>
                <a:cs typeface="Calibri" pitchFamily="34" charset="0"/>
              </a:rPr>
              <a:t>}</a:t>
            </a:r>
          </a:p>
        </p:txBody>
      </p:sp>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2190</Words>
  <Application>Microsoft Office PowerPoint</Application>
  <PresentationFormat>On-screen Show (16:9)</PresentationFormat>
  <Paragraphs>333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Theme1</vt:lpstr>
      <vt:lpstr>Core Java </vt:lpstr>
      <vt:lpstr>Agenda</vt:lpstr>
      <vt:lpstr>Java 8 Enhancements </vt:lpstr>
      <vt:lpstr>Lambda expressions</vt:lpstr>
      <vt:lpstr>Example</vt:lpstr>
      <vt:lpstr>Method references</vt:lpstr>
      <vt:lpstr>Example static Method</vt:lpstr>
      <vt:lpstr>Example Instance Method</vt:lpstr>
      <vt:lpstr>Reference to a Constructor</vt:lpstr>
      <vt:lpstr>Example</vt:lpstr>
      <vt:lpstr>Functional Interfaces</vt:lpstr>
      <vt:lpstr>Example</vt:lpstr>
      <vt:lpstr>Default Method</vt:lpstr>
      <vt:lpstr>Default Method</vt:lpstr>
      <vt:lpstr>Java Interface Static Method</vt:lpstr>
      <vt:lpstr>Java Streams</vt:lpstr>
      <vt:lpstr>Slide 17</vt:lpstr>
      <vt:lpstr>Slide 18</vt:lpstr>
      <vt:lpstr>Streams</vt:lpstr>
      <vt:lpstr>Creating Java Streams</vt:lpstr>
      <vt:lpstr>Stream.generate() and Stream.iterate() </vt:lpstr>
      <vt:lpstr>Streams on Arrays in Java</vt:lpstr>
      <vt:lpstr>Streams Filter</vt:lpstr>
      <vt:lpstr>Streams Map</vt:lpstr>
      <vt:lpstr>Parallel Streams</vt:lpstr>
      <vt:lpstr>Parallel Streams</vt:lpstr>
      <vt:lpstr>Sequential vs Parallel Streams</vt:lpstr>
      <vt:lpstr>Parallel Streams Performance Implications</vt:lpstr>
      <vt:lpstr>When to use Parallel Streams?</vt:lpstr>
      <vt:lpstr>Java Collectors</vt:lpstr>
      <vt:lpstr>Example</vt:lpstr>
      <vt:lpstr>Java 8 JDBC Improvements</vt:lpstr>
      <vt:lpstr>Java JDBC DriverAction</vt:lpstr>
      <vt:lpstr>Example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2019-01-29T08:41:46Z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