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83"/>
  </p:notesMasterIdLst>
  <p:sldIdLst>
    <p:sldId id="261" r:id="rId2"/>
    <p:sldId id="272"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6" r:id="rId74"/>
    <p:sldId id="347" r:id="rId75"/>
    <p:sldId id="348" r:id="rId76"/>
    <p:sldId id="351" r:id="rId77"/>
    <p:sldId id="349" r:id="rId78"/>
    <p:sldId id="350" r:id="rId79"/>
    <p:sldId id="352" r:id="rId80"/>
    <p:sldId id="353" r:id="rId81"/>
    <p:sldId id="354" r:id="rId82"/>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130" autoAdjust="0"/>
    <p:restoredTop sz="94386" autoAdjust="0"/>
  </p:normalViewPr>
  <p:slideViewPr>
    <p:cSldViewPr>
      <p:cViewPr>
        <p:scale>
          <a:sx n="100" d="100"/>
          <a:sy n="100" d="100"/>
        </p:scale>
        <p:origin x="-408" y="-5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6D71694F-E978-4EB2-B52C-86A737BD9698}" type="datetimeFigureOut">
              <a:rPr lang="en-US"/>
              <a:pPr>
                <a:defRPr/>
              </a:pPr>
              <a:t>8/19/2014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C67A9DE9-39EE-4D6A-855F-EE6AFBCA6D3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Rot="1" noChangeAspect="1" noTextEdit="1"/>
          </p:cNvSpPr>
          <p:nvPr>
            <p:ph type="sldImg"/>
          </p:nvPr>
        </p:nvSpPr>
        <p:spPr bwMode="auto">
          <a:noFill/>
          <a:ln>
            <a:solidFill>
              <a:srgbClr val="000000"/>
            </a:solidFill>
            <a:miter lim="800000"/>
            <a:headEnd/>
            <a:tailEnd/>
          </a:ln>
        </p:spPr>
      </p:sp>
      <p:sp>
        <p:nvSpPr>
          <p:cNvPr id="6963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6804"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8CACEF5-21C5-4412-89D3-29C9B35AB7AB}"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Rot="1" noChangeAspect="1" noTextEdit="1"/>
          </p:cNvSpPr>
          <p:nvPr>
            <p:ph type="sldImg"/>
          </p:nvPr>
        </p:nvSpPr>
        <p:spPr bwMode="auto">
          <a:noFill/>
          <a:ln>
            <a:solidFill>
              <a:srgbClr val="000000"/>
            </a:solidFill>
            <a:miter lim="800000"/>
            <a:headEnd/>
            <a:tailEnd/>
          </a:ln>
        </p:spPr>
      </p:sp>
      <p:sp>
        <p:nvSpPr>
          <p:cNvPr id="7885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B75F24B-6336-4196-919E-487086792368}"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Rot="1" noChangeAspect="1" noTextEdit="1"/>
          </p:cNvSpPr>
          <p:nvPr>
            <p:ph type="sldImg"/>
          </p:nvPr>
        </p:nvSpPr>
        <p:spPr bwMode="auto">
          <a:noFill/>
          <a:ln>
            <a:solidFill>
              <a:srgbClr val="000000"/>
            </a:solidFill>
            <a:miter lim="800000"/>
            <a:headEnd/>
            <a:tailEnd/>
          </a:ln>
        </p:spPr>
      </p:sp>
      <p:sp>
        <p:nvSpPr>
          <p:cNvPr id="7987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743EDE-66A8-445C-9B38-D00D0B07109D}"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Grp="1" noRot="1" noChangeAspect="1" noTextEdit="1"/>
          </p:cNvSpPr>
          <p:nvPr>
            <p:ph type="sldImg"/>
          </p:nvPr>
        </p:nvSpPr>
        <p:spPr bwMode="auto">
          <a:noFill/>
          <a:ln>
            <a:solidFill>
              <a:srgbClr val="000000"/>
            </a:solidFill>
            <a:miter lim="800000"/>
            <a:headEnd/>
            <a:tailEnd/>
          </a:ln>
        </p:spPr>
      </p:sp>
      <p:sp>
        <p:nvSpPr>
          <p:cNvPr id="8089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77CA45E-963F-4A88-9B75-A39BE46E16C7}"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noGrp="1" noRot="1" noChangeAspect="1" noTextEdit="1"/>
          </p:cNvSpPr>
          <p:nvPr>
            <p:ph type="sldImg"/>
          </p:nvPr>
        </p:nvSpPr>
        <p:spPr bwMode="auto">
          <a:noFill/>
          <a:ln>
            <a:solidFill>
              <a:srgbClr val="000000"/>
            </a:solidFill>
            <a:miter lim="800000"/>
            <a:headEnd/>
            <a:tailEnd/>
          </a:ln>
        </p:spPr>
      </p:sp>
      <p:sp>
        <p:nvSpPr>
          <p:cNvPr id="8192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3ABBDA-F6FB-4066-876B-B858FC339E96}"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Grp="1" noRot="1" noChangeAspect="1" noTextEdit="1"/>
          </p:cNvSpPr>
          <p:nvPr>
            <p:ph type="sldImg"/>
          </p:nvPr>
        </p:nvSpPr>
        <p:spPr bwMode="auto">
          <a:noFill/>
          <a:ln>
            <a:solidFill>
              <a:srgbClr val="000000"/>
            </a:solidFill>
            <a:miter lim="800000"/>
            <a:headEnd/>
            <a:tailEnd/>
          </a:ln>
        </p:spPr>
      </p:sp>
      <p:sp>
        <p:nvSpPr>
          <p:cNvPr id="8294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F14C998-ED81-45BB-899D-8B1712D932C9}"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Grp="1" noRot="1" noChangeAspect="1" noTextEdit="1"/>
          </p:cNvSpPr>
          <p:nvPr>
            <p:ph type="sldImg"/>
          </p:nvPr>
        </p:nvSpPr>
        <p:spPr bwMode="auto">
          <a:noFill/>
          <a:ln>
            <a:solidFill>
              <a:srgbClr val="000000"/>
            </a:solidFill>
            <a:miter lim="800000"/>
            <a:headEnd/>
            <a:tailEnd/>
          </a:ln>
        </p:spPr>
      </p:sp>
      <p:sp>
        <p:nvSpPr>
          <p:cNvPr id="8397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7F3302B-E970-4288-9EA9-3515E4A7CD05}"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p:cNvSpPr>
            <a:spLocks noGrp="1" noRot="1" noChangeAspect="1" noTextEdit="1"/>
          </p:cNvSpPr>
          <p:nvPr>
            <p:ph type="sldImg"/>
          </p:nvPr>
        </p:nvSpPr>
        <p:spPr bwMode="auto">
          <a:noFill/>
          <a:ln>
            <a:solidFill>
              <a:srgbClr val="000000"/>
            </a:solidFill>
            <a:miter lim="800000"/>
            <a:headEnd/>
            <a:tailEnd/>
          </a:ln>
        </p:spPr>
      </p:sp>
      <p:sp>
        <p:nvSpPr>
          <p:cNvPr id="8499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3649A60-7295-4F91-8151-3C06B805A697}"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Rot="1" noChangeAspect="1" noTextEdit="1"/>
          </p:cNvSpPr>
          <p:nvPr>
            <p:ph type="sldImg"/>
          </p:nvPr>
        </p:nvSpPr>
        <p:spPr bwMode="auto">
          <a:noFill/>
          <a:ln>
            <a:solidFill>
              <a:srgbClr val="000000"/>
            </a:solidFill>
            <a:miter lim="800000"/>
            <a:headEnd/>
            <a:tailEnd/>
          </a:ln>
        </p:spPr>
      </p:sp>
      <p:sp>
        <p:nvSpPr>
          <p:cNvPr id="8601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946EC1B-C455-4560-84FA-D47C775E2F4D}"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Grp="1" noRot="1" noChangeAspect="1" noTextEdit="1"/>
          </p:cNvSpPr>
          <p:nvPr>
            <p:ph type="sldImg"/>
          </p:nvPr>
        </p:nvSpPr>
        <p:spPr bwMode="auto">
          <a:noFill/>
          <a:ln>
            <a:solidFill>
              <a:srgbClr val="000000"/>
            </a:solidFill>
            <a:miter lim="800000"/>
            <a:headEnd/>
            <a:tailEnd/>
          </a:ln>
        </p:spPr>
      </p:sp>
      <p:sp>
        <p:nvSpPr>
          <p:cNvPr id="8704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FA14FB5-78EC-4EA4-8E18-36B76A673592}"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p:cNvSpPr>
            <a:spLocks noGrp="1" noRot="1" noChangeAspect="1" noTextEdit="1"/>
          </p:cNvSpPr>
          <p:nvPr>
            <p:ph type="sldImg"/>
          </p:nvPr>
        </p:nvSpPr>
        <p:spPr bwMode="auto">
          <a:noFill/>
          <a:ln>
            <a:solidFill>
              <a:srgbClr val="000000"/>
            </a:solidFill>
            <a:miter lim="800000"/>
            <a:headEnd/>
            <a:tailEnd/>
          </a:ln>
        </p:spPr>
      </p:sp>
      <p:sp>
        <p:nvSpPr>
          <p:cNvPr id="8806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765BAE9-BC43-4E5D-A4CE-3EDEA72FD14A}"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Rot="1" noChangeAspect="1" noTextEdit="1"/>
          </p:cNvSpPr>
          <p:nvPr>
            <p:ph type="sldImg"/>
          </p:nvPr>
        </p:nvSpPr>
        <p:spPr bwMode="auto">
          <a:noFill/>
          <a:ln>
            <a:solidFill>
              <a:srgbClr val="000000"/>
            </a:solidFill>
            <a:miter lim="800000"/>
            <a:headEnd/>
            <a:tailEnd/>
          </a:ln>
        </p:spPr>
      </p:sp>
      <p:sp>
        <p:nvSpPr>
          <p:cNvPr id="7065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347AE6-4AD9-422E-B9A1-5EBB663EEFAF}"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Grp="1" noRot="1" noChangeAspect="1" noTextEdit="1"/>
          </p:cNvSpPr>
          <p:nvPr>
            <p:ph type="sldImg"/>
          </p:nvPr>
        </p:nvSpPr>
        <p:spPr bwMode="auto">
          <a:noFill/>
          <a:ln>
            <a:solidFill>
              <a:srgbClr val="000000"/>
            </a:solidFill>
            <a:miter lim="800000"/>
            <a:headEnd/>
            <a:tailEnd/>
          </a:ln>
        </p:spPr>
      </p:sp>
      <p:sp>
        <p:nvSpPr>
          <p:cNvPr id="890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FE162AB-1E27-4318-ACD6-35B9E0BA32D4}"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Grp="1" noRot="1" noChangeAspect="1" noTextEdit="1"/>
          </p:cNvSpPr>
          <p:nvPr>
            <p:ph type="sldImg"/>
          </p:nvPr>
        </p:nvSpPr>
        <p:spPr bwMode="auto">
          <a:noFill/>
          <a:ln>
            <a:solidFill>
              <a:srgbClr val="000000"/>
            </a:solidFill>
            <a:miter lim="800000"/>
            <a:headEnd/>
            <a:tailEnd/>
          </a:ln>
        </p:spPr>
      </p:sp>
      <p:sp>
        <p:nvSpPr>
          <p:cNvPr id="9011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689F035-F18D-4842-A9ED-5B2CB20F0F0D}"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noGrp="1" noRot="1" noChangeAspect="1" noTextEdit="1"/>
          </p:cNvSpPr>
          <p:nvPr>
            <p:ph type="sldImg"/>
          </p:nvPr>
        </p:nvSpPr>
        <p:spPr bwMode="auto">
          <a:noFill/>
          <a:ln>
            <a:solidFill>
              <a:srgbClr val="000000"/>
            </a:solidFill>
            <a:miter lim="800000"/>
            <a:headEnd/>
            <a:tailEnd/>
          </a:ln>
        </p:spPr>
      </p:sp>
      <p:sp>
        <p:nvSpPr>
          <p:cNvPr id="9113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9832AB8-C83E-4171-9B2B-1D175C5BE992}"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
          <p:cNvSpPr>
            <a:spLocks noGrp="1" noRot="1" noChangeAspect="1" noTextEdit="1"/>
          </p:cNvSpPr>
          <p:nvPr>
            <p:ph type="sldImg"/>
          </p:nvPr>
        </p:nvSpPr>
        <p:spPr bwMode="auto">
          <a:noFill/>
          <a:ln>
            <a:solidFill>
              <a:srgbClr val="000000"/>
            </a:solidFill>
            <a:miter lim="800000"/>
            <a:headEnd/>
            <a:tailEnd/>
          </a:ln>
        </p:spPr>
      </p:sp>
      <p:sp>
        <p:nvSpPr>
          <p:cNvPr id="9216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DE548E-4304-40F0-AED6-7E4B64C5EEF6}"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a:spLocks noGrp="1" noRot="1" noChangeAspect="1" noTextEdit="1"/>
          </p:cNvSpPr>
          <p:nvPr>
            <p:ph type="sldImg"/>
          </p:nvPr>
        </p:nvSpPr>
        <p:spPr bwMode="auto">
          <a:noFill/>
          <a:ln>
            <a:solidFill>
              <a:srgbClr val="000000"/>
            </a:solidFill>
            <a:miter lim="800000"/>
            <a:headEnd/>
            <a:tailEnd/>
          </a:ln>
        </p:spPr>
      </p:sp>
      <p:sp>
        <p:nvSpPr>
          <p:cNvPr id="9318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68B7F67-5C75-4804-905A-2F55216AD1BC}"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Grp="1" noRot="1" noChangeAspect="1" noTextEdit="1"/>
          </p:cNvSpPr>
          <p:nvPr>
            <p:ph type="sldImg"/>
          </p:nvPr>
        </p:nvSpPr>
        <p:spPr bwMode="auto">
          <a:noFill/>
          <a:ln>
            <a:solidFill>
              <a:srgbClr val="000000"/>
            </a:solidFill>
            <a:miter lim="800000"/>
            <a:headEnd/>
            <a:tailEnd/>
          </a:ln>
        </p:spPr>
      </p:sp>
      <p:sp>
        <p:nvSpPr>
          <p:cNvPr id="9421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8EDC88B-3F5F-442C-8463-820C58A9855B}"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noRot="1" noChangeAspect="1" noTextEdit="1"/>
          </p:cNvSpPr>
          <p:nvPr>
            <p:ph type="sldImg"/>
          </p:nvPr>
        </p:nvSpPr>
        <p:spPr bwMode="auto">
          <a:noFill/>
          <a:ln>
            <a:solidFill>
              <a:srgbClr val="000000"/>
            </a:solidFill>
            <a:miter lim="800000"/>
            <a:headEnd/>
            <a:tailEnd/>
          </a:ln>
        </p:spPr>
      </p:sp>
      <p:sp>
        <p:nvSpPr>
          <p:cNvPr id="9523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1619B2B-2D3C-492C-BD27-828322BD01C3}"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Grp="1" noRot="1" noChangeAspect="1" noTextEdit="1"/>
          </p:cNvSpPr>
          <p:nvPr>
            <p:ph type="sldImg"/>
          </p:nvPr>
        </p:nvSpPr>
        <p:spPr bwMode="auto">
          <a:noFill/>
          <a:ln>
            <a:solidFill>
              <a:srgbClr val="000000"/>
            </a:solidFill>
            <a:miter lim="800000"/>
            <a:headEnd/>
            <a:tailEnd/>
          </a:ln>
        </p:spPr>
      </p:sp>
      <p:sp>
        <p:nvSpPr>
          <p:cNvPr id="9625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BA2576-23B8-4834-85FD-526AD5E37631}"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Grp="1" noRot="1" noChangeAspect="1" noTextEdit="1"/>
          </p:cNvSpPr>
          <p:nvPr>
            <p:ph type="sldImg"/>
          </p:nvPr>
        </p:nvSpPr>
        <p:spPr bwMode="auto">
          <a:noFill/>
          <a:ln>
            <a:solidFill>
              <a:srgbClr val="000000"/>
            </a:solidFill>
            <a:miter lim="800000"/>
            <a:headEnd/>
            <a:tailEnd/>
          </a:ln>
        </p:spPr>
      </p:sp>
      <p:sp>
        <p:nvSpPr>
          <p:cNvPr id="972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7510AC-A2D4-4657-A2EC-C5C07593FD8F}"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noGrp="1" noRot="1" noChangeAspect="1" noTextEdit="1"/>
          </p:cNvSpPr>
          <p:nvPr>
            <p:ph type="sldImg"/>
          </p:nvPr>
        </p:nvSpPr>
        <p:spPr bwMode="auto">
          <a:noFill/>
          <a:ln>
            <a:solidFill>
              <a:srgbClr val="000000"/>
            </a:solidFill>
            <a:miter lim="800000"/>
            <a:headEnd/>
            <a:tailEnd/>
          </a:ln>
        </p:spPr>
      </p:sp>
      <p:sp>
        <p:nvSpPr>
          <p:cNvPr id="9830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A447AE2-9496-476C-A083-12C239D268E9}"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Rot="1" noChangeAspect="1" noTextEdit="1"/>
          </p:cNvSpPr>
          <p:nvPr>
            <p:ph type="sldImg"/>
          </p:nvPr>
        </p:nvSpPr>
        <p:spPr bwMode="auto">
          <a:noFill/>
          <a:ln>
            <a:solidFill>
              <a:srgbClr val="000000"/>
            </a:solidFill>
            <a:miter lim="800000"/>
            <a:headEnd/>
            <a:tailEnd/>
          </a:ln>
        </p:spPr>
      </p:sp>
      <p:sp>
        <p:nvSpPr>
          <p:cNvPr id="716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23D91A-0504-4FCB-A64D-5232DFFF5F93}"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Grp="1" noRot="1" noChangeAspect="1" noTextEdit="1"/>
          </p:cNvSpPr>
          <p:nvPr>
            <p:ph type="sldImg"/>
          </p:nvPr>
        </p:nvSpPr>
        <p:spPr bwMode="auto">
          <a:noFill/>
          <a:ln>
            <a:solidFill>
              <a:srgbClr val="000000"/>
            </a:solidFill>
            <a:miter lim="800000"/>
            <a:headEnd/>
            <a:tailEnd/>
          </a:ln>
        </p:spPr>
      </p:sp>
      <p:sp>
        <p:nvSpPr>
          <p:cNvPr id="9933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8E4CE5-8B2A-43BB-B54F-E4709C993808}"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
          <p:cNvSpPr>
            <a:spLocks noGrp="1" noRot="1" noChangeAspect="1" noTextEdit="1"/>
          </p:cNvSpPr>
          <p:nvPr>
            <p:ph type="sldImg"/>
          </p:nvPr>
        </p:nvSpPr>
        <p:spPr bwMode="auto">
          <a:noFill/>
          <a:ln>
            <a:solidFill>
              <a:srgbClr val="000000"/>
            </a:solidFill>
            <a:miter lim="800000"/>
            <a:headEnd/>
            <a:tailEnd/>
          </a:ln>
        </p:spPr>
      </p:sp>
      <p:sp>
        <p:nvSpPr>
          <p:cNvPr id="10035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6C640C7-7D31-4903-8BC2-2F2B30FCEFD9}"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p:cNvSpPr>
            <a:spLocks noGrp="1" noRot="1" noChangeAspect="1" noTextEdit="1"/>
          </p:cNvSpPr>
          <p:nvPr>
            <p:ph type="sldImg"/>
          </p:nvPr>
        </p:nvSpPr>
        <p:spPr bwMode="auto">
          <a:noFill/>
          <a:ln>
            <a:solidFill>
              <a:srgbClr val="000000"/>
            </a:solidFill>
            <a:miter lim="800000"/>
            <a:headEnd/>
            <a:tailEnd/>
          </a:ln>
        </p:spPr>
      </p:sp>
      <p:sp>
        <p:nvSpPr>
          <p:cNvPr id="1013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A86D78B-61B1-4703-88FF-7ED771586B1C}"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
          <p:cNvSpPr>
            <a:spLocks noGrp="1" noRot="1" noChangeAspect="1" noTextEdit="1"/>
          </p:cNvSpPr>
          <p:nvPr>
            <p:ph type="sldImg"/>
          </p:nvPr>
        </p:nvSpPr>
        <p:spPr bwMode="auto">
          <a:noFill/>
          <a:ln>
            <a:solidFill>
              <a:srgbClr val="000000"/>
            </a:solidFill>
            <a:miter lim="800000"/>
            <a:headEnd/>
            <a:tailEnd/>
          </a:ln>
        </p:spPr>
      </p:sp>
      <p:sp>
        <p:nvSpPr>
          <p:cNvPr id="10240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813DFF0-FE10-479D-8F8E-64D225F1986B}"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p:cNvSpPr>
            <a:spLocks noGrp="1" noRot="1" noChangeAspect="1" noTextEdit="1"/>
          </p:cNvSpPr>
          <p:nvPr>
            <p:ph type="sldImg"/>
          </p:nvPr>
        </p:nvSpPr>
        <p:spPr bwMode="auto">
          <a:noFill/>
          <a:ln>
            <a:solidFill>
              <a:srgbClr val="000000"/>
            </a:solidFill>
            <a:miter lim="800000"/>
            <a:headEnd/>
            <a:tailEnd/>
          </a:ln>
        </p:spPr>
      </p:sp>
      <p:sp>
        <p:nvSpPr>
          <p:cNvPr id="1034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DC5D15-C58D-4AC4-A783-4B069CBC23CF}"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
          <p:cNvSpPr>
            <a:spLocks noGrp="1" noRot="1" noChangeAspect="1" noTextEdit="1"/>
          </p:cNvSpPr>
          <p:nvPr>
            <p:ph type="sldImg"/>
          </p:nvPr>
        </p:nvSpPr>
        <p:spPr bwMode="auto">
          <a:noFill/>
          <a:ln>
            <a:solidFill>
              <a:srgbClr val="000000"/>
            </a:solidFill>
            <a:miter lim="800000"/>
            <a:headEnd/>
            <a:tailEnd/>
          </a:ln>
        </p:spPr>
      </p:sp>
      <p:sp>
        <p:nvSpPr>
          <p:cNvPr id="10445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A2810D9-E53C-411F-AECA-2949513A6CD2}"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
          <p:cNvSpPr>
            <a:spLocks noGrp="1" noRot="1" noChangeAspect="1" noTextEdit="1"/>
          </p:cNvSpPr>
          <p:nvPr>
            <p:ph type="sldImg"/>
          </p:nvPr>
        </p:nvSpPr>
        <p:spPr bwMode="auto">
          <a:noFill/>
          <a:ln>
            <a:solidFill>
              <a:srgbClr val="000000"/>
            </a:solidFill>
            <a:miter lim="800000"/>
            <a:headEnd/>
            <a:tailEnd/>
          </a:ln>
        </p:spPr>
      </p:sp>
      <p:sp>
        <p:nvSpPr>
          <p:cNvPr id="10547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CFD5755-2C50-41E4-AFB8-610CD5718A80}"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
          <p:cNvSpPr>
            <a:spLocks noGrp="1" noRot="1" noChangeAspect="1" noTextEdit="1"/>
          </p:cNvSpPr>
          <p:nvPr>
            <p:ph type="sldImg"/>
          </p:nvPr>
        </p:nvSpPr>
        <p:spPr bwMode="auto">
          <a:noFill/>
          <a:ln>
            <a:solidFill>
              <a:srgbClr val="000000"/>
            </a:solidFill>
            <a:miter lim="800000"/>
            <a:headEnd/>
            <a:tailEnd/>
          </a:ln>
        </p:spPr>
      </p:sp>
      <p:sp>
        <p:nvSpPr>
          <p:cNvPr id="10649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3E9B32A-F1BC-4850-B41D-AE50D2132AF1}"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
          <p:cNvSpPr>
            <a:spLocks noGrp="1" noRot="1" noChangeAspect="1" noTextEdit="1"/>
          </p:cNvSpPr>
          <p:nvPr>
            <p:ph type="sldImg"/>
          </p:nvPr>
        </p:nvSpPr>
        <p:spPr bwMode="auto">
          <a:noFill/>
          <a:ln>
            <a:solidFill>
              <a:srgbClr val="000000"/>
            </a:solidFill>
            <a:miter lim="800000"/>
            <a:headEnd/>
            <a:tailEnd/>
          </a:ln>
        </p:spPr>
      </p:sp>
      <p:sp>
        <p:nvSpPr>
          <p:cNvPr id="10752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B3C9FDA-D40A-4504-9CDD-49820CB6AFDB}"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p:cNvSpPr>
            <a:spLocks noGrp="1" noRot="1" noChangeAspect="1" noTextEdit="1"/>
          </p:cNvSpPr>
          <p:nvPr>
            <p:ph type="sldImg"/>
          </p:nvPr>
        </p:nvSpPr>
        <p:spPr bwMode="auto">
          <a:noFill/>
          <a:ln>
            <a:solidFill>
              <a:srgbClr val="000000"/>
            </a:solidFill>
            <a:miter lim="800000"/>
            <a:headEnd/>
            <a:tailEnd/>
          </a:ln>
        </p:spPr>
      </p:sp>
      <p:sp>
        <p:nvSpPr>
          <p:cNvPr id="10854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68943C-B976-4C0B-BEF4-6DEB5B2CC98E}"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Rot="1" noChangeAspect="1" noTextEdit="1"/>
          </p:cNvSpPr>
          <p:nvPr>
            <p:ph type="sldImg"/>
          </p:nvPr>
        </p:nvSpPr>
        <p:spPr bwMode="auto">
          <a:noFill/>
          <a:ln>
            <a:solidFill>
              <a:srgbClr val="000000"/>
            </a:solidFill>
            <a:miter lim="800000"/>
            <a:headEnd/>
            <a:tailEnd/>
          </a:ln>
        </p:spPr>
      </p:sp>
      <p:sp>
        <p:nvSpPr>
          <p:cNvPr id="7270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ACF75D7-3586-4F84-9F54-20300AB4D1C4}"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Grp="1" noRot="1" noChangeAspect="1" noTextEdit="1"/>
          </p:cNvSpPr>
          <p:nvPr>
            <p:ph type="sldImg"/>
          </p:nvPr>
        </p:nvSpPr>
        <p:spPr bwMode="auto">
          <a:noFill/>
          <a:ln>
            <a:solidFill>
              <a:srgbClr val="000000"/>
            </a:solidFill>
            <a:miter lim="800000"/>
            <a:headEnd/>
            <a:tailEnd/>
          </a:ln>
        </p:spPr>
      </p:sp>
      <p:sp>
        <p:nvSpPr>
          <p:cNvPr id="10957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F59D05C-F2E1-4F8E-B5BD-E3C1CD0386EE}"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p:cNvSpPr>
            <a:spLocks noGrp="1" noRot="1" noChangeAspect="1" noTextEdit="1"/>
          </p:cNvSpPr>
          <p:nvPr>
            <p:ph type="sldImg"/>
          </p:nvPr>
        </p:nvSpPr>
        <p:spPr bwMode="auto">
          <a:noFill/>
          <a:ln>
            <a:solidFill>
              <a:srgbClr val="000000"/>
            </a:solidFill>
            <a:miter lim="800000"/>
            <a:headEnd/>
            <a:tailEnd/>
          </a:ln>
        </p:spPr>
      </p:sp>
      <p:sp>
        <p:nvSpPr>
          <p:cNvPr id="11059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385384-3C9B-47F0-A37B-F79C742C7EAD}"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Grp="1" noRot="1" noChangeAspect="1" noTextEdit="1"/>
          </p:cNvSpPr>
          <p:nvPr>
            <p:ph type="sldImg"/>
          </p:nvPr>
        </p:nvSpPr>
        <p:spPr bwMode="auto">
          <a:noFill/>
          <a:ln>
            <a:solidFill>
              <a:srgbClr val="000000"/>
            </a:solidFill>
            <a:miter lim="800000"/>
            <a:headEnd/>
            <a:tailEnd/>
          </a:ln>
        </p:spPr>
      </p:sp>
      <p:sp>
        <p:nvSpPr>
          <p:cNvPr id="11161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3C13646-2699-4D2E-BDC8-054358B40322}"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Grp="1" noRot="1" noChangeAspect="1" noTextEdit="1"/>
          </p:cNvSpPr>
          <p:nvPr>
            <p:ph type="sldImg"/>
          </p:nvPr>
        </p:nvSpPr>
        <p:spPr bwMode="auto">
          <a:noFill/>
          <a:ln>
            <a:solidFill>
              <a:srgbClr val="000000"/>
            </a:solidFill>
            <a:miter lim="800000"/>
            <a:headEnd/>
            <a:tailEnd/>
          </a:ln>
        </p:spPr>
      </p:sp>
      <p:sp>
        <p:nvSpPr>
          <p:cNvPr id="11264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B058FDE-10CF-4E91-BDBD-38A63AAEB5D3}"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p:cNvSpPr>
            <a:spLocks noGrp="1" noRot="1" noChangeAspect="1" noTextEdit="1"/>
          </p:cNvSpPr>
          <p:nvPr>
            <p:ph type="sldImg"/>
          </p:nvPr>
        </p:nvSpPr>
        <p:spPr bwMode="auto">
          <a:noFill/>
          <a:ln>
            <a:solidFill>
              <a:srgbClr val="000000"/>
            </a:solidFill>
            <a:miter lim="800000"/>
            <a:headEnd/>
            <a:tailEnd/>
          </a:ln>
        </p:spPr>
      </p:sp>
      <p:sp>
        <p:nvSpPr>
          <p:cNvPr id="11366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4EC9C7-01B1-4751-A5B3-38ECD5E3E12D}"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
          <p:cNvSpPr>
            <a:spLocks noGrp="1" noRot="1" noChangeAspect="1" noTextEdit="1"/>
          </p:cNvSpPr>
          <p:nvPr>
            <p:ph type="sldImg"/>
          </p:nvPr>
        </p:nvSpPr>
        <p:spPr bwMode="auto">
          <a:noFill/>
          <a:ln>
            <a:solidFill>
              <a:srgbClr val="000000"/>
            </a:solidFill>
            <a:miter lim="800000"/>
            <a:headEnd/>
            <a:tailEnd/>
          </a:ln>
        </p:spPr>
      </p:sp>
      <p:sp>
        <p:nvSpPr>
          <p:cNvPr id="1146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2C219C0-E346-4AF1-8D20-EF56C2310703}"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p:cNvSpPr>
            <a:spLocks noGrp="1" noRot="1" noChangeAspect="1" noTextEdit="1"/>
          </p:cNvSpPr>
          <p:nvPr>
            <p:ph type="sldImg"/>
          </p:nvPr>
        </p:nvSpPr>
        <p:spPr bwMode="auto">
          <a:noFill/>
          <a:ln>
            <a:solidFill>
              <a:srgbClr val="000000"/>
            </a:solidFill>
            <a:miter lim="800000"/>
            <a:headEnd/>
            <a:tailEnd/>
          </a:ln>
        </p:spPr>
      </p:sp>
      <p:sp>
        <p:nvSpPr>
          <p:cNvPr id="11571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2A716AC-1834-40EA-BC3D-2055EAF81949}"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
          <p:cNvSpPr>
            <a:spLocks noGrp="1" noRot="1" noChangeAspect="1" noTextEdit="1"/>
          </p:cNvSpPr>
          <p:nvPr>
            <p:ph type="sldImg"/>
          </p:nvPr>
        </p:nvSpPr>
        <p:spPr bwMode="auto">
          <a:noFill/>
          <a:ln>
            <a:solidFill>
              <a:srgbClr val="000000"/>
            </a:solidFill>
            <a:miter lim="800000"/>
            <a:headEnd/>
            <a:tailEnd/>
          </a:ln>
        </p:spPr>
      </p:sp>
      <p:sp>
        <p:nvSpPr>
          <p:cNvPr id="11673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8B0C42-BEDB-4877-8CE5-05791311B7E7}"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
          <p:cNvSpPr>
            <a:spLocks noGrp="1" noRot="1" noChangeAspect="1" noTextEdit="1"/>
          </p:cNvSpPr>
          <p:nvPr>
            <p:ph type="sldImg"/>
          </p:nvPr>
        </p:nvSpPr>
        <p:spPr bwMode="auto">
          <a:noFill/>
          <a:ln>
            <a:solidFill>
              <a:srgbClr val="000000"/>
            </a:solidFill>
            <a:miter lim="800000"/>
            <a:headEnd/>
            <a:tailEnd/>
          </a:ln>
        </p:spPr>
      </p:sp>
      <p:sp>
        <p:nvSpPr>
          <p:cNvPr id="11776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C3DD211-599C-4145-97AA-DE712C35BA7D}"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Grp="1" noRot="1" noChangeAspect="1" noTextEdit="1"/>
          </p:cNvSpPr>
          <p:nvPr>
            <p:ph type="sldImg"/>
          </p:nvPr>
        </p:nvSpPr>
        <p:spPr bwMode="auto">
          <a:noFill/>
          <a:ln>
            <a:solidFill>
              <a:srgbClr val="000000"/>
            </a:solidFill>
            <a:miter lim="800000"/>
            <a:headEnd/>
            <a:tailEnd/>
          </a:ln>
        </p:spPr>
      </p:sp>
      <p:sp>
        <p:nvSpPr>
          <p:cNvPr id="11878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1EBE2DA-1A39-44AA-9CA8-874722DD20D9}"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Rot="1" noChangeAspect="1" noTextEdit="1"/>
          </p:cNvSpPr>
          <p:nvPr>
            <p:ph type="sldImg"/>
          </p:nvPr>
        </p:nvSpPr>
        <p:spPr bwMode="auto">
          <a:noFill/>
          <a:ln>
            <a:solidFill>
              <a:srgbClr val="000000"/>
            </a:solidFill>
            <a:miter lim="800000"/>
            <a:headEnd/>
            <a:tailEnd/>
          </a:ln>
        </p:spPr>
      </p:sp>
      <p:sp>
        <p:nvSpPr>
          <p:cNvPr id="7373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5AEB538-A18E-46AB-B93A-50303146BB5F}"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p:cNvSpPr>
            <a:spLocks noGrp="1" noRot="1" noChangeAspect="1" noTextEdit="1"/>
          </p:cNvSpPr>
          <p:nvPr>
            <p:ph type="sldImg"/>
          </p:nvPr>
        </p:nvSpPr>
        <p:spPr bwMode="auto">
          <a:noFill/>
          <a:ln>
            <a:solidFill>
              <a:srgbClr val="000000"/>
            </a:solidFill>
            <a:miter lim="800000"/>
            <a:headEnd/>
            <a:tailEnd/>
          </a:ln>
        </p:spPr>
      </p:sp>
      <p:sp>
        <p:nvSpPr>
          <p:cNvPr id="11981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6D19A04-AD99-42A3-AB49-87E398803B10}"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
          <p:cNvSpPr>
            <a:spLocks noGrp="1" noRot="1" noChangeAspect="1" noTextEdit="1"/>
          </p:cNvSpPr>
          <p:nvPr>
            <p:ph type="sldImg"/>
          </p:nvPr>
        </p:nvSpPr>
        <p:spPr bwMode="auto">
          <a:noFill/>
          <a:ln>
            <a:solidFill>
              <a:srgbClr val="000000"/>
            </a:solidFill>
            <a:miter lim="800000"/>
            <a:headEnd/>
            <a:tailEnd/>
          </a:ln>
        </p:spPr>
      </p:sp>
      <p:sp>
        <p:nvSpPr>
          <p:cNvPr id="12083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B52FCB5-224F-4C31-9C80-58D6EF1728D8}"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p:cNvSpPr>
            <a:spLocks noGrp="1" noRot="1" noChangeAspect="1" noTextEdit="1"/>
          </p:cNvSpPr>
          <p:nvPr>
            <p:ph type="sldImg"/>
          </p:nvPr>
        </p:nvSpPr>
        <p:spPr bwMode="auto">
          <a:noFill/>
          <a:ln>
            <a:solidFill>
              <a:srgbClr val="000000"/>
            </a:solidFill>
            <a:miter lim="800000"/>
            <a:headEnd/>
            <a:tailEnd/>
          </a:ln>
        </p:spPr>
      </p:sp>
      <p:sp>
        <p:nvSpPr>
          <p:cNvPr id="12185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39C08AC-19D5-4CDB-B87E-D94EC8F0309E}"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
          <p:cNvSpPr>
            <a:spLocks noGrp="1" noRot="1" noChangeAspect="1" noTextEdit="1"/>
          </p:cNvSpPr>
          <p:nvPr>
            <p:ph type="sldImg"/>
          </p:nvPr>
        </p:nvSpPr>
        <p:spPr bwMode="auto">
          <a:noFill/>
          <a:ln>
            <a:solidFill>
              <a:srgbClr val="000000"/>
            </a:solidFill>
            <a:miter lim="800000"/>
            <a:headEnd/>
            <a:tailEnd/>
          </a:ln>
        </p:spPr>
      </p:sp>
      <p:sp>
        <p:nvSpPr>
          <p:cNvPr id="12288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C844ECF-A92A-4844-A4BB-15226F9BDCEA}"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
          <p:cNvSpPr>
            <a:spLocks noGrp="1" noRot="1" noChangeAspect="1" noTextEdit="1"/>
          </p:cNvSpPr>
          <p:nvPr>
            <p:ph type="sldImg"/>
          </p:nvPr>
        </p:nvSpPr>
        <p:spPr bwMode="auto">
          <a:noFill/>
          <a:ln>
            <a:solidFill>
              <a:srgbClr val="000000"/>
            </a:solidFill>
            <a:miter lim="800000"/>
            <a:headEnd/>
            <a:tailEnd/>
          </a:ln>
        </p:spPr>
      </p:sp>
      <p:sp>
        <p:nvSpPr>
          <p:cNvPr id="12390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6FD7458-5666-4423-A371-9E43B7D793B4}"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
          <p:cNvSpPr>
            <a:spLocks noGrp="1" noRot="1" noChangeAspect="1" noTextEdit="1"/>
          </p:cNvSpPr>
          <p:nvPr>
            <p:ph type="sldImg"/>
          </p:nvPr>
        </p:nvSpPr>
        <p:spPr bwMode="auto">
          <a:noFill/>
          <a:ln>
            <a:solidFill>
              <a:srgbClr val="000000"/>
            </a:solidFill>
            <a:miter lim="800000"/>
            <a:headEnd/>
            <a:tailEnd/>
          </a:ln>
        </p:spPr>
      </p:sp>
      <p:sp>
        <p:nvSpPr>
          <p:cNvPr id="12493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63C4B05-A474-4E04-A8A6-643124257798}"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
          <p:cNvSpPr>
            <a:spLocks noGrp="1" noRot="1" noChangeAspect="1" noTextEdit="1"/>
          </p:cNvSpPr>
          <p:nvPr>
            <p:ph type="sldImg"/>
          </p:nvPr>
        </p:nvSpPr>
        <p:spPr bwMode="auto">
          <a:noFill/>
          <a:ln>
            <a:solidFill>
              <a:srgbClr val="000000"/>
            </a:solidFill>
            <a:miter lim="800000"/>
            <a:headEnd/>
            <a:tailEnd/>
          </a:ln>
        </p:spPr>
      </p:sp>
      <p:sp>
        <p:nvSpPr>
          <p:cNvPr id="12595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7947C9-5ADE-4CFC-B54E-49FAE4748DD8}"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
          <p:cNvSpPr>
            <a:spLocks noGrp="1" noRot="1" noChangeAspect="1" noTextEdit="1"/>
          </p:cNvSpPr>
          <p:nvPr>
            <p:ph type="sldImg"/>
          </p:nvPr>
        </p:nvSpPr>
        <p:spPr bwMode="auto">
          <a:noFill/>
          <a:ln>
            <a:solidFill>
              <a:srgbClr val="000000"/>
            </a:solidFill>
            <a:miter lim="800000"/>
            <a:headEnd/>
            <a:tailEnd/>
          </a:ln>
        </p:spPr>
      </p:sp>
      <p:sp>
        <p:nvSpPr>
          <p:cNvPr id="1269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F06A69-9A90-4689-AA24-3822DE6F7F7E}"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
          <p:cNvSpPr>
            <a:spLocks noGrp="1" noRot="1" noChangeAspect="1" noTextEdit="1"/>
          </p:cNvSpPr>
          <p:nvPr>
            <p:ph type="sldImg"/>
          </p:nvPr>
        </p:nvSpPr>
        <p:spPr bwMode="auto">
          <a:noFill/>
          <a:ln>
            <a:solidFill>
              <a:srgbClr val="000000"/>
            </a:solidFill>
            <a:miter lim="800000"/>
            <a:headEnd/>
            <a:tailEnd/>
          </a:ln>
        </p:spPr>
      </p:sp>
      <p:sp>
        <p:nvSpPr>
          <p:cNvPr id="12800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F583EFB-6F74-447B-AF4C-128BD5AE47F5}"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Rot="1" noChangeAspect="1" noTextEdit="1"/>
          </p:cNvSpPr>
          <p:nvPr>
            <p:ph type="sldImg"/>
          </p:nvPr>
        </p:nvSpPr>
        <p:spPr bwMode="auto">
          <a:noFill/>
          <a:ln>
            <a:solidFill>
              <a:srgbClr val="000000"/>
            </a:solidFill>
            <a:miter lim="800000"/>
            <a:headEnd/>
            <a:tailEnd/>
          </a:ln>
        </p:spPr>
      </p:sp>
      <p:sp>
        <p:nvSpPr>
          <p:cNvPr id="7475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27B8B96-A18B-4671-81B2-13418385353C}"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Grp="1" noRot="1" noChangeAspect="1" noTextEdit="1"/>
          </p:cNvSpPr>
          <p:nvPr>
            <p:ph type="sldImg"/>
          </p:nvPr>
        </p:nvSpPr>
        <p:spPr bwMode="auto">
          <a:noFill/>
          <a:ln>
            <a:solidFill>
              <a:srgbClr val="000000"/>
            </a:solidFill>
            <a:miter lim="800000"/>
            <a:headEnd/>
            <a:tailEnd/>
          </a:ln>
        </p:spPr>
      </p:sp>
      <p:sp>
        <p:nvSpPr>
          <p:cNvPr id="11161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3C13646-2699-4D2E-BDC8-054358B40322}"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68</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Grp="1" noRot="1" noChangeAspect="1" noTextEdit="1"/>
          </p:cNvSpPr>
          <p:nvPr>
            <p:ph type="sldImg"/>
          </p:nvPr>
        </p:nvSpPr>
        <p:spPr bwMode="auto">
          <a:noFill/>
          <a:ln>
            <a:solidFill>
              <a:srgbClr val="000000"/>
            </a:solidFill>
            <a:miter lim="800000"/>
            <a:headEnd/>
            <a:tailEnd/>
          </a:ln>
        </p:spPr>
      </p:sp>
      <p:sp>
        <p:nvSpPr>
          <p:cNvPr id="11161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3C13646-2699-4D2E-BDC8-054358B40322}" type="slidenum">
              <a:rPr lang="en-US" smtClean="0"/>
              <a:pPr fontAlgn="base">
                <a:spcBef>
                  <a:spcPct val="0"/>
                </a:spcBef>
                <a:spcAft>
                  <a:spcPct val="0"/>
                </a:spcAft>
                <a:defRPr/>
              </a:pPr>
              <a:t>69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75</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76</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77</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78</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Rot="1" noChangeAspect="1" noTextEdit="1"/>
          </p:cNvSpPr>
          <p:nvPr>
            <p:ph type="sldImg"/>
          </p:nvPr>
        </p:nvSpPr>
        <p:spPr bwMode="auto">
          <a:noFill/>
          <a:ln>
            <a:solidFill>
              <a:srgbClr val="000000"/>
            </a:solidFill>
            <a:miter lim="800000"/>
            <a:headEnd/>
            <a:tailEnd/>
          </a:ln>
        </p:spPr>
      </p:sp>
      <p:sp>
        <p:nvSpPr>
          <p:cNvPr id="7680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EDA379-9998-4C2E-8D8F-176F8A4C6343}"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D8A62A-FCE5-4C6A-B2D0-DDF93EFE4D8D}" type="slidenum">
              <a:rPr lang="en-US" smtClean="0"/>
              <a:pPr fontAlgn="base">
                <a:spcBef>
                  <a:spcPct val="0"/>
                </a:spcBef>
                <a:spcAft>
                  <a:spcPct val="0"/>
                </a:spcAft>
                <a:defRPr/>
              </a:pPr>
              <a:t>80</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
          <p:cNvSpPr>
            <a:spLocks noGrp="1" noRot="1" noChangeAspect="1" noTextEdit="1"/>
          </p:cNvSpPr>
          <p:nvPr>
            <p:ph type="sldImg"/>
          </p:nvPr>
        </p:nvSpPr>
        <p:spPr bwMode="auto">
          <a:noFill/>
          <a:ln>
            <a:solidFill>
              <a:srgbClr val="000000"/>
            </a:solidFill>
            <a:miter lim="800000"/>
            <a:headEnd/>
            <a:tailEnd/>
          </a:ln>
        </p:spPr>
      </p:sp>
      <p:sp>
        <p:nvSpPr>
          <p:cNvPr id="18432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8669425-7177-471C-B644-DC7BADAC5F2C}" type="slidenum">
              <a:rPr lang="en-US" smtClean="0"/>
              <a:pPr fontAlgn="base">
                <a:spcBef>
                  <a:spcPct val="0"/>
                </a:spcBef>
                <a:spcAft>
                  <a:spcPct val="0"/>
                </a:spcAft>
                <a:defRPr/>
              </a:pPr>
              <a:t>81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bwMode="auto">
          <a:noFill/>
          <a:ln>
            <a:solidFill>
              <a:srgbClr val="000000"/>
            </a:solidFill>
            <a:miter lim="800000"/>
            <a:headEnd/>
            <a:tailEnd/>
          </a:ln>
        </p:spPr>
      </p:sp>
      <p:sp>
        <p:nvSpPr>
          <p:cNvPr id="778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80101DD-8624-4C6F-81D3-965A81981084}"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C7835988-EAC6-44BA-9FB3-8B2AE469FF65}" type="datetime1">
              <a:rPr lang="en-US"/>
              <a:pPr>
                <a:defRPr/>
              </a:pPr>
              <a:t>8/19/2014</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E7120C5C-FB26-4683-BC40-3146EBBEDAE2}"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82A1FA99-871C-448B-BFF8-759F35FA26FF}" type="datetime1">
              <a:rPr lang="en-US"/>
              <a:pPr>
                <a:defRPr/>
              </a:pPr>
              <a:t>8/19/2014</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70C4E85D-00AD-4D84-83A0-C115B36B2D3C}"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A5ADA427-DDF8-4A9E-B5FF-ECED397B2F43}" type="datetime1">
              <a:rPr lang="en-US"/>
              <a:pPr>
                <a:defRPr/>
              </a:pPr>
              <a:t>8/19/2014</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E376DD63-0A0C-48DD-B4AB-3AA3C47D8098}"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079A8B2B-17C5-4C84-9261-1B24AD72F829}" type="datetime1">
              <a:rPr lang="en-US"/>
              <a:pPr>
                <a:defRPr/>
              </a:pPr>
              <a:t>8/19/2014</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99434CD4-B68B-4108-8222-C961ADABCC1E}"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1257BB59-4697-4E77-8E76-C68EE6546274}" type="datetime1">
              <a:rPr lang="en-US"/>
              <a:pPr>
                <a:defRPr/>
              </a:pPr>
              <a:t>8/19/2014</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5F46FA0F-825E-4DC6-A684-766C4E1FBFF1}"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1AE0D6E2-9927-4996-BDDE-896F1106F5F6}" type="datetime1">
              <a:rPr lang="en-US"/>
              <a:pPr>
                <a:defRPr/>
              </a:pPr>
              <a:t>8/19/2014</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7D28B11E-A1BC-48DC-A070-9385B768140B}"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872A75D5-CF25-4499-814C-BAE63FCB24DA}" type="datetime1">
              <a:rPr lang="en-US"/>
              <a:pPr>
                <a:defRPr/>
              </a:pPr>
              <a:t>8/19/2014</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D0946380-9753-41B6-8CA6-814215B39B1E}"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2D768E88-F1FE-453F-9DE2-F8E7D64796D5}" type="datetime1">
              <a:rPr lang="en-US"/>
              <a:pPr>
                <a:defRPr/>
              </a:pPr>
              <a:t>8/19/2014</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9AD437D0-ECE7-4389-95D9-BFD224ADB01D}"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390CB2EB-6F90-45BB-82E8-8F3C7681F1BA}" type="datetime1">
              <a:rPr lang="en-US"/>
              <a:pPr>
                <a:defRPr/>
              </a:pPr>
              <a:t>8/19/2014</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466BCC51-9D5C-4FC6-949F-83A70BD0B55F}"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B931EBDC-B591-43FA-85C3-75FC80B09B9B}" type="datetime1">
              <a:rPr lang="en-US"/>
              <a:pPr>
                <a:defRPr/>
              </a:pPr>
              <a:t>8/19/2014</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408C4305-21A7-43D6-BE4C-F4098E481423}"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321" r:id="rId1"/>
    <p:sldLayoutId id="2147484318" r:id="rId2"/>
    <p:sldLayoutId id="2147484322" r:id="rId3"/>
    <p:sldLayoutId id="2147484323" r:id="rId4"/>
    <p:sldLayoutId id="2147484324" r:id="rId5"/>
    <p:sldLayoutId id="2147484319" r:id="rId6"/>
    <p:sldLayoutId id="2147484325" r:id="rId7"/>
    <p:sldLayoutId id="2147484320" r:id="rId8"/>
    <p:sldLayoutId id="2147484326" r:id="rId9"/>
  </p:sldLayoutIdLst>
  <p:transition spd="med">
    <p:cut/>
  </p:transition>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194" name="Rectangle 2"/>
          <p:cNvSpPr>
            <a:spLocks noGrp="1"/>
          </p:cNvSpPr>
          <p:nvPr>
            <p:ph type="body" sz="half" idx="2"/>
          </p:nvPr>
        </p:nvSpPr>
        <p:spPr/>
        <p:txBody>
          <a:bodyPr/>
          <a:lstStyle/>
          <a:p>
            <a:pPr eaLnBrk="1" hangingPunct="1"/>
            <a:r>
              <a:rPr lang="en-US" sz="2800" b="1" dirty="0" smtClean="0">
                <a:latin typeface="Calibri" pitchFamily="34" charset="0"/>
              </a:rPr>
              <a:t>Session5 By </a:t>
            </a:r>
            <a:r>
              <a:rPr lang="en-US" sz="2800" b="1" dirty="0" err="1" smtClean="0">
                <a:latin typeface="Calibri" pitchFamily="34" charset="0"/>
              </a:rPr>
              <a:t>Saurabh</a:t>
            </a:r>
            <a:r>
              <a:rPr lang="en-US" sz="2800" b="1" dirty="0" smtClean="0">
                <a:latin typeface="Calibri" pitchFamily="34" charset="0"/>
              </a:rPr>
              <a:t> Sharma</a:t>
            </a:r>
            <a:endParaRPr lang="en-US" sz="2800" b="1" dirty="0" smtClean="0">
              <a:latin typeface="Calibri" pitchFamily="34" charset="0"/>
            </a:endParaRPr>
          </a:p>
          <a:p>
            <a:pPr eaLnBrk="1" hangingPunct="1"/>
            <a:endParaRPr lang="en-US" dirty="0" smtClean="0"/>
          </a:p>
        </p:txBody>
      </p:sp>
      <p:sp>
        <p:nvSpPr>
          <p:cNvPr id="4" name="Rectangle 3"/>
          <p:cNvSpPr>
            <a:spLocks noGrp="1"/>
          </p:cNvSpPr>
          <p:nvPr>
            <p:ph type="title"/>
          </p:nvPr>
        </p:nvSpPr>
        <p:spPr/>
        <p:txBody>
          <a:bodyPr>
            <a:normAutofit fontScale="90000"/>
          </a:bodyPr>
          <a:lstStyle>
            <a:extLst/>
          </a:lstStyle>
          <a:p>
            <a:pPr eaLnBrk="1" fontAlgn="auto" hangingPunct="1">
              <a:spcAft>
                <a:spcPts val="0"/>
              </a:spcAft>
              <a:defRPr/>
            </a:pPr>
            <a:r>
              <a:rPr lang="en-US" b="1" dirty="0" smtClean="0">
                <a:latin typeface="Calibri" pitchFamily="34" charset="0"/>
              </a:rPr>
              <a:t>Core Java </a:t>
            </a:r>
            <a:endParaRPr lang="en-US" dirty="0"/>
          </a:p>
        </p:txBody>
      </p:sp>
      <p:pic>
        <p:nvPicPr>
          <p:cNvPr id="8196" name="Picture 6" descr="Nityo_Small"/>
          <p:cNvPicPr>
            <a:picLocks noChangeAspect="1" noChangeArrowheads="1"/>
          </p:cNvPicPr>
          <p:nvPr/>
        </p:nvPicPr>
        <p:blipFill>
          <a:blip r:embed="rId3" cstate="print"/>
          <a:srcRect/>
          <a:stretch>
            <a:fillRect/>
          </a:stretch>
        </p:blipFill>
        <p:spPr bwMode="auto">
          <a:xfrm>
            <a:off x="8039100" y="9525"/>
            <a:ext cx="1095375" cy="652463"/>
          </a:xfrm>
          <a:prstGeom prst="rect">
            <a:avLst/>
          </a:prstGeom>
          <a:noFill/>
          <a:ln w="9525">
            <a:noFill/>
            <a:miter lim="800000"/>
            <a:headEnd/>
            <a:tailEnd/>
          </a:ln>
        </p:spPr>
      </p:pic>
      <p:pic>
        <p:nvPicPr>
          <p:cNvPr id="7" name="Picture Placeholder 6" descr="java-logo.jpg"/>
          <p:cNvPicPr>
            <a:picLocks noGrp="1" noChangeAspect="1"/>
          </p:cNvPicPr>
          <p:nvPr>
            <p:ph type="pic" idx="1"/>
          </p:nvPr>
        </p:nvPicPr>
        <p:blipFill>
          <a:blip r:embed="rId4" cstate="print"/>
          <a:srcRect t="13322" b="13322"/>
          <a:stretch>
            <a:fillRect/>
          </a:stretch>
        </p:blipFill>
        <p:spPr>
          <a:xfrm>
            <a:off x="1557338" y="0"/>
            <a:ext cx="7586662" cy="3419475"/>
          </a:xfrm>
        </p:spPr>
      </p:pic>
    </p:spTree>
  </p:cSld>
  <p:clrMapOvr>
    <a:overrideClrMapping bg1="dk1" tx1="lt1" bg2="dk2" tx2="lt2" accent1="accent1" accent2="accent2" accent3="accent3" accent4="accent4" accent5="accent5" accent6="accent6" hlink="hlink" folHlink="folHlink"/>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p:cNvSpPr>
          <p:nvPr>
            <p:ph type="title"/>
          </p:nvPr>
        </p:nvSpPr>
        <p:spPr>
          <a:xfrm>
            <a:off x="609600" y="117475"/>
            <a:ext cx="8534400" cy="1006475"/>
          </a:xfrm>
        </p:spPr>
        <p:txBody>
          <a:bodyPr/>
          <a:lstStyle/>
          <a:p>
            <a:pPr eaLnBrk="1" hangingPunct="1"/>
            <a:r>
              <a:rPr lang="en-US" sz="2400" b="1" dirty="0" err="1" smtClean="0">
                <a:latin typeface="Calibri" pitchFamily="34" charset="0"/>
                <a:cs typeface="Courier New" pitchFamily="49" charset="0"/>
              </a:rPr>
              <a:t>java.lang.Thread</a:t>
            </a:r>
            <a:r>
              <a:rPr lang="en-US" sz="2400" b="1" dirty="0" smtClean="0">
                <a:latin typeface="Calibri" pitchFamily="34" charset="0"/>
              </a:rPr>
              <a:t> class (continued)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10000"/>
          </a:bodyPr>
          <a:lstStyle>
            <a:extLst/>
          </a:lstStyle>
          <a:p>
            <a:pPr>
              <a:spcBef>
                <a:spcPct val="0"/>
              </a:spcBef>
              <a:buFont typeface="Wingdings" pitchFamily="2" charset="2"/>
              <a:buChar char="q"/>
              <a:defRPr/>
            </a:pPr>
            <a:endParaRPr lang="en-US" sz="1400" dirty="0" smtClean="0">
              <a:solidFill>
                <a:schemeClr val="tx1"/>
              </a:solidFill>
              <a:latin typeface="Calibri" pitchFamily="34" charset="0"/>
            </a:endParaRPr>
          </a:p>
          <a:p>
            <a:pPr>
              <a:spcBef>
                <a:spcPct val="0"/>
              </a:spcBef>
              <a:buFont typeface="Wingdings" pitchFamily="2" charset="2"/>
              <a:buChar char="q"/>
              <a:defRPr/>
            </a:pPr>
            <a:r>
              <a:rPr lang="en-US" sz="1400" dirty="0" smtClean="0">
                <a:solidFill>
                  <a:schemeClr val="tx1"/>
                </a:solidFill>
                <a:latin typeface="Calibri" pitchFamily="34" charset="0"/>
              </a:rPr>
              <a:t>Thread Class Declaration:</a:t>
            </a:r>
          </a:p>
          <a:p>
            <a:pPr lvl="1">
              <a:buFont typeface="Wingdings" pitchFamily="2" charset="2"/>
              <a:buNone/>
              <a:defRPr/>
            </a:pPr>
            <a:r>
              <a:rPr lang="en-US" sz="1400" b="1" dirty="0" smtClean="0">
                <a:solidFill>
                  <a:schemeClr val="tx1"/>
                </a:solidFill>
                <a:latin typeface="Calibri" pitchFamily="34" charset="0"/>
              </a:rPr>
              <a:t>public class Thread extends Object  implements </a:t>
            </a:r>
            <a:r>
              <a:rPr lang="en-US" sz="1400" b="1" dirty="0" err="1" smtClean="0">
                <a:solidFill>
                  <a:schemeClr val="tx1"/>
                </a:solidFill>
                <a:latin typeface="Calibri" pitchFamily="34" charset="0"/>
              </a:rPr>
              <a:t>Runnable</a:t>
            </a:r>
            <a:r>
              <a:rPr lang="en-US" sz="1400" b="1" dirty="0" smtClean="0">
                <a:solidFill>
                  <a:schemeClr val="tx1"/>
                </a:solidFill>
                <a:latin typeface="Calibri" pitchFamily="34" charset="0"/>
              </a:rPr>
              <a:t> { }</a:t>
            </a:r>
          </a:p>
          <a:p>
            <a:pPr>
              <a:buClr>
                <a:srgbClr val="FF0000"/>
              </a:buClr>
              <a:buFont typeface="Wingdings" pitchFamily="2" charset="2"/>
              <a:buChar char="q"/>
              <a:defRPr/>
            </a:pPr>
            <a:r>
              <a:rPr lang="en-US" sz="1400" dirty="0" smtClean="0">
                <a:solidFill>
                  <a:schemeClr val="tx1"/>
                </a:solidFill>
                <a:latin typeface="Calibri" pitchFamily="34" charset="0"/>
              </a:rPr>
              <a:t>Constructor of Thread class</a:t>
            </a:r>
          </a:p>
          <a:p>
            <a:pPr lvl="1">
              <a:buClr>
                <a:srgbClr val="FF0000"/>
              </a:buClr>
              <a:buFont typeface="Wingdings" pitchFamily="2" charset="2"/>
              <a:buChar char="v"/>
              <a:defRPr/>
            </a:pPr>
            <a:r>
              <a:rPr lang="en-US" sz="1400" dirty="0" smtClean="0">
                <a:solidFill>
                  <a:schemeClr val="tx1"/>
                </a:solidFill>
                <a:latin typeface="Calibri" pitchFamily="34" charset="0"/>
              </a:rPr>
              <a:t>public Thread();</a:t>
            </a:r>
          </a:p>
          <a:p>
            <a:pPr lvl="1">
              <a:buClr>
                <a:srgbClr val="FF0000"/>
              </a:buClr>
              <a:buFont typeface="Wingdings" pitchFamily="2" charset="2"/>
              <a:buChar char="v"/>
              <a:defRPr/>
            </a:pPr>
            <a:r>
              <a:rPr lang="en-US" sz="1400" dirty="0" smtClean="0">
                <a:solidFill>
                  <a:schemeClr val="tx1"/>
                </a:solidFill>
                <a:latin typeface="Calibri" pitchFamily="34" charset="0"/>
              </a:rPr>
              <a:t>public Thread(String name);   </a:t>
            </a:r>
          </a:p>
          <a:p>
            <a:pPr lvl="1">
              <a:buClr>
                <a:srgbClr val="FF0000"/>
              </a:buClr>
              <a:buFont typeface="Wingdings" pitchFamily="2" charset="2"/>
              <a:buChar char="v"/>
              <a:defRPr/>
            </a:pPr>
            <a:r>
              <a:rPr lang="en-US" sz="1400" dirty="0" smtClean="0">
                <a:solidFill>
                  <a:schemeClr val="tx1"/>
                </a:solidFill>
                <a:latin typeface="Calibri" pitchFamily="34" charset="0"/>
              </a:rPr>
              <a:t>public Thread(</a:t>
            </a:r>
            <a:r>
              <a:rPr lang="en-US" sz="1400" dirty="0" err="1" smtClean="0">
                <a:solidFill>
                  <a:schemeClr val="tx1"/>
                </a:solidFill>
                <a:latin typeface="Calibri" pitchFamily="34" charset="0"/>
              </a:rPr>
              <a:t>Runnable</a:t>
            </a:r>
            <a:r>
              <a:rPr lang="en-US" sz="1400" dirty="0" smtClean="0">
                <a:solidFill>
                  <a:schemeClr val="tx1"/>
                </a:solidFill>
                <a:latin typeface="Calibri" pitchFamily="34" charset="0"/>
              </a:rPr>
              <a:t> r);     </a:t>
            </a:r>
          </a:p>
          <a:p>
            <a:pPr lvl="1">
              <a:buClr>
                <a:srgbClr val="FF0000"/>
              </a:buClr>
              <a:buFont typeface="Wingdings" pitchFamily="2" charset="2"/>
              <a:buChar char="v"/>
              <a:defRPr/>
            </a:pPr>
            <a:r>
              <a:rPr lang="en-US" sz="1400" dirty="0" smtClean="0">
                <a:solidFill>
                  <a:schemeClr val="tx1"/>
                </a:solidFill>
                <a:latin typeface="Calibri" pitchFamily="34" charset="0"/>
              </a:rPr>
              <a:t>public Thread(</a:t>
            </a:r>
            <a:r>
              <a:rPr lang="en-US" sz="1400" dirty="0" err="1" smtClean="0">
                <a:solidFill>
                  <a:schemeClr val="tx1"/>
                </a:solidFill>
                <a:latin typeface="Calibri" pitchFamily="34" charset="0"/>
              </a:rPr>
              <a:t>Runnable</a:t>
            </a:r>
            <a:r>
              <a:rPr lang="en-US" sz="1400" dirty="0" smtClean="0">
                <a:solidFill>
                  <a:schemeClr val="tx1"/>
                </a:solidFill>
                <a:latin typeface="Calibri" pitchFamily="34" charset="0"/>
              </a:rPr>
              <a:t> r, String name);</a:t>
            </a:r>
          </a:p>
          <a:p>
            <a:pPr>
              <a:buClr>
                <a:srgbClr val="FF0000"/>
              </a:buClr>
              <a:buFont typeface="Wingdings" pitchFamily="2" charset="2"/>
              <a:buChar char="q"/>
              <a:defRPr/>
            </a:pPr>
            <a:r>
              <a:rPr lang="en-US" sz="1400" dirty="0" smtClean="0">
                <a:solidFill>
                  <a:schemeClr val="tx1"/>
                </a:solidFill>
                <a:latin typeface="Calibri" pitchFamily="34" charset="0"/>
              </a:rPr>
              <a:t>Frequently used methods of Thread class</a:t>
            </a:r>
          </a:p>
          <a:p>
            <a:pPr lvl="1">
              <a:buClr>
                <a:srgbClr val="FF0000"/>
              </a:buClr>
              <a:buFont typeface="Wingdings" pitchFamily="2" charset="2"/>
              <a:buChar char="v"/>
              <a:defRPr/>
            </a:pPr>
            <a:r>
              <a:rPr lang="en-US" sz="1400" b="1" dirty="0" smtClean="0">
                <a:solidFill>
                  <a:schemeClr val="tx1"/>
                </a:solidFill>
                <a:latin typeface="Calibri" pitchFamily="34" charset="0"/>
              </a:rPr>
              <a:t>public void start(): -</a:t>
            </a:r>
            <a:r>
              <a:rPr lang="en-US" sz="1400" dirty="0" smtClean="0">
                <a:solidFill>
                  <a:schemeClr val="tx1"/>
                </a:solidFill>
                <a:latin typeface="Calibri" pitchFamily="34" charset="0"/>
              </a:rPr>
              <a:t> It will starts a thread by calling the run() method.</a:t>
            </a:r>
          </a:p>
          <a:p>
            <a:pPr lvl="1">
              <a:buClr>
                <a:srgbClr val="FF0000"/>
              </a:buClr>
              <a:buFont typeface="Wingdings" pitchFamily="2" charset="2"/>
              <a:buChar char="v"/>
              <a:defRPr/>
            </a:pPr>
            <a:r>
              <a:rPr lang="en-US" sz="1400" b="1" dirty="0" smtClean="0">
                <a:solidFill>
                  <a:schemeClr val="tx1"/>
                </a:solidFill>
                <a:latin typeface="Calibri" pitchFamily="34" charset="0"/>
              </a:rPr>
              <a:t>public final String </a:t>
            </a:r>
            <a:r>
              <a:rPr lang="en-US" sz="1400" b="1" dirty="0" err="1" smtClean="0">
                <a:solidFill>
                  <a:schemeClr val="tx1"/>
                </a:solidFill>
                <a:latin typeface="Calibri" pitchFamily="34" charset="0"/>
              </a:rPr>
              <a:t>getName</a:t>
            </a:r>
            <a:r>
              <a:rPr lang="en-US" sz="1400" b="1" dirty="0" smtClean="0">
                <a:solidFill>
                  <a:schemeClr val="tx1"/>
                </a:solidFill>
                <a:latin typeface="Calibri" pitchFamily="34" charset="0"/>
              </a:rPr>
              <a:t>() : - </a:t>
            </a:r>
            <a:r>
              <a:rPr lang="en-US" sz="1400" dirty="0" smtClean="0">
                <a:solidFill>
                  <a:schemeClr val="tx1"/>
                </a:solidFill>
                <a:latin typeface="Calibri" pitchFamily="34" charset="0"/>
              </a:rPr>
              <a:t>Shows the name of the thread.</a:t>
            </a:r>
          </a:p>
          <a:p>
            <a:pPr lvl="1">
              <a:buClr>
                <a:srgbClr val="FF0000"/>
              </a:buClr>
              <a:buFont typeface="Wingdings" pitchFamily="2" charset="2"/>
              <a:buChar char="v"/>
              <a:defRPr/>
            </a:pPr>
            <a:r>
              <a:rPr lang="en-US" sz="1400" b="1" dirty="0" smtClean="0">
                <a:solidFill>
                  <a:schemeClr val="tx1"/>
                </a:solidFill>
                <a:latin typeface="Calibri" pitchFamily="34" charset="0"/>
              </a:rPr>
              <a:t>public static Thread </a:t>
            </a:r>
            <a:r>
              <a:rPr lang="en-US" sz="1400" b="1" dirty="0" err="1" smtClean="0">
                <a:solidFill>
                  <a:schemeClr val="tx1"/>
                </a:solidFill>
                <a:latin typeface="Calibri" pitchFamily="34" charset="0"/>
              </a:rPr>
              <a:t>currentThread</a:t>
            </a:r>
            <a:r>
              <a:rPr lang="en-US" sz="1400" b="1" dirty="0" smtClean="0">
                <a:solidFill>
                  <a:schemeClr val="tx1"/>
                </a:solidFill>
                <a:latin typeface="Calibri" pitchFamily="34" charset="0"/>
              </a:rPr>
              <a:t>() : - </a:t>
            </a:r>
            <a:r>
              <a:rPr lang="en-US" sz="1400" dirty="0" smtClean="0">
                <a:latin typeface="Calibri" pitchFamily="34" charset="0"/>
              </a:rPr>
              <a:t>Returns a reference to the currently executing thread object.</a:t>
            </a:r>
            <a:endParaRPr lang="en-US" sz="1400" b="1" dirty="0" smtClean="0">
              <a:solidFill>
                <a:schemeClr val="tx1"/>
              </a:solidFill>
              <a:latin typeface="Calibri" pitchFamily="34" charset="0"/>
            </a:endParaRPr>
          </a:p>
          <a:p>
            <a:pPr lvl="1">
              <a:buClr>
                <a:srgbClr val="FF0000"/>
              </a:buClr>
              <a:buFont typeface="Wingdings" pitchFamily="2" charset="2"/>
              <a:buChar char="v"/>
              <a:defRPr/>
            </a:pPr>
            <a:r>
              <a:rPr lang="en-US" sz="1400" b="1" dirty="0" smtClean="0">
                <a:solidFill>
                  <a:schemeClr val="tx1"/>
                </a:solidFill>
                <a:latin typeface="Calibri" pitchFamily="34" charset="0"/>
              </a:rPr>
              <a:t> public void run() : - </a:t>
            </a:r>
            <a:r>
              <a:rPr lang="en-US" sz="1400" dirty="0" smtClean="0">
                <a:latin typeface="Calibri" pitchFamily="34" charset="0"/>
              </a:rPr>
              <a:t>The entry point into thread.</a:t>
            </a:r>
            <a:endParaRPr lang="en-US" sz="1400" b="1"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p:cNvSpPr>
          <p:nvPr>
            <p:ph type="title"/>
          </p:nvPr>
        </p:nvSpPr>
        <p:spPr>
          <a:xfrm>
            <a:off x="609600" y="123825"/>
            <a:ext cx="8534400" cy="1006475"/>
          </a:xfrm>
        </p:spPr>
        <p:txBody>
          <a:bodyPr/>
          <a:lstStyle/>
          <a:p>
            <a:pPr eaLnBrk="1" hangingPunct="1"/>
            <a:r>
              <a:rPr lang="en-US" sz="2400" b="1" smtClean="0">
                <a:latin typeface="Calibri" pitchFamily="34" charset="0"/>
                <a:cs typeface="Courier New" pitchFamily="49" charset="0"/>
              </a:rPr>
              <a:t>java.lang.Thread</a:t>
            </a:r>
            <a:r>
              <a:rPr lang="en-US" sz="2400" b="1" smtClean="0">
                <a:latin typeface="Calibri" pitchFamily="34" charset="0"/>
              </a:rPr>
              <a:t> class (Continued)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buClr>
                <a:srgbClr val="FF0000"/>
              </a:buClr>
              <a:buFont typeface="Wingdings" pitchFamily="2" charset="2"/>
              <a:buChar char="q"/>
              <a:defRPr/>
            </a:pPr>
            <a:r>
              <a:rPr lang="en-US" sz="1400" dirty="0" smtClean="0">
                <a:solidFill>
                  <a:schemeClr val="tx1"/>
                </a:solidFill>
                <a:latin typeface="Calibri" pitchFamily="34" charset="0"/>
              </a:rPr>
              <a:t>Frequently used methods of Thread class</a:t>
            </a:r>
          </a:p>
          <a:p>
            <a:pPr lvl="1" algn="just">
              <a:buClr>
                <a:srgbClr val="FF0000"/>
              </a:buClr>
              <a:buFont typeface="Wingdings" pitchFamily="2" charset="2"/>
              <a:buChar char="v"/>
              <a:defRPr/>
            </a:pPr>
            <a:r>
              <a:rPr lang="en-US" sz="1400" b="1" dirty="0" smtClean="0">
                <a:solidFill>
                  <a:schemeClr val="tx1"/>
                </a:solidFill>
                <a:latin typeface="Calibri" pitchFamily="34" charset="0"/>
              </a:rPr>
              <a:t>public final </a:t>
            </a:r>
            <a:r>
              <a:rPr lang="en-US" sz="1400" b="1" dirty="0" err="1" smtClean="0">
                <a:solidFill>
                  <a:schemeClr val="tx1"/>
                </a:solidFill>
                <a:latin typeface="Calibri" pitchFamily="34" charset="0"/>
              </a:rPr>
              <a:t>boolean</a:t>
            </a: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isAlive</a:t>
            </a:r>
            <a:r>
              <a:rPr lang="en-US" sz="1400" b="1" dirty="0" smtClean="0">
                <a:solidFill>
                  <a:schemeClr val="tx1"/>
                </a:solidFill>
                <a:latin typeface="Calibri" pitchFamily="34" charset="0"/>
              </a:rPr>
              <a:t>(): - </a:t>
            </a:r>
            <a:r>
              <a:rPr lang="en-US" sz="1400" dirty="0" smtClean="0">
                <a:latin typeface="Calibri" pitchFamily="34" charset="0"/>
              </a:rPr>
              <a:t>Determines whether a thread is running.</a:t>
            </a:r>
          </a:p>
          <a:p>
            <a:pPr lvl="1" algn="just">
              <a:buClr>
                <a:srgbClr val="FF0000"/>
              </a:buClr>
              <a:buFont typeface="Wingdings" pitchFamily="2" charset="2"/>
              <a:buChar char="v"/>
              <a:defRPr/>
            </a:pPr>
            <a:r>
              <a:rPr lang="en-US" sz="1400" b="1" dirty="0" smtClean="0">
                <a:solidFill>
                  <a:schemeClr val="tx1"/>
                </a:solidFill>
                <a:latin typeface="Calibri" pitchFamily="34" charset="0"/>
              </a:rPr>
              <a:t>public static void sleep(long </a:t>
            </a:r>
            <a:r>
              <a:rPr lang="en-US" sz="1400" b="1" dirty="0" err="1" smtClean="0">
                <a:solidFill>
                  <a:schemeClr val="tx1"/>
                </a:solidFill>
                <a:latin typeface="Calibri" pitchFamily="34" charset="0"/>
              </a:rPr>
              <a:t>millis</a:t>
            </a:r>
            <a:r>
              <a:rPr lang="en-US" sz="1400" b="1" dirty="0" smtClean="0">
                <a:solidFill>
                  <a:schemeClr val="tx1"/>
                </a:solidFill>
                <a:latin typeface="Calibri" pitchFamily="34" charset="0"/>
              </a:rPr>
              <a:t>): - </a:t>
            </a:r>
            <a:r>
              <a:rPr lang="en-US" sz="1400" dirty="0" smtClean="0">
                <a:latin typeface="Calibri" pitchFamily="34" charset="0"/>
              </a:rPr>
              <a:t>Makes the thread to pause for a period of time in milliseconds.</a:t>
            </a:r>
          </a:p>
          <a:p>
            <a:pPr lvl="1" algn="just">
              <a:buClr>
                <a:srgbClr val="FF0000"/>
              </a:buClr>
              <a:buFont typeface="Wingdings" pitchFamily="2" charset="2"/>
              <a:buChar char="v"/>
              <a:defRPr/>
            </a:pPr>
            <a:r>
              <a:rPr lang="en-US" sz="1400" b="1" dirty="0" smtClean="0">
                <a:solidFill>
                  <a:schemeClr val="tx1"/>
                </a:solidFill>
                <a:latin typeface="Calibri" pitchFamily="34" charset="0"/>
              </a:rPr>
              <a:t>public final void join(): - </a:t>
            </a:r>
            <a:r>
              <a:rPr lang="en-US" sz="1400" dirty="0" smtClean="0">
                <a:latin typeface="Calibri" pitchFamily="34" charset="0"/>
              </a:rPr>
              <a:t>Pauses until the thread terminates.</a:t>
            </a:r>
          </a:p>
          <a:p>
            <a:pPr lvl="1" algn="just">
              <a:buClr>
                <a:srgbClr val="FF0000"/>
              </a:buClr>
              <a:buFont typeface="Wingdings" pitchFamily="2" charset="2"/>
              <a:buChar char="v"/>
              <a:defRPr/>
            </a:pPr>
            <a:r>
              <a:rPr lang="en-US" sz="1400" b="1" dirty="0" smtClean="0">
                <a:solidFill>
                  <a:schemeClr val="tx1"/>
                </a:solidFill>
                <a:latin typeface="Calibri" pitchFamily="34" charset="0"/>
              </a:rPr>
              <a:t> public static void yield(): - </a:t>
            </a:r>
            <a:r>
              <a:rPr lang="en-US" sz="1400" dirty="0" smtClean="0">
                <a:latin typeface="Calibri" pitchFamily="34" charset="0"/>
              </a:rPr>
              <a:t>Pauses the currently executing thread &amp; allow other to execute.</a:t>
            </a:r>
          </a:p>
          <a:p>
            <a:pPr lvl="1" algn="just">
              <a:buClr>
                <a:srgbClr val="FF0000"/>
              </a:buClr>
              <a:buFont typeface="Wingdings" pitchFamily="2" charset="2"/>
              <a:buChar char="v"/>
              <a:defRPr/>
            </a:pPr>
            <a:r>
              <a:rPr lang="en-US" sz="1400" b="1" dirty="0" smtClean="0">
                <a:solidFill>
                  <a:schemeClr val="tx1"/>
                </a:solidFill>
                <a:latin typeface="Calibri" pitchFamily="34" charset="0"/>
              </a:rPr>
              <a:t>Public final </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getPriority</a:t>
            </a:r>
            <a:r>
              <a:rPr lang="en-US" sz="1400" b="1" dirty="0" smtClean="0">
                <a:solidFill>
                  <a:schemeClr val="tx1"/>
                </a:solidFill>
                <a:latin typeface="Calibri" pitchFamily="34" charset="0"/>
              </a:rPr>
              <a:t>(</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 - </a:t>
            </a:r>
            <a:r>
              <a:rPr lang="en-US" sz="1400" dirty="0" smtClean="0">
                <a:solidFill>
                  <a:schemeClr val="tx1"/>
                </a:solidFill>
                <a:latin typeface="Calibri" pitchFamily="34" charset="0"/>
              </a:rPr>
              <a:t>Return the priority of thread. Priority is between 1 to 10.</a:t>
            </a:r>
            <a:endParaRPr lang="en-US" sz="1400" b="1" dirty="0" smtClean="0">
              <a:solidFill>
                <a:schemeClr val="tx1"/>
              </a:solidFill>
              <a:latin typeface="Calibri" pitchFamily="34" charset="0"/>
            </a:endParaRPr>
          </a:p>
          <a:p>
            <a:pPr lvl="1" algn="just">
              <a:buClr>
                <a:srgbClr val="FF0000"/>
              </a:buClr>
              <a:buFont typeface="Wingdings" pitchFamily="2" charset="2"/>
              <a:buChar char="v"/>
              <a:defRPr/>
            </a:pPr>
            <a:endParaRPr lang="en-US" sz="1400" b="1" dirty="0" smtClean="0">
              <a:solidFill>
                <a:schemeClr val="tx1"/>
              </a:solidFill>
              <a:latin typeface="Calibri" pitchFamily="34" charset="0"/>
            </a:endParaRPr>
          </a:p>
          <a:p>
            <a:pPr algn="just">
              <a:buClr>
                <a:srgbClr val="FF0000"/>
              </a:buClr>
              <a:buFont typeface="Wingdings" pitchFamily="2" charset="2"/>
              <a:buChar char="q"/>
              <a:defRPr/>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Lifecycle of thread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defRPr/>
            </a:pPr>
            <a:endParaRPr lang="en-US" sz="1200" dirty="0" smtClean="0">
              <a:solidFill>
                <a:schemeClr val="tx1"/>
              </a:solidFill>
              <a:latin typeface="Calibri" pitchFamily="34" charset="0"/>
            </a:endParaRPr>
          </a:p>
          <a:p>
            <a:pPr>
              <a:buClr>
                <a:srgbClr val="FF0000"/>
              </a:buClr>
              <a:buFont typeface="Wingdings" pitchFamily="2" charset="2"/>
              <a:buChar char="q"/>
              <a:defRPr/>
            </a:pPr>
            <a:endParaRPr lang="en-US" sz="1200" dirty="0" smtClean="0">
              <a:solidFill>
                <a:schemeClr val="tx1"/>
              </a:solidFill>
              <a:latin typeface="Calibri" pitchFamily="34" charset="0"/>
            </a:endParaRPr>
          </a:p>
          <a:p>
            <a:pPr algn="just">
              <a:buClr>
                <a:srgbClr val="FF0000"/>
              </a:buClr>
              <a:buFont typeface="Wingdings" pitchFamily="2" charset="2"/>
              <a:buChar char="q"/>
              <a:defRPr/>
            </a:pPr>
            <a:r>
              <a:rPr lang="en-US" sz="1200" dirty="0" smtClean="0">
                <a:solidFill>
                  <a:schemeClr val="tx1"/>
                </a:solidFill>
                <a:latin typeface="Calibri" pitchFamily="34" charset="0"/>
              </a:rPr>
              <a:t>New: - Created by instantiating the Thread class.</a:t>
            </a:r>
          </a:p>
          <a:p>
            <a:pPr lvl="1" algn="just">
              <a:buClr>
                <a:srgbClr val="FF0000"/>
              </a:buClr>
              <a:buFont typeface="Wingdings" pitchFamily="2" charset="2"/>
              <a:buChar char="v"/>
              <a:defRPr/>
            </a:pPr>
            <a:r>
              <a:rPr lang="en-US" sz="1200" b="1" dirty="0" smtClean="0">
                <a:solidFill>
                  <a:schemeClr val="tx1"/>
                </a:solidFill>
                <a:latin typeface="Calibri" pitchFamily="34" charset="0"/>
              </a:rPr>
              <a:t>Thread t1=new Thread;</a:t>
            </a:r>
          </a:p>
          <a:p>
            <a:pPr algn="just">
              <a:buClr>
                <a:srgbClr val="FF0000"/>
              </a:buClr>
              <a:buFont typeface="Wingdings" pitchFamily="2" charset="2"/>
              <a:buChar char="q"/>
              <a:defRPr/>
            </a:pPr>
            <a:r>
              <a:rPr lang="en-US" sz="1200" dirty="0" smtClean="0">
                <a:solidFill>
                  <a:schemeClr val="tx1"/>
                </a:solidFill>
                <a:latin typeface="Calibri" pitchFamily="34" charset="0"/>
              </a:rPr>
              <a:t>Running or </a:t>
            </a:r>
            <a:r>
              <a:rPr lang="en-US" sz="1200" dirty="0" err="1" smtClean="0">
                <a:solidFill>
                  <a:schemeClr val="tx1"/>
                </a:solidFill>
                <a:latin typeface="Calibri" pitchFamily="34" charset="0"/>
              </a:rPr>
              <a:t>Runnable</a:t>
            </a:r>
            <a:r>
              <a:rPr lang="en-US" sz="1200" dirty="0" smtClean="0">
                <a:solidFill>
                  <a:schemeClr val="tx1"/>
                </a:solidFill>
                <a:latin typeface="Calibri" pitchFamily="34" charset="0"/>
              </a:rPr>
              <a:t>: - By calling the start() method that in turn call run() method.</a:t>
            </a:r>
          </a:p>
          <a:p>
            <a:pPr lvl="1" algn="just">
              <a:buClr>
                <a:srgbClr val="FF0000"/>
              </a:buClr>
              <a:buFont typeface="Wingdings" pitchFamily="2" charset="2"/>
              <a:buChar char="v"/>
              <a:defRPr/>
            </a:pPr>
            <a:r>
              <a:rPr lang="en-US" sz="1200" b="1" dirty="0" err="1" smtClean="0">
                <a:solidFill>
                  <a:schemeClr val="tx1"/>
                </a:solidFill>
                <a:latin typeface="Calibri" pitchFamily="34" charset="0"/>
              </a:rPr>
              <a:t>t.start</a:t>
            </a:r>
            <a:r>
              <a:rPr lang="en-US" sz="1200" b="1" dirty="0" smtClean="0">
                <a:solidFill>
                  <a:schemeClr val="tx1"/>
                </a:solidFill>
                <a:latin typeface="Calibri" pitchFamily="34" charset="0"/>
              </a:rPr>
              <a:t>();</a:t>
            </a:r>
          </a:p>
          <a:p>
            <a:pPr algn="just">
              <a:buClr>
                <a:srgbClr val="FF0000"/>
              </a:buClr>
              <a:buFont typeface="Wingdings" pitchFamily="2" charset="2"/>
              <a:buChar char="q"/>
              <a:defRPr/>
            </a:pPr>
            <a:r>
              <a:rPr lang="en-US" sz="1200" dirty="0" smtClean="0">
                <a:solidFill>
                  <a:schemeClr val="tx1"/>
                </a:solidFill>
                <a:latin typeface="Calibri" pitchFamily="34" charset="0"/>
              </a:rPr>
              <a:t>Not </a:t>
            </a:r>
            <a:r>
              <a:rPr lang="en-US" sz="1200" dirty="0" err="1" smtClean="0">
                <a:solidFill>
                  <a:schemeClr val="tx1"/>
                </a:solidFill>
                <a:latin typeface="Calibri" pitchFamily="34" charset="0"/>
              </a:rPr>
              <a:t>Runnable</a:t>
            </a:r>
            <a:r>
              <a:rPr lang="en-US" sz="1200" dirty="0" smtClean="0">
                <a:solidFill>
                  <a:schemeClr val="tx1"/>
                </a:solidFill>
                <a:latin typeface="Calibri" pitchFamily="34" charset="0"/>
              </a:rPr>
              <a:t>: - Calling wait() or sleep() method or blocked state.</a:t>
            </a:r>
          </a:p>
          <a:p>
            <a:pPr lvl="1" algn="just">
              <a:buClr>
                <a:srgbClr val="FF0000"/>
              </a:buClr>
              <a:buFont typeface="Wingdings" pitchFamily="2" charset="2"/>
              <a:buChar char="v"/>
              <a:defRPr/>
            </a:pPr>
            <a:r>
              <a:rPr lang="en-US" sz="1200" b="1" dirty="0" err="1" smtClean="0">
                <a:solidFill>
                  <a:schemeClr val="tx1"/>
                </a:solidFill>
                <a:latin typeface="Calibri" pitchFamily="34" charset="0"/>
              </a:rPr>
              <a:t>t.wait</a:t>
            </a:r>
            <a:r>
              <a:rPr lang="en-US" sz="1200" b="1" dirty="0" smtClean="0">
                <a:solidFill>
                  <a:schemeClr val="tx1"/>
                </a:solidFill>
                <a:latin typeface="Calibri" pitchFamily="34" charset="0"/>
              </a:rPr>
              <a:t>(); </a:t>
            </a:r>
          </a:p>
          <a:p>
            <a:pPr lvl="1" algn="just">
              <a:buClr>
                <a:srgbClr val="FF0000"/>
              </a:buClr>
              <a:buFont typeface="Wingdings" pitchFamily="2" charset="2"/>
              <a:buChar char="v"/>
              <a:defRPr/>
            </a:pPr>
            <a:r>
              <a:rPr lang="en-US" sz="1200" b="1" dirty="0" err="1" smtClean="0">
                <a:solidFill>
                  <a:schemeClr val="tx1"/>
                </a:solidFill>
                <a:latin typeface="Calibri" pitchFamily="34" charset="0"/>
              </a:rPr>
              <a:t>t.sleep</a:t>
            </a:r>
            <a:r>
              <a:rPr lang="en-US" sz="1200" b="1" dirty="0" smtClean="0">
                <a:solidFill>
                  <a:schemeClr val="tx1"/>
                </a:solidFill>
                <a:latin typeface="Calibri" pitchFamily="34" charset="0"/>
              </a:rPr>
              <a:t>(1000);</a:t>
            </a:r>
          </a:p>
          <a:p>
            <a:pPr lvl="1" algn="just">
              <a:buClr>
                <a:srgbClr val="FF0000"/>
              </a:buClr>
              <a:buFont typeface="Wingdings" pitchFamily="2" charset="2"/>
              <a:buChar char="v"/>
              <a:defRPr/>
            </a:pPr>
            <a:r>
              <a:rPr lang="en-US" sz="1200" b="1" dirty="0" smtClean="0">
                <a:solidFill>
                  <a:schemeClr val="tx1"/>
                </a:solidFill>
                <a:latin typeface="Calibri" pitchFamily="34" charset="0"/>
              </a:rPr>
              <a:t>Blocked state: - </a:t>
            </a:r>
            <a:r>
              <a:rPr lang="en-IN" sz="1200" dirty="0" smtClean="0">
                <a:latin typeface="Calibri" pitchFamily="34" charset="0"/>
              </a:rPr>
              <a:t>The programmer can make a running thread to become inactive temporarily for some period. In this period (when inactive after starting), the thread is said to be in </a:t>
            </a:r>
            <a:r>
              <a:rPr lang="en-IN" sz="1200" b="1" dirty="0" smtClean="0">
                <a:latin typeface="Calibri" pitchFamily="34" charset="0"/>
              </a:rPr>
              <a:t>blocked state</a:t>
            </a:r>
            <a:r>
              <a:rPr lang="en-IN" sz="1200" dirty="0" smtClean="0">
                <a:latin typeface="Calibri" pitchFamily="34" charset="0"/>
              </a:rPr>
              <a:t>. The blocked state thread, as inactive, is not eligible to processor time. This thread can be brought back to the </a:t>
            </a:r>
            <a:r>
              <a:rPr lang="en-IN" sz="1200" dirty="0" err="1" smtClean="0">
                <a:latin typeface="Calibri" pitchFamily="34" charset="0"/>
              </a:rPr>
              <a:t>runnable</a:t>
            </a:r>
            <a:r>
              <a:rPr lang="en-IN" sz="1200" dirty="0" smtClean="0">
                <a:latin typeface="Calibri" pitchFamily="34" charset="0"/>
              </a:rPr>
              <a:t> state at any time. A thread can go a number of times from </a:t>
            </a:r>
            <a:r>
              <a:rPr lang="en-IN" sz="1200" dirty="0" err="1" smtClean="0">
                <a:latin typeface="Calibri" pitchFamily="34" charset="0"/>
              </a:rPr>
              <a:t>runnable</a:t>
            </a:r>
            <a:r>
              <a:rPr lang="en-IN" sz="1200" dirty="0" smtClean="0">
                <a:latin typeface="Calibri" pitchFamily="34" charset="0"/>
              </a:rPr>
              <a:t> state to blocked state and vice versa in its life cycle.</a:t>
            </a:r>
            <a:endParaRPr lang="en-US" sz="1200" b="1" dirty="0" smtClean="0">
              <a:solidFill>
                <a:schemeClr val="tx1"/>
              </a:solidFill>
              <a:latin typeface="Calibri" pitchFamily="34" charset="0"/>
            </a:endParaRPr>
          </a:p>
          <a:p>
            <a:pPr algn="just">
              <a:buClr>
                <a:srgbClr val="FF0000"/>
              </a:buClr>
              <a:buFont typeface="Wingdings" pitchFamily="2" charset="2"/>
              <a:buChar char="q"/>
              <a:defRPr/>
            </a:pPr>
            <a:r>
              <a:rPr lang="en-US" sz="1200" dirty="0" smtClean="0">
                <a:solidFill>
                  <a:schemeClr val="tx1"/>
                </a:solidFill>
                <a:latin typeface="Calibri" pitchFamily="34" charset="0"/>
              </a:rPr>
              <a:t>Dead or Terminate: - After the run() method completes execution</a:t>
            </a:r>
          </a:p>
          <a:p>
            <a:pPr lvl="1" algn="just">
              <a:buClr>
                <a:srgbClr val="FF0000"/>
              </a:buClr>
              <a:buFont typeface="Wingdings" pitchFamily="2" charset="2"/>
              <a:buChar char="v"/>
              <a:defRPr/>
            </a:pPr>
            <a:r>
              <a:rPr lang="en-US" sz="1200" b="1" dirty="0" smtClean="0">
                <a:solidFill>
                  <a:schemeClr val="tx1"/>
                </a:solidFill>
                <a:latin typeface="Calibri" pitchFamily="34" charset="0"/>
                <a:cs typeface="Arial" pitchFamily="34" charset="0"/>
              </a:rPr>
              <a:t>public void run { …… }</a:t>
            </a:r>
          </a:p>
          <a:p>
            <a:pPr algn="just">
              <a:buClr>
                <a:srgbClr val="FF0000"/>
              </a:buClr>
              <a:buFont typeface="Wingdings" pitchFamily="2" charset="2"/>
              <a:buNone/>
              <a:defRPr/>
            </a:pPr>
            <a:endParaRPr lang="en-US" sz="1200" dirty="0" smtClean="0">
              <a:solidFill>
                <a:schemeClr val="tx1"/>
              </a:solidFill>
              <a:latin typeface="Calibri" pitchFamily="34" charset="0"/>
            </a:endParaRPr>
          </a:p>
          <a:p>
            <a:pPr>
              <a:buClr>
                <a:srgbClr val="FF0000"/>
              </a:buClr>
              <a:buFont typeface="Wingdings" pitchFamily="2" charset="2"/>
              <a:buChar char="q"/>
              <a:defRPr/>
            </a:pPr>
            <a:endParaRPr lang="en-US" sz="12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p:cNvSpPr>
          <p:nvPr>
            <p:ph type="title"/>
          </p:nvPr>
        </p:nvSpPr>
        <p:spPr>
          <a:xfrm>
            <a:off x="609600" y="117475"/>
            <a:ext cx="8534400" cy="1006475"/>
          </a:xfrm>
        </p:spPr>
        <p:txBody>
          <a:bodyPr/>
          <a:lstStyle/>
          <a:p>
            <a:pPr eaLnBrk="1" hangingPunct="1"/>
            <a:r>
              <a:rPr lang="en-US" sz="2400" b="1" smtClean="0">
                <a:latin typeface="Calibri" pitchFamily="34" charset="0"/>
              </a:rPr>
              <a:t>Lifecycle of thread (continued)</a:t>
            </a:r>
          </a:p>
        </p:txBody>
      </p:sp>
      <p:pic>
        <p:nvPicPr>
          <p:cNvPr id="20484" name="Picture 2" descr="http://way2java.com/wp-content/uploads/2011/01/life-cycle.jpe"/>
          <p:cNvPicPr>
            <a:picLocks noGrp="1" noChangeAspect="1" noChangeArrowheads="1"/>
          </p:cNvPicPr>
          <p:nvPr>
            <p:ph sz="quarter" idx="13"/>
          </p:nvPr>
        </p:nvPicPr>
        <p:blipFill>
          <a:blip r:embed="rId3" cstate="print"/>
          <a:srcRect/>
          <a:stretch>
            <a:fillRect/>
          </a:stretch>
        </p:blipFill>
        <p:spPr>
          <a:xfrm>
            <a:off x="1115617" y="1492250"/>
            <a:ext cx="6859984" cy="3527425"/>
          </a:xfrm>
        </p:spPr>
      </p:pic>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Lifecycle of thread (continued)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defRPr/>
            </a:pPr>
            <a:endParaRPr lang="en-US" sz="1400" dirty="0" smtClean="0">
              <a:solidFill>
                <a:schemeClr val="tx1"/>
              </a:solidFill>
              <a:latin typeface="Calibri" pitchFamily="34" charset="0"/>
            </a:endParaRPr>
          </a:p>
          <a:p>
            <a:pPr>
              <a:buClr>
                <a:srgbClr val="FF0000"/>
              </a:buClr>
              <a:buFont typeface="Wingdings" pitchFamily="2" charset="2"/>
              <a:buChar char="q"/>
              <a:defRPr/>
            </a:pPr>
            <a:endParaRPr lang="en-US" sz="1400" dirty="0" smtClean="0">
              <a:solidFill>
                <a:schemeClr val="tx1"/>
              </a:solidFill>
              <a:latin typeface="Calibri" pitchFamily="34" charset="0"/>
            </a:endParaRPr>
          </a:p>
          <a:p>
            <a:pPr algn="just">
              <a:buFont typeface="Wingdings" pitchFamily="2" charset="2"/>
              <a:buChar char="q"/>
              <a:defRPr/>
            </a:pPr>
            <a:r>
              <a:rPr lang="en-US" sz="1400" dirty="0" smtClean="0">
                <a:latin typeface="Calibri" pitchFamily="34" charset="0"/>
              </a:rPr>
              <a:t>Thread life cycle begins when a new thread instance is created.</a:t>
            </a:r>
          </a:p>
          <a:p>
            <a:pPr algn="just">
              <a:buFont typeface="Wingdings" pitchFamily="2" charset="2"/>
              <a:buChar char="q"/>
              <a:defRPr/>
            </a:pPr>
            <a:r>
              <a:rPr lang="en-US" sz="1400" dirty="0" smtClean="0">
                <a:latin typeface="Calibri" pitchFamily="34" charset="0"/>
              </a:rPr>
              <a:t>Then start() method on thread is called. Calling the start() method does not mean that the thread runs immediately. There may be many threads waiting to run. It is up to Thread scheduler of the OS to decide which thread will run first. We can’t control the scheduler from the java program! So when we have several threads (of same priority), we cannot determine which thread will run when.</a:t>
            </a:r>
          </a:p>
          <a:p>
            <a:pPr algn="just">
              <a:buFont typeface="Wingdings" pitchFamily="2" charset="2"/>
              <a:buChar char="q"/>
              <a:defRPr/>
            </a:pPr>
            <a:r>
              <a:rPr lang="en-US" sz="1400" dirty="0" smtClean="0">
                <a:latin typeface="Calibri" pitchFamily="34" charset="0"/>
              </a:rPr>
              <a:t>Also, just because a series of threads are started in a particular order doesn’t mean they’ll run in that order.</a:t>
            </a:r>
          </a:p>
          <a:p>
            <a:pPr algn="just">
              <a:buFont typeface="Wingdings" pitchFamily="2" charset="2"/>
              <a:buChar char="q"/>
              <a:defRPr/>
            </a:pPr>
            <a:r>
              <a:rPr lang="en-US" sz="1400" dirty="0" smtClean="0">
                <a:latin typeface="Calibri" pitchFamily="34" charset="0"/>
              </a:rPr>
              <a:t>When start() method is called a new thread of execution starts (with a new call stack).The thread moves from the new state to the ready state.</a:t>
            </a:r>
          </a:p>
          <a:p>
            <a:pPr algn="just">
              <a:buFont typeface="Wingdings" pitchFamily="2" charset="2"/>
              <a:buChar char="q"/>
              <a:defRPr/>
            </a:pPr>
            <a:r>
              <a:rPr lang="en-US" sz="1400" dirty="0" smtClean="0">
                <a:latin typeface="Calibri" pitchFamily="34" charset="0"/>
              </a:rPr>
              <a:t>When the thread gets a chance to execute, its run() method will be called.</a:t>
            </a:r>
          </a:p>
          <a:p>
            <a:pPr algn="just">
              <a:buFont typeface="Wingdings" pitchFamily="2" charset="2"/>
              <a:buChar char="q"/>
              <a:defRPr/>
            </a:pPr>
            <a:r>
              <a:rPr lang="en-US" sz="1400" dirty="0" smtClean="0">
                <a:latin typeface="Calibri" pitchFamily="34" charset="0"/>
              </a:rPr>
              <a:t>A thread may be blocked - waiting for a resource (like printer etc). Once the thread gets the resource, it again moves to ready state.</a:t>
            </a:r>
          </a:p>
          <a:p>
            <a:pPr>
              <a:buClr>
                <a:srgbClr val="FF0000"/>
              </a:buClr>
              <a:buFont typeface="Wingdings" pitchFamily="2" charset="2"/>
              <a:buNone/>
              <a:defRPr/>
            </a:pPr>
            <a:endParaRPr lang="en-US" sz="1400" dirty="0" smtClean="0">
              <a:solidFill>
                <a:schemeClr val="tx1"/>
              </a:solidFill>
              <a:latin typeface="Calibri" pitchFamily="34" charset="0"/>
            </a:endParaRPr>
          </a:p>
          <a:p>
            <a:pPr>
              <a:buClr>
                <a:srgbClr val="FF0000"/>
              </a:buClr>
              <a:buFont typeface="Wingdings" pitchFamily="2" charset="2"/>
              <a:buChar char="q"/>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Creating threads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defRPr/>
            </a:pPr>
            <a:endParaRPr lang="en-US" sz="1600" dirty="0" smtClean="0">
              <a:latin typeface="Calibri" pitchFamily="34" charset="0"/>
            </a:endParaRPr>
          </a:p>
          <a:p>
            <a:pPr>
              <a:buClr>
                <a:srgbClr val="FF0000"/>
              </a:buClr>
              <a:buFont typeface="Wingdings" pitchFamily="2" charset="2"/>
              <a:buChar char="q"/>
              <a:defRPr/>
            </a:pPr>
            <a:endParaRPr lang="en-US" sz="1600" dirty="0" smtClean="0">
              <a:latin typeface="Calibri" pitchFamily="34" charset="0"/>
            </a:endParaRPr>
          </a:p>
          <a:p>
            <a:pPr>
              <a:buClr>
                <a:srgbClr val="FF0000"/>
              </a:buClr>
              <a:buFont typeface="Wingdings" pitchFamily="2" charset="2"/>
              <a:buChar char="q"/>
              <a:defRPr/>
            </a:pPr>
            <a:r>
              <a:rPr lang="en-US" sz="1600" dirty="0" smtClean="0">
                <a:latin typeface="Calibri" pitchFamily="34" charset="0"/>
              </a:rPr>
              <a:t>Two ways of creating Thread in Java:</a:t>
            </a:r>
          </a:p>
          <a:p>
            <a:pPr lvl="1">
              <a:buClr>
                <a:srgbClr val="FF0000"/>
              </a:buClr>
              <a:buFont typeface="Wingdings" pitchFamily="2" charset="2"/>
              <a:buChar char="v"/>
              <a:defRPr/>
            </a:pPr>
            <a:r>
              <a:rPr lang="en-US" sz="1600" dirty="0" smtClean="0">
                <a:latin typeface="Calibri" pitchFamily="34" charset="0"/>
              </a:rPr>
              <a:t>Extending from </a:t>
            </a:r>
            <a:r>
              <a:rPr lang="en-US" sz="1600" dirty="0" err="1" smtClean="0">
                <a:latin typeface="Calibri" pitchFamily="34" charset="0"/>
              </a:rPr>
              <a:t>java.lang.Thread</a:t>
            </a:r>
            <a:r>
              <a:rPr lang="en-US" sz="1600" dirty="0" smtClean="0">
                <a:latin typeface="Calibri" pitchFamily="34" charset="0"/>
              </a:rPr>
              <a:t> class.</a:t>
            </a:r>
          </a:p>
          <a:p>
            <a:pPr lvl="2">
              <a:defRPr/>
            </a:pPr>
            <a:r>
              <a:rPr lang="en-US" sz="1600" dirty="0" smtClean="0">
                <a:latin typeface="Calibri" pitchFamily="34" charset="0"/>
              </a:rPr>
              <a:t>Constructors that will be called in such case could be:</a:t>
            </a:r>
          </a:p>
          <a:p>
            <a:pPr lvl="3">
              <a:defRPr/>
            </a:pPr>
            <a:r>
              <a:rPr lang="en-US" sz="1600" b="1" dirty="0" smtClean="0">
                <a:latin typeface="Calibri" pitchFamily="34" charset="0"/>
                <a:cs typeface="Courier New" pitchFamily="49" charset="0"/>
              </a:rPr>
              <a:t>Thread() </a:t>
            </a:r>
          </a:p>
          <a:p>
            <a:pPr lvl="3">
              <a:defRPr/>
            </a:pPr>
            <a:r>
              <a:rPr lang="en-US" sz="1600" b="1" dirty="0" smtClean="0">
                <a:latin typeface="Calibri" pitchFamily="34" charset="0"/>
                <a:cs typeface="Courier New" pitchFamily="49" charset="0"/>
              </a:rPr>
              <a:t>Thread(String name)</a:t>
            </a:r>
            <a:endParaRPr lang="en-US" sz="1600" dirty="0" smtClean="0">
              <a:latin typeface="Calibri" pitchFamily="34" charset="0"/>
            </a:endParaRPr>
          </a:p>
          <a:p>
            <a:pPr lvl="1">
              <a:buClr>
                <a:srgbClr val="FF0000"/>
              </a:buClr>
              <a:buFont typeface="Wingdings" pitchFamily="2" charset="2"/>
              <a:buChar char="v"/>
              <a:defRPr/>
            </a:pPr>
            <a:r>
              <a:rPr lang="en-US" sz="1600" dirty="0" smtClean="0">
                <a:latin typeface="Calibri" pitchFamily="34" charset="0"/>
              </a:rPr>
              <a:t>Implementing the </a:t>
            </a:r>
            <a:r>
              <a:rPr lang="en-US" sz="1600" dirty="0" err="1" smtClean="0">
                <a:latin typeface="Calibri" pitchFamily="34" charset="0"/>
              </a:rPr>
              <a:t>Runnable</a:t>
            </a:r>
            <a:r>
              <a:rPr lang="en-US" sz="1600" dirty="0" smtClean="0">
                <a:latin typeface="Calibri" pitchFamily="34" charset="0"/>
              </a:rPr>
              <a:t> Interface.</a:t>
            </a:r>
            <a:endParaRPr lang="en-US" sz="1600" dirty="0" smtClean="0">
              <a:solidFill>
                <a:schemeClr val="tx1"/>
              </a:solidFill>
              <a:latin typeface="Calibri" pitchFamily="34" charset="0"/>
            </a:endParaRPr>
          </a:p>
          <a:p>
            <a:pPr lvl="2">
              <a:defRPr/>
            </a:pPr>
            <a:r>
              <a:rPr lang="en-US" sz="1600" dirty="0" smtClean="0">
                <a:latin typeface="Calibri" pitchFamily="34" charset="0"/>
              </a:rPr>
              <a:t>Constructors that will be called in such case could be:</a:t>
            </a:r>
          </a:p>
          <a:p>
            <a:pPr lvl="3">
              <a:defRPr/>
            </a:pPr>
            <a:r>
              <a:rPr lang="en-US" sz="1600" b="1" dirty="0" smtClean="0">
                <a:latin typeface="Calibri" pitchFamily="34" charset="0"/>
                <a:cs typeface="Courier New" pitchFamily="49" charset="0"/>
              </a:rPr>
              <a:t>Thread(</a:t>
            </a:r>
            <a:r>
              <a:rPr lang="en-US" sz="1600" b="1" dirty="0" err="1" smtClean="0">
                <a:latin typeface="Calibri" pitchFamily="34" charset="0"/>
                <a:cs typeface="Courier New" pitchFamily="49" charset="0"/>
              </a:rPr>
              <a:t>Runnable</a:t>
            </a:r>
            <a:r>
              <a:rPr lang="en-US" sz="1600" b="1" dirty="0" smtClean="0">
                <a:latin typeface="Calibri" pitchFamily="34" charset="0"/>
                <a:cs typeface="Courier New" pitchFamily="49" charset="0"/>
              </a:rPr>
              <a:t> target)       </a:t>
            </a:r>
          </a:p>
          <a:p>
            <a:pPr lvl="3">
              <a:defRPr/>
            </a:pPr>
            <a:r>
              <a:rPr lang="en-US" sz="1600" b="1" dirty="0" smtClean="0">
                <a:latin typeface="Calibri" pitchFamily="34" charset="0"/>
                <a:cs typeface="Courier New" pitchFamily="49" charset="0"/>
              </a:rPr>
              <a:t>Thread(</a:t>
            </a:r>
            <a:r>
              <a:rPr lang="en-US" sz="1600" b="1" dirty="0" err="1" smtClean="0">
                <a:latin typeface="Calibri" pitchFamily="34" charset="0"/>
                <a:cs typeface="Courier New" pitchFamily="49" charset="0"/>
              </a:rPr>
              <a:t>Runnable</a:t>
            </a:r>
            <a:r>
              <a:rPr lang="en-US" sz="1600" b="1" dirty="0" smtClean="0">
                <a:latin typeface="Calibri" pitchFamily="34" charset="0"/>
                <a:cs typeface="Courier New" pitchFamily="49" charset="0"/>
              </a:rPr>
              <a:t> target, String name)</a:t>
            </a:r>
          </a:p>
          <a:p>
            <a:pPr>
              <a:buClr>
                <a:srgbClr val="FF0000"/>
              </a:buClr>
              <a:buFont typeface="Wingdings" pitchFamily="2" charset="2"/>
              <a:buNone/>
              <a:defRPr/>
            </a:pPr>
            <a:endParaRPr lang="en-US" sz="1600" dirty="0" smtClean="0">
              <a:solidFill>
                <a:schemeClr val="tx1"/>
              </a:solidFill>
              <a:latin typeface="Calibri" pitchFamily="34" charset="0"/>
            </a:endParaRPr>
          </a:p>
          <a:p>
            <a:pPr>
              <a:buClr>
                <a:srgbClr val="FF0000"/>
              </a:buClr>
              <a:buFont typeface="Wingdings" pitchFamily="2" charset="2"/>
              <a:buNone/>
              <a:defRPr/>
            </a:pPr>
            <a:endParaRPr lang="en-US" sz="1600" dirty="0" smtClean="0">
              <a:solidFill>
                <a:schemeClr val="tx1"/>
              </a:solidFill>
              <a:latin typeface="Calibri" pitchFamily="34" charset="0"/>
            </a:endParaRPr>
          </a:p>
          <a:p>
            <a:pPr>
              <a:buClr>
                <a:srgbClr val="FF0000"/>
              </a:buClr>
              <a:buFont typeface="Wingdings" pitchFamily="2" charset="2"/>
              <a:buChar char="q"/>
              <a:defRPr/>
            </a:pPr>
            <a:endParaRPr lang="en-US" sz="16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Creating Threads by extending</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1400" b="1" dirty="0" smtClean="0">
                <a:solidFill>
                  <a:schemeClr val="tx1"/>
                </a:solidFill>
                <a:latin typeface="Calibri" pitchFamily="34" charset="0"/>
              </a:rPr>
              <a:t>1. class </a:t>
            </a:r>
            <a:r>
              <a:rPr lang="en-US" sz="1400" b="1" dirty="0" err="1" smtClean="0">
                <a:solidFill>
                  <a:schemeClr val="tx1"/>
                </a:solidFill>
                <a:latin typeface="Calibri" pitchFamily="34" charset="0"/>
              </a:rPr>
              <a:t>TestThread</a:t>
            </a:r>
            <a:r>
              <a:rPr lang="en-US" sz="1400" b="1" dirty="0" smtClean="0">
                <a:solidFill>
                  <a:schemeClr val="tx1"/>
                </a:solidFill>
                <a:latin typeface="Calibri" pitchFamily="34" charset="0"/>
              </a:rPr>
              <a:t> extends Thread {</a:t>
            </a:r>
          </a:p>
          <a:p>
            <a:pPr marL="342900" indent="-342900">
              <a:buFont typeface="Wingdings" pitchFamily="2" charset="2"/>
              <a:buNone/>
              <a:defRPr/>
            </a:pPr>
            <a:r>
              <a:rPr lang="en-US" sz="1400" b="1" dirty="0" smtClean="0">
                <a:solidFill>
                  <a:schemeClr val="tx1"/>
                </a:solidFill>
                <a:latin typeface="Calibri" pitchFamily="34" charset="0"/>
              </a:rPr>
              <a:t>2. public void run(){</a:t>
            </a:r>
          </a:p>
          <a:p>
            <a:pPr marL="342900" indent="-342900">
              <a:buFont typeface="Wingdings" pitchFamily="2" charset="2"/>
              <a:buNone/>
              <a:defRPr/>
            </a:pPr>
            <a:r>
              <a:rPr lang="en-US" sz="1400" b="1" dirty="0" smtClean="0">
                <a:solidFill>
                  <a:schemeClr val="tx1"/>
                </a:solidFill>
                <a:latin typeface="Calibri" pitchFamily="34" charset="0"/>
              </a:rPr>
              <a:t>/* code that is executed when </a:t>
            </a:r>
          </a:p>
          <a:p>
            <a:pPr marL="342900" indent="-342900">
              <a:buFont typeface="Wingdings" pitchFamily="2" charset="2"/>
              <a:buNone/>
              <a:defRPr/>
            </a:pPr>
            <a:r>
              <a:rPr lang="en-US" sz="1400" b="1" dirty="0" smtClean="0">
                <a:solidFill>
                  <a:schemeClr val="tx1"/>
                </a:solidFill>
                <a:latin typeface="Calibri" pitchFamily="34" charset="0"/>
              </a:rPr>
              <a:t>thread executes */</a:t>
            </a:r>
          </a:p>
          <a:p>
            <a:pPr marL="342900" indent="-342900">
              <a:buFont typeface="Wingdings" pitchFamily="2" charset="2"/>
              <a:buNone/>
              <a:defRPr/>
            </a:pPr>
            <a:r>
              <a:rPr lang="en-US" sz="1400" b="1" dirty="0" smtClean="0">
                <a:solidFill>
                  <a:schemeClr val="tx1"/>
                </a:solidFill>
                <a:latin typeface="Calibri" pitchFamily="34" charset="0"/>
              </a:rPr>
              <a:t>3. }}</a:t>
            </a:r>
          </a:p>
          <a:p>
            <a:pPr marL="342900" indent="-342900">
              <a:buClr>
                <a:srgbClr val="FF0000"/>
              </a:buClr>
              <a:buFont typeface="Wingdings" pitchFamily="2" charset="2"/>
              <a:buChar char="q"/>
              <a:defRPr/>
            </a:pPr>
            <a:r>
              <a:rPr lang="en-US" sz="1400" dirty="0" smtClean="0">
                <a:solidFill>
                  <a:schemeClr val="tx1"/>
                </a:solidFill>
                <a:latin typeface="Calibri" pitchFamily="34" charset="0"/>
              </a:rPr>
              <a:t>Creating the </a:t>
            </a:r>
            <a:r>
              <a:rPr lang="en-US" sz="1400" b="1" dirty="0" err="1" smtClean="0">
                <a:solidFill>
                  <a:schemeClr val="tx1"/>
                </a:solidFill>
                <a:latin typeface="Calibri" pitchFamily="34" charset="0"/>
              </a:rPr>
              <a:t>TestThread</a:t>
            </a:r>
            <a:r>
              <a:rPr lang="en-US" sz="1400" dirty="0" smtClean="0">
                <a:solidFill>
                  <a:schemeClr val="tx1"/>
                </a:solidFill>
                <a:latin typeface="Calibri" pitchFamily="34" charset="0"/>
              </a:rPr>
              <a:t> object</a:t>
            </a:r>
          </a:p>
          <a:p>
            <a:pPr marL="342900" indent="-342900">
              <a:buFont typeface="Wingdings" pitchFamily="2" charset="2"/>
              <a:buNone/>
              <a:defRPr/>
            </a:pPr>
            <a:r>
              <a:rPr lang="en-US" sz="1400" b="1" dirty="0" smtClean="0">
                <a:solidFill>
                  <a:schemeClr val="tx1"/>
                </a:solidFill>
                <a:latin typeface="Calibri" pitchFamily="34" charset="0"/>
              </a:rPr>
              <a:t>4.	</a:t>
            </a:r>
            <a:r>
              <a:rPr lang="en-US" sz="1400" b="1" dirty="0" err="1" smtClean="0">
                <a:solidFill>
                  <a:schemeClr val="tx1"/>
                </a:solidFill>
                <a:latin typeface="Calibri" pitchFamily="34" charset="0"/>
              </a:rPr>
              <a:t>TestThread</a:t>
            </a:r>
            <a:r>
              <a:rPr lang="en-US" sz="1400" b="1" dirty="0" smtClean="0">
                <a:solidFill>
                  <a:schemeClr val="tx1"/>
                </a:solidFill>
                <a:latin typeface="Calibri" pitchFamily="34" charset="0"/>
              </a:rPr>
              <a:t> t= new </a:t>
            </a:r>
            <a:r>
              <a:rPr lang="en-US" sz="1400" b="1" dirty="0" err="1" smtClean="0">
                <a:solidFill>
                  <a:schemeClr val="tx1"/>
                </a:solidFill>
                <a:latin typeface="Calibri" pitchFamily="34" charset="0"/>
              </a:rPr>
              <a:t>TestThread</a:t>
            </a:r>
            <a:r>
              <a:rPr lang="en-US" sz="1400" b="1" dirty="0" smtClean="0">
                <a:solidFill>
                  <a:schemeClr val="tx1"/>
                </a:solidFill>
                <a:latin typeface="Calibri" pitchFamily="34" charset="0"/>
              </a:rPr>
              <a:t>();</a:t>
            </a:r>
          </a:p>
          <a:p>
            <a:pPr marL="342900" indent="-342900">
              <a:buFont typeface="Wingdings" pitchFamily="2" charset="2"/>
              <a:buNone/>
              <a:defRPr/>
            </a:pPr>
            <a:r>
              <a:rPr lang="en-US" sz="1400" b="1" dirty="0" smtClean="0">
                <a:solidFill>
                  <a:schemeClr val="tx1"/>
                </a:solidFill>
                <a:latin typeface="Calibri" pitchFamily="34" charset="0"/>
              </a:rPr>
              <a:t>5.	</a:t>
            </a:r>
            <a:r>
              <a:rPr lang="en-US" sz="1400" b="1" dirty="0" err="1" smtClean="0">
                <a:solidFill>
                  <a:schemeClr val="tx1"/>
                </a:solidFill>
                <a:latin typeface="Calibri" pitchFamily="34" charset="0"/>
              </a:rPr>
              <a:t>t.start</a:t>
            </a:r>
            <a:r>
              <a:rPr lang="en-US" sz="1400" b="1" dirty="0" smtClean="0">
                <a:solidFill>
                  <a:schemeClr val="tx1"/>
                </a:solidFill>
                <a:latin typeface="Calibri" pitchFamily="34" charset="0"/>
              </a:rPr>
              <a:t>(); // </a:t>
            </a:r>
            <a:r>
              <a:rPr lang="en-US" sz="1400" dirty="0" smtClean="0">
                <a:solidFill>
                  <a:schemeClr val="tx1"/>
                </a:solidFill>
                <a:latin typeface="Calibri" pitchFamily="34" charset="0"/>
              </a:rPr>
              <a:t>Calls run() method of  </a:t>
            </a:r>
            <a:r>
              <a:rPr lang="en-US" sz="1400" b="1" dirty="0" err="1" smtClean="0">
                <a:solidFill>
                  <a:schemeClr val="tx1"/>
                </a:solidFill>
                <a:latin typeface="Calibri" pitchFamily="34" charset="0"/>
              </a:rPr>
              <a:t>TestThread</a:t>
            </a:r>
            <a:r>
              <a:rPr lang="en-US" sz="1400" dirty="0" smtClean="0">
                <a:solidFill>
                  <a:schemeClr val="tx1"/>
                </a:solidFill>
                <a:latin typeface="Calibri" pitchFamily="34" charset="0"/>
              </a:rPr>
              <a:t> .</a:t>
            </a:r>
          </a:p>
          <a:p>
            <a:pPr marL="342900" indent="-342900">
              <a:lnSpc>
                <a:spcPct val="140000"/>
              </a:lnSpc>
              <a:spcBef>
                <a:spcPct val="20000"/>
              </a:spcBef>
              <a:buFont typeface="Wingdings" pitchFamily="2" charset="2"/>
              <a:buChar char="q"/>
              <a:defRPr/>
            </a:pPr>
            <a:r>
              <a:rPr lang="en-US" sz="1400" dirty="0" smtClean="0">
                <a:solidFill>
                  <a:schemeClr val="tx1"/>
                </a:solidFill>
                <a:latin typeface="Calibri" pitchFamily="34" charset="0"/>
              </a:rPr>
              <a:t>We override the </a:t>
            </a:r>
            <a:r>
              <a:rPr lang="en-US" sz="1400" b="1" dirty="0" smtClean="0">
                <a:solidFill>
                  <a:schemeClr val="tx1"/>
                </a:solidFill>
                <a:latin typeface="Calibri" pitchFamily="34" charset="0"/>
              </a:rPr>
              <a:t>run() </a:t>
            </a:r>
            <a:r>
              <a:rPr lang="en-US" sz="1400" dirty="0" smtClean="0">
                <a:solidFill>
                  <a:schemeClr val="tx1"/>
                </a:solidFill>
                <a:latin typeface="Calibri" pitchFamily="34" charset="0"/>
              </a:rPr>
              <a:t>method and put the code that needs to be executed when the thread runs, in the </a:t>
            </a:r>
            <a:r>
              <a:rPr lang="en-US" sz="1400" b="1" dirty="0" smtClean="0">
                <a:solidFill>
                  <a:schemeClr val="tx1"/>
                </a:solidFill>
                <a:latin typeface="Calibri" pitchFamily="34" charset="0"/>
              </a:rPr>
              <a:t>run() </a:t>
            </a:r>
            <a:r>
              <a:rPr lang="en-US" sz="1400" dirty="0" smtClean="0">
                <a:solidFill>
                  <a:schemeClr val="tx1"/>
                </a:solidFill>
                <a:latin typeface="Calibri" pitchFamily="34" charset="0"/>
              </a:rPr>
              <a:t>method.</a:t>
            </a:r>
          </a:p>
          <a:p>
            <a:pPr marL="342900" indent="-342900">
              <a:lnSpc>
                <a:spcPct val="140000"/>
              </a:lnSpc>
              <a:spcBef>
                <a:spcPct val="20000"/>
              </a:spcBef>
              <a:buFont typeface="Wingdings" pitchFamily="2" charset="2"/>
              <a:buChar char="q"/>
              <a:defRPr/>
            </a:pPr>
            <a:r>
              <a:rPr lang="en-US" sz="1400" dirty="0" smtClean="0">
                <a:solidFill>
                  <a:schemeClr val="tx1"/>
                </a:solidFill>
                <a:latin typeface="Calibri" pitchFamily="34" charset="0"/>
              </a:rPr>
              <a:t>To call run method we call </a:t>
            </a:r>
            <a:r>
              <a:rPr lang="en-US" sz="1400" b="1" dirty="0" smtClean="0">
                <a:solidFill>
                  <a:schemeClr val="tx1"/>
                </a:solidFill>
                <a:latin typeface="Calibri" pitchFamily="34" charset="0"/>
              </a:rPr>
              <a:t>start() </a:t>
            </a:r>
            <a:r>
              <a:rPr lang="en-US" sz="1400" dirty="0" smtClean="0">
                <a:solidFill>
                  <a:schemeClr val="tx1"/>
                </a:solidFill>
                <a:latin typeface="Calibri" pitchFamily="34" charset="0"/>
              </a:rPr>
              <a:t>! </a:t>
            </a:r>
          </a:p>
        </p:txBody>
      </p:sp>
    </p:spTree>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Starting a thread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lnSpc>
                <a:spcPct val="140000"/>
              </a:lnSpc>
              <a:spcBef>
                <a:spcPct val="20000"/>
              </a:spcBef>
              <a:buFont typeface="Wingdings" pitchFamily="2" charset="2"/>
              <a:buChar char="q"/>
              <a:defRPr/>
            </a:pPr>
            <a:r>
              <a:rPr lang="en-US" sz="1400" dirty="0" smtClean="0">
                <a:solidFill>
                  <a:schemeClr val="tx1"/>
                </a:solidFill>
                <a:latin typeface="Calibri" pitchFamily="34" charset="0"/>
              </a:rPr>
              <a:t>Since </a:t>
            </a:r>
            <a:r>
              <a:rPr lang="en-US" sz="1400" b="1" dirty="0" err="1" smtClean="0">
                <a:solidFill>
                  <a:schemeClr val="tx1"/>
                </a:solidFill>
                <a:latin typeface="Calibri" pitchFamily="34" charset="0"/>
              </a:rPr>
              <a:t>TestThread</a:t>
            </a:r>
            <a:r>
              <a:rPr lang="en-US" sz="1400" b="1" dirty="0" smtClean="0">
                <a:solidFill>
                  <a:schemeClr val="tx1"/>
                </a:solidFill>
                <a:latin typeface="Calibri" pitchFamily="34" charset="0"/>
              </a:rPr>
              <a:t> </a:t>
            </a:r>
            <a:r>
              <a:rPr lang="en-US" sz="1400" dirty="0" smtClean="0">
                <a:solidFill>
                  <a:schemeClr val="tx1"/>
                </a:solidFill>
                <a:latin typeface="Calibri" pitchFamily="34" charset="0"/>
              </a:rPr>
              <a:t>inherits from the </a:t>
            </a:r>
            <a:r>
              <a:rPr lang="en-US" sz="1400" b="1" dirty="0" smtClean="0">
                <a:solidFill>
                  <a:schemeClr val="tx1"/>
                </a:solidFill>
                <a:latin typeface="Calibri" pitchFamily="34" charset="0"/>
              </a:rPr>
              <a:t>Thread </a:t>
            </a:r>
            <a:r>
              <a:rPr lang="en-US" sz="1400" dirty="0" smtClean="0">
                <a:solidFill>
                  <a:schemeClr val="tx1"/>
                </a:solidFill>
                <a:latin typeface="Calibri" pitchFamily="34" charset="0"/>
              </a:rPr>
              <a:t>class, </a:t>
            </a:r>
            <a:r>
              <a:rPr lang="en-US" sz="1400" b="1" dirty="0" smtClean="0">
                <a:solidFill>
                  <a:schemeClr val="tx1"/>
                </a:solidFill>
                <a:latin typeface="Calibri" pitchFamily="34" charset="0"/>
              </a:rPr>
              <a:t>start()</a:t>
            </a:r>
            <a:r>
              <a:rPr lang="en-US" sz="1400" dirty="0" smtClean="0">
                <a:solidFill>
                  <a:schemeClr val="tx1"/>
                </a:solidFill>
                <a:latin typeface="Calibri" pitchFamily="34" charset="0"/>
              </a:rPr>
              <a:t> method of the </a:t>
            </a:r>
            <a:r>
              <a:rPr lang="en-US" sz="1400" b="1" dirty="0" smtClean="0">
                <a:solidFill>
                  <a:schemeClr val="tx1"/>
                </a:solidFill>
                <a:latin typeface="Calibri" pitchFamily="34" charset="0"/>
              </a:rPr>
              <a:t>Thread</a:t>
            </a:r>
            <a:r>
              <a:rPr lang="en-US" sz="1400" dirty="0" smtClean="0">
                <a:solidFill>
                  <a:schemeClr val="tx1"/>
                </a:solidFill>
                <a:latin typeface="Calibri" pitchFamily="34" charset="0"/>
              </a:rPr>
              <a:t> class gets inherited into the </a:t>
            </a:r>
            <a:r>
              <a:rPr lang="en-US" sz="1400" b="1" dirty="0" err="1" smtClean="0">
                <a:solidFill>
                  <a:schemeClr val="tx1"/>
                </a:solidFill>
                <a:latin typeface="Calibri" pitchFamily="34" charset="0"/>
              </a:rPr>
              <a:t>TestThread</a:t>
            </a:r>
            <a:r>
              <a:rPr lang="en-US" sz="1400" b="1" dirty="0" smtClean="0">
                <a:solidFill>
                  <a:schemeClr val="tx1"/>
                </a:solidFill>
                <a:latin typeface="Calibri" pitchFamily="34" charset="0"/>
              </a:rPr>
              <a:t> </a:t>
            </a:r>
            <a:r>
              <a:rPr lang="en-US" sz="1400" dirty="0" smtClean="0">
                <a:solidFill>
                  <a:schemeClr val="tx1"/>
                </a:solidFill>
                <a:latin typeface="Calibri" pitchFamily="34" charset="0"/>
              </a:rPr>
              <a:t>class.</a:t>
            </a:r>
            <a:endParaRPr lang="en-US" sz="1400" b="1" dirty="0" smtClean="0">
              <a:solidFill>
                <a:schemeClr val="tx1"/>
              </a:solidFill>
              <a:latin typeface="Calibri" pitchFamily="34" charset="0"/>
            </a:endParaRPr>
          </a:p>
          <a:p>
            <a:pPr marL="342900" indent="-342900">
              <a:lnSpc>
                <a:spcPct val="140000"/>
              </a:lnSpc>
              <a:spcBef>
                <a:spcPct val="20000"/>
              </a:spcBef>
              <a:buFont typeface="Wingdings" pitchFamily="2" charset="2"/>
              <a:buChar char="q"/>
              <a:defRPr/>
            </a:pPr>
            <a:r>
              <a:rPr lang="en-US" sz="1400" dirty="0" smtClean="0">
                <a:solidFill>
                  <a:schemeClr val="tx1"/>
                </a:solidFill>
                <a:latin typeface="Calibri" pitchFamily="34" charset="0"/>
              </a:rPr>
              <a:t>The </a:t>
            </a:r>
            <a:r>
              <a:rPr lang="en-US" sz="1400" b="1" dirty="0" smtClean="0">
                <a:solidFill>
                  <a:schemeClr val="tx1"/>
                </a:solidFill>
                <a:latin typeface="Calibri" pitchFamily="34" charset="0"/>
              </a:rPr>
              <a:t>start()</a:t>
            </a:r>
            <a:r>
              <a:rPr lang="en-US" sz="1400" dirty="0" smtClean="0">
                <a:solidFill>
                  <a:schemeClr val="tx1"/>
                </a:solidFill>
                <a:latin typeface="Calibri" pitchFamily="34" charset="0"/>
              </a:rPr>
              <a:t> method of the </a:t>
            </a:r>
            <a:r>
              <a:rPr lang="en-US" sz="1400" b="1" dirty="0" smtClean="0">
                <a:solidFill>
                  <a:schemeClr val="tx1"/>
                </a:solidFill>
                <a:latin typeface="Calibri" pitchFamily="34" charset="0"/>
              </a:rPr>
              <a:t>Thread</a:t>
            </a:r>
            <a:r>
              <a:rPr lang="en-US" sz="1400" dirty="0" smtClean="0">
                <a:solidFill>
                  <a:schemeClr val="tx1"/>
                </a:solidFill>
                <a:latin typeface="Calibri" pitchFamily="34" charset="0"/>
              </a:rPr>
              <a:t> class creates OS level thread.</a:t>
            </a:r>
          </a:p>
          <a:p>
            <a:pPr marL="342900" indent="-342900">
              <a:lnSpc>
                <a:spcPct val="140000"/>
              </a:lnSpc>
              <a:spcBef>
                <a:spcPct val="20000"/>
              </a:spcBef>
              <a:buFont typeface="Wingdings" pitchFamily="2" charset="2"/>
              <a:buChar char="q"/>
              <a:defRPr/>
            </a:pPr>
            <a:r>
              <a:rPr lang="en-US" sz="1400" dirty="0" smtClean="0">
                <a:solidFill>
                  <a:schemeClr val="tx1"/>
                </a:solidFill>
                <a:latin typeface="Calibri" pitchFamily="34" charset="0"/>
              </a:rPr>
              <a:t>After this it calls the </a:t>
            </a:r>
            <a:r>
              <a:rPr lang="en-US" sz="1400" b="1" dirty="0" smtClean="0">
                <a:solidFill>
                  <a:schemeClr val="tx1"/>
                </a:solidFill>
                <a:latin typeface="Calibri" pitchFamily="34" charset="0"/>
              </a:rPr>
              <a:t>run() </a:t>
            </a:r>
            <a:r>
              <a:rPr lang="en-US" sz="1400" dirty="0" smtClean="0">
                <a:solidFill>
                  <a:schemeClr val="tx1"/>
                </a:solidFill>
                <a:latin typeface="Calibri" pitchFamily="34" charset="0"/>
              </a:rPr>
              <a:t>method.</a:t>
            </a:r>
          </a:p>
          <a:p>
            <a:pPr marL="342900" indent="-342900">
              <a:lnSpc>
                <a:spcPct val="140000"/>
              </a:lnSpc>
              <a:spcBef>
                <a:spcPct val="20000"/>
              </a:spcBef>
              <a:buFont typeface="Wingdings" pitchFamily="2" charset="2"/>
              <a:buChar char="q"/>
              <a:defRPr/>
            </a:pPr>
            <a:r>
              <a:rPr lang="en-US" sz="1400" dirty="0" smtClean="0">
                <a:solidFill>
                  <a:schemeClr val="tx1"/>
                </a:solidFill>
                <a:latin typeface="Calibri" pitchFamily="34" charset="0"/>
              </a:rPr>
              <a:t>Since the </a:t>
            </a:r>
            <a:r>
              <a:rPr lang="en-US" sz="1400" b="1" dirty="0" smtClean="0">
                <a:solidFill>
                  <a:schemeClr val="tx1"/>
                </a:solidFill>
                <a:latin typeface="Calibri" pitchFamily="34" charset="0"/>
              </a:rPr>
              <a:t>run() </a:t>
            </a:r>
            <a:r>
              <a:rPr lang="en-US" sz="1400" dirty="0" smtClean="0">
                <a:solidFill>
                  <a:schemeClr val="tx1"/>
                </a:solidFill>
                <a:latin typeface="Calibri" pitchFamily="34" charset="0"/>
              </a:rPr>
              <a:t>method is </a:t>
            </a:r>
            <a:r>
              <a:rPr lang="en-US" sz="1400" dirty="0" err="1" smtClean="0">
                <a:solidFill>
                  <a:schemeClr val="tx1"/>
                </a:solidFill>
                <a:latin typeface="Calibri" pitchFamily="34" charset="0"/>
              </a:rPr>
              <a:t>overriden</a:t>
            </a:r>
            <a:r>
              <a:rPr lang="en-US" sz="1400" dirty="0" smtClean="0">
                <a:solidFill>
                  <a:schemeClr val="tx1"/>
                </a:solidFill>
                <a:latin typeface="Calibri" pitchFamily="34" charset="0"/>
              </a:rPr>
              <a:t> , </a:t>
            </a:r>
            <a:r>
              <a:rPr lang="en-US" sz="1400" b="1" dirty="0" smtClean="0">
                <a:solidFill>
                  <a:schemeClr val="tx1"/>
                </a:solidFill>
                <a:latin typeface="Calibri" pitchFamily="34" charset="0"/>
              </a:rPr>
              <a:t>run() </a:t>
            </a:r>
            <a:r>
              <a:rPr lang="en-US" sz="1400" dirty="0" smtClean="0">
                <a:solidFill>
                  <a:schemeClr val="tx1"/>
                </a:solidFill>
                <a:latin typeface="Calibri" pitchFamily="34" charset="0"/>
              </a:rPr>
              <a:t>method of the </a:t>
            </a:r>
            <a:r>
              <a:rPr lang="en-US" sz="1400" b="1" dirty="0" err="1" smtClean="0">
                <a:solidFill>
                  <a:schemeClr val="tx1"/>
                </a:solidFill>
                <a:latin typeface="Calibri" pitchFamily="34" charset="0"/>
              </a:rPr>
              <a:t>SimpleThread</a:t>
            </a:r>
            <a:r>
              <a:rPr lang="en-US" sz="1400" dirty="0" smtClean="0">
                <a:solidFill>
                  <a:schemeClr val="tx1"/>
                </a:solidFill>
                <a:latin typeface="Calibri" pitchFamily="34" charset="0"/>
              </a:rPr>
              <a:t> is called.</a:t>
            </a:r>
          </a:p>
          <a:p>
            <a:pPr marL="342900" indent="-342900">
              <a:buFont typeface="Wingdings" pitchFamily="2" charset="2"/>
              <a:buNone/>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Creating Threads by extending</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563688"/>
          <a:ext cx="7056784" cy="3240360"/>
        </p:xfrm>
        <a:graphic>
          <a:graphicData uri="http://schemas.openxmlformats.org/drawingml/2006/table">
            <a:tbl>
              <a:tblPr firstRow="1" bandRow="1">
                <a:tableStyleId>{5940675A-B579-460E-94D1-54222C63F5DA}</a:tableStyleId>
              </a:tblPr>
              <a:tblGrid>
                <a:gridCol w="3744416"/>
                <a:gridCol w="3312368"/>
              </a:tblGrid>
              <a:tr h="3240360">
                <a:tc>
                  <a:txBody>
                    <a:bodyPr/>
                    <a:lstStyle/>
                    <a:p>
                      <a:pPr marL="342900" indent="-342900" algn="l">
                        <a:lnSpc>
                          <a:spcPct val="80000"/>
                        </a:lnSpc>
                        <a:spcBef>
                          <a:spcPct val="35000"/>
                        </a:spcBef>
                        <a:spcAft>
                          <a:spcPct val="15000"/>
                        </a:spcAft>
                        <a:buClr>
                          <a:schemeClr val="accent1"/>
                        </a:buClr>
                        <a:buSzPct val="125000"/>
                      </a:pPr>
                      <a:r>
                        <a:rPr lang="en-IN" sz="1200" b="0" dirty="0" smtClean="0">
                          <a:latin typeface="Calibri" pitchFamily="34" charset="0"/>
                        </a:rPr>
                        <a:t>1. </a:t>
                      </a:r>
                      <a:r>
                        <a:rPr lang="el-GR" sz="1200" b="0" dirty="0" smtClean="0">
                          <a:latin typeface="Calibri" pitchFamily="34" charset="0"/>
                        </a:rPr>
                        <a:t>class </a:t>
                      </a:r>
                      <a:r>
                        <a:rPr lang="en-IN" sz="1200" b="0" dirty="0" smtClean="0">
                          <a:latin typeface="Calibri" pitchFamily="34" charset="0"/>
                        </a:rPr>
                        <a:t>Test</a:t>
                      </a:r>
                      <a:r>
                        <a:rPr lang="el-GR" sz="1200" b="0" dirty="0" smtClean="0">
                          <a:latin typeface="Calibri" pitchFamily="34" charset="0"/>
                        </a:rPr>
                        <a:t>Thread extends Thread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2.  </a:t>
                      </a:r>
                      <a:r>
                        <a:rPr lang="el-GR" sz="1200" b="0" dirty="0" smtClean="0">
                          <a:latin typeface="Calibri" pitchFamily="34" charset="0"/>
                        </a:rPr>
                        <a:t>private String name</a:t>
                      </a:r>
                      <a:r>
                        <a:rPr lang="en-US" sz="1200" b="0" dirty="0" smtClean="0">
                          <a:latin typeface="Calibri" pitchFamily="34" charset="0"/>
                        </a:rPr>
                        <a:t>,</a:t>
                      </a:r>
                      <a:r>
                        <a:rPr lang="el-GR" sz="1200" b="0" dirty="0" smtClean="0">
                          <a:latin typeface="Calibri" pitchFamily="34" charset="0"/>
                        </a:rPr>
                        <a:t> msg;</a:t>
                      </a:r>
                      <a:endParaRPr lang="en-US" sz="1200" b="0" dirty="0" smtClean="0">
                        <a:latin typeface="Calibri" pitchFamily="34" charset="0"/>
                      </a:endParaRP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3.    </a:t>
                      </a:r>
                      <a:r>
                        <a:rPr lang="el-GR" sz="1200" b="0" dirty="0" smtClean="0">
                          <a:latin typeface="Calibri" pitchFamily="34" charset="0"/>
                        </a:rPr>
                        <a:t>public MyThread(String name, String msg)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4.        </a:t>
                      </a:r>
                      <a:r>
                        <a:rPr lang="el-GR" sz="1200" b="0" dirty="0" smtClean="0">
                          <a:latin typeface="Calibri" pitchFamily="34" charset="0"/>
                        </a:rPr>
                        <a:t>this.name = name;</a:t>
                      </a:r>
                      <a:r>
                        <a:rPr lang="en-US" sz="1200" b="0" dirty="0" smtClean="0">
                          <a:latin typeface="Calibri" pitchFamily="34" charset="0"/>
                        </a:rPr>
                        <a:t>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5.        </a:t>
                      </a:r>
                      <a:r>
                        <a:rPr lang="el-GR" sz="1200" b="0" dirty="0" smtClean="0">
                          <a:latin typeface="Calibri" pitchFamily="34" charset="0"/>
                        </a:rPr>
                        <a:t>this.msg = msg;</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6.    </a:t>
                      </a:r>
                      <a:r>
                        <a:rPr lang="el-GR" sz="1200" b="0" dirty="0" smtClean="0">
                          <a:latin typeface="Calibri" pitchFamily="34" charset="0"/>
                        </a:rPr>
                        <a:t>}</a:t>
                      </a:r>
                      <a:endParaRPr lang="en-US" sz="1200" b="0" dirty="0" smtClean="0">
                        <a:latin typeface="Calibri" pitchFamily="34" charset="0"/>
                      </a:endParaRPr>
                    </a:p>
                    <a:p>
                      <a:pPr marL="342900" indent="-342900" algn="l">
                        <a:spcBef>
                          <a:spcPct val="35000"/>
                        </a:spcBef>
                        <a:spcAft>
                          <a:spcPct val="15000"/>
                        </a:spcAft>
                        <a:buClr>
                          <a:schemeClr val="accent1"/>
                        </a:buClr>
                        <a:buSzPct val="125000"/>
                      </a:pPr>
                      <a:r>
                        <a:rPr lang="en-US" sz="1200" b="0" dirty="0" smtClean="0">
                          <a:latin typeface="Calibri" pitchFamily="34" charset="0"/>
                        </a:rPr>
                        <a:t>7.  </a:t>
                      </a:r>
                      <a:r>
                        <a:rPr lang="el-GR" sz="1200" b="0" dirty="0" smtClean="0">
                          <a:latin typeface="Calibri" pitchFamily="34" charset="0"/>
                        </a:rPr>
                        <a:t>public void run() </a:t>
                      </a:r>
                      <a:r>
                        <a:rPr lang="en-US" sz="1200" b="0" dirty="0" smtClean="0">
                          <a:latin typeface="Calibri" pitchFamily="34" charset="0"/>
                        </a:rPr>
                        <a:t>   </a:t>
                      </a:r>
                      <a:r>
                        <a:rPr lang="el-GR" sz="1200" b="0" dirty="0" smtClean="0">
                          <a:latin typeface="Calibri" pitchFamily="34" charset="0"/>
                        </a:rPr>
                        <a:t>{</a:t>
                      </a:r>
                    </a:p>
                    <a:p>
                      <a:pPr marL="342900" indent="-342900" algn="l">
                        <a:spcBef>
                          <a:spcPct val="35000"/>
                        </a:spcBef>
                        <a:spcAft>
                          <a:spcPct val="15000"/>
                        </a:spcAft>
                        <a:buClr>
                          <a:schemeClr val="accent1"/>
                        </a:buClr>
                        <a:buSzPct val="125000"/>
                      </a:pPr>
                      <a:r>
                        <a:rPr lang="en-US" sz="1200" b="0" dirty="0" smtClean="0">
                          <a:latin typeface="Calibri" pitchFamily="34" charset="0"/>
                        </a:rPr>
                        <a:t>8.  </a:t>
                      </a:r>
                      <a:r>
                        <a:rPr lang="el-GR" sz="1200" b="0" dirty="0" smtClean="0">
                          <a:latin typeface="Calibri" pitchFamily="34" charset="0"/>
                        </a:rPr>
                        <a:t>System.out.println(name + " starts its execution");</a:t>
                      </a:r>
                    </a:p>
                    <a:p>
                      <a:pPr algn="l">
                        <a:spcBef>
                          <a:spcPct val="0"/>
                        </a:spcBef>
                      </a:pPr>
                      <a:r>
                        <a:rPr lang="en-IN" sz="1200" b="0" dirty="0" smtClean="0">
                          <a:latin typeface="Calibri" pitchFamily="34" charset="0"/>
                        </a:rPr>
                        <a:t>9.  </a:t>
                      </a:r>
                      <a:r>
                        <a:rPr lang="el-GR" sz="1200" b="0" dirty="0" smtClean="0">
                          <a:latin typeface="Calibri" pitchFamily="34" charset="0"/>
                        </a:rPr>
                        <a:t>for (int i = 0; i &lt; </a:t>
                      </a:r>
                      <a:r>
                        <a:rPr lang="en-US" sz="1200" b="0" dirty="0" smtClean="0">
                          <a:latin typeface="Calibri" pitchFamily="34" charset="0"/>
                        </a:rPr>
                        <a:t>=5</a:t>
                      </a:r>
                      <a:r>
                        <a:rPr lang="el-GR" sz="1200" b="0" dirty="0" smtClean="0">
                          <a:latin typeface="Calibri" pitchFamily="34" charset="0"/>
                        </a:rPr>
                        <a:t>; i++)</a:t>
                      </a:r>
                      <a:endParaRPr lang="en-IN" sz="1200" b="0" dirty="0" smtClean="0">
                        <a:latin typeface="Calibri" pitchFamily="34" charset="0"/>
                      </a:endParaRPr>
                    </a:p>
                    <a:p>
                      <a:pPr algn="l">
                        <a:spcBef>
                          <a:spcPct val="0"/>
                        </a:spcBef>
                      </a:pPr>
                      <a:r>
                        <a:rPr lang="en-IN" sz="1200" b="0" dirty="0" smtClean="0">
                          <a:latin typeface="Calibri" pitchFamily="34" charset="0"/>
                        </a:rPr>
                        <a:t>10. </a:t>
                      </a:r>
                      <a:r>
                        <a:rPr lang="el-GR" sz="1200" b="0" dirty="0" smtClean="0">
                          <a:latin typeface="Calibri" pitchFamily="34" charset="0"/>
                        </a:rPr>
                        <a:t>{</a:t>
                      </a:r>
                    </a:p>
                    <a:p>
                      <a:pPr algn="l">
                        <a:spcBef>
                          <a:spcPct val="0"/>
                        </a:spcBef>
                      </a:pPr>
                      <a:r>
                        <a:rPr lang="en-US" sz="1200" b="0" dirty="0" smtClean="0">
                          <a:latin typeface="Calibri" pitchFamily="34" charset="0"/>
                        </a:rPr>
                        <a:t>11.  </a:t>
                      </a:r>
                      <a:r>
                        <a:rPr lang="el-GR" sz="1200" b="0" dirty="0" smtClean="0">
                          <a:latin typeface="Calibri" pitchFamily="34" charset="0"/>
                        </a:rPr>
                        <a:t>System.out.println(name + " says: " + msg</a:t>
                      </a:r>
                      <a:r>
                        <a:rPr lang="en-US" sz="1200" b="0" dirty="0" smtClean="0">
                          <a:latin typeface="Calibri" pitchFamily="34" charset="0"/>
                        </a:rPr>
                        <a:t>+”for”+</a:t>
                      </a:r>
                      <a:r>
                        <a:rPr lang="en-US" sz="1200" b="0" dirty="0" err="1" smtClean="0">
                          <a:latin typeface="Calibri" pitchFamily="34" charset="0"/>
                        </a:rPr>
                        <a:t>i</a:t>
                      </a:r>
                      <a:r>
                        <a:rPr lang="en-US" sz="1200" b="0" dirty="0" smtClean="0">
                          <a:latin typeface="Calibri" pitchFamily="34" charset="0"/>
                        </a:rPr>
                        <a:t>+” time”</a:t>
                      </a:r>
                      <a:r>
                        <a:rPr lang="el-GR" sz="1200" b="0" dirty="0" smtClean="0">
                          <a:latin typeface="Calibri" pitchFamily="34" charset="0"/>
                        </a:rPr>
                        <a:t>);</a:t>
                      </a:r>
                      <a:r>
                        <a:rPr lang="en-IN" sz="1200" b="0" dirty="0" smtClean="0">
                          <a:latin typeface="Calibri" pitchFamily="34" charset="0"/>
                        </a:rPr>
                        <a:t> </a:t>
                      </a:r>
                      <a:endParaRPr lang="el-GR" sz="1200" b="0" dirty="0" smtClean="0">
                        <a:latin typeface="Calibri" pitchFamily="34" charset="0"/>
                      </a:endParaRPr>
                    </a:p>
                    <a:p>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Bef>
                          <a:spcPct val="0"/>
                        </a:spcBef>
                      </a:pPr>
                      <a:r>
                        <a:rPr lang="en-US" sz="1200" b="0" dirty="0" smtClean="0">
                          <a:latin typeface="Calibri" pitchFamily="34" charset="0"/>
                        </a:rPr>
                        <a:t>12. </a:t>
                      </a:r>
                      <a:r>
                        <a:rPr lang="el-GR" sz="1200" b="0" dirty="0" smtClean="0">
                          <a:latin typeface="Calibri" pitchFamily="34" charset="0"/>
                        </a:rPr>
                        <a:t>try {</a:t>
                      </a:r>
                    </a:p>
                    <a:p>
                      <a:pPr algn="l">
                        <a:spcBef>
                          <a:spcPct val="0"/>
                        </a:spcBef>
                      </a:pPr>
                      <a:r>
                        <a:rPr lang="en-US" sz="1200" b="0" dirty="0" smtClean="0">
                          <a:latin typeface="Calibri" pitchFamily="34" charset="0"/>
                        </a:rPr>
                        <a:t>13.       </a:t>
                      </a:r>
                      <a:r>
                        <a:rPr lang="el-GR" sz="1200" b="0" dirty="0" smtClean="0">
                          <a:latin typeface="Calibri" pitchFamily="34" charset="0"/>
                        </a:rPr>
                        <a:t>Thread.sleep(</a:t>
                      </a:r>
                      <a:r>
                        <a:rPr lang="en-US" sz="1200" b="0" dirty="0" smtClean="0">
                          <a:latin typeface="Calibri" pitchFamily="34" charset="0"/>
                        </a:rPr>
                        <a:t>2</a:t>
                      </a:r>
                      <a:r>
                        <a:rPr lang="el-GR" sz="1200" b="0" dirty="0" smtClean="0">
                          <a:latin typeface="Calibri" pitchFamily="34" charset="0"/>
                        </a:rPr>
                        <a:t>000);</a:t>
                      </a:r>
                    </a:p>
                    <a:p>
                      <a:pPr algn="l">
                        <a:spcBef>
                          <a:spcPct val="0"/>
                        </a:spcBef>
                      </a:pPr>
                      <a:r>
                        <a:rPr lang="en-US" sz="1200" b="0" dirty="0" smtClean="0">
                          <a:latin typeface="Calibri" pitchFamily="34" charset="0"/>
                        </a:rPr>
                        <a:t>14.       }</a:t>
                      </a:r>
                      <a:r>
                        <a:rPr lang="el-GR" sz="1200" b="0" dirty="0" smtClean="0">
                          <a:latin typeface="Calibri" pitchFamily="34" charset="0"/>
                        </a:rPr>
                        <a:t> </a:t>
                      </a:r>
                      <a:endParaRPr lang="en-US" sz="1200" b="0" dirty="0" smtClean="0">
                        <a:latin typeface="Calibri" pitchFamily="34" charset="0"/>
                      </a:endParaRPr>
                    </a:p>
                    <a:p>
                      <a:pPr algn="l">
                        <a:spcBef>
                          <a:spcPct val="0"/>
                        </a:spcBef>
                      </a:pPr>
                      <a:r>
                        <a:rPr lang="en-IN" sz="1200" b="0" dirty="0" smtClean="0">
                          <a:latin typeface="Calibri" pitchFamily="34" charset="0"/>
                        </a:rPr>
                        <a:t>15. </a:t>
                      </a:r>
                      <a:r>
                        <a:rPr lang="el-GR" sz="1200" b="0" dirty="0" smtClean="0">
                          <a:latin typeface="Calibri" pitchFamily="34" charset="0"/>
                        </a:rPr>
                        <a:t>catch (InterruptedException ie) {}</a:t>
                      </a:r>
                    </a:p>
                    <a:p>
                      <a:pPr algn="l">
                        <a:spcBef>
                          <a:spcPct val="0"/>
                        </a:spcBef>
                      </a:pPr>
                      <a:r>
                        <a:rPr lang="en-US" sz="1200" b="0" dirty="0" smtClean="0">
                          <a:latin typeface="Calibri" pitchFamily="34" charset="0"/>
                        </a:rPr>
                        <a:t>16.   </a:t>
                      </a:r>
                      <a:r>
                        <a:rPr lang="el-GR" sz="1200" b="0" dirty="0" smtClean="0">
                          <a:latin typeface="Calibri" pitchFamily="34" charset="0"/>
                        </a:rPr>
                        <a:t>}</a:t>
                      </a:r>
                      <a:r>
                        <a:rPr lang="en-US" sz="1200" b="0" dirty="0" smtClean="0">
                          <a:latin typeface="Calibri" pitchFamily="34" charset="0"/>
                        </a:rPr>
                        <a:t>// End of For Loop</a:t>
                      </a:r>
                    </a:p>
                    <a:p>
                      <a:pPr algn="l">
                        <a:spcBef>
                          <a:spcPct val="0"/>
                        </a:spcBef>
                      </a:pPr>
                      <a:r>
                        <a:rPr lang="en-US" sz="1200" b="0" dirty="0" smtClean="0">
                          <a:latin typeface="Calibri" pitchFamily="34" charset="0"/>
                        </a:rPr>
                        <a:t>17.        </a:t>
                      </a:r>
                      <a:r>
                        <a:rPr lang="el-GR" sz="1200" b="0" dirty="0" smtClean="0">
                          <a:latin typeface="Calibri" pitchFamily="34" charset="0"/>
                        </a:rPr>
                        <a:t>System.out.println(name + " finished </a:t>
                      </a:r>
                      <a:r>
                        <a:rPr lang="en-IN" sz="1200" b="0" dirty="0" smtClean="0">
                          <a:latin typeface="Calibri" pitchFamily="34" charset="0"/>
                        </a:rPr>
                        <a:t>   </a:t>
                      </a:r>
                    </a:p>
                    <a:p>
                      <a:pPr algn="l">
                        <a:spcBef>
                          <a:spcPct val="0"/>
                        </a:spcBef>
                      </a:pPr>
                      <a:r>
                        <a:rPr lang="en-IN" sz="1200" b="0" dirty="0" smtClean="0">
                          <a:latin typeface="Calibri" pitchFamily="34" charset="0"/>
                        </a:rPr>
                        <a:t>        </a:t>
                      </a:r>
                      <a:r>
                        <a:rPr lang="el-GR" sz="1200" b="0" dirty="0" smtClean="0">
                          <a:latin typeface="Calibri" pitchFamily="34" charset="0"/>
                        </a:rPr>
                        <a:t>execution");</a:t>
                      </a:r>
                    </a:p>
                    <a:p>
                      <a:pPr algn="l">
                        <a:spcBef>
                          <a:spcPct val="0"/>
                        </a:spcBef>
                      </a:pPr>
                      <a:r>
                        <a:rPr lang="en-US" sz="1200" b="0" dirty="0" smtClean="0">
                          <a:latin typeface="Calibri" pitchFamily="34" charset="0"/>
                        </a:rPr>
                        <a:t>18.    </a:t>
                      </a:r>
                      <a:r>
                        <a:rPr lang="el-GR" sz="1200" b="0" dirty="0" smtClean="0">
                          <a:latin typeface="Calibri" pitchFamily="34" charset="0"/>
                        </a:rPr>
                        <a:t>}</a:t>
                      </a:r>
                      <a:endParaRPr lang="en-IN" sz="1200" b="0" dirty="0" smtClean="0">
                        <a:latin typeface="Calibri" pitchFamily="34" charset="0"/>
                      </a:endParaRPr>
                    </a:p>
                    <a:p>
                      <a:pPr marL="342900" indent="-342900" algn="l">
                        <a:spcBef>
                          <a:spcPct val="35000"/>
                        </a:spcBef>
                        <a:spcAft>
                          <a:spcPct val="15000"/>
                        </a:spcAft>
                        <a:buClr>
                          <a:schemeClr val="accent1"/>
                        </a:buClr>
                        <a:buSzPct val="125000"/>
                      </a:pPr>
                      <a:r>
                        <a:rPr lang="en-IN" sz="1200" b="0" dirty="0" smtClean="0">
                          <a:latin typeface="Calibri" pitchFamily="34" charset="0"/>
                        </a:rPr>
                        <a:t>19.    </a:t>
                      </a:r>
                      <a:r>
                        <a:rPr lang="en-US" sz="1200" b="0" dirty="0" smtClean="0">
                          <a:latin typeface="Calibri" pitchFamily="34" charset="0"/>
                        </a:rPr>
                        <a:t> public static void main(String[] </a:t>
                      </a:r>
                      <a:r>
                        <a:rPr lang="en-US" sz="1200" b="0" dirty="0" err="1" smtClean="0">
                          <a:latin typeface="Calibri" pitchFamily="34" charset="0"/>
                        </a:rPr>
                        <a:t>args</a:t>
                      </a:r>
                      <a:r>
                        <a:rPr lang="en-US" sz="1200" b="0" dirty="0" smtClean="0">
                          <a:latin typeface="Calibri" pitchFamily="34" charset="0"/>
                        </a:rPr>
                        <a:t>) </a:t>
                      </a:r>
                      <a:r>
                        <a:rPr lang="en-US" sz="1200" b="0" baseline="0" dirty="0" smtClean="0">
                          <a:latin typeface="Calibri" pitchFamily="34" charset="0"/>
                        </a:rPr>
                        <a:t> </a:t>
                      </a:r>
                      <a:r>
                        <a:rPr lang="en-US" sz="1200" b="0" dirty="0" smtClean="0">
                          <a:latin typeface="Calibri" pitchFamily="34" charset="0"/>
                        </a:rPr>
                        <a:t>{</a:t>
                      </a:r>
                    </a:p>
                    <a:p>
                      <a:pPr marL="342900" indent="-342900" algn="l">
                        <a:spcBef>
                          <a:spcPct val="35000"/>
                        </a:spcBef>
                        <a:spcAft>
                          <a:spcPct val="15000"/>
                        </a:spcAft>
                        <a:buClr>
                          <a:schemeClr val="accent1"/>
                        </a:buClr>
                        <a:buSzPct val="125000"/>
                      </a:pPr>
                      <a:r>
                        <a:rPr lang="en-US" sz="1200" b="0" dirty="0" smtClean="0">
                          <a:latin typeface="Calibri" pitchFamily="34" charset="0"/>
                        </a:rPr>
                        <a:t>20.          </a:t>
                      </a:r>
                      <a:r>
                        <a:rPr lang="en-US" sz="1200" b="0" dirty="0" err="1" smtClean="0">
                          <a:latin typeface="Calibri" pitchFamily="34" charset="0"/>
                        </a:rPr>
                        <a:t>TestThread</a:t>
                      </a:r>
                      <a:r>
                        <a:rPr lang="en-US" sz="1200" b="0" dirty="0" smtClean="0">
                          <a:latin typeface="Calibri" pitchFamily="34" charset="0"/>
                        </a:rPr>
                        <a:t> th1 = new </a:t>
                      </a:r>
                      <a:r>
                        <a:rPr lang="en-US" sz="1200" b="0" dirty="0" err="1" smtClean="0">
                          <a:latin typeface="Calibri" pitchFamily="34" charset="0"/>
                        </a:rPr>
                        <a:t>TestThread</a:t>
                      </a:r>
                      <a:r>
                        <a:rPr lang="en-US" sz="1200" b="0" dirty="0" smtClean="0">
                          <a:latin typeface="Calibri" pitchFamily="34" charset="0"/>
                        </a:rPr>
                        <a:t>(“Nityo", “Hello Java"); </a:t>
                      </a:r>
                      <a:r>
                        <a:rPr lang="en-US" sz="1200" b="0" baseline="0" dirty="0" smtClean="0">
                          <a:latin typeface="Calibri" pitchFamily="34" charset="0"/>
                        </a:rPr>
                        <a:t>                                       </a:t>
                      </a:r>
                    </a:p>
                    <a:p>
                      <a:pPr marL="342900" indent="-342900" algn="l">
                        <a:spcBef>
                          <a:spcPct val="35000"/>
                        </a:spcBef>
                        <a:spcAft>
                          <a:spcPct val="15000"/>
                        </a:spcAft>
                        <a:buClr>
                          <a:schemeClr val="accent1"/>
                        </a:buClr>
                        <a:buSzPct val="125000"/>
                      </a:pPr>
                      <a:r>
                        <a:rPr lang="en-US" sz="1200" b="0" baseline="0" dirty="0" smtClean="0">
                          <a:latin typeface="Calibri" pitchFamily="34" charset="0"/>
                        </a:rPr>
                        <a:t>21.            </a:t>
                      </a:r>
                      <a:r>
                        <a:rPr lang="en-US" sz="1200" b="0" dirty="0" smtClean="0">
                          <a:latin typeface="Calibri" pitchFamily="34" charset="0"/>
                        </a:rPr>
                        <a:t>th1.start();</a:t>
                      </a:r>
                    </a:p>
                    <a:p>
                      <a:pPr marL="342900" indent="-342900" algn="l">
                        <a:spcBef>
                          <a:spcPct val="35000"/>
                        </a:spcBef>
                        <a:spcAft>
                          <a:spcPct val="15000"/>
                        </a:spcAft>
                        <a:buClr>
                          <a:schemeClr val="accent1"/>
                        </a:buClr>
                        <a:buSzPct val="125000"/>
                      </a:pPr>
                      <a:r>
                        <a:rPr lang="en-US" sz="1200" b="0" dirty="0" smtClean="0">
                          <a:latin typeface="Calibri" pitchFamily="34" charset="0"/>
                        </a:rPr>
                        <a:t>22.       }</a:t>
                      </a:r>
                      <a:endParaRPr lang="el-GR" sz="1200" b="0" dirty="0" smtClean="0">
                        <a:latin typeface="Calibri" pitchFamily="34" charset="0"/>
                      </a:endParaRPr>
                    </a:p>
                    <a:p>
                      <a:pPr algn="l">
                        <a:spcBef>
                          <a:spcPct val="0"/>
                        </a:spcBef>
                      </a:pPr>
                      <a:r>
                        <a:rPr lang="en-IN" sz="1200" b="0" dirty="0" smtClean="0">
                          <a:latin typeface="Calibri" pitchFamily="34" charset="0"/>
                        </a:rPr>
                        <a:t>23. </a:t>
                      </a:r>
                      <a:r>
                        <a:rPr lang="el-GR" sz="1200" b="0" dirty="0" smtClean="0">
                          <a:latin typeface="Calibri" pitchFamily="34" charset="0"/>
                        </a:rPr>
                        <a:t>}</a:t>
                      </a:r>
                      <a:endParaRPr lang="en-IN" sz="12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Oval 6"/>
          <p:cNvSpPr/>
          <p:nvPr/>
        </p:nvSpPr>
        <p:spPr>
          <a:xfrm>
            <a:off x="2987675" y="2427288"/>
            <a:ext cx="1655763" cy="792162"/>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latin typeface="Calibri" pitchFamily="34" charset="0"/>
              <a:cs typeface="Arial" pitchFamily="34" charset="0"/>
            </a:endParaRPr>
          </a:p>
          <a:p>
            <a:pPr algn="ctr">
              <a:defRPr/>
            </a:pPr>
            <a:r>
              <a:rPr lang="en-US" sz="1600" dirty="0">
                <a:solidFill>
                  <a:schemeClr val="tx1"/>
                </a:solidFill>
                <a:latin typeface="Calibri" pitchFamily="34" charset="0"/>
                <a:cs typeface="Arial" pitchFamily="34" charset="0"/>
              </a:rPr>
              <a:t>Overridden Method</a:t>
            </a:r>
          </a:p>
          <a:p>
            <a:pPr algn="ctr">
              <a:defRPr/>
            </a:pPr>
            <a:endParaRPr lang="en-IN" dirty="0"/>
          </a:p>
        </p:txBody>
      </p:sp>
      <p:cxnSp>
        <p:nvCxnSpPr>
          <p:cNvPr id="9" name="Straight Arrow Connector 8"/>
          <p:cNvCxnSpPr/>
          <p:nvPr/>
        </p:nvCxnSpPr>
        <p:spPr>
          <a:xfrm flipV="1">
            <a:off x="2268538" y="2859088"/>
            <a:ext cx="647700" cy="2174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596188" y="1851025"/>
            <a:ext cx="863600" cy="2808288"/>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r>
              <a:rPr lang="en-US" sz="1200" dirty="0">
                <a:solidFill>
                  <a:schemeClr val="tx1"/>
                </a:solidFill>
                <a:latin typeface="Calibri" pitchFamily="34" charset="0"/>
                <a:cs typeface="Arial" pitchFamily="34" charset="0"/>
              </a:rPr>
              <a:t>run() method is called.</a:t>
            </a:r>
          </a:p>
          <a:p>
            <a:pPr>
              <a:spcBef>
                <a:spcPts val="0"/>
              </a:spcBef>
              <a:defRPr/>
            </a:pPr>
            <a:r>
              <a:rPr lang="en-US" sz="1200" dirty="0">
                <a:solidFill>
                  <a:schemeClr val="tx1"/>
                </a:solidFill>
                <a:latin typeface="Calibri" pitchFamily="34" charset="0"/>
                <a:cs typeface="Arial" pitchFamily="34" charset="0"/>
              </a:rPr>
              <a:t>The New Thread moves to </a:t>
            </a:r>
            <a:r>
              <a:rPr lang="en-US" sz="1200" dirty="0" err="1">
                <a:solidFill>
                  <a:schemeClr val="tx1"/>
                </a:solidFill>
                <a:latin typeface="Calibri" pitchFamily="34" charset="0"/>
                <a:cs typeface="Arial" pitchFamily="34" charset="0"/>
              </a:rPr>
              <a:t>runnable</a:t>
            </a:r>
            <a:r>
              <a:rPr lang="en-US" sz="1200" dirty="0">
                <a:solidFill>
                  <a:schemeClr val="tx1"/>
                </a:solidFill>
                <a:latin typeface="Calibri" pitchFamily="34" charset="0"/>
                <a:cs typeface="Arial" pitchFamily="34" charset="0"/>
              </a:rPr>
              <a:t> state or to the running state depending upon the scheduler</a:t>
            </a:r>
            <a:endParaRPr lang="en-IN" sz="1200" dirty="0">
              <a:solidFill>
                <a:schemeClr val="tx1"/>
              </a:solidFill>
              <a:latin typeface="Calibri" pitchFamily="34" charset="0"/>
            </a:endParaRPr>
          </a:p>
        </p:txBody>
      </p:sp>
      <p:cxnSp>
        <p:nvCxnSpPr>
          <p:cNvPr id="12" name="Straight Arrow Connector 11"/>
          <p:cNvCxnSpPr/>
          <p:nvPr/>
        </p:nvCxnSpPr>
        <p:spPr>
          <a:xfrm flipV="1">
            <a:off x="5940152" y="3795713"/>
            <a:ext cx="1656036" cy="1441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Output of previous example</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endParaRPr lang="en-US" sz="1400" b="1" dirty="0" smtClean="0">
              <a:solidFill>
                <a:schemeClr val="tx1"/>
              </a:solidFill>
              <a:latin typeface="Calibri" pitchFamily="34" charset="0"/>
            </a:endParaRPr>
          </a:p>
          <a:p>
            <a:pPr marL="342900" indent="-342900">
              <a:buFont typeface="Wingdings" pitchFamily="2" charset="2"/>
              <a:buNone/>
              <a:defRPr/>
            </a:pPr>
            <a:endParaRPr lang="en-US" sz="1400" b="1" dirty="0" smtClean="0">
              <a:solidFill>
                <a:schemeClr val="tx1"/>
              </a:solidFill>
              <a:latin typeface="Calibri" pitchFamily="34" charset="0"/>
            </a:endParaRPr>
          </a:p>
          <a:p>
            <a:pPr marL="342900" indent="-342900">
              <a:buFont typeface="Wingdings" pitchFamily="2" charset="2"/>
              <a:buNone/>
              <a:defRPr/>
            </a:pPr>
            <a:r>
              <a:rPr lang="en-US" sz="1400" b="1" dirty="0" smtClean="0">
                <a:solidFill>
                  <a:schemeClr val="tx1"/>
                </a:solidFill>
                <a:latin typeface="Calibri" pitchFamily="34" charset="0"/>
              </a:rPr>
              <a:t>Output:</a:t>
            </a:r>
          </a:p>
          <a:p>
            <a:pPr marL="342900" indent="-342900">
              <a:buFont typeface="Wingdings" pitchFamily="2" charset="2"/>
              <a:buNone/>
              <a:defRPr/>
            </a:pPr>
            <a:r>
              <a:rPr lang="en-US" sz="1400" dirty="0" smtClean="0">
                <a:solidFill>
                  <a:schemeClr val="tx1"/>
                </a:solidFill>
                <a:latin typeface="Calibri" pitchFamily="34" charset="0"/>
              </a:rPr>
              <a:t>Nityo starts it’s execution</a:t>
            </a:r>
          </a:p>
          <a:p>
            <a:pPr marL="342900" indent="-342900">
              <a:buFont typeface="Wingdings" pitchFamily="2" charset="2"/>
              <a:buNone/>
              <a:defRPr/>
            </a:pPr>
            <a:r>
              <a:rPr lang="en-US" sz="1400" dirty="0" smtClean="0">
                <a:solidFill>
                  <a:schemeClr val="tx1"/>
                </a:solidFill>
                <a:latin typeface="Calibri" pitchFamily="34" charset="0"/>
              </a:rPr>
              <a:t>Nityo says: Hello Java for 1 time</a:t>
            </a:r>
          </a:p>
          <a:p>
            <a:pPr marL="342900" indent="-342900">
              <a:buFont typeface="Wingdings" pitchFamily="2" charset="2"/>
              <a:buNone/>
              <a:defRPr/>
            </a:pPr>
            <a:r>
              <a:rPr lang="en-US" sz="1400" dirty="0" smtClean="0">
                <a:solidFill>
                  <a:schemeClr val="tx1"/>
                </a:solidFill>
                <a:latin typeface="Calibri" pitchFamily="34" charset="0"/>
              </a:rPr>
              <a:t>Nityo says: Hello Java for 2 time</a:t>
            </a:r>
          </a:p>
          <a:p>
            <a:pPr marL="342900" indent="-342900">
              <a:buFont typeface="Wingdings" pitchFamily="2" charset="2"/>
              <a:buNone/>
              <a:defRPr/>
            </a:pPr>
            <a:r>
              <a:rPr lang="en-US" sz="1400" dirty="0" smtClean="0">
                <a:solidFill>
                  <a:schemeClr val="tx1"/>
                </a:solidFill>
                <a:latin typeface="Calibri" pitchFamily="34" charset="0"/>
              </a:rPr>
              <a:t>Nityo says: Hello Java for 3 time</a:t>
            </a:r>
          </a:p>
          <a:p>
            <a:pPr marL="342900" indent="-342900">
              <a:buFont typeface="Wingdings" pitchFamily="2" charset="2"/>
              <a:buNone/>
              <a:defRPr/>
            </a:pPr>
            <a:r>
              <a:rPr lang="en-US" sz="1400" dirty="0" smtClean="0">
                <a:solidFill>
                  <a:schemeClr val="tx1"/>
                </a:solidFill>
                <a:latin typeface="Calibri" pitchFamily="34" charset="0"/>
              </a:rPr>
              <a:t>Nityo says: Hello Java for 4 time</a:t>
            </a:r>
          </a:p>
          <a:p>
            <a:pPr marL="342900" indent="-342900">
              <a:buFont typeface="Wingdings" pitchFamily="2" charset="2"/>
              <a:buNone/>
              <a:defRPr/>
            </a:pPr>
            <a:r>
              <a:rPr lang="en-US" sz="1400" dirty="0" smtClean="0">
                <a:solidFill>
                  <a:schemeClr val="tx1"/>
                </a:solidFill>
                <a:latin typeface="Calibri" pitchFamily="34" charset="0"/>
              </a:rPr>
              <a:t>Nityo says: Hello Java for 5 time</a:t>
            </a:r>
          </a:p>
          <a:p>
            <a:pPr marL="342900" indent="-342900">
              <a:buFont typeface="Wingdings" pitchFamily="2" charset="2"/>
              <a:buNone/>
              <a:defRPr/>
            </a:pPr>
            <a:r>
              <a:rPr lang="en-US" sz="1400" dirty="0" smtClean="0">
                <a:solidFill>
                  <a:schemeClr val="tx1"/>
                </a:solidFill>
                <a:latin typeface="Calibri" pitchFamily="34" charset="0"/>
              </a:rPr>
              <a:t>Nityo finished execution</a:t>
            </a:r>
          </a:p>
          <a:p>
            <a:pPr marL="342900" indent="-342900">
              <a:buFont typeface="Wingdings" pitchFamily="2" charset="2"/>
              <a:buNone/>
              <a:defRPr/>
            </a:pPr>
            <a:endParaRPr lang="en-US" sz="1400" dirty="0" smtClean="0">
              <a:solidFill>
                <a:schemeClr val="tx1"/>
              </a:solidFill>
              <a:latin typeface="Calibri" pitchFamily="34" charset="0"/>
            </a:endParaRPr>
          </a:p>
          <a:p>
            <a:pPr marL="342900" indent="-342900" algn="just">
              <a:buFont typeface="Wingdings" pitchFamily="2" charset="2"/>
              <a:buNone/>
              <a:defRPr/>
            </a:pPr>
            <a:r>
              <a:rPr lang="en-US" sz="1400" b="1" dirty="0" smtClean="0">
                <a:solidFill>
                  <a:schemeClr val="tx1"/>
                </a:solidFill>
                <a:latin typeface="Calibri" pitchFamily="34" charset="0"/>
              </a:rPr>
              <a:t>Note</a:t>
            </a:r>
            <a:r>
              <a:rPr lang="en-US" sz="1400" b="1" dirty="0" smtClean="0">
                <a:solidFill>
                  <a:schemeClr val="tx1"/>
                </a:solidFill>
                <a:latin typeface="Calibri" pitchFamily="34" charset="0"/>
                <a:sym typeface="Wingdings" pitchFamily="2" charset="2"/>
              </a:rPr>
              <a:t> </a:t>
            </a:r>
            <a:r>
              <a:rPr lang="en-IN" sz="1400" dirty="0" smtClean="0">
                <a:latin typeface="Calibri" pitchFamily="34" charset="0"/>
              </a:rPr>
              <a:t>In this thread example ,we have used sleep method. we are passing some interval to the sleep   method .After that interval thread will awake.</a:t>
            </a:r>
            <a:endParaRPr lang="en-US" sz="1400" b="1" dirty="0" smtClean="0">
              <a:solidFill>
                <a:schemeClr val="tx1"/>
              </a:solidFill>
              <a:latin typeface="Calibri" pitchFamily="34" charset="0"/>
            </a:endParaRPr>
          </a:p>
          <a:p>
            <a:pPr marL="342900" indent="-342900">
              <a:buFont typeface="Wingdings" pitchFamily="2" charset="2"/>
              <a:buNone/>
              <a:defRPr/>
            </a:pPr>
            <a:endParaRPr lang="en-US" sz="1400" dirty="0" smtClean="0">
              <a:solidFill>
                <a:schemeClr val="tx1"/>
              </a:solidFill>
              <a:latin typeface="Calibri" pitchFamily="34" charset="0"/>
            </a:endParaRPr>
          </a:p>
          <a:p>
            <a:pPr marL="342900" indent="-342900">
              <a:buFont typeface="Wingdings" pitchFamily="2" charset="2"/>
              <a:buNone/>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4000" b="1" smtClean="0">
                <a:latin typeface="Calibri" pitchFamily="34" charset="0"/>
              </a:rPr>
              <a:t>Agenda</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None/>
              <a:defRPr/>
            </a:pPr>
            <a:r>
              <a:rPr lang="en-US" sz="1600" b="1" dirty="0" smtClean="0">
                <a:solidFill>
                  <a:schemeClr val="tx1"/>
                </a:solidFill>
                <a:latin typeface="Calibri" pitchFamily="34" charset="0"/>
              </a:rPr>
              <a:t>Today we will cover the following two modules:</a:t>
            </a:r>
          </a:p>
          <a:p>
            <a:pPr>
              <a:buFont typeface="Wingdings" pitchFamily="2" charset="2"/>
              <a:buChar char="q"/>
              <a:defRPr/>
            </a:pPr>
            <a:r>
              <a:rPr lang="en-US" sz="1600" dirty="0" smtClean="0">
                <a:latin typeface="Calibri" pitchFamily="34" charset="0"/>
              </a:rPr>
              <a:t>Threads.</a:t>
            </a:r>
          </a:p>
          <a:p>
            <a:pPr>
              <a:buFont typeface="Wingdings" pitchFamily="2" charset="2"/>
              <a:buChar char="q"/>
              <a:defRPr/>
            </a:pPr>
            <a:r>
              <a:rPr lang="en-IN" sz="1600" dirty="0" smtClean="0">
                <a:latin typeface="Calibri" pitchFamily="34" charset="0"/>
              </a:rPr>
              <a:t>Inner and Anonymous classes.</a:t>
            </a:r>
            <a:endParaRPr lang="en-US" sz="16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SG" sz="1600" dirty="0" smtClean="0">
                <a:latin typeface="Calibri" pitchFamily="34" charset="0"/>
                <a:cs typeface="Times New Roman" pitchFamily="18" charset="0"/>
              </a:rPr>
              <a:t/>
            </a:r>
            <a:br>
              <a:rPr lang="en-SG" sz="1600" dirty="0" smtClean="0">
                <a:latin typeface="Calibri" pitchFamily="34" charset="0"/>
                <a:cs typeface="Times New Roman" pitchFamily="18" charset="0"/>
              </a:rPr>
            </a:br>
            <a:endParaRPr lang="en-US" sz="16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Problem with the first way – Using </a:t>
            </a:r>
            <a:r>
              <a:rPr lang="en-US" sz="2400" b="1" dirty="0" err="1" smtClean="0">
                <a:latin typeface="Calibri" pitchFamily="34" charset="0"/>
                <a:cs typeface="Courier New" pitchFamily="49" charset="0"/>
              </a:rPr>
              <a:t>Runnable</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endParaRPr lang="en-US" sz="1400" b="1" dirty="0" smtClean="0">
              <a:solidFill>
                <a:schemeClr val="tx1"/>
              </a:solidFill>
              <a:latin typeface="Calibri" pitchFamily="34" charset="0"/>
            </a:endParaRPr>
          </a:p>
          <a:p>
            <a:pPr marL="342900" indent="-342900">
              <a:buFont typeface="Wingdings" pitchFamily="2" charset="2"/>
              <a:buNone/>
              <a:defRPr/>
            </a:pPr>
            <a:endParaRPr lang="en-US" sz="1400" b="1" dirty="0" smtClean="0">
              <a:solidFill>
                <a:schemeClr val="tx1"/>
              </a:solidFill>
              <a:latin typeface="Calibri" pitchFamily="34" charset="0"/>
            </a:endParaRPr>
          </a:p>
          <a:p>
            <a:pPr>
              <a:buFont typeface="Wingdings" pitchFamily="2" charset="2"/>
              <a:buChar char="q"/>
              <a:defRPr/>
            </a:pPr>
            <a:endParaRPr lang="en-US" sz="1400" dirty="0" smtClean="0">
              <a:latin typeface="Calibri" pitchFamily="34" charset="0"/>
            </a:endParaRPr>
          </a:p>
          <a:p>
            <a:pPr algn="just">
              <a:buFont typeface="Wingdings" pitchFamily="2" charset="2"/>
              <a:buChar char="q"/>
              <a:defRPr/>
            </a:pPr>
            <a:r>
              <a:rPr lang="en-US" sz="1400" dirty="0" smtClean="0">
                <a:latin typeface="Calibri" pitchFamily="34" charset="0"/>
              </a:rPr>
              <a:t>The way the thread was created (in the previous example) thread requires your class to inherit from </a:t>
            </a:r>
            <a:r>
              <a:rPr lang="en-US" sz="1400" b="1" dirty="0" smtClean="0">
                <a:latin typeface="Calibri" pitchFamily="34" charset="0"/>
                <a:cs typeface="Courier New" pitchFamily="49" charset="0"/>
              </a:rPr>
              <a:t>Thread</a:t>
            </a:r>
            <a:r>
              <a:rPr lang="en-US" sz="1400" dirty="0" smtClean="0">
                <a:latin typeface="Calibri" pitchFamily="34" charset="0"/>
              </a:rPr>
              <a:t> class.</a:t>
            </a:r>
          </a:p>
          <a:p>
            <a:pPr algn="just">
              <a:buFont typeface="Wingdings" pitchFamily="2" charset="2"/>
              <a:buChar char="q"/>
              <a:defRPr/>
            </a:pPr>
            <a:r>
              <a:rPr lang="en-US" sz="1400" dirty="0" smtClean="0">
                <a:latin typeface="Calibri" pitchFamily="34" charset="0"/>
              </a:rPr>
              <a:t>This means that this class cannot inherit from any other class. </a:t>
            </a:r>
          </a:p>
          <a:p>
            <a:pPr algn="just">
              <a:buFont typeface="Wingdings" pitchFamily="2" charset="2"/>
              <a:buChar char="q"/>
              <a:defRPr/>
            </a:pPr>
            <a:r>
              <a:rPr lang="en-US" sz="1400" dirty="0" smtClean="0">
                <a:latin typeface="Calibri" pitchFamily="34" charset="0"/>
              </a:rPr>
              <a:t>Another way to program threads is by implementing </a:t>
            </a:r>
            <a:r>
              <a:rPr lang="en-US" sz="1400" b="1" dirty="0" err="1" smtClean="0">
                <a:latin typeface="Calibri" pitchFamily="34" charset="0"/>
                <a:cs typeface="Courier New" pitchFamily="49" charset="0"/>
              </a:rPr>
              <a:t>Runnable</a:t>
            </a:r>
            <a:r>
              <a:rPr lang="en-US" sz="1400" dirty="0" smtClean="0">
                <a:latin typeface="Calibri" pitchFamily="34" charset="0"/>
              </a:rPr>
              <a:t> interface.</a:t>
            </a:r>
          </a:p>
          <a:p>
            <a:pPr algn="just">
              <a:buFont typeface="Wingdings" pitchFamily="2" charset="2"/>
              <a:buChar char="q"/>
              <a:defRPr/>
            </a:pPr>
            <a:r>
              <a:rPr lang="en-US" sz="1400" b="1" dirty="0" err="1" smtClean="0">
                <a:latin typeface="Calibri" pitchFamily="34" charset="0"/>
                <a:cs typeface="Courier New" pitchFamily="49" charset="0"/>
              </a:rPr>
              <a:t>Runnable</a:t>
            </a:r>
            <a:r>
              <a:rPr lang="en-US" sz="1400" dirty="0" smtClean="0">
                <a:latin typeface="Calibri" pitchFamily="34" charset="0"/>
              </a:rPr>
              <a:t> interface has one method:</a:t>
            </a:r>
          </a:p>
          <a:p>
            <a:pPr lvl="1" algn="just">
              <a:buClr>
                <a:srgbClr val="FF0000"/>
              </a:buClr>
              <a:buFont typeface="Wingdings" pitchFamily="2" charset="2"/>
              <a:buChar char="v"/>
              <a:defRPr/>
            </a:pPr>
            <a:r>
              <a:rPr lang="en-US" sz="1400" b="1" dirty="0" smtClean="0">
                <a:solidFill>
                  <a:srgbClr val="000000"/>
                </a:solidFill>
                <a:latin typeface="Calibri" pitchFamily="34" charset="0"/>
              </a:rPr>
              <a:t>public void run()</a:t>
            </a:r>
          </a:p>
          <a:p>
            <a:pPr algn="just">
              <a:buFont typeface="Wingdings" pitchFamily="2" charset="2"/>
              <a:buChar char="q"/>
              <a:defRPr/>
            </a:pPr>
            <a:r>
              <a:rPr lang="en-US" sz="1400" dirty="0" smtClean="0">
                <a:latin typeface="Calibri" pitchFamily="34" charset="0"/>
              </a:rPr>
              <a:t>2nd way to create thread is by </a:t>
            </a:r>
          </a:p>
          <a:p>
            <a:pPr marL="914400" lvl="1" indent="-457200" algn="just">
              <a:buClr>
                <a:srgbClr val="FF0000"/>
              </a:buClr>
              <a:buFont typeface="Wingdings" pitchFamily="2" charset="2"/>
              <a:buChar char="v"/>
              <a:defRPr/>
            </a:pPr>
            <a:r>
              <a:rPr lang="en-US" sz="1400" dirty="0" smtClean="0">
                <a:latin typeface="Calibri" pitchFamily="34" charset="0"/>
              </a:rPr>
              <a:t>Creating a class that implements </a:t>
            </a:r>
            <a:r>
              <a:rPr lang="en-US" sz="1400" b="1" dirty="0" err="1" smtClean="0">
                <a:latin typeface="Calibri" pitchFamily="34" charset="0"/>
                <a:cs typeface="Courier New" pitchFamily="49" charset="0"/>
              </a:rPr>
              <a:t>Runnable</a:t>
            </a:r>
            <a:r>
              <a:rPr lang="en-US" sz="1400" dirty="0" smtClean="0">
                <a:latin typeface="Calibri" pitchFamily="34" charset="0"/>
              </a:rPr>
              <a:t> interface- that is overriding the </a:t>
            </a:r>
            <a:r>
              <a:rPr lang="en-US" sz="1400" b="1" dirty="0" smtClean="0">
                <a:latin typeface="Calibri" pitchFamily="34" charset="0"/>
                <a:cs typeface="Courier New" pitchFamily="49" charset="0"/>
              </a:rPr>
              <a:t>run().</a:t>
            </a:r>
            <a:endParaRPr lang="en-US" sz="1400" dirty="0" smtClean="0">
              <a:latin typeface="Calibri" pitchFamily="34" charset="0"/>
            </a:endParaRPr>
          </a:p>
          <a:p>
            <a:pPr marL="914400" lvl="1" indent="-457200" algn="just">
              <a:buClr>
                <a:srgbClr val="FF0000"/>
              </a:buClr>
              <a:buFont typeface="Wingdings" pitchFamily="2" charset="2"/>
              <a:buChar char="v"/>
              <a:defRPr/>
            </a:pPr>
            <a:r>
              <a:rPr lang="en-US" sz="1400" dirty="0" smtClean="0">
                <a:latin typeface="Calibri" pitchFamily="34" charset="0"/>
              </a:rPr>
              <a:t>Creating a Thread class instance and passing </a:t>
            </a:r>
            <a:r>
              <a:rPr lang="en-US" sz="1400" b="1" dirty="0" err="1" smtClean="0">
                <a:latin typeface="Calibri" pitchFamily="34" charset="0"/>
                <a:cs typeface="Courier New" pitchFamily="49" charset="0"/>
              </a:rPr>
              <a:t>Runnable</a:t>
            </a:r>
            <a:r>
              <a:rPr lang="en-US" sz="1400" dirty="0" smtClean="0">
                <a:latin typeface="Calibri" pitchFamily="34" charset="0"/>
              </a:rPr>
              <a:t> instance. </a:t>
            </a:r>
            <a:r>
              <a:rPr lang="en-US" sz="1400" dirty="0" smtClean="0">
                <a:solidFill>
                  <a:schemeClr val="tx1"/>
                </a:solidFill>
                <a:latin typeface="Calibri" pitchFamily="34" charset="0"/>
              </a:rPr>
              <a:t>Recall the 2</a:t>
            </a:r>
            <a:r>
              <a:rPr lang="en-US" sz="1400" baseline="30000" dirty="0" smtClean="0">
                <a:solidFill>
                  <a:schemeClr val="tx1"/>
                </a:solidFill>
                <a:latin typeface="Calibri" pitchFamily="34" charset="0"/>
              </a:rPr>
              <a:t>nd</a:t>
            </a:r>
            <a:r>
              <a:rPr lang="en-US" sz="1400" dirty="0" smtClean="0">
                <a:solidFill>
                  <a:schemeClr val="tx1"/>
                </a:solidFill>
                <a:latin typeface="Calibri" pitchFamily="34" charset="0"/>
              </a:rPr>
              <a:t> set of constructors of Thread.</a:t>
            </a:r>
          </a:p>
          <a:p>
            <a:pPr marL="342900" indent="-342900">
              <a:buFont typeface="Wingdings" pitchFamily="2" charset="2"/>
              <a:buNone/>
              <a:defRPr/>
            </a:pPr>
            <a:endParaRPr lang="en-US" sz="1400" dirty="0" smtClean="0">
              <a:solidFill>
                <a:schemeClr val="tx1"/>
              </a:solidFill>
              <a:latin typeface="Calibri" pitchFamily="34" charset="0"/>
            </a:endParaRPr>
          </a:p>
          <a:p>
            <a:pPr marL="342900" indent="-342900">
              <a:buFont typeface="Wingdings" pitchFamily="2" charset="2"/>
              <a:buNone/>
              <a:defRPr/>
            </a:pPr>
            <a:endParaRPr lang="en-US" sz="1400" dirty="0" smtClean="0">
              <a:solidFill>
                <a:schemeClr val="tx1"/>
              </a:solidFill>
              <a:latin typeface="Calibri" pitchFamily="34" charset="0"/>
            </a:endParaRPr>
          </a:p>
          <a:p>
            <a:pPr marL="342900" indent="-342900">
              <a:buFont typeface="Wingdings" pitchFamily="2" charset="2"/>
              <a:buNone/>
              <a:defRPr/>
            </a:pPr>
            <a:endParaRPr lang="en-US" sz="1400" dirty="0" smtClean="0">
              <a:solidFill>
                <a:schemeClr val="tx1"/>
              </a:solidFill>
              <a:latin typeface="Calibri" pitchFamily="34" charset="0"/>
            </a:endParaRPr>
          </a:p>
          <a:p>
            <a:pPr marL="342900" indent="-342900">
              <a:buFont typeface="Wingdings" pitchFamily="2" charset="2"/>
              <a:buNone/>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Understanding working with </a:t>
            </a:r>
            <a:r>
              <a:rPr lang="en-US" sz="2400" b="1" dirty="0" err="1" smtClean="0">
                <a:latin typeface="Calibri" pitchFamily="34" charset="0"/>
                <a:cs typeface="Courier New" pitchFamily="49" charset="0"/>
              </a:rPr>
              <a:t>Runnable</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indent="-342900">
              <a:buFont typeface="Wingdings" pitchFamily="2" charset="2"/>
              <a:buNone/>
              <a:defRPr/>
            </a:pPr>
            <a:r>
              <a:rPr lang="en-US" sz="1300" b="1" dirty="0" smtClean="0">
                <a:solidFill>
                  <a:schemeClr val="tx1"/>
                </a:solidFill>
                <a:latin typeface="Calibri" pitchFamily="34" charset="0"/>
              </a:rPr>
              <a:t>1. class </a:t>
            </a:r>
            <a:r>
              <a:rPr lang="en-US" sz="1300" b="1" dirty="0" err="1" smtClean="0">
                <a:solidFill>
                  <a:schemeClr val="tx1"/>
                </a:solidFill>
                <a:latin typeface="Calibri" pitchFamily="34" charset="0"/>
              </a:rPr>
              <a:t>TestThreadR</a:t>
            </a:r>
            <a:r>
              <a:rPr lang="en-US" sz="1300" b="1" dirty="0" smtClean="0">
                <a:solidFill>
                  <a:schemeClr val="tx1"/>
                </a:solidFill>
                <a:latin typeface="Calibri" pitchFamily="34" charset="0"/>
              </a:rPr>
              <a:t> implements </a:t>
            </a:r>
            <a:r>
              <a:rPr lang="en-US" sz="1300" b="1" dirty="0" err="1" smtClean="0">
                <a:solidFill>
                  <a:schemeClr val="tx1"/>
                </a:solidFill>
                <a:latin typeface="Calibri" pitchFamily="34" charset="0"/>
              </a:rPr>
              <a:t>Runnable</a:t>
            </a:r>
            <a:r>
              <a:rPr lang="en-US" sz="1300" b="1" dirty="0" smtClean="0">
                <a:solidFill>
                  <a:schemeClr val="tx1"/>
                </a:solidFill>
                <a:latin typeface="Calibri" pitchFamily="34" charset="0"/>
              </a:rPr>
              <a:t>{</a:t>
            </a:r>
          </a:p>
          <a:p>
            <a:pPr indent="-342900">
              <a:buFont typeface="Wingdings" pitchFamily="2" charset="2"/>
              <a:buNone/>
              <a:defRPr/>
            </a:pPr>
            <a:r>
              <a:rPr lang="en-US" sz="1300" b="1" dirty="0" smtClean="0">
                <a:solidFill>
                  <a:schemeClr val="tx1"/>
                </a:solidFill>
                <a:latin typeface="Calibri" pitchFamily="34" charset="0"/>
              </a:rPr>
              <a:t>2. public void run(){…}</a:t>
            </a:r>
          </a:p>
          <a:p>
            <a:pPr indent="-342900">
              <a:buFont typeface="Wingdings" pitchFamily="2" charset="2"/>
              <a:buNone/>
              <a:defRPr/>
            </a:pPr>
            <a:r>
              <a:rPr lang="en-US" sz="1300" b="1" dirty="0" smtClean="0">
                <a:solidFill>
                  <a:schemeClr val="tx1"/>
                </a:solidFill>
                <a:latin typeface="Calibri" pitchFamily="34" charset="0"/>
              </a:rPr>
              <a:t>3. }</a:t>
            </a:r>
          </a:p>
          <a:p>
            <a:pPr indent="-342900">
              <a:buFont typeface="Wingdings" pitchFamily="2" charset="2"/>
              <a:buNone/>
              <a:defRPr/>
            </a:pPr>
            <a:r>
              <a:rPr lang="en-US" sz="1300" b="1" dirty="0" smtClean="0">
                <a:solidFill>
                  <a:schemeClr val="tx1"/>
                </a:solidFill>
                <a:latin typeface="Calibri" pitchFamily="34" charset="0"/>
              </a:rPr>
              <a:t>//</a:t>
            </a:r>
            <a:r>
              <a:rPr lang="en-US" sz="1300" dirty="0" smtClean="0">
                <a:solidFill>
                  <a:schemeClr val="tx1"/>
                </a:solidFill>
                <a:latin typeface="Calibri" pitchFamily="34" charset="0"/>
              </a:rPr>
              <a:t>Creation of thread – using a constructor that expects a </a:t>
            </a:r>
            <a:r>
              <a:rPr lang="en-US" sz="1300" dirty="0" err="1" smtClean="0">
                <a:solidFill>
                  <a:schemeClr val="tx1"/>
                </a:solidFill>
                <a:latin typeface="Calibri" pitchFamily="34" charset="0"/>
              </a:rPr>
              <a:t>Runnable</a:t>
            </a:r>
            <a:r>
              <a:rPr lang="en-US" sz="1300" dirty="0" smtClean="0">
                <a:solidFill>
                  <a:schemeClr val="tx1"/>
                </a:solidFill>
                <a:latin typeface="Calibri" pitchFamily="34" charset="0"/>
              </a:rPr>
              <a:t> object</a:t>
            </a:r>
          </a:p>
          <a:p>
            <a:pPr indent="-342900">
              <a:buFont typeface="Wingdings" pitchFamily="2" charset="2"/>
              <a:buNone/>
              <a:defRPr/>
            </a:pPr>
            <a:r>
              <a:rPr lang="en-US" sz="1300" b="1" dirty="0" smtClean="0">
                <a:solidFill>
                  <a:schemeClr val="tx1"/>
                </a:solidFill>
                <a:latin typeface="Calibri" pitchFamily="34" charset="0"/>
              </a:rPr>
              <a:t>4. Thread t= new Thread(new </a:t>
            </a:r>
            <a:r>
              <a:rPr lang="en-US" sz="1300" b="1" dirty="0" err="1" smtClean="0">
                <a:solidFill>
                  <a:schemeClr val="tx1"/>
                </a:solidFill>
                <a:latin typeface="Calibri" pitchFamily="34" charset="0"/>
              </a:rPr>
              <a:t>TestThreadR</a:t>
            </a:r>
            <a:r>
              <a:rPr lang="en-US" sz="1300" b="1" dirty="0" smtClean="0">
                <a:solidFill>
                  <a:schemeClr val="tx1"/>
                </a:solidFill>
                <a:latin typeface="Calibri" pitchFamily="34" charset="0"/>
              </a:rPr>
              <a:t>() ); </a:t>
            </a:r>
          </a:p>
          <a:p>
            <a:pPr indent="-342900">
              <a:buFont typeface="Wingdings" pitchFamily="2" charset="2"/>
              <a:buNone/>
              <a:defRPr/>
            </a:pPr>
            <a:r>
              <a:rPr lang="en-US" sz="1300" b="1" dirty="0" smtClean="0">
                <a:solidFill>
                  <a:schemeClr val="tx1"/>
                </a:solidFill>
                <a:latin typeface="Calibri" pitchFamily="34" charset="0"/>
              </a:rPr>
              <a:t>5. </a:t>
            </a:r>
            <a:r>
              <a:rPr lang="en-US" sz="1300" b="1" dirty="0" err="1" smtClean="0">
                <a:solidFill>
                  <a:schemeClr val="tx1"/>
                </a:solidFill>
                <a:latin typeface="Calibri" pitchFamily="34" charset="0"/>
              </a:rPr>
              <a:t>t.start</a:t>
            </a:r>
            <a:r>
              <a:rPr lang="en-US" sz="1300" b="1" dirty="0" smtClean="0">
                <a:solidFill>
                  <a:schemeClr val="tx1"/>
                </a:solidFill>
                <a:latin typeface="Calibri" pitchFamily="34" charset="0"/>
              </a:rPr>
              <a:t>(); // calls the run method of </a:t>
            </a:r>
            <a:r>
              <a:rPr lang="en-US" sz="1300" b="1" dirty="0" err="1" smtClean="0">
                <a:solidFill>
                  <a:schemeClr val="tx1"/>
                </a:solidFill>
                <a:latin typeface="Calibri" pitchFamily="34" charset="0"/>
              </a:rPr>
              <a:t>TestThreadR</a:t>
            </a:r>
            <a:endParaRPr lang="en-US" sz="1300" b="1" dirty="0" smtClean="0">
              <a:solidFill>
                <a:schemeClr val="tx1"/>
              </a:solidFill>
              <a:latin typeface="Calibri" pitchFamily="34" charset="0"/>
            </a:endParaRPr>
          </a:p>
          <a:p>
            <a:pPr marL="342900" indent="-342900">
              <a:buFont typeface="Wingdings" pitchFamily="2" charset="2"/>
              <a:buNone/>
              <a:defRPr/>
            </a:pPr>
            <a:endParaRPr lang="en-US" sz="1300" b="1" dirty="0" smtClean="0">
              <a:solidFill>
                <a:schemeClr val="tx1"/>
              </a:solidFill>
              <a:latin typeface="Calibri" pitchFamily="34" charset="0"/>
            </a:endParaRPr>
          </a:p>
          <a:p>
            <a:pPr marL="228600" indent="-228600">
              <a:buFont typeface="Wingdings" pitchFamily="2" charset="2"/>
              <a:buChar char="q"/>
              <a:defRPr/>
            </a:pPr>
            <a:r>
              <a:rPr lang="en-US" sz="1300" b="1" dirty="0" smtClean="0">
                <a:latin typeface="Calibri" pitchFamily="34" charset="0"/>
                <a:cs typeface="Courier New" pitchFamily="49" charset="0"/>
              </a:rPr>
              <a:t>Thread</a:t>
            </a:r>
            <a:r>
              <a:rPr lang="en-US" sz="1300" dirty="0" smtClean="0">
                <a:latin typeface="Calibri" pitchFamily="34" charset="0"/>
              </a:rPr>
              <a:t> class has a member called </a:t>
            </a:r>
            <a:r>
              <a:rPr lang="en-US" sz="1300" b="1" dirty="0" smtClean="0">
                <a:latin typeface="Calibri" pitchFamily="34" charset="0"/>
                <a:cs typeface="Courier New" pitchFamily="49" charset="0"/>
              </a:rPr>
              <a:t>target</a:t>
            </a:r>
            <a:r>
              <a:rPr lang="en-US" sz="1300" dirty="0" smtClean="0">
                <a:latin typeface="Calibri" pitchFamily="34" charset="0"/>
              </a:rPr>
              <a:t> which is of type </a:t>
            </a:r>
            <a:r>
              <a:rPr lang="en-US" sz="1300" b="1" dirty="0" err="1" smtClean="0">
                <a:latin typeface="Calibri" pitchFamily="34" charset="0"/>
                <a:cs typeface="Courier New" pitchFamily="49" charset="0"/>
              </a:rPr>
              <a:t>Runnable</a:t>
            </a:r>
            <a:r>
              <a:rPr lang="en-US" sz="1300" dirty="0" smtClean="0">
                <a:latin typeface="Calibri" pitchFamily="34" charset="0"/>
              </a:rPr>
              <a:t>.</a:t>
            </a:r>
          </a:p>
          <a:p>
            <a:pPr marL="228600" indent="-228600">
              <a:buFont typeface="Wingdings" pitchFamily="2" charset="2"/>
              <a:buChar char="q"/>
              <a:defRPr/>
            </a:pPr>
            <a:r>
              <a:rPr lang="en-US" sz="1300" dirty="0" smtClean="0">
                <a:latin typeface="Calibri" pitchFamily="34" charset="0"/>
              </a:rPr>
              <a:t>When the </a:t>
            </a:r>
            <a:r>
              <a:rPr lang="en-US" sz="1300" b="1" dirty="0" smtClean="0">
                <a:latin typeface="Calibri" pitchFamily="34" charset="0"/>
                <a:cs typeface="Courier New" pitchFamily="49" charset="0"/>
              </a:rPr>
              <a:t>Thread</a:t>
            </a:r>
            <a:r>
              <a:rPr lang="en-US" sz="1300" dirty="0" smtClean="0">
                <a:latin typeface="Calibri" pitchFamily="34" charset="0"/>
              </a:rPr>
              <a:t> constructor as above is invoked, the </a:t>
            </a:r>
            <a:r>
              <a:rPr lang="en-US" sz="1300" b="1" dirty="0" smtClean="0">
                <a:latin typeface="Calibri" pitchFamily="34" charset="0"/>
                <a:cs typeface="Courier New" pitchFamily="49" charset="0"/>
              </a:rPr>
              <a:t>target</a:t>
            </a:r>
            <a:r>
              <a:rPr lang="en-US" sz="1300" dirty="0" smtClean="0">
                <a:latin typeface="Calibri" pitchFamily="34" charset="0"/>
              </a:rPr>
              <a:t>  member is assigned to the instance that is passed via constructor. </a:t>
            </a:r>
          </a:p>
          <a:p>
            <a:pPr marL="228600" indent="-228600">
              <a:buFont typeface="Wingdings" pitchFamily="2" charset="2"/>
              <a:buChar char="q"/>
              <a:defRPr/>
            </a:pPr>
            <a:r>
              <a:rPr lang="en-US" sz="1300" dirty="0" smtClean="0">
                <a:latin typeface="Calibri" pitchFamily="34" charset="0"/>
              </a:rPr>
              <a:t>When </a:t>
            </a:r>
            <a:r>
              <a:rPr lang="en-US" sz="1300" b="1" dirty="0" smtClean="0">
                <a:latin typeface="Calibri" pitchFamily="34" charset="0"/>
                <a:cs typeface="Courier New" pitchFamily="49" charset="0"/>
              </a:rPr>
              <a:t>start() </a:t>
            </a:r>
            <a:r>
              <a:rPr lang="en-US" sz="1300" dirty="0" smtClean="0">
                <a:latin typeface="Calibri" pitchFamily="34" charset="0"/>
              </a:rPr>
              <a:t>is called  on the thread instance OS level thread gets created and then </a:t>
            </a:r>
            <a:r>
              <a:rPr lang="en-US" sz="1300" b="1" dirty="0" smtClean="0">
                <a:latin typeface="Calibri" pitchFamily="34" charset="0"/>
                <a:cs typeface="Courier New" pitchFamily="49" charset="0"/>
              </a:rPr>
              <a:t>run() </a:t>
            </a:r>
            <a:r>
              <a:rPr lang="en-US" sz="1300" dirty="0" smtClean="0">
                <a:latin typeface="Calibri" pitchFamily="34" charset="0"/>
              </a:rPr>
              <a:t>of Thread is called. </a:t>
            </a:r>
          </a:p>
          <a:p>
            <a:pPr marL="228600" indent="-228600">
              <a:buFont typeface="Wingdings" pitchFamily="2" charset="2"/>
              <a:buChar char="q"/>
              <a:defRPr/>
            </a:pPr>
            <a:r>
              <a:rPr lang="en-US" sz="1300" b="1" dirty="0" smtClean="0">
                <a:latin typeface="Calibri" pitchFamily="34" charset="0"/>
                <a:cs typeface="Courier New" pitchFamily="49" charset="0"/>
              </a:rPr>
              <a:t>run()  </a:t>
            </a:r>
            <a:r>
              <a:rPr lang="en-US" sz="1300" dirty="0" smtClean="0">
                <a:latin typeface="Calibri" pitchFamily="34" charset="0"/>
              </a:rPr>
              <a:t>of </a:t>
            </a:r>
            <a:r>
              <a:rPr lang="en-US" sz="1300" b="1" dirty="0" smtClean="0">
                <a:latin typeface="Calibri" pitchFamily="34" charset="0"/>
                <a:cs typeface="Courier New" pitchFamily="49" charset="0"/>
              </a:rPr>
              <a:t>Thread</a:t>
            </a:r>
            <a:r>
              <a:rPr lang="en-US" sz="1300" dirty="0" smtClean="0">
                <a:latin typeface="Calibri" pitchFamily="34" charset="0"/>
              </a:rPr>
              <a:t> in turn calls </a:t>
            </a:r>
            <a:r>
              <a:rPr lang="en-US" sz="1300" b="1" dirty="0" smtClean="0">
                <a:latin typeface="Calibri" pitchFamily="34" charset="0"/>
                <a:cs typeface="Courier New" pitchFamily="49" charset="0"/>
              </a:rPr>
              <a:t>run() </a:t>
            </a:r>
            <a:r>
              <a:rPr lang="en-US" sz="1300" dirty="0" smtClean="0">
                <a:latin typeface="Calibri" pitchFamily="34" charset="0"/>
              </a:rPr>
              <a:t>of target member.</a:t>
            </a:r>
          </a:p>
        </p:txBody>
      </p:sp>
    </p:spTree>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Code to creating Thread using </a:t>
            </a:r>
            <a:r>
              <a:rPr lang="en-US" sz="2400" b="1" dirty="0" err="1" smtClean="0">
                <a:latin typeface="Calibri" pitchFamily="34" charset="0"/>
              </a:rPr>
              <a:t>Runnable</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563688"/>
          <a:ext cx="7056784" cy="3291840"/>
        </p:xfrm>
        <a:graphic>
          <a:graphicData uri="http://schemas.openxmlformats.org/drawingml/2006/table">
            <a:tbl>
              <a:tblPr firstRow="1" bandRow="1">
                <a:tableStyleId>{5940675A-B579-460E-94D1-54222C63F5DA}</a:tableStyleId>
              </a:tblPr>
              <a:tblGrid>
                <a:gridCol w="3744416"/>
                <a:gridCol w="3312368"/>
              </a:tblGrid>
              <a:tr h="3240360">
                <a:tc>
                  <a:txBody>
                    <a:bodyPr/>
                    <a:lstStyle/>
                    <a:p>
                      <a:pPr marL="342900" indent="-342900" algn="l">
                        <a:lnSpc>
                          <a:spcPct val="80000"/>
                        </a:lnSpc>
                        <a:spcBef>
                          <a:spcPct val="35000"/>
                        </a:spcBef>
                        <a:spcAft>
                          <a:spcPct val="15000"/>
                        </a:spcAft>
                        <a:buClr>
                          <a:schemeClr val="accent1"/>
                        </a:buClr>
                        <a:buSzPct val="125000"/>
                      </a:pPr>
                      <a:r>
                        <a:rPr lang="en-IN" sz="1200" b="0" dirty="0" smtClean="0">
                          <a:latin typeface="Calibri" pitchFamily="34" charset="0"/>
                        </a:rPr>
                        <a:t>1. </a:t>
                      </a:r>
                      <a:r>
                        <a:rPr lang="el-GR" sz="1200" b="0" dirty="0" smtClean="0">
                          <a:latin typeface="Calibri" pitchFamily="34" charset="0"/>
                        </a:rPr>
                        <a:t>class </a:t>
                      </a:r>
                      <a:r>
                        <a:rPr lang="en-IN" sz="1200" b="0" dirty="0" smtClean="0">
                          <a:latin typeface="Calibri" pitchFamily="34" charset="0"/>
                        </a:rPr>
                        <a:t>Test</a:t>
                      </a:r>
                      <a:r>
                        <a:rPr lang="el-GR" sz="1200" b="0" dirty="0" smtClean="0">
                          <a:latin typeface="Calibri" pitchFamily="34" charset="0"/>
                        </a:rPr>
                        <a:t>Thread</a:t>
                      </a:r>
                      <a:r>
                        <a:rPr lang="en-IN" sz="1200" b="0" dirty="0" smtClean="0">
                          <a:latin typeface="Calibri" pitchFamily="34" charset="0"/>
                        </a:rPr>
                        <a:t>R</a:t>
                      </a:r>
                      <a:r>
                        <a:rPr lang="el-GR" sz="1200" b="0" dirty="0" smtClean="0">
                          <a:latin typeface="Calibri" pitchFamily="34" charset="0"/>
                        </a:rPr>
                        <a:t> </a:t>
                      </a:r>
                      <a:r>
                        <a:rPr lang="en-IN" sz="1200" b="0" dirty="0" smtClean="0">
                          <a:latin typeface="Calibri" pitchFamily="34" charset="0"/>
                        </a:rPr>
                        <a:t>implements</a:t>
                      </a:r>
                      <a:r>
                        <a:rPr lang="en-IN" sz="1200" b="0" baseline="0" dirty="0" smtClean="0">
                          <a:latin typeface="Calibri" pitchFamily="34" charset="0"/>
                        </a:rPr>
                        <a:t> </a:t>
                      </a:r>
                      <a:r>
                        <a:rPr lang="en-IN" sz="1200" b="0" baseline="0" dirty="0" err="1" smtClean="0">
                          <a:latin typeface="Calibri" pitchFamily="34" charset="0"/>
                        </a:rPr>
                        <a:t>Runnable</a:t>
                      </a:r>
                      <a:r>
                        <a:rPr lang="el-GR" sz="1200" b="0" dirty="0" smtClean="0">
                          <a:latin typeface="Calibri" pitchFamily="34" charset="0"/>
                        </a:rPr>
                        <a:t>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2.   </a:t>
                      </a:r>
                      <a:r>
                        <a:rPr lang="el-GR" sz="1200" b="0" dirty="0" smtClean="0">
                          <a:latin typeface="Calibri" pitchFamily="34" charset="0"/>
                        </a:rPr>
                        <a:t>private String name</a:t>
                      </a:r>
                      <a:r>
                        <a:rPr lang="en-US" sz="1200" b="0" dirty="0" smtClean="0">
                          <a:latin typeface="Calibri" pitchFamily="34" charset="0"/>
                        </a:rPr>
                        <a:t>,</a:t>
                      </a:r>
                      <a:r>
                        <a:rPr lang="el-GR" sz="1200" b="0" dirty="0" smtClean="0">
                          <a:latin typeface="Calibri" pitchFamily="34" charset="0"/>
                        </a:rPr>
                        <a:t> msg;</a:t>
                      </a:r>
                      <a:endParaRPr lang="en-US" sz="1200" b="0" dirty="0" smtClean="0">
                        <a:latin typeface="Calibri" pitchFamily="34" charset="0"/>
                      </a:endParaRP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3.     </a:t>
                      </a:r>
                      <a:r>
                        <a:rPr lang="el-GR" sz="1200" b="0" dirty="0" smtClean="0">
                          <a:latin typeface="Calibri" pitchFamily="34" charset="0"/>
                        </a:rPr>
                        <a:t>public MyThread(String name, String msg)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4.        </a:t>
                      </a:r>
                      <a:r>
                        <a:rPr lang="el-GR" sz="1200" b="0" dirty="0" smtClean="0">
                          <a:latin typeface="Calibri" pitchFamily="34" charset="0"/>
                        </a:rPr>
                        <a:t>this.name = name;</a:t>
                      </a:r>
                      <a:r>
                        <a:rPr lang="en-US" sz="1200" b="0" dirty="0" smtClean="0">
                          <a:latin typeface="Calibri" pitchFamily="34" charset="0"/>
                        </a:rPr>
                        <a:t>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5.        </a:t>
                      </a:r>
                      <a:r>
                        <a:rPr lang="el-GR" sz="1200" b="0" dirty="0" smtClean="0">
                          <a:latin typeface="Calibri" pitchFamily="34" charset="0"/>
                        </a:rPr>
                        <a:t>this.msg = msg;</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6.    </a:t>
                      </a:r>
                      <a:r>
                        <a:rPr lang="el-GR" sz="1200" b="0" dirty="0" smtClean="0">
                          <a:latin typeface="Calibri" pitchFamily="34" charset="0"/>
                        </a:rPr>
                        <a:t>}</a:t>
                      </a:r>
                      <a:endParaRPr lang="en-US" sz="1200" b="0" dirty="0" smtClean="0">
                        <a:latin typeface="Calibri" pitchFamily="34" charset="0"/>
                      </a:endParaRPr>
                    </a:p>
                    <a:p>
                      <a:pPr marL="342900" indent="-342900" algn="l">
                        <a:spcBef>
                          <a:spcPct val="35000"/>
                        </a:spcBef>
                        <a:spcAft>
                          <a:spcPct val="15000"/>
                        </a:spcAft>
                        <a:buClr>
                          <a:schemeClr val="accent1"/>
                        </a:buClr>
                        <a:buSzPct val="125000"/>
                      </a:pPr>
                      <a:r>
                        <a:rPr lang="en-US" sz="1200" b="0" dirty="0" smtClean="0">
                          <a:latin typeface="Calibri" pitchFamily="34" charset="0"/>
                        </a:rPr>
                        <a:t>7.  </a:t>
                      </a:r>
                      <a:r>
                        <a:rPr lang="el-GR" sz="1200" b="0" dirty="0" smtClean="0">
                          <a:latin typeface="Calibri" pitchFamily="34" charset="0"/>
                        </a:rPr>
                        <a:t>public void run() </a:t>
                      </a:r>
                      <a:r>
                        <a:rPr lang="en-US" sz="1200" b="0" dirty="0" smtClean="0">
                          <a:latin typeface="Calibri" pitchFamily="34" charset="0"/>
                        </a:rPr>
                        <a:t>   </a:t>
                      </a:r>
                      <a:r>
                        <a:rPr lang="el-GR" sz="1200" b="0" dirty="0" smtClean="0">
                          <a:latin typeface="Calibri" pitchFamily="34" charset="0"/>
                        </a:rPr>
                        <a:t>{</a:t>
                      </a:r>
                    </a:p>
                    <a:p>
                      <a:pPr marL="342900" indent="-342900" algn="l">
                        <a:spcBef>
                          <a:spcPct val="35000"/>
                        </a:spcBef>
                        <a:spcAft>
                          <a:spcPct val="15000"/>
                        </a:spcAft>
                        <a:buClr>
                          <a:schemeClr val="accent1"/>
                        </a:buClr>
                        <a:buSzPct val="125000"/>
                      </a:pPr>
                      <a:r>
                        <a:rPr lang="en-US" sz="1200" b="0" dirty="0" smtClean="0">
                          <a:latin typeface="Calibri" pitchFamily="34" charset="0"/>
                        </a:rPr>
                        <a:t>8.  </a:t>
                      </a:r>
                      <a:r>
                        <a:rPr lang="el-GR" sz="1200" b="0" dirty="0" smtClean="0">
                          <a:latin typeface="Calibri" pitchFamily="34" charset="0"/>
                        </a:rPr>
                        <a:t>System.out.println(name + " starts its execution");</a:t>
                      </a:r>
                    </a:p>
                    <a:p>
                      <a:pPr algn="l">
                        <a:spcBef>
                          <a:spcPct val="0"/>
                        </a:spcBef>
                      </a:pPr>
                      <a:r>
                        <a:rPr lang="en-IN" sz="1200" b="0" dirty="0" smtClean="0">
                          <a:latin typeface="Calibri" pitchFamily="34" charset="0"/>
                        </a:rPr>
                        <a:t>9.</a:t>
                      </a:r>
                      <a:r>
                        <a:rPr lang="en-IN" sz="1200" b="0" baseline="0" dirty="0" smtClean="0">
                          <a:latin typeface="Calibri" pitchFamily="34" charset="0"/>
                        </a:rPr>
                        <a:t>   </a:t>
                      </a:r>
                      <a:r>
                        <a:rPr lang="el-GR" sz="1200" b="0" dirty="0" smtClean="0">
                          <a:latin typeface="Calibri" pitchFamily="34" charset="0"/>
                        </a:rPr>
                        <a:t>for (int i = 0; i &lt; </a:t>
                      </a:r>
                      <a:r>
                        <a:rPr lang="en-US" sz="1200" b="0" dirty="0" smtClean="0">
                          <a:latin typeface="Calibri" pitchFamily="34" charset="0"/>
                        </a:rPr>
                        <a:t>=5</a:t>
                      </a:r>
                      <a:r>
                        <a:rPr lang="el-GR" sz="1200" b="0" dirty="0" smtClean="0">
                          <a:latin typeface="Calibri" pitchFamily="34" charset="0"/>
                        </a:rPr>
                        <a:t>; i++)</a:t>
                      </a:r>
                      <a:endParaRPr lang="en-IN" sz="1200" b="0" dirty="0" smtClean="0">
                        <a:latin typeface="Calibri" pitchFamily="34" charset="0"/>
                      </a:endParaRPr>
                    </a:p>
                    <a:p>
                      <a:pPr algn="l">
                        <a:spcBef>
                          <a:spcPct val="0"/>
                        </a:spcBef>
                      </a:pPr>
                      <a:r>
                        <a:rPr lang="en-IN" sz="1200" b="0" dirty="0" smtClean="0">
                          <a:latin typeface="Calibri" pitchFamily="34" charset="0"/>
                        </a:rPr>
                        <a:t>10.</a:t>
                      </a:r>
                      <a:r>
                        <a:rPr lang="el-GR" sz="1200" b="0" dirty="0" smtClean="0">
                          <a:latin typeface="Calibri" pitchFamily="34" charset="0"/>
                        </a:rPr>
                        <a:t> {</a:t>
                      </a:r>
                    </a:p>
                    <a:p>
                      <a:pPr algn="l">
                        <a:spcBef>
                          <a:spcPct val="0"/>
                        </a:spcBef>
                      </a:pPr>
                      <a:r>
                        <a:rPr lang="en-US" sz="1200" b="0" dirty="0" smtClean="0">
                          <a:latin typeface="Calibri" pitchFamily="34" charset="0"/>
                        </a:rPr>
                        <a:t>11.  </a:t>
                      </a:r>
                      <a:r>
                        <a:rPr lang="el-GR" sz="1200" b="0" dirty="0" smtClean="0">
                          <a:latin typeface="Calibri" pitchFamily="34" charset="0"/>
                        </a:rPr>
                        <a:t>System.out.println(name + " says: " + msg</a:t>
                      </a:r>
                      <a:r>
                        <a:rPr lang="en-US" sz="1200" b="0" dirty="0" smtClean="0">
                          <a:latin typeface="Calibri" pitchFamily="34" charset="0"/>
                        </a:rPr>
                        <a:t>+” for “+</a:t>
                      </a:r>
                      <a:r>
                        <a:rPr lang="en-US" sz="1200" b="0" dirty="0" err="1" smtClean="0">
                          <a:latin typeface="Calibri" pitchFamily="34" charset="0"/>
                        </a:rPr>
                        <a:t>i</a:t>
                      </a:r>
                      <a:r>
                        <a:rPr lang="en-US" sz="1200" b="0" dirty="0" smtClean="0">
                          <a:latin typeface="Calibri" pitchFamily="34" charset="0"/>
                        </a:rPr>
                        <a:t>+” time”</a:t>
                      </a:r>
                      <a:r>
                        <a:rPr lang="el-GR" sz="1200" b="0" dirty="0" smtClean="0">
                          <a:latin typeface="Calibri" pitchFamily="34" charset="0"/>
                        </a:rPr>
                        <a:t>);</a:t>
                      </a:r>
                    </a:p>
                    <a:p>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Bef>
                          <a:spcPct val="0"/>
                        </a:spcBef>
                      </a:pPr>
                      <a:r>
                        <a:rPr lang="en-US" sz="1200" b="0" dirty="0" smtClean="0">
                          <a:latin typeface="Calibri" pitchFamily="34" charset="0"/>
                        </a:rPr>
                        <a:t>12.  </a:t>
                      </a:r>
                      <a:r>
                        <a:rPr lang="el-GR" sz="1200" b="0" dirty="0" smtClean="0">
                          <a:latin typeface="Calibri" pitchFamily="34" charset="0"/>
                        </a:rPr>
                        <a:t>try {</a:t>
                      </a:r>
                    </a:p>
                    <a:p>
                      <a:pPr algn="l">
                        <a:spcBef>
                          <a:spcPct val="0"/>
                        </a:spcBef>
                      </a:pPr>
                      <a:r>
                        <a:rPr lang="en-US" sz="1200" b="0" dirty="0" smtClean="0">
                          <a:latin typeface="Calibri" pitchFamily="34" charset="0"/>
                        </a:rPr>
                        <a:t>13.       </a:t>
                      </a:r>
                      <a:r>
                        <a:rPr lang="el-GR" sz="1200" b="0" dirty="0" smtClean="0">
                          <a:latin typeface="Calibri" pitchFamily="34" charset="0"/>
                        </a:rPr>
                        <a:t>Thread.sleep(</a:t>
                      </a:r>
                      <a:r>
                        <a:rPr lang="en-US" sz="1200" b="0" dirty="0" smtClean="0">
                          <a:latin typeface="Calibri" pitchFamily="34" charset="0"/>
                        </a:rPr>
                        <a:t>2</a:t>
                      </a:r>
                      <a:r>
                        <a:rPr lang="el-GR" sz="1200" b="0" dirty="0" smtClean="0">
                          <a:latin typeface="Calibri" pitchFamily="34" charset="0"/>
                        </a:rPr>
                        <a:t>000);</a:t>
                      </a:r>
                    </a:p>
                    <a:p>
                      <a:pPr algn="l">
                        <a:spcBef>
                          <a:spcPct val="0"/>
                        </a:spcBef>
                      </a:pPr>
                      <a:r>
                        <a:rPr lang="en-US" sz="1200" b="0" dirty="0" smtClean="0">
                          <a:latin typeface="Calibri" pitchFamily="34" charset="0"/>
                        </a:rPr>
                        <a:t>14.       }</a:t>
                      </a:r>
                      <a:r>
                        <a:rPr lang="el-GR" sz="1200" b="0" dirty="0" smtClean="0">
                          <a:latin typeface="Calibri" pitchFamily="34" charset="0"/>
                        </a:rPr>
                        <a:t> </a:t>
                      </a:r>
                      <a:endParaRPr lang="en-US" sz="1200" b="0" dirty="0" smtClean="0">
                        <a:latin typeface="Calibri" pitchFamily="34" charset="0"/>
                      </a:endParaRPr>
                    </a:p>
                    <a:p>
                      <a:pPr algn="l">
                        <a:spcBef>
                          <a:spcPct val="0"/>
                        </a:spcBef>
                      </a:pPr>
                      <a:r>
                        <a:rPr lang="en-IN" sz="1200" b="0" dirty="0" smtClean="0">
                          <a:latin typeface="Calibri" pitchFamily="34" charset="0"/>
                        </a:rPr>
                        <a:t>15. </a:t>
                      </a:r>
                      <a:r>
                        <a:rPr lang="el-GR" sz="1200" b="0" dirty="0" smtClean="0">
                          <a:latin typeface="Calibri" pitchFamily="34" charset="0"/>
                        </a:rPr>
                        <a:t>catch (InterruptedException ie) {}</a:t>
                      </a:r>
                    </a:p>
                    <a:p>
                      <a:pPr algn="l">
                        <a:spcBef>
                          <a:spcPct val="0"/>
                        </a:spcBef>
                      </a:pPr>
                      <a:r>
                        <a:rPr lang="en-US" sz="1200" b="0" dirty="0" smtClean="0">
                          <a:latin typeface="Calibri" pitchFamily="34" charset="0"/>
                        </a:rPr>
                        <a:t>16.   </a:t>
                      </a:r>
                      <a:r>
                        <a:rPr lang="el-GR" sz="1200" b="0" dirty="0" smtClean="0">
                          <a:latin typeface="Calibri" pitchFamily="34" charset="0"/>
                        </a:rPr>
                        <a:t>}</a:t>
                      </a:r>
                      <a:r>
                        <a:rPr lang="en-US" sz="1200" b="0" dirty="0" smtClean="0">
                          <a:latin typeface="Calibri" pitchFamily="34" charset="0"/>
                        </a:rPr>
                        <a:t>// End of For Loop</a:t>
                      </a:r>
                    </a:p>
                    <a:p>
                      <a:pPr algn="l">
                        <a:spcBef>
                          <a:spcPct val="0"/>
                        </a:spcBef>
                      </a:pPr>
                      <a:r>
                        <a:rPr lang="en-US" sz="1200" b="0" dirty="0" smtClean="0">
                          <a:latin typeface="Calibri" pitchFamily="34" charset="0"/>
                        </a:rPr>
                        <a:t>17.        </a:t>
                      </a:r>
                      <a:r>
                        <a:rPr lang="el-GR" sz="1200" b="0" dirty="0" smtClean="0">
                          <a:latin typeface="Calibri" pitchFamily="34" charset="0"/>
                        </a:rPr>
                        <a:t>System.out.println(name + " finished </a:t>
                      </a:r>
                      <a:r>
                        <a:rPr lang="en-IN" sz="1200" b="0" dirty="0" smtClean="0">
                          <a:latin typeface="Calibri" pitchFamily="34" charset="0"/>
                        </a:rPr>
                        <a:t>   </a:t>
                      </a:r>
                    </a:p>
                    <a:p>
                      <a:pPr algn="l">
                        <a:spcBef>
                          <a:spcPct val="0"/>
                        </a:spcBef>
                      </a:pPr>
                      <a:r>
                        <a:rPr lang="en-IN" sz="1200" b="0" dirty="0" smtClean="0">
                          <a:latin typeface="Calibri" pitchFamily="34" charset="0"/>
                        </a:rPr>
                        <a:t>18.        </a:t>
                      </a:r>
                      <a:r>
                        <a:rPr lang="el-GR" sz="1200" b="0" dirty="0" smtClean="0">
                          <a:latin typeface="Calibri" pitchFamily="34" charset="0"/>
                        </a:rPr>
                        <a:t>execution");</a:t>
                      </a:r>
                    </a:p>
                    <a:p>
                      <a:pPr algn="l">
                        <a:spcBef>
                          <a:spcPct val="0"/>
                        </a:spcBef>
                      </a:pPr>
                      <a:r>
                        <a:rPr lang="en-US" sz="1200" b="0" dirty="0" smtClean="0">
                          <a:latin typeface="Calibri" pitchFamily="34" charset="0"/>
                        </a:rPr>
                        <a:t>19.    </a:t>
                      </a:r>
                      <a:r>
                        <a:rPr lang="el-GR" sz="1200" b="0" dirty="0" smtClean="0">
                          <a:latin typeface="Calibri" pitchFamily="34" charset="0"/>
                        </a:rPr>
                        <a:t>}</a:t>
                      </a:r>
                      <a:endParaRPr lang="en-IN" sz="1200" b="0" dirty="0" smtClean="0">
                        <a:latin typeface="Calibri" pitchFamily="34" charset="0"/>
                      </a:endParaRPr>
                    </a:p>
                    <a:p>
                      <a:pPr marL="342900" indent="-342900" algn="l">
                        <a:spcBef>
                          <a:spcPct val="35000"/>
                        </a:spcBef>
                        <a:spcAft>
                          <a:spcPct val="15000"/>
                        </a:spcAft>
                        <a:buClr>
                          <a:schemeClr val="accent1"/>
                        </a:buClr>
                        <a:buSzPct val="125000"/>
                      </a:pPr>
                      <a:r>
                        <a:rPr lang="en-IN" sz="1200" b="0" dirty="0" smtClean="0">
                          <a:latin typeface="Calibri" pitchFamily="34" charset="0"/>
                        </a:rPr>
                        <a:t>20.    </a:t>
                      </a:r>
                      <a:r>
                        <a:rPr lang="en-US" sz="1200" b="0" dirty="0" smtClean="0">
                          <a:latin typeface="Calibri" pitchFamily="34" charset="0"/>
                        </a:rPr>
                        <a:t> public static void main(String[] </a:t>
                      </a:r>
                      <a:r>
                        <a:rPr lang="en-US" sz="1200" b="0" dirty="0" err="1" smtClean="0">
                          <a:latin typeface="Calibri" pitchFamily="34" charset="0"/>
                        </a:rPr>
                        <a:t>args</a:t>
                      </a:r>
                      <a:r>
                        <a:rPr lang="en-US" sz="1200" b="0" dirty="0" smtClean="0">
                          <a:latin typeface="Calibri" pitchFamily="34" charset="0"/>
                        </a:rPr>
                        <a:t>) </a:t>
                      </a:r>
                      <a:r>
                        <a:rPr lang="en-US" sz="1200" b="0" baseline="0" dirty="0" smtClean="0">
                          <a:latin typeface="Calibri" pitchFamily="34" charset="0"/>
                        </a:rPr>
                        <a:t> </a:t>
                      </a:r>
                      <a:r>
                        <a:rPr lang="en-US" sz="1200" b="0" dirty="0" smtClean="0">
                          <a:latin typeface="Calibri" pitchFamily="34" charset="0"/>
                        </a:rPr>
                        <a:t>{</a:t>
                      </a:r>
                    </a:p>
                    <a:p>
                      <a:pPr marL="342900" indent="-342900" algn="l">
                        <a:spcBef>
                          <a:spcPct val="35000"/>
                        </a:spcBef>
                        <a:spcAft>
                          <a:spcPct val="15000"/>
                        </a:spcAft>
                        <a:buClr>
                          <a:schemeClr val="accent1"/>
                        </a:buClr>
                        <a:buSzPct val="125000"/>
                      </a:pPr>
                      <a:r>
                        <a:rPr lang="en-US" sz="1200" b="0" dirty="0" smtClean="0">
                          <a:latin typeface="Calibri" pitchFamily="34" charset="0"/>
                        </a:rPr>
                        <a:t>21.          </a:t>
                      </a:r>
                      <a:r>
                        <a:rPr lang="en-US" sz="1200" b="0" dirty="0" err="1" smtClean="0">
                          <a:latin typeface="Calibri" pitchFamily="34" charset="0"/>
                        </a:rPr>
                        <a:t>TestThreadR</a:t>
                      </a:r>
                      <a:r>
                        <a:rPr lang="en-US" sz="1200" b="0" dirty="0" smtClean="0">
                          <a:latin typeface="Calibri" pitchFamily="34" charset="0"/>
                        </a:rPr>
                        <a:t> th1 = new </a:t>
                      </a:r>
                      <a:r>
                        <a:rPr lang="en-US" sz="1200" b="0" dirty="0" err="1" smtClean="0">
                          <a:latin typeface="Calibri" pitchFamily="34" charset="0"/>
                        </a:rPr>
                        <a:t>TestThreadR</a:t>
                      </a:r>
                      <a:r>
                        <a:rPr lang="en-US" sz="1200" b="0" dirty="0" smtClean="0">
                          <a:latin typeface="Calibri" pitchFamily="34" charset="0"/>
                        </a:rPr>
                        <a:t>(“Nityo", “Hello Java"); </a:t>
                      </a:r>
                      <a:r>
                        <a:rPr lang="en-US" sz="1200" b="0" baseline="0" dirty="0" smtClean="0">
                          <a:latin typeface="Calibri" pitchFamily="34" charset="0"/>
                        </a:rPr>
                        <a:t>                                       </a:t>
                      </a:r>
                    </a:p>
                    <a:p>
                      <a:pPr marL="342900" indent="-342900" algn="l">
                        <a:spcBef>
                          <a:spcPct val="35000"/>
                        </a:spcBef>
                        <a:spcAft>
                          <a:spcPct val="15000"/>
                        </a:spcAft>
                        <a:buClr>
                          <a:schemeClr val="accent1"/>
                        </a:buClr>
                        <a:buSzPct val="125000"/>
                      </a:pPr>
                      <a:r>
                        <a:rPr lang="en-US" sz="1200" b="0" baseline="0" dirty="0" smtClean="0">
                          <a:latin typeface="Calibri" pitchFamily="34" charset="0"/>
                        </a:rPr>
                        <a:t>22.            Thread t1=new Thread(th1);</a:t>
                      </a:r>
                    </a:p>
                    <a:p>
                      <a:pPr marL="342900" indent="-342900" algn="l">
                        <a:spcBef>
                          <a:spcPct val="35000"/>
                        </a:spcBef>
                        <a:spcAft>
                          <a:spcPct val="15000"/>
                        </a:spcAft>
                        <a:buClr>
                          <a:schemeClr val="accent1"/>
                        </a:buClr>
                        <a:buSzPct val="125000"/>
                      </a:pPr>
                      <a:r>
                        <a:rPr lang="en-US" sz="1200" b="0" dirty="0" smtClean="0">
                          <a:latin typeface="Calibri" pitchFamily="34" charset="0"/>
                        </a:rPr>
                        <a:t>23.             t1.start();</a:t>
                      </a:r>
                    </a:p>
                    <a:p>
                      <a:pPr marL="342900" indent="-342900" algn="l">
                        <a:spcBef>
                          <a:spcPct val="35000"/>
                        </a:spcBef>
                        <a:spcAft>
                          <a:spcPct val="15000"/>
                        </a:spcAft>
                        <a:buClr>
                          <a:schemeClr val="accent1"/>
                        </a:buClr>
                        <a:buSzPct val="125000"/>
                      </a:pPr>
                      <a:r>
                        <a:rPr lang="en-US" sz="1200" b="0" dirty="0" smtClean="0">
                          <a:latin typeface="Calibri" pitchFamily="34" charset="0"/>
                        </a:rPr>
                        <a:t>24.       }</a:t>
                      </a:r>
                      <a:endParaRPr lang="el-GR" sz="1200" b="0" dirty="0" smtClean="0">
                        <a:latin typeface="Calibri" pitchFamily="34" charset="0"/>
                      </a:endParaRPr>
                    </a:p>
                    <a:p>
                      <a:pPr algn="l">
                        <a:spcBef>
                          <a:spcPct val="0"/>
                        </a:spcBef>
                      </a:pPr>
                      <a:r>
                        <a:rPr lang="en-IN" sz="1200" b="0" dirty="0" smtClean="0">
                          <a:latin typeface="Calibri" pitchFamily="34" charset="0"/>
                        </a:rPr>
                        <a:t>25. </a:t>
                      </a:r>
                      <a:r>
                        <a:rPr lang="el-GR" sz="1200" b="0" dirty="0" smtClean="0">
                          <a:latin typeface="Calibri" pitchFamily="34" charset="0"/>
                        </a:rPr>
                        <a:t>}</a:t>
                      </a:r>
                      <a:endParaRPr lang="en-IN" sz="12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Oval 6"/>
          <p:cNvSpPr/>
          <p:nvPr/>
        </p:nvSpPr>
        <p:spPr>
          <a:xfrm>
            <a:off x="2987675" y="2427288"/>
            <a:ext cx="1655763" cy="792162"/>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latin typeface="Calibri" pitchFamily="34" charset="0"/>
              <a:cs typeface="Arial" pitchFamily="34" charset="0"/>
            </a:endParaRPr>
          </a:p>
          <a:p>
            <a:pPr algn="ctr">
              <a:defRPr/>
            </a:pPr>
            <a:r>
              <a:rPr lang="en-US" sz="1600" dirty="0">
                <a:solidFill>
                  <a:schemeClr val="tx1"/>
                </a:solidFill>
                <a:latin typeface="Calibri" pitchFamily="34" charset="0"/>
                <a:cs typeface="Arial" pitchFamily="34" charset="0"/>
              </a:rPr>
              <a:t>Overridden Method</a:t>
            </a:r>
          </a:p>
          <a:p>
            <a:pPr algn="ctr">
              <a:defRPr/>
            </a:pPr>
            <a:endParaRPr lang="en-IN" dirty="0"/>
          </a:p>
        </p:txBody>
      </p:sp>
      <p:cxnSp>
        <p:nvCxnSpPr>
          <p:cNvPr id="9" name="Straight Arrow Connector 8"/>
          <p:cNvCxnSpPr/>
          <p:nvPr/>
        </p:nvCxnSpPr>
        <p:spPr>
          <a:xfrm flipV="1">
            <a:off x="2268538" y="2859088"/>
            <a:ext cx="647700" cy="2174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p:cNvSpPr>
          <p:nvPr>
            <p:ph type="title"/>
          </p:nvPr>
        </p:nvSpPr>
        <p:spPr>
          <a:xfrm>
            <a:off x="609600" y="117475"/>
            <a:ext cx="8534400" cy="1006475"/>
          </a:xfrm>
        </p:spPr>
        <p:txBody>
          <a:bodyPr/>
          <a:lstStyle/>
          <a:p>
            <a:r>
              <a:rPr lang="en-US" sz="2400" b="1" smtClean="0">
                <a:latin typeface="Calibri" pitchFamily="34" charset="0"/>
              </a:rPr>
              <a:t>Example: Code to creating Thread using Runnable</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563688"/>
          <a:ext cx="7056784" cy="3291840"/>
        </p:xfrm>
        <a:graphic>
          <a:graphicData uri="http://schemas.openxmlformats.org/drawingml/2006/table">
            <a:tbl>
              <a:tblPr firstRow="1" bandRow="1">
                <a:tableStyleId>{5940675A-B579-460E-94D1-54222C63F5DA}</a:tableStyleId>
              </a:tblPr>
              <a:tblGrid>
                <a:gridCol w="3744416"/>
                <a:gridCol w="3312368"/>
              </a:tblGrid>
              <a:tr h="3240360">
                <a:tc>
                  <a:txBody>
                    <a:bodyPr/>
                    <a:lstStyle/>
                    <a:p>
                      <a:pPr marL="342900" indent="-342900" algn="l">
                        <a:lnSpc>
                          <a:spcPct val="80000"/>
                        </a:lnSpc>
                        <a:spcBef>
                          <a:spcPct val="35000"/>
                        </a:spcBef>
                        <a:spcAft>
                          <a:spcPct val="15000"/>
                        </a:spcAft>
                        <a:buClr>
                          <a:schemeClr val="accent1"/>
                        </a:buClr>
                        <a:buSzPct val="125000"/>
                      </a:pPr>
                      <a:r>
                        <a:rPr lang="el-GR" sz="1200" b="0" dirty="0" smtClean="0">
                          <a:latin typeface="Calibri" pitchFamily="34" charset="0"/>
                        </a:rPr>
                        <a:t>class </a:t>
                      </a:r>
                      <a:r>
                        <a:rPr lang="en-IN" sz="1200" b="0" dirty="0" smtClean="0">
                          <a:latin typeface="Calibri" pitchFamily="34" charset="0"/>
                        </a:rPr>
                        <a:t>Test</a:t>
                      </a:r>
                      <a:r>
                        <a:rPr lang="el-GR" sz="1200" b="0" dirty="0" smtClean="0">
                          <a:latin typeface="Calibri" pitchFamily="34" charset="0"/>
                        </a:rPr>
                        <a:t>Thread</a:t>
                      </a:r>
                      <a:r>
                        <a:rPr lang="en-IN" sz="1200" b="0" dirty="0" smtClean="0">
                          <a:latin typeface="Calibri" pitchFamily="34" charset="0"/>
                        </a:rPr>
                        <a:t>R</a:t>
                      </a:r>
                      <a:r>
                        <a:rPr lang="el-GR" sz="1200" b="0" dirty="0" smtClean="0">
                          <a:latin typeface="Calibri" pitchFamily="34" charset="0"/>
                        </a:rPr>
                        <a:t> </a:t>
                      </a:r>
                      <a:r>
                        <a:rPr lang="en-IN" sz="1200" b="0" dirty="0" smtClean="0">
                          <a:latin typeface="Calibri" pitchFamily="34" charset="0"/>
                        </a:rPr>
                        <a:t>implements</a:t>
                      </a:r>
                      <a:r>
                        <a:rPr lang="en-IN" sz="1200" b="0" baseline="0" dirty="0" smtClean="0">
                          <a:latin typeface="Calibri" pitchFamily="34" charset="0"/>
                        </a:rPr>
                        <a:t> </a:t>
                      </a:r>
                      <a:r>
                        <a:rPr lang="en-IN" sz="1200" b="0" baseline="0" dirty="0" err="1" smtClean="0">
                          <a:latin typeface="Calibri" pitchFamily="34" charset="0"/>
                        </a:rPr>
                        <a:t>Runnable</a:t>
                      </a:r>
                      <a:r>
                        <a:rPr lang="el-GR" sz="1200" b="0" dirty="0" smtClean="0">
                          <a:latin typeface="Calibri" pitchFamily="34" charset="0"/>
                        </a:rPr>
                        <a:t>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private String name</a:t>
                      </a:r>
                      <a:r>
                        <a:rPr lang="en-US" sz="1200" b="0" dirty="0" smtClean="0">
                          <a:latin typeface="Calibri" pitchFamily="34" charset="0"/>
                        </a:rPr>
                        <a:t>,</a:t>
                      </a:r>
                      <a:r>
                        <a:rPr lang="el-GR" sz="1200" b="0" dirty="0" smtClean="0">
                          <a:latin typeface="Calibri" pitchFamily="34" charset="0"/>
                        </a:rPr>
                        <a:t> msg;</a:t>
                      </a:r>
                      <a:endParaRPr lang="en-US" sz="1200" b="0" dirty="0" smtClean="0">
                        <a:latin typeface="Calibri" pitchFamily="34" charset="0"/>
                      </a:endParaRP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public MyThread(String name, String msg)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this.name = name;</a:t>
                      </a:r>
                      <a:r>
                        <a:rPr lang="en-US" sz="1200" b="0" dirty="0" smtClean="0">
                          <a:latin typeface="Calibri" pitchFamily="34" charset="0"/>
                        </a:rPr>
                        <a:t>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this.msg = msg;</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a:t>
                      </a:r>
                      <a:endParaRPr lang="en-US" sz="1200" b="0" dirty="0" smtClean="0">
                        <a:latin typeface="Calibri" pitchFamily="34" charset="0"/>
                      </a:endParaRPr>
                    </a:p>
                    <a:p>
                      <a:pPr marL="342900" indent="-342900" algn="l">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public void run() </a:t>
                      </a:r>
                      <a:r>
                        <a:rPr lang="en-US" sz="1200" b="0" dirty="0" smtClean="0">
                          <a:latin typeface="Calibri" pitchFamily="34" charset="0"/>
                        </a:rPr>
                        <a:t>   </a:t>
                      </a:r>
                      <a:r>
                        <a:rPr lang="el-GR" sz="1200" b="0" dirty="0" smtClean="0">
                          <a:latin typeface="Calibri" pitchFamily="34" charset="0"/>
                        </a:rPr>
                        <a:t>{</a:t>
                      </a:r>
                    </a:p>
                    <a:p>
                      <a:pPr marL="342900" indent="-342900" algn="l">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System.out.println(name + " starts its execution");</a:t>
                      </a:r>
                    </a:p>
                    <a:p>
                      <a:pPr algn="l">
                        <a:spcBef>
                          <a:spcPct val="0"/>
                        </a:spcBef>
                      </a:pPr>
                      <a:r>
                        <a:rPr lang="el-GR" sz="1200" b="0" dirty="0" smtClean="0">
                          <a:latin typeface="Calibri" pitchFamily="34" charset="0"/>
                        </a:rPr>
                        <a:t>for (int i = 0; i &lt; </a:t>
                      </a:r>
                      <a:r>
                        <a:rPr lang="en-US" sz="1200" b="0" dirty="0" smtClean="0">
                          <a:latin typeface="Calibri" pitchFamily="34" charset="0"/>
                        </a:rPr>
                        <a:t>=5</a:t>
                      </a:r>
                      <a:r>
                        <a:rPr lang="el-GR" sz="1200" b="0" dirty="0" smtClean="0">
                          <a:latin typeface="Calibri" pitchFamily="34" charset="0"/>
                        </a:rPr>
                        <a:t>; i++)</a:t>
                      </a:r>
                      <a:endParaRPr lang="en-IN" sz="1200" b="0" dirty="0" smtClean="0">
                        <a:latin typeface="Calibri" pitchFamily="34" charset="0"/>
                      </a:endParaRPr>
                    </a:p>
                    <a:p>
                      <a:pPr algn="l">
                        <a:spcBef>
                          <a:spcPct val="0"/>
                        </a:spcBef>
                      </a:pPr>
                      <a:r>
                        <a:rPr lang="el-GR" sz="1200" b="0" dirty="0" smtClean="0">
                          <a:latin typeface="Calibri" pitchFamily="34" charset="0"/>
                        </a:rPr>
                        <a:t> {</a:t>
                      </a:r>
                    </a:p>
                    <a:p>
                      <a:pPr algn="l">
                        <a:spcBef>
                          <a:spcPct val="0"/>
                        </a:spcBef>
                      </a:pPr>
                      <a:r>
                        <a:rPr lang="en-US" sz="1200" b="0" dirty="0" smtClean="0">
                          <a:latin typeface="Calibri" pitchFamily="34" charset="0"/>
                        </a:rPr>
                        <a:t> </a:t>
                      </a:r>
                      <a:r>
                        <a:rPr lang="el-GR" sz="1200" b="0" dirty="0" smtClean="0">
                          <a:latin typeface="Calibri" pitchFamily="34" charset="0"/>
                        </a:rPr>
                        <a:t>System.out.println(name + " says: " + msg</a:t>
                      </a:r>
                      <a:r>
                        <a:rPr lang="en-US" sz="1200" b="0" dirty="0" smtClean="0">
                          <a:latin typeface="Calibri" pitchFamily="34" charset="0"/>
                        </a:rPr>
                        <a:t>+” for “+</a:t>
                      </a:r>
                      <a:r>
                        <a:rPr lang="en-US" sz="1200" b="0" dirty="0" err="1" smtClean="0">
                          <a:latin typeface="Calibri" pitchFamily="34" charset="0"/>
                        </a:rPr>
                        <a:t>i</a:t>
                      </a:r>
                      <a:r>
                        <a:rPr lang="en-US" sz="1200" b="0" dirty="0" smtClean="0">
                          <a:latin typeface="Calibri" pitchFamily="34" charset="0"/>
                        </a:rPr>
                        <a:t>+” time”</a:t>
                      </a:r>
                      <a:r>
                        <a:rPr lang="el-GR" sz="1200" b="0" dirty="0" smtClean="0">
                          <a:latin typeface="Calibri" pitchFamily="34" charset="0"/>
                        </a:rPr>
                        <a:t>);</a:t>
                      </a:r>
                    </a:p>
                    <a:p>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Bef>
                          <a:spcPct val="0"/>
                        </a:spcBef>
                      </a:pPr>
                      <a:r>
                        <a:rPr lang="en-US" sz="1200" b="0" dirty="0" smtClean="0"/>
                        <a:t> </a:t>
                      </a:r>
                      <a:r>
                        <a:rPr lang="el-GR" sz="1200" b="0" dirty="0" smtClean="0"/>
                        <a:t>try {</a:t>
                      </a:r>
                    </a:p>
                    <a:p>
                      <a:pPr algn="l">
                        <a:spcBef>
                          <a:spcPct val="0"/>
                        </a:spcBef>
                      </a:pPr>
                      <a:r>
                        <a:rPr lang="en-US" sz="1200" b="0" dirty="0" smtClean="0"/>
                        <a:t>       </a:t>
                      </a:r>
                      <a:r>
                        <a:rPr lang="el-GR" sz="1200" b="0" dirty="0" smtClean="0"/>
                        <a:t>Thread.sleep(</a:t>
                      </a:r>
                      <a:r>
                        <a:rPr lang="en-US" sz="1200" b="0" dirty="0" smtClean="0"/>
                        <a:t>2</a:t>
                      </a:r>
                      <a:r>
                        <a:rPr lang="el-GR" sz="1200" b="0" dirty="0" smtClean="0"/>
                        <a:t>000);</a:t>
                      </a:r>
                    </a:p>
                    <a:p>
                      <a:pPr algn="l">
                        <a:spcBef>
                          <a:spcPct val="0"/>
                        </a:spcBef>
                      </a:pPr>
                      <a:r>
                        <a:rPr lang="en-US" sz="1200" b="0" dirty="0" smtClean="0"/>
                        <a:t>       }</a:t>
                      </a:r>
                      <a:r>
                        <a:rPr lang="el-GR" sz="1200" b="0" dirty="0" smtClean="0"/>
                        <a:t> </a:t>
                      </a:r>
                      <a:endParaRPr lang="en-US" sz="1200" b="0" dirty="0" smtClean="0"/>
                    </a:p>
                    <a:p>
                      <a:pPr algn="l">
                        <a:spcBef>
                          <a:spcPct val="0"/>
                        </a:spcBef>
                      </a:pPr>
                      <a:r>
                        <a:rPr lang="el-GR" sz="1200" b="0" dirty="0" smtClean="0"/>
                        <a:t>catch (InterruptedException ie) {}</a:t>
                      </a:r>
                    </a:p>
                    <a:p>
                      <a:pPr algn="l">
                        <a:spcBef>
                          <a:spcPct val="0"/>
                        </a:spcBef>
                      </a:pPr>
                      <a:r>
                        <a:rPr lang="en-US" sz="1200" b="0" dirty="0" smtClean="0"/>
                        <a:t>   </a:t>
                      </a:r>
                      <a:r>
                        <a:rPr lang="el-GR" sz="1200" b="0" dirty="0" smtClean="0"/>
                        <a:t>}</a:t>
                      </a:r>
                      <a:r>
                        <a:rPr lang="en-US" sz="1200" b="0" dirty="0" smtClean="0"/>
                        <a:t>// End of For Loop</a:t>
                      </a:r>
                    </a:p>
                    <a:p>
                      <a:pPr algn="l">
                        <a:spcBef>
                          <a:spcPct val="0"/>
                        </a:spcBef>
                      </a:pPr>
                      <a:r>
                        <a:rPr lang="en-US" sz="1200" b="0" dirty="0" smtClean="0"/>
                        <a:t>        </a:t>
                      </a:r>
                      <a:r>
                        <a:rPr lang="el-GR" sz="1200" b="0" dirty="0" smtClean="0"/>
                        <a:t>System.out.println(name + " finished </a:t>
                      </a:r>
                      <a:r>
                        <a:rPr lang="en-IN" sz="1200" b="0" dirty="0" smtClean="0"/>
                        <a:t>   </a:t>
                      </a:r>
                    </a:p>
                    <a:p>
                      <a:pPr algn="l">
                        <a:spcBef>
                          <a:spcPct val="0"/>
                        </a:spcBef>
                      </a:pPr>
                      <a:r>
                        <a:rPr lang="en-IN" sz="1200" b="0" dirty="0" smtClean="0"/>
                        <a:t>        </a:t>
                      </a:r>
                      <a:r>
                        <a:rPr lang="el-GR" sz="1200" b="0" dirty="0" smtClean="0"/>
                        <a:t>execution");</a:t>
                      </a:r>
                    </a:p>
                    <a:p>
                      <a:pPr algn="l">
                        <a:spcBef>
                          <a:spcPct val="0"/>
                        </a:spcBef>
                      </a:pPr>
                      <a:r>
                        <a:rPr lang="en-US" sz="1200" b="0" dirty="0" smtClean="0"/>
                        <a:t>    </a:t>
                      </a:r>
                      <a:r>
                        <a:rPr lang="el-GR" sz="1200" b="0" dirty="0" smtClean="0"/>
                        <a:t>}</a:t>
                      </a:r>
                      <a:endParaRPr lang="en-IN" sz="1200" b="0" dirty="0" smtClean="0"/>
                    </a:p>
                    <a:p>
                      <a:pPr marL="342900" indent="-342900" algn="l">
                        <a:spcBef>
                          <a:spcPct val="35000"/>
                        </a:spcBef>
                        <a:spcAft>
                          <a:spcPct val="15000"/>
                        </a:spcAft>
                        <a:buClr>
                          <a:schemeClr val="accent1"/>
                        </a:buClr>
                        <a:buSzPct val="125000"/>
                      </a:pPr>
                      <a:r>
                        <a:rPr lang="en-IN" sz="1200" b="0" dirty="0" smtClean="0">
                          <a:latin typeface="Calibri" pitchFamily="34" charset="0"/>
                        </a:rPr>
                        <a:t>    </a:t>
                      </a:r>
                      <a:r>
                        <a:rPr lang="en-US" sz="1200" b="0" dirty="0" smtClean="0">
                          <a:latin typeface="Calibri" pitchFamily="34" charset="0"/>
                        </a:rPr>
                        <a:t> public static void main(String[] </a:t>
                      </a:r>
                      <a:r>
                        <a:rPr lang="en-US" sz="1200" b="0" dirty="0" err="1" smtClean="0">
                          <a:latin typeface="Calibri" pitchFamily="34" charset="0"/>
                        </a:rPr>
                        <a:t>args</a:t>
                      </a:r>
                      <a:r>
                        <a:rPr lang="en-US" sz="1200" b="0" dirty="0" smtClean="0">
                          <a:latin typeface="Calibri" pitchFamily="34" charset="0"/>
                        </a:rPr>
                        <a:t>) </a:t>
                      </a:r>
                      <a:r>
                        <a:rPr lang="en-US" sz="1200" b="0" baseline="0" dirty="0" smtClean="0">
                          <a:latin typeface="Calibri" pitchFamily="34" charset="0"/>
                        </a:rPr>
                        <a:t> </a:t>
                      </a:r>
                      <a:r>
                        <a:rPr lang="en-US" sz="1200" b="0" dirty="0" smtClean="0">
                          <a:latin typeface="Calibri" pitchFamily="34" charset="0"/>
                        </a:rPr>
                        <a:t>{</a:t>
                      </a:r>
                    </a:p>
                    <a:p>
                      <a:pPr marL="342900" indent="-342900" algn="l">
                        <a:spcBef>
                          <a:spcPct val="35000"/>
                        </a:spcBef>
                        <a:spcAft>
                          <a:spcPct val="15000"/>
                        </a:spcAft>
                        <a:buClr>
                          <a:schemeClr val="accent1"/>
                        </a:buClr>
                        <a:buSzPct val="125000"/>
                      </a:pPr>
                      <a:r>
                        <a:rPr lang="en-US" sz="1200" b="0" dirty="0" smtClean="0">
                          <a:latin typeface="Calibri" pitchFamily="34" charset="0"/>
                        </a:rPr>
                        <a:t>          </a:t>
                      </a:r>
                      <a:r>
                        <a:rPr lang="en-US" sz="1200" b="0" dirty="0" err="1" smtClean="0">
                          <a:latin typeface="Calibri" pitchFamily="34" charset="0"/>
                        </a:rPr>
                        <a:t>TestThreadR</a:t>
                      </a:r>
                      <a:r>
                        <a:rPr lang="en-US" sz="1200" b="0" dirty="0" smtClean="0">
                          <a:latin typeface="Calibri" pitchFamily="34" charset="0"/>
                        </a:rPr>
                        <a:t> th1 = new </a:t>
                      </a:r>
                      <a:r>
                        <a:rPr lang="en-US" sz="1200" b="0" dirty="0" err="1" smtClean="0">
                          <a:latin typeface="Calibri" pitchFamily="34" charset="0"/>
                        </a:rPr>
                        <a:t>TestThreadR</a:t>
                      </a:r>
                      <a:r>
                        <a:rPr lang="en-US" sz="1200" b="0" dirty="0" smtClean="0">
                          <a:latin typeface="Calibri" pitchFamily="34" charset="0"/>
                        </a:rPr>
                        <a:t>(“Nityo", “Hello Java"); </a:t>
                      </a:r>
                      <a:r>
                        <a:rPr lang="en-US" sz="1200" b="0" baseline="0" dirty="0" smtClean="0">
                          <a:latin typeface="Calibri" pitchFamily="34" charset="0"/>
                        </a:rPr>
                        <a:t>                                       </a:t>
                      </a:r>
                    </a:p>
                    <a:p>
                      <a:pPr marL="342900" indent="-342900" algn="l">
                        <a:spcBef>
                          <a:spcPct val="35000"/>
                        </a:spcBef>
                        <a:spcAft>
                          <a:spcPct val="15000"/>
                        </a:spcAft>
                        <a:buClr>
                          <a:schemeClr val="accent1"/>
                        </a:buClr>
                        <a:buSzPct val="125000"/>
                      </a:pPr>
                      <a:r>
                        <a:rPr lang="en-US" sz="1200" b="0" baseline="0" dirty="0" smtClean="0">
                          <a:latin typeface="Calibri" pitchFamily="34" charset="0"/>
                        </a:rPr>
                        <a:t>            Thread t1=new Thread(th1);</a:t>
                      </a:r>
                    </a:p>
                    <a:p>
                      <a:pPr marL="342900" indent="-342900" algn="l">
                        <a:spcBef>
                          <a:spcPct val="35000"/>
                        </a:spcBef>
                        <a:spcAft>
                          <a:spcPct val="15000"/>
                        </a:spcAft>
                        <a:buClr>
                          <a:schemeClr val="accent1"/>
                        </a:buClr>
                        <a:buSzPct val="125000"/>
                      </a:pPr>
                      <a:r>
                        <a:rPr lang="en-US" sz="1200" b="0" dirty="0" smtClean="0">
                          <a:latin typeface="Calibri" pitchFamily="34" charset="0"/>
                        </a:rPr>
                        <a:t>             t1.start();</a:t>
                      </a:r>
                    </a:p>
                    <a:p>
                      <a:pPr marL="342900" indent="-342900" algn="l">
                        <a:spcBef>
                          <a:spcPct val="35000"/>
                        </a:spcBef>
                        <a:spcAft>
                          <a:spcPct val="15000"/>
                        </a:spcAft>
                        <a:buClr>
                          <a:schemeClr val="accent1"/>
                        </a:buClr>
                        <a:buSzPct val="125000"/>
                      </a:pPr>
                      <a:r>
                        <a:rPr lang="en-US" sz="1200" b="0" dirty="0" smtClean="0">
                          <a:latin typeface="Calibri" pitchFamily="34" charset="0"/>
                        </a:rPr>
                        <a:t>       }</a:t>
                      </a:r>
                      <a:endParaRPr lang="el-GR" sz="1200" b="0" dirty="0" smtClean="0">
                        <a:latin typeface="Calibri" pitchFamily="34" charset="0"/>
                      </a:endParaRPr>
                    </a:p>
                    <a:p>
                      <a:pPr algn="l">
                        <a:spcBef>
                          <a:spcPct val="0"/>
                        </a:spcBef>
                      </a:pPr>
                      <a:r>
                        <a:rPr lang="el-GR" sz="1200" b="0" dirty="0" smtClean="0"/>
                        <a:t>}</a:t>
                      </a:r>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Oval 6"/>
          <p:cNvSpPr/>
          <p:nvPr/>
        </p:nvSpPr>
        <p:spPr>
          <a:xfrm>
            <a:off x="2987675" y="2427288"/>
            <a:ext cx="1655763" cy="792162"/>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latin typeface="Calibri" pitchFamily="34" charset="0"/>
              <a:cs typeface="Arial" pitchFamily="34" charset="0"/>
            </a:endParaRPr>
          </a:p>
          <a:p>
            <a:pPr algn="ctr">
              <a:defRPr/>
            </a:pPr>
            <a:r>
              <a:rPr lang="en-US" sz="1600" dirty="0">
                <a:solidFill>
                  <a:schemeClr val="tx1"/>
                </a:solidFill>
                <a:latin typeface="Calibri" pitchFamily="34" charset="0"/>
                <a:cs typeface="Arial" pitchFamily="34" charset="0"/>
              </a:rPr>
              <a:t>Overridden Method</a:t>
            </a:r>
          </a:p>
          <a:p>
            <a:pPr algn="ctr">
              <a:defRPr/>
            </a:pPr>
            <a:endParaRPr lang="en-IN" dirty="0"/>
          </a:p>
        </p:txBody>
      </p:sp>
      <p:cxnSp>
        <p:nvCxnSpPr>
          <p:cNvPr id="9" name="Straight Arrow Connector 8"/>
          <p:cNvCxnSpPr/>
          <p:nvPr/>
        </p:nvCxnSpPr>
        <p:spPr>
          <a:xfrm flipV="1">
            <a:off x="2268538" y="2859088"/>
            <a:ext cx="647700" cy="2174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812088" y="2211388"/>
            <a:ext cx="1081087" cy="115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latin typeface="Calibri" pitchFamily="34" charset="0"/>
              </a:rPr>
              <a:t>A new </a:t>
            </a:r>
            <a:r>
              <a:rPr lang="en-IN" sz="1400" dirty="0" err="1">
                <a:latin typeface="Calibri" pitchFamily="34" charset="0"/>
              </a:rPr>
              <a:t>Runnable</a:t>
            </a:r>
            <a:r>
              <a:rPr lang="en-IN" sz="1400" dirty="0">
                <a:latin typeface="Calibri" pitchFamily="34" charset="0"/>
              </a:rPr>
              <a:t> object is created</a:t>
            </a:r>
          </a:p>
        </p:txBody>
      </p:sp>
      <p:cxnSp>
        <p:nvCxnSpPr>
          <p:cNvPr id="11" name="Straight Connector 10"/>
          <p:cNvCxnSpPr/>
          <p:nvPr/>
        </p:nvCxnSpPr>
        <p:spPr>
          <a:xfrm>
            <a:off x="5867400" y="3724275"/>
            <a:ext cx="237648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243888" y="3435350"/>
            <a:ext cx="0" cy="2889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p:cNvSpPr>
          <p:nvPr>
            <p:ph type="title"/>
          </p:nvPr>
        </p:nvSpPr>
        <p:spPr>
          <a:xfrm>
            <a:off x="609600" y="117475"/>
            <a:ext cx="8534400" cy="1006475"/>
          </a:xfrm>
        </p:spPr>
        <p:txBody>
          <a:bodyPr/>
          <a:lstStyle/>
          <a:p>
            <a:r>
              <a:rPr lang="en-US" sz="2400" b="1" smtClean="0">
                <a:latin typeface="Calibri" pitchFamily="34" charset="0"/>
              </a:rPr>
              <a:t>Example: Code to creating Thread using Runnable</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563688"/>
          <a:ext cx="7056784" cy="3291840"/>
        </p:xfrm>
        <a:graphic>
          <a:graphicData uri="http://schemas.openxmlformats.org/drawingml/2006/table">
            <a:tbl>
              <a:tblPr firstRow="1" bandRow="1">
                <a:tableStyleId>{5940675A-B579-460E-94D1-54222C63F5DA}</a:tableStyleId>
              </a:tblPr>
              <a:tblGrid>
                <a:gridCol w="3744416"/>
                <a:gridCol w="3312368"/>
              </a:tblGrid>
              <a:tr h="3240360">
                <a:tc>
                  <a:txBody>
                    <a:bodyPr/>
                    <a:lstStyle/>
                    <a:p>
                      <a:pPr marL="342900" indent="-342900" algn="l">
                        <a:lnSpc>
                          <a:spcPct val="80000"/>
                        </a:lnSpc>
                        <a:spcBef>
                          <a:spcPct val="35000"/>
                        </a:spcBef>
                        <a:spcAft>
                          <a:spcPct val="15000"/>
                        </a:spcAft>
                        <a:buClr>
                          <a:schemeClr val="accent1"/>
                        </a:buClr>
                        <a:buSzPct val="125000"/>
                      </a:pPr>
                      <a:r>
                        <a:rPr lang="el-GR" sz="1200" b="0" dirty="0" smtClean="0">
                          <a:latin typeface="Calibri" pitchFamily="34" charset="0"/>
                        </a:rPr>
                        <a:t>class </a:t>
                      </a:r>
                      <a:r>
                        <a:rPr lang="en-IN" sz="1200" b="0" dirty="0" smtClean="0">
                          <a:latin typeface="Calibri" pitchFamily="34" charset="0"/>
                        </a:rPr>
                        <a:t>Test</a:t>
                      </a:r>
                      <a:r>
                        <a:rPr lang="el-GR" sz="1200" b="0" dirty="0" smtClean="0">
                          <a:latin typeface="Calibri" pitchFamily="34" charset="0"/>
                        </a:rPr>
                        <a:t>Thread</a:t>
                      </a:r>
                      <a:r>
                        <a:rPr lang="en-IN" sz="1200" b="0" dirty="0" smtClean="0">
                          <a:latin typeface="Calibri" pitchFamily="34" charset="0"/>
                        </a:rPr>
                        <a:t>R</a:t>
                      </a:r>
                      <a:r>
                        <a:rPr lang="el-GR" sz="1200" b="0" dirty="0" smtClean="0">
                          <a:latin typeface="Calibri" pitchFamily="34" charset="0"/>
                        </a:rPr>
                        <a:t> </a:t>
                      </a:r>
                      <a:r>
                        <a:rPr lang="en-IN" sz="1200" b="0" dirty="0" smtClean="0">
                          <a:latin typeface="Calibri" pitchFamily="34" charset="0"/>
                        </a:rPr>
                        <a:t>implements</a:t>
                      </a:r>
                      <a:r>
                        <a:rPr lang="en-IN" sz="1200" b="0" baseline="0" dirty="0" smtClean="0">
                          <a:latin typeface="Calibri" pitchFamily="34" charset="0"/>
                        </a:rPr>
                        <a:t> </a:t>
                      </a:r>
                      <a:r>
                        <a:rPr lang="en-IN" sz="1200" b="0" baseline="0" dirty="0" err="1" smtClean="0">
                          <a:latin typeface="Calibri" pitchFamily="34" charset="0"/>
                        </a:rPr>
                        <a:t>Runnable</a:t>
                      </a:r>
                      <a:r>
                        <a:rPr lang="el-GR" sz="1200" b="0" dirty="0" smtClean="0">
                          <a:latin typeface="Calibri" pitchFamily="34" charset="0"/>
                        </a:rPr>
                        <a:t>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private String name</a:t>
                      </a:r>
                      <a:r>
                        <a:rPr lang="en-US" sz="1200" b="0" dirty="0" smtClean="0">
                          <a:latin typeface="Calibri" pitchFamily="34" charset="0"/>
                        </a:rPr>
                        <a:t>,</a:t>
                      </a:r>
                      <a:r>
                        <a:rPr lang="el-GR" sz="1200" b="0" dirty="0" smtClean="0">
                          <a:latin typeface="Calibri" pitchFamily="34" charset="0"/>
                        </a:rPr>
                        <a:t> msg;</a:t>
                      </a:r>
                      <a:endParaRPr lang="en-US" sz="1200" b="0" dirty="0" smtClean="0">
                        <a:latin typeface="Calibri" pitchFamily="34" charset="0"/>
                      </a:endParaRP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public MyThread(String name, String msg)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this.name = name;</a:t>
                      </a:r>
                      <a:r>
                        <a:rPr lang="en-US" sz="1200" b="0" dirty="0" smtClean="0">
                          <a:latin typeface="Calibri" pitchFamily="34" charset="0"/>
                        </a:rPr>
                        <a:t>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this.msg = msg;</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a:t>
                      </a:r>
                      <a:endParaRPr lang="en-US" sz="1200" b="0" dirty="0" smtClean="0">
                        <a:latin typeface="Calibri" pitchFamily="34" charset="0"/>
                      </a:endParaRPr>
                    </a:p>
                    <a:p>
                      <a:pPr marL="342900" indent="-342900" algn="l">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public void run() </a:t>
                      </a:r>
                      <a:r>
                        <a:rPr lang="en-US" sz="1200" b="0" dirty="0" smtClean="0">
                          <a:latin typeface="Calibri" pitchFamily="34" charset="0"/>
                        </a:rPr>
                        <a:t>   </a:t>
                      </a:r>
                      <a:r>
                        <a:rPr lang="el-GR" sz="1200" b="0" dirty="0" smtClean="0">
                          <a:latin typeface="Calibri" pitchFamily="34" charset="0"/>
                        </a:rPr>
                        <a:t>{</a:t>
                      </a:r>
                    </a:p>
                    <a:p>
                      <a:pPr marL="342900" indent="-342900" algn="l">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System.out.println(name + " starts its execution");</a:t>
                      </a:r>
                    </a:p>
                    <a:p>
                      <a:pPr algn="l">
                        <a:spcBef>
                          <a:spcPct val="0"/>
                        </a:spcBef>
                      </a:pPr>
                      <a:r>
                        <a:rPr lang="el-GR" sz="1200" b="0" dirty="0" smtClean="0">
                          <a:latin typeface="Calibri" pitchFamily="34" charset="0"/>
                        </a:rPr>
                        <a:t>for (int i = 0; i &lt; </a:t>
                      </a:r>
                      <a:r>
                        <a:rPr lang="en-US" sz="1200" b="0" dirty="0" smtClean="0">
                          <a:latin typeface="Calibri" pitchFamily="34" charset="0"/>
                        </a:rPr>
                        <a:t>=5</a:t>
                      </a:r>
                      <a:r>
                        <a:rPr lang="el-GR" sz="1200" b="0" dirty="0" smtClean="0">
                          <a:latin typeface="Calibri" pitchFamily="34" charset="0"/>
                        </a:rPr>
                        <a:t>; i++)</a:t>
                      </a:r>
                      <a:endParaRPr lang="en-IN" sz="1200" b="0" dirty="0" smtClean="0">
                        <a:latin typeface="Calibri" pitchFamily="34" charset="0"/>
                      </a:endParaRPr>
                    </a:p>
                    <a:p>
                      <a:pPr algn="l">
                        <a:spcBef>
                          <a:spcPct val="0"/>
                        </a:spcBef>
                      </a:pPr>
                      <a:r>
                        <a:rPr lang="el-GR" sz="1200" b="0" dirty="0" smtClean="0">
                          <a:latin typeface="Calibri" pitchFamily="34" charset="0"/>
                        </a:rPr>
                        <a:t> {</a:t>
                      </a:r>
                    </a:p>
                    <a:p>
                      <a:pPr algn="l">
                        <a:spcBef>
                          <a:spcPct val="0"/>
                        </a:spcBef>
                      </a:pPr>
                      <a:r>
                        <a:rPr lang="en-US" sz="1200" b="0" dirty="0" smtClean="0">
                          <a:latin typeface="Calibri" pitchFamily="34" charset="0"/>
                        </a:rPr>
                        <a:t> </a:t>
                      </a:r>
                      <a:r>
                        <a:rPr lang="el-GR" sz="1200" b="0" dirty="0" smtClean="0">
                          <a:latin typeface="Calibri" pitchFamily="34" charset="0"/>
                        </a:rPr>
                        <a:t>System.out.println(name + " says: " + msg</a:t>
                      </a:r>
                      <a:r>
                        <a:rPr lang="en-US" sz="1200" b="0" dirty="0" smtClean="0">
                          <a:latin typeface="Calibri" pitchFamily="34" charset="0"/>
                        </a:rPr>
                        <a:t>+” for “+</a:t>
                      </a:r>
                      <a:r>
                        <a:rPr lang="en-US" sz="1200" b="0" dirty="0" err="1" smtClean="0">
                          <a:latin typeface="Calibri" pitchFamily="34" charset="0"/>
                        </a:rPr>
                        <a:t>i</a:t>
                      </a:r>
                      <a:r>
                        <a:rPr lang="en-US" sz="1200" b="0" dirty="0" smtClean="0">
                          <a:latin typeface="Calibri" pitchFamily="34" charset="0"/>
                        </a:rPr>
                        <a:t>+” time”</a:t>
                      </a:r>
                      <a:r>
                        <a:rPr lang="el-GR" sz="1200" b="0" dirty="0" smtClean="0">
                          <a:latin typeface="Calibri" pitchFamily="34" charset="0"/>
                        </a:rPr>
                        <a:t>);</a:t>
                      </a:r>
                    </a:p>
                    <a:p>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Bef>
                          <a:spcPct val="0"/>
                        </a:spcBef>
                      </a:pPr>
                      <a:r>
                        <a:rPr lang="en-US" sz="1200" b="0" dirty="0" smtClean="0"/>
                        <a:t> </a:t>
                      </a:r>
                      <a:r>
                        <a:rPr lang="el-GR" sz="1200" b="0" dirty="0" smtClean="0"/>
                        <a:t>try {</a:t>
                      </a:r>
                    </a:p>
                    <a:p>
                      <a:pPr algn="l">
                        <a:spcBef>
                          <a:spcPct val="0"/>
                        </a:spcBef>
                      </a:pPr>
                      <a:r>
                        <a:rPr lang="en-US" sz="1200" b="0" dirty="0" smtClean="0"/>
                        <a:t>       </a:t>
                      </a:r>
                      <a:r>
                        <a:rPr lang="el-GR" sz="1200" b="0" dirty="0" smtClean="0"/>
                        <a:t>Thread.sleep(</a:t>
                      </a:r>
                      <a:r>
                        <a:rPr lang="en-US" sz="1200" b="0" dirty="0" smtClean="0"/>
                        <a:t>2</a:t>
                      </a:r>
                      <a:r>
                        <a:rPr lang="el-GR" sz="1200" b="0" dirty="0" smtClean="0"/>
                        <a:t>000);</a:t>
                      </a:r>
                    </a:p>
                    <a:p>
                      <a:pPr algn="l">
                        <a:spcBef>
                          <a:spcPct val="0"/>
                        </a:spcBef>
                      </a:pPr>
                      <a:r>
                        <a:rPr lang="en-US" sz="1200" b="0" dirty="0" smtClean="0"/>
                        <a:t>       }</a:t>
                      </a:r>
                      <a:r>
                        <a:rPr lang="el-GR" sz="1200" b="0" dirty="0" smtClean="0"/>
                        <a:t> </a:t>
                      </a:r>
                      <a:endParaRPr lang="en-US" sz="1200" b="0" dirty="0" smtClean="0"/>
                    </a:p>
                    <a:p>
                      <a:pPr algn="l">
                        <a:spcBef>
                          <a:spcPct val="0"/>
                        </a:spcBef>
                      </a:pPr>
                      <a:r>
                        <a:rPr lang="el-GR" sz="1200" b="0" dirty="0" smtClean="0"/>
                        <a:t>catch (InterruptedException ie) {}</a:t>
                      </a:r>
                    </a:p>
                    <a:p>
                      <a:pPr algn="l">
                        <a:spcBef>
                          <a:spcPct val="0"/>
                        </a:spcBef>
                      </a:pPr>
                      <a:r>
                        <a:rPr lang="en-US" sz="1200" b="0" dirty="0" smtClean="0"/>
                        <a:t>   </a:t>
                      </a:r>
                      <a:r>
                        <a:rPr lang="el-GR" sz="1200" b="0" dirty="0" smtClean="0"/>
                        <a:t>}</a:t>
                      </a:r>
                      <a:r>
                        <a:rPr lang="en-US" sz="1200" b="0" dirty="0" smtClean="0"/>
                        <a:t>// End of For Loop</a:t>
                      </a:r>
                    </a:p>
                    <a:p>
                      <a:pPr algn="l">
                        <a:spcBef>
                          <a:spcPct val="0"/>
                        </a:spcBef>
                      </a:pPr>
                      <a:r>
                        <a:rPr lang="en-US" sz="1200" b="0" dirty="0" smtClean="0"/>
                        <a:t>        </a:t>
                      </a:r>
                      <a:r>
                        <a:rPr lang="el-GR" sz="1200" b="0" dirty="0" smtClean="0"/>
                        <a:t>System.out.println(name + " finished </a:t>
                      </a:r>
                      <a:r>
                        <a:rPr lang="en-IN" sz="1200" b="0" dirty="0" smtClean="0"/>
                        <a:t>   </a:t>
                      </a:r>
                    </a:p>
                    <a:p>
                      <a:pPr algn="l">
                        <a:spcBef>
                          <a:spcPct val="0"/>
                        </a:spcBef>
                      </a:pPr>
                      <a:r>
                        <a:rPr lang="en-IN" sz="1200" b="0" dirty="0" smtClean="0"/>
                        <a:t>        </a:t>
                      </a:r>
                      <a:r>
                        <a:rPr lang="el-GR" sz="1200" b="0" dirty="0" smtClean="0"/>
                        <a:t>execution");</a:t>
                      </a:r>
                    </a:p>
                    <a:p>
                      <a:pPr algn="l">
                        <a:spcBef>
                          <a:spcPct val="0"/>
                        </a:spcBef>
                      </a:pPr>
                      <a:r>
                        <a:rPr lang="en-US" sz="1200" b="0" dirty="0" smtClean="0"/>
                        <a:t>    </a:t>
                      </a:r>
                      <a:r>
                        <a:rPr lang="el-GR" sz="1200" b="0" dirty="0" smtClean="0"/>
                        <a:t>}</a:t>
                      </a:r>
                      <a:endParaRPr lang="en-IN" sz="1200" b="0" dirty="0" smtClean="0"/>
                    </a:p>
                    <a:p>
                      <a:pPr marL="342900" indent="-342900" algn="l">
                        <a:spcBef>
                          <a:spcPct val="35000"/>
                        </a:spcBef>
                        <a:spcAft>
                          <a:spcPct val="15000"/>
                        </a:spcAft>
                        <a:buClr>
                          <a:schemeClr val="accent1"/>
                        </a:buClr>
                        <a:buSzPct val="125000"/>
                      </a:pPr>
                      <a:r>
                        <a:rPr lang="en-IN" sz="1200" b="0" dirty="0" smtClean="0">
                          <a:latin typeface="Calibri" pitchFamily="34" charset="0"/>
                        </a:rPr>
                        <a:t>    </a:t>
                      </a:r>
                      <a:r>
                        <a:rPr lang="en-US" sz="1200" b="0" dirty="0" smtClean="0">
                          <a:latin typeface="Calibri" pitchFamily="34" charset="0"/>
                        </a:rPr>
                        <a:t> public static void main(String[] </a:t>
                      </a:r>
                      <a:r>
                        <a:rPr lang="en-US" sz="1200" b="0" dirty="0" err="1" smtClean="0">
                          <a:latin typeface="Calibri" pitchFamily="34" charset="0"/>
                        </a:rPr>
                        <a:t>args</a:t>
                      </a:r>
                      <a:r>
                        <a:rPr lang="en-US" sz="1200" b="0" dirty="0" smtClean="0">
                          <a:latin typeface="Calibri" pitchFamily="34" charset="0"/>
                        </a:rPr>
                        <a:t>) </a:t>
                      </a:r>
                      <a:r>
                        <a:rPr lang="en-US" sz="1200" b="0" baseline="0" dirty="0" smtClean="0">
                          <a:latin typeface="Calibri" pitchFamily="34" charset="0"/>
                        </a:rPr>
                        <a:t> </a:t>
                      </a:r>
                      <a:r>
                        <a:rPr lang="en-US" sz="1200" b="0" dirty="0" smtClean="0">
                          <a:latin typeface="Calibri" pitchFamily="34" charset="0"/>
                        </a:rPr>
                        <a:t>{</a:t>
                      </a:r>
                    </a:p>
                    <a:p>
                      <a:pPr marL="342900" indent="-342900" algn="l">
                        <a:spcBef>
                          <a:spcPct val="35000"/>
                        </a:spcBef>
                        <a:spcAft>
                          <a:spcPct val="15000"/>
                        </a:spcAft>
                        <a:buClr>
                          <a:schemeClr val="accent1"/>
                        </a:buClr>
                        <a:buSzPct val="125000"/>
                      </a:pPr>
                      <a:r>
                        <a:rPr lang="en-US" sz="1200" b="0" dirty="0" smtClean="0">
                          <a:latin typeface="Calibri" pitchFamily="34" charset="0"/>
                        </a:rPr>
                        <a:t>          </a:t>
                      </a:r>
                      <a:r>
                        <a:rPr lang="en-US" sz="1200" b="0" dirty="0" err="1" smtClean="0">
                          <a:latin typeface="Calibri" pitchFamily="34" charset="0"/>
                        </a:rPr>
                        <a:t>TestThreadR</a:t>
                      </a:r>
                      <a:r>
                        <a:rPr lang="en-US" sz="1200" b="0" dirty="0" smtClean="0">
                          <a:latin typeface="Calibri" pitchFamily="34" charset="0"/>
                        </a:rPr>
                        <a:t> th1 = new </a:t>
                      </a:r>
                      <a:r>
                        <a:rPr lang="en-US" sz="1200" b="0" dirty="0" err="1" smtClean="0">
                          <a:latin typeface="Calibri" pitchFamily="34" charset="0"/>
                        </a:rPr>
                        <a:t>TestThreadR</a:t>
                      </a:r>
                      <a:r>
                        <a:rPr lang="en-US" sz="1200" b="0" dirty="0" smtClean="0">
                          <a:latin typeface="Calibri" pitchFamily="34" charset="0"/>
                        </a:rPr>
                        <a:t>(“Nityo", “Hello Java"); </a:t>
                      </a:r>
                      <a:r>
                        <a:rPr lang="en-US" sz="1200" b="0" baseline="0" dirty="0" smtClean="0">
                          <a:latin typeface="Calibri" pitchFamily="34" charset="0"/>
                        </a:rPr>
                        <a:t>                                       </a:t>
                      </a:r>
                    </a:p>
                    <a:p>
                      <a:pPr marL="342900" indent="-342900" algn="l">
                        <a:spcBef>
                          <a:spcPct val="35000"/>
                        </a:spcBef>
                        <a:spcAft>
                          <a:spcPct val="15000"/>
                        </a:spcAft>
                        <a:buClr>
                          <a:schemeClr val="accent1"/>
                        </a:buClr>
                        <a:buSzPct val="125000"/>
                      </a:pPr>
                      <a:r>
                        <a:rPr lang="en-US" sz="1200" b="0" baseline="0" dirty="0" smtClean="0">
                          <a:latin typeface="Calibri" pitchFamily="34" charset="0"/>
                        </a:rPr>
                        <a:t>            Thread t1=new Thread(th1);</a:t>
                      </a:r>
                    </a:p>
                    <a:p>
                      <a:pPr marL="342900" indent="-342900" algn="l">
                        <a:spcBef>
                          <a:spcPct val="35000"/>
                        </a:spcBef>
                        <a:spcAft>
                          <a:spcPct val="15000"/>
                        </a:spcAft>
                        <a:buClr>
                          <a:schemeClr val="accent1"/>
                        </a:buClr>
                        <a:buSzPct val="125000"/>
                      </a:pPr>
                      <a:r>
                        <a:rPr lang="en-US" sz="1200" b="0" dirty="0" smtClean="0">
                          <a:latin typeface="Calibri" pitchFamily="34" charset="0"/>
                        </a:rPr>
                        <a:t>             t1.start();</a:t>
                      </a:r>
                    </a:p>
                    <a:p>
                      <a:pPr marL="342900" indent="-342900" algn="l">
                        <a:spcBef>
                          <a:spcPct val="35000"/>
                        </a:spcBef>
                        <a:spcAft>
                          <a:spcPct val="15000"/>
                        </a:spcAft>
                        <a:buClr>
                          <a:schemeClr val="accent1"/>
                        </a:buClr>
                        <a:buSzPct val="125000"/>
                      </a:pPr>
                      <a:r>
                        <a:rPr lang="en-US" sz="1200" b="0" dirty="0" smtClean="0">
                          <a:latin typeface="Calibri" pitchFamily="34" charset="0"/>
                        </a:rPr>
                        <a:t>       }</a:t>
                      </a:r>
                      <a:endParaRPr lang="el-GR" sz="1200" b="0" dirty="0" smtClean="0">
                        <a:latin typeface="Calibri" pitchFamily="34" charset="0"/>
                      </a:endParaRPr>
                    </a:p>
                    <a:p>
                      <a:pPr algn="l">
                        <a:spcBef>
                          <a:spcPct val="0"/>
                        </a:spcBef>
                      </a:pPr>
                      <a:r>
                        <a:rPr lang="el-GR" sz="1200" b="0" dirty="0" smtClean="0"/>
                        <a:t>}</a:t>
                      </a:r>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Oval 6"/>
          <p:cNvSpPr/>
          <p:nvPr/>
        </p:nvSpPr>
        <p:spPr>
          <a:xfrm>
            <a:off x="2987675" y="2427288"/>
            <a:ext cx="1655763" cy="792162"/>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latin typeface="Calibri" pitchFamily="34" charset="0"/>
              <a:cs typeface="Arial" pitchFamily="34" charset="0"/>
            </a:endParaRPr>
          </a:p>
          <a:p>
            <a:pPr algn="ctr">
              <a:defRPr/>
            </a:pPr>
            <a:r>
              <a:rPr lang="en-US" sz="1600" dirty="0">
                <a:solidFill>
                  <a:schemeClr val="tx1"/>
                </a:solidFill>
                <a:latin typeface="Calibri" pitchFamily="34" charset="0"/>
                <a:cs typeface="Arial" pitchFamily="34" charset="0"/>
              </a:rPr>
              <a:t>Overridden Method</a:t>
            </a:r>
          </a:p>
          <a:p>
            <a:pPr algn="ctr">
              <a:defRPr/>
            </a:pPr>
            <a:endParaRPr lang="en-IN" dirty="0"/>
          </a:p>
        </p:txBody>
      </p:sp>
      <p:cxnSp>
        <p:nvCxnSpPr>
          <p:cNvPr id="9" name="Straight Arrow Connector 8"/>
          <p:cNvCxnSpPr/>
          <p:nvPr/>
        </p:nvCxnSpPr>
        <p:spPr>
          <a:xfrm flipV="1">
            <a:off x="2268538" y="2859088"/>
            <a:ext cx="647700" cy="2174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812088" y="2500313"/>
            <a:ext cx="1081087" cy="1150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latin typeface="Calibri" pitchFamily="34" charset="0"/>
              </a:rPr>
              <a:t>A new Thread is created</a:t>
            </a:r>
          </a:p>
        </p:txBody>
      </p:sp>
      <p:cxnSp>
        <p:nvCxnSpPr>
          <p:cNvPr id="11" name="Straight Connector 10"/>
          <p:cNvCxnSpPr/>
          <p:nvPr/>
        </p:nvCxnSpPr>
        <p:spPr>
          <a:xfrm>
            <a:off x="6875463" y="3940175"/>
            <a:ext cx="14414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316913" y="3651250"/>
            <a:ext cx="0" cy="2889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p:cNvSpPr>
          <p:nvPr>
            <p:ph type="title"/>
          </p:nvPr>
        </p:nvSpPr>
        <p:spPr>
          <a:xfrm>
            <a:off x="609600" y="117475"/>
            <a:ext cx="8534400" cy="1006475"/>
          </a:xfrm>
        </p:spPr>
        <p:txBody>
          <a:bodyPr/>
          <a:lstStyle/>
          <a:p>
            <a:r>
              <a:rPr lang="en-US" sz="2400" b="1" smtClean="0">
                <a:latin typeface="Calibri" pitchFamily="34" charset="0"/>
              </a:rPr>
              <a:t>Example: Code to creating Thread using Runnable</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563688"/>
          <a:ext cx="7056784" cy="3291840"/>
        </p:xfrm>
        <a:graphic>
          <a:graphicData uri="http://schemas.openxmlformats.org/drawingml/2006/table">
            <a:tbl>
              <a:tblPr firstRow="1" bandRow="1">
                <a:tableStyleId>{5940675A-B579-460E-94D1-54222C63F5DA}</a:tableStyleId>
              </a:tblPr>
              <a:tblGrid>
                <a:gridCol w="3744416"/>
                <a:gridCol w="3312368"/>
              </a:tblGrid>
              <a:tr h="3240360">
                <a:tc>
                  <a:txBody>
                    <a:bodyPr/>
                    <a:lstStyle/>
                    <a:p>
                      <a:pPr marL="342900" indent="-342900" algn="l">
                        <a:lnSpc>
                          <a:spcPct val="80000"/>
                        </a:lnSpc>
                        <a:spcBef>
                          <a:spcPct val="35000"/>
                        </a:spcBef>
                        <a:spcAft>
                          <a:spcPct val="15000"/>
                        </a:spcAft>
                        <a:buClr>
                          <a:schemeClr val="accent1"/>
                        </a:buClr>
                        <a:buSzPct val="125000"/>
                      </a:pPr>
                      <a:r>
                        <a:rPr lang="el-GR" sz="1200" b="0" dirty="0" smtClean="0">
                          <a:latin typeface="Calibri" pitchFamily="34" charset="0"/>
                        </a:rPr>
                        <a:t>class </a:t>
                      </a:r>
                      <a:r>
                        <a:rPr lang="en-IN" sz="1200" b="0" dirty="0" smtClean="0">
                          <a:latin typeface="Calibri" pitchFamily="34" charset="0"/>
                        </a:rPr>
                        <a:t>Test</a:t>
                      </a:r>
                      <a:r>
                        <a:rPr lang="el-GR" sz="1200" b="0" dirty="0" smtClean="0">
                          <a:latin typeface="Calibri" pitchFamily="34" charset="0"/>
                        </a:rPr>
                        <a:t>Thread</a:t>
                      </a:r>
                      <a:r>
                        <a:rPr lang="en-IN" sz="1200" b="0" dirty="0" smtClean="0">
                          <a:latin typeface="Calibri" pitchFamily="34" charset="0"/>
                        </a:rPr>
                        <a:t>R</a:t>
                      </a:r>
                      <a:r>
                        <a:rPr lang="el-GR" sz="1200" b="0" dirty="0" smtClean="0">
                          <a:latin typeface="Calibri" pitchFamily="34" charset="0"/>
                        </a:rPr>
                        <a:t> </a:t>
                      </a:r>
                      <a:r>
                        <a:rPr lang="en-IN" sz="1200" b="0" dirty="0" smtClean="0">
                          <a:latin typeface="Calibri" pitchFamily="34" charset="0"/>
                        </a:rPr>
                        <a:t>implements</a:t>
                      </a:r>
                      <a:r>
                        <a:rPr lang="en-IN" sz="1200" b="0" baseline="0" dirty="0" smtClean="0">
                          <a:latin typeface="Calibri" pitchFamily="34" charset="0"/>
                        </a:rPr>
                        <a:t> </a:t>
                      </a:r>
                      <a:r>
                        <a:rPr lang="en-IN" sz="1200" b="0" baseline="0" dirty="0" err="1" smtClean="0">
                          <a:latin typeface="Calibri" pitchFamily="34" charset="0"/>
                        </a:rPr>
                        <a:t>Runnable</a:t>
                      </a:r>
                      <a:r>
                        <a:rPr lang="el-GR" sz="1200" b="0" dirty="0" smtClean="0">
                          <a:latin typeface="Calibri" pitchFamily="34" charset="0"/>
                        </a:rPr>
                        <a:t>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private String name</a:t>
                      </a:r>
                      <a:r>
                        <a:rPr lang="en-US" sz="1200" b="0" dirty="0" smtClean="0">
                          <a:latin typeface="Calibri" pitchFamily="34" charset="0"/>
                        </a:rPr>
                        <a:t>,</a:t>
                      </a:r>
                      <a:r>
                        <a:rPr lang="el-GR" sz="1200" b="0" dirty="0" smtClean="0">
                          <a:latin typeface="Calibri" pitchFamily="34" charset="0"/>
                        </a:rPr>
                        <a:t> msg;</a:t>
                      </a:r>
                      <a:endParaRPr lang="en-US" sz="1200" b="0" dirty="0" smtClean="0">
                        <a:latin typeface="Calibri" pitchFamily="34" charset="0"/>
                      </a:endParaRP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public MyThread(String name, String msg)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this.name = name;</a:t>
                      </a:r>
                      <a:r>
                        <a:rPr lang="en-US" sz="1200" b="0" dirty="0" smtClean="0">
                          <a:latin typeface="Calibri" pitchFamily="34" charset="0"/>
                        </a:rPr>
                        <a:t> </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this.msg = msg;</a:t>
                      </a:r>
                    </a:p>
                    <a:p>
                      <a:pPr marL="342900" indent="-342900" algn="l">
                        <a:lnSpc>
                          <a:spcPct val="80000"/>
                        </a:lnSpc>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a:t>
                      </a:r>
                      <a:endParaRPr lang="en-US" sz="1200" b="0" dirty="0" smtClean="0">
                        <a:latin typeface="Calibri" pitchFamily="34" charset="0"/>
                      </a:endParaRPr>
                    </a:p>
                    <a:p>
                      <a:pPr marL="342900" indent="-342900" algn="l">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public void run() </a:t>
                      </a:r>
                      <a:r>
                        <a:rPr lang="en-US" sz="1200" b="0" dirty="0" smtClean="0">
                          <a:latin typeface="Calibri" pitchFamily="34" charset="0"/>
                        </a:rPr>
                        <a:t>   </a:t>
                      </a:r>
                      <a:r>
                        <a:rPr lang="el-GR" sz="1200" b="0" dirty="0" smtClean="0">
                          <a:latin typeface="Calibri" pitchFamily="34" charset="0"/>
                        </a:rPr>
                        <a:t>{</a:t>
                      </a:r>
                    </a:p>
                    <a:p>
                      <a:pPr marL="342900" indent="-342900" algn="l">
                        <a:spcBef>
                          <a:spcPct val="35000"/>
                        </a:spcBef>
                        <a:spcAft>
                          <a:spcPct val="15000"/>
                        </a:spcAft>
                        <a:buClr>
                          <a:schemeClr val="accent1"/>
                        </a:buClr>
                        <a:buSzPct val="125000"/>
                      </a:pPr>
                      <a:r>
                        <a:rPr lang="en-US" sz="1200" b="0" dirty="0" smtClean="0">
                          <a:latin typeface="Calibri" pitchFamily="34" charset="0"/>
                        </a:rPr>
                        <a:t>  </a:t>
                      </a:r>
                      <a:r>
                        <a:rPr lang="el-GR" sz="1200" b="0" dirty="0" smtClean="0">
                          <a:latin typeface="Calibri" pitchFamily="34" charset="0"/>
                        </a:rPr>
                        <a:t>System.out.println(name + " starts its execution");</a:t>
                      </a:r>
                    </a:p>
                    <a:p>
                      <a:pPr algn="l">
                        <a:spcBef>
                          <a:spcPct val="0"/>
                        </a:spcBef>
                      </a:pPr>
                      <a:r>
                        <a:rPr lang="el-GR" sz="1200" b="0" dirty="0" smtClean="0">
                          <a:latin typeface="Calibri" pitchFamily="34" charset="0"/>
                        </a:rPr>
                        <a:t>for (int i = 0; i &lt; </a:t>
                      </a:r>
                      <a:r>
                        <a:rPr lang="en-US" sz="1200" b="0" dirty="0" smtClean="0">
                          <a:latin typeface="Calibri" pitchFamily="34" charset="0"/>
                        </a:rPr>
                        <a:t>=5</a:t>
                      </a:r>
                      <a:r>
                        <a:rPr lang="el-GR" sz="1200" b="0" dirty="0" smtClean="0">
                          <a:latin typeface="Calibri" pitchFamily="34" charset="0"/>
                        </a:rPr>
                        <a:t>; i++)</a:t>
                      </a:r>
                      <a:endParaRPr lang="en-IN" sz="1200" b="0" dirty="0" smtClean="0">
                        <a:latin typeface="Calibri" pitchFamily="34" charset="0"/>
                      </a:endParaRPr>
                    </a:p>
                    <a:p>
                      <a:pPr algn="l">
                        <a:spcBef>
                          <a:spcPct val="0"/>
                        </a:spcBef>
                      </a:pPr>
                      <a:r>
                        <a:rPr lang="el-GR" sz="1200" b="0" dirty="0" smtClean="0">
                          <a:latin typeface="Calibri" pitchFamily="34" charset="0"/>
                        </a:rPr>
                        <a:t> {</a:t>
                      </a:r>
                    </a:p>
                    <a:p>
                      <a:pPr algn="l">
                        <a:spcBef>
                          <a:spcPct val="0"/>
                        </a:spcBef>
                      </a:pPr>
                      <a:r>
                        <a:rPr lang="en-US" sz="1200" b="0" dirty="0" smtClean="0">
                          <a:latin typeface="Calibri" pitchFamily="34" charset="0"/>
                        </a:rPr>
                        <a:t> </a:t>
                      </a:r>
                      <a:r>
                        <a:rPr lang="el-GR" sz="1200" b="0" dirty="0" smtClean="0">
                          <a:latin typeface="Calibri" pitchFamily="34" charset="0"/>
                        </a:rPr>
                        <a:t>System.out.println(name + " says: " + msg</a:t>
                      </a:r>
                      <a:r>
                        <a:rPr lang="en-US" sz="1200" b="0" dirty="0" smtClean="0">
                          <a:latin typeface="Calibri" pitchFamily="34" charset="0"/>
                        </a:rPr>
                        <a:t>+” for “+</a:t>
                      </a:r>
                      <a:r>
                        <a:rPr lang="en-US" sz="1200" b="0" dirty="0" err="1" smtClean="0">
                          <a:latin typeface="Calibri" pitchFamily="34" charset="0"/>
                        </a:rPr>
                        <a:t>i</a:t>
                      </a:r>
                      <a:r>
                        <a:rPr lang="en-US" sz="1200" b="0" dirty="0" smtClean="0">
                          <a:latin typeface="Calibri" pitchFamily="34" charset="0"/>
                        </a:rPr>
                        <a:t>+” time”</a:t>
                      </a:r>
                      <a:r>
                        <a:rPr lang="el-GR" sz="1200" b="0" dirty="0" smtClean="0">
                          <a:latin typeface="Calibri" pitchFamily="34" charset="0"/>
                        </a:rPr>
                        <a:t>);</a:t>
                      </a:r>
                    </a:p>
                    <a:p>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Bef>
                          <a:spcPct val="0"/>
                        </a:spcBef>
                      </a:pPr>
                      <a:r>
                        <a:rPr lang="en-US" sz="1200" b="0" dirty="0" smtClean="0"/>
                        <a:t> </a:t>
                      </a:r>
                      <a:r>
                        <a:rPr lang="el-GR" sz="1200" b="0" dirty="0" smtClean="0"/>
                        <a:t>try {</a:t>
                      </a:r>
                    </a:p>
                    <a:p>
                      <a:pPr algn="l">
                        <a:spcBef>
                          <a:spcPct val="0"/>
                        </a:spcBef>
                      </a:pPr>
                      <a:r>
                        <a:rPr lang="en-US" sz="1200" b="0" dirty="0" smtClean="0"/>
                        <a:t>       </a:t>
                      </a:r>
                      <a:r>
                        <a:rPr lang="el-GR" sz="1200" b="0" dirty="0" smtClean="0"/>
                        <a:t>Thread.sleep(</a:t>
                      </a:r>
                      <a:r>
                        <a:rPr lang="en-US" sz="1200" b="0" dirty="0" smtClean="0"/>
                        <a:t>2</a:t>
                      </a:r>
                      <a:r>
                        <a:rPr lang="el-GR" sz="1200" b="0" dirty="0" smtClean="0"/>
                        <a:t>000);</a:t>
                      </a:r>
                    </a:p>
                    <a:p>
                      <a:pPr algn="l">
                        <a:spcBef>
                          <a:spcPct val="0"/>
                        </a:spcBef>
                      </a:pPr>
                      <a:r>
                        <a:rPr lang="en-US" sz="1200" b="0" dirty="0" smtClean="0"/>
                        <a:t>       }</a:t>
                      </a:r>
                      <a:r>
                        <a:rPr lang="el-GR" sz="1200" b="0" dirty="0" smtClean="0"/>
                        <a:t> </a:t>
                      </a:r>
                      <a:endParaRPr lang="en-US" sz="1200" b="0" dirty="0" smtClean="0"/>
                    </a:p>
                    <a:p>
                      <a:pPr algn="l">
                        <a:spcBef>
                          <a:spcPct val="0"/>
                        </a:spcBef>
                      </a:pPr>
                      <a:r>
                        <a:rPr lang="el-GR" sz="1200" b="0" dirty="0" smtClean="0"/>
                        <a:t>catch (InterruptedException ie) {}</a:t>
                      </a:r>
                    </a:p>
                    <a:p>
                      <a:pPr algn="l">
                        <a:spcBef>
                          <a:spcPct val="0"/>
                        </a:spcBef>
                      </a:pPr>
                      <a:r>
                        <a:rPr lang="en-US" sz="1200" b="0" dirty="0" smtClean="0"/>
                        <a:t>   </a:t>
                      </a:r>
                      <a:r>
                        <a:rPr lang="el-GR" sz="1200" b="0" dirty="0" smtClean="0"/>
                        <a:t>}</a:t>
                      </a:r>
                      <a:r>
                        <a:rPr lang="en-US" sz="1200" b="0" dirty="0" smtClean="0"/>
                        <a:t>// End of For Loop</a:t>
                      </a:r>
                    </a:p>
                    <a:p>
                      <a:pPr algn="l">
                        <a:spcBef>
                          <a:spcPct val="0"/>
                        </a:spcBef>
                      </a:pPr>
                      <a:r>
                        <a:rPr lang="en-US" sz="1200" b="0" dirty="0" smtClean="0"/>
                        <a:t>        </a:t>
                      </a:r>
                      <a:r>
                        <a:rPr lang="el-GR" sz="1200" b="0" dirty="0" smtClean="0"/>
                        <a:t>System.out.println(name + " finished </a:t>
                      </a:r>
                      <a:r>
                        <a:rPr lang="en-IN" sz="1200" b="0" dirty="0" smtClean="0"/>
                        <a:t>   </a:t>
                      </a:r>
                    </a:p>
                    <a:p>
                      <a:pPr algn="l">
                        <a:spcBef>
                          <a:spcPct val="0"/>
                        </a:spcBef>
                      </a:pPr>
                      <a:r>
                        <a:rPr lang="en-IN" sz="1200" b="0" dirty="0" smtClean="0"/>
                        <a:t>        </a:t>
                      </a:r>
                      <a:r>
                        <a:rPr lang="el-GR" sz="1200" b="0" dirty="0" smtClean="0"/>
                        <a:t>execution");</a:t>
                      </a:r>
                    </a:p>
                    <a:p>
                      <a:pPr algn="l">
                        <a:spcBef>
                          <a:spcPct val="0"/>
                        </a:spcBef>
                      </a:pPr>
                      <a:r>
                        <a:rPr lang="en-US" sz="1200" b="0" dirty="0" smtClean="0"/>
                        <a:t>    </a:t>
                      </a:r>
                      <a:r>
                        <a:rPr lang="el-GR" sz="1200" b="0" dirty="0" smtClean="0"/>
                        <a:t>}</a:t>
                      </a:r>
                      <a:endParaRPr lang="en-IN" sz="1200" b="0" dirty="0" smtClean="0"/>
                    </a:p>
                    <a:p>
                      <a:pPr marL="342900" indent="-342900" algn="l">
                        <a:spcBef>
                          <a:spcPct val="35000"/>
                        </a:spcBef>
                        <a:spcAft>
                          <a:spcPct val="15000"/>
                        </a:spcAft>
                        <a:buClr>
                          <a:schemeClr val="accent1"/>
                        </a:buClr>
                        <a:buSzPct val="125000"/>
                      </a:pPr>
                      <a:r>
                        <a:rPr lang="en-IN" sz="1200" b="0" dirty="0" smtClean="0">
                          <a:latin typeface="Calibri" pitchFamily="34" charset="0"/>
                        </a:rPr>
                        <a:t>    </a:t>
                      </a:r>
                      <a:r>
                        <a:rPr lang="en-US" sz="1200" b="0" dirty="0" smtClean="0">
                          <a:latin typeface="Calibri" pitchFamily="34" charset="0"/>
                        </a:rPr>
                        <a:t> public static void main(String[] </a:t>
                      </a:r>
                      <a:r>
                        <a:rPr lang="en-US" sz="1200" b="0" dirty="0" err="1" smtClean="0">
                          <a:latin typeface="Calibri" pitchFamily="34" charset="0"/>
                        </a:rPr>
                        <a:t>args</a:t>
                      </a:r>
                      <a:r>
                        <a:rPr lang="en-US" sz="1200" b="0" dirty="0" smtClean="0">
                          <a:latin typeface="Calibri" pitchFamily="34" charset="0"/>
                        </a:rPr>
                        <a:t>) </a:t>
                      </a:r>
                      <a:r>
                        <a:rPr lang="en-US" sz="1200" b="0" baseline="0" dirty="0" smtClean="0">
                          <a:latin typeface="Calibri" pitchFamily="34" charset="0"/>
                        </a:rPr>
                        <a:t> </a:t>
                      </a:r>
                      <a:r>
                        <a:rPr lang="en-US" sz="1200" b="0" dirty="0" smtClean="0">
                          <a:latin typeface="Calibri" pitchFamily="34" charset="0"/>
                        </a:rPr>
                        <a:t>{</a:t>
                      </a:r>
                    </a:p>
                    <a:p>
                      <a:pPr marL="342900" indent="-342900" algn="l">
                        <a:spcBef>
                          <a:spcPct val="35000"/>
                        </a:spcBef>
                        <a:spcAft>
                          <a:spcPct val="15000"/>
                        </a:spcAft>
                        <a:buClr>
                          <a:schemeClr val="accent1"/>
                        </a:buClr>
                        <a:buSzPct val="125000"/>
                      </a:pPr>
                      <a:r>
                        <a:rPr lang="en-US" sz="1200" b="0" dirty="0" smtClean="0">
                          <a:latin typeface="Calibri" pitchFamily="34" charset="0"/>
                        </a:rPr>
                        <a:t>          </a:t>
                      </a:r>
                      <a:r>
                        <a:rPr lang="en-US" sz="1200" b="0" dirty="0" err="1" smtClean="0">
                          <a:latin typeface="Calibri" pitchFamily="34" charset="0"/>
                        </a:rPr>
                        <a:t>TestThreadR</a:t>
                      </a:r>
                      <a:r>
                        <a:rPr lang="en-US" sz="1200" b="0" dirty="0" smtClean="0">
                          <a:latin typeface="Calibri" pitchFamily="34" charset="0"/>
                        </a:rPr>
                        <a:t> th1 = new </a:t>
                      </a:r>
                      <a:r>
                        <a:rPr lang="en-US" sz="1200" b="0" dirty="0" err="1" smtClean="0">
                          <a:latin typeface="Calibri" pitchFamily="34" charset="0"/>
                        </a:rPr>
                        <a:t>TestThreadR</a:t>
                      </a:r>
                      <a:r>
                        <a:rPr lang="en-US" sz="1200" b="0" dirty="0" smtClean="0">
                          <a:latin typeface="Calibri" pitchFamily="34" charset="0"/>
                        </a:rPr>
                        <a:t>(“Nityo", “Hello Java"); </a:t>
                      </a:r>
                      <a:r>
                        <a:rPr lang="en-US" sz="1200" b="0" baseline="0" dirty="0" smtClean="0">
                          <a:latin typeface="Calibri" pitchFamily="34" charset="0"/>
                        </a:rPr>
                        <a:t>                                       </a:t>
                      </a:r>
                    </a:p>
                    <a:p>
                      <a:pPr marL="342900" indent="-342900" algn="l">
                        <a:spcBef>
                          <a:spcPct val="35000"/>
                        </a:spcBef>
                        <a:spcAft>
                          <a:spcPct val="15000"/>
                        </a:spcAft>
                        <a:buClr>
                          <a:schemeClr val="accent1"/>
                        </a:buClr>
                        <a:buSzPct val="125000"/>
                      </a:pPr>
                      <a:r>
                        <a:rPr lang="en-US" sz="1200" b="0" baseline="0" dirty="0" smtClean="0">
                          <a:latin typeface="Calibri" pitchFamily="34" charset="0"/>
                        </a:rPr>
                        <a:t>            Thread t1=new Thread(th1);</a:t>
                      </a:r>
                    </a:p>
                    <a:p>
                      <a:pPr marL="342900" indent="-342900" algn="l">
                        <a:spcBef>
                          <a:spcPct val="35000"/>
                        </a:spcBef>
                        <a:spcAft>
                          <a:spcPct val="15000"/>
                        </a:spcAft>
                        <a:buClr>
                          <a:schemeClr val="accent1"/>
                        </a:buClr>
                        <a:buSzPct val="125000"/>
                      </a:pPr>
                      <a:r>
                        <a:rPr lang="en-US" sz="1200" b="0" dirty="0" smtClean="0">
                          <a:latin typeface="Calibri" pitchFamily="34" charset="0"/>
                        </a:rPr>
                        <a:t>             t1.start();</a:t>
                      </a:r>
                    </a:p>
                    <a:p>
                      <a:pPr marL="342900" indent="-342900" algn="l">
                        <a:spcBef>
                          <a:spcPct val="35000"/>
                        </a:spcBef>
                        <a:spcAft>
                          <a:spcPct val="15000"/>
                        </a:spcAft>
                        <a:buClr>
                          <a:schemeClr val="accent1"/>
                        </a:buClr>
                        <a:buSzPct val="125000"/>
                      </a:pPr>
                      <a:r>
                        <a:rPr lang="en-US" sz="1200" b="0" dirty="0" smtClean="0">
                          <a:latin typeface="Calibri" pitchFamily="34" charset="0"/>
                        </a:rPr>
                        <a:t>       }</a:t>
                      </a:r>
                      <a:endParaRPr lang="el-GR" sz="1200" b="0" dirty="0" smtClean="0">
                        <a:latin typeface="Calibri" pitchFamily="34" charset="0"/>
                      </a:endParaRPr>
                    </a:p>
                    <a:p>
                      <a:pPr algn="l">
                        <a:spcBef>
                          <a:spcPct val="0"/>
                        </a:spcBef>
                      </a:pPr>
                      <a:r>
                        <a:rPr lang="el-GR" sz="1200" b="0" dirty="0" smtClean="0"/>
                        <a:t>}</a:t>
                      </a:r>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Oval 6"/>
          <p:cNvSpPr/>
          <p:nvPr/>
        </p:nvSpPr>
        <p:spPr>
          <a:xfrm>
            <a:off x="2987675" y="2427288"/>
            <a:ext cx="1655763" cy="792162"/>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latin typeface="Calibri" pitchFamily="34" charset="0"/>
              <a:cs typeface="Arial" pitchFamily="34" charset="0"/>
            </a:endParaRPr>
          </a:p>
          <a:p>
            <a:pPr algn="ctr">
              <a:defRPr/>
            </a:pPr>
            <a:r>
              <a:rPr lang="en-US" sz="1600" dirty="0">
                <a:solidFill>
                  <a:schemeClr val="tx1"/>
                </a:solidFill>
                <a:latin typeface="Calibri" pitchFamily="34" charset="0"/>
                <a:cs typeface="Arial" pitchFamily="34" charset="0"/>
              </a:rPr>
              <a:t>Overridden Method</a:t>
            </a:r>
          </a:p>
          <a:p>
            <a:pPr algn="ctr">
              <a:defRPr/>
            </a:pPr>
            <a:endParaRPr lang="en-IN" dirty="0"/>
          </a:p>
        </p:txBody>
      </p:sp>
      <p:cxnSp>
        <p:nvCxnSpPr>
          <p:cNvPr id="9" name="Straight Arrow Connector 8"/>
          <p:cNvCxnSpPr/>
          <p:nvPr/>
        </p:nvCxnSpPr>
        <p:spPr>
          <a:xfrm flipV="1">
            <a:off x="2268538" y="2859088"/>
            <a:ext cx="647700" cy="2174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812088" y="1851025"/>
            <a:ext cx="1081087" cy="208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latin typeface="Calibri" pitchFamily="34" charset="0"/>
              </a:rPr>
              <a:t>A newly created Thread is moved to running state by scheduler </a:t>
            </a:r>
          </a:p>
        </p:txBody>
      </p:sp>
      <p:cxnSp>
        <p:nvCxnSpPr>
          <p:cNvPr id="11" name="Straight Connector 10"/>
          <p:cNvCxnSpPr/>
          <p:nvPr/>
        </p:nvCxnSpPr>
        <p:spPr>
          <a:xfrm>
            <a:off x="5651500" y="4227513"/>
            <a:ext cx="2665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316913" y="3940175"/>
            <a:ext cx="0" cy="2873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p:cNvSpPr>
          <p:nvPr>
            <p:ph type="title"/>
          </p:nvPr>
        </p:nvSpPr>
        <p:spPr>
          <a:xfrm>
            <a:off x="609600" y="117475"/>
            <a:ext cx="8534400" cy="1006475"/>
          </a:xfrm>
        </p:spPr>
        <p:txBody>
          <a:bodyPr/>
          <a:lstStyle/>
          <a:p>
            <a:r>
              <a:rPr lang="en-US" sz="2400" b="1" smtClean="0">
                <a:latin typeface="Calibri" pitchFamily="34" charset="0"/>
              </a:rPr>
              <a:t>Example: Code to creating Thread using Runnable</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1400" b="1" dirty="0" smtClean="0">
                <a:solidFill>
                  <a:schemeClr val="tx1"/>
                </a:solidFill>
                <a:latin typeface="Calibri" pitchFamily="34" charset="0"/>
              </a:rPr>
              <a:t>Output: It will also print the same output as previous example by extending Thread</a:t>
            </a:r>
          </a:p>
          <a:p>
            <a:pPr marL="342900" indent="-342900">
              <a:buFont typeface="Wingdings" pitchFamily="2" charset="2"/>
              <a:buNone/>
              <a:defRPr/>
            </a:pPr>
            <a:r>
              <a:rPr lang="en-US" sz="1400" dirty="0" smtClean="0">
                <a:solidFill>
                  <a:schemeClr val="tx1"/>
                </a:solidFill>
                <a:latin typeface="Calibri" pitchFamily="34" charset="0"/>
              </a:rPr>
              <a:t>Nityo starts it’s execution</a:t>
            </a:r>
          </a:p>
          <a:p>
            <a:pPr marL="342900" indent="-342900">
              <a:buFont typeface="Wingdings" pitchFamily="2" charset="2"/>
              <a:buNone/>
              <a:defRPr/>
            </a:pPr>
            <a:r>
              <a:rPr lang="en-US" sz="1400" dirty="0" smtClean="0">
                <a:solidFill>
                  <a:schemeClr val="tx1"/>
                </a:solidFill>
                <a:latin typeface="Calibri" pitchFamily="34" charset="0"/>
              </a:rPr>
              <a:t>Nityo says: Hello Java for 1 time</a:t>
            </a:r>
          </a:p>
          <a:p>
            <a:pPr marL="342900" indent="-342900">
              <a:buFont typeface="Wingdings" pitchFamily="2" charset="2"/>
              <a:buNone/>
              <a:defRPr/>
            </a:pPr>
            <a:r>
              <a:rPr lang="en-US" sz="1400" dirty="0" smtClean="0">
                <a:solidFill>
                  <a:schemeClr val="tx1"/>
                </a:solidFill>
                <a:latin typeface="Calibri" pitchFamily="34" charset="0"/>
              </a:rPr>
              <a:t>Nityo says: Hello Java for 2 time</a:t>
            </a:r>
          </a:p>
          <a:p>
            <a:pPr marL="342900" indent="-342900">
              <a:buFont typeface="Wingdings" pitchFamily="2" charset="2"/>
              <a:buNone/>
              <a:defRPr/>
            </a:pPr>
            <a:r>
              <a:rPr lang="en-US" sz="1400" dirty="0" smtClean="0">
                <a:solidFill>
                  <a:schemeClr val="tx1"/>
                </a:solidFill>
                <a:latin typeface="Calibri" pitchFamily="34" charset="0"/>
              </a:rPr>
              <a:t>Nityo says: Hello Java for 3 time</a:t>
            </a:r>
          </a:p>
          <a:p>
            <a:pPr marL="342900" indent="-342900">
              <a:buFont typeface="Wingdings" pitchFamily="2" charset="2"/>
              <a:buNone/>
              <a:defRPr/>
            </a:pPr>
            <a:r>
              <a:rPr lang="en-US" sz="1400" dirty="0" smtClean="0">
                <a:solidFill>
                  <a:schemeClr val="tx1"/>
                </a:solidFill>
                <a:latin typeface="Calibri" pitchFamily="34" charset="0"/>
              </a:rPr>
              <a:t>Nityo says: Hello Java for 4 time</a:t>
            </a:r>
          </a:p>
          <a:p>
            <a:pPr marL="342900" indent="-342900">
              <a:buFont typeface="Wingdings" pitchFamily="2" charset="2"/>
              <a:buNone/>
              <a:defRPr/>
            </a:pPr>
            <a:r>
              <a:rPr lang="en-US" sz="1400" dirty="0" smtClean="0">
                <a:solidFill>
                  <a:schemeClr val="tx1"/>
                </a:solidFill>
                <a:latin typeface="Calibri" pitchFamily="34" charset="0"/>
              </a:rPr>
              <a:t>Nityo says: Hello Java for 5 time</a:t>
            </a:r>
          </a:p>
          <a:p>
            <a:pPr marL="342900" indent="-342900">
              <a:buFont typeface="Wingdings" pitchFamily="2" charset="2"/>
              <a:buNone/>
              <a:defRPr/>
            </a:pPr>
            <a:r>
              <a:rPr lang="en-US" sz="1400" dirty="0" smtClean="0">
                <a:solidFill>
                  <a:schemeClr val="tx1"/>
                </a:solidFill>
                <a:latin typeface="Calibri" pitchFamily="34" charset="0"/>
              </a:rPr>
              <a:t>Nityo finished execution</a:t>
            </a:r>
          </a:p>
          <a:p>
            <a:pPr marL="342900" indent="-342900">
              <a:buFont typeface="Wingdings" pitchFamily="2" charset="2"/>
              <a:buNone/>
              <a:defRPr/>
            </a:pPr>
            <a:endParaRPr lang="en-US" sz="1400" dirty="0" smtClean="0">
              <a:solidFill>
                <a:schemeClr val="tx1"/>
              </a:solidFill>
              <a:latin typeface="Calibri" pitchFamily="34" charset="0"/>
            </a:endParaRPr>
          </a:p>
          <a:p>
            <a:pPr marL="342900" indent="-342900" algn="just">
              <a:buFont typeface="Wingdings" pitchFamily="2" charset="2"/>
              <a:buNone/>
              <a:defRPr/>
            </a:pPr>
            <a:r>
              <a:rPr lang="en-US" sz="1400" b="1" dirty="0" smtClean="0">
                <a:solidFill>
                  <a:schemeClr val="tx1"/>
                </a:solidFill>
                <a:latin typeface="Calibri" pitchFamily="34" charset="0"/>
              </a:rPr>
              <a:t>Note</a:t>
            </a:r>
            <a:r>
              <a:rPr lang="en-US" sz="1400" b="1" dirty="0" smtClean="0">
                <a:solidFill>
                  <a:schemeClr val="tx1"/>
                </a:solidFill>
                <a:latin typeface="Calibri" pitchFamily="34" charset="0"/>
                <a:sym typeface="Wingdings" pitchFamily="2" charset="2"/>
              </a:rPr>
              <a:t> </a:t>
            </a:r>
            <a:r>
              <a:rPr lang="en-IN" sz="1400" dirty="0" smtClean="0">
                <a:latin typeface="Calibri" pitchFamily="34" charset="0"/>
              </a:rPr>
              <a:t>In this thread example ,we have used sleep method. we are passing some interval to the sleep   method .After that interval thread will awake.</a:t>
            </a:r>
            <a:endParaRPr lang="en-US" sz="1400" b="1" dirty="0" smtClean="0">
              <a:solidFill>
                <a:schemeClr val="tx1"/>
              </a:solidFill>
              <a:latin typeface="Calibri" pitchFamily="34" charset="0"/>
            </a:endParaRPr>
          </a:p>
          <a:p>
            <a:pPr marL="342900" indent="-342900">
              <a:buFont typeface="Wingdings" pitchFamily="2" charset="2"/>
              <a:buNone/>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Naming Threads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spcBef>
                <a:spcPts val="200"/>
              </a:spcBef>
              <a:buClr>
                <a:srgbClr val="FF0000"/>
              </a:buClr>
              <a:buFont typeface="Wingdings" pitchFamily="2" charset="2"/>
              <a:buChar char="q"/>
              <a:defRPr/>
            </a:pPr>
            <a:r>
              <a:rPr lang="en-US" sz="1400" dirty="0" smtClean="0">
                <a:latin typeface="Calibri" pitchFamily="34" charset="0"/>
              </a:rPr>
              <a:t>Every thread is given a name. If you don’t specify a name, a default name will be created.</a:t>
            </a:r>
          </a:p>
          <a:p>
            <a:pPr algn="just">
              <a:spcBef>
                <a:spcPts val="200"/>
              </a:spcBef>
              <a:buClr>
                <a:srgbClr val="FF0000"/>
              </a:buClr>
              <a:buFont typeface="Wingdings" pitchFamily="2" charset="2"/>
              <a:buChar char="q"/>
              <a:defRPr/>
            </a:pPr>
            <a:r>
              <a:rPr lang="en-US" sz="1400" dirty="0" smtClean="0">
                <a:latin typeface="Calibri" pitchFamily="34" charset="0"/>
              </a:rPr>
              <a:t>For example the main thread is named ‘main’.</a:t>
            </a:r>
          </a:p>
          <a:p>
            <a:pPr algn="just">
              <a:spcBef>
                <a:spcPts val="200"/>
              </a:spcBef>
              <a:buClr>
                <a:srgbClr val="FF0000"/>
              </a:buClr>
              <a:buFont typeface="Wingdings" pitchFamily="2" charset="2"/>
              <a:buChar char="q"/>
              <a:defRPr/>
            </a:pPr>
            <a:r>
              <a:rPr lang="en-US" sz="1400" dirty="0" smtClean="0">
                <a:latin typeface="Calibri" pitchFamily="34" charset="0"/>
              </a:rPr>
              <a:t>The default name of a user defined thread is ‘Thread-0’ for the first thread created, ‘Thread-1’ for the second and so on.</a:t>
            </a:r>
          </a:p>
          <a:p>
            <a:pPr algn="just">
              <a:spcBef>
                <a:spcPts val="200"/>
              </a:spcBef>
              <a:buClr>
                <a:srgbClr val="FF0000"/>
              </a:buClr>
              <a:buFont typeface="Wingdings" pitchFamily="2" charset="2"/>
              <a:buChar char="q"/>
              <a:defRPr/>
            </a:pPr>
            <a:r>
              <a:rPr lang="en-US" sz="1400" dirty="0" smtClean="0">
                <a:latin typeface="Calibri" pitchFamily="34" charset="0"/>
              </a:rPr>
              <a:t>To explicitly name the thread :</a:t>
            </a:r>
          </a:p>
          <a:p>
            <a:pPr lvl="1" algn="just">
              <a:spcBef>
                <a:spcPts val="200"/>
              </a:spcBef>
              <a:buClr>
                <a:srgbClr val="FF0000"/>
              </a:buClr>
              <a:buFont typeface="Wingdings" pitchFamily="2" charset="2"/>
              <a:buChar char="v"/>
              <a:defRPr/>
            </a:pPr>
            <a:r>
              <a:rPr lang="en-US" sz="1400" dirty="0" smtClean="0">
                <a:latin typeface="Calibri" pitchFamily="34" charset="0"/>
              </a:rPr>
              <a:t>Use constructor:</a:t>
            </a:r>
          </a:p>
          <a:p>
            <a:pPr lvl="2" algn="just">
              <a:spcBef>
                <a:spcPts val="200"/>
              </a:spcBef>
              <a:buClr>
                <a:srgbClr val="FF0000"/>
              </a:buClr>
              <a:buFont typeface="Wingdings" pitchFamily="2" charset="2"/>
              <a:buChar char="§"/>
              <a:defRPr/>
            </a:pPr>
            <a:r>
              <a:rPr lang="en-US" sz="1400" b="1" dirty="0" smtClean="0">
                <a:solidFill>
                  <a:srgbClr val="000000"/>
                </a:solidFill>
                <a:latin typeface="Calibri" pitchFamily="34" charset="0"/>
              </a:rPr>
              <a:t>Thread(</a:t>
            </a:r>
            <a:r>
              <a:rPr lang="en-US" sz="1400" b="1" dirty="0" err="1" smtClean="0">
                <a:solidFill>
                  <a:srgbClr val="000000"/>
                </a:solidFill>
                <a:latin typeface="Calibri" pitchFamily="34" charset="0"/>
              </a:rPr>
              <a:t>Runnable</a:t>
            </a:r>
            <a:r>
              <a:rPr lang="en-US" sz="1400" b="1" dirty="0" smtClean="0">
                <a:solidFill>
                  <a:srgbClr val="000000"/>
                </a:solidFill>
                <a:latin typeface="Calibri" pitchFamily="34" charset="0"/>
              </a:rPr>
              <a:t> target, String name) or</a:t>
            </a:r>
          </a:p>
          <a:p>
            <a:pPr lvl="2" algn="just">
              <a:spcBef>
                <a:spcPts val="200"/>
              </a:spcBef>
              <a:buClr>
                <a:srgbClr val="FF0000"/>
              </a:buClr>
              <a:buFont typeface="Wingdings" pitchFamily="2" charset="2"/>
              <a:buChar char="§"/>
              <a:defRPr/>
            </a:pPr>
            <a:r>
              <a:rPr lang="en-US" sz="1400" b="1" dirty="0" smtClean="0">
                <a:solidFill>
                  <a:srgbClr val="000000"/>
                </a:solidFill>
                <a:latin typeface="Calibri" pitchFamily="34" charset="0"/>
              </a:rPr>
              <a:t>Thread(String name)</a:t>
            </a:r>
          </a:p>
          <a:p>
            <a:pPr lvl="1" algn="just">
              <a:spcBef>
                <a:spcPts val="200"/>
              </a:spcBef>
              <a:buClr>
                <a:srgbClr val="FF0000"/>
              </a:buClr>
              <a:buFont typeface="Wingdings" pitchFamily="2" charset="2"/>
              <a:buChar char="v"/>
              <a:defRPr/>
            </a:pPr>
            <a:r>
              <a:rPr lang="en-US" sz="1400" dirty="0" smtClean="0">
                <a:latin typeface="Calibri" pitchFamily="34" charset="0"/>
              </a:rPr>
              <a:t>Or instance method :</a:t>
            </a:r>
          </a:p>
          <a:p>
            <a:pPr lvl="2" algn="just">
              <a:spcBef>
                <a:spcPts val="200"/>
              </a:spcBef>
              <a:buClr>
                <a:srgbClr val="FF0000"/>
              </a:buClr>
              <a:buFont typeface="Wingdings" pitchFamily="2" charset="2"/>
              <a:buChar char="§"/>
              <a:defRPr/>
            </a:pPr>
            <a:r>
              <a:rPr lang="en-US" sz="1400" b="1" dirty="0" smtClean="0">
                <a:solidFill>
                  <a:srgbClr val="000000"/>
                </a:solidFill>
                <a:latin typeface="Calibri" pitchFamily="34" charset="0"/>
              </a:rPr>
              <a:t>final void </a:t>
            </a:r>
            <a:r>
              <a:rPr lang="en-US" sz="1400" b="1" dirty="0" err="1" smtClean="0">
                <a:solidFill>
                  <a:srgbClr val="000000"/>
                </a:solidFill>
                <a:latin typeface="Calibri" pitchFamily="34" charset="0"/>
              </a:rPr>
              <a:t>setName</a:t>
            </a:r>
            <a:r>
              <a:rPr lang="en-US" sz="1400" b="1" dirty="0" smtClean="0">
                <a:solidFill>
                  <a:srgbClr val="000000"/>
                </a:solidFill>
                <a:latin typeface="Calibri" pitchFamily="34" charset="0"/>
              </a:rPr>
              <a:t>(String name)</a:t>
            </a:r>
          </a:p>
          <a:p>
            <a:pPr lvl="1" algn="just">
              <a:spcBef>
                <a:spcPts val="200"/>
              </a:spcBef>
              <a:buClr>
                <a:srgbClr val="FF0000"/>
              </a:buClr>
              <a:buFont typeface="Wingdings" pitchFamily="2" charset="2"/>
              <a:buChar char="v"/>
              <a:defRPr/>
            </a:pPr>
            <a:r>
              <a:rPr lang="en-US" sz="1400" dirty="0" smtClean="0">
                <a:solidFill>
                  <a:schemeClr val="tx1"/>
                </a:solidFill>
                <a:latin typeface="Calibri" pitchFamily="34" charset="0"/>
              </a:rPr>
              <a:t>What is the  method  used to get the name? What is the method used to get the current thread?</a:t>
            </a:r>
          </a:p>
          <a:p>
            <a:pPr marL="342900" indent="-342900">
              <a:buFont typeface="Wingdings" pitchFamily="2" charset="2"/>
              <a:buNone/>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Interruption</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spcBef>
                <a:spcPts val="200"/>
              </a:spcBef>
              <a:buClr>
                <a:srgbClr val="FF0000"/>
              </a:buClr>
              <a:buFont typeface="Wingdings" pitchFamily="2" charset="2"/>
              <a:buChar char="q"/>
              <a:defRPr/>
            </a:pPr>
            <a:r>
              <a:rPr lang="en-US" sz="1400" dirty="0" smtClean="0">
                <a:latin typeface="Calibri" pitchFamily="34" charset="0"/>
              </a:rPr>
              <a:t>A thread can be interrupted while it is sleeping or waiting. This can be done by calling </a:t>
            </a:r>
            <a:r>
              <a:rPr lang="en-US" sz="1400" b="1" dirty="0" smtClean="0">
                <a:latin typeface="Calibri" pitchFamily="34" charset="0"/>
              </a:rPr>
              <a:t>interrupt()</a:t>
            </a:r>
            <a:r>
              <a:rPr lang="en-US" sz="1400" dirty="0" smtClean="0">
                <a:latin typeface="Calibri" pitchFamily="34" charset="0"/>
              </a:rPr>
              <a:t> on it. In other words, when the thread is calling </a:t>
            </a:r>
            <a:r>
              <a:rPr lang="en-US" sz="1400" b="1" dirty="0" smtClean="0">
                <a:latin typeface="Calibri" pitchFamily="34" charset="0"/>
              </a:rPr>
              <a:t>sleep(), join() or wait() </a:t>
            </a:r>
            <a:r>
              <a:rPr lang="en-US" sz="1400" dirty="0" smtClean="0">
                <a:latin typeface="Calibri" pitchFamily="34" charset="0"/>
              </a:rPr>
              <a:t>methods, it can be interrupted .</a:t>
            </a:r>
          </a:p>
          <a:p>
            <a:pPr algn="just" eaLnBrk="1" hangingPunct="1">
              <a:spcBef>
                <a:spcPts val="200"/>
              </a:spcBef>
              <a:buClr>
                <a:srgbClr val="FF0000"/>
              </a:buClr>
              <a:buFont typeface="Wingdings" pitchFamily="2" charset="2"/>
              <a:buChar char="q"/>
              <a:defRPr/>
            </a:pPr>
            <a:r>
              <a:rPr lang="en-US" sz="1400" dirty="0" smtClean="0">
                <a:latin typeface="Calibri" pitchFamily="34" charset="0"/>
              </a:rPr>
              <a:t>When </a:t>
            </a:r>
            <a:r>
              <a:rPr lang="en-US" sz="1400" b="1" dirty="0" smtClean="0">
                <a:latin typeface="Calibri" pitchFamily="34" charset="0"/>
              </a:rPr>
              <a:t>interrupt() </a:t>
            </a:r>
            <a:r>
              <a:rPr lang="en-US" sz="1400" dirty="0" smtClean="0">
                <a:latin typeface="Calibri" pitchFamily="34" charset="0"/>
              </a:rPr>
              <a:t>is called,  an </a:t>
            </a:r>
            <a:r>
              <a:rPr lang="en-US" sz="1400" b="1" dirty="0" err="1" smtClean="0">
                <a:latin typeface="Calibri" pitchFamily="34" charset="0"/>
              </a:rPr>
              <a:t>InterruptedException</a:t>
            </a:r>
            <a:r>
              <a:rPr lang="en-US" sz="1400" b="1" dirty="0" smtClean="0">
                <a:latin typeface="Calibri" pitchFamily="34" charset="0"/>
              </a:rPr>
              <a:t> </a:t>
            </a:r>
            <a:r>
              <a:rPr lang="en-US" sz="1400" dirty="0" smtClean="0">
                <a:latin typeface="Calibri" pitchFamily="34" charset="0"/>
              </a:rPr>
              <a:t>exception will be thrown.</a:t>
            </a:r>
            <a:r>
              <a:rPr lang="en-US" sz="1400" b="1" dirty="0" smtClean="0">
                <a:latin typeface="Calibri" pitchFamily="34" charset="0"/>
              </a:rPr>
              <a:t>.</a:t>
            </a:r>
            <a:r>
              <a:rPr lang="en-US" sz="1400" dirty="0" smtClean="0">
                <a:latin typeface="Calibri" pitchFamily="34" charset="0"/>
              </a:rPr>
              <a:t>So the catch handler block will be executed. </a:t>
            </a:r>
            <a:r>
              <a:rPr lang="en-US" sz="1400" b="1" dirty="0" smtClean="0">
                <a:latin typeface="Calibri" pitchFamily="34" charset="0"/>
              </a:rPr>
              <a:t>sleep(), join() or wait() </a:t>
            </a:r>
            <a:r>
              <a:rPr lang="en-US" sz="1400" dirty="0" smtClean="0">
                <a:latin typeface="Calibri" pitchFamily="34" charset="0"/>
              </a:rPr>
              <a:t>methods throw </a:t>
            </a:r>
            <a:r>
              <a:rPr lang="en-US" sz="1400" b="1" dirty="0" err="1" smtClean="0">
                <a:latin typeface="Calibri" pitchFamily="34" charset="0"/>
              </a:rPr>
              <a:t>InterruptedException</a:t>
            </a:r>
            <a:endParaRPr lang="en-US" sz="1400" dirty="0" smtClean="0">
              <a:latin typeface="Calibri" pitchFamily="34" charset="0"/>
            </a:endParaRPr>
          </a:p>
          <a:p>
            <a:pPr algn="just" eaLnBrk="1" hangingPunct="1">
              <a:spcBef>
                <a:spcPts val="200"/>
              </a:spcBef>
              <a:buClr>
                <a:srgbClr val="FF0000"/>
              </a:buClr>
              <a:buFont typeface="Wingdings" pitchFamily="2" charset="2"/>
              <a:buChar char="q"/>
              <a:defRPr/>
            </a:pPr>
            <a:r>
              <a:rPr lang="en-US" sz="1400" dirty="0" smtClean="0">
                <a:latin typeface="Calibri" pitchFamily="34" charset="0"/>
              </a:rPr>
              <a:t>The </a:t>
            </a:r>
            <a:r>
              <a:rPr lang="en-US" sz="1400" b="1" dirty="0" smtClean="0">
                <a:latin typeface="Calibri" pitchFamily="34" charset="0"/>
              </a:rPr>
              <a:t>interrupt</a:t>
            </a:r>
            <a:r>
              <a:rPr lang="en-US" sz="1400" dirty="0" smtClean="0">
                <a:latin typeface="Calibri" pitchFamily="34" charset="0"/>
              </a:rPr>
              <a:t> status will be reset before the </a:t>
            </a:r>
            <a:r>
              <a:rPr lang="en-US" sz="1400" b="1" dirty="0" err="1" smtClean="0">
                <a:latin typeface="Calibri" pitchFamily="34" charset="0"/>
              </a:rPr>
              <a:t>InterruptedException</a:t>
            </a:r>
            <a:r>
              <a:rPr lang="en-US" sz="1400" b="1" dirty="0" smtClean="0">
                <a:latin typeface="Calibri" pitchFamily="34" charset="0"/>
              </a:rPr>
              <a:t> </a:t>
            </a:r>
            <a:r>
              <a:rPr lang="en-US" sz="1400" dirty="0" smtClean="0">
                <a:latin typeface="Calibri" pitchFamily="34" charset="0"/>
              </a:rPr>
              <a:t>exception  is thrown.</a:t>
            </a:r>
          </a:p>
          <a:p>
            <a:pPr algn="just" eaLnBrk="1" hangingPunct="1">
              <a:spcBef>
                <a:spcPts val="200"/>
              </a:spcBef>
              <a:buClr>
                <a:srgbClr val="FF0000"/>
              </a:buClr>
              <a:buFont typeface="Wingdings" pitchFamily="2" charset="2"/>
              <a:buChar char="q"/>
              <a:defRPr/>
            </a:pPr>
            <a:r>
              <a:rPr lang="en-US" sz="1400" dirty="0" smtClean="0">
                <a:latin typeface="Calibri" pitchFamily="34" charset="0"/>
              </a:rPr>
              <a:t>Methods that can be used to test if the current thread has been interrupted:</a:t>
            </a:r>
          </a:p>
          <a:p>
            <a:pPr lvl="1" algn="just" eaLnBrk="1" hangingPunct="1">
              <a:spcBef>
                <a:spcPts val="200"/>
              </a:spcBef>
              <a:buClr>
                <a:srgbClr val="FF0000"/>
              </a:buClr>
              <a:buFont typeface="Wingdings" pitchFamily="2" charset="2"/>
              <a:buChar char="v"/>
              <a:defRPr/>
            </a:pPr>
            <a:r>
              <a:rPr lang="en-US" sz="1400" b="1" dirty="0" smtClean="0">
                <a:latin typeface="Calibri" pitchFamily="34" charset="0"/>
              </a:rPr>
              <a:t>static </a:t>
            </a:r>
            <a:r>
              <a:rPr lang="en-US" sz="1400" b="1" dirty="0" err="1" smtClean="0">
                <a:latin typeface="Calibri" pitchFamily="34" charset="0"/>
              </a:rPr>
              <a:t>boolean</a:t>
            </a:r>
            <a:r>
              <a:rPr lang="en-US" sz="1400" b="1" dirty="0" smtClean="0">
                <a:latin typeface="Calibri" pitchFamily="34" charset="0"/>
              </a:rPr>
              <a:t> interrupted() : interrupted status </a:t>
            </a:r>
            <a:r>
              <a:rPr lang="en-US" sz="1400" dirty="0" smtClean="0">
                <a:latin typeface="Calibri" pitchFamily="34" charset="0"/>
              </a:rPr>
              <a:t>of the thread is cleared by this method.</a:t>
            </a:r>
          </a:p>
          <a:p>
            <a:pPr lvl="1" algn="just" eaLnBrk="1" hangingPunct="1">
              <a:spcBef>
                <a:spcPts val="200"/>
              </a:spcBef>
              <a:buClr>
                <a:srgbClr val="FF0000"/>
              </a:buClr>
              <a:buFont typeface="Wingdings" pitchFamily="2" charset="2"/>
              <a:buChar char="v"/>
              <a:defRPr/>
            </a:pPr>
            <a:r>
              <a:rPr lang="en-US" sz="1400" b="1" dirty="0" err="1" smtClean="0">
                <a:latin typeface="Calibri" pitchFamily="34" charset="0"/>
              </a:rPr>
              <a:t>boolean</a:t>
            </a:r>
            <a:r>
              <a:rPr lang="en-US" sz="1400" b="1" dirty="0" smtClean="0">
                <a:latin typeface="Calibri" pitchFamily="34" charset="0"/>
              </a:rPr>
              <a:t> </a:t>
            </a:r>
            <a:r>
              <a:rPr lang="en-US" sz="1400" b="1" dirty="0" err="1" smtClean="0">
                <a:latin typeface="Calibri" pitchFamily="34" charset="0"/>
              </a:rPr>
              <a:t>isInterrupted</a:t>
            </a:r>
            <a:r>
              <a:rPr lang="en-US" sz="1400" b="1" dirty="0" smtClean="0">
                <a:latin typeface="Calibri" pitchFamily="34" charset="0"/>
              </a:rPr>
              <a:t>(): </a:t>
            </a:r>
            <a:r>
              <a:rPr lang="en-US" sz="1400" i="1" dirty="0" smtClean="0">
                <a:latin typeface="Calibri" pitchFamily="34" charset="0"/>
              </a:rPr>
              <a:t> </a:t>
            </a:r>
            <a:r>
              <a:rPr lang="en-US" sz="1400" b="1" dirty="0" smtClean="0">
                <a:latin typeface="Calibri" pitchFamily="34" charset="0"/>
              </a:rPr>
              <a:t>interrupted status </a:t>
            </a:r>
            <a:r>
              <a:rPr lang="en-US" sz="1400" dirty="0" smtClean="0">
                <a:latin typeface="Calibri" pitchFamily="34" charset="0"/>
              </a:rPr>
              <a:t>of the thread is unaffected.</a:t>
            </a:r>
          </a:p>
          <a:p>
            <a:pPr marL="342900" indent="-342900" algn="just">
              <a:buClr>
                <a:srgbClr val="FF0000"/>
              </a:buClr>
              <a:buFont typeface="Wingdings" pitchFamily="2" charset="2"/>
              <a:buChar char="q"/>
              <a:defRPr/>
            </a:pPr>
            <a:r>
              <a:rPr lang="en-US" sz="1400" i="1" dirty="0" smtClean="0">
                <a:latin typeface="Calibri" pitchFamily="34" charset="0"/>
              </a:rPr>
              <a:t>join() and wait() coming up!</a:t>
            </a:r>
          </a:p>
          <a:p>
            <a:pPr marL="342900" indent="-342900">
              <a:buFont typeface="Wingdings" pitchFamily="2" charset="2"/>
              <a:buNone/>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p:cNvSpPr>
          <p:nvPr>
            <p:ph type="title"/>
          </p:nvPr>
        </p:nvSpPr>
        <p:spPr>
          <a:xfrm>
            <a:off x="609600" y="117475"/>
            <a:ext cx="8534400" cy="1006475"/>
          </a:xfrm>
        </p:spPr>
        <p:txBody>
          <a:bodyPr/>
          <a:lstStyle/>
          <a:p>
            <a:r>
              <a:rPr lang="en-US" sz="2400" b="1" smtClean="0">
                <a:latin typeface="Calibri" pitchFamily="34" charset="0"/>
              </a:rPr>
              <a:t>Example: interrupt</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492250"/>
          <a:ext cx="7416750" cy="3383280"/>
        </p:xfrm>
        <a:graphic>
          <a:graphicData uri="http://schemas.openxmlformats.org/drawingml/2006/table">
            <a:tbl>
              <a:tblPr firstRow="1" bandRow="1">
                <a:tableStyleId>{5940675A-B579-460E-94D1-54222C63F5DA}</a:tableStyleId>
              </a:tblPr>
              <a:tblGrid>
                <a:gridCol w="3935419"/>
                <a:gridCol w="3481331"/>
              </a:tblGrid>
              <a:tr h="3312318">
                <a:tc>
                  <a:txBody>
                    <a:bodyPr/>
                    <a:lstStyle/>
                    <a:p>
                      <a:r>
                        <a:rPr lang="en-US" sz="1200" b="1" dirty="0" smtClean="0">
                          <a:solidFill>
                            <a:srgbClr val="000000"/>
                          </a:solidFill>
                          <a:latin typeface="Calibri" pitchFamily="34" charset="0"/>
                        </a:rPr>
                        <a:t>1. import </a:t>
                      </a:r>
                      <a:r>
                        <a:rPr lang="en-US" sz="1200" b="1" dirty="0" err="1" smtClean="0">
                          <a:solidFill>
                            <a:srgbClr val="000000"/>
                          </a:solidFill>
                          <a:latin typeface="Calibri" pitchFamily="34" charset="0"/>
                        </a:rPr>
                        <a:t>java.util</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2. public class </a:t>
                      </a:r>
                      <a:r>
                        <a:rPr lang="en-US" sz="1200" b="1" dirty="0" err="1" smtClean="0">
                          <a:solidFill>
                            <a:srgbClr val="000000"/>
                          </a:solidFill>
                          <a:latin typeface="Calibri" pitchFamily="34" charset="0"/>
                        </a:rPr>
                        <a:t>TestInterrupt</a:t>
                      </a:r>
                      <a:r>
                        <a:rPr lang="en-US" sz="1200" b="1" dirty="0" smtClean="0">
                          <a:solidFill>
                            <a:srgbClr val="000000"/>
                          </a:solidFill>
                          <a:latin typeface="Calibri" pitchFamily="34" charset="0"/>
                        </a:rPr>
                        <a:t> extends Thread {</a:t>
                      </a:r>
                    </a:p>
                    <a:p>
                      <a:r>
                        <a:rPr lang="en-US" sz="1200" b="1" dirty="0" smtClean="0">
                          <a:solidFill>
                            <a:srgbClr val="000000"/>
                          </a:solidFill>
                          <a:latin typeface="Calibri" pitchFamily="34" charset="0"/>
                        </a:rPr>
                        <a:t>3.   public void run() {</a:t>
                      </a:r>
                    </a:p>
                    <a:p>
                      <a:r>
                        <a:rPr lang="en-US" sz="1200" b="1" dirty="0" smtClean="0">
                          <a:solidFill>
                            <a:srgbClr val="000000"/>
                          </a:solidFill>
                          <a:latin typeface="Calibri" pitchFamily="34" charset="0"/>
                        </a:rPr>
                        <a:t>4.      while(true){</a:t>
                      </a:r>
                    </a:p>
                    <a:p>
                      <a:r>
                        <a:rPr lang="en-US" sz="1200" b="1" baseline="0" dirty="0" smtClean="0">
                          <a:solidFill>
                            <a:srgbClr val="000000"/>
                          </a:solidFill>
                          <a:latin typeface="Calibri" pitchFamily="34" charset="0"/>
                        </a:rPr>
                        <a:t>5.            </a:t>
                      </a:r>
                      <a:r>
                        <a:rPr lang="en-US" sz="1200" b="1" dirty="0" smtClean="0">
                          <a:solidFill>
                            <a:srgbClr val="000000"/>
                          </a:solidFill>
                          <a:latin typeface="Calibri" pitchFamily="34" charset="0"/>
                        </a:rPr>
                        <a:t>try {                          </a:t>
                      </a:r>
                    </a:p>
                    <a:p>
                      <a:r>
                        <a:rPr lang="en-US" sz="1200" b="1" dirty="0" smtClean="0">
                          <a:solidFill>
                            <a:srgbClr val="000000"/>
                          </a:solidFill>
                          <a:latin typeface="Calibri" pitchFamily="34" charset="0"/>
                        </a:rPr>
                        <a:t>6.	</a:t>
                      </a:r>
                      <a:r>
                        <a:rPr lang="en-US" sz="1200" b="1" dirty="0" err="1" smtClean="0">
                          <a:solidFill>
                            <a:srgbClr val="000000"/>
                          </a:solidFill>
                          <a:latin typeface="Calibri" pitchFamily="34" charset="0"/>
                        </a:rPr>
                        <a:t>System.out.println</a:t>
                      </a:r>
                      <a:r>
                        <a:rPr lang="en-US" sz="1200" b="1" dirty="0" smtClean="0">
                          <a:solidFill>
                            <a:srgbClr val="000000"/>
                          </a:solidFill>
                          <a:latin typeface="Calibri" pitchFamily="34" charset="0"/>
                        </a:rPr>
                        <a:t>("Have a nice day");</a:t>
                      </a:r>
                    </a:p>
                    <a:p>
                      <a:r>
                        <a:rPr lang="en-US" sz="1200" b="1" dirty="0" smtClean="0">
                          <a:solidFill>
                            <a:srgbClr val="000000"/>
                          </a:solidFill>
                          <a:latin typeface="Calibri" pitchFamily="34" charset="0"/>
                        </a:rPr>
                        <a:t>7.                           </a:t>
                      </a:r>
                      <a:r>
                        <a:rPr lang="en-US" sz="1200" b="1" dirty="0" err="1" smtClean="0">
                          <a:solidFill>
                            <a:srgbClr val="000000"/>
                          </a:solidFill>
                          <a:latin typeface="Calibri" pitchFamily="34" charset="0"/>
                        </a:rPr>
                        <a:t>Thread.sleep</a:t>
                      </a:r>
                      <a:r>
                        <a:rPr lang="en-US" sz="1200" b="1" dirty="0" smtClean="0">
                          <a:solidFill>
                            <a:srgbClr val="000000"/>
                          </a:solidFill>
                          <a:latin typeface="Calibri" pitchFamily="34" charset="0"/>
                        </a:rPr>
                        <a:t>(1000);</a:t>
                      </a:r>
                    </a:p>
                    <a:p>
                      <a:r>
                        <a:rPr lang="en-US" sz="1200" b="1" baseline="0" dirty="0" smtClean="0">
                          <a:solidFill>
                            <a:srgbClr val="000000"/>
                          </a:solidFill>
                          <a:latin typeface="Calibri" pitchFamily="34" charset="0"/>
                        </a:rPr>
                        <a:t>8.                </a:t>
                      </a:r>
                      <a:r>
                        <a:rPr lang="en-US" sz="1200" b="1" dirty="0" smtClean="0">
                          <a:solidFill>
                            <a:srgbClr val="000000"/>
                          </a:solidFill>
                          <a:latin typeface="Calibri" pitchFamily="34" charset="0"/>
                        </a:rPr>
                        <a:t>} catch(</a:t>
                      </a:r>
                      <a:r>
                        <a:rPr lang="en-US" sz="1200" b="1" dirty="0" err="1" smtClean="0">
                          <a:solidFill>
                            <a:srgbClr val="000000"/>
                          </a:solidFill>
                          <a:latin typeface="Calibri" pitchFamily="34" charset="0"/>
                        </a:rPr>
                        <a:t>InterruptedException</a:t>
                      </a:r>
                      <a:r>
                        <a:rPr lang="en-US" sz="1200" b="1" dirty="0" smtClean="0">
                          <a:solidFill>
                            <a:srgbClr val="000000"/>
                          </a:solidFill>
                          <a:latin typeface="Calibri" pitchFamily="34" charset="0"/>
                        </a:rPr>
                        <a:t> e) { break; }</a:t>
                      </a:r>
                    </a:p>
                    <a:p>
                      <a:r>
                        <a:rPr lang="en-US" sz="1200" b="1" baseline="0" dirty="0" smtClean="0">
                          <a:solidFill>
                            <a:srgbClr val="000000"/>
                          </a:solidFill>
                          <a:latin typeface="Calibri" pitchFamily="34" charset="0"/>
                        </a:rPr>
                        <a:t>9.        </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10.    }</a:t>
                      </a:r>
                    </a:p>
                    <a:p>
                      <a:r>
                        <a:rPr lang="en-US" sz="1200" b="1" dirty="0" smtClean="0">
                          <a:solidFill>
                            <a:srgbClr val="000000"/>
                          </a:solidFill>
                          <a:latin typeface="Calibri" pitchFamily="34" charset="0"/>
                        </a:rPr>
                        <a:t>11.     public static void main(String </a:t>
                      </a:r>
                      <a:r>
                        <a:rPr lang="en-US" sz="1200" b="1" dirty="0" err="1" smtClean="0">
                          <a:solidFill>
                            <a:srgbClr val="000000"/>
                          </a:solidFill>
                          <a:latin typeface="Calibri" pitchFamily="34" charset="0"/>
                        </a:rPr>
                        <a:t>args</a:t>
                      </a:r>
                      <a:r>
                        <a:rPr lang="en-US" sz="1200" b="1" dirty="0" smtClean="0">
                          <a:solidFill>
                            <a:srgbClr val="000000"/>
                          </a:solidFill>
                          <a:latin typeface="Calibri" pitchFamily="34" charset="0"/>
                        </a:rPr>
                        <a:t>[]) {</a:t>
                      </a:r>
                    </a:p>
                    <a:p>
                      <a:r>
                        <a:rPr lang="en-US" sz="1200" b="1" dirty="0" smtClean="0">
                          <a:solidFill>
                            <a:srgbClr val="000000"/>
                          </a:solidFill>
                          <a:latin typeface="Calibri" pitchFamily="34" charset="0"/>
                        </a:rPr>
                        <a:t>12.          </a:t>
                      </a:r>
                      <a:r>
                        <a:rPr lang="en-US" sz="1200" b="1" dirty="0" err="1" smtClean="0">
                          <a:solidFill>
                            <a:srgbClr val="000000"/>
                          </a:solidFill>
                          <a:latin typeface="Calibri" pitchFamily="34" charset="0"/>
                        </a:rPr>
                        <a:t>TestInterrupt</a:t>
                      </a:r>
                      <a:r>
                        <a:rPr lang="en-US" sz="1200" b="1" dirty="0" smtClean="0">
                          <a:solidFill>
                            <a:srgbClr val="000000"/>
                          </a:solidFill>
                          <a:latin typeface="Calibri" pitchFamily="34" charset="0"/>
                        </a:rPr>
                        <a:t> t = new </a:t>
                      </a:r>
                      <a:r>
                        <a:rPr lang="en-US" sz="1200" b="1" dirty="0" err="1" smtClean="0">
                          <a:solidFill>
                            <a:srgbClr val="000000"/>
                          </a:solidFill>
                          <a:latin typeface="Calibri" pitchFamily="34" charset="0"/>
                        </a:rPr>
                        <a:t>TestInterrupt</a:t>
                      </a:r>
                      <a:r>
                        <a:rPr lang="en-US" sz="1200" b="1" dirty="0" smtClean="0">
                          <a:solidFill>
                            <a:srgbClr val="000000"/>
                          </a:solidFill>
                          <a:latin typeface="Calibri" pitchFamily="34" charset="0"/>
                        </a:rPr>
                        <a:t> ();</a:t>
                      </a:r>
                    </a:p>
                    <a:p>
                      <a:r>
                        <a:rPr lang="en-US" sz="1200" b="1" dirty="0" smtClean="0">
                          <a:solidFill>
                            <a:srgbClr val="000000"/>
                          </a:solidFill>
                          <a:latin typeface="Calibri" pitchFamily="34" charset="0"/>
                        </a:rPr>
                        <a:t>13.          </a:t>
                      </a:r>
                      <a:r>
                        <a:rPr lang="en-US" sz="1200" b="1" dirty="0" err="1" smtClean="0">
                          <a:solidFill>
                            <a:srgbClr val="000000"/>
                          </a:solidFill>
                          <a:latin typeface="Calibri" pitchFamily="34" charset="0"/>
                        </a:rPr>
                        <a:t>t.start</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14.          Scanner scan = new Scanner(</a:t>
                      </a:r>
                      <a:r>
                        <a:rPr lang="en-US" sz="1200" b="1" dirty="0" err="1" smtClean="0">
                          <a:solidFill>
                            <a:srgbClr val="000000"/>
                          </a:solidFill>
                          <a:latin typeface="Calibri" pitchFamily="34" charset="0"/>
                        </a:rPr>
                        <a:t>System.in</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15.          String s=</a:t>
                      </a:r>
                      <a:r>
                        <a:rPr lang="en-US" sz="1200" b="1" dirty="0" err="1" smtClean="0">
                          <a:solidFill>
                            <a:srgbClr val="000000"/>
                          </a:solidFill>
                          <a:latin typeface="Calibri" pitchFamily="34" charset="0"/>
                        </a:rPr>
                        <a:t>scan.nextLine</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16.          if(s!=null)   </a:t>
                      </a:r>
                      <a:r>
                        <a:rPr lang="en-US" sz="1200" b="1" dirty="0" err="1" smtClean="0">
                          <a:solidFill>
                            <a:srgbClr val="000000"/>
                          </a:solidFill>
                          <a:latin typeface="Calibri" pitchFamily="34" charset="0"/>
                        </a:rPr>
                        <a:t>t.interrupt</a:t>
                      </a:r>
                      <a:r>
                        <a:rPr lang="en-US" sz="1200" b="1" dirty="0" smtClean="0">
                          <a:solidFill>
                            <a:srgbClr val="000000"/>
                          </a:solidFill>
                          <a:latin typeface="Calibri" pitchFamily="34" charset="0"/>
                        </a:rPr>
                        <a:t>();</a:t>
                      </a:r>
                    </a:p>
                    <a:p>
                      <a:r>
                        <a:rPr lang="en-US" sz="1200" b="1" dirty="0" smtClean="0">
                          <a:solidFill>
                            <a:srgbClr val="000000"/>
                          </a:solidFill>
                          <a:latin typeface="Courier New" pitchFamily="49" charset="0"/>
                        </a:rPr>
                        <a:t>17.} }</a:t>
                      </a:r>
                    </a:p>
                    <a:p>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sz="1400" dirty="0" smtClean="0">
                          <a:solidFill>
                            <a:schemeClr val="tx1"/>
                          </a:solidFill>
                          <a:latin typeface="Calibri" pitchFamily="34" charset="0"/>
                        </a:rPr>
                        <a:t>The code prints “Have a nice day” every 1 sec until user presses an a key then enter.</a:t>
                      </a:r>
                    </a:p>
                    <a:p>
                      <a:pPr algn="just"/>
                      <a:r>
                        <a:rPr lang="en-US" sz="1400" dirty="0" smtClean="0">
                          <a:solidFill>
                            <a:schemeClr val="tx1"/>
                          </a:solidFill>
                          <a:latin typeface="Calibri" pitchFamily="34" charset="0"/>
                        </a:rPr>
                        <a:t>When user presses a key, an  </a:t>
                      </a:r>
                      <a:r>
                        <a:rPr lang="en-US" sz="1400" b="1" dirty="0" err="1" smtClean="0">
                          <a:solidFill>
                            <a:schemeClr val="tx1"/>
                          </a:solidFill>
                          <a:latin typeface="Calibri" pitchFamily="34" charset="0"/>
                        </a:rPr>
                        <a:t>InterruptedException</a:t>
                      </a:r>
                      <a:r>
                        <a:rPr lang="en-US" sz="1400" dirty="0" smtClean="0">
                          <a:solidFill>
                            <a:schemeClr val="tx1"/>
                          </a:solidFill>
                          <a:latin typeface="Calibri" pitchFamily="34" charset="0"/>
                        </a:rPr>
                        <a:t> is thrown and catch handler is called. The </a:t>
                      </a:r>
                      <a:r>
                        <a:rPr lang="en-US" sz="1400" b="1" dirty="0" smtClean="0">
                          <a:solidFill>
                            <a:schemeClr val="tx1"/>
                          </a:solidFill>
                          <a:latin typeface="Calibri" pitchFamily="34" charset="0"/>
                        </a:rPr>
                        <a:t>break</a:t>
                      </a:r>
                      <a:r>
                        <a:rPr lang="en-US" sz="1400" dirty="0" smtClean="0">
                          <a:solidFill>
                            <a:schemeClr val="tx1"/>
                          </a:solidFill>
                          <a:latin typeface="Calibri" pitchFamily="34" charset="0"/>
                        </a:rPr>
                        <a:t> in catch handler makes the thread come out of while loop and hence </a:t>
                      </a:r>
                      <a:r>
                        <a:rPr lang="en-US" sz="1400" b="1" dirty="0" smtClean="0">
                          <a:solidFill>
                            <a:schemeClr val="tx1"/>
                          </a:solidFill>
                          <a:latin typeface="Calibri" pitchFamily="34" charset="0"/>
                        </a:rPr>
                        <a:t>run() </a:t>
                      </a:r>
                      <a:r>
                        <a:rPr lang="en-US" sz="1400" dirty="0" smtClean="0">
                          <a:solidFill>
                            <a:schemeClr val="tx1"/>
                          </a:solidFill>
                          <a:latin typeface="Calibri" pitchFamily="34" charset="0"/>
                        </a:rPr>
                        <a:t>method returns.</a:t>
                      </a:r>
                    </a:p>
                    <a:p>
                      <a:pPr algn="l">
                        <a:spcBef>
                          <a:spcPct val="0"/>
                        </a:spcBef>
                      </a:pPr>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Module 1: Objectives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Font typeface="Wingdings" pitchFamily="2" charset="2"/>
              <a:buNone/>
              <a:defRPr/>
            </a:pPr>
            <a:r>
              <a:rPr lang="en-US" sz="1600" b="1" dirty="0" smtClean="0">
                <a:latin typeface="Calibri" pitchFamily="34" charset="0"/>
              </a:rPr>
              <a:t>After completion of this module, you should be able to:</a:t>
            </a:r>
          </a:p>
          <a:p>
            <a:pPr marL="342900" indent="-342900">
              <a:spcBef>
                <a:spcPct val="30000"/>
              </a:spcBef>
              <a:buClr>
                <a:srgbClr val="FF0000"/>
              </a:buClr>
              <a:buSzPct val="70000"/>
              <a:buFont typeface="Wingdings" pitchFamily="2" charset="2"/>
              <a:buChar char="q"/>
              <a:defRPr/>
            </a:pPr>
            <a:r>
              <a:rPr lang="en-US" sz="1600" dirty="0" smtClean="0">
                <a:latin typeface="Calibri" pitchFamily="34" charset="0"/>
                <a:cs typeface="Times New Roman" pitchFamily="18" charset="0"/>
              </a:rPr>
              <a:t>Define Threads.</a:t>
            </a:r>
          </a:p>
          <a:p>
            <a:pPr marL="342900" indent="-342900">
              <a:spcBef>
                <a:spcPct val="30000"/>
              </a:spcBef>
              <a:buClr>
                <a:srgbClr val="FF0000"/>
              </a:buClr>
              <a:buSzPct val="70000"/>
              <a:buFont typeface="Wingdings" pitchFamily="2" charset="2"/>
              <a:buChar char="q"/>
              <a:defRPr/>
            </a:pPr>
            <a:r>
              <a:rPr lang="en-US" sz="1600" dirty="0" smtClean="0">
                <a:latin typeface="Calibri" pitchFamily="34" charset="0"/>
                <a:cs typeface="Times New Roman" pitchFamily="18" charset="0"/>
              </a:rPr>
              <a:t>Differentiate between Process and Thread</a:t>
            </a:r>
            <a:r>
              <a:rPr lang="en-US" sz="1600" dirty="0" smtClean="0">
                <a:latin typeface="Calibri" pitchFamily="34" charset="0"/>
              </a:rPr>
              <a:t> .</a:t>
            </a:r>
          </a:p>
          <a:p>
            <a:pPr marL="342900" indent="-342900">
              <a:spcBef>
                <a:spcPct val="30000"/>
              </a:spcBef>
              <a:buClr>
                <a:srgbClr val="FF0000"/>
              </a:buClr>
              <a:buSzPct val="70000"/>
              <a:buFont typeface="Wingdings" pitchFamily="2" charset="2"/>
              <a:buChar char="q"/>
              <a:defRPr/>
            </a:pPr>
            <a:r>
              <a:rPr lang="en-US" sz="1600" dirty="0" smtClean="0">
                <a:latin typeface="Calibri" pitchFamily="34" charset="0"/>
              </a:rPr>
              <a:t>Explain types of Thread.</a:t>
            </a:r>
          </a:p>
          <a:p>
            <a:pPr marL="342900" indent="-342900">
              <a:spcBef>
                <a:spcPct val="30000"/>
              </a:spcBef>
              <a:buClr>
                <a:srgbClr val="FF0000"/>
              </a:buClr>
              <a:buSzPct val="70000"/>
              <a:buFont typeface="Wingdings" pitchFamily="2" charset="2"/>
              <a:buChar char="q"/>
              <a:defRPr/>
            </a:pPr>
            <a:r>
              <a:rPr lang="en-US" sz="1600" dirty="0" smtClean="0">
                <a:latin typeface="Calibri" pitchFamily="34" charset="0"/>
              </a:rPr>
              <a:t>Understand the life cycle of a thread.</a:t>
            </a:r>
          </a:p>
          <a:p>
            <a:pPr marL="342900" indent="-342900">
              <a:spcBef>
                <a:spcPct val="30000"/>
              </a:spcBef>
              <a:buClr>
                <a:srgbClr val="FF0000"/>
              </a:buClr>
              <a:buSzPct val="70000"/>
              <a:buFont typeface="Wingdings" pitchFamily="2" charset="2"/>
              <a:buChar char="q"/>
              <a:defRPr/>
            </a:pPr>
            <a:r>
              <a:rPr lang="en-US" sz="1600" dirty="0" smtClean="0">
                <a:latin typeface="Calibri" pitchFamily="34" charset="0"/>
              </a:rPr>
              <a:t>Explain java thread states and how to use it in Java.</a:t>
            </a:r>
          </a:p>
          <a:p>
            <a:pPr marL="342900" indent="-342900">
              <a:spcBef>
                <a:spcPct val="30000"/>
              </a:spcBef>
              <a:buClr>
                <a:srgbClr val="FF0000"/>
              </a:buClr>
              <a:buSzPct val="70000"/>
              <a:buFont typeface="Wingdings" pitchFamily="2" charset="2"/>
              <a:buChar char="q"/>
              <a:defRPr/>
            </a:pPr>
            <a:r>
              <a:rPr lang="en-US" sz="1600" dirty="0" smtClean="0">
                <a:latin typeface="Calibri" pitchFamily="34" charset="0"/>
              </a:rPr>
              <a:t>Create threads.</a:t>
            </a:r>
          </a:p>
          <a:p>
            <a:pPr marL="342900" indent="-342900">
              <a:spcBef>
                <a:spcPct val="30000"/>
              </a:spcBef>
              <a:buClr>
                <a:srgbClr val="FF0000"/>
              </a:buClr>
              <a:buSzPct val="70000"/>
              <a:buFont typeface="Wingdings" pitchFamily="2" charset="2"/>
              <a:buChar char="q"/>
              <a:defRPr/>
            </a:pPr>
            <a:r>
              <a:rPr lang="en-US" sz="1600" dirty="0" smtClean="0">
                <a:latin typeface="Calibri" pitchFamily="34" charset="0"/>
              </a:rPr>
              <a:t>Identify the thread priorities .</a:t>
            </a:r>
          </a:p>
          <a:p>
            <a:pPr marL="342900" indent="-342900">
              <a:spcBef>
                <a:spcPct val="30000"/>
              </a:spcBef>
              <a:buClr>
                <a:srgbClr val="FF0000"/>
              </a:buClr>
              <a:buSzPct val="70000"/>
              <a:buFont typeface="Wingdings" pitchFamily="2" charset="2"/>
              <a:buChar char="q"/>
              <a:defRPr/>
            </a:pPr>
            <a:r>
              <a:rPr lang="en-US" sz="1600" dirty="0" smtClean="0">
                <a:latin typeface="Calibri" pitchFamily="34" charset="0"/>
              </a:rPr>
              <a:t>Understand thread synchronization and inter-threaded communication .</a:t>
            </a:r>
          </a:p>
          <a:p>
            <a:pPr marL="342900" indent="-342900">
              <a:spcBef>
                <a:spcPct val="30000"/>
              </a:spcBef>
              <a:buClr>
                <a:srgbClr val="FF0000"/>
              </a:buClr>
              <a:buSzPct val="70000"/>
              <a:buFont typeface="Wingdings" pitchFamily="2" charset="2"/>
              <a:buChar char="q"/>
              <a:defRPr/>
            </a:pPr>
            <a:r>
              <a:rPr lang="en-US" sz="1600" dirty="0" smtClean="0">
                <a:latin typeface="Calibri" pitchFamily="34" charset="0"/>
              </a:rPr>
              <a:t>Explain garbage collection .</a:t>
            </a:r>
            <a:endParaRPr lang="en-US"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Multithreading</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492250"/>
          <a:ext cx="7416750" cy="3312318"/>
        </p:xfrm>
        <a:graphic>
          <a:graphicData uri="http://schemas.openxmlformats.org/drawingml/2006/table">
            <a:tbl>
              <a:tblPr firstRow="1" bandRow="1">
                <a:tableStyleId>{5940675A-B579-460E-94D1-54222C63F5DA}</a:tableStyleId>
              </a:tblPr>
              <a:tblGrid>
                <a:gridCol w="3935419"/>
                <a:gridCol w="3481331"/>
              </a:tblGrid>
              <a:tr h="3312318">
                <a:tc>
                  <a:txBody>
                    <a:bodyPr/>
                    <a:lstStyle/>
                    <a:p>
                      <a:r>
                        <a:rPr lang="en-US" sz="1200" b="1" dirty="0" smtClean="0">
                          <a:solidFill>
                            <a:srgbClr val="000000"/>
                          </a:solidFill>
                          <a:latin typeface="Calibri" pitchFamily="34" charset="0"/>
                        </a:rPr>
                        <a:t>1. import </a:t>
                      </a:r>
                      <a:r>
                        <a:rPr lang="en-US" sz="1200" b="1" dirty="0" err="1" smtClean="0">
                          <a:solidFill>
                            <a:srgbClr val="000000"/>
                          </a:solidFill>
                          <a:latin typeface="Calibri" pitchFamily="34" charset="0"/>
                        </a:rPr>
                        <a:t>java.util</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2. public class </a:t>
                      </a:r>
                      <a:r>
                        <a:rPr lang="en-US" sz="1200" b="1" dirty="0" err="1" smtClean="0">
                          <a:solidFill>
                            <a:srgbClr val="000000"/>
                          </a:solidFill>
                          <a:latin typeface="Calibri" pitchFamily="34" charset="0"/>
                        </a:rPr>
                        <a:t>MultiThreadE</a:t>
                      </a:r>
                      <a:r>
                        <a:rPr lang="en-US" sz="1200" b="1" dirty="0" smtClean="0">
                          <a:solidFill>
                            <a:srgbClr val="000000"/>
                          </a:solidFill>
                          <a:latin typeface="Calibri" pitchFamily="34" charset="0"/>
                        </a:rPr>
                        <a:t> x implements</a:t>
                      </a:r>
                      <a:r>
                        <a:rPr lang="en-US" sz="1200" b="1" baseline="0" dirty="0" smtClean="0">
                          <a:solidFill>
                            <a:srgbClr val="000000"/>
                          </a:solidFill>
                          <a:latin typeface="Calibri" pitchFamily="34" charset="0"/>
                        </a:rPr>
                        <a:t> </a:t>
                      </a:r>
                      <a:r>
                        <a:rPr lang="en-US" sz="1200" b="1" baseline="0" dirty="0" err="1" smtClean="0">
                          <a:solidFill>
                            <a:srgbClr val="000000"/>
                          </a:solidFill>
                          <a:latin typeface="Calibri" pitchFamily="34" charset="0"/>
                        </a:rPr>
                        <a:t>Runnable</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3.    public void run() {</a:t>
                      </a:r>
                    </a:p>
                    <a:p>
                      <a:r>
                        <a:rPr lang="en-US" sz="1200" b="1" dirty="0" smtClean="0">
                          <a:solidFill>
                            <a:srgbClr val="000000"/>
                          </a:solidFill>
                          <a:latin typeface="Calibri" pitchFamily="34" charset="0"/>
                        </a:rPr>
                        <a:t>4.        for(</a:t>
                      </a:r>
                      <a:r>
                        <a:rPr lang="en-US" sz="1200" b="1" dirty="0" err="1" smtClean="0">
                          <a:solidFill>
                            <a:srgbClr val="000000"/>
                          </a:solidFill>
                          <a:latin typeface="Calibri" pitchFamily="34" charset="0"/>
                        </a:rPr>
                        <a:t>int</a:t>
                      </a:r>
                      <a:r>
                        <a:rPr lang="en-US" sz="1200" b="1" baseline="0" dirty="0" smtClean="0">
                          <a:solidFill>
                            <a:srgbClr val="000000"/>
                          </a:solidFill>
                          <a:latin typeface="Calibri" pitchFamily="34" charset="0"/>
                        </a:rPr>
                        <a:t> </a:t>
                      </a:r>
                      <a:r>
                        <a:rPr lang="en-US" sz="1200" b="1" baseline="0" dirty="0" err="1" smtClean="0">
                          <a:solidFill>
                            <a:srgbClr val="000000"/>
                          </a:solidFill>
                          <a:latin typeface="Calibri" pitchFamily="34" charset="0"/>
                        </a:rPr>
                        <a:t>i</a:t>
                      </a:r>
                      <a:r>
                        <a:rPr lang="en-US" sz="1200" b="1" baseline="0" dirty="0" smtClean="0">
                          <a:solidFill>
                            <a:srgbClr val="000000"/>
                          </a:solidFill>
                          <a:latin typeface="Calibri" pitchFamily="34" charset="0"/>
                        </a:rPr>
                        <a:t>=0;  </a:t>
                      </a:r>
                      <a:r>
                        <a:rPr lang="en-US" sz="1200" b="1" baseline="0" dirty="0" err="1" smtClean="0">
                          <a:solidFill>
                            <a:srgbClr val="000000"/>
                          </a:solidFill>
                          <a:latin typeface="Calibri" pitchFamily="34" charset="0"/>
                        </a:rPr>
                        <a:t>i</a:t>
                      </a:r>
                      <a:r>
                        <a:rPr lang="en-US" sz="1200" b="1" baseline="0" dirty="0" smtClean="0">
                          <a:solidFill>
                            <a:srgbClr val="000000"/>
                          </a:solidFill>
                          <a:latin typeface="Calibri" pitchFamily="34" charset="0"/>
                        </a:rPr>
                        <a:t>&lt;5; </a:t>
                      </a:r>
                      <a:r>
                        <a:rPr lang="en-US" sz="1200" b="1" baseline="0" dirty="0" err="1" smtClean="0">
                          <a:solidFill>
                            <a:srgbClr val="000000"/>
                          </a:solidFill>
                          <a:latin typeface="Calibri" pitchFamily="34" charset="0"/>
                        </a:rPr>
                        <a:t>i</a:t>
                      </a:r>
                      <a:r>
                        <a:rPr lang="en-US" sz="1200" b="1" baseline="0" dirty="0" smtClean="0">
                          <a:solidFill>
                            <a:srgbClr val="000000"/>
                          </a:solidFill>
                          <a:latin typeface="Calibri" pitchFamily="34" charset="0"/>
                        </a:rPr>
                        <a:t>++</a:t>
                      </a:r>
                      <a:r>
                        <a:rPr lang="en-US" sz="1200" b="1" dirty="0" smtClean="0">
                          <a:solidFill>
                            <a:srgbClr val="000000"/>
                          </a:solidFill>
                          <a:latin typeface="Calibri" pitchFamily="34" charset="0"/>
                        </a:rPr>
                        <a:t>){</a:t>
                      </a:r>
                    </a:p>
                    <a:p>
                      <a:r>
                        <a:rPr lang="en-US" sz="1200" b="1" baseline="0" dirty="0" smtClean="0">
                          <a:solidFill>
                            <a:srgbClr val="000000"/>
                          </a:solidFill>
                          <a:latin typeface="Calibri" pitchFamily="34" charset="0"/>
                        </a:rPr>
                        <a:t>5.            </a:t>
                      </a:r>
                      <a:r>
                        <a:rPr lang="en-US" sz="1200" b="1" dirty="0" smtClean="0">
                          <a:solidFill>
                            <a:srgbClr val="000000"/>
                          </a:solidFill>
                          <a:latin typeface="Calibri" pitchFamily="34" charset="0"/>
                        </a:rPr>
                        <a:t>try {                          </a:t>
                      </a:r>
                    </a:p>
                    <a:p>
                      <a:r>
                        <a:rPr lang="en-US" sz="1200" b="1" baseline="0" dirty="0" smtClean="0">
                          <a:solidFill>
                            <a:srgbClr val="000000"/>
                          </a:solidFill>
                          <a:latin typeface="Calibri" pitchFamily="34" charset="0"/>
                        </a:rPr>
                        <a:t>6.                    </a:t>
                      </a:r>
                      <a:r>
                        <a:rPr lang="en-US" sz="1200" b="1" dirty="0" err="1" smtClean="0">
                          <a:solidFill>
                            <a:srgbClr val="000000"/>
                          </a:solidFill>
                          <a:latin typeface="Calibri" pitchFamily="34" charset="0"/>
                        </a:rPr>
                        <a:t>System.out.println</a:t>
                      </a:r>
                      <a:r>
                        <a:rPr lang="en-US" sz="1200" b="1" dirty="0" smtClean="0">
                          <a:solidFill>
                            <a:srgbClr val="000000"/>
                          </a:solidFill>
                          <a:latin typeface="Calibri" pitchFamily="34" charset="0"/>
                        </a:rPr>
                        <a:t>(</a:t>
                      </a:r>
                      <a:r>
                        <a:rPr lang="en-US" sz="1200" b="1" dirty="0" err="1" smtClean="0">
                          <a:solidFill>
                            <a:srgbClr val="000000"/>
                          </a:solidFill>
                          <a:latin typeface="Calibri" pitchFamily="34" charset="0"/>
                        </a:rPr>
                        <a:t>Thread.currentThread</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7.                    </a:t>
                      </a:r>
                      <a:r>
                        <a:rPr lang="en-US" sz="1200" b="1" dirty="0" err="1" smtClean="0">
                          <a:solidFill>
                            <a:srgbClr val="000000"/>
                          </a:solidFill>
                          <a:latin typeface="Calibri" pitchFamily="34" charset="0"/>
                        </a:rPr>
                        <a:t>getName</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8.                           </a:t>
                      </a:r>
                      <a:r>
                        <a:rPr lang="en-US" sz="1200" b="1" dirty="0" err="1" smtClean="0">
                          <a:solidFill>
                            <a:srgbClr val="000000"/>
                          </a:solidFill>
                          <a:latin typeface="Calibri" pitchFamily="34" charset="0"/>
                        </a:rPr>
                        <a:t>Thread.sleep</a:t>
                      </a:r>
                      <a:r>
                        <a:rPr lang="en-US" sz="1200" b="1" dirty="0" smtClean="0">
                          <a:solidFill>
                            <a:srgbClr val="000000"/>
                          </a:solidFill>
                          <a:latin typeface="Calibri" pitchFamily="34" charset="0"/>
                        </a:rPr>
                        <a:t>(1000);</a:t>
                      </a:r>
                    </a:p>
                    <a:p>
                      <a:r>
                        <a:rPr lang="en-US" sz="1200" b="1" baseline="0" dirty="0" smtClean="0">
                          <a:solidFill>
                            <a:srgbClr val="000000"/>
                          </a:solidFill>
                          <a:latin typeface="Calibri" pitchFamily="34" charset="0"/>
                        </a:rPr>
                        <a:t>9.                </a:t>
                      </a:r>
                      <a:r>
                        <a:rPr lang="en-US" sz="1200" b="1" dirty="0" smtClean="0">
                          <a:solidFill>
                            <a:srgbClr val="000000"/>
                          </a:solidFill>
                          <a:latin typeface="Calibri" pitchFamily="34" charset="0"/>
                        </a:rPr>
                        <a:t>} catch(</a:t>
                      </a:r>
                      <a:r>
                        <a:rPr lang="en-US" sz="1200" b="1" dirty="0" err="1" smtClean="0">
                          <a:solidFill>
                            <a:srgbClr val="000000"/>
                          </a:solidFill>
                          <a:latin typeface="Calibri" pitchFamily="34" charset="0"/>
                        </a:rPr>
                        <a:t>InterruptedException</a:t>
                      </a:r>
                      <a:r>
                        <a:rPr lang="en-US" sz="1200" b="1" dirty="0" smtClean="0">
                          <a:solidFill>
                            <a:srgbClr val="000000"/>
                          </a:solidFill>
                          <a:latin typeface="Calibri" pitchFamily="34" charset="0"/>
                        </a:rPr>
                        <a:t> e) { }</a:t>
                      </a:r>
                    </a:p>
                    <a:p>
                      <a:r>
                        <a:rPr lang="en-US" sz="1200" b="1" baseline="0" dirty="0" smtClean="0">
                          <a:solidFill>
                            <a:srgbClr val="000000"/>
                          </a:solidFill>
                          <a:latin typeface="Calibri" pitchFamily="34" charset="0"/>
                        </a:rPr>
                        <a:t>10.        </a:t>
                      </a:r>
                      <a:r>
                        <a:rPr lang="en-US" sz="1200" b="1" dirty="0" smtClean="0">
                          <a:solidFill>
                            <a:srgbClr val="000000"/>
                          </a:solidFill>
                          <a:latin typeface="Calibri" pitchFamily="34" charset="0"/>
                        </a:rPr>
                        <a:t>}    }</a:t>
                      </a:r>
                    </a:p>
                    <a:p>
                      <a:r>
                        <a:rPr lang="en-US" sz="1200" b="1" dirty="0" smtClean="0">
                          <a:solidFill>
                            <a:srgbClr val="000000"/>
                          </a:solidFill>
                          <a:latin typeface="Calibri" pitchFamily="34" charset="0"/>
                        </a:rPr>
                        <a:t>11.     public static void main(String </a:t>
                      </a:r>
                      <a:r>
                        <a:rPr lang="en-US" sz="1200" b="1" dirty="0" err="1" smtClean="0">
                          <a:solidFill>
                            <a:srgbClr val="000000"/>
                          </a:solidFill>
                          <a:latin typeface="Calibri" pitchFamily="34" charset="0"/>
                        </a:rPr>
                        <a:t>args</a:t>
                      </a:r>
                      <a:r>
                        <a:rPr lang="en-US" sz="1200" b="1" dirty="0" smtClean="0">
                          <a:solidFill>
                            <a:srgbClr val="000000"/>
                          </a:solidFill>
                          <a:latin typeface="Calibri" pitchFamily="34" charset="0"/>
                        </a:rPr>
                        <a:t>[]) {</a:t>
                      </a:r>
                    </a:p>
                    <a:p>
                      <a:r>
                        <a:rPr lang="en-US" sz="1200" b="1" dirty="0" smtClean="0">
                          <a:solidFill>
                            <a:srgbClr val="000000"/>
                          </a:solidFill>
                          <a:latin typeface="Calibri" pitchFamily="34" charset="0"/>
                        </a:rPr>
                        <a:t>12.          </a:t>
                      </a:r>
                      <a:r>
                        <a:rPr lang="en-US" sz="1200" b="1" dirty="0" err="1" smtClean="0">
                          <a:solidFill>
                            <a:srgbClr val="000000"/>
                          </a:solidFill>
                          <a:latin typeface="Calibri" pitchFamily="34" charset="0"/>
                        </a:rPr>
                        <a:t>MultiThreadEx</a:t>
                      </a:r>
                      <a:r>
                        <a:rPr lang="en-US" sz="1200" b="1" dirty="0" smtClean="0">
                          <a:solidFill>
                            <a:srgbClr val="000000"/>
                          </a:solidFill>
                          <a:latin typeface="Calibri" pitchFamily="34" charset="0"/>
                        </a:rPr>
                        <a:t> </a:t>
                      </a:r>
                      <a:r>
                        <a:rPr lang="en-US" sz="1200" b="1" dirty="0" err="1" smtClean="0">
                          <a:solidFill>
                            <a:srgbClr val="000000"/>
                          </a:solidFill>
                          <a:latin typeface="Calibri" pitchFamily="34" charset="0"/>
                        </a:rPr>
                        <a:t>onj</a:t>
                      </a:r>
                      <a:r>
                        <a:rPr lang="en-US" sz="1200" b="1" dirty="0" smtClean="0">
                          <a:solidFill>
                            <a:srgbClr val="000000"/>
                          </a:solidFill>
                          <a:latin typeface="Calibri" pitchFamily="34" charset="0"/>
                        </a:rPr>
                        <a:t>=new </a:t>
                      </a:r>
                      <a:r>
                        <a:rPr lang="en-US" sz="1200" b="1" dirty="0" err="1" smtClean="0">
                          <a:solidFill>
                            <a:srgbClr val="000000"/>
                          </a:solidFill>
                          <a:latin typeface="Calibri" pitchFamily="34" charset="0"/>
                        </a:rPr>
                        <a:t>MultiThreadEx</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13.          Thread t=new</a:t>
                      </a:r>
                      <a:r>
                        <a:rPr lang="en-US" sz="1200" b="1" baseline="0" dirty="0" smtClean="0">
                          <a:solidFill>
                            <a:srgbClr val="000000"/>
                          </a:solidFill>
                          <a:latin typeface="Calibri" pitchFamily="34" charset="0"/>
                        </a:rPr>
                        <a:t> Thread(</a:t>
                      </a:r>
                      <a:r>
                        <a:rPr lang="en-US" sz="1200" b="1" baseline="0" dirty="0" err="1" smtClean="0">
                          <a:solidFill>
                            <a:srgbClr val="000000"/>
                          </a:solidFill>
                          <a:latin typeface="Calibri" pitchFamily="34" charset="0"/>
                        </a:rPr>
                        <a:t>obj</a:t>
                      </a:r>
                      <a:r>
                        <a:rPr lang="en-US" sz="1200" b="1" baseline="0" dirty="0" smtClean="0">
                          <a:solidFill>
                            <a:srgbClr val="000000"/>
                          </a:solidFill>
                          <a:latin typeface="Calibri" pitchFamily="34" charset="0"/>
                        </a:rPr>
                        <a:t>, ”A”);</a:t>
                      </a:r>
                    </a:p>
                    <a:p>
                      <a:r>
                        <a:rPr lang="en-US" sz="1200" b="1" dirty="0" smtClean="0">
                          <a:solidFill>
                            <a:srgbClr val="000000"/>
                          </a:solidFill>
                          <a:latin typeface="Calibri" pitchFamily="34" charset="0"/>
                        </a:rPr>
                        <a:t>14.          Thread t1=new</a:t>
                      </a:r>
                      <a:r>
                        <a:rPr lang="en-US" sz="1200" b="1" baseline="0" dirty="0" smtClean="0">
                          <a:solidFill>
                            <a:srgbClr val="000000"/>
                          </a:solidFill>
                          <a:latin typeface="Calibri" pitchFamily="34" charset="0"/>
                        </a:rPr>
                        <a:t> Thread(</a:t>
                      </a:r>
                      <a:r>
                        <a:rPr lang="en-US" sz="1200" b="1" baseline="0" dirty="0" err="1" smtClean="0">
                          <a:solidFill>
                            <a:srgbClr val="000000"/>
                          </a:solidFill>
                          <a:latin typeface="Calibri" pitchFamily="34" charset="0"/>
                        </a:rPr>
                        <a:t>obj</a:t>
                      </a:r>
                      <a:r>
                        <a:rPr lang="en-US" sz="1200" b="1" baseline="0" dirty="0" smtClean="0">
                          <a:solidFill>
                            <a:srgbClr val="000000"/>
                          </a:solidFill>
                          <a:latin typeface="Calibri" pitchFamily="34" charset="0"/>
                        </a:rPr>
                        <a:t>, ”B”);</a:t>
                      </a:r>
                    </a:p>
                    <a:p>
                      <a:r>
                        <a:rPr lang="en-US" sz="1200" b="1" dirty="0" smtClean="0">
                          <a:solidFill>
                            <a:srgbClr val="000000"/>
                          </a:solidFill>
                          <a:latin typeface="Calibri" pitchFamily="34" charset="0"/>
                        </a:rPr>
                        <a:t>15.          Thread t2=new</a:t>
                      </a:r>
                      <a:r>
                        <a:rPr lang="en-US" sz="1200" b="1" baseline="0" dirty="0" smtClean="0">
                          <a:solidFill>
                            <a:srgbClr val="000000"/>
                          </a:solidFill>
                          <a:latin typeface="Calibri" pitchFamily="34" charset="0"/>
                        </a:rPr>
                        <a:t> Thread(</a:t>
                      </a:r>
                      <a:r>
                        <a:rPr lang="en-US" sz="1200" b="1" baseline="0" dirty="0" err="1" smtClean="0">
                          <a:solidFill>
                            <a:srgbClr val="000000"/>
                          </a:solidFill>
                          <a:latin typeface="Calibri" pitchFamily="34" charset="0"/>
                        </a:rPr>
                        <a:t>obj</a:t>
                      </a:r>
                      <a:r>
                        <a:rPr lang="en-US" sz="1200" b="1" baseline="0" dirty="0" smtClean="0">
                          <a:solidFill>
                            <a:srgbClr val="000000"/>
                          </a:solidFill>
                          <a:latin typeface="Calibri" pitchFamily="34" charset="0"/>
                        </a:rPr>
                        <a:t>, ”C”);</a:t>
                      </a:r>
                    </a:p>
                    <a:p>
                      <a:r>
                        <a:rPr lang="en-US" sz="1200" b="1" baseline="0" dirty="0" smtClean="0">
                          <a:solidFill>
                            <a:srgbClr val="000000"/>
                          </a:solidFill>
                          <a:latin typeface="Calibri" pitchFamily="34" charset="0"/>
                        </a:rPr>
                        <a:t>16.           </a:t>
                      </a:r>
                      <a:r>
                        <a:rPr lang="en-US" sz="1200" b="1" baseline="0" dirty="0" err="1" smtClean="0">
                          <a:solidFill>
                            <a:srgbClr val="000000"/>
                          </a:solidFill>
                          <a:latin typeface="Calibri" pitchFamily="34" charset="0"/>
                        </a:rPr>
                        <a:t>t.start</a:t>
                      </a:r>
                      <a:r>
                        <a:rPr lang="en-US" sz="1200" b="1" baseline="0" dirty="0" smtClean="0">
                          <a:solidFill>
                            <a:srgbClr val="000000"/>
                          </a:solidFill>
                          <a:latin typeface="Calibri" pitchFamily="34" charset="0"/>
                        </a:rPr>
                        <a:t>();</a:t>
                      </a:r>
                    </a:p>
                    <a:p>
                      <a:r>
                        <a:rPr lang="en-US" sz="1200" b="1" baseline="0" dirty="0" smtClean="0">
                          <a:solidFill>
                            <a:srgbClr val="000000"/>
                          </a:solidFill>
                          <a:latin typeface="Calibri" pitchFamily="34" charset="0"/>
                        </a:rPr>
                        <a:t>17.           t1.start();</a:t>
                      </a:r>
                      <a:endParaRPr lang="en-IN"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Bef>
                          <a:spcPct val="0"/>
                        </a:spcBef>
                      </a:pPr>
                      <a:r>
                        <a:rPr lang="en-IN" sz="1200" b="1" dirty="0" smtClean="0">
                          <a:latin typeface="Calibri" pitchFamily="34" charset="0"/>
                        </a:rPr>
                        <a:t>18</a:t>
                      </a:r>
                      <a:r>
                        <a:rPr lang="en-IN" sz="1200" dirty="0" smtClean="0"/>
                        <a:t>.     </a:t>
                      </a:r>
                      <a:r>
                        <a:rPr lang="en-IN" sz="1200" b="1" dirty="0" smtClean="0">
                          <a:latin typeface="Calibri" pitchFamily="34" charset="0"/>
                        </a:rPr>
                        <a:t>t2.start()</a:t>
                      </a:r>
                    </a:p>
                    <a:p>
                      <a:pPr algn="l">
                        <a:spcBef>
                          <a:spcPct val="0"/>
                        </a:spcBef>
                      </a:pPr>
                      <a:r>
                        <a:rPr lang="en-IN" sz="1200" b="1" dirty="0" smtClean="0">
                          <a:latin typeface="Calibri" pitchFamily="34" charset="0"/>
                        </a:rPr>
                        <a:t>19.    }</a:t>
                      </a:r>
                    </a:p>
                    <a:p>
                      <a:pPr algn="l">
                        <a:spcBef>
                          <a:spcPct val="0"/>
                        </a:spcBef>
                      </a:pPr>
                      <a:r>
                        <a:rPr lang="en-IN" sz="1200" b="1" dirty="0" smtClean="0">
                          <a:latin typeface="Calibri" pitchFamily="34" charset="0"/>
                        </a:rPr>
                        <a:t>20.}</a:t>
                      </a:r>
                    </a:p>
                    <a:p>
                      <a:pPr algn="l">
                        <a:spcBef>
                          <a:spcPct val="0"/>
                        </a:spcBef>
                      </a:pPr>
                      <a:endParaRPr lang="en-IN" sz="1200" b="1" dirty="0" smtClean="0">
                        <a:latin typeface="Calibri" pitchFamily="34" charset="0"/>
                      </a:endParaRPr>
                    </a:p>
                    <a:p>
                      <a:pPr algn="l">
                        <a:spcBef>
                          <a:spcPct val="0"/>
                        </a:spcBef>
                      </a:pPr>
                      <a:r>
                        <a:rPr lang="en-IN" sz="1200" b="1" dirty="0" smtClean="0">
                          <a:latin typeface="Calibri" pitchFamily="34" charset="0"/>
                        </a:rPr>
                        <a:t>Possible Output:</a:t>
                      </a:r>
                    </a:p>
                    <a:p>
                      <a:pPr algn="l">
                        <a:spcBef>
                          <a:spcPct val="0"/>
                        </a:spcBef>
                      </a:pPr>
                      <a:endParaRPr lang="en-IN" sz="1200" b="1" dirty="0" smtClean="0">
                        <a:latin typeface="Calibri" pitchFamily="34" charset="0"/>
                      </a:endParaRPr>
                    </a:p>
                    <a:p>
                      <a:pPr algn="l">
                        <a:spcBef>
                          <a:spcPct val="0"/>
                        </a:spcBef>
                      </a:pPr>
                      <a:r>
                        <a:rPr lang="en-IN" sz="1200" baseline="0" dirty="0" smtClean="0">
                          <a:latin typeface="Calibri" pitchFamily="34" charset="0"/>
                        </a:rPr>
                        <a:t>        </a:t>
                      </a:r>
                      <a:r>
                        <a:rPr lang="en-IN" sz="1200" dirty="0" smtClean="0">
                          <a:latin typeface="Calibri" pitchFamily="34" charset="0"/>
                        </a:rPr>
                        <a:t>A</a:t>
                      </a:r>
                    </a:p>
                    <a:p>
                      <a:pPr algn="l">
                        <a:spcBef>
                          <a:spcPct val="0"/>
                        </a:spcBef>
                      </a:pPr>
                      <a:r>
                        <a:rPr lang="en-IN" sz="1200" dirty="0" smtClean="0">
                          <a:latin typeface="Calibri" pitchFamily="34" charset="0"/>
                        </a:rPr>
                        <a:t>        B</a:t>
                      </a:r>
                    </a:p>
                    <a:p>
                      <a:pPr algn="l">
                        <a:spcBef>
                          <a:spcPct val="0"/>
                        </a:spcBef>
                      </a:pPr>
                      <a:r>
                        <a:rPr lang="en-IN" sz="1200" dirty="0" smtClean="0">
                          <a:latin typeface="Calibri" pitchFamily="34" charset="0"/>
                        </a:rPr>
                        <a:t>        C</a:t>
                      </a:r>
                    </a:p>
                    <a:p>
                      <a:pPr algn="l">
                        <a:spcBef>
                          <a:spcPct val="0"/>
                        </a:spcBef>
                      </a:pPr>
                      <a:endParaRPr lang="en-IN" sz="1200" dirty="0" smtClean="0">
                        <a:latin typeface="Calibri" pitchFamily="34" charset="0"/>
                      </a:endParaRPr>
                    </a:p>
                    <a:p>
                      <a:pPr marL="0" marR="0" indent="0" algn="l" defTabSz="914400" rtl="0" eaLnBrk="1" fontAlgn="auto" latinLnBrk="0" hangingPunct="1">
                        <a:lnSpc>
                          <a:spcPct val="100000"/>
                        </a:lnSpc>
                        <a:spcBef>
                          <a:spcPct val="0"/>
                        </a:spcBef>
                        <a:spcAft>
                          <a:spcPts val="0"/>
                        </a:spcAft>
                        <a:buClrTx/>
                        <a:buSzTx/>
                        <a:buFontTx/>
                        <a:buNone/>
                        <a:tabLst/>
                        <a:defRPr/>
                      </a:pPr>
                      <a:r>
                        <a:rPr lang="en-US" sz="1200" b="1" dirty="0" smtClean="0">
                          <a:latin typeface="Calibri" pitchFamily="34" charset="0"/>
                        </a:rPr>
                        <a:t>Point To Be Noted</a:t>
                      </a:r>
                    </a:p>
                    <a:p>
                      <a:pPr algn="just"/>
                      <a:r>
                        <a:rPr lang="en-US" sz="1200" b="0" dirty="0" smtClean="0">
                          <a:latin typeface="Calibri" pitchFamily="34" charset="0"/>
                        </a:rPr>
                        <a:t>The first thread to be executed in a multithreaded process is called the main thread. </a:t>
                      </a:r>
                    </a:p>
                    <a:p>
                      <a:pPr algn="just"/>
                      <a:r>
                        <a:rPr lang="en-US" sz="1200" b="0" dirty="0" smtClean="0">
                          <a:latin typeface="Calibri" pitchFamily="34" charset="0"/>
                        </a:rPr>
                        <a:t>The main thread is created automatically on the startup of java program execution.</a:t>
                      </a:r>
                    </a:p>
                    <a:p>
                      <a:pPr marL="0" marR="0" indent="0" algn="l" defTabSz="914400" rtl="0" eaLnBrk="1" fontAlgn="auto" latinLnBrk="0" hangingPunct="1">
                        <a:lnSpc>
                          <a:spcPct val="100000"/>
                        </a:lnSpc>
                        <a:spcBef>
                          <a:spcPct val="0"/>
                        </a:spcBef>
                        <a:spcAft>
                          <a:spcPts val="0"/>
                        </a:spcAft>
                        <a:buClrTx/>
                        <a:buSzTx/>
                        <a:buFontTx/>
                        <a:buNone/>
                        <a:tabLst/>
                        <a:defRPr/>
                      </a:pPr>
                      <a:endParaRPr lang="en-US" sz="1200" b="1" dirty="0" smtClean="0">
                        <a:latin typeface="Calibri" pitchFamily="34" charset="0"/>
                      </a:endParaRPr>
                    </a:p>
                    <a:p>
                      <a:pPr algn="l">
                        <a:spcBef>
                          <a:spcPct val="0"/>
                        </a:spcBef>
                      </a:pPr>
                      <a:endParaRPr lang="en-IN" sz="12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Rectangle 6"/>
          <p:cNvSpPr/>
          <p:nvPr/>
        </p:nvSpPr>
        <p:spPr>
          <a:xfrm>
            <a:off x="5940425" y="2571750"/>
            <a:ext cx="2376488"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latin typeface="Calibri" pitchFamily="34" charset="0"/>
              </a:rPr>
              <a:t>Prints 5 times but sequence is not </a:t>
            </a:r>
            <a:r>
              <a:rPr lang="en-IN" sz="1400" dirty="0" smtClean="0">
                <a:latin typeface="Calibri" pitchFamily="34" charset="0"/>
              </a:rPr>
              <a:t>guaranteed.</a:t>
            </a:r>
            <a:endParaRPr lang="en-IN" sz="1400" dirty="0">
              <a:latin typeface="Calibri" pitchFamily="34" charset="0"/>
            </a:endParaRPr>
          </a:p>
        </p:txBody>
      </p:sp>
      <p:sp>
        <p:nvSpPr>
          <p:cNvPr id="9" name="Double Bracket 8"/>
          <p:cNvSpPr/>
          <p:nvPr/>
        </p:nvSpPr>
        <p:spPr>
          <a:xfrm>
            <a:off x="4859338" y="2643188"/>
            <a:ext cx="433387" cy="576262"/>
          </a:xfrm>
          <a:prstGeom prst="bracketPair">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p>
        </p:txBody>
      </p:sp>
      <p:cxnSp>
        <p:nvCxnSpPr>
          <p:cNvPr id="11" name="Straight Arrow Connector 10"/>
          <p:cNvCxnSpPr>
            <a:stCxn id="9" idx="3"/>
          </p:cNvCxnSpPr>
          <p:nvPr/>
        </p:nvCxnSpPr>
        <p:spPr>
          <a:xfrm>
            <a:off x="5292725" y="2932113"/>
            <a:ext cx="57467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Threads scheduling</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lgn="just">
              <a:buFont typeface="Wingdings" pitchFamily="2" charset="2"/>
              <a:buChar char="q"/>
              <a:defRPr/>
            </a:pPr>
            <a:r>
              <a:rPr lang="en-US" sz="1600" dirty="0" smtClean="0">
                <a:latin typeface="Calibri" pitchFamily="34" charset="0"/>
              </a:rPr>
              <a:t>Scheduling: - The execution of multiple threads on a single CPU is called scheduling. </a:t>
            </a:r>
          </a:p>
          <a:p>
            <a:pPr lvl="1" algn="just">
              <a:buClr>
                <a:srgbClr val="FF0000"/>
              </a:buClr>
              <a:buFont typeface="Wingdings" pitchFamily="2" charset="2"/>
              <a:buChar char="v"/>
              <a:defRPr/>
            </a:pPr>
            <a:r>
              <a:rPr lang="en-US" sz="1600" dirty="0" smtClean="0">
                <a:latin typeface="Calibri" pitchFamily="34" charset="0"/>
              </a:rPr>
              <a:t>Determines which </a:t>
            </a:r>
            <a:r>
              <a:rPr lang="en-US" sz="1600" dirty="0" err="1" smtClean="0">
                <a:latin typeface="Calibri" pitchFamily="34" charset="0"/>
              </a:rPr>
              <a:t>runnable</a:t>
            </a:r>
            <a:r>
              <a:rPr lang="en-US" sz="1600" dirty="0" smtClean="0">
                <a:latin typeface="Calibri" pitchFamily="34" charset="0"/>
              </a:rPr>
              <a:t> threads to run.</a:t>
            </a:r>
          </a:p>
          <a:p>
            <a:pPr lvl="1" algn="just">
              <a:buClr>
                <a:srgbClr val="FF0000"/>
              </a:buClr>
              <a:buFont typeface="Wingdings" pitchFamily="2" charset="2"/>
              <a:buChar char="v"/>
              <a:defRPr/>
            </a:pPr>
            <a:r>
              <a:rPr lang="en-US" sz="1600" dirty="0" smtClean="0">
                <a:latin typeface="Calibri" pitchFamily="34" charset="0"/>
              </a:rPr>
              <a:t>Can be based on thread priority.</a:t>
            </a:r>
          </a:p>
          <a:p>
            <a:pPr lvl="1" algn="just">
              <a:buClr>
                <a:srgbClr val="FF0000"/>
              </a:buClr>
              <a:buFont typeface="Wingdings" pitchFamily="2" charset="2"/>
              <a:buChar char="v"/>
              <a:defRPr/>
            </a:pPr>
            <a:r>
              <a:rPr lang="en-US" sz="1600" dirty="0" smtClean="0">
                <a:latin typeface="Calibri" pitchFamily="34" charset="0"/>
              </a:rPr>
              <a:t>Part of OS or Java Virtual Machine (JVM). </a:t>
            </a:r>
          </a:p>
          <a:p>
            <a:pPr marL="342900" indent="-342900" algn="just">
              <a:buFont typeface="Wingdings" pitchFamily="2" charset="2"/>
              <a:buNone/>
              <a:defRPr/>
            </a:pPr>
            <a:endParaRPr lang="en-US" sz="1600" dirty="0" smtClean="0">
              <a:latin typeface="Calibri" pitchFamily="34" charset="0"/>
            </a:endParaRPr>
          </a:p>
          <a:p>
            <a:pPr marL="342900" indent="-342900" algn="just">
              <a:buFont typeface="Wingdings" pitchFamily="2" charset="2"/>
              <a:buChar char="q"/>
              <a:defRPr/>
            </a:pPr>
            <a:r>
              <a:rPr lang="en-US" sz="1600" dirty="0" smtClean="0">
                <a:latin typeface="Calibri" pitchFamily="34" charset="0"/>
                <a:cs typeface="Arial" pitchFamily="34" charset="0"/>
              </a:rPr>
              <a:t>The Java runtime supports a very simple, deterministic scheduling algorithm known as fixed priority scheduling. </a:t>
            </a:r>
          </a:p>
          <a:p>
            <a:pPr marL="342900" indent="-342900">
              <a:buFont typeface="Wingdings" pitchFamily="2" charset="2"/>
              <a:buNone/>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ourier New" pitchFamily="49" charset="0"/>
              </a:rPr>
              <a:t>join()</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buFont typeface="Wingdings" pitchFamily="2" charset="2"/>
              <a:buChar char="q"/>
              <a:defRPr/>
            </a:pPr>
            <a:r>
              <a:rPr lang="en-US" sz="1400" dirty="0" smtClean="0">
                <a:latin typeface="Calibri" pitchFamily="34" charset="0"/>
              </a:rPr>
              <a:t>When a thread calls </a:t>
            </a:r>
            <a:r>
              <a:rPr lang="en-US" sz="1400" b="1" dirty="0" smtClean="0">
                <a:latin typeface="Calibri" pitchFamily="34" charset="0"/>
              </a:rPr>
              <a:t>join( ) </a:t>
            </a:r>
            <a:r>
              <a:rPr lang="en-US" sz="1400" dirty="0" smtClean="0">
                <a:latin typeface="Calibri" pitchFamily="34" charset="0"/>
              </a:rPr>
              <a:t>on another thread instance, the caller thread will wait till the called thread finishes execution. </a:t>
            </a:r>
          </a:p>
          <a:p>
            <a:pPr algn="just" eaLnBrk="1" hangingPunct="1">
              <a:buFont typeface="Wingdings" pitchFamily="2" charset="2"/>
              <a:buChar char="q"/>
              <a:defRPr/>
            </a:pPr>
            <a:r>
              <a:rPr lang="en-US" sz="1400" b="1" dirty="0" smtClean="0">
                <a:solidFill>
                  <a:srgbClr val="000000"/>
                </a:solidFill>
                <a:latin typeface="Calibri" pitchFamily="34" charset="0"/>
              </a:rPr>
              <a:t>final void join() throws </a:t>
            </a:r>
            <a:r>
              <a:rPr lang="en-US" sz="1400" b="1" dirty="0" err="1" smtClean="0">
                <a:solidFill>
                  <a:srgbClr val="000000"/>
                </a:solidFill>
                <a:latin typeface="Calibri" pitchFamily="34" charset="0"/>
              </a:rPr>
              <a:t>InterruptedException</a:t>
            </a:r>
            <a:r>
              <a:rPr lang="en-US" sz="1400" b="1" dirty="0" smtClean="0">
                <a:solidFill>
                  <a:srgbClr val="000000"/>
                </a:solidFill>
                <a:latin typeface="Calibri" pitchFamily="34" charset="0"/>
              </a:rPr>
              <a:t> </a:t>
            </a:r>
          </a:p>
          <a:p>
            <a:pPr algn="just" eaLnBrk="1" hangingPunct="1">
              <a:buFont typeface="Wingdings" pitchFamily="2" charset="2"/>
              <a:buChar char="q"/>
              <a:defRPr/>
            </a:pPr>
            <a:r>
              <a:rPr lang="en-US" sz="1400" b="1" dirty="0" smtClean="0">
                <a:latin typeface="Calibri" pitchFamily="34" charset="0"/>
              </a:rPr>
              <a:t>join()  </a:t>
            </a:r>
            <a:r>
              <a:rPr lang="en-US" sz="1400" dirty="0" smtClean="0">
                <a:latin typeface="Calibri" pitchFamily="34" charset="0"/>
              </a:rPr>
              <a:t>can also be specified with some timeout , in which case the thread waits at most milliseconds for this thread to die.</a:t>
            </a:r>
          </a:p>
          <a:p>
            <a:pPr algn="just" eaLnBrk="1" hangingPunct="1">
              <a:buFont typeface="Wingdings" pitchFamily="2" charset="2"/>
              <a:buChar char="q"/>
              <a:defRPr/>
            </a:pPr>
            <a:r>
              <a:rPr lang="en-US" sz="1400" dirty="0" smtClean="0">
                <a:latin typeface="Calibri" pitchFamily="34" charset="0"/>
              </a:rPr>
              <a:t>If timeout  specified as  0  means the thread will wait forever.</a:t>
            </a:r>
            <a:endParaRPr lang="en-US" sz="1400" b="1" dirty="0" smtClean="0">
              <a:solidFill>
                <a:srgbClr val="000000"/>
              </a:solidFill>
              <a:latin typeface="Calibri" pitchFamily="34" charset="0"/>
            </a:endParaRPr>
          </a:p>
          <a:p>
            <a:pPr algn="just" eaLnBrk="1" hangingPunct="1">
              <a:buFont typeface="Wingdings" pitchFamily="2" charset="2"/>
              <a:buChar char="q"/>
              <a:defRPr/>
            </a:pPr>
            <a:r>
              <a:rPr lang="en-US" sz="1400" b="1" dirty="0" smtClean="0">
                <a:solidFill>
                  <a:srgbClr val="000000"/>
                </a:solidFill>
                <a:latin typeface="Calibri" pitchFamily="34" charset="0"/>
              </a:rPr>
              <a:t>final void join(long </a:t>
            </a:r>
            <a:r>
              <a:rPr lang="en-US" sz="1400" b="1" dirty="0" err="1" smtClean="0">
                <a:solidFill>
                  <a:srgbClr val="000000"/>
                </a:solidFill>
                <a:latin typeface="Calibri" pitchFamily="34" charset="0"/>
              </a:rPr>
              <a:t>millis</a:t>
            </a:r>
            <a:r>
              <a:rPr lang="en-US" sz="1400" b="1" dirty="0" smtClean="0">
                <a:solidFill>
                  <a:srgbClr val="000000"/>
                </a:solidFill>
                <a:latin typeface="Calibri" pitchFamily="34" charset="0"/>
              </a:rPr>
              <a:t>) throws </a:t>
            </a:r>
            <a:r>
              <a:rPr lang="en-US" sz="1400" b="1" dirty="0" err="1" smtClean="0">
                <a:solidFill>
                  <a:srgbClr val="000000"/>
                </a:solidFill>
                <a:latin typeface="Calibri" pitchFamily="34" charset="0"/>
              </a:rPr>
              <a:t>InterruptedException</a:t>
            </a:r>
            <a:r>
              <a:rPr lang="en-US" sz="1400" b="1" dirty="0" smtClean="0">
                <a:solidFill>
                  <a:srgbClr val="000000"/>
                </a:solidFill>
                <a:latin typeface="Calibri" pitchFamily="34" charset="0"/>
              </a:rPr>
              <a:t> </a:t>
            </a:r>
          </a:p>
          <a:p>
            <a:pPr algn="just" eaLnBrk="1" hangingPunct="1">
              <a:buFont typeface="Wingdings" pitchFamily="2" charset="2"/>
              <a:buChar char="q"/>
              <a:defRPr/>
            </a:pPr>
            <a:r>
              <a:rPr lang="en-US" sz="1400" b="1" dirty="0" smtClean="0">
                <a:solidFill>
                  <a:srgbClr val="000000"/>
                </a:solidFill>
                <a:latin typeface="Calibri" pitchFamily="34" charset="0"/>
              </a:rPr>
              <a:t>final void join(long </a:t>
            </a:r>
            <a:r>
              <a:rPr lang="en-US" sz="1400" b="1" dirty="0" err="1" smtClean="0">
                <a:solidFill>
                  <a:srgbClr val="000000"/>
                </a:solidFill>
                <a:latin typeface="Calibri" pitchFamily="34" charset="0"/>
              </a:rPr>
              <a:t>millis</a:t>
            </a: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int</a:t>
            </a: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nanos</a:t>
            </a:r>
            <a:r>
              <a:rPr lang="en-US" sz="1400" b="1" dirty="0" smtClean="0">
                <a:solidFill>
                  <a:srgbClr val="000000"/>
                </a:solidFill>
                <a:latin typeface="Calibri" pitchFamily="34" charset="0"/>
              </a:rPr>
              <a:t>) throws </a:t>
            </a:r>
            <a:r>
              <a:rPr lang="en-US" sz="1400" b="1" dirty="0" err="1" smtClean="0">
                <a:solidFill>
                  <a:srgbClr val="000000"/>
                </a:solidFill>
                <a:latin typeface="Calibri" pitchFamily="34" charset="0"/>
              </a:rPr>
              <a:t>InterruptedException</a:t>
            </a:r>
            <a:r>
              <a:rPr lang="en-US" sz="1400" b="1" dirty="0" smtClean="0">
                <a:solidFill>
                  <a:srgbClr val="000000"/>
                </a:solidFill>
                <a:latin typeface="Calibri" pitchFamily="34" charset="0"/>
              </a:rPr>
              <a:t> </a:t>
            </a:r>
          </a:p>
          <a:p>
            <a:pPr algn="just" eaLnBrk="1" hangingPunct="1">
              <a:buFont typeface="Wingdings" pitchFamily="2" charset="2"/>
              <a:buChar char="q"/>
              <a:defRPr/>
            </a:pPr>
            <a:r>
              <a:rPr lang="en-US" sz="1400" dirty="0" smtClean="0">
                <a:latin typeface="Calibri" pitchFamily="34" charset="0"/>
              </a:rPr>
              <a:t>A thread waiting because of </a:t>
            </a:r>
            <a:r>
              <a:rPr lang="en-US" sz="1400" b="1" dirty="0" smtClean="0">
                <a:latin typeface="Calibri" pitchFamily="34" charset="0"/>
              </a:rPr>
              <a:t>join() </a:t>
            </a:r>
            <a:r>
              <a:rPr lang="en-US" sz="1400" dirty="0" smtClean="0">
                <a:latin typeface="Calibri" pitchFamily="34" charset="0"/>
              </a:rPr>
              <a:t>can also be interrupted. Hence the method throws a </a:t>
            </a:r>
            <a:r>
              <a:rPr lang="en-US" sz="1400" b="1" dirty="0" err="1" smtClean="0">
                <a:latin typeface="Calibri" pitchFamily="34" charset="0"/>
              </a:rPr>
              <a:t>InterruptedException</a:t>
            </a:r>
            <a:r>
              <a:rPr lang="en-US" sz="1400" b="1" dirty="0" smtClean="0">
                <a:solidFill>
                  <a:srgbClr val="000000"/>
                </a:solidFill>
                <a:latin typeface="Calibri" pitchFamily="34" charset="0"/>
              </a:rPr>
              <a:t>.</a:t>
            </a:r>
          </a:p>
          <a:p>
            <a:pPr marL="342900" indent="-342900">
              <a:buFont typeface="Wingdings" pitchFamily="2" charset="2"/>
              <a:buNone/>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join()</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492250"/>
          <a:ext cx="7416750" cy="3383280"/>
        </p:xfrm>
        <a:graphic>
          <a:graphicData uri="http://schemas.openxmlformats.org/drawingml/2006/table">
            <a:tbl>
              <a:tblPr firstRow="1" bandRow="1">
                <a:tableStyleId>{5940675A-B579-460E-94D1-54222C63F5DA}</a:tableStyleId>
              </a:tblPr>
              <a:tblGrid>
                <a:gridCol w="3935419"/>
                <a:gridCol w="3481331"/>
              </a:tblGrid>
              <a:tr h="3312318">
                <a:tc>
                  <a:txBody>
                    <a:bodyPr/>
                    <a:lstStyle/>
                    <a:p>
                      <a:r>
                        <a:rPr lang="en-US" sz="1200" b="1" dirty="0" smtClean="0">
                          <a:solidFill>
                            <a:srgbClr val="000000"/>
                          </a:solidFill>
                          <a:latin typeface="Calibri" pitchFamily="34" charset="0"/>
                        </a:rPr>
                        <a:t>1. import </a:t>
                      </a:r>
                      <a:r>
                        <a:rPr lang="en-US" sz="1200" b="1" dirty="0" err="1" smtClean="0">
                          <a:solidFill>
                            <a:srgbClr val="000000"/>
                          </a:solidFill>
                          <a:latin typeface="Calibri" pitchFamily="34" charset="0"/>
                        </a:rPr>
                        <a:t>java.util</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2. public class </a:t>
                      </a:r>
                      <a:r>
                        <a:rPr lang="en-US" sz="1200" b="1" dirty="0" err="1" smtClean="0">
                          <a:solidFill>
                            <a:srgbClr val="000000"/>
                          </a:solidFill>
                          <a:latin typeface="Calibri" pitchFamily="34" charset="0"/>
                        </a:rPr>
                        <a:t>MultiThreadE</a:t>
                      </a:r>
                      <a:r>
                        <a:rPr lang="en-US" sz="1200" b="1" dirty="0" smtClean="0">
                          <a:solidFill>
                            <a:srgbClr val="000000"/>
                          </a:solidFill>
                          <a:latin typeface="Calibri" pitchFamily="34" charset="0"/>
                        </a:rPr>
                        <a:t> x implements</a:t>
                      </a:r>
                      <a:r>
                        <a:rPr lang="en-US" sz="1200" b="1" baseline="0" dirty="0" smtClean="0">
                          <a:solidFill>
                            <a:srgbClr val="000000"/>
                          </a:solidFill>
                          <a:latin typeface="Calibri" pitchFamily="34" charset="0"/>
                        </a:rPr>
                        <a:t> </a:t>
                      </a:r>
                      <a:r>
                        <a:rPr lang="en-US" sz="1200" b="1" baseline="0" dirty="0" err="1" smtClean="0">
                          <a:solidFill>
                            <a:srgbClr val="000000"/>
                          </a:solidFill>
                          <a:latin typeface="Calibri" pitchFamily="34" charset="0"/>
                        </a:rPr>
                        <a:t>Runnable</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3.    public void run() {</a:t>
                      </a:r>
                    </a:p>
                    <a:p>
                      <a:r>
                        <a:rPr lang="en-US" sz="1200" b="1" dirty="0" smtClean="0">
                          <a:solidFill>
                            <a:srgbClr val="000000"/>
                          </a:solidFill>
                          <a:latin typeface="Calibri" pitchFamily="34" charset="0"/>
                        </a:rPr>
                        <a:t>4.         for(</a:t>
                      </a:r>
                      <a:r>
                        <a:rPr lang="en-US" sz="1200" b="1" dirty="0" err="1" smtClean="0">
                          <a:solidFill>
                            <a:srgbClr val="000000"/>
                          </a:solidFill>
                          <a:latin typeface="Calibri" pitchFamily="34" charset="0"/>
                        </a:rPr>
                        <a:t>int</a:t>
                      </a:r>
                      <a:r>
                        <a:rPr lang="en-US" sz="1200" b="1" baseline="0" dirty="0" smtClean="0">
                          <a:solidFill>
                            <a:srgbClr val="000000"/>
                          </a:solidFill>
                          <a:latin typeface="Calibri" pitchFamily="34" charset="0"/>
                        </a:rPr>
                        <a:t> </a:t>
                      </a:r>
                      <a:r>
                        <a:rPr lang="en-US" sz="1200" b="1" baseline="0" dirty="0" err="1" smtClean="0">
                          <a:solidFill>
                            <a:srgbClr val="000000"/>
                          </a:solidFill>
                          <a:latin typeface="Calibri" pitchFamily="34" charset="0"/>
                        </a:rPr>
                        <a:t>i</a:t>
                      </a:r>
                      <a:r>
                        <a:rPr lang="en-US" sz="1200" b="1" baseline="0" dirty="0" smtClean="0">
                          <a:solidFill>
                            <a:srgbClr val="000000"/>
                          </a:solidFill>
                          <a:latin typeface="Calibri" pitchFamily="34" charset="0"/>
                        </a:rPr>
                        <a:t>=0;  </a:t>
                      </a:r>
                      <a:r>
                        <a:rPr lang="en-US" sz="1200" b="1" baseline="0" dirty="0" err="1" smtClean="0">
                          <a:solidFill>
                            <a:srgbClr val="000000"/>
                          </a:solidFill>
                          <a:latin typeface="Calibri" pitchFamily="34" charset="0"/>
                        </a:rPr>
                        <a:t>i</a:t>
                      </a:r>
                      <a:r>
                        <a:rPr lang="en-US" sz="1200" b="1" baseline="0" dirty="0" smtClean="0">
                          <a:solidFill>
                            <a:srgbClr val="000000"/>
                          </a:solidFill>
                          <a:latin typeface="Calibri" pitchFamily="34" charset="0"/>
                        </a:rPr>
                        <a:t>&lt;3; </a:t>
                      </a:r>
                      <a:r>
                        <a:rPr lang="en-US" sz="1200" b="1" baseline="0" dirty="0" err="1" smtClean="0">
                          <a:solidFill>
                            <a:srgbClr val="000000"/>
                          </a:solidFill>
                          <a:latin typeface="Calibri" pitchFamily="34" charset="0"/>
                        </a:rPr>
                        <a:t>i</a:t>
                      </a:r>
                      <a:r>
                        <a:rPr lang="en-US" sz="1200" b="1" baseline="0" dirty="0" smtClean="0">
                          <a:solidFill>
                            <a:srgbClr val="000000"/>
                          </a:solidFill>
                          <a:latin typeface="Calibri" pitchFamily="34" charset="0"/>
                        </a:rPr>
                        <a:t>++</a:t>
                      </a:r>
                      <a:r>
                        <a:rPr lang="en-US" sz="1200" b="1" dirty="0" smtClean="0">
                          <a:solidFill>
                            <a:srgbClr val="000000"/>
                          </a:solidFill>
                          <a:latin typeface="Calibri" pitchFamily="34" charset="0"/>
                        </a:rPr>
                        <a:t>){</a:t>
                      </a:r>
                    </a:p>
                    <a:p>
                      <a:r>
                        <a:rPr lang="en-US" sz="1200" b="1" baseline="0" dirty="0" smtClean="0">
                          <a:solidFill>
                            <a:srgbClr val="000000"/>
                          </a:solidFill>
                          <a:latin typeface="Calibri" pitchFamily="34" charset="0"/>
                        </a:rPr>
                        <a:t>5.            </a:t>
                      </a:r>
                      <a:r>
                        <a:rPr lang="en-US" sz="1200" b="1" dirty="0" smtClean="0">
                          <a:solidFill>
                            <a:srgbClr val="000000"/>
                          </a:solidFill>
                          <a:latin typeface="Calibri" pitchFamily="34" charset="0"/>
                        </a:rPr>
                        <a:t>try {                          </a:t>
                      </a:r>
                    </a:p>
                    <a:p>
                      <a:r>
                        <a:rPr lang="en-US" sz="1200" b="1" baseline="0" dirty="0" smtClean="0">
                          <a:solidFill>
                            <a:srgbClr val="000000"/>
                          </a:solidFill>
                          <a:latin typeface="Calibri" pitchFamily="34" charset="0"/>
                        </a:rPr>
                        <a:t>6.                    </a:t>
                      </a:r>
                      <a:r>
                        <a:rPr lang="en-US" sz="1200" b="1" dirty="0" err="1" smtClean="0">
                          <a:solidFill>
                            <a:srgbClr val="000000"/>
                          </a:solidFill>
                          <a:latin typeface="Calibri" pitchFamily="34" charset="0"/>
                        </a:rPr>
                        <a:t>System.out.println</a:t>
                      </a:r>
                      <a:r>
                        <a:rPr lang="en-US" sz="1200" b="1" dirty="0" smtClean="0">
                          <a:solidFill>
                            <a:srgbClr val="000000"/>
                          </a:solidFill>
                          <a:latin typeface="Calibri" pitchFamily="34" charset="0"/>
                        </a:rPr>
                        <a:t>(</a:t>
                      </a:r>
                      <a:r>
                        <a:rPr lang="en-US" sz="1200" b="1" dirty="0" err="1" smtClean="0">
                          <a:solidFill>
                            <a:srgbClr val="000000"/>
                          </a:solidFill>
                          <a:latin typeface="Calibri" pitchFamily="34" charset="0"/>
                        </a:rPr>
                        <a:t>Thread.currentThread</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7.                    </a:t>
                      </a:r>
                      <a:r>
                        <a:rPr lang="en-US" sz="1200" b="1" dirty="0" err="1" smtClean="0">
                          <a:solidFill>
                            <a:srgbClr val="000000"/>
                          </a:solidFill>
                          <a:latin typeface="Calibri" pitchFamily="34" charset="0"/>
                        </a:rPr>
                        <a:t>getName</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8.                           </a:t>
                      </a:r>
                      <a:r>
                        <a:rPr lang="en-US" sz="1200" b="1" dirty="0" err="1" smtClean="0">
                          <a:solidFill>
                            <a:srgbClr val="000000"/>
                          </a:solidFill>
                          <a:latin typeface="Calibri" pitchFamily="34" charset="0"/>
                        </a:rPr>
                        <a:t>Thread.sleep</a:t>
                      </a:r>
                      <a:r>
                        <a:rPr lang="en-US" sz="1200" b="1" dirty="0" smtClean="0">
                          <a:solidFill>
                            <a:srgbClr val="000000"/>
                          </a:solidFill>
                          <a:latin typeface="Calibri" pitchFamily="34" charset="0"/>
                        </a:rPr>
                        <a:t>(1000);</a:t>
                      </a:r>
                    </a:p>
                    <a:p>
                      <a:r>
                        <a:rPr lang="en-US" sz="1200" b="1" baseline="0" dirty="0" smtClean="0">
                          <a:solidFill>
                            <a:srgbClr val="000000"/>
                          </a:solidFill>
                          <a:latin typeface="Calibri" pitchFamily="34" charset="0"/>
                        </a:rPr>
                        <a:t>9.                </a:t>
                      </a:r>
                      <a:r>
                        <a:rPr lang="en-US" sz="1200" b="1" dirty="0" smtClean="0">
                          <a:solidFill>
                            <a:srgbClr val="000000"/>
                          </a:solidFill>
                          <a:latin typeface="Calibri" pitchFamily="34" charset="0"/>
                        </a:rPr>
                        <a:t>} catch(</a:t>
                      </a:r>
                      <a:r>
                        <a:rPr lang="en-US" sz="1200" b="1" dirty="0" err="1" smtClean="0">
                          <a:solidFill>
                            <a:srgbClr val="000000"/>
                          </a:solidFill>
                          <a:latin typeface="Calibri" pitchFamily="34" charset="0"/>
                        </a:rPr>
                        <a:t>InterruptedException</a:t>
                      </a:r>
                      <a:r>
                        <a:rPr lang="en-US" sz="1200" b="1" dirty="0" smtClean="0">
                          <a:solidFill>
                            <a:srgbClr val="000000"/>
                          </a:solidFill>
                          <a:latin typeface="Calibri" pitchFamily="34" charset="0"/>
                        </a:rPr>
                        <a:t> e) { }</a:t>
                      </a:r>
                    </a:p>
                    <a:p>
                      <a:r>
                        <a:rPr lang="en-US" sz="1200" b="1" baseline="0" dirty="0" smtClean="0">
                          <a:solidFill>
                            <a:srgbClr val="000000"/>
                          </a:solidFill>
                          <a:latin typeface="Calibri" pitchFamily="34" charset="0"/>
                        </a:rPr>
                        <a:t>10.        </a:t>
                      </a:r>
                      <a:r>
                        <a:rPr lang="en-US" sz="1200" b="1" dirty="0" smtClean="0">
                          <a:solidFill>
                            <a:srgbClr val="000000"/>
                          </a:solidFill>
                          <a:latin typeface="Calibri" pitchFamily="34" charset="0"/>
                        </a:rPr>
                        <a:t>}    }</a:t>
                      </a:r>
                    </a:p>
                    <a:p>
                      <a:r>
                        <a:rPr lang="en-US" sz="1200" b="1" dirty="0" smtClean="0">
                          <a:solidFill>
                            <a:srgbClr val="000000"/>
                          </a:solidFill>
                          <a:latin typeface="Calibri" pitchFamily="34" charset="0"/>
                        </a:rPr>
                        <a:t>11.     public static void main(String </a:t>
                      </a:r>
                      <a:r>
                        <a:rPr lang="en-US" sz="1200" b="1" dirty="0" err="1" smtClean="0">
                          <a:solidFill>
                            <a:srgbClr val="000000"/>
                          </a:solidFill>
                          <a:latin typeface="Calibri" pitchFamily="34" charset="0"/>
                        </a:rPr>
                        <a:t>args</a:t>
                      </a:r>
                      <a:r>
                        <a:rPr lang="en-US" sz="1200" b="1" dirty="0" smtClean="0">
                          <a:solidFill>
                            <a:srgbClr val="000000"/>
                          </a:solidFill>
                          <a:latin typeface="Calibri" pitchFamily="34" charset="0"/>
                        </a:rPr>
                        <a:t>[]) {</a:t>
                      </a:r>
                    </a:p>
                    <a:p>
                      <a:r>
                        <a:rPr lang="en-US" sz="1200" b="1" dirty="0" smtClean="0">
                          <a:solidFill>
                            <a:srgbClr val="000000"/>
                          </a:solidFill>
                          <a:latin typeface="Calibri" pitchFamily="34" charset="0"/>
                        </a:rPr>
                        <a:t>12.          </a:t>
                      </a:r>
                      <a:r>
                        <a:rPr lang="en-US" sz="1200" b="1" dirty="0" err="1" smtClean="0">
                          <a:solidFill>
                            <a:srgbClr val="000000"/>
                          </a:solidFill>
                          <a:latin typeface="Calibri" pitchFamily="34" charset="0"/>
                        </a:rPr>
                        <a:t>MultiThreadEx</a:t>
                      </a:r>
                      <a:r>
                        <a:rPr lang="en-US" sz="1200" b="1" dirty="0" smtClean="0">
                          <a:solidFill>
                            <a:srgbClr val="000000"/>
                          </a:solidFill>
                          <a:latin typeface="Calibri" pitchFamily="34" charset="0"/>
                        </a:rPr>
                        <a:t> </a:t>
                      </a:r>
                      <a:r>
                        <a:rPr lang="en-US" sz="1200" b="1" dirty="0" err="1" smtClean="0">
                          <a:solidFill>
                            <a:srgbClr val="000000"/>
                          </a:solidFill>
                          <a:latin typeface="Calibri" pitchFamily="34" charset="0"/>
                        </a:rPr>
                        <a:t>onj</a:t>
                      </a:r>
                      <a:r>
                        <a:rPr lang="en-US" sz="1200" b="1" dirty="0" smtClean="0">
                          <a:solidFill>
                            <a:srgbClr val="000000"/>
                          </a:solidFill>
                          <a:latin typeface="Calibri" pitchFamily="34" charset="0"/>
                        </a:rPr>
                        <a:t>=new </a:t>
                      </a:r>
                      <a:r>
                        <a:rPr lang="en-US" sz="1200" b="1" dirty="0" err="1" smtClean="0">
                          <a:solidFill>
                            <a:srgbClr val="000000"/>
                          </a:solidFill>
                          <a:latin typeface="Calibri" pitchFamily="34" charset="0"/>
                        </a:rPr>
                        <a:t>MultiThreadEx</a:t>
                      </a:r>
                      <a:r>
                        <a:rPr lang="en-US" sz="1200" b="1" dirty="0" smtClean="0">
                          <a:solidFill>
                            <a:srgbClr val="000000"/>
                          </a:solidFill>
                          <a:latin typeface="Calibri" pitchFamily="34" charset="0"/>
                        </a:rPr>
                        <a:t>();</a:t>
                      </a:r>
                    </a:p>
                    <a:p>
                      <a:r>
                        <a:rPr lang="en-US" sz="1200" b="1" dirty="0" smtClean="0">
                          <a:solidFill>
                            <a:srgbClr val="000000"/>
                          </a:solidFill>
                          <a:latin typeface="Calibri" pitchFamily="34" charset="0"/>
                        </a:rPr>
                        <a:t>13.          Thread t=new</a:t>
                      </a:r>
                      <a:r>
                        <a:rPr lang="en-US" sz="1200" b="1" baseline="0" dirty="0" smtClean="0">
                          <a:solidFill>
                            <a:srgbClr val="000000"/>
                          </a:solidFill>
                          <a:latin typeface="Calibri" pitchFamily="34" charset="0"/>
                        </a:rPr>
                        <a:t> Thread(</a:t>
                      </a:r>
                      <a:r>
                        <a:rPr lang="en-US" sz="1200" b="1" baseline="0" dirty="0" err="1" smtClean="0">
                          <a:solidFill>
                            <a:srgbClr val="000000"/>
                          </a:solidFill>
                          <a:latin typeface="Calibri" pitchFamily="34" charset="0"/>
                        </a:rPr>
                        <a:t>obj</a:t>
                      </a:r>
                      <a:r>
                        <a:rPr lang="en-US" sz="1200" b="1" baseline="0" dirty="0" smtClean="0">
                          <a:solidFill>
                            <a:srgbClr val="000000"/>
                          </a:solidFill>
                          <a:latin typeface="Calibri" pitchFamily="34" charset="0"/>
                        </a:rPr>
                        <a:t>, ”A”);</a:t>
                      </a:r>
                    </a:p>
                    <a:p>
                      <a:r>
                        <a:rPr lang="en-US" sz="1200" b="1" dirty="0" smtClean="0">
                          <a:solidFill>
                            <a:srgbClr val="000000"/>
                          </a:solidFill>
                          <a:latin typeface="Calibri" pitchFamily="34" charset="0"/>
                        </a:rPr>
                        <a:t>14.          Thread t1=new</a:t>
                      </a:r>
                      <a:r>
                        <a:rPr lang="en-US" sz="1200" b="1" baseline="0" dirty="0" smtClean="0">
                          <a:solidFill>
                            <a:srgbClr val="000000"/>
                          </a:solidFill>
                          <a:latin typeface="Calibri" pitchFamily="34" charset="0"/>
                        </a:rPr>
                        <a:t> Thread(</a:t>
                      </a:r>
                      <a:r>
                        <a:rPr lang="en-US" sz="1200" b="1" baseline="0" dirty="0" err="1" smtClean="0">
                          <a:solidFill>
                            <a:srgbClr val="000000"/>
                          </a:solidFill>
                          <a:latin typeface="Calibri" pitchFamily="34" charset="0"/>
                        </a:rPr>
                        <a:t>obj</a:t>
                      </a:r>
                      <a:r>
                        <a:rPr lang="en-US" sz="1200" b="1" baseline="0" dirty="0" smtClean="0">
                          <a:solidFill>
                            <a:srgbClr val="000000"/>
                          </a:solidFill>
                          <a:latin typeface="Calibri" pitchFamily="34" charset="0"/>
                        </a:rPr>
                        <a:t>, ”B”);</a:t>
                      </a:r>
                    </a:p>
                    <a:p>
                      <a:r>
                        <a:rPr lang="en-US" sz="1200" b="1" dirty="0" smtClean="0">
                          <a:solidFill>
                            <a:srgbClr val="000000"/>
                          </a:solidFill>
                          <a:latin typeface="Calibri" pitchFamily="34" charset="0"/>
                        </a:rPr>
                        <a:t>15.          Thread t2=new</a:t>
                      </a:r>
                      <a:r>
                        <a:rPr lang="en-US" sz="1200" b="1" baseline="0" dirty="0" smtClean="0">
                          <a:solidFill>
                            <a:srgbClr val="000000"/>
                          </a:solidFill>
                          <a:latin typeface="Calibri" pitchFamily="34" charset="0"/>
                        </a:rPr>
                        <a:t> Thread(</a:t>
                      </a:r>
                      <a:r>
                        <a:rPr lang="en-US" sz="1200" b="1" baseline="0" dirty="0" err="1" smtClean="0">
                          <a:solidFill>
                            <a:srgbClr val="000000"/>
                          </a:solidFill>
                          <a:latin typeface="Calibri" pitchFamily="34" charset="0"/>
                        </a:rPr>
                        <a:t>obj</a:t>
                      </a:r>
                      <a:r>
                        <a:rPr lang="en-US" sz="1200" b="1" baseline="0" dirty="0" smtClean="0">
                          <a:solidFill>
                            <a:srgbClr val="000000"/>
                          </a:solidFill>
                          <a:latin typeface="Calibri" pitchFamily="34" charset="0"/>
                        </a:rPr>
                        <a:t>, ”C”);</a:t>
                      </a:r>
                    </a:p>
                    <a:p>
                      <a:r>
                        <a:rPr lang="en-US" sz="1200" b="1" baseline="0" dirty="0" smtClean="0">
                          <a:solidFill>
                            <a:srgbClr val="000000"/>
                          </a:solidFill>
                          <a:latin typeface="Calibri" pitchFamily="34" charset="0"/>
                        </a:rPr>
                        <a:t>16.           </a:t>
                      </a:r>
                      <a:r>
                        <a:rPr lang="en-US" sz="1200" b="1" baseline="0" dirty="0" err="1" smtClean="0">
                          <a:solidFill>
                            <a:srgbClr val="000000"/>
                          </a:solidFill>
                          <a:latin typeface="Calibri" pitchFamily="34" charset="0"/>
                        </a:rPr>
                        <a:t>t.start</a:t>
                      </a:r>
                      <a:r>
                        <a:rPr lang="en-US" sz="1200" b="1" baseline="0" dirty="0" smtClean="0">
                          <a:solidFill>
                            <a:srgbClr val="000000"/>
                          </a:solidFill>
                          <a:latin typeface="Calibri" pitchFamily="34" charset="0"/>
                        </a:rPr>
                        <a:t>();</a:t>
                      </a:r>
                    </a:p>
                    <a:p>
                      <a:r>
                        <a:rPr lang="en-US" sz="1200" b="1" baseline="0" dirty="0" smtClean="0">
                          <a:solidFill>
                            <a:srgbClr val="000000"/>
                          </a:solidFill>
                          <a:latin typeface="Calibri" pitchFamily="34" charset="0"/>
                        </a:rPr>
                        <a:t>17.          try { </a:t>
                      </a:r>
                      <a:r>
                        <a:rPr lang="en-US" sz="1200" b="1" baseline="0" dirty="0" err="1" smtClean="0">
                          <a:solidFill>
                            <a:srgbClr val="000000"/>
                          </a:solidFill>
                          <a:latin typeface="Calibri" pitchFamily="34" charset="0"/>
                        </a:rPr>
                        <a:t>t.join</a:t>
                      </a:r>
                      <a:r>
                        <a:rPr lang="en-US" sz="1200" b="1" baseline="0" dirty="0" smtClean="0">
                          <a:solidFill>
                            <a:srgbClr val="000000"/>
                          </a:solidFill>
                          <a:latin typeface="Calibri" pitchFamily="34" charset="0"/>
                        </a:rPr>
                        <a:t>(); }</a:t>
                      </a:r>
                    </a:p>
                    <a:p>
                      <a:r>
                        <a:rPr lang="en-US" sz="1200" b="1" dirty="0" smtClean="0">
                          <a:solidFill>
                            <a:srgbClr val="000000"/>
                          </a:solidFill>
                          <a:latin typeface="Calibri" pitchFamily="34" charset="0"/>
                        </a:rPr>
                        <a:t>18.         catch(</a:t>
                      </a:r>
                      <a:r>
                        <a:rPr lang="en-US" sz="1200" b="1" dirty="0" err="1" smtClean="0">
                          <a:solidFill>
                            <a:srgbClr val="000000"/>
                          </a:solidFill>
                          <a:latin typeface="Calibri" pitchFamily="34" charset="0"/>
                        </a:rPr>
                        <a:t>InterruptedException</a:t>
                      </a:r>
                      <a:r>
                        <a:rPr lang="en-US" sz="1200" b="1" dirty="0" smtClean="0">
                          <a:solidFill>
                            <a:srgbClr val="000000"/>
                          </a:solidFill>
                          <a:latin typeface="Calibri" pitchFamily="34" charset="0"/>
                        </a:rPr>
                        <a:t> e) { }</a:t>
                      </a:r>
                      <a:endParaRPr lang="en-US" sz="1200" b="1" baseline="0" dirty="0" smtClean="0">
                        <a:solidFill>
                          <a:srgbClr val="000000"/>
                        </a:solidFill>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Bef>
                          <a:spcPct val="0"/>
                        </a:spcBef>
                      </a:pPr>
                      <a:r>
                        <a:rPr lang="en-IN" sz="1200" dirty="0" smtClean="0"/>
                        <a:t>   19.  </a:t>
                      </a:r>
                      <a:r>
                        <a:rPr lang="en-IN" sz="1200" b="1" dirty="0" smtClean="0">
                          <a:latin typeface="Calibri" pitchFamily="34" charset="0"/>
                        </a:rPr>
                        <a:t>t1.start()</a:t>
                      </a:r>
                    </a:p>
                    <a:p>
                      <a:pPr algn="l">
                        <a:spcBef>
                          <a:spcPct val="0"/>
                        </a:spcBef>
                      </a:pPr>
                      <a:r>
                        <a:rPr lang="en-IN" sz="1200" b="1" dirty="0" smtClean="0">
                          <a:latin typeface="Calibri" pitchFamily="34" charset="0"/>
                        </a:rPr>
                        <a:t>    20.  t2.start()</a:t>
                      </a:r>
                    </a:p>
                    <a:p>
                      <a:pPr algn="l">
                        <a:spcBef>
                          <a:spcPct val="0"/>
                        </a:spcBef>
                      </a:pPr>
                      <a:r>
                        <a:rPr lang="en-IN" sz="1200" b="1" dirty="0" smtClean="0">
                          <a:latin typeface="Calibri" pitchFamily="34" charset="0"/>
                        </a:rPr>
                        <a:t>    }</a:t>
                      </a:r>
                    </a:p>
                    <a:p>
                      <a:pPr algn="l">
                        <a:spcBef>
                          <a:spcPct val="0"/>
                        </a:spcBef>
                      </a:pPr>
                      <a:r>
                        <a:rPr lang="en-IN" sz="1200" b="1" dirty="0" smtClean="0">
                          <a:latin typeface="Calibri" pitchFamily="34" charset="0"/>
                        </a:rPr>
                        <a:t>}</a:t>
                      </a:r>
                    </a:p>
                    <a:p>
                      <a:pPr algn="l">
                        <a:spcBef>
                          <a:spcPct val="0"/>
                        </a:spcBef>
                      </a:pPr>
                      <a:endParaRPr lang="en-IN" sz="1200" b="1" dirty="0" smtClean="0">
                        <a:latin typeface="Calibri" pitchFamily="34" charset="0"/>
                      </a:endParaRPr>
                    </a:p>
                    <a:p>
                      <a:pPr algn="l">
                        <a:spcBef>
                          <a:spcPct val="0"/>
                        </a:spcBef>
                      </a:pPr>
                      <a:r>
                        <a:rPr lang="en-IN" sz="1200" b="1" dirty="0" smtClean="0">
                          <a:latin typeface="Calibri" pitchFamily="34" charset="0"/>
                        </a:rPr>
                        <a:t>Possible Output:</a:t>
                      </a:r>
                    </a:p>
                    <a:p>
                      <a:pPr algn="l">
                        <a:spcBef>
                          <a:spcPct val="0"/>
                        </a:spcBef>
                      </a:pPr>
                      <a:endParaRPr lang="en-IN" sz="1200" b="1" dirty="0" smtClean="0">
                        <a:latin typeface="Calibri" pitchFamily="34" charset="0"/>
                      </a:endParaRPr>
                    </a:p>
                    <a:p>
                      <a:pPr algn="l">
                        <a:spcBef>
                          <a:spcPct val="0"/>
                        </a:spcBef>
                      </a:pPr>
                      <a:r>
                        <a:rPr lang="pt-BR" sz="1200" baseline="0" dirty="0" smtClean="0">
                          <a:latin typeface="Calibri" pitchFamily="34" charset="0"/>
                        </a:rPr>
                        <a:t>      A</a:t>
                      </a:r>
                    </a:p>
                    <a:p>
                      <a:pPr algn="l">
                        <a:spcBef>
                          <a:spcPct val="0"/>
                        </a:spcBef>
                      </a:pPr>
                      <a:r>
                        <a:rPr lang="pt-BR" sz="1200" baseline="0" dirty="0" smtClean="0">
                          <a:latin typeface="Calibri" pitchFamily="34" charset="0"/>
                        </a:rPr>
                        <a:t>      A</a:t>
                      </a:r>
                    </a:p>
                    <a:p>
                      <a:pPr algn="l">
                        <a:spcBef>
                          <a:spcPct val="0"/>
                        </a:spcBef>
                      </a:pPr>
                      <a:r>
                        <a:rPr lang="pt-BR" sz="1200" baseline="0" dirty="0" smtClean="0">
                          <a:latin typeface="Calibri" pitchFamily="34" charset="0"/>
                        </a:rPr>
                        <a:t>      A</a:t>
                      </a:r>
                    </a:p>
                    <a:p>
                      <a:pPr algn="l">
                        <a:spcBef>
                          <a:spcPct val="0"/>
                        </a:spcBef>
                      </a:pPr>
                      <a:r>
                        <a:rPr lang="pt-BR" sz="1200" baseline="0" dirty="0" smtClean="0">
                          <a:latin typeface="Calibri" pitchFamily="34" charset="0"/>
                        </a:rPr>
                        <a:t>      B</a:t>
                      </a:r>
                    </a:p>
                    <a:p>
                      <a:pPr algn="l">
                        <a:spcBef>
                          <a:spcPct val="0"/>
                        </a:spcBef>
                      </a:pPr>
                      <a:r>
                        <a:rPr lang="pt-BR" sz="1200" baseline="0" dirty="0" smtClean="0">
                          <a:latin typeface="Calibri" pitchFamily="34" charset="0"/>
                        </a:rPr>
                        <a:t>      C</a:t>
                      </a:r>
                    </a:p>
                    <a:p>
                      <a:pPr algn="l">
                        <a:spcBef>
                          <a:spcPct val="0"/>
                        </a:spcBef>
                      </a:pPr>
                      <a:r>
                        <a:rPr lang="pt-BR" sz="1200" baseline="0" dirty="0" smtClean="0">
                          <a:latin typeface="Calibri" pitchFamily="34" charset="0"/>
                        </a:rPr>
                        <a:t>      C</a:t>
                      </a:r>
                    </a:p>
                    <a:p>
                      <a:pPr algn="l">
                        <a:spcBef>
                          <a:spcPct val="0"/>
                        </a:spcBef>
                      </a:pPr>
                      <a:r>
                        <a:rPr lang="pt-BR" sz="1200" baseline="0" dirty="0" smtClean="0">
                          <a:latin typeface="Calibri" pitchFamily="34" charset="0"/>
                        </a:rPr>
                        <a:t>      B</a:t>
                      </a:r>
                    </a:p>
                    <a:p>
                      <a:pPr algn="l">
                        <a:spcBef>
                          <a:spcPct val="0"/>
                        </a:spcBef>
                      </a:pPr>
                      <a:r>
                        <a:rPr lang="pt-BR" sz="1200" baseline="0" dirty="0" smtClean="0">
                          <a:latin typeface="Calibri" pitchFamily="34" charset="0"/>
                        </a:rPr>
                        <a:t>      B</a:t>
                      </a:r>
                    </a:p>
                    <a:p>
                      <a:pPr algn="l">
                        <a:spcBef>
                          <a:spcPct val="0"/>
                        </a:spcBef>
                      </a:pPr>
                      <a:r>
                        <a:rPr lang="pt-BR" sz="1200" baseline="0" dirty="0" smtClean="0">
                          <a:latin typeface="Calibri" pitchFamily="34" charset="0"/>
                        </a:rPr>
                        <a:t>      C</a:t>
                      </a:r>
                      <a:endParaRPr lang="en-IN" sz="1200" dirty="0" smtClean="0">
                        <a:latin typeface="Calibri" pitchFamily="34" charset="0"/>
                      </a:endParaRPr>
                    </a:p>
                    <a:p>
                      <a:pPr algn="l">
                        <a:spcBef>
                          <a:spcPct val="0"/>
                        </a:spcBef>
                      </a:pPr>
                      <a:endParaRPr lang="en-IN" sz="1200" dirty="0" smtClean="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Rectangle 6"/>
          <p:cNvSpPr/>
          <p:nvPr/>
        </p:nvSpPr>
        <p:spPr>
          <a:xfrm>
            <a:off x="5940425" y="2859088"/>
            <a:ext cx="2232025" cy="136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IN" sz="1400" dirty="0">
                <a:latin typeface="Calibri" pitchFamily="34" charset="0"/>
              </a:rPr>
              <a:t>In this example </a:t>
            </a:r>
            <a:r>
              <a:rPr lang="en-IN" sz="1400" b="1" dirty="0">
                <a:latin typeface="Calibri" pitchFamily="34" charset="0"/>
              </a:rPr>
              <a:t>A </a:t>
            </a:r>
            <a:r>
              <a:rPr lang="en-IN" sz="1400" dirty="0">
                <a:latin typeface="Calibri" pitchFamily="34" charset="0"/>
              </a:rPr>
              <a:t>is guaranteed to print first but sequence is not guaranteed between </a:t>
            </a:r>
            <a:r>
              <a:rPr lang="en-IN" sz="1400" b="1" dirty="0">
                <a:latin typeface="Calibri" pitchFamily="34" charset="0"/>
              </a:rPr>
              <a:t>B and C.</a:t>
            </a:r>
            <a:endParaRPr lang="en-IN" sz="1400" dirty="0">
              <a:latin typeface="Calibri" pitchFamily="34" charset="0"/>
            </a:endParaRPr>
          </a:p>
        </p:txBody>
      </p:sp>
      <p:sp>
        <p:nvSpPr>
          <p:cNvPr id="9" name="Double Bracket 8"/>
          <p:cNvSpPr/>
          <p:nvPr/>
        </p:nvSpPr>
        <p:spPr>
          <a:xfrm>
            <a:off x="4787900" y="2716213"/>
            <a:ext cx="504825" cy="1727200"/>
          </a:xfrm>
          <a:prstGeom prst="bracketPair">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p>
        </p:txBody>
      </p:sp>
      <p:cxnSp>
        <p:nvCxnSpPr>
          <p:cNvPr id="11" name="Straight Arrow Connector 10"/>
          <p:cNvCxnSpPr>
            <a:stCxn id="9" idx="3"/>
          </p:cNvCxnSpPr>
          <p:nvPr/>
        </p:nvCxnSpPr>
        <p:spPr>
          <a:xfrm>
            <a:off x="5292725" y="3579813"/>
            <a:ext cx="50323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Thread priorities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defRPr/>
            </a:pPr>
            <a:r>
              <a:rPr lang="en-US" sz="1400" dirty="0" smtClean="0">
                <a:latin typeface="Calibri" pitchFamily="34" charset="0"/>
              </a:rPr>
              <a:t>A thread is always associated with a priority based on the OS. </a:t>
            </a:r>
          </a:p>
          <a:p>
            <a:pPr algn="just">
              <a:buFont typeface="Wingdings" pitchFamily="2" charset="2"/>
              <a:buChar char="q"/>
              <a:defRPr/>
            </a:pPr>
            <a:r>
              <a:rPr lang="en-US" sz="1400" dirty="0" smtClean="0">
                <a:latin typeface="Calibri" pitchFamily="34" charset="0"/>
              </a:rPr>
              <a:t>For simplicity Java assigns priority as a number between 1 and 10, inclusive of 10. 10 is the  highest priority and 1 is the lowest.</a:t>
            </a:r>
          </a:p>
          <a:p>
            <a:pPr algn="just">
              <a:buFont typeface="Wingdings" pitchFamily="2" charset="2"/>
              <a:buChar char="q"/>
              <a:defRPr/>
            </a:pPr>
            <a:r>
              <a:rPr lang="en-US" sz="1400" dirty="0" smtClean="0">
                <a:latin typeface="Calibri" pitchFamily="34" charset="0"/>
              </a:rPr>
              <a:t>This is the only way to influence the scheduler’s decision as to the thread execution sequence to some extent.</a:t>
            </a:r>
          </a:p>
          <a:p>
            <a:pPr algn="just">
              <a:buFont typeface="Wingdings" pitchFamily="2" charset="2"/>
              <a:buChar char="q"/>
              <a:defRPr/>
            </a:pPr>
            <a:r>
              <a:rPr lang="en-US" sz="1400" dirty="0" smtClean="0">
                <a:latin typeface="Calibri" pitchFamily="34" charset="0"/>
              </a:rPr>
              <a:t>At any given time, the highest-priority thread will be chosen to run. However, this is not guaranteed. The thread scheduler may choose to run a lower-priority thread to avoid starvation. </a:t>
            </a:r>
          </a:p>
          <a:p>
            <a:pPr algn="just">
              <a:buFont typeface="Wingdings" pitchFamily="2" charset="2"/>
              <a:buChar char="q"/>
              <a:defRPr/>
            </a:pPr>
            <a:r>
              <a:rPr lang="en-US" sz="1400" dirty="0" smtClean="0">
                <a:latin typeface="Calibri" pitchFamily="34" charset="0"/>
              </a:rPr>
              <a:t>Threads that were created so far were created with a default priority of 5.</a:t>
            </a:r>
          </a:p>
          <a:p>
            <a:pPr algn="just" eaLnBrk="1" hangingPunct="1">
              <a:buFont typeface="Wingdings" pitchFamily="2" charset="2"/>
              <a:buChar char="q"/>
              <a:defRPr/>
            </a:pPr>
            <a:r>
              <a:rPr lang="en-US" sz="1400" dirty="0" smtClean="0">
                <a:latin typeface="Calibri" pitchFamily="34" charset="0"/>
              </a:rPr>
              <a:t>The new threads inherit the priority from the thread that created it.</a:t>
            </a:r>
          </a:p>
          <a:p>
            <a:pPr marL="342900" indent="-342900">
              <a:buFont typeface="Wingdings" pitchFamily="2" charset="2"/>
              <a:buNone/>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Methods for thread priorities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120000"/>
              </a:lnSpc>
              <a:defRPr/>
            </a:pPr>
            <a:endParaRPr lang="en-US" sz="1400" dirty="0" smtClean="0">
              <a:latin typeface="Calibri" pitchFamily="34" charset="0"/>
            </a:endParaRPr>
          </a:p>
          <a:p>
            <a:pPr>
              <a:lnSpc>
                <a:spcPct val="120000"/>
              </a:lnSpc>
              <a:buClr>
                <a:srgbClr val="FF0000"/>
              </a:buClr>
              <a:buFont typeface="Wingdings" pitchFamily="2" charset="2"/>
              <a:buChar char="q"/>
              <a:defRPr/>
            </a:pPr>
            <a:r>
              <a:rPr lang="en-US" sz="1400" dirty="0" smtClean="0">
                <a:latin typeface="Calibri" pitchFamily="34" charset="0"/>
              </a:rPr>
              <a:t>Setting and getting priority :</a:t>
            </a:r>
          </a:p>
          <a:p>
            <a:pPr lvl="1">
              <a:lnSpc>
                <a:spcPct val="120000"/>
              </a:lnSpc>
              <a:buClr>
                <a:srgbClr val="FF0000"/>
              </a:buClr>
              <a:buFont typeface="Wingdings" pitchFamily="2" charset="2"/>
              <a:buChar char="v"/>
              <a:defRPr/>
            </a:pPr>
            <a:r>
              <a:rPr lang="en-US" sz="1400" b="1" dirty="0" smtClean="0">
                <a:solidFill>
                  <a:srgbClr val="000000"/>
                </a:solidFill>
                <a:latin typeface="Calibri" pitchFamily="34" charset="0"/>
              </a:rPr>
              <a:t>final void </a:t>
            </a:r>
            <a:r>
              <a:rPr lang="en-US" sz="1400" b="1" dirty="0" err="1" smtClean="0">
                <a:solidFill>
                  <a:srgbClr val="000000"/>
                </a:solidFill>
                <a:latin typeface="Calibri" pitchFamily="34" charset="0"/>
              </a:rPr>
              <a:t>setPriority</a:t>
            </a:r>
            <a:r>
              <a:rPr lang="en-US" sz="1400" b="1" dirty="0" smtClean="0">
                <a:solidFill>
                  <a:srgbClr val="000000"/>
                </a:solidFill>
                <a:latin typeface="Calibri" pitchFamily="34" charset="0"/>
              </a:rPr>
              <a:t>(</a:t>
            </a:r>
            <a:r>
              <a:rPr lang="en-US" sz="1400" b="1" dirty="0" err="1" smtClean="0">
                <a:solidFill>
                  <a:srgbClr val="000000"/>
                </a:solidFill>
                <a:latin typeface="Calibri" pitchFamily="34" charset="0"/>
              </a:rPr>
              <a:t>int</a:t>
            </a: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newPriority</a:t>
            </a:r>
            <a:r>
              <a:rPr lang="en-US" sz="1400" b="1" dirty="0" smtClean="0">
                <a:solidFill>
                  <a:srgbClr val="000000"/>
                </a:solidFill>
                <a:latin typeface="Calibri" pitchFamily="34" charset="0"/>
              </a:rPr>
              <a:t>) throws </a:t>
            </a:r>
            <a:r>
              <a:rPr lang="en-US" sz="1400" b="1" dirty="0" err="1" smtClean="0">
                <a:solidFill>
                  <a:srgbClr val="000000"/>
                </a:solidFill>
                <a:latin typeface="Calibri" pitchFamily="34" charset="0"/>
              </a:rPr>
              <a:t>IllegalArgumentException</a:t>
            </a:r>
            <a:r>
              <a:rPr lang="en-US" sz="1400" dirty="0" smtClean="0">
                <a:solidFill>
                  <a:srgbClr val="CC0000"/>
                </a:solidFill>
                <a:latin typeface="Calibri" pitchFamily="34" charset="0"/>
              </a:rPr>
              <a:t> </a:t>
            </a:r>
          </a:p>
          <a:p>
            <a:pPr lvl="1">
              <a:lnSpc>
                <a:spcPct val="120000"/>
              </a:lnSpc>
              <a:buClr>
                <a:srgbClr val="FF0000"/>
              </a:buClr>
              <a:buFont typeface="Wingdings" pitchFamily="2" charset="2"/>
              <a:buChar char="v"/>
              <a:defRPr/>
            </a:pPr>
            <a:r>
              <a:rPr lang="en-US" sz="1400" b="1" dirty="0" smtClean="0">
                <a:solidFill>
                  <a:srgbClr val="000000"/>
                </a:solidFill>
                <a:latin typeface="Calibri" pitchFamily="34" charset="0"/>
              </a:rPr>
              <a:t>final </a:t>
            </a:r>
            <a:r>
              <a:rPr lang="en-US" sz="1400" b="1" dirty="0" err="1" smtClean="0">
                <a:solidFill>
                  <a:srgbClr val="000000"/>
                </a:solidFill>
                <a:latin typeface="Calibri" pitchFamily="34" charset="0"/>
              </a:rPr>
              <a:t>int</a:t>
            </a: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getPriority</a:t>
            </a:r>
            <a:r>
              <a:rPr lang="en-US" sz="1400" b="1" dirty="0" smtClean="0">
                <a:solidFill>
                  <a:srgbClr val="000000"/>
                </a:solidFill>
                <a:latin typeface="Calibri" pitchFamily="34" charset="0"/>
              </a:rPr>
              <a:t>()</a:t>
            </a:r>
          </a:p>
          <a:p>
            <a:pPr lvl="1">
              <a:lnSpc>
                <a:spcPct val="120000"/>
              </a:lnSpc>
              <a:buClr>
                <a:srgbClr val="FF0000"/>
              </a:buClr>
              <a:buFont typeface="Wingdings" pitchFamily="2" charset="2"/>
              <a:buChar char="v"/>
              <a:defRPr/>
            </a:pPr>
            <a:r>
              <a:rPr lang="en-US" sz="1400" dirty="0" smtClean="0">
                <a:latin typeface="Calibri" pitchFamily="34" charset="0"/>
              </a:rPr>
              <a:t>Note that </a:t>
            </a:r>
            <a:r>
              <a:rPr lang="en-US" sz="1400" b="1" dirty="0" err="1" smtClean="0">
                <a:solidFill>
                  <a:srgbClr val="000000"/>
                </a:solidFill>
                <a:latin typeface="Calibri" pitchFamily="34" charset="0"/>
              </a:rPr>
              <a:t>setPriority</a:t>
            </a:r>
            <a:r>
              <a:rPr lang="en-US" sz="1400" b="1" dirty="0" smtClean="0">
                <a:solidFill>
                  <a:srgbClr val="000000"/>
                </a:solidFill>
                <a:latin typeface="Calibri" pitchFamily="34" charset="0"/>
              </a:rPr>
              <a:t>() throws </a:t>
            </a:r>
            <a:r>
              <a:rPr lang="en-US" sz="1400" b="1" dirty="0" err="1" smtClean="0">
                <a:solidFill>
                  <a:srgbClr val="000000"/>
                </a:solidFill>
                <a:latin typeface="Calibri" pitchFamily="34" charset="0"/>
              </a:rPr>
              <a:t>IllegalArgumentException</a:t>
            </a:r>
            <a:r>
              <a:rPr lang="en-US" sz="1400" dirty="0" smtClean="0">
                <a:solidFill>
                  <a:srgbClr val="CC0000"/>
                </a:solidFill>
                <a:latin typeface="Calibri" pitchFamily="34" charset="0"/>
              </a:rPr>
              <a:t>  </a:t>
            </a:r>
            <a:r>
              <a:rPr lang="en-US" sz="1400" dirty="0" smtClean="0">
                <a:latin typeface="Calibri" pitchFamily="34" charset="0"/>
              </a:rPr>
              <a:t>if  number passed to the method is not between 1 and 10 (inclusive of 10).</a:t>
            </a:r>
          </a:p>
          <a:p>
            <a:pPr lvl="1">
              <a:lnSpc>
                <a:spcPct val="120000"/>
              </a:lnSpc>
              <a:buClr>
                <a:srgbClr val="FF0000"/>
              </a:buClr>
              <a:buFont typeface="Wingdings" pitchFamily="2" charset="2"/>
              <a:buChar char="v"/>
              <a:defRPr/>
            </a:pPr>
            <a:r>
              <a:rPr lang="en-US" sz="1400" dirty="0" smtClean="0">
                <a:latin typeface="Calibri" pitchFamily="34" charset="0"/>
              </a:rPr>
              <a:t>Also the priority cannot be greater than maximum permitted priority of the thread's thread group (even if the </a:t>
            </a:r>
            <a:r>
              <a:rPr lang="en-US" sz="1400" b="1" dirty="0" err="1" smtClean="0">
                <a:latin typeface="Calibri" pitchFamily="34" charset="0"/>
                <a:cs typeface="Courier New" pitchFamily="49" charset="0"/>
              </a:rPr>
              <a:t>newPriority</a:t>
            </a:r>
            <a:r>
              <a:rPr lang="en-US" sz="1400" b="1" dirty="0" smtClean="0">
                <a:solidFill>
                  <a:srgbClr val="000000"/>
                </a:solidFill>
                <a:latin typeface="Calibri" pitchFamily="34" charset="0"/>
              </a:rPr>
              <a:t> </a:t>
            </a:r>
            <a:r>
              <a:rPr lang="en-US" sz="1400" dirty="0" smtClean="0">
                <a:latin typeface="Calibri" pitchFamily="34" charset="0"/>
              </a:rPr>
              <a:t>specifies a number greater than the thread's thread group priority).</a:t>
            </a:r>
          </a:p>
          <a:p>
            <a:pPr eaLnBrk="1" hangingPunct="1">
              <a:lnSpc>
                <a:spcPct val="120000"/>
              </a:lnSpc>
              <a:buClr>
                <a:srgbClr val="FF0000"/>
              </a:buClr>
              <a:buFont typeface="Wingdings" pitchFamily="2" charset="2"/>
              <a:buChar char="q"/>
              <a:defRPr/>
            </a:pPr>
            <a:r>
              <a:rPr lang="en-US" sz="1400" b="1" dirty="0" smtClean="0">
                <a:latin typeface="Calibri" pitchFamily="34" charset="0"/>
                <a:cs typeface="Courier New" pitchFamily="49" charset="0"/>
              </a:rPr>
              <a:t>static</a:t>
            </a:r>
            <a:r>
              <a:rPr lang="en-US" sz="1400" dirty="0" smtClean="0">
                <a:latin typeface="Calibri" pitchFamily="34" charset="0"/>
              </a:rPr>
              <a:t> constants to set priorities:</a:t>
            </a:r>
          </a:p>
          <a:p>
            <a:pPr lvl="1" eaLnBrk="1" hangingPunct="1">
              <a:lnSpc>
                <a:spcPct val="120000"/>
              </a:lnSpc>
              <a:buClr>
                <a:srgbClr val="FF0000"/>
              </a:buClr>
              <a:buFont typeface="Wingdings" pitchFamily="2" charset="2"/>
              <a:buChar char="v"/>
              <a:defRPr/>
            </a:pP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Thread.MIN_PRIORITY</a:t>
            </a:r>
            <a:r>
              <a:rPr lang="en-US" sz="1400" b="1" dirty="0" smtClean="0">
                <a:solidFill>
                  <a:srgbClr val="000000"/>
                </a:solidFill>
                <a:latin typeface="Calibri" pitchFamily="34" charset="0"/>
              </a:rPr>
              <a:t> (1)</a:t>
            </a:r>
          </a:p>
          <a:p>
            <a:pPr lvl="1" eaLnBrk="1" hangingPunct="1">
              <a:lnSpc>
                <a:spcPct val="120000"/>
              </a:lnSpc>
              <a:buClr>
                <a:srgbClr val="FF0000"/>
              </a:buClr>
              <a:buFont typeface="Wingdings" pitchFamily="2" charset="2"/>
              <a:buChar char="v"/>
              <a:defRPr/>
            </a:pP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Thread.NORM_PRIORITY</a:t>
            </a:r>
            <a:r>
              <a:rPr lang="en-US" sz="1400" b="1" dirty="0" smtClean="0">
                <a:solidFill>
                  <a:srgbClr val="000000"/>
                </a:solidFill>
                <a:latin typeface="Calibri" pitchFamily="34" charset="0"/>
              </a:rPr>
              <a:t> (5)</a:t>
            </a:r>
            <a:r>
              <a:rPr lang="en-US" sz="1400" dirty="0" smtClean="0">
                <a:latin typeface="Calibri" pitchFamily="34" charset="0"/>
                <a:sym typeface="Wingdings" pitchFamily="2" charset="2"/>
              </a:rPr>
              <a:t></a:t>
            </a:r>
            <a:r>
              <a:rPr lang="en-US" sz="1400" dirty="0" smtClean="0">
                <a:latin typeface="Calibri" pitchFamily="34" charset="0"/>
              </a:rPr>
              <a:t> default</a:t>
            </a:r>
          </a:p>
          <a:p>
            <a:pPr lvl="1" eaLnBrk="1" hangingPunct="1">
              <a:lnSpc>
                <a:spcPct val="120000"/>
              </a:lnSpc>
              <a:buClr>
                <a:srgbClr val="FF0000"/>
              </a:buClr>
              <a:buFont typeface="Wingdings" pitchFamily="2" charset="2"/>
              <a:buChar char="v"/>
              <a:defRPr/>
            </a:pP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Thread.MAX_PRIORITY</a:t>
            </a:r>
            <a:r>
              <a:rPr lang="en-US" sz="1400" b="1" dirty="0" smtClean="0">
                <a:solidFill>
                  <a:srgbClr val="000000"/>
                </a:solidFill>
                <a:latin typeface="Calibri" pitchFamily="34" charset="0"/>
              </a:rPr>
              <a:t> (10)</a:t>
            </a:r>
            <a:endParaRPr lang="en-US" sz="1400" dirty="0" smtClean="0">
              <a:latin typeface="Calibri" pitchFamily="34" charset="0"/>
            </a:endParaRPr>
          </a:p>
          <a:p>
            <a:pPr marL="342900" indent="-342900">
              <a:buFont typeface="Wingdings" pitchFamily="2" charset="2"/>
              <a:buNone/>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Selfish threads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defRPr/>
            </a:pPr>
            <a:r>
              <a:rPr lang="en-US" sz="1400" dirty="0" smtClean="0">
                <a:latin typeface="Calibri" pitchFamily="34" charset="0"/>
              </a:rPr>
              <a:t>if a thread that  executes with high priority and has long execution time does not voluntarily leave the CPU to give a chance for other threads with similar priority to execute, such a thread is called a selfish thread.</a:t>
            </a:r>
          </a:p>
          <a:p>
            <a:pPr>
              <a:buClr>
                <a:srgbClr val="FF0000"/>
              </a:buClr>
              <a:buFont typeface="Wingdings" pitchFamily="2" charset="2"/>
              <a:buChar char="q"/>
              <a:defRPr/>
            </a:pPr>
            <a:r>
              <a:rPr lang="en-US" sz="1400" dirty="0" smtClean="0">
                <a:latin typeface="Calibri" pitchFamily="34" charset="0"/>
              </a:rPr>
              <a:t>It is recommended that threads with high priority (be unselfish).</a:t>
            </a:r>
          </a:p>
          <a:p>
            <a:pPr>
              <a:buClr>
                <a:srgbClr val="FF0000"/>
              </a:buClr>
              <a:buFont typeface="Wingdings" pitchFamily="2" charset="2"/>
              <a:buChar char="q"/>
              <a:defRPr/>
            </a:pPr>
            <a:r>
              <a:rPr lang="en-US" sz="1400" dirty="0" smtClean="0">
                <a:latin typeface="Calibri" pitchFamily="34" charset="0"/>
              </a:rPr>
              <a:t>They must either  call </a:t>
            </a:r>
            <a:r>
              <a:rPr lang="en-US" sz="1400" b="1" dirty="0" err="1" smtClean="0">
                <a:latin typeface="Calibri" pitchFamily="34" charset="0"/>
                <a:cs typeface="Courier New" pitchFamily="49" charset="0"/>
              </a:rPr>
              <a:t>Thread.sleep</a:t>
            </a:r>
            <a:r>
              <a:rPr lang="en-US" sz="1400" b="1" dirty="0" smtClean="0">
                <a:latin typeface="Calibri" pitchFamily="34" charset="0"/>
                <a:cs typeface="Courier New" pitchFamily="49" charset="0"/>
              </a:rPr>
              <a:t>() </a:t>
            </a:r>
            <a:r>
              <a:rPr lang="en-US" sz="1400" dirty="0" smtClean="0">
                <a:latin typeface="Calibri" pitchFamily="34" charset="0"/>
              </a:rPr>
              <a:t>or </a:t>
            </a:r>
            <a:r>
              <a:rPr lang="en-US" sz="1400" b="1" dirty="0" smtClean="0">
                <a:latin typeface="Calibri" pitchFamily="34" charset="0"/>
                <a:cs typeface="Courier New" pitchFamily="49" charset="0"/>
              </a:rPr>
              <a:t>Thread. yield() </a:t>
            </a:r>
            <a:r>
              <a:rPr lang="en-US" sz="1400" dirty="0" smtClean="0">
                <a:latin typeface="Calibri" pitchFamily="34" charset="0"/>
              </a:rPr>
              <a:t>method.</a:t>
            </a:r>
          </a:p>
          <a:p>
            <a:pPr lvl="1">
              <a:buClr>
                <a:srgbClr val="FF0000"/>
              </a:buClr>
              <a:buFont typeface="Wingdings" pitchFamily="2" charset="2"/>
              <a:buChar char="v"/>
              <a:defRPr/>
            </a:pPr>
            <a:r>
              <a:rPr lang="en-US" sz="1400" b="1" dirty="0" smtClean="0">
                <a:solidFill>
                  <a:schemeClr val="tx1"/>
                </a:solidFill>
                <a:latin typeface="Calibri" pitchFamily="34" charset="0"/>
                <a:cs typeface="Courier New" pitchFamily="49" charset="0"/>
              </a:rPr>
              <a:t>static void yield() </a:t>
            </a:r>
          </a:p>
          <a:p>
            <a:pPr>
              <a:buClr>
                <a:srgbClr val="FF0000"/>
              </a:buClr>
              <a:buFont typeface="Wingdings" pitchFamily="2" charset="2"/>
              <a:buChar char="q"/>
              <a:defRPr/>
            </a:pPr>
            <a:r>
              <a:rPr lang="en-US" sz="1400" b="1" dirty="0" smtClean="0">
                <a:latin typeface="Calibri" pitchFamily="34" charset="0"/>
                <a:cs typeface="Courier New" pitchFamily="49" charset="0"/>
              </a:rPr>
              <a:t>yield() </a:t>
            </a:r>
            <a:r>
              <a:rPr lang="en-US" sz="1400" dirty="0" smtClean="0">
                <a:latin typeface="Calibri" pitchFamily="34" charset="0"/>
              </a:rPr>
              <a:t>method causes the currently executing thread object to temporarily pause and allow other threads to execute.</a:t>
            </a:r>
          </a:p>
        </p:txBody>
      </p:sp>
    </p:spTree>
  </p:cSld>
  <p:clrMapOvr>
    <a:masterClrMapping/>
  </p:clrMapOvr>
  <p:transition spd="med">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Why threads synchronization?</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lgn="just">
              <a:buClr>
                <a:srgbClr val="FF0000"/>
              </a:buClr>
              <a:buFont typeface="Wingdings" pitchFamily="2" charset="2"/>
              <a:buChar char="q"/>
              <a:defRPr/>
            </a:pPr>
            <a:r>
              <a:rPr lang="en-US" sz="1400" dirty="0" smtClean="0">
                <a:solidFill>
                  <a:schemeClr val="tx1"/>
                </a:solidFill>
                <a:latin typeface="Calibri" pitchFamily="34" charset="0"/>
              </a:rPr>
              <a:t>To avoid </a:t>
            </a:r>
            <a:r>
              <a:rPr lang="en-US" sz="1400" dirty="0" smtClean="0">
                <a:latin typeface="Calibri" pitchFamily="34" charset="0"/>
              </a:rPr>
              <a:t>Race condition!</a:t>
            </a:r>
          </a:p>
          <a:p>
            <a:pPr marL="663575" lvl="1" indent="-342900" algn="just">
              <a:buClr>
                <a:srgbClr val="FF0000"/>
              </a:buClr>
              <a:buFont typeface="Wingdings" pitchFamily="2" charset="2"/>
              <a:buChar char="v"/>
              <a:defRPr/>
            </a:pPr>
            <a:r>
              <a:rPr lang="en-US" sz="1400" dirty="0" smtClean="0">
                <a:latin typeface="Calibri" pitchFamily="34" charset="0"/>
              </a:rPr>
              <a:t>Two or more threads access to same object and each call a method that modifies the state of the object. </a:t>
            </a:r>
          </a:p>
          <a:p>
            <a:pPr marL="342900" indent="-342900" algn="just">
              <a:buClr>
                <a:srgbClr val="FF0000"/>
              </a:buClr>
              <a:buFont typeface="Wingdings" pitchFamily="2" charset="2"/>
              <a:buChar char="q"/>
              <a:defRPr/>
            </a:pPr>
            <a:r>
              <a:rPr lang="en-US" sz="1400" dirty="0" smtClean="0">
                <a:latin typeface="Calibri" pitchFamily="34" charset="0"/>
              </a:rPr>
              <a:t>Example:</a:t>
            </a:r>
          </a:p>
          <a:p>
            <a:pPr marL="549275" lvl="1" indent="-228600" algn="just" eaLnBrk="1" hangingPunct="1">
              <a:buClr>
                <a:srgbClr val="FF0000"/>
              </a:buClr>
              <a:buFont typeface="Wingdings" pitchFamily="2" charset="2"/>
              <a:buChar char="v"/>
              <a:defRPr/>
            </a:pPr>
            <a:r>
              <a:rPr lang="en-US" sz="1400" dirty="0" smtClean="0">
                <a:latin typeface="Calibri" pitchFamily="34" charset="0"/>
              </a:rPr>
              <a:t>Let us say we have an Account class which has withdraw and deposit methods. </a:t>
            </a:r>
          </a:p>
          <a:p>
            <a:pPr marL="549275" lvl="1" indent="-228600" algn="just" eaLnBrk="1" hangingPunct="1">
              <a:buClr>
                <a:srgbClr val="FF0000"/>
              </a:buClr>
              <a:buFont typeface="Wingdings" pitchFamily="2" charset="2"/>
              <a:buChar char="v"/>
              <a:defRPr/>
            </a:pPr>
            <a:r>
              <a:rPr lang="en-US" sz="1400" dirty="0" smtClean="0">
                <a:latin typeface="Calibri" pitchFamily="34" charset="0"/>
              </a:rPr>
              <a:t>For each transaction (deposit or withdraw) a thread is created.</a:t>
            </a:r>
          </a:p>
          <a:p>
            <a:pPr marL="549275" lvl="1" indent="-228600" algn="just" eaLnBrk="1" hangingPunct="1">
              <a:buClr>
                <a:srgbClr val="FF0000"/>
              </a:buClr>
              <a:buFont typeface="Wingdings" pitchFamily="2" charset="2"/>
              <a:buChar char="v"/>
              <a:defRPr/>
            </a:pPr>
            <a:r>
              <a:rPr lang="en-US" sz="1400" dirty="0" smtClean="0">
                <a:latin typeface="Calibri" pitchFamily="34" charset="0"/>
              </a:rPr>
              <a:t>Let us visualize what happens when two people simultaneously withdraw from the same account object . </a:t>
            </a:r>
          </a:p>
          <a:p>
            <a:pPr marL="549275" lvl="1" indent="-228600" algn="just" eaLnBrk="1" hangingPunct="1">
              <a:buClr>
                <a:srgbClr val="FF0000"/>
              </a:buClr>
              <a:buFont typeface="Wingdings" pitchFamily="2" charset="2"/>
              <a:buChar char="v"/>
              <a:defRPr/>
            </a:pPr>
            <a:r>
              <a:rPr lang="en-US" sz="1400" dirty="0" smtClean="0">
                <a:latin typeface="Calibri" pitchFamily="34" charset="0"/>
              </a:rPr>
              <a:t> Let us assume that there is 1000$ in the account.</a:t>
            </a:r>
          </a:p>
          <a:p>
            <a:pPr marL="342900" indent="-342900" algn="just">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Why threads synchronization (Continued)?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lgn="just">
              <a:buClr>
                <a:srgbClr val="FF0000"/>
              </a:buClr>
              <a:buFont typeface="Wingdings" pitchFamily="2" charset="2"/>
              <a:buChar char="q"/>
              <a:defRPr/>
            </a:pPr>
            <a:endParaRPr lang="en-US" sz="1400" dirty="0" smtClean="0">
              <a:latin typeface="Calibri" pitchFamily="34" charset="0"/>
            </a:endParaRPr>
          </a:p>
        </p:txBody>
      </p:sp>
      <p:sp>
        <p:nvSpPr>
          <p:cNvPr id="5" name="Rectangle 4"/>
          <p:cNvSpPr/>
          <p:nvPr/>
        </p:nvSpPr>
        <p:spPr>
          <a:xfrm>
            <a:off x="1692275" y="1708150"/>
            <a:ext cx="2519363" cy="287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dirty="0">
              <a:solidFill>
                <a:schemeClr val="tx1"/>
              </a:solidFill>
              <a:latin typeface="Calibri" pitchFamily="34" charset="0"/>
            </a:endParaRPr>
          </a:p>
          <a:p>
            <a:pPr>
              <a:defRPr/>
            </a:pPr>
            <a:r>
              <a:rPr lang="en-US" sz="1400" dirty="0">
                <a:solidFill>
                  <a:schemeClr val="tx1"/>
                </a:solidFill>
                <a:latin typeface="Calibri" pitchFamily="34" charset="0"/>
              </a:rPr>
              <a:t>Thread A  calls withdraw(300$)</a:t>
            </a:r>
          </a:p>
          <a:p>
            <a:pPr algn="ctr">
              <a:defRPr/>
            </a:pPr>
            <a:endParaRPr lang="en-IN" sz="1400" dirty="0">
              <a:solidFill>
                <a:schemeClr val="tx1"/>
              </a:solidFill>
              <a:latin typeface="Calibri" pitchFamily="34" charset="0"/>
            </a:endParaRPr>
          </a:p>
        </p:txBody>
      </p:sp>
      <p:sp>
        <p:nvSpPr>
          <p:cNvPr id="8" name="Rectangle 7"/>
          <p:cNvSpPr/>
          <p:nvPr/>
        </p:nvSpPr>
        <p:spPr>
          <a:xfrm>
            <a:off x="1692275" y="2066925"/>
            <a:ext cx="2519363" cy="288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dirty="0">
              <a:solidFill>
                <a:schemeClr val="tx1"/>
              </a:solidFill>
              <a:latin typeface="Calibri" pitchFamily="34" charset="0"/>
            </a:endParaRPr>
          </a:p>
          <a:p>
            <a:pPr>
              <a:defRPr/>
            </a:pPr>
            <a:r>
              <a:rPr lang="en-US" sz="1400" dirty="0">
                <a:solidFill>
                  <a:schemeClr val="tx1"/>
                </a:solidFill>
                <a:latin typeface="Calibri" pitchFamily="34" charset="0"/>
              </a:rPr>
              <a:t>Thread B  calls withdraw(900$)</a:t>
            </a:r>
          </a:p>
          <a:p>
            <a:pPr algn="ctr">
              <a:defRPr/>
            </a:pPr>
            <a:endParaRPr lang="en-IN" sz="1400" dirty="0">
              <a:solidFill>
                <a:schemeClr val="tx1"/>
              </a:solidFill>
              <a:latin typeface="Calibri" pitchFamily="34" charset="0"/>
            </a:endParaRPr>
          </a:p>
        </p:txBody>
      </p:sp>
      <p:sp>
        <p:nvSpPr>
          <p:cNvPr id="9" name="Rectangle 8"/>
          <p:cNvSpPr/>
          <p:nvPr/>
        </p:nvSpPr>
        <p:spPr>
          <a:xfrm>
            <a:off x="1692275" y="2427288"/>
            <a:ext cx="3671888" cy="288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dirty="0">
              <a:solidFill>
                <a:schemeClr val="tx1"/>
              </a:solidFill>
              <a:latin typeface="Calibri" pitchFamily="34" charset="0"/>
            </a:endParaRPr>
          </a:p>
          <a:p>
            <a:pPr>
              <a:defRPr/>
            </a:pPr>
            <a:r>
              <a:rPr lang="en-US" sz="1400" dirty="0">
                <a:solidFill>
                  <a:schemeClr val="tx1"/>
                </a:solidFill>
                <a:latin typeface="Calibri" pitchFamily="34" charset="0"/>
              </a:rPr>
              <a:t>Thread A waits for the transaction to complete</a:t>
            </a:r>
          </a:p>
          <a:p>
            <a:pPr algn="ctr">
              <a:defRPr/>
            </a:pPr>
            <a:endParaRPr lang="en-IN" sz="1400" dirty="0">
              <a:solidFill>
                <a:schemeClr val="tx1"/>
              </a:solidFill>
              <a:latin typeface="Calibri" pitchFamily="34" charset="0"/>
            </a:endParaRPr>
          </a:p>
        </p:txBody>
      </p:sp>
      <p:sp>
        <p:nvSpPr>
          <p:cNvPr id="10" name="Rectangle 9"/>
          <p:cNvSpPr/>
          <p:nvPr/>
        </p:nvSpPr>
        <p:spPr>
          <a:xfrm>
            <a:off x="1692275" y="2787650"/>
            <a:ext cx="3671888" cy="288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dirty="0">
              <a:solidFill>
                <a:schemeClr val="tx1"/>
              </a:solidFill>
              <a:latin typeface="Calibri" pitchFamily="34" charset="0"/>
            </a:endParaRPr>
          </a:p>
          <a:p>
            <a:pPr>
              <a:defRPr/>
            </a:pPr>
            <a:r>
              <a:rPr lang="en-US" sz="1400" dirty="0">
                <a:solidFill>
                  <a:schemeClr val="tx1"/>
                </a:solidFill>
                <a:latin typeface="Calibri" pitchFamily="34" charset="0"/>
              </a:rPr>
              <a:t>Thread B waits for the transaction to complete</a:t>
            </a:r>
          </a:p>
          <a:p>
            <a:pPr algn="ctr">
              <a:defRPr/>
            </a:pPr>
            <a:endParaRPr lang="en-IN" sz="1400" dirty="0">
              <a:solidFill>
                <a:schemeClr val="tx1"/>
              </a:solidFill>
              <a:latin typeface="Calibri" pitchFamily="34" charset="0"/>
            </a:endParaRPr>
          </a:p>
        </p:txBody>
      </p:sp>
      <p:sp>
        <p:nvSpPr>
          <p:cNvPr id="11" name="Oval 10"/>
          <p:cNvSpPr/>
          <p:nvPr/>
        </p:nvSpPr>
        <p:spPr>
          <a:xfrm>
            <a:off x="6227763" y="1779588"/>
            <a:ext cx="2232025" cy="1008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latin typeface="Calibri" pitchFamily="34" charset="0"/>
              </a:rPr>
              <a:t>Account Balance1000$</a:t>
            </a:r>
          </a:p>
        </p:txBody>
      </p:sp>
      <p:cxnSp>
        <p:nvCxnSpPr>
          <p:cNvPr id="13" name="Straight Arrow Connector 12"/>
          <p:cNvCxnSpPr>
            <a:stCxn id="5" idx="3"/>
            <a:endCxn id="11" idx="2"/>
          </p:cNvCxnSpPr>
          <p:nvPr/>
        </p:nvCxnSpPr>
        <p:spPr>
          <a:xfrm>
            <a:off x="4211638" y="1851025"/>
            <a:ext cx="2016125" cy="4333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p:cNvCxnSpPr>
          <p:nvPr/>
        </p:nvCxnSpPr>
        <p:spPr>
          <a:xfrm>
            <a:off x="4211638" y="2211388"/>
            <a:ext cx="2016125" cy="730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p:cNvCxnSpPr>
          <p:nvPr/>
        </p:nvCxnSpPr>
        <p:spPr>
          <a:xfrm flipV="1">
            <a:off x="5364163" y="2284413"/>
            <a:ext cx="792162" cy="2873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p:cNvCxnSpPr>
          <p:nvPr/>
        </p:nvCxnSpPr>
        <p:spPr>
          <a:xfrm flipV="1">
            <a:off x="5364163" y="2284413"/>
            <a:ext cx="863600" cy="647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476375" y="3579813"/>
            <a:ext cx="3816350" cy="287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dirty="0">
              <a:solidFill>
                <a:schemeClr val="tx1"/>
              </a:solidFill>
              <a:latin typeface="Calibri" pitchFamily="34" charset="0"/>
            </a:endParaRPr>
          </a:p>
          <a:p>
            <a:pPr>
              <a:defRPr/>
            </a:pPr>
            <a:r>
              <a:rPr lang="en-US" sz="1400" dirty="0">
                <a:solidFill>
                  <a:schemeClr val="tx1"/>
                </a:solidFill>
                <a:latin typeface="Calibri" pitchFamily="34" charset="0"/>
              </a:rPr>
              <a:t>Thread A updated the account to (1000-300)=700</a:t>
            </a:r>
          </a:p>
          <a:p>
            <a:pPr algn="ctr">
              <a:defRPr/>
            </a:pPr>
            <a:endParaRPr lang="en-IN" sz="1400" dirty="0">
              <a:solidFill>
                <a:schemeClr val="tx1"/>
              </a:solidFill>
              <a:latin typeface="Calibri" pitchFamily="34" charset="0"/>
            </a:endParaRPr>
          </a:p>
        </p:txBody>
      </p:sp>
      <p:sp>
        <p:nvSpPr>
          <p:cNvPr id="24" name="Rectangle 23"/>
          <p:cNvSpPr/>
          <p:nvPr/>
        </p:nvSpPr>
        <p:spPr>
          <a:xfrm>
            <a:off x="1476375" y="4011613"/>
            <a:ext cx="3816350" cy="288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dirty="0">
              <a:solidFill>
                <a:schemeClr val="tx1"/>
              </a:solidFill>
              <a:latin typeface="Calibri" pitchFamily="34" charset="0"/>
            </a:endParaRPr>
          </a:p>
          <a:p>
            <a:pPr>
              <a:defRPr/>
            </a:pPr>
            <a:r>
              <a:rPr lang="en-US" sz="1400" dirty="0">
                <a:solidFill>
                  <a:schemeClr val="tx1"/>
                </a:solidFill>
                <a:latin typeface="Calibri" pitchFamily="34" charset="0"/>
              </a:rPr>
              <a:t>Thread B updated the account to (700-900)=-200</a:t>
            </a:r>
          </a:p>
          <a:p>
            <a:pPr algn="ctr">
              <a:defRPr/>
            </a:pPr>
            <a:endParaRPr lang="en-IN" sz="1400" dirty="0">
              <a:solidFill>
                <a:schemeClr val="tx1"/>
              </a:solidFill>
              <a:latin typeface="Calibri" pitchFamily="34" charset="0"/>
            </a:endParaRPr>
          </a:p>
        </p:txBody>
      </p:sp>
      <p:sp>
        <p:nvSpPr>
          <p:cNvPr id="26" name="Oval 25"/>
          <p:cNvSpPr/>
          <p:nvPr/>
        </p:nvSpPr>
        <p:spPr>
          <a:xfrm>
            <a:off x="6156325" y="3363913"/>
            <a:ext cx="2232025" cy="1008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latin typeface="Calibri" pitchFamily="34" charset="0"/>
              </a:rPr>
              <a:t>Account Balance-200$</a:t>
            </a:r>
          </a:p>
        </p:txBody>
      </p:sp>
      <p:cxnSp>
        <p:nvCxnSpPr>
          <p:cNvPr id="28" name="Straight Arrow Connector 27"/>
          <p:cNvCxnSpPr>
            <a:stCxn id="22" idx="3"/>
            <a:endCxn id="26" idx="2"/>
          </p:cNvCxnSpPr>
          <p:nvPr/>
        </p:nvCxnSpPr>
        <p:spPr>
          <a:xfrm>
            <a:off x="5292725" y="3724275"/>
            <a:ext cx="863600" cy="142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3"/>
            <a:endCxn id="26" idx="2"/>
          </p:cNvCxnSpPr>
          <p:nvPr/>
        </p:nvCxnSpPr>
        <p:spPr>
          <a:xfrm flipV="1">
            <a:off x="5292725" y="3867150"/>
            <a:ext cx="863600" cy="2889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Thread synchronization</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lgn="just">
              <a:buClr>
                <a:srgbClr val="FF0000"/>
              </a:buClr>
              <a:buFont typeface="Wingdings" pitchFamily="2" charset="2"/>
              <a:buChar char="q"/>
              <a:defRPr/>
            </a:pPr>
            <a:r>
              <a:rPr lang="en-US" sz="1400" dirty="0" smtClean="0">
                <a:latin typeface="Calibri" pitchFamily="34" charset="0"/>
              </a:rPr>
              <a:t>What is Synchronization?</a:t>
            </a:r>
          </a:p>
          <a:p>
            <a:pPr marL="800100" lvl="3" indent="-342900" algn="just">
              <a:spcBef>
                <a:spcPts val="700"/>
              </a:spcBef>
              <a:buClr>
                <a:srgbClr val="FF0000"/>
              </a:buClr>
              <a:buSzPct val="60000"/>
              <a:buFont typeface="Wingdings" pitchFamily="2" charset="2"/>
              <a:buChar char="v"/>
              <a:defRPr/>
            </a:pPr>
            <a:r>
              <a:rPr lang="en-US" sz="1400" dirty="0" smtClean="0">
                <a:latin typeface="Calibri" pitchFamily="34" charset="0"/>
              </a:rPr>
              <a:t>Synchronization of threads ensures that if two or more threads need to access a shared resource then that resource is used by only one thread at a time. </a:t>
            </a:r>
          </a:p>
          <a:p>
            <a:pPr marL="342900" indent="-342900" algn="just">
              <a:buClr>
                <a:srgbClr val="FF0000"/>
              </a:buClr>
              <a:buFont typeface="Wingdings" pitchFamily="2" charset="2"/>
              <a:buChar char="q"/>
              <a:defRPr/>
            </a:pPr>
            <a:r>
              <a:rPr lang="en-US" sz="1400" dirty="0" smtClean="0">
                <a:latin typeface="Calibri" pitchFamily="34" charset="0"/>
              </a:rPr>
              <a:t>What is a Monitor?</a:t>
            </a:r>
          </a:p>
          <a:p>
            <a:pPr marL="663575" lvl="1" indent="-342900" algn="just">
              <a:buClr>
                <a:srgbClr val="FF0000"/>
              </a:buClr>
              <a:buFont typeface="Wingdings" pitchFamily="2" charset="2"/>
              <a:buChar char="v"/>
              <a:defRPr/>
            </a:pPr>
            <a:r>
              <a:rPr lang="en-US" sz="1400" dirty="0" smtClean="0">
                <a:latin typeface="Calibri" pitchFamily="34" charset="0"/>
              </a:rPr>
              <a:t>A monitor is an object that can block threads and notify them when it is available.</a:t>
            </a:r>
          </a:p>
          <a:p>
            <a:pPr marL="663575" lvl="1" indent="-342900" algn="just">
              <a:buClr>
                <a:srgbClr val="FF0000"/>
              </a:buClr>
              <a:buFont typeface="Wingdings" pitchFamily="2" charset="2"/>
              <a:buChar char="v"/>
              <a:defRPr/>
            </a:pPr>
            <a:r>
              <a:rPr lang="en-US" sz="1400" dirty="0" smtClean="0">
                <a:latin typeface="Calibri" pitchFamily="34" charset="0"/>
                <a:cs typeface="Times New Roman" pitchFamily="18" charset="0"/>
              </a:rPr>
              <a:t>The monitor controls the way in which synchronized methods access an object or class.</a:t>
            </a:r>
          </a:p>
          <a:p>
            <a:pPr marL="663575" lvl="1" indent="-342900" algn="just">
              <a:buClr>
                <a:srgbClr val="FF0000"/>
              </a:buClr>
              <a:buFont typeface="Wingdings" pitchFamily="2" charset="2"/>
              <a:buChar char="v"/>
              <a:defRPr/>
            </a:pPr>
            <a:r>
              <a:rPr lang="en-US" sz="1400" dirty="0" smtClean="0">
                <a:latin typeface="Calibri" pitchFamily="34" charset="0"/>
                <a:cs typeface="Times New Roman" pitchFamily="18" charset="0"/>
              </a:rPr>
              <a:t>To enter an object’s monitor, you need to call a synchronized method. </a:t>
            </a:r>
            <a:endParaRPr lang="en-US" sz="1400" dirty="0" smtClean="0">
              <a:latin typeface="Calibri" pitchFamily="34" charset="0"/>
            </a:endParaRPr>
          </a:p>
          <a:p>
            <a:pPr marL="342900" indent="-342900" algn="just">
              <a:buClr>
                <a:srgbClr val="FF0000"/>
              </a:buClr>
              <a:buFont typeface="Wingdings" pitchFamily="2" charset="2"/>
              <a:buChar char="q"/>
              <a:defRPr/>
            </a:pPr>
            <a:r>
              <a:rPr lang="en-US" sz="1400" dirty="0" smtClean="0">
                <a:latin typeface="Calibri" pitchFamily="34" charset="0"/>
                <a:cs typeface="Arial" pitchFamily="34" charset="0"/>
              </a:rPr>
              <a:t>synchronized keyword: - It can be achieved at two levels</a:t>
            </a:r>
          </a:p>
          <a:p>
            <a:pPr marL="663575" lvl="1" indent="-342900" algn="just">
              <a:buClr>
                <a:srgbClr val="FF0000"/>
              </a:buClr>
              <a:buFont typeface="Wingdings" pitchFamily="2" charset="2"/>
              <a:buChar char="v"/>
              <a:defRPr/>
            </a:pPr>
            <a:r>
              <a:rPr lang="en-US" sz="1400" dirty="0" smtClean="0">
                <a:latin typeface="Calibri" pitchFamily="34" charset="0"/>
                <a:cs typeface="Arial" pitchFamily="34" charset="0"/>
              </a:rPr>
              <a:t>Method Level.</a:t>
            </a:r>
          </a:p>
          <a:p>
            <a:pPr marL="663575" lvl="1" indent="-342900" algn="just">
              <a:buClr>
                <a:srgbClr val="FF0000"/>
              </a:buClr>
              <a:buFont typeface="Wingdings" pitchFamily="2" charset="2"/>
              <a:buChar char="v"/>
              <a:defRPr/>
            </a:pPr>
            <a:r>
              <a:rPr lang="en-US" sz="1400" dirty="0" smtClean="0">
                <a:latin typeface="Calibri" pitchFamily="34" charset="0"/>
                <a:cs typeface="Arial" pitchFamily="34" charset="0"/>
              </a:rPr>
              <a:t>Object Level.</a:t>
            </a:r>
          </a:p>
          <a:p>
            <a:pPr marL="342900" indent="-342900" algn="just">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Defining a thread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buFont typeface="Wingdings" pitchFamily="2" charset="2"/>
              <a:buChar char="q"/>
              <a:defRPr/>
            </a:pPr>
            <a:r>
              <a:rPr lang="en-US" sz="1600" dirty="0" smtClean="0">
                <a:latin typeface="Calibri" pitchFamily="34" charset="0"/>
              </a:rPr>
              <a:t>Sun defines a thread as a single sequential flow of control within a program.</a:t>
            </a:r>
          </a:p>
          <a:p>
            <a:pPr algn="just">
              <a:buFont typeface="Wingdings" pitchFamily="2" charset="2"/>
              <a:buChar char="q"/>
              <a:defRPr/>
            </a:pPr>
            <a:r>
              <a:rPr lang="en-US" sz="1600" dirty="0" smtClean="0">
                <a:latin typeface="Calibri" pitchFamily="34" charset="0"/>
              </a:rPr>
              <a:t>A threads is a sequence of lines of code that execute within a process.</a:t>
            </a:r>
          </a:p>
          <a:p>
            <a:pPr algn="just">
              <a:buFont typeface="Wingdings" pitchFamily="2" charset="2"/>
              <a:buChar char="q"/>
              <a:defRPr/>
            </a:pPr>
            <a:r>
              <a:rPr lang="en-US" sz="1600" dirty="0" smtClean="0">
                <a:latin typeface="Calibri" pitchFamily="34" charset="0"/>
              </a:rPr>
              <a:t>It is sometimes referred to as an execution context or a lightweight process.</a:t>
            </a:r>
          </a:p>
          <a:p>
            <a:pPr algn="just">
              <a:buFont typeface="Wingdings" pitchFamily="2" charset="2"/>
              <a:buChar char="q"/>
              <a:defRPr/>
            </a:pPr>
            <a:r>
              <a:rPr lang="en-US" sz="1600" dirty="0" smtClean="0">
                <a:latin typeface="Calibri" pitchFamily="34" charset="0"/>
              </a:rPr>
              <a:t>Thread based multitasking environments allow a single program to perform two or more tasks simultaneously.</a:t>
            </a:r>
          </a:p>
          <a:p>
            <a:pPr algn="just">
              <a:buFont typeface="Wingdings" pitchFamily="2" charset="2"/>
              <a:buChar char="q"/>
              <a:defRPr/>
            </a:pPr>
            <a:r>
              <a:rPr lang="en-US" sz="1600" dirty="0" smtClean="0">
                <a:latin typeface="Calibri" pitchFamily="34" charset="0"/>
              </a:rPr>
              <a:t>The thread in java is a realization of OS level thread. In other words, the thread in java is created using native methods which in turn create threads based on the OS.</a:t>
            </a:r>
            <a:endParaRPr lang="en-US" sz="1600"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Thread synchronization (Continued)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lgn="just">
              <a:buClr>
                <a:srgbClr val="FF0000"/>
              </a:buClr>
              <a:buFont typeface="Wingdings" pitchFamily="2" charset="2"/>
              <a:buChar char="q"/>
              <a:defRPr/>
            </a:pPr>
            <a:r>
              <a:rPr lang="en-US" sz="1400" dirty="0" smtClean="0">
                <a:latin typeface="Calibri" pitchFamily="34" charset="0"/>
              </a:rPr>
              <a:t>Synchronizing  a method</a:t>
            </a:r>
          </a:p>
          <a:p>
            <a:pPr marL="342900" indent="-342900" algn="just">
              <a:buClr>
                <a:srgbClr val="FF0000"/>
              </a:buClr>
              <a:buFont typeface="Wingdings" pitchFamily="2" charset="2"/>
              <a:buNone/>
              <a:defRPr/>
            </a:pPr>
            <a:r>
              <a:rPr lang="en-US" sz="1400" dirty="0" smtClean="0">
                <a:latin typeface="Calibri" pitchFamily="34" charset="0"/>
              </a:rPr>
              <a:t>         </a:t>
            </a:r>
            <a:endParaRPr lang="en-US" sz="1400" b="1" dirty="0" smtClean="0">
              <a:latin typeface="Calibri" pitchFamily="34" charset="0"/>
            </a:endParaRPr>
          </a:p>
          <a:p>
            <a:pPr marL="342900" indent="-342900" algn="just">
              <a:buClr>
                <a:srgbClr val="FF0000"/>
              </a:buClr>
              <a:buFont typeface="Wingdings" pitchFamily="2" charset="2"/>
              <a:buNone/>
              <a:defRPr/>
            </a:pPr>
            <a:r>
              <a:rPr lang="en-US" sz="1400" b="1" dirty="0" smtClean="0">
                <a:latin typeface="Calibri" pitchFamily="34" charset="0"/>
              </a:rPr>
              <a:t>        </a:t>
            </a:r>
          </a:p>
          <a:p>
            <a:pPr marL="342900" indent="-342900" algn="just">
              <a:buClr>
                <a:srgbClr val="FF0000"/>
              </a:buClr>
              <a:buFont typeface="Wingdings" pitchFamily="2" charset="2"/>
              <a:buNone/>
              <a:defRPr/>
            </a:pPr>
            <a:endParaRPr lang="en-US" sz="1400" b="1" dirty="0" smtClean="0">
              <a:latin typeface="Calibri" pitchFamily="34" charset="0"/>
            </a:endParaRPr>
          </a:p>
          <a:p>
            <a:pPr marL="342900" indent="-342900" algn="just">
              <a:buClr>
                <a:srgbClr val="FF0000"/>
              </a:buClr>
              <a:buFont typeface="Wingdings" pitchFamily="2" charset="2"/>
              <a:buNone/>
              <a:defRPr/>
            </a:pPr>
            <a:r>
              <a:rPr lang="en-US" sz="1400" b="1" dirty="0" smtClean="0">
                <a:latin typeface="Calibri" pitchFamily="34" charset="0"/>
              </a:rPr>
              <a:t>           </a:t>
            </a:r>
            <a:r>
              <a:rPr lang="en-US" sz="1400" dirty="0" smtClean="0">
                <a:latin typeface="Calibri" pitchFamily="34" charset="0"/>
              </a:rPr>
              <a:t>public  </a:t>
            </a:r>
            <a:r>
              <a:rPr lang="en-US" sz="1400" b="1" dirty="0" smtClean="0">
                <a:latin typeface="Calibri" pitchFamily="34" charset="0"/>
              </a:rPr>
              <a:t>synchronized</a:t>
            </a:r>
            <a:r>
              <a:rPr lang="en-US" sz="1400" dirty="0" smtClean="0">
                <a:latin typeface="Calibri" pitchFamily="34" charset="0"/>
              </a:rPr>
              <a:t>   void withdraw( in dollar)</a:t>
            </a:r>
          </a:p>
          <a:p>
            <a:pPr marL="342900" indent="-342900" algn="just">
              <a:buClr>
                <a:srgbClr val="FF0000"/>
              </a:buClr>
              <a:buFont typeface="Wingdings" pitchFamily="2" charset="2"/>
              <a:buNone/>
              <a:defRPr/>
            </a:pPr>
            <a:r>
              <a:rPr lang="en-US" sz="1400" dirty="0" smtClean="0">
                <a:latin typeface="Calibri" pitchFamily="34" charset="0"/>
              </a:rPr>
              <a:t>	   {</a:t>
            </a:r>
          </a:p>
          <a:p>
            <a:pPr marL="342900" indent="-342900" algn="just">
              <a:buClr>
                <a:srgbClr val="FF0000"/>
              </a:buClr>
              <a:buFont typeface="Wingdings" pitchFamily="2" charset="2"/>
              <a:buNone/>
              <a:defRPr/>
            </a:pPr>
            <a:r>
              <a:rPr lang="en-US" sz="1400" dirty="0" smtClean="0">
                <a:latin typeface="Calibri" pitchFamily="34" charset="0"/>
              </a:rPr>
              <a:t>		//</a:t>
            </a:r>
            <a:r>
              <a:rPr lang="en-US" sz="1400" dirty="0" smtClean="0">
                <a:latin typeface="Calibri" pitchFamily="34" charset="0"/>
                <a:cs typeface="Arial" pitchFamily="34" charset="0"/>
              </a:rPr>
              <a:t> critical code goes here …</a:t>
            </a:r>
            <a:endParaRPr lang="en-US" sz="1400" dirty="0" smtClean="0">
              <a:latin typeface="Calibri" pitchFamily="34" charset="0"/>
            </a:endParaRPr>
          </a:p>
          <a:p>
            <a:pPr marL="342900" indent="-342900" algn="just">
              <a:buClr>
                <a:srgbClr val="FF0000"/>
              </a:buClr>
              <a:buFont typeface="Wingdings" pitchFamily="2" charset="2"/>
              <a:buNone/>
              <a:defRPr/>
            </a:pPr>
            <a:r>
              <a:rPr lang="en-US" sz="1400" dirty="0" smtClean="0">
                <a:latin typeface="Calibri" pitchFamily="34" charset="0"/>
              </a:rPr>
              <a:t>           }</a:t>
            </a:r>
          </a:p>
        </p:txBody>
      </p:sp>
      <p:sp>
        <p:nvSpPr>
          <p:cNvPr id="5" name="Rectangle 4"/>
          <p:cNvSpPr/>
          <p:nvPr/>
        </p:nvSpPr>
        <p:spPr>
          <a:xfrm>
            <a:off x="4644008" y="1707654"/>
            <a:ext cx="3168650" cy="1223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1400" dirty="0">
              <a:latin typeface="Calibri" pitchFamily="34" charset="0"/>
            </a:endParaRPr>
          </a:p>
          <a:p>
            <a:pPr algn="just">
              <a:defRPr/>
            </a:pPr>
            <a:r>
              <a:rPr lang="en-US" sz="1400" dirty="0">
                <a:latin typeface="Calibri" pitchFamily="34" charset="0"/>
              </a:rPr>
              <a:t>Only one thread will be inside the body of the withdraw(</a:t>
            </a:r>
            <a:r>
              <a:rPr lang="en-US" sz="1400" dirty="0" err="1">
                <a:latin typeface="Calibri" pitchFamily="34" charset="0"/>
              </a:rPr>
              <a:t>int</a:t>
            </a:r>
            <a:r>
              <a:rPr lang="en-US" sz="1400" dirty="0">
                <a:latin typeface="Calibri" pitchFamily="34" charset="0"/>
              </a:rPr>
              <a:t> dollar) method. The second call will be blocked until the first call returns or wait() is called inside the synchronized method.</a:t>
            </a:r>
          </a:p>
          <a:p>
            <a:pPr>
              <a:defRPr/>
            </a:pPr>
            <a:endParaRPr lang="en-IN" sz="1400" dirty="0">
              <a:latin typeface="Calibri" pitchFamily="34" charset="0"/>
            </a:endParaRPr>
          </a:p>
        </p:txBody>
      </p:sp>
      <p:sp>
        <p:nvSpPr>
          <p:cNvPr id="6" name="Rounded Rectangle 5"/>
          <p:cNvSpPr/>
          <p:nvPr/>
        </p:nvSpPr>
        <p:spPr>
          <a:xfrm>
            <a:off x="1619250" y="3219450"/>
            <a:ext cx="1081088" cy="215900"/>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8" name="Straight Arrow Connector 7"/>
          <p:cNvCxnSpPr>
            <a:stCxn id="6" idx="0"/>
            <a:endCxn id="5" idx="1"/>
          </p:cNvCxnSpPr>
          <p:nvPr/>
        </p:nvCxnSpPr>
        <p:spPr>
          <a:xfrm flipV="1">
            <a:off x="2159794" y="2319636"/>
            <a:ext cx="2484214" cy="8998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p:cNvSpPr>
          <p:nvPr>
            <p:ph type="title"/>
          </p:nvPr>
        </p:nvSpPr>
        <p:spPr>
          <a:xfrm>
            <a:off x="609600" y="117475"/>
            <a:ext cx="8534400" cy="1006475"/>
          </a:xfrm>
        </p:spPr>
        <p:txBody>
          <a:bodyPr/>
          <a:lstStyle/>
          <a:p>
            <a:r>
              <a:rPr lang="en-US" sz="2400" b="1" smtClean="0">
                <a:latin typeface="Calibri" pitchFamily="34" charset="0"/>
              </a:rPr>
              <a:t>Thread synchronization (Continued)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lgn="just">
              <a:buClr>
                <a:srgbClr val="FF0000"/>
              </a:buClr>
              <a:buFont typeface="Wingdings" pitchFamily="2" charset="2"/>
              <a:buChar char="q"/>
              <a:defRPr/>
            </a:pPr>
            <a:r>
              <a:rPr lang="en-US" sz="1400" dirty="0" smtClean="0">
                <a:latin typeface="Calibri" pitchFamily="34" charset="0"/>
              </a:rPr>
              <a:t>Synchronizing  an Object         </a:t>
            </a:r>
            <a:endParaRPr lang="en-US" sz="1400" b="1" dirty="0" smtClean="0">
              <a:latin typeface="Calibri" pitchFamily="34" charset="0"/>
            </a:endParaRPr>
          </a:p>
          <a:p>
            <a:pPr marL="342900" indent="-342900" algn="just">
              <a:buClr>
                <a:srgbClr val="FF0000"/>
              </a:buClr>
              <a:buFont typeface="Wingdings" pitchFamily="2" charset="2"/>
              <a:buNone/>
              <a:defRPr/>
            </a:pPr>
            <a:r>
              <a:rPr lang="en-US" sz="1400" b="1" dirty="0" smtClean="0">
                <a:latin typeface="Calibri" pitchFamily="34" charset="0"/>
              </a:rPr>
              <a:t>           </a:t>
            </a:r>
            <a:r>
              <a:rPr lang="en-US" sz="1400" dirty="0" smtClean="0">
                <a:latin typeface="Calibri" pitchFamily="34" charset="0"/>
              </a:rPr>
              <a:t>public void withdraw( in dollar)</a:t>
            </a:r>
          </a:p>
          <a:p>
            <a:pPr marL="342900" indent="-342900" algn="just">
              <a:buClr>
                <a:srgbClr val="FF0000"/>
              </a:buClr>
              <a:buFont typeface="Wingdings" pitchFamily="2" charset="2"/>
              <a:buNone/>
              <a:defRPr/>
            </a:pPr>
            <a:r>
              <a:rPr lang="en-US" sz="1400" dirty="0" smtClean="0">
                <a:latin typeface="Calibri" pitchFamily="34" charset="0"/>
              </a:rPr>
              <a:t>	   { </a:t>
            </a:r>
          </a:p>
          <a:p>
            <a:pPr marL="342900" indent="-342900" algn="just">
              <a:buClr>
                <a:srgbClr val="FF0000"/>
              </a:buClr>
              <a:buFont typeface="Wingdings" pitchFamily="2" charset="2"/>
              <a:buNone/>
              <a:defRPr/>
            </a:pPr>
            <a:r>
              <a:rPr lang="en-US" sz="1400" dirty="0" smtClean="0">
                <a:latin typeface="Calibri" pitchFamily="34" charset="0"/>
              </a:rPr>
              <a:t>		</a:t>
            </a:r>
            <a:r>
              <a:rPr lang="en-US" sz="1400" b="1" dirty="0" smtClean="0">
                <a:latin typeface="Calibri" pitchFamily="34" charset="0"/>
              </a:rPr>
              <a:t>synchronized(this)</a:t>
            </a:r>
          </a:p>
          <a:p>
            <a:pPr marL="342900" indent="-342900" algn="just">
              <a:buClr>
                <a:srgbClr val="FF0000"/>
              </a:buClr>
              <a:buFont typeface="Wingdings" pitchFamily="2" charset="2"/>
              <a:buNone/>
              <a:defRPr/>
            </a:pPr>
            <a:r>
              <a:rPr lang="en-US" sz="1400" dirty="0" smtClean="0">
                <a:latin typeface="Calibri" pitchFamily="34" charset="0"/>
              </a:rPr>
              <a:t>		{</a:t>
            </a:r>
          </a:p>
          <a:p>
            <a:pPr marL="342900" indent="-342900" algn="just">
              <a:buClr>
                <a:srgbClr val="FF0000"/>
              </a:buClr>
              <a:buFont typeface="Wingdings" pitchFamily="2" charset="2"/>
              <a:buNone/>
              <a:defRPr/>
            </a:pPr>
            <a:r>
              <a:rPr lang="en-US" sz="1400" dirty="0" smtClean="0">
                <a:latin typeface="Calibri" pitchFamily="34" charset="0"/>
              </a:rPr>
              <a:t>			//</a:t>
            </a:r>
            <a:r>
              <a:rPr lang="en-US" sz="1400" dirty="0" smtClean="0">
                <a:latin typeface="Calibri" pitchFamily="34" charset="0"/>
                <a:cs typeface="Arial" pitchFamily="34" charset="0"/>
              </a:rPr>
              <a:t> critical code goes here …</a:t>
            </a:r>
          </a:p>
          <a:p>
            <a:pPr marL="342900" indent="-342900" algn="just">
              <a:buClr>
                <a:srgbClr val="FF0000"/>
              </a:buClr>
              <a:buFont typeface="Wingdings" pitchFamily="2" charset="2"/>
              <a:buNone/>
              <a:defRPr/>
            </a:pPr>
            <a:r>
              <a:rPr lang="en-US" sz="1400" dirty="0" smtClean="0">
                <a:latin typeface="Calibri" pitchFamily="34" charset="0"/>
                <a:cs typeface="Arial" pitchFamily="34" charset="0"/>
              </a:rPr>
              <a:t>		}</a:t>
            </a:r>
            <a:endParaRPr lang="en-US" sz="1400" dirty="0" smtClean="0">
              <a:latin typeface="Calibri" pitchFamily="34" charset="0"/>
            </a:endParaRPr>
          </a:p>
          <a:p>
            <a:pPr marL="342900" indent="-342900" algn="just">
              <a:buClr>
                <a:srgbClr val="FF0000"/>
              </a:buClr>
              <a:buFont typeface="Wingdings" pitchFamily="2" charset="2"/>
              <a:buNone/>
              <a:defRPr/>
            </a:pPr>
            <a:r>
              <a:rPr lang="en-US" sz="1400" dirty="0" smtClean="0">
                <a:latin typeface="Calibri" pitchFamily="34" charset="0"/>
              </a:rPr>
              <a:t>           }</a:t>
            </a:r>
          </a:p>
          <a:p>
            <a:pPr marL="342900" indent="-342900" algn="just">
              <a:buClr>
                <a:srgbClr val="FF0000"/>
              </a:buClr>
              <a:buFont typeface="Wingdings" pitchFamily="2" charset="2"/>
              <a:buNone/>
              <a:defRPr/>
            </a:pPr>
            <a:r>
              <a:rPr lang="en-US" sz="1400" b="1" dirty="0" smtClean="0">
                <a:latin typeface="Calibri" pitchFamily="34" charset="0"/>
              </a:rPr>
              <a:t>Note</a:t>
            </a:r>
            <a:r>
              <a:rPr lang="en-US" sz="1400" b="1" dirty="0" smtClean="0">
                <a:latin typeface="Calibri" pitchFamily="34" charset="0"/>
                <a:sym typeface="Wingdings" pitchFamily="2" charset="2"/>
              </a:rPr>
              <a:t> </a:t>
            </a:r>
            <a:r>
              <a:rPr lang="en-US" sz="1400" dirty="0" smtClean="0">
                <a:latin typeface="Calibri" pitchFamily="34" charset="0"/>
                <a:sym typeface="Wingdings" pitchFamily="2" charset="2"/>
              </a:rPr>
              <a:t>Because synchronization does hurt concurrency, we don’t want to synchronize any more code than is necessary to protect our data for that purpose we use synchronize block. </a:t>
            </a:r>
            <a:endParaRPr lang="en-US" sz="1400" b="1" dirty="0" smtClean="0">
              <a:latin typeface="Calibri" pitchFamily="34" charset="0"/>
            </a:endParaRPr>
          </a:p>
        </p:txBody>
      </p:sp>
      <p:sp>
        <p:nvSpPr>
          <p:cNvPr id="5" name="Rectangle 4"/>
          <p:cNvSpPr/>
          <p:nvPr/>
        </p:nvSpPr>
        <p:spPr>
          <a:xfrm>
            <a:off x="4643438" y="1563688"/>
            <a:ext cx="3097212"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IN" sz="1400" dirty="0">
                <a:latin typeface="Calibri" pitchFamily="34" charset="0"/>
              </a:rPr>
              <a:t>In this case whole method is not synchronized, only we are synchronizing the part of method. </a:t>
            </a:r>
          </a:p>
        </p:txBody>
      </p:sp>
      <p:cxnSp>
        <p:nvCxnSpPr>
          <p:cNvPr id="8" name="Straight Arrow Connector 7"/>
          <p:cNvCxnSpPr>
            <a:stCxn id="11" idx="0"/>
            <a:endCxn id="5" idx="1"/>
          </p:cNvCxnSpPr>
          <p:nvPr/>
        </p:nvCxnSpPr>
        <p:spPr>
          <a:xfrm flipV="1">
            <a:off x="2303463" y="1958975"/>
            <a:ext cx="2339975" cy="6842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47813" y="2643188"/>
            <a:ext cx="1511300" cy="2159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Code without synchronization </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492250"/>
          <a:ext cx="7416750" cy="3383280"/>
        </p:xfrm>
        <a:graphic>
          <a:graphicData uri="http://schemas.openxmlformats.org/drawingml/2006/table">
            <a:tbl>
              <a:tblPr firstRow="1" bandRow="1">
                <a:tableStyleId>{5940675A-B579-460E-94D1-54222C63F5DA}</a:tableStyleId>
              </a:tblPr>
              <a:tblGrid>
                <a:gridCol w="3744416"/>
                <a:gridCol w="3672334"/>
              </a:tblGrid>
              <a:tr h="3312318">
                <a:tc>
                  <a:txBody>
                    <a:bodyPr/>
                    <a:lstStyle/>
                    <a:p>
                      <a:r>
                        <a:rPr lang="en-IN" sz="1200" b="1" dirty="0" smtClean="0">
                          <a:latin typeface="Calibri" pitchFamily="34" charset="0"/>
                        </a:rPr>
                        <a:t>1. class Account {</a:t>
                      </a:r>
                    </a:p>
                    <a:p>
                      <a:r>
                        <a:rPr lang="en-IN" sz="1200" b="1" dirty="0" smtClean="0">
                          <a:latin typeface="Calibri" pitchFamily="34" charset="0"/>
                        </a:rPr>
                        <a:t>2.      private </a:t>
                      </a:r>
                      <a:r>
                        <a:rPr lang="en-IN" sz="1200" b="1" dirty="0" err="1" smtClean="0">
                          <a:latin typeface="Calibri" pitchFamily="34" charset="0"/>
                        </a:rPr>
                        <a:t>int</a:t>
                      </a:r>
                      <a:r>
                        <a:rPr lang="en-IN" sz="1200" b="1" dirty="0" smtClean="0">
                          <a:latin typeface="Calibri" pitchFamily="34" charset="0"/>
                        </a:rPr>
                        <a:t> money;</a:t>
                      </a:r>
                    </a:p>
                    <a:p>
                      <a:r>
                        <a:rPr lang="en-IN" sz="1200" b="1" dirty="0" smtClean="0">
                          <a:latin typeface="Calibri" pitchFamily="34" charset="0"/>
                        </a:rPr>
                        <a:t>3.      Account(</a:t>
                      </a:r>
                      <a:r>
                        <a:rPr lang="en-IN" sz="1200" b="1" dirty="0" err="1" smtClean="0">
                          <a:latin typeface="Calibri" pitchFamily="34" charset="0"/>
                        </a:rPr>
                        <a:t>int</a:t>
                      </a:r>
                      <a:r>
                        <a:rPr lang="en-IN" sz="1200" b="1" dirty="0" smtClean="0">
                          <a:latin typeface="Calibri" pitchFamily="34" charset="0"/>
                        </a:rPr>
                        <a:t> amt) { </a:t>
                      </a:r>
                    </a:p>
                    <a:p>
                      <a:r>
                        <a:rPr lang="en-IN" sz="1200" b="1" dirty="0" smtClean="0">
                          <a:latin typeface="Calibri" pitchFamily="34" charset="0"/>
                        </a:rPr>
                        <a:t>4.      money=amt;         }</a:t>
                      </a:r>
                    </a:p>
                    <a:p>
                      <a:r>
                        <a:rPr lang="en-IN" sz="1200" b="1" dirty="0" smtClean="0">
                          <a:latin typeface="Calibri" pitchFamily="34" charset="0"/>
                        </a:rPr>
                        <a:t>5.      void withdraw(</a:t>
                      </a:r>
                      <a:r>
                        <a:rPr lang="en-IN" sz="1200" b="1" dirty="0" err="1" smtClean="0">
                          <a:latin typeface="Calibri" pitchFamily="34" charset="0"/>
                        </a:rPr>
                        <a:t>int</a:t>
                      </a:r>
                      <a:r>
                        <a:rPr lang="en-IN" sz="1200" b="1" dirty="0" smtClean="0">
                          <a:latin typeface="Calibri" pitchFamily="34" charset="0"/>
                        </a:rPr>
                        <a:t> amt) {</a:t>
                      </a:r>
                    </a:p>
                    <a:p>
                      <a:r>
                        <a:rPr lang="en-IN" sz="1200" b="1" dirty="0" smtClean="0">
                          <a:latin typeface="Calibri" pitchFamily="34" charset="0"/>
                        </a:rPr>
                        <a:t>6.             if(amt&lt;money) {</a:t>
                      </a:r>
                    </a:p>
                    <a:p>
                      <a:r>
                        <a:rPr lang="en-IN" sz="1200" b="1" dirty="0" smtClean="0">
                          <a:latin typeface="Calibri" pitchFamily="34" charset="0"/>
                        </a:rPr>
                        <a:t>7.                try {  </a:t>
                      </a:r>
                    </a:p>
                    <a:p>
                      <a:r>
                        <a:rPr lang="en-IN" sz="1200" b="1" dirty="0" smtClean="0">
                          <a:latin typeface="Calibri" pitchFamily="34" charset="0"/>
                        </a:rPr>
                        <a:t>8.                    	</a:t>
                      </a:r>
                      <a:r>
                        <a:rPr lang="en-IN" sz="1200" b="1" dirty="0" err="1" smtClean="0">
                          <a:latin typeface="Calibri" pitchFamily="34" charset="0"/>
                        </a:rPr>
                        <a:t>Thread.sleep</a:t>
                      </a:r>
                      <a:r>
                        <a:rPr lang="en-IN" sz="1200" b="1" dirty="0" smtClean="0">
                          <a:latin typeface="Calibri" pitchFamily="34" charset="0"/>
                        </a:rPr>
                        <a:t>(1000);</a:t>
                      </a:r>
                    </a:p>
                    <a:p>
                      <a:r>
                        <a:rPr lang="en-IN" sz="1200" b="1" dirty="0" smtClean="0">
                          <a:latin typeface="Calibri" pitchFamily="34" charset="0"/>
                        </a:rPr>
                        <a:t>9.                        money=money-amt;</a:t>
                      </a:r>
                    </a:p>
                    <a:p>
                      <a:r>
                        <a:rPr lang="en-IN" sz="1200" b="1" dirty="0" smtClean="0">
                          <a:latin typeface="Calibri" pitchFamily="34" charset="0"/>
                        </a:rPr>
                        <a:t>10.                      }catch(Exception e){}</a:t>
                      </a:r>
                    </a:p>
                    <a:p>
                      <a:r>
                        <a:rPr lang="en-IN" sz="1200" b="1" dirty="0" smtClean="0">
                          <a:latin typeface="Calibri" pitchFamily="34" charset="0"/>
                        </a:rPr>
                        <a:t>11.               </a:t>
                      </a:r>
                      <a:r>
                        <a:rPr lang="en-IN" sz="1200" b="1" dirty="0" err="1" smtClean="0">
                          <a:latin typeface="Calibri" pitchFamily="34" charset="0"/>
                        </a:rPr>
                        <a:t>System.out.println</a:t>
                      </a:r>
                      <a:r>
                        <a:rPr lang="en-IN" sz="1200" b="1" dirty="0" smtClean="0">
                          <a:latin typeface="Calibri" pitchFamily="34" charset="0"/>
                        </a:rPr>
                        <a:t>("Received "+ amt  +" by " +      </a:t>
                      </a:r>
                      <a:r>
                        <a:rPr lang="en-IN" sz="1200" b="1" dirty="0" err="1" smtClean="0">
                          <a:latin typeface="Calibri" pitchFamily="34" charset="0"/>
                        </a:rPr>
                        <a:t>Thread.currentThread</a:t>
                      </a:r>
                      <a:r>
                        <a:rPr lang="en-IN" sz="1200" b="1" dirty="0" smtClean="0">
                          <a:latin typeface="Calibri" pitchFamily="34" charset="0"/>
                        </a:rPr>
                        <a:t>().</a:t>
                      </a:r>
                      <a:r>
                        <a:rPr lang="en-IN" sz="1200" b="1" dirty="0" err="1" smtClean="0">
                          <a:latin typeface="Calibri" pitchFamily="34" charset="0"/>
                        </a:rPr>
                        <a:t>getName</a:t>
                      </a:r>
                      <a:r>
                        <a:rPr lang="en-IN" sz="1200" b="1" dirty="0" smtClean="0">
                          <a:latin typeface="Calibri" pitchFamily="34" charset="0"/>
                        </a:rPr>
                        <a:t>());</a:t>
                      </a:r>
                    </a:p>
                    <a:p>
                      <a:r>
                        <a:rPr lang="en-IN" sz="1200" b="1" baseline="0" dirty="0" smtClean="0">
                          <a:latin typeface="Calibri" pitchFamily="34" charset="0"/>
                        </a:rPr>
                        <a:t>12.                </a:t>
                      </a:r>
                      <a:r>
                        <a:rPr lang="en-IN" sz="1200" b="1" dirty="0" smtClean="0">
                          <a:latin typeface="Calibri" pitchFamily="34" charset="0"/>
                        </a:rPr>
                        <a:t>}</a:t>
                      </a:r>
                    </a:p>
                    <a:p>
                      <a:r>
                        <a:rPr lang="en-IN" sz="1200" b="1" baseline="0" dirty="0" smtClean="0">
                          <a:latin typeface="Calibri" pitchFamily="34" charset="0"/>
                        </a:rPr>
                        <a:t>13.            </a:t>
                      </a:r>
                      <a:r>
                        <a:rPr lang="en-IN" sz="1200" b="1" dirty="0" smtClean="0">
                          <a:latin typeface="Calibri" pitchFamily="34" charset="0"/>
                        </a:rPr>
                        <a:t>else {</a:t>
                      </a:r>
                    </a:p>
                    <a:p>
                      <a:r>
                        <a:rPr lang="en-IN" sz="1200" b="1" dirty="0" smtClean="0">
                          <a:latin typeface="Calibri" pitchFamily="34" charset="0"/>
                        </a:rPr>
                        <a:t>14.                    </a:t>
                      </a:r>
                      <a:r>
                        <a:rPr lang="en-IN" sz="1200" b="1" dirty="0" err="1" smtClean="0">
                          <a:latin typeface="Calibri" pitchFamily="34" charset="0"/>
                        </a:rPr>
                        <a:t>System.out.println</a:t>
                      </a:r>
                      <a:r>
                        <a:rPr lang="en-IN" sz="1200" b="1" dirty="0" smtClean="0">
                          <a:latin typeface="Calibri" pitchFamily="34" charset="0"/>
                        </a:rPr>
                        <a:t>("Sorry "+</a:t>
                      </a:r>
                      <a:r>
                        <a:rPr lang="en-IN" sz="1200" b="1" baseline="0" dirty="0" smtClean="0">
                          <a:latin typeface="Calibri" pitchFamily="34" charset="0"/>
                        </a:rPr>
                        <a:t> </a:t>
                      </a:r>
                      <a:r>
                        <a:rPr lang="en-IN" sz="1200" b="1" dirty="0" err="1" smtClean="0">
                          <a:latin typeface="Calibri" pitchFamily="34" charset="0"/>
                        </a:rPr>
                        <a:t>Thread.currentThread</a:t>
                      </a:r>
                      <a:r>
                        <a:rPr lang="en-IN" sz="1200" b="1" dirty="0" smtClean="0">
                          <a:latin typeface="Calibri" pitchFamily="34" charset="0"/>
                        </a:rPr>
                        <a:t>().</a:t>
                      </a:r>
                      <a:r>
                        <a:rPr lang="en-IN" sz="1200" b="1" dirty="0" err="1" smtClean="0">
                          <a:latin typeface="Calibri" pitchFamily="34" charset="0"/>
                        </a:rPr>
                        <a:t>getName</a:t>
                      </a:r>
                      <a:r>
                        <a:rPr lang="en-IN" sz="1200" b="1" dirty="0" smtClean="0">
                          <a:latin typeface="Calibri" pitchFamily="34" charset="0"/>
                        </a:rPr>
                        <a:t>()+ "  Requested amt ("+ amt +") is not available.");</a:t>
                      </a:r>
                    </a:p>
                    <a:p>
                      <a:r>
                        <a:rPr lang="en-IN" sz="1200" b="1" dirty="0" smtClean="0">
                          <a:latin typeface="Calibri" pitchFamily="34" charset="0"/>
                        </a:rPr>
                        <a:t>15.             }</a:t>
                      </a:r>
                      <a:endParaRPr lang="en-IN" sz="1200" b="1"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500"/>
                        </a:spcBef>
                      </a:pPr>
                      <a:r>
                        <a:rPr lang="en-IN" sz="1200" b="1" dirty="0" smtClean="0">
                          <a:latin typeface="Calibri" pitchFamily="34" charset="0"/>
                        </a:rPr>
                        <a:t> 16.            </a:t>
                      </a:r>
                      <a:r>
                        <a:rPr lang="en-IN" sz="1200" b="1" dirty="0" err="1" smtClean="0">
                          <a:latin typeface="Calibri" pitchFamily="34" charset="0"/>
                        </a:rPr>
                        <a:t>System.out.println</a:t>
                      </a:r>
                      <a:r>
                        <a:rPr lang="en-IN" sz="1200" b="1" dirty="0" smtClean="0">
                          <a:latin typeface="Calibri" pitchFamily="34" charset="0"/>
                        </a:rPr>
                        <a:t>("Balance "+ money);</a:t>
                      </a:r>
                    </a:p>
                    <a:p>
                      <a:pPr>
                        <a:spcBef>
                          <a:spcPts val="500"/>
                        </a:spcBef>
                      </a:pPr>
                      <a:r>
                        <a:rPr lang="en-IN" sz="1200" b="1" dirty="0" smtClean="0">
                          <a:latin typeface="Calibri" pitchFamily="34" charset="0"/>
                        </a:rPr>
                        <a:t>17.    }}</a:t>
                      </a:r>
                    </a:p>
                    <a:p>
                      <a:pPr>
                        <a:spcBef>
                          <a:spcPts val="500"/>
                        </a:spcBef>
                      </a:pPr>
                      <a:r>
                        <a:rPr lang="en-IN" sz="1200" b="1" dirty="0" smtClean="0">
                          <a:latin typeface="Calibri" pitchFamily="34" charset="0"/>
                        </a:rPr>
                        <a:t>18. class </a:t>
                      </a:r>
                      <a:r>
                        <a:rPr lang="en-IN" sz="1200" b="1" dirty="0" err="1" smtClean="0">
                          <a:latin typeface="Calibri" pitchFamily="34" charset="0"/>
                        </a:rPr>
                        <a:t>ThreadTest</a:t>
                      </a:r>
                      <a:r>
                        <a:rPr lang="en-IN" sz="1200" b="1" dirty="0" smtClean="0">
                          <a:latin typeface="Calibri" pitchFamily="34" charset="0"/>
                        </a:rPr>
                        <a:t> implements </a:t>
                      </a:r>
                      <a:r>
                        <a:rPr lang="en-IN" sz="1200" b="1" dirty="0" err="1" smtClean="0">
                          <a:latin typeface="Calibri" pitchFamily="34" charset="0"/>
                        </a:rPr>
                        <a:t>Runnable</a:t>
                      </a:r>
                      <a:r>
                        <a:rPr lang="en-IN" sz="1200" b="1" dirty="0" smtClean="0">
                          <a:latin typeface="Calibri" pitchFamily="34" charset="0"/>
                        </a:rPr>
                        <a:t> {</a:t>
                      </a:r>
                    </a:p>
                    <a:p>
                      <a:pPr>
                        <a:spcBef>
                          <a:spcPts val="500"/>
                        </a:spcBef>
                      </a:pPr>
                      <a:r>
                        <a:rPr lang="en-IN" sz="1200" b="1" dirty="0" smtClean="0">
                          <a:latin typeface="Calibri" pitchFamily="34" charset="0"/>
                        </a:rPr>
                        <a:t>19.       Account a;</a:t>
                      </a:r>
                    </a:p>
                    <a:p>
                      <a:pPr>
                        <a:spcBef>
                          <a:spcPts val="500"/>
                        </a:spcBef>
                      </a:pPr>
                      <a:r>
                        <a:rPr lang="en-IN" sz="1200" b="1" dirty="0" smtClean="0">
                          <a:latin typeface="Calibri" pitchFamily="34" charset="0"/>
                        </a:rPr>
                        <a:t>20.       </a:t>
                      </a:r>
                      <a:r>
                        <a:rPr lang="en-IN" sz="1200" b="1" dirty="0" err="1" smtClean="0">
                          <a:latin typeface="Calibri" pitchFamily="34" charset="0"/>
                        </a:rPr>
                        <a:t>int</a:t>
                      </a:r>
                      <a:r>
                        <a:rPr lang="en-IN" sz="1200" b="1" dirty="0" smtClean="0">
                          <a:latin typeface="Calibri" pitchFamily="34" charset="0"/>
                        </a:rPr>
                        <a:t> amt; </a:t>
                      </a:r>
                    </a:p>
                    <a:p>
                      <a:pPr>
                        <a:spcBef>
                          <a:spcPts val="500"/>
                        </a:spcBef>
                      </a:pPr>
                      <a:r>
                        <a:rPr lang="en-IN" sz="1200" b="1" dirty="0" smtClean="0">
                          <a:latin typeface="Calibri" pitchFamily="34" charset="0"/>
                        </a:rPr>
                        <a:t>21.</a:t>
                      </a:r>
                      <a:r>
                        <a:rPr lang="en-IN" sz="1200" b="1" baseline="0" dirty="0" smtClean="0">
                          <a:latin typeface="Calibri" pitchFamily="34" charset="0"/>
                        </a:rPr>
                        <a:t>  </a:t>
                      </a:r>
                      <a:r>
                        <a:rPr lang="en-IN" sz="1200" b="1" dirty="0" smtClean="0">
                          <a:latin typeface="Calibri" pitchFamily="34" charset="0"/>
                        </a:rPr>
                        <a:t>public </a:t>
                      </a:r>
                      <a:r>
                        <a:rPr lang="en-IN" sz="1200" b="1" dirty="0" err="1" smtClean="0">
                          <a:latin typeface="Calibri" pitchFamily="34" charset="0"/>
                        </a:rPr>
                        <a:t>ThreadTest</a:t>
                      </a:r>
                      <a:r>
                        <a:rPr lang="en-IN" sz="1200" b="1" dirty="0" smtClean="0">
                          <a:latin typeface="Calibri" pitchFamily="34" charset="0"/>
                        </a:rPr>
                        <a:t>(Account </a:t>
                      </a:r>
                      <a:r>
                        <a:rPr lang="en-IN" sz="1200" b="1" dirty="0" err="1" smtClean="0">
                          <a:latin typeface="Calibri" pitchFamily="34" charset="0"/>
                        </a:rPr>
                        <a:t>a,String</a:t>
                      </a:r>
                      <a:r>
                        <a:rPr lang="en-IN" sz="1200" b="1" dirty="0" smtClean="0">
                          <a:latin typeface="Calibri" pitchFamily="34" charset="0"/>
                        </a:rPr>
                        <a:t> </a:t>
                      </a:r>
                      <a:r>
                        <a:rPr lang="en-IN" sz="1200" b="1" dirty="0" err="1" smtClean="0">
                          <a:latin typeface="Calibri" pitchFamily="34" charset="0"/>
                        </a:rPr>
                        <a:t>name,int</a:t>
                      </a:r>
                      <a:r>
                        <a:rPr lang="en-IN" sz="1200" b="1" dirty="0" smtClean="0">
                          <a:latin typeface="Calibri" pitchFamily="34" charset="0"/>
                        </a:rPr>
                        <a:t> amt) 22.  {</a:t>
                      </a:r>
                    </a:p>
                    <a:p>
                      <a:pPr>
                        <a:spcBef>
                          <a:spcPts val="500"/>
                        </a:spcBef>
                      </a:pPr>
                      <a:r>
                        <a:rPr lang="en-IN" sz="1200" b="1" dirty="0" smtClean="0">
                          <a:latin typeface="Calibri" pitchFamily="34" charset="0"/>
                        </a:rPr>
                        <a:t>23.                </a:t>
                      </a:r>
                      <a:r>
                        <a:rPr lang="en-IN" sz="1200" b="1" dirty="0" err="1" smtClean="0">
                          <a:latin typeface="Calibri" pitchFamily="34" charset="0"/>
                        </a:rPr>
                        <a:t>this.a</a:t>
                      </a:r>
                      <a:r>
                        <a:rPr lang="en-IN" sz="1200" b="1" dirty="0" smtClean="0">
                          <a:latin typeface="Calibri" pitchFamily="34" charset="0"/>
                        </a:rPr>
                        <a:t>=a;</a:t>
                      </a:r>
                    </a:p>
                    <a:p>
                      <a:pPr>
                        <a:spcBef>
                          <a:spcPts val="500"/>
                        </a:spcBef>
                      </a:pPr>
                      <a:r>
                        <a:rPr lang="en-IN" sz="1200" b="1" dirty="0" smtClean="0">
                          <a:latin typeface="Calibri" pitchFamily="34" charset="0"/>
                        </a:rPr>
                        <a:t>24.                this.amt=amt;		</a:t>
                      </a:r>
                    </a:p>
                    <a:p>
                      <a:pPr>
                        <a:spcBef>
                          <a:spcPts val="500"/>
                        </a:spcBef>
                      </a:pPr>
                      <a:r>
                        <a:rPr lang="en-IN" sz="1200" b="1" dirty="0" smtClean="0">
                          <a:latin typeface="Calibri" pitchFamily="34" charset="0"/>
                        </a:rPr>
                        <a:t>25.                new Thread(</a:t>
                      </a:r>
                      <a:r>
                        <a:rPr lang="en-IN" sz="1200" b="1" dirty="0" err="1" smtClean="0">
                          <a:latin typeface="Calibri" pitchFamily="34" charset="0"/>
                        </a:rPr>
                        <a:t>this,name</a:t>
                      </a:r>
                      <a:r>
                        <a:rPr lang="en-IN" sz="1200" b="1" dirty="0" smtClean="0">
                          <a:latin typeface="Calibri" pitchFamily="34" charset="0"/>
                        </a:rPr>
                        <a:t>).start();</a:t>
                      </a:r>
                    </a:p>
                    <a:p>
                      <a:pPr>
                        <a:spcBef>
                          <a:spcPts val="500"/>
                        </a:spcBef>
                      </a:pPr>
                      <a:r>
                        <a:rPr lang="en-IN" sz="1200" b="1" dirty="0" smtClean="0">
                          <a:latin typeface="Calibri" pitchFamily="34" charset="0"/>
                        </a:rPr>
                        <a:t>26.   }</a:t>
                      </a:r>
                    </a:p>
                    <a:p>
                      <a:pPr>
                        <a:spcBef>
                          <a:spcPts val="500"/>
                        </a:spcBef>
                      </a:pPr>
                      <a:r>
                        <a:rPr lang="en-IN" sz="1200" b="1" dirty="0" smtClean="0">
                          <a:latin typeface="Calibri" pitchFamily="34" charset="0"/>
                        </a:rPr>
                        <a:t>27.      public void run()</a:t>
                      </a:r>
                      <a:r>
                        <a:rPr lang="en-IN" sz="1200" b="1" baseline="0" dirty="0" smtClean="0">
                          <a:latin typeface="Calibri" pitchFamily="34" charset="0"/>
                        </a:rPr>
                        <a:t> </a:t>
                      </a:r>
                      <a:r>
                        <a:rPr lang="en-IN" sz="1200" b="1" dirty="0" smtClean="0">
                          <a:latin typeface="Calibri" pitchFamily="34" charset="0"/>
                        </a:rPr>
                        <a:t>{</a:t>
                      </a:r>
                    </a:p>
                    <a:p>
                      <a:pPr>
                        <a:spcBef>
                          <a:spcPts val="500"/>
                        </a:spcBef>
                      </a:pPr>
                      <a:r>
                        <a:rPr lang="en-IN" sz="1200" b="1" dirty="0" smtClean="0">
                          <a:latin typeface="Calibri" pitchFamily="34" charset="0"/>
                        </a:rPr>
                        <a:t>28.       	</a:t>
                      </a:r>
                      <a:r>
                        <a:rPr lang="en-IN" sz="1200" b="1" dirty="0" err="1" smtClean="0">
                          <a:latin typeface="Calibri" pitchFamily="34" charset="0"/>
                        </a:rPr>
                        <a:t>a.withdraw</a:t>
                      </a:r>
                      <a:r>
                        <a:rPr lang="en-IN" sz="1200" b="1" dirty="0" smtClean="0">
                          <a:latin typeface="Calibri" pitchFamily="34" charset="0"/>
                        </a:rPr>
                        <a:t>(amt);</a:t>
                      </a:r>
                      <a:r>
                        <a:rPr lang="en-IN" sz="1200" b="1" baseline="0" dirty="0" smtClean="0">
                          <a:latin typeface="Calibri" pitchFamily="34" charset="0"/>
                        </a:rPr>
                        <a:t> </a:t>
                      </a:r>
                      <a:r>
                        <a:rPr lang="en-IN" sz="1200" b="1" dirty="0" smtClean="0">
                          <a:latin typeface="Calibri" pitchFamily="34" charset="0"/>
                        </a:rPr>
                        <a:t>}</a:t>
                      </a:r>
                      <a:endParaRPr lang="en-IN" sz="1200" b="1"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p:cNvSpPr>
          <p:nvPr>
            <p:ph type="title"/>
          </p:nvPr>
        </p:nvSpPr>
        <p:spPr>
          <a:xfrm>
            <a:off x="609600" y="117475"/>
            <a:ext cx="8534400" cy="1006475"/>
          </a:xfrm>
        </p:spPr>
        <p:txBody>
          <a:bodyPr/>
          <a:lstStyle/>
          <a:p>
            <a:r>
              <a:rPr lang="en-US" sz="2000" b="1" smtClean="0">
                <a:latin typeface="Calibri" pitchFamily="34" charset="0"/>
              </a:rPr>
              <a:t>Example: Code without synchronization (Continued)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492250"/>
          <a:ext cx="7416750" cy="3312318"/>
        </p:xfrm>
        <a:graphic>
          <a:graphicData uri="http://schemas.openxmlformats.org/drawingml/2006/table">
            <a:tbl>
              <a:tblPr firstRow="1" bandRow="1">
                <a:tableStyleId>{5940675A-B579-460E-94D1-54222C63F5DA}</a:tableStyleId>
              </a:tblPr>
              <a:tblGrid>
                <a:gridCol w="3744416"/>
                <a:gridCol w="3672334"/>
              </a:tblGrid>
              <a:tr h="3312318">
                <a:tc>
                  <a:txBody>
                    <a:bodyPr/>
                    <a:lstStyle/>
                    <a:p>
                      <a:r>
                        <a:rPr lang="en-IN" sz="1200" b="1" dirty="0" smtClean="0">
                          <a:latin typeface="Calibri" pitchFamily="34" charset="0"/>
                        </a:rPr>
                        <a:t>29.</a:t>
                      </a:r>
                      <a:r>
                        <a:rPr lang="en-IN" sz="1200" dirty="0" smtClean="0"/>
                        <a:t>      </a:t>
                      </a:r>
                      <a:r>
                        <a:rPr lang="en-IN" sz="1200" b="1" dirty="0" smtClean="0">
                          <a:latin typeface="Calibri" pitchFamily="34" charset="0"/>
                        </a:rPr>
                        <a:t>public static void main(String </a:t>
                      </a:r>
                      <a:r>
                        <a:rPr lang="en-IN" sz="1200" b="1" dirty="0" err="1" smtClean="0">
                          <a:latin typeface="Calibri" pitchFamily="34" charset="0"/>
                        </a:rPr>
                        <a:t>str</a:t>
                      </a:r>
                      <a:r>
                        <a:rPr lang="en-IN" sz="1200" b="1" dirty="0" smtClean="0">
                          <a:latin typeface="Calibri" pitchFamily="34" charset="0"/>
                        </a:rPr>
                        <a:t>[])</a:t>
                      </a:r>
                    </a:p>
                    <a:p>
                      <a:r>
                        <a:rPr lang="en-IN" sz="1200" b="1" dirty="0" smtClean="0">
                          <a:latin typeface="Calibri" pitchFamily="34" charset="0"/>
                        </a:rPr>
                        <a:t>30.      {</a:t>
                      </a:r>
                    </a:p>
                    <a:p>
                      <a:r>
                        <a:rPr lang="en-IN" sz="1200" b="1" dirty="0" smtClean="0">
                          <a:latin typeface="Calibri" pitchFamily="34" charset="0"/>
                        </a:rPr>
                        <a:t>31.           Account lb= new Account(1000);	</a:t>
                      </a:r>
                    </a:p>
                    <a:p>
                      <a:r>
                        <a:rPr lang="en-IN" sz="1200" b="1" dirty="0" smtClean="0">
                          <a:latin typeface="Calibri" pitchFamily="34" charset="0"/>
                        </a:rPr>
                        <a:t>32.           </a:t>
                      </a:r>
                      <a:r>
                        <a:rPr lang="en-IN" sz="1200" b="1" dirty="0" err="1" smtClean="0">
                          <a:latin typeface="Calibri" pitchFamily="34" charset="0"/>
                        </a:rPr>
                        <a:t>ThreadTest</a:t>
                      </a:r>
                      <a:r>
                        <a:rPr lang="en-IN" sz="1200" b="1" dirty="0" smtClean="0">
                          <a:latin typeface="Calibri" pitchFamily="34" charset="0"/>
                        </a:rPr>
                        <a:t> t= new </a:t>
                      </a:r>
                      <a:r>
                        <a:rPr lang="en-IN" sz="1200" b="1" dirty="0" err="1" smtClean="0">
                          <a:latin typeface="Calibri" pitchFamily="34" charset="0"/>
                        </a:rPr>
                        <a:t>ThreadTest</a:t>
                      </a:r>
                      <a:r>
                        <a:rPr lang="en-IN" sz="1200" b="1" dirty="0" smtClean="0">
                          <a:latin typeface="Calibri" pitchFamily="34" charset="0"/>
                        </a:rPr>
                        <a:t>(lb,"A",300);</a:t>
                      </a:r>
                    </a:p>
                    <a:p>
                      <a:r>
                        <a:rPr lang="en-IN" sz="1200" b="1" dirty="0" smtClean="0">
                          <a:latin typeface="Calibri" pitchFamily="34" charset="0"/>
                        </a:rPr>
                        <a:t>33.           </a:t>
                      </a:r>
                      <a:r>
                        <a:rPr lang="en-IN" sz="1200" b="1" dirty="0" err="1" smtClean="0">
                          <a:latin typeface="Calibri" pitchFamily="34" charset="0"/>
                        </a:rPr>
                        <a:t>ThreadTest</a:t>
                      </a:r>
                      <a:r>
                        <a:rPr lang="en-IN" sz="1200" b="1" dirty="0" smtClean="0">
                          <a:latin typeface="Calibri" pitchFamily="34" charset="0"/>
                        </a:rPr>
                        <a:t> t1=new </a:t>
                      </a:r>
                      <a:r>
                        <a:rPr lang="en-IN" sz="1200" b="1" dirty="0" err="1" smtClean="0">
                          <a:latin typeface="Calibri" pitchFamily="34" charset="0"/>
                        </a:rPr>
                        <a:t>ThreadTest</a:t>
                      </a:r>
                      <a:r>
                        <a:rPr lang="en-IN" sz="1200" b="1" dirty="0" smtClean="0">
                          <a:latin typeface="Calibri" pitchFamily="34" charset="0"/>
                        </a:rPr>
                        <a:t>(lb,"B",900);</a:t>
                      </a:r>
                    </a:p>
                    <a:p>
                      <a:r>
                        <a:rPr lang="en-IN" sz="1200" b="1" dirty="0" smtClean="0">
                          <a:latin typeface="Calibri" pitchFamily="34" charset="0"/>
                        </a:rPr>
                        <a:t>34.      }</a:t>
                      </a:r>
                    </a:p>
                    <a:p>
                      <a:r>
                        <a:rPr lang="en-IN" sz="1200" b="1" dirty="0" smtClean="0">
                          <a:latin typeface="Calibri" pitchFamily="34" charset="0"/>
                        </a:rPr>
                        <a:t>35. }</a:t>
                      </a:r>
                    </a:p>
                    <a:p>
                      <a:endParaRPr lang="en-IN" sz="1200" b="1" dirty="0" smtClean="0">
                        <a:latin typeface="Calibri" pitchFamily="34" charset="0"/>
                      </a:endParaRPr>
                    </a:p>
                    <a:p>
                      <a:pPr>
                        <a:spcBef>
                          <a:spcPts val="500"/>
                        </a:spcBef>
                      </a:pPr>
                      <a:r>
                        <a:rPr lang="en-IN" sz="1200" b="1" dirty="0" smtClean="0">
                          <a:latin typeface="Calibri" pitchFamily="34" charset="0"/>
                        </a:rPr>
                        <a:t>Output:</a:t>
                      </a:r>
                    </a:p>
                    <a:p>
                      <a:pPr>
                        <a:spcBef>
                          <a:spcPct val="50000"/>
                        </a:spcBef>
                      </a:pPr>
                      <a:r>
                        <a:rPr lang="en-US" sz="1200" b="0" dirty="0" smtClean="0">
                          <a:latin typeface="Calibri" pitchFamily="34" charset="0"/>
                        </a:rPr>
                        <a:t>Received 300 by A</a:t>
                      </a:r>
                    </a:p>
                    <a:p>
                      <a:pPr>
                        <a:spcBef>
                          <a:spcPct val="50000"/>
                        </a:spcBef>
                      </a:pPr>
                      <a:r>
                        <a:rPr lang="en-US" sz="1200" b="0" dirty="0" smtClean="0">
                          <a:latin typeface="Calibri" pitchFamily="34" charset="0"/>
                        </a:rPr>
                        <a:t>Balance 700</a:t>
                      </a:r>
                    </a:p>
                    <a:p>
                      <a:pPr>
                        <a:spcBef>
                          <a:spcPct val="50000"/>
                        </a:spcBef>
                      </a:pPr>
                      <a:r>
                        <a:rPr lang="en-US" sz="1200" b="0" dirty="0" smtClean="0">
                          <a:latin typeface="Calibri" pitchFamily="34" charset="0"/>
                        </a:rPr>
                        <a:t>Received 900 by B</a:t>
                      </a:r>
                    </a:p>
                    <a:p>
                      <a:pPr>
                        <a:spcBef>
                          <a:spcPct val="50000"/>
                        </a:spcBef>
                      </a:pPr>
                      <a:r>
                        <a:rPr lang="en-US" sz="1200" b="0" dirty="0" smtClean="0">
                          <a:latin typeface="Calibri" pitchFamily="34" charset="0"/>
                        </a:rPr>
                        <a:t>Balance -200</a:t>
                      </a:r>
                    </a:p>
                    <a:p>
                      <a:endParaRPr lang="en-IN" sz="1200" b="1" dirty="0" smtClean="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500"/>
                        </a:spcBef>
                      </a:pPr>
                      <a:endParaRPr lang="en-IN" sz="1200" b="1"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Solution to the Account problem</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defRPr/>
            </a:pPr>
            <a:r>
              <a:rPr lang="en-US" sz="1400" dirty="0" smtClean="0">
                <a:latin typeface="Calibri" pitchFamily="34" charset="0"/>
              </a:rPr>
              <a:t>Thread A acquires </a:t>
            </a:r>
            <a:r>
              <a:rPr lang="en-US" sz="1400" dirty="0" err="1" smtClean="0">
                <a:latin typeface="Calibri" pitchFamily="34" charset="0"/>
              </a:rPr>
              <a:t>mutex</a:t>
            </a:r>
            <a:r>
              <a:rPr lang="en-US" sz="1400" dirty="0" smtClean="0">
                <a:latin typeface="Calibri" pitchFamily="34" charset="0"/>
              </a:rPr>
              <a:t> for the Account object and calls withdraw(500).</a:t>
            </a:r>
          </a:p>
          <a:p>
            <a:pPr>
              <a:buFont typeface="Wingdings" pitchFamily="2" charset="2"/>
              <a:buChar char="q"/>
              <a:defRPr/>
            </a:pPr>
            <a:r>
              <a:rPr lang="en-US" sz="1400" dirty="0" smtClean="0">
                <a:latin typeface="Calibri" pitchFamily="34" charset="0"/>
              </a:rPr>
              <a:t>Thread B waits for A to release the lock.</a:t>
            </a:r>
          </a:p>
          <a:p>
            <a:pPr>
              <a:buFont typeface="Wingdings" pitchFamily="2" charset="2"/>
              <a:buChar char="q"/>
              <a:defRPr/>
            </a:pPr>
            <a:r>
              <a:rPr lang="en-US" sz="1400" dirty="0" smtClean="0">
                <a:latin typeface="Calibri" pitchFamily="34" charset="0"/>
              </a:rPr>
              <a:t>Thread A  waits for the transaction to complete.</a:t>
            </a:r>
          </a:p>
          <a:p>
            <a:pPr>
              <a:buFont typeface="Wingdings" pitchFamily="2" charset="2"/>
              <a:buChar char="q"/>
              <a:defRPr/>
            </a:pPr>
            <a:r>
              <a:rPr lang="en-US" sz="1400" dirty="0" smtClean="0">
                <a:latin typeface="Calibri" pitchFamily="34" charset="0"/>
              </a:rPr>
              <a:t>Thread A  updates the money to (1000-300)=700 and releases the lock.</a:t>
            </a:r>
          </a:p>
          <a:p>
            <a:pPr>
              <a:buFont typeface="Wingdings" pitchFamily="2" charset="2"/>
              <a:buChar char="q"/>
              <a:defRPr/>
            </a:pPr>
            <a:r>
              <a:rPr lang="en-US" sz="1400" dirty="0" smtClean="0">
                <a:latin typeface="Calibri" pitchFamily="34" charset="0"/>
              </a:rPr>
              <a:t>Thread B acquires lock for the object and calls withdraw(900).</a:t>
            </a:r>
          </a:p>
          <a:p>
            <a:pPr>
              <a:buFont typeface="Wingdings" pitchFamily="2" charset="2"/>
              <a:buChar char="q"/>
              <a:defRPr/>
            </a:pPr>
            <a:r>
              <a:rPr lang="en-US" sz="1400" dirty="0" smtClean="0">
                <a:latin typeface="Calibri" pitchFamily="34" charset="0"/>
              </a:rPr>
              <a:t>Thread B  gets the message that it cannot withdraw the requested amount.</a:t>
            </a:r>
          </a:p>
          <a:p>
            <a:pPr>
              <a:buFont typeface="Wingdings" pitchFamily="2" charset="2"/>
              <a:buChar char="q"/>
              <a:defRPr/>
            </a:pPr>
            <a:r>
              <a:rPr lang="en-US" sz="1400" dirty="0" smtClean="0">
                <a:latin typeface="Calibri" pitchFamily="34" charset="0"/>
              </a:rPr>
              <a:t>Thread B releases the lock.</a:t>
            </a:r>
          </a:p>
        </p:txBody>
      </p:sp>
    </p:spTree>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p:cNvSpPr>
          <p:nvPr>
            <p:ph type="title"/>
          </p:nvPr>
        </p:nvSpPr>
        <p:spPr>
          <a:xfrm>
            <a:off x="609600" y="117475"/>
            <a:ext cx="8534400" cy="1006475"/>
          </a:xfrm>
        </p:spPr>
        <p:txBody>
          <a:bodyPr/>
          <a:lstStyle/>
          <a:p>
            <a:r>
              <a:rPr lang="en-US" sz="2400" b="1" smtClean="0">
                <a:latin typeface="Calibri" pitchFamily="34" charset="0"/>
              </a:rPr>
              <a:t>Correcting previous example using synchronized </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90000"/>
              </a:lnSpc>
              <a:buClr>
                <a:srgbClr val="FF0000"/>
              </a:buClr>
              <a:buFont typeface="Wingdings" pitchFamily="2" charset="2"/>
              <a:buChar char="q"/>
              <a:defRPr/>
            </a:pPr>
            <a:r>
              <a:rPr lang="en-US" sz="1400" dirty="0" smtClean="0">
                <a:solidFill>
                  <a:schemeClr val="tx1"/>
                </a:solidFill>
                <a:latin typeface="Calibri" pitchFamily="34" charset="0"/>
              </a:rPr>
              <a:t>If an object is visible to more than one thread, all reads or writes to that object's non final attributes  should be done through synchronized methods.</a:t>
            </a:r>
          </a:p>
          <a:p>
            <a:pPr>
              <a:lnSpc>
                <a:spcPct val="90000"/>
              </a:lnSpc>
              <a:buClr>
                <a:srgbClr val="FF0000"/>
              </a:buClr>
              <a:buFont typeface="Wingdings" pitchFamily="2" charset="2"/>
              <a:buChar char="q"/>
              <a:defRPr/>
            </a:pPr>
            <a:r>
              <a:rPr lang="en-US" sz="1400" dirty="0" smtClean="0">
                <a:solidFill>
                  <a:schemeClr val="tx1"/>
                </a:solidFill>
                <a:latin typeface="Calibri" pitchFamily="34" charset="0"/>
              </a:rPr>
              <a:t>Approach 1: Add synchronized keyword to withdraw and other critical methods of the  Account object.</a:t>
            </a:r>
          </a:p>
          <a:p>
            <a:pPr>
              <a:buClr>
                <a:srgbClr val="FF0000"/>
              </a:buClr>
              <a:buFont typeface="Wingdings" pitchFamily="2" charset="2"/>
              <a:buNone/>
              <a:defRPr/>
            </a:pPr>
            <a:r>
              <a:rPr lang="en-US" sz="1400" b="1" dirty="0" smtClean="0">
                <a:solidFill>
                  <a:schemeClr val="tx1"/>
                </a:solidFill>
                <a:latin typeface="Calibri" pitchFamily="34" charset="0"/>
              </a:rPr>
              <a:t>	synchronized void withdraw(</a:t>
            </a:r>
            <a:r>
              <a:rPr lang="en-US" sz="1400" b="1" dirty="0" err="1" smtClean="0">
                <a:solidFill>
                  <a:schemeClr val="tx1"/>
                </a:solidFill>
                <a:latin typeface="Calibri" pitchFamily="34" charset="0"/>
              </a:rPr>
              <a:t>int</a:t>
            </a:r>
            <a:r>
              <a:rPr lang="en-US" sz="1400" b="1" dirty="0" smtClean="0">
                <a:solidFill>
                  <a:schemeClr val="tx1"/>
                </a:solidFill>
                <a:latin typeface="Calibri" pitchFamily="34" charset="0"/>
              </a:rPr>
              <a:t> amt)</a:t>
            </a:r>
          </a:p>
          <a:p>
            <a:pPr>
              <a:buClr>
                <a:srgbClr val="FF0000"/>
              </a:buClr>
              <a:buFont typeface="Wingdings" pitchFamily="2" charset="2"/>
              <a:buChar char="q"/>
              <a:defRPr/>
            </a:pPr>
            <a:r>
              <a:rPr lang="en-US" sz="1400" dirty="0" smtClean="0">
                <a:solidFill>
                  <a:schemeClr val="tx1"/>
                </a:solidFill>
                <a:latin typeface="Calibri" pitchFamily="34" charset="0"/>
              </a:rPr>
              <a:t>Approach 2</a:t>
            </a:r>
            <a:r>
              <a:rPr lang="en-US" sz="1400" b="1" dirty="0" smtClean="0">
                <a:solidFill>
                  <a:schemeClr val="tx1"/>
                </a:solidFill>
                <a:latin typeface="Calibri" pitchFamily="34" charset="0"/>
              </a:rPr>
              <a:t>: </a:t>
            </a:r>
            <a:r>
              <a:rPr lang="en-US" sz="1400" dirty="0" smtClean="0">
                <a:solidFill>
                  <a:schemeClr val="tx1"/>
                </a:solidFill>
                <a:latin typeface="Calibri" pitchFamily="34" charset="0"/>
              </a:rPr>
              <a:t>Use</a:t>
            </a:r>
            <a:r>
              <a:rPr lang="en-US" sz="1400" b="1" dirty="0" smtClean="0">
                <a:solidFill>
                  <a:schemeClr val="tx1"/>
                </a:solidFill>
                <a:latin typeface="Calibri" pitchFamily="34" charset="0"/>
              </a:rPr>
              <a:t> </a:t>
            </a:r>
            <a:r>
              <a:rPr lang="en-US" sz="1400" b="1" dirty="0" smtClean="0">
                <a:solidFill>
                  <a:schemeClr val="tx1"/>
                </a:solidFill>
                <a:latin typeface="Calibri" pitchFamily="34" charset="0"/>
                <a:sym typeface="Wingdings" pitchFamily="2" charset="2"/>
              </a:rPr>
              <a:t>synchronized </a:t>
            </a:r>
            <a:r>
              <a:rPr lang="en-US" sz="1400" dirty="0" smtClean="0">
                <a:solidFill>
                  <a:schemeClr val="tx1"/>
                </a:solidFill>
                <a:latin typeface="Calibri" pitchFamily="34" charset="0"/>
                <a:sym typeface="Wingdings" pitchFamily="2" charset="2"/>
              </a:rPr>
              <a:t>statements  by explicitly locking the object before calling </a:t>
            </a:r>
            <a:r>
              <a:rPr lang="en-US" sz="1400" dirty="0" smtClean="0">
                <a:solidFill>
                  <a:schemeClr val="tx1"/>
                </a:solidFill>
                <a:latin typeface="Calibri" pitchFamily="34" charset="0"/>
              </a:rPr>
              <a:t>critical methods of the  Account object.</a:t>
            </a:r>
          </a:p>
          <a:p>
            <a:pPr>
              <a:buClr>
                <a:srgbClr val="FF0000"/>
              </a:buClr>
              <a:buFont typeface="Wingdings" pitchFamily="2" charset="2"/>
              <a:buChar char="q"/>
              <a:defRPr/>
            </a:pPr>
            <a:r>
              <a:rPr lang="en-US" sz="1400" b="1" dirty="0" smtClean="0">
                <a:solidFill>
                  <a:schemeClr val="tx1"/>
                </a:solidFill>
                <a:latin typeface="Calibri" pitchFamily="34" charset="0"/>
              </a:rPr>
              <a:t>Example1:</a:t>
            </a:r>
          </a:p>
          <a:p>
            <a:pPr lvl="1">
              <a:lnSpc>
                <a:spcPct val="90000"/>
              </a:lnSpc>
              <a:buClr>
                <a:srgbClr val="FF0000"/>
              </a:buClr>
              <a:buFont typeface="Wingdings 2" pitchFamily="18" charset="2"/>
              <a:buNone/>
              <a:defRPr/>
            </a:pPr>
            <a:r>
              <a:rPr lang="en-US" sz="1400" b="1" dirty="0" smtClean="0">
                <a:solidFill>
                  <a:schemeClr val="tx1"/>
                </a:solidFill>
                <a:latin typeface="Calibri" pitchFamily="34" charset="0"/>
              </a:rPr>
              <a:t>public void run(){</a:t>
            </a:r>
          </a:p>
          <a:p>
            <a:pPr lvl="1">
              <a:lnSpc>
                <a:spcPct val="90000"/>
              </a:lnSpc>
              <a:buClr>
                <a:srgbClr val="FF0000"/>
              </a:buClr>
              <a:buFont typeface="Wingdings 2" pitchFamily="18" charset="2"/>
              <a:buNone/>
              <a:defRPr/>
            </a:pPr>
            <a:r>
              <a:rPr lang="en-US" sz="1400" b="1" dirty="0" smtClean="0">
                <a:solidFill>
                  <a:schemeClr val="tx1"/>
                </a:solidFill>
                <a:latin typeface="Calibri" pitchFamily="34" charset="0"/>
              </a:rPr>
              <a:t>	synchronized(a)	{</a:t>
            </a:r>
          </a:p>
          <a:p>
            <a:pPr lvl="1">
              <a:lnSpc>
                <a:spcPct val="90000"/>
              </a:lnSpc>
              <a:buClr>
                <a:srgbClr val="FF0000"/>
              </a:buClr>
              <a:buFont typeface="Wingdings 2" pitchFamily="18" charset="2"/>
              <a:buNone/>
              <a:defRPr/>
            </a:pP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a.withdraw</a:t>
            </a:r>
            <a:r>
              <a:rPr lang="en-US" sz="1400" b="1" dirty="0" smtClean="0">
                <a:solidFill>
                  <a:schemeClr val="tx1"/>
                </a:solidFill>
                <a:latin typeface="Calibri" pitchFamily="34" charset="0"/>
              </a:rPr>
              <a:t>(amt);	</a:t>
            </a:r>
          </a:p>
          <a:p>
            <a:pPr lvl="1">
              <a:lnSpc>
                <a:spcPct val="90000"/>
              </a:lnSpc>
              <a:buClr>
                <a:srgbClr val="FF0000"/>
              </a:buClr>
              <a:buFont typeface="Wingdings 2" pitchFamily="18" charset="2"/>
              <a:buNone/>
              <a:defRPr/>
            </a:pPr>
            <a:r>
              <a:rPr lang="en-US" sz="1400" b="1" dirty="0" smtClean="0">
                <a:solidFill>
                  <a:schemeClr val="tx1"/>
                </a:solidFill>
                <a:latin typeface="Calibri" pitchFamily="34" charset="0"/>
              </a:rPr>
              <a:t>	}</a:t>
            </a:r>
          </a:p>
          <a:p>
            <a:pPr lvl="1">
              <a:lnSpc>
                <a:spcPct val="90000"/>
              </a:lnSpc>
              <a:buClr>
                <a:srgbClr val="FF0000"/>
              </a:buClr>
              <a:buFont typeface="Wingdings 2" pitchFamily="18" charset="2"/>
              <a:buNone/>
              <a:defRPr/>
            </a:pPr>
            <a:r>
              <a:rPr lang="en-US" sz="1400" b="1" dirty="0" smtClean="0">
                <a:solidFill>
                  <a:schemeClr val="tx1"/>
                </a:solidFill>
                <a:latin typeface="Calibri" pitchFamily="34" charset="0"/>
              </a:rPr>
              <a:t>  }</a:t>
            </a: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p:cNvSpPr>
          <p:nvPr>
            <p:ph type="title"/>
          </p:nvPr>
        </p:nvSpPr>
        <p:spPr>
          <a:xfrm>
            <a:off x="609600" y="117475"/>
            <a:ext cx="8534400" cy="1006475"/>
          </a:xfrm>
        </p:spPr>
        <p:txBody>
          <a:bodyPr/>
          <a:lstStyle/>
          <a:p>
            <a:r>
              <a:rPr lang="en-US" sz="2000" b="1" dirty="0" smtClean="0">
                <a:latin typeface="Calibri" pitchFamily="34" charset="0"/>
              </a:rPr>
              <a:t>What about static method? Can they synchronized?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lnSpc>
                <a:spcPct val="90000"/>
              </a:lnSpc>
              <a:buClr>
                <a:srgbClr val="FF0000"/>
              </a:buClr>
              <a:buFont typeface="Wingdings" pitchFamily="2" charset="2"/>
              <a:buChar char="q"/>
              <a:defRPr/>
            </a:pPr>
            <a:r>
              <a:rPr lang="en-US" sz="1400" dirty="0" smtClean="0">
                <a:solidFill>
                  <a:schemeClr val="tx1"/>
                </a:solidFill>
                <a:latin typeface="Calibri" pitchFamily="34" charset="0"/>
              </a:rPr>
              <a:t>How does </a:t>
            </a:r>
            <a:r>
              <a:rPr lang="en-US" sz="1400" b="1" dirty="0" smtClean="0">
                <a:solidFill>
                  <a:schemeClr val="tx1"/>
                </a:solidFill>
                <a:latin typeface="Calibri" pitchFamily="34" charset="0"/>
              </a:rPr>
              <a:t>static synchronized </a:t>
            </a:r>
            <a:r>
              <a:rPr lang="en-US" sz="1400" dirty="0" smtClean="0">
                <a:solidFill>
                  <a:schemeClr val="tx1"/>
                </a:solidFill>
                <a:latin typeface="Calibri" pitchFamily="34" charset="0"/>
              </a:rPr>
              <a:t>method  work?</a:t>
            </a:r>
          </a:p>
          <a:p>
            <a:pPr lvl="1" algn="just">
              <a:lnSpc>
                <a:spcPct val="120000"/>
              </a:lnSpc>
              <a:buClr>
                <a:srgbClr val="FF0000"/>
              </a:buClr>
              <a:buFont typeface="Wingdings" pitchFamily="2" charset="2"/>
              <a:buChar char="v"/>
              <a:defRPr/>
            </a:pPr>
            <a:r>
              <a:rPr lang="en-US" sz="1400" dirty="0" smtClean="0">
                <a:solidFill>
                  <a:schemeClr val="tx1"/>
                </a:solidFill>
                <a:latin typeface="Calibri" pitchFamily="34" charset="0"/>
              </a:rPr>
              <a:t>When they are  invoked, since a </a:t>
            </a:r>
            <a:r>
              <a:rPr lang="en-US" sz="1400" b="1" dirty="0" smtClean="0">
                <a:solidFill>
                  <a:schemeClr val="tx1"/>
                </a:solidFill>
                <a:latin typeface="Calibri" pitchFamily="34" charset="0"/>
              </a:rPr>
              <a:t>static</a:t>
            </a:r>
            <a:r>
              <a:rPr lang="en-US" sz="1400" dirty="0" smtClean="0">
                <a:solidFill>
                  <a:schemeClr val="tx1"/>
                </a:solidFill>
                <a:latin typeface="Calibri" pitchFamily="34" charset="0"/>
              </a:rPr>
              <a:t> method is associated with a class, the thread acquires the monitor lock for the </a:t>
            </a:r>
            <a:r>
              <a:rPr lang="en-US" sz="1400" b="1" dirty="0" smtClean="0">
                <a:solidFill>
                  <a:schemeClr val="tx1"/>
                </a:solidFill>
                <a:latin typeface="Calibri" pitchFamily="34" charset="0"/>
              </a:rPr>
              <a:t>Class</a:t>
            </a:r>
            <a:r>
              <a:rPr lang="en-US" sz="1400" dirty="0" smtClean="0">
                <a:solidFill>
                  <a:schemeClr val="tx1"/>
                </a:solidFill>
                <a:latin typeface="Calibri" pitchFamily="34" charset="0"/>
              </a:rPr>
              <a:t> object associated with the class. </a:t>
            </a:r>
          </a:p>
          <a:p>
            <a:pPr lvl="1" algn="just">
              <a:lnSpc>
                <a:spcPct val="120000"/>
              </a:lnSpc>
              <a:buClr>
                <a:srgbClr val="FF0000"/>
              </a:buClr>
              <a:buFont typeface="Wingdings" pitchFamily="2" charset="2"/>
              <a:buChar char="v"/>
              <a:defRPr/>
            </a:pPr>
            <a:r>
              <a:rPr lang="en-US" sz="1400" dirty="0" smtClean="0">
                <a:solidFill>
                  <a:schemeClr val="tx1"/>
                </a:solidFill>
                <a:latin typeface="Calibri" pitchFamily="34" charset="0"/>
              </a:rPr>
              <a:t>Thus access to class's static fields is controlled by  this lock. Note that a lock on static method has no effect on any instances of that class.</a:t>
            </a:r>
          </a:p>
          <a:p>
            <a:pPr algn="just">
              <a:lnSpc>
                <a:spcPct val="90000"/>
              </a:lnSpc>
              <a:buClr>
                <a:srgbClr val="FF0000"/>
              </a:buClr>
              <a:buFont typeface="Wingdings" pitchFamily="2" charset="2"/>
              <a:buChar char="q"/>
              <a:defRPr/>
            </a:pPr>
            <a:r>
              <a:rPr lang="en-US" sz="1400" dirty="0" smtClean="0">
                <a:solidFill>
                  <a:schemeClr val="tx1"/>
                </a:solidFill>
                <a:latin typeface="Calibri" pitchFamily="34" charset="0"/>
              </a:rPr>
              <a:t>But what is </a:t>
            </a:r>
            <a:r>
              <a:rPr lang="en-US" sz="1400" b="1" dirty="0" smtClean="0">
                <a:solidFill>
                  <a:schemeClr val="tx1"/>
                </a:solidFill>
                <a:latin typeface="Calibri" pitchFamily="34" charset="0"/>
              </a:rPr>
              <a:t>Class</a:t>
            </a:r>
            <a:r>
              <a:rPr lang="en-US" sz="1400" dirty="0" smtClean="0">
                <a:solidFill>
                  <a:schemeClr val="tx1"/>
                </a:solidFill>
                <a:latin typeface="Calibri" pitchFamily="34" charset="0"/>
              </a:rPr>
              <a:t>?</a:t>
            </a:r>
          </a:p>
          <a:p>
            <a:pPr marL="663575" lvl="1" indent="-342900" algn="just">
              <a:lnSpc>
                <a:spcPct val="120000"/>
              </a:lnSpc>
              <a:spcBef>
                <a:spcPct val="20000"/>
              </a:spcBef>
              <a:buClr>
                <a:srgbClr val="FF0000"/>
              </a:buClr>
              <a:buFont typeface="Wingdings" pitchFamily="2" charset="2"/>
              <a:buChar char="v"/>
              <a:defRPr/>
            </a:pPr>
            <a:r>
              <a:rPr lang="en-US" sz="1400" kern="0" dirty="0" smtClean="0">
                <a:solidFill>
                  <a:schemeClr val="tx1"/>
                </a:solidFill>
                <a:latin typeface="Calibri" pitchFamily="34" charset="0"/>
              </a:rPr>
              <a:t>Every class loaded in Java has a corresponding instance of </a:t>
            </a:r>
            <a:r>
              <a:rPr lang="en-US" sz="1400" kern="0" dirty="0" err="1" smtClean="0">
                <a:solidFill>
                  <a:schemeClr val="tx1"/>
                </a:solidFill>
                <a:latin typeface="Calibri" pitchFamily="34" charset="0"/>
              </a:rPr>
              <a:t>java.lang.Class</a:t>
            </a:r>
            <a:r>
              <a:rPr lang="en-US" sz="1400" kern="0" dirty="0" smtClean="0">
                <a:solidFill>
                  <a:schemeClr val="tx1"/>
                </a:solidFill>
                <a:latin typeface="Calibri" pitchFamily="34" charset="0"/>
              </a:rPr>
              <a:t> representing that class. This object contains all static members of the class X.</a:t>
            </a:r>
          </a:p>
          <a:p>
            <a:pPr marL="663575" lvl="1" indent="-342900" algn="just">
              <a:lnSpc>
                <a:spcPct val="120000"/>
              </a:lnSpc>
              <a:spcBef>
                <a:spcPct val="20000"/>
              </a:spcBef>
              <a:buClr>
                <a:srgbClr val="FF0000"/>
              </a:buClr>
              <a:buFont typeface="Wingdings" pitchFamily="2" charset="2"/>
              <a:buChar char="v"/>
              <a:defRPr/>
            </a:pPr>
            <a:r>
              <a:rPr lang="en-US" sz="1400" kern="0" dirty="0" smtClean="0">
                <a:solidFill>
                  <a:schemeClr val="tx1"/>
                </a:solidFill>
                <a:latin typeface="Calibri" pitchFamily="34" charset="0"/>
              </a:rPr>
              <a:t>This  Class object is in the method area (that is logically part of the heap).</a:t>
            </a:r>
          </a:p>
          <a:p>
            <a:pPr marL="663575" lvl="1" indent="-342900" algn="just">
              <a:lnSpc>
                <a:spcPct val="120000"/>
              </a:lnSpc>
              <a:spcBef>
                <a:spcPct val="20000"/>
              </a:spcBef>
              <a:buClr>
                <a:srgbClr val="FF0000"/>
              </a:buClr>
              <a:buFont typeface="Wingdings" pitchFamily="2" charset="2"/>
              <a:buChar char="v"/>
              <a:defRPr/>
            </a:pPr>
            <a:r>
              <a:rPr lang="en-US" sz="1400" kern="0" dirty="0" smtClean="0">
                <a:solidFill>
                  <a:schemeClr val="tx1"/>
                </a:solidFill>
                <a:latin typeface="Calibri" pitchFamily="34" charset="0"/>
              </a:rPr>
              <a:t>The heap </a:t>
            </a:r>
            <a:r>
              <a:rPr lang="en-US" sz="1400" dirty="0" smtClean="0">
                <a:solidFill>
                  <a:schemeClr val="tx1"/>
                </a:solidFill>
                <a:latin typeface="Calibri" pitchFamily="34" charset="0"/>
              </a:rPr>
              <a:t> contains  a pointer to the location of the object’s class in the Method Area.</a:t>
            </a:r>
          </a:p>
        </p:txBody>
      </p:sp>
    </p:spTree>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Deadlock</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90000"/>
              </a:lnSpc>
              <a:buClr>
                <a:srgbClr val="FF0000"/>
              </a:buClr>
              <a:buFont typeface="Wingdings" pitchFamily="2" charset="2"/>
              <a:buChar char="q"/>
              <a:defRPr/>
            </a:pPr>
            <a:endParaRPr lang="en-US" sz="1400" dirty="0" smtClean="0">
              <a:solidFill>
                <a:schemeClr val="tx1"/>
              </a:solidFill>
              <a:latin typeface="Calibri" pitchFamily="34" charset="0"/>
            </a:endParaRPr>
          </a:p>
          <a:p>
            <a:pPr>
              <a:lnSpc>
                <a:spcPct val="90000"/>
              </a:lnSpc>
              <a:buClr>
                <a:srgbClr val="FF0000"/>
              </a:buClr>
              <a:buFont typeface="Wingdings" pitchFamily="2" charset="2"/>
              <a:buChar char="q"/>
              <a:defRPr/>
            </a:pPr>
            <a:endParaRPr lang="en-US" sz="1400" dirty="0" smtClean="0">
              <a:solidFill>
                <a:schemeClr val="tx1"/>
              </a:solidFill>
              <a:latin typeface="Calibri" pitchFamily="34" charset="0"/>
            </a:endParaRPr>
          </a:p>
          <a:p>
            <a:pPr>
              <a:lnSpc>
                <a:spcPct val="90000"/>
              </a:lnSpc>
              <a:buClr>
                <a:srgbClr val="FF0000"/>
              </a:buClr>
              <a:buFont typeface="Wingdings" pitchFamily="2" charset="2"/>
              <a:buChar char="q"/>
              <a:defRPr/>
            </a:pPr>
            <a:endParaRPr lang="en-US" sz="1400" dirty="0" smtClean="0">
              <a:solidFill>
                <a:schemeClr val="tx1"/>
              </a:solidFill>
              <a:latin typeface="Calibri" pitchFamily="34" charset="0"/>
            </a:endParaRPr>
          </a:p>
          <a:p>
            <a:pPr algn="just">
              <a:lnSpc>
                <a:spcPct val="90000"/>
              </a:lnSpc>
              <a:buClr>
                <a:srgbClr val="FF0000"/>
              </a:buClr>
              <a:buFont typeface="Wingdings" pitchFamily="2" charset="2"/>
              <a:buChar char="q"/>
              <a:defRPr/>
            </a:pPr>
            <a:r>
              <a:rPr lang="en-IN" sz="1400" dirty="0" smtClean="0">
                <a:latin typeface="Calibri" pitchFamily="34" charset="0"/>
              </a:rPr>
              <a:t>A special type of error that you need to avoid that relates specifically to multitasking is deadlock, which occurs when two threads have a circular dependency on a pair of synchronized objects for example.</a:t>
            </a:r>
          </a:p>
          <a:p>
            <a:pPr lvl="1" algn="just">
              <a:buClr>
                <a:srgbClr val="FF0000"/>
              </a:buClr>
              <a:buFont typeface="Wingdings" pitchFamily="2" charset="2"/>
              <a:buChar char="v"/>
              <a:defRPr/>
            </a:pPr>
            <a:r>
              <a:rPr lang="en-US" sz="1400" dirty="0" smtClean="0">
                <a:latin typeface="Calibri" pitchFamily="34" charset="0"/>
              </a:rPr>
              <a:t>Thread 1 acquires intrinsic lock on  resource 1.</a:t>
            </a:r>
          </a:p>
          <a:p>
            <a:pPr lvl="1" algn="just">
              <a:buClr>
                <a:srgbClr val="FF0000"/>
              </a:buClr>
              <a:buFont typeface="Wingdings" pitchFamily="2" charset="2"/>
              <a:buChar char="v"/>
              <a:defRPr/>
            </a:pPr>
            <a:r>
              <a:rPr lang="en-US" sz="1400" dirty="0" smtClean="0">
                <a:latin typeface="Calibri" pitchFamily="34" charset="0"/>
              </a:rPr>
              <a:t>Thread 2 acquires intrinsic lock resource 2.</a:t>
            </a:r>
          </a:p>
          <a:p>
            <a:pPr lvl="1" algn="just">
              <a:buClr>
                <a:srgbClr val="FF0000"/>
              </a:buClr>
              <a:buFont typeface="Wingdings" pitchFamily="2" charset="2"/>
              <a:buChar char="v"/>
              <a:defRPr/>
            </a:pPr>
            <a:r>
              <a:rPr lang="en-US" sz="1400" dirty="0" smtClean="0">
                <a:latin typeface="Calibri" pitchFamily="34" charset="0"/>
              </a:rPr>
              <a:t>Thread 1 waits for acquires intrinsic lock for resource 2 to be released.</a:t>
            </a:r>
          </a:p>
          <a:p>
            <a:pPr lvl="1" algn="just">
              <a:buClr>
                <a:srgbClr val="FF0000"/>
              </a:buClr>
              <a:buFont typeface="Wingdings" pitchFamily="2" charset="2"/>
              <a:buChar char="v"/>
              <a:defRPr/>
            </a:pPr>
            <a:r>
              <a:rPr lang="en-US" sz="1400" dirty="0" smtClean="0">
                <a:latin typeface="Calibri" pitchFamily="34" charset="0"/>
              </a:rPr>
              <a:t>Thread 2 waits for acquires intrinsic lock of resource 1 to be released.</a:t>
            </a:r>
          </a:p>
          <a:p>
            <a:pPr lvl="1" algn="just">
              <a:buClr>
                <a:srgbClr val="FF0000"/>
              </a:buClr>
              <a:buFont typeface="Wingdings" pitchFamily="2" charset="2"/>
              <a:buChar char="v"/>
              <a:defRPr/>
            </a:pPr>
            <a:r>
              <a:rPr lang="en-US" sz="1400" dirty="0" smtClean="0">
                <a:latin typeface="Calibri" pitchFamily="34" charset="0"/>
              </a:rPr>
              <a:t>Ends up  in a DEADLOCK.</a:t>
            </a:r>
            <a:endParaRPr lang="en-IN" sz="1400" dirty="0" smtClean="0">
              <a:latin typeface="Calibri" pitchFamily="34" charset="0"/>
            </a:endParaRPr>
          </a:p>
          <a:p>
            <a:pPr algn="just">
              <a:lnSpc>
                <a:spcPct val="90000"/>
              </a:lnSpc>
              <a:buClr>
                <a:srgbClr val="FF0000"/>
              </a:buClr>
              <a:buFont typeface="Wingdings" pitchFamily="2" charset="2"/>
              <a:buChar char="q"/>
              <a:defRPr/>
            </a:pPr>
            <a:endParaRPr lang="en-US" sz="1400" b="1" dirty="0" smtClean="0">
              <a:solidFill>
                <a:schemeClr val="bg1">
                  <a:lumMod val="50000"/>
                </a:schemeClr>
              </a:solidFill>
              <a:latin typeface="Calibri" pitchFamily="34" charset="0"/>
            </a:endParaRPr>
          </a:p>
          <a:p>
            <a:pPr>
              <a:lnSpc>
                <a:spcPct val="90000"/>
              </a:lnSpc>
              <a:buClr>
                <a:srgbClr val="FF0000"/>
              </a:buClr>
              <a:buFont typeface="Wingdings" pitchFamily="2" charset="2"/>
              <a:buChar char="q"/>
              <a:defRPr/>
            </a:pPr>
            <a:endParaRPr lang="en-US" sz="1400" dirty="0" smtClean="0">
              <a:solidFill>
                <a:schemeClr val="tx1"/>
              </a:solidFill>
              <a:latin typeface="Calibri" pitchFamily="34" charset="0"/>
            </a:endParaRPr>
          </a:p>
          <a:p>
            <a:pPr>
              <a:buClr>
                <a:srgbClr val="FF0000"/>
              </a:buClr>
              <a:buFont typeface="Wingdings" pitchFamily="2" charset="2"/>
              <a:buChar char="q"/>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Points to be remember</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90000"/>
              </a:lnSpc>
              <a:buClr>
                <a:srgbClr val="FF0000"/>
              </a:buClr>
              <a:buFont typeface="Wingdings" pitchFamily="2" charset="2"/>
              <a:buChar char="q"/>
              <a:defRPr/>
            </a:pPr>
            <a:endParaRPr lang="en-US" sz="1400" dirty="0" smtClean="0">
              <a:solidFill>
                <a:schemeClr val="tx1"/>
              </a:solidFill>
              <a:latin typeface="Calibri" pitchFamily="34" charset="0"/>
            </a:endParaRPr>
          </a:p>
          <a:p>
            <a:pPr>
              <a:lnSpc>
                <a:spcPct val="90000"/>
              </a:lnSpc>
              <a:buClr>
                <a:srgbClr val="FF0000"/>
              </a:buClr>
              <a:buFont typeface="Wingdings" pitchFamily="2" charset="2"/>
              <a:buChar char="q"/>
              <a:defRPr/>
            </a:pPr>
            <a:endParaRPr lang="en-US" sz="1400" dirty="0" smtClean="0">
              <a:solidFill>
                <a:schemeClr val="tx1"/>
              </a:solidFill>
              <a:latin typeface="Calibri" pitchFamily="34" charset="0"/>
            </a:endParaRPr>
          </a:p>
          <a:p>
            <a:pPr>
              <a:lnSpc>
                <a:spcPct val="90000"/>
              </a:lnSpc>
              <a:buClr>
                <a:srgbClr val="FF0000"/>
              </a:buClr>
              <a:buFont typeface="Wingdings" pitchFamily="2" charset="2"/>
              <a:buChar char="q"/>
              <a:defRPr/>
            </a:pPr>
            <a:endParaRPr lang="en-US" sz="1400" dirty="0" smtClean="0">
              <a:solidFill>
                <a:schemeClr val="tx1"/>
              </a:solidFill>
              <a:latin typeface="Calibri" pitchFamily="34" charset="0"/>
            </a:endParaRPr>
          </a:p>
          <a:p>
            <a:pPr algn="just">
              <a:buFont typeface="Wingdings" pitchFamily="2" charset="2"/>
              <a:buChar char="q"/>
              <a:defRPr/>
            </a:pPr>
            <a:r>
              <a:rPr lang="en-US" sz="1400" dirty="0" smtClean="0">
                <a:solidFill>
                  <a:schemeClr val="tx1"/>
                </a:solidFill>
                <a:latin typeface="Calibri" pitchFamily="34" charset="0"/>
              </a:rPr>
              <a:t>Synchronized methods of super class can be overridden to be unsynchronized.</a:t>
            </a:r>
          </a:p>
          <a:p>
            <a:pPr algn="just">
              <a:buFont typeface="Wingdings" pitchFamily="2" charset="2"/>
              <a:buChar char="q"/>
              <a:defRPr/>
            </a:pPr>
            <a:r>
              <a:rPr lang="en-US" sz="1400" dirty="0" smtClean="0">
                <a:solidFill>
                  <a:schemeClr val="tx1"/>
                </a:solidFill>
                <a:latin typeface="Calibri" pitchFamily="34" charset="0"/>
              </a:rPr>
              <a:t>Constructors cannot be declared as synchronized because only the thread that creates an object should have access to it while it is being constructed.</a:t>
            </a:r>
          </a:p>
          <a:p>
            <a:pPr algn="just">
              <a:buFont typeface="Wingdings" pitchFamily="2" charset="2"/>
              <a:buChar char="q"/>
              <a:defRPr/>
            </a:pPr>
            <a:r>
              <a:rPr lang="en-US" sz="1400" dirty="0" smtClean="0">
                <a:solidFill>
                  <a:schemeClr val="tx1"/>
                </a:solidFill>
                <a:latin typeface="Calibri" pitchFamily="34" charset="0"/>
              </a:rPr>
              <a:t>A non-static inner class can lock it’s containing class using a synchronized block. We discuss about inner class later in this session.</a:t>
            </a:r>
          </a:p>
          <a:p>
            <a:pPr algn="just">
              <a:buFont typeface="Wingdings" pitchFamily="2" charset="2"/>
              <a:buChar char="q"/>
              <a:defRPr/>
            </a:pPr>
            <a:r>
              <a:rPr lang="en-US" sz="1400" dirty="0" smtClean="0">
                <a:solidFill>
                  <a:schemeClr val="tx1"/>
                </a:solidFill>
                <a:latin typeface="Calibri" pitchFamily="34" charset="0"/>
              </a:rPr>
              <a:t>Methods in the interface cannot be declared as </a:t>
            </a:r>
            <a:r>
              <a:rPr lang="en-US" sz="1400" b="1" dirty="0" smtClean="0">
                <a:solidFill>
                  <a:schemeClr val="tx1"/>
                </a:solidFill>
                <a:latin typeface="Calibri" pitchFamily="34" charset="0"/>
                <a:cs typeface="Courier New" pitchFamily="49" charset="0"/>
              </a:rPr>
              <a:t>synchronized</a:t>
            </a:r>
            <a:r>
              <a:rPr lang="en-US" sz="1400" dirty="0" smtClean="0">
                <a:solidFill>
                  <a:schemeClr val="tx1"/>
                </a:solidFill>
                <a:latin typeface="Calibri" pitchFamily="34" charset="0"/>
              </a:rPr>
              <a:t>.</a:t>
            </a:r>
          </a:p>
          <a:p>
            <a:pPr algn="just">
              <a:buFont typeface="Wingdings" pitchFamily="2" charset="2"/>
              <a:buChar char="q"/>
              <a:defRPr/>
            </a:pPr>
            <a:r>
              <a:rPr lang="en-US" sz="1400" dirty="0" smtClean="0">
                <a:solidFill>
                  <a:schemeClr val="tx1"/>
                </a:solidFill>
                <a:latin typeface="Calibri" pitchFamily="34" charset="0"/>
              </a:rPr>
              <a:t>The locking does not prevent threads from accessing </a:t>
            </a:r>
            <a:r>
              <a:rPr lang="en-US" sz="1400" b="1" dirty="0" smtClean="0">
                <a:solidFill>
                  <a:schemeClr val="tx1"/>
                </a:solidFill>
                <a:latin typeface="Calibri" pitchFamily="34" charset="0"/>
                <a:cs typeface="Courier New" pitchFamily="49" charset="0"/>
              </a:rPr>
              <a:t>unsynchronized</a:t>
            </a:r>
            <a:r>
              <a:rPr lang="en-US" sz="1400" dirty="0" smtClean="0">
                <a:solidFill>
                  <a:schemeClr val="tx1"/>
                </a:solidFill>
                <a:latin typeface="Calibri" pitchFamily="34" charset="0"/>
              </a:rPr>
              <a:t> methods.</a:t>
            </a:r>
          </a:p>
          <a:p>
            <a:pPr algn="just">
              <a:buFont typeface="Wingdings" pitchFamily="2" charset="2"/>
              <a:buChar char="q"/>
              <a:defRPr/>
            </a:pPr>
            <a:r>
              <a:rPr lang="en-US" sz="1400" dirty="0" smtClean="0">
                <a:solidFill>
                  <a:schemeClr val="tx1"/>
                </a:solidFill>
                <a:latin typeface="Calibri" pitchFamily="34" charset="0"/>
              </a:rPr>
              <a:t>Synchronized methods are also called </a:t>
            </a:r>
            <a:r>
              <a:rPr lang="en-US" sz="1400" b="1" dirty="0" smtClean="0">
                <a:solidFill>
                  <a:schemeClr val="tx1"/>
                </a:solidFill>
                <a:latin typeface="Calibri" pitchFamily="34" charset="0"/>
              </a:rPr>
              <a:t>thread-safe</a:t>
            </a:r>
            <a:r>
              <a:rPr lang="en-US" sz="1400" dirty="0" smtClean="0">
                <a:solidFill>
                  <a:schemeClr val="tx1"/>
                </a:solidFill>
                <a:latin typeface="Calibri" pitchFamily="34" charset="0"/>
              </a:rPr>
              <a:t> methods.</a:t>
            </a:r>
          </a:p>
          <a:p>
            <a:pPr algn="just">
              <a:lnSpc>
                <a:spcPct val="90000"/>
              </a:lnSpc>
              <a:buClr>
                <a:srgbClr val="FF0000"/>
              </a:buClr>
              <a:buFont typeface="Wingdings" pitchFamily="2" charset="2"/>
              <a:buChar char="q"/>
              <a:defRPr/>
            </a:pPr>
            <a:endParaRPr lang="en-US" sz="1400" b="1" dirty="0" smtClean="0">
              <a:solidFill>
                <a:schemeClr val="bg1">
                  <a:lumMod val="50000"/>
                </a:schemeClr>
              </a:solidFill>
              <a:latin typeface="Calibri" pitchFamily="34" charset="0"/>
            </a:endParaRPr>
          </a:p>
          <a:p>
            <a:pPr>
              <a:lnSpc>
                <a:spcPct val="90000"/>
              </a:lnSpc>
              <a:buClr>
                <a:srgbClr val="FF0000"/>
              </a:buClr>
              <a:buFont typeface="Wingdings" pitchFamily="2" charset="2"/>
              <a:buChar char="q"/>
              <a:defRPr/>
            </a:pPr>
            <a:endParaRPr lang="en-US" sz="1400" dirty="0" smtClean="0">
              <a:solidFill>
                <a:schemeClr val="tx1"/>
              </a:solidFill>
              <a:latin typeface="Calibri" pitchFamily="34" charset="0"/>
            </a:endParaRPr>
          </a:p>
          <a:p>
            <a:pPr>
              <a:buClr>
                <a:srgbClr val="FF0000"/>
              </a:buClr>
              <a:buFont typeface="Wingdings" pitchFamily="2" charset="2"/>
              <a:buChar char="q"/>
              <a:defRPr/>
            </a:pPr>
            <a:endParaRPr lang="en-US" sz="14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Daemon threads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lnSpc>
                <a:spcPct val="120000"/>
              </a:lnSpc>
              <a:buFont typeface="Wingdings" pitchFamily="2" charset="2"/>
              <a:buChar char="q"/>
              <a:defRPr/>
            </a:pPr>
            <a:r>
              <a:rPr lang="en-US" sz="1400" dirty="0" smtClean="0">
                <a:latin typeface="Calibri" pitchFamily="34" charset="0"/>
              </a:rPr>
              <a:t>So far the threads that we have been creating are called foreground threads. A program continues to execute as long as it has at least one foreground (non-daemon) thread that is alive.</a:t>
            </a:r>
          </a:p>
          <a:p>
            <a:pPr algn="just">
              <a:lnSpc>
                <a:spcPct val="120000"/>
              </a:lnSpc>
              <a:buFont typeface="Wingdings" pitchFamily="2" charset="2"/>
              <a:buChar char="q"/>
              <a:defRPr/>
            </a:pPr>
            <a:r>
              <a:rPr lang="en-US" sz="1400" dirty="0" smtClean="0">
                <a:latin typeface="Calibri" pitchFamily="34" charset="0"/>
              </a:rPr>
              <a:t>The daemon threads are also called service threads. They are used for background processes that will continue only as long as  the active threads of the program are alive.</a:t>
            </a:r>
          </a:p>
          <a:p>
            <a:pPr algn="just">
              <a:lnSpc>
                <a:spcPct val="120000"/>
              </a:lnSpc>
              <a:buFont typeface="Wingdings" pitchFamily="2" charset="2"/>
              <a:buChar char="q"/>
              <a:defRPr/>
            </a:pPr>
            <a:r>
              <a:rPr lang="en-US" sz="1400" dirty="0" smtClean="0">
                <a:latin typeface="Calibri" pitchFamily="34" charset="0"/>
              </a:rPr>
              <a:t>Daemon threads cease to execute when there are no non-daemon threads alive because when VM detects that the only remaining  threads are daemon threads, it exits. </a:t>
            </a:r>
          </a:p>
          <a:p>
            <a:pPr algn="just">
              <a:lnSpc>
                <a:spcPct val="120000"/>
              </a:lnSpc>
              <a:buFont typeface="Wingdings" pitchFamily="2" charset="2"/>
              <a:buChar char="q"/>
              <a:defRPr/>
            </a:pPr>
            <a:r>
              <a:rPr lang="en-US" sz="1400" dirty="0" smtClean="0">
                <a:latin typeface="Calibri" pitchFamily="34" charset="0"/>
              </a:rPr>
              <a:t>The threads we have seen so far are non-daemon.</a:t>
            </a:r>
          </a:p>
          <a:p>
            <a:pPr algn="just">
              <a:lnSpc>
                <a:spcPct val="120000"/>
              </a:lnSpc>
              <a:buFont typeface="Wingdings" pitchFamily="2" charset="2"/>
              <a:buChar char="q"/>
              <a:defRPr/>
            </a:pPr>
            <a:r>
              <a:rPr lang="en-US" sz="1400" dirty="0" smtClean="0">
                <a:latin typeface="Calibri" pitchFamily="34" charset="0"/>
              </a:rPr>
              <a:t>Example: garbage collector thread is a daemon thread that runs with a low priority.</a:t>
            </a:r>
          </a:p>
          <a:p>
            <a:pPr algn="just">
              <a:lnSpc>
                <a:spcPct val="120000"/>
              </a:lnSpc>
              <a:buFont typeface="Wingdings" pitchFamily="2" charset="2"/>
              <a:buChar char="q"/>
              <a:defRPr/>
            </a:pPr>
            <a:r>
              <a:rPr lang="en-US" sz="1400" b="1" dirty="0" smtClean="0">
                <a:latin typeface="Calibri" pitchFamily="34" charset="0"/>
                <a:cs typeface="Courier New" pitchFamily="49" charset="0"/>
              </a:rPr>
              <a:t>final void </a:t>
            </a:r>
            <a:r>
              <a:rPr lang="en-US" sz="1400" b="1" dirty="0" err="1" smtClean="0">
                <a:latin typeface="Calibri" pitchFamily="34" charset="0"/>
                <a:cs typeface="Courier New" pitchFamily="49" charset="0"/>
              </a:rPr>
              <a:t>setDaemon</a:t>
            </a:r>
            <a:r>
              <a:rPr lang="en-US" sz="1400" b="1" dirty="0" smtClean="0">
                <a:latin typeface="Calibri" pitchFamily="34" charset="0"/>
                <a:cs typeface="Courier New" pitchFamily="49" charset="0"/>
              </a:rPr>
              <a:t>(</a:t>
            </a:r>
            <a:r>
              <a:rPr lang="en-US" sz="1400" b="1" dirty="0" err="1" smtClean="0">
                <a:latin typeface="Calibri" pitchFamily="34" charset="0"/>
                <a:cs typeface="Courier New" pitchFamily="49" charset="0"/>
              </a:rPr>
              <a:t>boolean</a:t>
            </a:r>
            <a:r>
              <a:rPr lang="en-US" sz="1400" b="1" dirty="0" smtClean="0">
                <a:latin typeface="Calibri" pitchFamily="34" charset="0"/>
                <a:cs typeface="Courier New" pitchFamily="49" charset="0"/>
              </a:rPr>
              <a:t> on) :</a:t>
            </a:r>
            <a:r>
              <a:rPr lang="en-US" sz="1400" dirty="0" smtClean="0">
                <a:latin typeface="Calibri" pitchFamily="34" charset="0"/>
              </a:rPr>
              <a:t> must be called before the thread is started. </a:t>
            </a:r>
            <a:endParaRPr lang="en-US" sz="1400" b="1" dirty="0" smtClean="0">
              <a:latin typeface="Calibri" pitchFamily="34" charset="0"/>
              <a:cs typeface="Courier New" pitchFamily="49" charset="0"/>
            </a:endParaRPr>
          </a:p>
          <a:p>
            <a:pPr algn="just">
              <a:lnSpc>
                <a:spcPct val="120000"/>
              </a:lnSpc>
              <a:buFont typeface="Wingdings" pitchFamily="2" charset="2"/>
              <a:buChar char="q"/>
              <a:defRPr/>
            </a:pPr>
            <a:r>
              <a:rPr lang="en-US" sz="1400" b="1" dirty="0" err="1" smtClean="0">
                <a:latin typeface="Calibri" pitchFamily="34" charset="0"/>
                <a:cs typeface="Courier New" pitchFamily="49" charset="0"/>
              </a:rPr>
              <a:t>boolean</a:t>
            </a:r>
            <a:r>
              <a:rPr lang="en-US" sz="1400" b="1" dirty="0" smtClean="0">
                <a:latin typeface="Calibri" pitchFamily="34" charset="0"/>
                <a:cs typeface="Courier New" pitchFamily="49" charset="0"/>
              </a:rPr>
              <a:t> </a:t>
            </a:r>
            <a:r>
              <a:rPr lang="en-US" sz="1400" b="1" dirty="0" err="1" smtClean="0">
                <a:latin typeface="Calibri" pitchFamily="34" charset="0"/>
                <a:cs typeface="Courier New" pitchFamily="49" charset="0"/>
              </a:rPr>
              <a:t>isDaemon</a:t>
            </a:r>
            <a:r>
              <a:rPr lang="en-US" sz="1400" b="1" dirty="0" smtClean="0">
                <a:latin typeface="Calibri" pitchFamily="34" charset="0"/>
                <a:cs typeface="Courier New" pitchFamily="49" charset="0"/>
              </a:rPr>
              <a:t>()  </a:t>
            </a:r>
          </a:p>
        </p:txBody>
      </p:sp>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Why threads ?</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Char char="q"/>
              <a:defRPr/>
            </a:pPr>
            <a:r>
              <a:rPr lang="en-US" sz="1600" dirty="0" smtClean="0">
                <a:latin typeface="Calibri" pitchFamily="34" charset="0"/>
              </a:rPr>
              <a:t>Improved performance. </a:t>
            </a:r>
          </a:p>
          <a:p>
            <a:pPr>
              <a:buFont typeface="Wingdings" pitchFamily="2" charset="2"/>
              <a:buChar char="q"/>
              <a:defRPr/>
            </a:pPr>
            <a:r>
              <a:rPr lang="en-US" sz="1600" dirty="0" smtClean="0">
                <a:latin typeface="Calibri" pitchFamily="34" charset="0"/>
              </a:rPr>
              <a:t>Minimized system resource usage .</a:t>
            </a:r>
          </a:p>
          <a:p>
            <a:pPr>
              <a:buFont typeface="Wingdings" pitchFamily="2" charset="2"/>
              <a:buChar char="q"/>
              <a:defRPr/>
            </a:pPr>
            <a:r>
              <a:rPr lang="en-US" sz="1600" dirty="0" smtClean="0">
                <a:latin typeface="Calibri" pitchFamily="34" charset="0"/>
              </a:rPr>
              <a:t>Simultaneous access to multiple applications .</a:t>
            </a:r>
          </a:p>
          <a:p>
            <a:pPr>
              <a:buFont typeface="Wingdings" pitchFamily="2" charset="2"/>
              <a:buChar char="q"/>
              <a:defRPr/>
            </a:pPr>
            <a:r>
              <a:rPr lang="en-US" sz="1600" dirty="0" smtClean="0">
                <a:latin typeface="Calibri" pitchFamily="34" charset="0"/>
              </a:rPr>
              <a:t>Program structure simplification. </a:t>
            </a:r>
          </a:p>
          <a:p>
            <a:pPr>
              <a:buFont typeface="Wingdings" pitchFamily="2" charset="2"/>
              <a:buChar char="q"/>
              <a:defRPr/>
            </a:pPr>
            <a:r>
              <a:rPr lang="en-US" sz="1600" dirty="0" smtClean="0">
                <a:latin typeface="Calibri" pitchFamily="34" charset="0"/>
              </a:rPr>
              <a:t>Send &amp; receive data on network.</a:t>
            </a:r>
          </a:p>
          <a:p>
            <a:pPr>
              <a:buFont typeface="Wingdings" pitchFamily="2" charset="2"/>
              <a:buChar char="q"/>
              <a:defRPr/>
            </a:pPr>
            <a:r>
              <a:rPr lang="en-US" sz="1600" dirty="0" smtClean="0">
                <a:latin typeface="Calibri" pitchFamily="34" charset="0"/>
              </a:rPr>
              <a:t>Read &amp; write files to disk.</a:t>
            </a:r>
          </a:p>
          <a:p>
            <a:pPr>
              <a:buFont typeface="Wingdings" pitchFamily="2" charset="2"/>
              <a:buChar char="q"/>
              <a:defRPr/>
            </a:pPr>
            <a:r>
              <a:rPr lang="en-US" sz="1600" dirty="0" smtClean="0">
                <a:latin typeface="Calibri" pitchFamily="34" charset="0"/>
              </a:rPr>
              <a:t>Perform useful computation (editor, browser, game).</a:t>
            </a:r>
          </a:p>
          <a:p>
            <a:pPr>
              <a:defRPr/>
            </a:pPr>
            <a:endParaRPr lang="en-US" sz="1600" dirty="0" smtClean="0"/>
          </a:p>
        </p:txBody>
      </p:sp>
    </p:spTree>
  </p:cSld>
  <p:clrMapOvr>
    <a:masterClrMapping/>
  </p:clrMapOvr>
  <p:transition spd="med">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p:cNvSpPr>
          <p:nvPr>
            <p:ph type="title"/>
          </p:nvPr>
        </p:nvSpPr>
        <p:spPr>
          <a:xfrm>
            <a:off x="609600" y="117475"/>
            <a:ext cx="8534400" cy="1006475"/>
          </a:xfrm>
        </p:spPr>
        <p:txBody>
          <a:bodyPr/>
          <a:lstStyle/>
          <a:p>
            <a:r>
              <a:rPr lang="en-US" sz="2000" b="1" dirty="0" smtClean="0">
                <a:latin typeface="Calibri" pitchFamily="34" charset="0"/>
              </a:rPr>
              <a:t>Example of Daemon Thread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492250"/>
          <a:ext cx="7416750" cy="3350260"/>
        </p:xfrm>
        <a:graphic>
          <a:graphicData uri="http://schemas.openxmlformats.org/drawingml/2006/table">
            <a:tbl>
              <a:tblPr firstRow="1" bandRow="1">
                <a:tableStyleId>{5940675A-B579-460E-94D1-54222C63F5DA}</a:tableStyleId>
              </a:tblPr>
              <a:tblGrid>
                <a:gridCol w="3744416"/>
                <a:gridCol w="3672334"/>
              </a:tblGrid>
              <a:tr h="3312318">
                <a:tc>
                  <a:txBody>
                    <a:bodyPr/>
                    <a:lstStyle/>
                    <a:p>
                      <a:r>
                        <a:rPr lang="en-IN" sz="1200" b="1" dirty="0" smtClean="0">
                          <a:latin typeface="Calibri" pitchFamily="34" charset="0"/>
                        </a:rPr>
                        <a:t>1. class </a:t>
                      </a:r>
                      <a:r>
                        <a:rPr lang="en-IN" sz="1200" b="1" dirty="0" err="1" smtClean="0">
                          <a:latin typeface="Calibri" pitchFamily="34" charset="0"/>
                        </a:rPr>
                        <a:t>TestDaemon</a:t>
                      </a:r>
                      <a:r>
                        <a:rPr lang="en-IN" sz="1200" b="1" dirty="0" smtClean="0">
                          <a:latin typeface="Calibri" pitchFamily="34" charset="0"/>
                        </a:rPr>
                        <a:t> extends Thread {</a:t>
                      </a:r>
                    </a:p>
                    <a:p>
                      <a:r>
                        <a:rPr lang="en-IN" sz="1200" b="1" dirty="0" smtClean="0">
                          <a:latin typeface="Calibri" pitchFamily="34" charset="0"/>
                        </a:rPr>
                        <a:t>2. public void run()   </a:t>
                      </a:r>
                    </a:p>
                    <a:p>
                      <a:r>
                        <a:rPr lang="en-IN" sz="1200" b="1" dirty="0" smtClean="0">
                          <a:latin typeface="Calibri" pitchFamily="34" charset="0"/>
                        </a:rPr>
                        <a:t>3. {</a:t>
                      </a:r>
                    </a:p>
                    <a:p>
                      <a:r>
                        <a:rPr lang="en-IN" sz="1200" b="1" dirty="0" smtClean="0">
                          <a:latin typeface="Calibri" pitchFamily="34" charset="0"/>
                        </a:rPr>
                        <a:t>4.         while(true)    {</a:t>
                      </a:r>
                    </a:p>
                    <a:p>
                      <a:r>
                        <a:rPr lang="en-IN" sz="1200" b="1" baseline="0" dirty="0" smtClean="0">
                          <a:latin typeface="Calibri" pitchFamily="34" charset="0"/>
                        </a:rPr>
                        <a:t>5.                   </a:t>
                      </a:r>
                      <a:r>
                        <a:rPr lang="en-IN" sz="1200" b="1" dirty="0" smtClean="0">
                          <a:latin typeface="Calibri" pitchFamily="34" charset="0"/>
                        </a:rPr>
                        <a:t>try {                          </a:t>
                      </a:r>
                    </a:p>
                    <a:p>
                      <a:r>
                        <a:rPr lang="en-IN" sz="1200" b="1" dirty="0" smtClean="0">
                          <a:latin typeface="Calibri" pitchFamily="34" charset="0"/>
                        </a:rPr>
                        <a:t>6.                      </a:t>
                      </a:r>
                      <a:r>
                        <a:rPr lang="en-IN" sz="1200" b="1" dirty="0" err="1" smtClean="0">
                          <a:latin typeface="Calibri" pitchFamily="34" charset="0"/>
                        </a:rPr>
                        <a:t>System.out.println</a:t>
                      </a:r>
                      <a:r>
                        <a:rPr lang="en-IN" sz="1200" b="1" dirty="0" smtClean="0">
                          <a:latin typeface="Calibri" pitchFamily="34" charset="0"/>
                        </a:rPr>
                        <a:t>("Welcome To Nityo");</a:t>
                      </a:r>
                    </a:p>
                    <a:p>
                      <a:r>
                        <a:rPr lang="en-IN" sz="1200" b="1" baseline="0" dirty="0" smtClean="0">
                          <a:latin typeface="Calibri" pitchFamily="34" charset="0"/>
                        </a:rPr>
                        <a:t>7.                         </a:t>
                      </a:r>
                      <a:r>
                        <a:rPr lang="en-IN" sz="1200" b="1" dirty="0" err="1" smtClean="0">
                          <a:latin typeface="Calibri" pitchFamily="34" charset="0"/>
                        </a:rPr>
                        <a:t>Thread.sleep</a:t>
                      </a:r>
                      <a:r>
                        <a:rPr lang="en-IN" sz="1200" b="1" dirty="0" smtClean="0">
                          <a:latin typeface="Calibri" pitchFamily="34" charset="0"/>
                        </a:rPr>
                        <a:t>(1000);</a:t>
                      </a:r>
                    </a:p>
                    <a:p>
                      <a:r>
                        <a:rPr lang="en-IN" sz="1200" b="1" baseline="0" dirty="0" smtClean="0">
                          <a:latin typeface="Calibri" pitchFamily="34" charset="0"/>
                        </a:rPr>
                        <a:t>8.                   </a:t>
                      </a:r>
                      <a:r>
                        <a:rPr lang="en-IN" sz="1200" b="1" dirty="0" smtClean="0">
                          <a:latin typeface="Calibri" pitchFamily="34" charset="0"/>
                        </a:rPr>
                        <a:t>} </a:t>
                      </a:r>
                    </a:p>
                    <a:p>
                      <a:r>
                        <a:rPr lang="en-IN" sz="1200" b="1" baseline="0" dirty="0" smtClean="0">
                          <a:latin typeface="Calibri" pitchFamily="34" charset="0"/>
                        </a:rPr>
                        <a:t>9.                   </a:t>
                      </a:r>
                      <a:r>
                        <a:rPr lang="en-IN" sz="1200" b="1" dirty="0" smtClean="0">
                          <a:latin typeface="Calibri" pitchFamily="34" charset="0"/>
                        </a:rPr>
                        <a:t>catch(</a:t>
                      </a:r>
                      <a:r>
                        <a:rPr lang="en-IN" sz="1200" b="1" dirty="0" err="1" smtClean="0">
                          <a:latin typeface="Calibri" pitchFamily="34" charset="0"/>
                        </a:rPr>
                        <a:t>InterruptedException</a:t>
                      </a:r>
                      <a:r>
                        <a:rPr lang="en-IN" sz="1200" b="1" dirty="0" smtClean="0">
                          <a:latin typeface="Calibri" pitchFamily="34" charset="0"/>
                        </a:rPr>
                        <a:t> e) { break; }</a:t>
                      </a:r>
                    </a:p>
                    <a:p>
                      <a:r>
                        <a:rPr lang="en-IN" sz="1200" b="1" dirty="0" smtClean="0">
                          <a:latin typeface="Calibri" pitchFamily="34" charset="0"/>
                        </a:rPr>
                        <a:t>10.          }</a:t>
                      </a:r>
                    </a:p>
                    <a:p>
                      <a:r>
                        <a:rPr lang="en-IN" sz="1200" b="1" dirty="0" smtClean="0">
                          <a:latin typeface="Calibri" pitchFamily="34" charset="0"/>
                        </a:rPr>
                        <a:t>11. }</a:t>
                      </a:r>
                    </a:p>
                    <a:p>
                      <a:r>
                        <a:rPr lang="en-IN" sz="1200" b="1" dirty="0" smtClean="0">
                          <a:latin typeface="Calibri" pitchFamily="34" charset="0"/>
                        </a:rPr>
                        <a:t>12. public static void main(String </a:t>
                      </a:r>
                      <a:r>
                        <a:rPr lang="en-IN" sz="1200" b="1" dirty="0" err="1" smtClean="0">
                          <a:latin typeface="Calibri" pitchFamily="34" charset="0"/>
                        </a:rPr>
                        <a:t>args</a:t>
                      </a:r>
                      <a:r>
                        <a:rPr lang="en-IN" sz="1200" b="1" dirty="0" smtClean="0">
                          <a:latin typeface="Calibri" pitchFamily="34" charset="0"/>
                        </a:rPr>
                        <a:t>[])    </a:t>
                      </a:r>
                    </a:p>
                    <a:p>
                      <a:r>
                        <a:rPr lang="en-IN" sz="1200" b="1" dirty="0" smtClean="0">
                          <a:latin typeface="Calibri" pitchFamily="34" charset="0"/>
                        </a:rPr>
                        <a:t>13. {</a:t>
                      </a:r>
                    </a:p>
                    <a:p>
                      <a:r>
                        <a:rPr lang="en-IN" sz="1200" b="1" dirty="0" smtClean="0">
                          <a:latin typeface="Calibri" pitchFamily="34" charset="0"/>
                        </a:rPr>
                        <a:t>14.     </a:t>
                      </a:r>
                      <a:r>
                        <a:rPr lang="en-IN" sz="1200" b="1" dirty="0" err="1" smtClean="0">
                          <a:latin typeface="Calibri" pitchFamily="34" charset="0"/>
                        </a:rPr>
                        <a:t>TestDaemon</a:t>
                      </a:r>
                      <a:r>
                        <a:rPr lang="en-IN" sz="1200" b="1" dirty="0" smtClean="0">
                          <a:latin typeface="Calibri" pitchFamily="34" charset="0"/>
                        </a:rPr>
                        <a:t> d = new </a:t>
                      </a:r>
                      <a:r>
                        <a:rPr lang="en-IN" sz="1200" b="1" dirty="0" err="1" smtClean="0">
                          <a:latin typeface="Calibri" pitchFamily="34" charset="0"/>
                        </a:rPr>
                        <a:t>TestDaemon</a:t>
                      </a:r>
                      <a:r>
                        <a:rPr lang="en-IN" sz="1200" b="1" dirty="0" smtClean="0">
                          <a:latin typeface="Calibri" pitchFamily="34" charset="0"/>
                        </a:rPr>
                        <a:t> ();</a:t>
                      </a:r>
                    </a:p>
                    <a:p>
                      <a:r>
                        <a:rPr lang="en-IN" sz="1200" b="1" baseline="0" dirty="0" smtClean="0">
                          <a:latin typeface="Calibri" pitchFamily="34" charset="0"/>
                        </a:rPr>
                        <a:t>15.     </a:t>
                      </a:r>
                      <a:r>
                        <a:rPr lang="en-IN" sz="1200" b="1" dirty="0" err="1" smtClean="0">
                          <a:latin typeface="Calibri" pitchFamily="34" charset="0"/>
                        </a:rPr>
                        <a:t>d.setDaemon</a:t>
                      </a:r>
                      <a:r>
                        <a:rPr lang="en-IN" sz="1200" b="1" dirty="0" smtClean="0">
                          <a:latin typeface="Calibri" pitchFamily="34" charset="0"/>
                        </a:rPr>
                        <a:t>(true);</a:t>
                      </a:r>
                    </a:p>
                    <a:p>
                      <a:r>
                        <a:rPr lang="en-IN" sz="1200" b="1" dirty="0" smtClean="0">
                          <a:latin typeface="Calibri" pitchFamily="34" charset="0"/>
                        </a:rPr>
                        <a:t>16.     </a:t>
                      </a:r>
                      <a:r>
                        <a:rPr lang="en-IN" sz="1200" b="1" dirty="0" err="1" smtClean="0">
                          <a:latin typeface="Calibri" pitchFamily="34" charset="0"/>
                        </a:rPr>
                        <a:t>d.start</a:t>
                      </a:r>
                      <a:r>
                        <a:rPr lang="en-IN" sz="1200" b="1" dirty="0" smtClean="0">
                          <a:latin typeface="Calibri" pitchFamily="34" charset="0"/>
                        </a:rPr>
                        <a:t>();</a:t>
                      </a:r>
                    </a:p>
                    <a:p>
                      <a:r>
                        <a:rPr lang="en-IN" sz="1200" b="1" dirty="0" smtClean="0">
                          <a:latin typeface="Calibri" pitchFamily="34" charset="0"/>
                        </a:rPr>
                        <a:t>17.     String </a:t>
                      </a:r>
                      <a:r>
                        <a:rPr lang="en-IN" sz="1200" b="1" dirty="0" err="1" smtClean="0">
                          <a:latin typeface="Calibri" pitchFamily="34" charset="0"/>
                        </a:rPr>
                        <a:t>str</a:t>
                      </a:r>
                      <a:r>
                        <a:rPr lang="en-IN" sz="1200" b="1" dirty="0" smtClean="0">
                          <a:latin typeface="Calibri" pitchFamily="34" charset="0"/>
                        </a:rPr>
                        <a:t>[]={"N","I","T","Y","O"};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500"/>
                        </a:spcBef>
                      </a:pPr>
                      <a:r>
                        <a:rPr lang="en-IN" sz="1200" b="1" dirty="0" smtClean="0">
                          <a:latin typeface="Calibri" pitchFamily="34" charset="0"/>
                        </a:rPr>
                        <a:t>18. try  {</a:t>
                      </a:r>
                    </a:p>
                    <a:p>
                      <a:pPr>
                        <a:spcBef>
                          <a:spcPts val="500"/>
                        </a:spcBef>
                      </a:pPr>
                      <a:r>
                        <a:rPr lang="en-IN" sz="1200" b="1" dirty="0" smtClean="0">
                          <a:latin typeface="Calibri" pitchFamily="34" charset="0"/>
                        </a:rPr>
                        <a:t>19.      for(</a:t>
                      </a:r>
                      <a:r>
                        <a:rPr lang="en-IN" sz="1200" b="1" dirty="0" err="1" smtClean="0">
                          <a:latin typeface="Calibri" pitchFamily="34" charset="0"/>
                        </a:rPr>
                        <a:t>int</a:t>
                      </a:r>
                      <a:r>
                        <a:rPr lang="en-IN" sz="1200" b="1" dirty="0" smtClean="0">
                          <a:latin typeface="Calibri" pitchFamily="34" charset="0"/>
                        </a:rPr>
                        <a:t> </a:t>
                      </a:r>
                      <a:r>
                        <a:rPr lang="en-IN" sz="1200" b="1" dirty="0" err="1" smtClean="0">
                          <a:latin typeface="Calibri" pitchFamily="34" charset="0"/>
                        </a:rPr>
                        <a:t>i</a:t>
                      </a:r>
                      <a:r>
                        <a:rPr lang="en-IN" sz="1200" b="1" dirty="0" smtClean="0">
                          <a:latin typeface="Calibri" pitchFamily="34" charset="0"/>
                        </a:rPr>
                        <a:t>=0; </a:t>
                      </a:r>
                      <a:r>
                        <a:rPr lang="en-IN" sz="1200" b="1" dirty="0" err="1" smtClean="0">
                          <a:latin typeface="Calibri" pitchFamily="34" charset="0"/>
                        </a:rPr>
                        <a:t>i</a:t>
                      </a:r>
                      <a:r>
                        <a:rPr lang="en-IN" sz="1200" b="1" dirty="0" smtClean="0">
                          <a:latin typeface="Calibri" pitchFamily="34" charset="0"/>
                        </a:rPr>
                        <a:t>&lt;</a:t>
                      </a:r>
                      <a:r>
                        <a:rPr lang="en-IN" sz="1200" b="1" dirty="0" err="1" smtClean="0">
                          <a:latin typeface="Calibri" pitchFamily="34" charset="0"/>
                        </a:rPr>
                        <a:t>str.length</a:t>
                      </a:r>
                      <a:r>
                        <a:rPr lang="en-IN" sz="1200" b="1" dirty="0" smtClean="0">
                          <a:latin typeface="Calibri" pitchFamily="34" charset="0"/>
                        </a:rPr>
                        <a:t>; </a:t>
                      </a:r>
                      <a:r>
                        <a:rPr lang="en-IN" sz="1200" b="1" dirty="0" err="1" smtClean="0">
                          <a:latin typeface="Calibri" pitchFamily="34" charset="0"/>
                        </a:rPr>
                        <a:t>i</a:t>
                      </a:r>
                      <a:r>
                        <a:rPr lang="en-IN" sz="1200" b="1" dirty="0" smtClean="0">
                          <a:latin typeface="Calibri" pitchFamily="34" charset="0"/>
                        </a:rPr>
                        <a:t>++)</a:t>
                      </a:r>
                    </a:p>
                    <a:p>
                      <a:pPr>
                        <a:spcBef>
                          <a:spcPts val="500"/>
                        </a:spcBef>
                      </a:pPr>
                      <a:r>
                        <a:rPr lang="en-IN" sz="1200" b="1" dirty="0" smtClean="0">
                          <a:latin typeface="Calibri" pitchFamily="34" charset="0"/>
                        </a:rPr>
                        <a:t>20.      {</a:t>
                      </a:r>
                    </a:p>
                    <a:p>
                      <a:pPr>
                        <a:spcBef>
                          <a:spcPts val="500"/>
                        </a:spcBef>
                      </a:pPr>
                      <a:r>
                        <a:rPr lang="en-IN" sz="1200" b="1" dirty="0" smtClean="0">
                          <a:latin typeface="Calibri" pitchFamily="34" charset="0"/>
                        </a:rPr>
                        <a:t>21.            </a:t>
                      </a:r>
                      <a:r>
                        <a:rPr lang="en-IN" sz="1200" b="1" dirty="0" err="1" smtClean="0">
                          <a:latin typeface="Calibri" pitchFamily="34" charset="0"/>
                        </a:rPr>
                        <a:t>System.out.print</a:t>
                      </a:r>
                      <a:r>
                        <a:rPr lang="en-IN" sz="1200" b="1" dirty="0" smtClean="0">
                          <a:latin typeface="Calibri" pitchFamily="34" charset="0"/>
                        </a:rPr>
                        <a:t>(</a:t>
                      </a:r>
                      <a:r>
                        <a:rPr lang="en-IN" sz="1200" b="1" dirty="0" err="1" smtClean="0">
                          <a:latin typeface="Calibri" pitchFamily="34" charset="0"/>
                        </a:rPr>
                        <a:t>str</a:t>
                      </a:r>
                      <a:r>
                        <a:rPr lang="en-IN" sz="1200" b="1" dirty="0" smtClean="0">
                          <a:latin typeface="Calibri" pitchFamily="34" charset="0"/>
                        </a:rPr>
                        <a:t>[</a:t>
                      </a:r>
                      <a:r>
                        <a:rPr lang="en-IN" sz="1200" b="1" dirty="0" err="1" smtClean="0">
                          <a:latin typeface="Calibri" pitchFamily="34" charset="0"/>
                        </a:rPr>
                        <a:t>i</a:t>
                      </a:r>
                      <a:r>
                        <a:rPr lang="en-IN" sz="1200" b="1" dirty="0" smtClean="0">
                          <a:latin typeface="Calibri" pitchFamily="34" charset="0"/>
                        </a:rPr>
                        <a:t>]+" ");</a:t>
                      </a:r>
                    </a:p>
                    <a:p>
                      <a:pPr>
                        <a:spcBef>
                          <a:spcPts val="500"/>
                        </a:spcBef>
                      </a:pPr>
                      <a:r>
                        <a:rPr lang="en-IN" sz="1200" b="1" dirty="0" smtClean="0">
                          <a:latin typeface="Calibri" pitchFamily="34" charset="0"/>
                        </a:rPr>
                        <a:t>22.            </a:t>
                      </a:r>
                      <a:r>
                        <a:rPr lang="en-IN" sz="1200" b="1" dirty="0" err="1" smtClean="0">
                          <a:latin typeface="Calibri" pitchFamily="34" charset="0"/>
                        </a:rPr>
                        <a:t>Thread.sleep</a:t>
                      </a:r>
                      <a:r>
                        <a:rPr lang="en-IN" sz="1200" b="1" dirty="0" smtClean="0">
                          <a:latin typeface="Calibri" pitchFamily="34" charset="0"/>
                        </a:rPr>
                        <a:t>(1000);</a:t>
                      </a:r>
                    </a:p>
                    <a:p>
                      <a:pPr>
                        <a:spcBef>
                          <a:spcPts val="500"/>
                        </a:spcBef>
                      </a:pPr>
                      <a:r>
                        <a:rPr lang="en-IN" sz="1200" b="1" dirty="0" smtClean="0">
                          <a:latin typeface="Calibri" pitchFamily="34" charset="0"/>
                        </a:rPr>
                        <a:t>23.      }</a:t>
                      </a:r>
                    </a:p>
                    <a:p>
                      <a:pPr>
                        <a:spcBef>
                          <a:spcPts val="500"/>
                        </a:spcBef>
                      </a:pPr>
                      <a:r>
                        <a:rPr lang="en-IN" sz="1200" b="1" baseline="0" dirty="0" smtClean="0">
                          <a:latin typeface="Calibri" pitchFamily="34" charset="0"/>
                        </a:rPr>
                        <a:t>24. </a:t>
                      </a:r>
                      <a:r>
                        <a:rPr lang="en-IN" sz="1200" b="1" dirty="0" smtClean="0">
                          <a:latin typeface="Calibri" pitchFamily="34" charset="0"/>
                        </a:rPr>
                        <a:t>}</a:t>
                      </a:r>
                    </a:p>
                    <a:p>
                      <a:pPr>
                        <a:spcBef>
                          <a:spcPts val="500"/>
                        </a:spcBef>
                      </a:pPr>
                      <a:r>
                        <a:rPr lang="en-IN" sz="1200" b="1" dirty="0" smtClean="0">
                          <a:latin typeface="Calibri" pitchFamily="34" charset="0"/>
                        </a:rPr>
                        <a:t>25. catch(</a:t>
                      </a:r>
                      <a:r>
                        <a:rPr lang="en-IN" sz="1200" b="1" dirty="0" err="1" smtClean="0">
                          <a:latin typeface="Calibri" pitchFamily="34" charset="0"/>
                        </a:rPr>
                        <a:t>InterruptedException</a:t>
                      </a:r>
                      <a:r>
                        <a:rPr lang="en-IN" sz="1200" b="1" dirty="0" smtClean="0">
                          <a:latin typeface="Calibri" pitchFamily="34" charset="0"/>
                        </a:rPr>
                        <a:t> e){}</a:t>
                      </a:r>
                    </a:p>
                    <a:p>
                      <a:pPr>
                        <a:spcBef>
                          <a:spcPts val="500"/>
                        </a:spcBef>
                      </a:pPr>
                      <a:r>
                        <a:rPr lang="en-IN" sz="1200" b="1" dirty="0" smtClean="0">
                          <a:latin typeface="Calibri" pitchFamily="34" charset="0"/>
                        </a:rPr>
                        <a:t>26. </a:t>
                      </a:r>
                      <a:r>
                        <a:rPr lang="en-IN" sz="1200" b="1" dirty="0" err="1" smtClean="0">
                          <a:latin typeface="Calibri" pitchFamily="34" charset="0"/>
                        </a:rPr>
                        <a:t>System.out.println</a:t>
                      </a:r>
                      <a:r>
                        <a:rPr lang="en-IN" sz="1200" b="1" dirty="0" smtClean="0">
                          <a:latin typeface="Calibri" pitchFamily="34" charset="0"/>
                        </a:rPr>
                        <a:t>("End of main method");</a:t>
                      </a:r>
                    </a:p>
                    <a:p>
                      <a:pPr>
                        <a:spcBef>
                          <a:spcPts val="500"/>
                        </a:spcBef>
                      </a:pPr>
                      <a:r>
                        <a:rPr lang="en-IN" sz="1200" b="1" dirty="0" smtClean="0">
                          <a:latin typeface="Calibri" pitchFamily="34" charset="0"/>
                        </a:rPr>
                        <a:t>27. } }</a:t>
                      </a:r>
                    </a:p>
                    <a:p>
                      <a:pPr marL="0" marR="0" indent="0" algn="just" defTabSz="914400" rtl="0" eaLnBrk="1" fontAlgn="auto" latinLnBrk="0" hangingPunct="1">
                        <a:lnSpc>
                          <a:spcPct val="100000"/>
                        </a:lnSpc>
                        <a:spcBef>
                          <a:spcPts val="500"/>
                        </a:spcBef>
                        <a:spcAft>
                          <a:spcPts val="0"/>
                        </a:spcAft>
                        <a:buClrTx/>
                        <a:buSzTx/>
                        <a:buFontTx/>
                        <a:buNone/>
                        <a:tabLst/>
                        <a:defRPr/>
                      </a:pPr>
                      <a:r>
                        <a:rPr lang="en-US" sz="1200" b="0" dirty="0" smtClean="0">
                          <a:solidFill>
                            <a:schemeClr val="tx1"/>
                          </a:solidFill>
                          <a:latin typeface="Calibri" pitchFamily="34" charset="0"/>
                        </a:rPr>
                        <a:t>The code prints “</a:t>
                      </a:r>
                      <a:r>
                        <a:rPr lang="en-US" sz="1200" b="0" dirty="0" smtClean="0">
                          <a:solidFill>
                            <a:schemeClr val="tx1"/>
                          </a:solidFill>
                          <a:latin typeface="Calibri" pitchFamily="34" charset="0"/>
                          <a:cs typeface="Courier New" pitchFamily="49" charset="0"/>
                        </a:rPr>
                        <a:t>“Welcome To Nityo“ for as long as main methods runs. The main method finishes execution after printing the last element</a:t>
                      </a:r>
                      <a:r>
                        <a:rPr lang="en-US" sz="1200" b="0" baseline="0" dirty="0" smtClean="0">
                          <a:solidFill>
                            <a:schemeClr val="tx1"/>
                          </a:solidFill>
                          <a:latin typeface="Calibri" pitchFamily="34" charset="0"/>
                          <a:cs typeface="Courier New" pitchFamily="49" charset="0"/>
                        </a:rPr>
                        <a:t> of string array</a:t>
                      </a:r>
                      <a:r>
                        <a:rPr lang="en-US" sz="1200" b="0" dirty="0" smtClean="0">
                          <a:solidFill>
                            <a:schemeClr val="tx1"/>
                          </a:solidFill>
                          <a:latin typeface="Calibri" pitchFamily="34" charset="0"/>
                          <a:cs typeface="Courier New" pitchFamily="49" charset="0"/>
                        </a:rPr>
                        <a:t>.</a:t>
                      </a:r>
                      <a:endParaRPr lang="en-US" sz="1200" b="0" dirty="0" smtClean="0">
                        <a:solidFill>
                          <a:schemeClr val="tx1"/>
                        </a:solidFill>
                        <a:latin typeface="Calibri" pitchFamily="34" charset="0"/>
                      </a:endParaRPr>
                    </a:p>
                    <a:p>
                      <a:pPr>
                        <a:spcBef>
                          <a:spcPts val="500"/>
                        </a:spcBef>
                      </a:pPr>
                      <a:endParaRPr lang="en-IN" sz="1200" b="1"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ThreadGroup</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buFont typeface="Wingdings" pitchFamily="2" charset="2"/>
              <a:buChar char="q"/>
              <a:defRPr/>
            </a:pPr>
            <a:r>
              <a:rPr lang="en-IN" sz="1400" b="1" dirty="0" err="1" smtClean="0">
                <a:latin typeface="Calibri" pitchFamily="34" charset="0"/>
                <a:cs typeface="Courier New" pitchFamily="49" charset="0"/>
              </a:rPr>
              <a:t>ThreadGroups</a:t>
            </a:r>
            <a:r>
              <a:rPr lang="en-IN" sz="1400" dirty="0" smtClean="0">
                <a:latin typeface="Calibri" pitchFamily="34" charset="0"/>
              </a:rPr>
              <a:t> object have collection of threads.</a:t>
            </a:r>
          </a:p>
          <a:p>
            <a:pPr algn="just" eaLnBrk="1" hangingPunct="1">
              <a:buFont typeface="Wingdings" pitchFamily="2" charset="2"/>
              <a:buChar char="q"/>
              <a:defRPr/>
            </a:pPr>
            <a:r>
              <a:rPr lang="en-IN" sz="1400" dirty="0" smtClean="0">
                <a:latin typeface="Calibri" pitchFamily="34" charset="0"/>
              </a:rPr>
              <a:t>This helps in manipulating a group of  threads all at a time instead of manipulating each of them individually . </a:t>
            </a:r>
            <a:r>
              <a:rPr lang="en-US" sz="1400" dirty="0" smtClean="0">
                <a:latin typeface="Calibri" pitchFamily="34" charset="0"/>
              </a:rPr>
              <a:t>For instance all the threads in a collection can be started together.</a:t>
            </a:r>
          </a:p>
          <a:p>
            <a:pPr algn="just" eaLnBrk="1" hangingPunct="1">
              <a:buFont typeface="Wingdings" pitchFamily="2" charset="2"/>
              <a:buChar char="q"/>
              <a:defRPr/>
            </a:pPr>
            <a:r>
              <a:rPr lang="en-IN" sz="1400" dirty="0" smtClean="0">
                <a:latin typeface="Calibri" pitchFamily="34" charset="0"/>
              </a:rPr>
              <a:t>Every Java thread is a member of some thread group. When a thread is created, unless it is explicitly put in a thread group, the runtime system automatically places the new thread in the same group as the thread that created it. </a:t>
            </a:r>
          </a:p>
          <a:p>
            <a:pPr algn="just" eaLnBrk="1" hangingPunct="1">
              <a:buFont typeface="Wingdings" pitchFamily="2" charset="2"/>
              <a:buChar char="q"/>
              <a:defRPr/>
            </a:pPr>
            <a:r>
              <a:rPr lang="en-IN" sz="1400" dirty="0" smtClean="0">
                <a:latin typeface="Calibri" pitchFamily="34" charset="0"/>
              </a:rPr>
              <a:t>When a Java application first starts up, the Java runtime system creates a </a:t>
            </a:r>
            <a:r>
              <a:rPr lang="en-IN" sz="1400" b="1" dirty="0" err="1" smtClean="0">
                <a:latin typeface="Calibri" pitchFamily="34" charset="0"/>
                <a:cs typeface="Courier New" pitchFamily="49" charset="0"/>
              </a:rPr>
              <a:t>ThreadGroup</a:t>
            </a:r>
            <a:r>
              <a:rPr lang="en-IN" sz="1400" dirty="0" smtClean="0">
                <a:latin typeface="Calibri" pitchFamily="34" charset="0"/>
              </a:rPr>
              <a:t> named "</a:t>
            </a:r>
            <a:r>
              <a:rPr lang="en-IN" sz="1400" b="1" dirty="0" smtClean="0">
                <a:latin typeface="Calibri" pitchFamily="34" charset="0"/>
                <a:cs typeface="Courier New" pitchFamily="49" charset="0"/>
              </a:rPr>
              <a:t>main</a:t>
            </a:r>
            <a:r>
              <a:rPr lang="en-IN" sz="1400" dirty="0" smtClean="0">
                <a:latin typeface="Calibri" pitchFamily="34" charset="0"/>
              </a:rPr>
              <a:t>". </a:t>
            </a:r>
          </a:p>
          <a:p>
            <a:pPr>
              <a:lnSpc>
                <a:spcPct val="120000"/>
              </a:lnSpc>
              <a:buFont typeface="Wingdings" pitchFamily="2" charset="2"/>
              <a:buChar char="q"/>
              <a:defRPr/>
            </a:pPr>
            <a:endParaRPr lang="en-US" sz="1400" b="1" dirty="0" smtClean="0">
              <a:latin typeface="Calibri" pitchFamily="34" charset="0"/>
              <a:cs typeface="Courier New" pitchFamily="49" charset="0"/>
            </a:endParaRPr>
          </a:p>
        </p:txBody>
      </p:sp>
    </p:spTree>
  </p:cSld>
  <p:clrMapOvr>
    <a:masterClrMapping/>
  </p:clrMapOvr>
  <p:transition spd="med">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ThreadGroup</a:t>
            </a:r>
            <a:r>
              <a:rPr lang="en-US" sz="2400" b="1" dirty="0" smtClean="0">
                <a:latin typeface="Calibri" pitchFamily="34" charset="0"/>
              </a:rPr>
              <a:t> Members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spcBef>
                <a:spcPts val="800"/>
              </a:spcBef>
              <a:defRPr/>
            </a:pPr>
            <a:endParaRPr lang="en-IN" sz="1200" dirty="0" smtClean="0">
              <a:latin typeface="Calibri" pitchFamily="34" charset="0"/>
            </a:endParaRPr>
          </a:p>
          <a:p>
            <a:pPr eaLnBrk="1" hangingPunct="1">
              <a:spcBef>
                <a:spcPts val="800"/>
              </a:spcBef>
              <a:buClr>
                <a:srgbClr val="FF0000"/>
              </a:buClr>
              <a:buFont typeface="Wingdings" pitchFamily="2" charset="2"/>
              <a:buChar char="q"/>
              <a:defRPr/>
            </a:pPr>
            <a:r>
              <a:rPr lang="en-IN" sz="1400" dirty="0" smtClean="0">
                <a:latin typeface="Calibri" pitchFamily="34" charset="0"/>
              </a:rPr>
              <a:t>Constructors</a:t>
            </a:r>
          </a:p>
          <a:p>
            <a:pPr lvl="1" eaLnBrk="1" hangingPunct="1">
              <a:spcBef>
                <a:spcPts val="800"/>
              </a:spcBef>
              <a:buClr>
                <a:srgbClr val="FF0000"/>
              </a:buClr>
              <a:buFont typeface="Wingdings" pitchFamily="2" charset="2"/>
              <a:buChar char="v"/>
              <a:defRPr/>
            </a:pPr>
            <a:r>
              <a:rPr lang="en-IN" sz="1400" b="1" dirty="0" err="1" smtClean="0">
                <a:solidFill>
                  <a:srgbClr val="000000"/>
                </a:solidFill>
                <a:latin typeface="Calibri" pitchFamily="34" charset="0"/>
              </a:rPr>
              <a:t>ThreadGroup</a:t>
            </a:r>
            <a:r>
              <a:rPr lang="en-IN" sz="1400" b="1" dirty="0" smtClean="0">
                <a:solidFill>
                  <a:srgbClr val="000000"/>
                </a:solidFill>
                <a:latin typeface="Calibri" pitchFamily="34" charset="0"/>
              </a:rPr>
              <a:t>(String name) </a:t>
            </a:r>
          </a:p>
          <a:p>
            <a:pPr lvl="1" eaLnBrk="1" hangingPunct="1">
              <a:spcBef>
                <a:spcPts val="800"/>
              </a:spcBef>
              <a:buClr>
                <a:srgbClr val="FF0000"/>
              </a:buClr>
              <a:buFont typeface="Wingdings" pitchFamily="2" charset="2"/>
              <a:buChar char="v"/>
              <a:defRPr/>
            </a:pPr>
            <a:r>
              <a:rPr lang="en-IN" sz="1400" b="1" dirty="0" err="1" smtClean="0">
                <a:solidFill>
                  <a:srgbClr val="000000"/>
                </a:solidFill>
                <a:latin typeface="Calibri" pitchFamily="34" charset="0"/>
              </a:rPr>
              <a:t>ThreadGroup</a:t>
            </a:r>
            <a:r>
              <a:rPr lang="en-IN" sz="1400" b="1" dirty="0" smtClean="0">
                <a:solidFill>
                  <a:srgbClr val="000000"/>
                </a:solidFill>
                <a:latin typeface="Calibri" pitchFamily="34" charset="0"/>
              </a:rPr>
              <a:t>(</a:t>
            </a:r>
            <a:r>
              <a:rPr lang="en-IN" sz="1400" b="1" dirty="0" err="1" smtClean="0">
                <a:solidFill>
                  <a:srgbClr val="000000"/>
                </a:solidFill>
                <a:latin typeface="Calibri" pitchFamily="34" charset="0"/>
              </a:rPr>
              <a:t>ThreadGroup</a:t>
            </a:r>
            <a:r>
              <a:rPr lang="en-IN" sz="1400" b="1" dirty="0" smtClean="0">
                <a:solidFill>
                  <a:srgbClr val="000000"/>
                </a:solidFill>
                <a:latin typeface="Calibri" pitchFamily="34" charset="0"/>
              </a:rPr>
              <a:t> parent, String name)</a:t>
            </a:r>
            <a:r>
              <a:rPr lang="en-IN" sz="1400" b="1" dirty="0" smtClean="0">
                <a:latin typeface="Calibri" pitchFamily="34" charset="0"/>
              </a:rPr>
              <a:t> </a:t>
            </a:r>
            <a:endParaRPr lang="en-US" sz="1400" b="1" dirty="0" smtClean="0">
              <a:latin typeface="Calibri" pitchFamily="34" charset="0"/>
            </a:endParaRPr>
          </a:p>
          <a:p>
            <a:pPr eaLnBrk="1" hangingPunct="1">
              <a:spcBef>
                <a:spcPts val="800"/>
              </a:spcBef>
              <a:buClr>
                <a:srgbClr val="FF0000"/>
              </a:buClr>
              <a:buFont typeface="Wingdings" pitchFamily="2" charset="2"/>
              <a:buChar char="q"/>
              <a:defRPr/>
            </a:pPr>
            <a:r>
              <a:rPr lang="en-IN" sz="1400" b="1" dirty="0" smtClean="0">
                <a:solidFill>
                  <a:srgbClr val="000000"/>
                </a:solidFill>
                <a:latin typeface="Calibri" pitchFamily="34" charset="0"/>
              </a:rPr>
              <a:t>final </a:t>
            </a:r>
            <a:r>
              <a:rPr lang="en-IN" sz="1400" b="1" dirty="0" err="1" smtClean="0">
                <a:solidFill>
                  <a:srgbClr val="000000"/>
                </a:solidFill>
                <a:latin typeface="Calibri" pitchFamily="34" charset="0"/>
              </a:rPr>
              <a:t>ThreadGroup</a:t>
            </a:r>
            <a:r>
              <a:rPr lang="en-IN" sz="1400" b="1" dirty="0" smtClean="0">
                <a:solidFill>
                  <a:srgbClr val="000000"/>
                </a:solidFill>
                <a:latin typeface="Calibri" pitchFamily="34" charset="0"/>
              </a:rPr>
              <a:t> </a:t>
            </a:r>
            <a:r>
              <a:rPr lang="en-IN" sz="1400" b="1" dirty="0" err="1" smtClean="0">
                <a:solidFill>
                  <a:srgbClr val="000000"/>
                </a:solidFill>
                <a:latin typeface="Calibri" pitchFamily="34" charset="0"/>
              </a:rPr>
              <a:t>getThreadGroup</a:t>
            </a:r>
            <a:r>
              <a:rPr lang="en-IN" sz="1400" b="1" dirty="0" smtClean="0">
                <a:solidFill>
                  <a:srgbClr val="000000"/>
                </a:solidFill>
                <a:latin typeface="Calibri" pitchFamily="34" charset="0"/>
              </a:rPr>
              <a:t>()</a:t>
            </a:r>
            <a:r>
              <a:rPr lang="en-IN" sz="1400" dirty="0" smtClean="0">
                <a:latin typeface="Calibri" pitchFamily="34" charset="0"/>
              </a:rPr>
              <a:t> </a:t>
            </a:r>
          </a:p>
          <a:p>
            <a:pPr eaLnBrk="1" hangingPunct="1">
              <a:spcBef>
                <a:spcPts val="800"/>
              </a:spcBef>
              <a:buClr>
                <a:srgbClr val="FF0000"/>
              </a:buClr>
              <a:buFont typeface="Wingdings" pitchFamily="2" charset="2"/>
              <a:buNone/>
              <a:defRPr/>
            </a:pPr>
            <a:r>
              <a:rPr lang="en-US" sz="1400" dirty="0" smtClean="0">
                <a:latin typeface="Calibri" pitchFamily="34" charset="0"/>
              </a:rPr>
              <a:t>        Is a method of </a:t>
            </a:r>
            <a:r>
              <a:rPr lang="en-US" sz="1400" b="1" dirty="0" smtClean="0">
                <a:latin typeface="Calibri" pitchFamily="34" charset="0"/>
                <a:cs typeface="Courier New" pitchFamily="49" charset="0"/>
              </a:rPr>
              <a:t>Thread</a:t>
            </a:r>
            <a:r>
              <a:rPr lang="en-US" sz="1400" dirty="0" smtClean="0">
                <a:latin typeface="Calibri" pitchFamily="34" charset="0"/>
              </a:rPr>
              <a:t> class that returns the thread group the calling thread belongs to</a:t>
            </a:r>
          </a:p>
          <a:p>
            <a:pPr eaLnBrk="1" hangingPunct="1">
              <a:spcBef>
                <a:spcPts val="800"/>
              </a:spcBef>
              <a:buClr>
                <a:srgbClr val="FF0000"/>
              </a:buClr>
              <a:buFont typeface="Wingdings" pitchFamily="2" charset="2"/>
              <a:buChar char="q"/>
              <a:defRPr/>
            </a:pPr>
            <a:r>
              <a:rPr lang="en-IN" sz="1400" dirty="0" smtClean="0">
                <a:latin typeface="Calibri" pitchFamily="34" charset="0"/>
              </a:rPr>
              <a:t>Methods to enumerate:</a:t>
            </a:r>
          </a:p>
          <a:p>
            <a:pPr lvl="1" eaLnBrk="1" hangingPunct="1">
              <a:spcBef>
                <a:spcPts val="800"/>
              </a:spcBef>
              <a:buClr>
                <a:srgbClr val="FF0000"/>
              </a:buClr>
              <a:buFont typeface="Wingdings" pitchFamily="2" charset="2"/>
              <a:buChar char="v"/>
              <a:defRPr/>
            </a:pPr>
            <a:r>
              <a:rPr lang="en-IN" sz="1400" b="1" dirty="0" err="1" smtClean="0">
                <a:solidFill>
                  <a:srgbClr val="000000"/>
                </a:solidFill>
                <a:latin typeface="Calibri" pitchFamily="34" charset="0"/>
              </a:rPr>
              <a:t>int</a:t>
            </a:r>
            <a:r>
              <a:rPr lang="en-IN" sz="1400" b="1" dirty="0" smtClean="0">
                <a:solidFill>
                  <a:srgbClr val="000000"/>
                </a:solidFill>
                <a:latin typeface="Calibri" pitchFamily="34" charset="0"/>
              </a:rPr>
              <a:t> enumerate(Thread[] list) </a:t>
            </a:r>
          </a:p>
          <a:p>
            <a:pPr lvl="1" eaLnBrk="1" hangingPunct="1">
              <a:spcBef>
                <a:spcPts val="800"/>
              </a:spcBef>
              <a:buClr>
                <a:srgbClr val="FF0000"/>
              </a:buClr>
              <a:buFont typeface="Wingdings" pitchFamily="2" charset="2"/>
              <a:buChar char="v"/>
              <a:defRPr/>
            </a:pPr>
            <a:r>
              <a:rPr lang="en-IN" sz="1400" b="1" dirty="0" err="1" smtClean="0">
                <a:solidFill>
                  <a:srgbClr val="000000"/>
                </a:solidFill>
                <a:latin typeface="Calibri" pitchFamily="34" charset="0"/>
              </a:rPr>
              <a:t>int</a:t>
            </a:r>
            <a:r>
              <a:rPr lang="en-IN" sz="1400" b="1" dirty="0" smtClean="0">
                <a:solidFill>
                  <a:srgbClr val="000000"/>
                </a:solidFill>
                <a:latin typeface="Calibri" pitchFamily="34" charset="0"/>
              </a:rPr>
              <a:t> enumerate(Thread[] list, </a:t>
            </a:r>
            <a:r>
              <a:rPr lang="en-IN" sz="1400" b="1" dirty="0" err="1" smtClean="0">
                <a:solidFill>
                  <a:srgbClr val="000000"/>
                </a:solidFill>
                <a:latin typeface="Calibri" pitchFamily="34" charset="0"/>
              </a:rPr>
              <a:t>boolean</a:t>
            </a:r>
            <a:r>
              <a:rPr lang="en-IN" sz="1400" b="1" dirty="0" smtClean="0">
                <a:solidFill>
                  <a:srgbClr val="000000"/>
                </a:solidFill>
                <a:latin typeface="Calibri" pitchFamily="34" charset="0"/>
              </a:rPr>
              <a:t> </a:t>
            </a:r>
            <a:r>
              <a:rPr lang="en-IN" sz="1400" b="1" dirty="0" err="1" smtClean="0">
                <a:solidFill>
                  <a:srgbClr val="000000"/>
                </a:solidFill>
                <a:latin typeface="Calibri" pitchFamily="34" charset="0"/>
              </a:rPr>
              <a:t>recurse</a:t>
            </a:r>
            <a:r>
              <a:rPr lang="en-IN" sz="1400" b="1" dirty="0" smtClean="0">
                <a:solidFill>
                  <a:srgbClr val="000000"/>
                </a:solidFill>
                <a:latin typeface="Calibri" pitchFamily="34" charset="0"/>
              </a:rPr>
              <a:t>) </a:t>
            </a:r>
            <a:endParaRPr lang="en-US" sz="1400" b="1" dirty="0" smtClean="0">
              <a:solidFill>
                <a:srgbClr val="000000"/>
              </a:solidFill>
              <a:latin typeface="Calibri" pitchFamily="34" charset="0"/>
            </a:endParaRPr>
          </a:p>
          <a:p>
            <a:pPr>
              <a:lnSpc>
                <a:spcPct val="120000"/>
              </a:lnSpc>
              <a:buFont typeface="Wingdings" pitchFamily="2" charset="2"/>
              <a:buChar char="q"/>
              <a:defRPr/>
            </a:pPr>
            <a:endParaRPr lang="en-US" sz="1200" b="1" dirty="0" smtClean="0">
              <a:latin typeface="Calibri" pitchFamily="34" charset="0"/>
              <a:cs typeface="Courier New" pitchFamily="49" charset="0"/>
            </a:endParaRPr>
          </a:p>
        </p:txBody>
      </p:sp>
    </p:spTree>
  </p:cSld>
  <p:clrMapOvr>
    <a:masterClrMapping/>
  </p:clrMapOvr>
  <p:transition spd="med">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rPr>
              <a:t>ThreadGroup</a:t>
            </a:r>
            <a:r>
              <a:rPr lang="en-US" sz="2400" b="1" dirty="0" smtClean="0">
                <a:latin typeface="Calibri" pitchFamily="34" charset="0"/>
              </a:rPr>
              <a:t> Members (continued)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spcBef>
                <a:spcPts val="800"/>
              </a:spcBef>
              <a:buClr>
                <a:srgbClr val="FF0000"/>
              </a:buClr>
              <a:buFont typeface="Wingdings" pitchFamily="2" charset="2"/>
              <a:buChar char="q"/>
              <a:defRPr/>
            </a:pPr>
            <a:r>
              <a:rPr lang="en-IN" sz="1400" dirty="0" smtClean="0">
                <a:solidFill>
                  <a:schemeClr val="tx1"/>
                </a:solidFill>
                <a:latin typeface="Calibri" pitchFamily="34" charset="0"/>
              </a:rPr>
              <a:t>Methods with respect to the group</a:t>
            </a:r>
          </a:p>
          <a:p>
            <a:pPr lvl="1" eaLnBrk="1" hangingPunct="1">
              <a:spcBef>
                <a:spcPts val="800"/>
              </a:spcBef>
              <a:buClr>
                <a:srgbClr val="FF0000"/>
              </a:buClr>
              <a:buFont typeface="Wingdings" pitchFamily="2" charset="2"/>
              <a:buChar char="v"/>
              <a:defRPr/>
            </a:pPr>
            <a:r>
              <a:rPr lang="en-IN" sz="1400" b="1" dirty="0" err="1" smtClean="0">
                <a:solidFill>
                  <a:schemeClr val="tx1"/>
                </a:solidFill>
                <a:latin typeface="Calibri" pitchFamily="34" charset="0"/>
              </a:rPr>
              <a:t>int</a:t>
            </a:r>
            <a:r>
              <a:rPr lang="en-IN" sz="1400" b="1" dirty="0" smtClean="0">
                <a:solidFill>
                  <a:schemeClr val="tx1"/>
                </a:solidFill>
                <a:latin typeface="Calibri" pitchFamily="34" charset="0"/>
              </a:rPr>
              <a:t> </a:t>
            </a:r>
            <a:r>
              <a:rPr lang="en-IN" sz="1400" b="1" dirty="0" err="1" smtClean="0">
                <a:solidFill>
                  <a:schemeClr val="tx1"/>
                </a:solidFill>
                <a:latin typeface="Calibri" pitchFamily="34" charset="0"/>
              </a:rPr>
              <a:t>activeCount</a:t>
            </a:r>
            <a:r>
              <a:rPr lang="en-IN" sz="1400" b="1" dirty="0" smtClean="0">
                <a:solidFill>
                  <a:schemeClr val="tx1"/>
                </a:solidFill>
                <a:latin typeface="Calibri" pitchFamily="34" charset="0"/>
              </a:rPr>
              <a:t>() </a:t>
            </a:r>
          </a:p>
          <a:p>
            <a:pPr lvl="1" eaLnBrk="1" hangingPunct="1">
              <a:spcBef>
                <a:spcPts val="800"/>
              </a:spcBef>
              <a:buClr>
                <a:srgbClr val="FF0000"/>
              </a:buClr>
              <a:buFont typeface="Wingdings" pitchFamily="2" charset="2"/>
              <a:buChar char="v"/>
              <a:defRPr/>
            </a:pPr>
            <a:r>
              <a:rPr lang="en-IN" sz="1400" b="1" dirty="0" err="1" smtClean="0">
                <a:solidFill>
                  <a:schemeClr val="tx1"/>
                </a:solidFill>
                <a:latin typeface="Calibri" pitchFamily="34" charset="0"/>
              </a:rPr>
              <a:t>ThreadGroup</a:t>
            </a:r>
            <a:r>
              <a:rPr lang="en-IN" sz="1400" b="1" dirty="0" smtClean="0">
                <a:solidFill>
                  <a:schemeClr val="tx1"/>
                </a:solidFill>
                <a:latin typeface="Calibri" pitchFamily="34" charset="0"/>
              </a:rPr>
              <a:t> </a:t>
            </a:r>
            <a:r>
              <a:rPr lang="en-IN" sz="1400" b="1" dirty="0" err="1" smtClean="0">
                <a:solidFill>
                  <a:schemeClr val="tx1"/>
                </a:solidFill>
                <a:latin typeface="Calibri" pitchFamily="34" charset="0"/>
              </a:rPr>
              <a:t>getParent</a:t>
            </a:r>
            <a:r>
              <a:rPr lang="en-IN" sz="1400" b="1" dirty="0" smtClean="0">
                <a:solidFill>
                  <a:schemeClr val="tx1"/>
                </a:solidFill>
                <a:latin typeface="Calibri" pitchFamily="34" charset="0"/>
              </a:rPr>
              <a:t>() </a:t>
            </a:r>
          </a:p>
          <a:p>
            <a:pPr lvl="1" eaLnBrk="1" hangingPunct="1">
              <a:spcBef>
                <a:spcPts val="800"/>
              </a:spcBef>
              <a:buClr>
                <a:srgbClr val="FF0000"/>
              </a:buClr>
              <a:buFont typeface="Wingdings" pitchFamily="2" charset="2"/>
              <a:buChar char="v"/>
              <a:defRPr/>
            </a:pPr>
            <a:r>
              <a:rPr lang="en-IN" sz="1400" b="1" dirty="0" smtClean="0">
                <a:solidFill>
                  <a:schemeClr val="tx1"/>
                </a:solidFill>
                <a:latin typeface="Calibri" pitchFamily="34" charset="0"/>
              </a:rPr>
              <a:t>String </a:t>
            </a:r>
            <a:r>
              <a:rPr lang="en-IN" sz="1400" b="1" dirty="0" err="1" smtClean="0">
                <a:solidFill>
                  <a:schemeClr val="tx1"/>
                </a:solidFill>
                <a:latin typeface="Calibri" pitchFamily="34" charset="0"/>
              </a:rPr>
              <a:t>getName</a:t>
            </a:r>
            <a:r>
              <a:rPr lang="en-IN" sz="1400" b="1" dirty="0" smtClean="0">
                <a:solidFill>
                  <a:schemeClr val="tx1"/>
                </a:solidFill>
                <a:latin typeface="Calibri" pitchFamily="34" charset="0"/>
              </a:rPr>
              <a:t>()</a:t>
            </a:r>
          </a:p>
          <a:p>
            <a:pPr lvl="1" eaLnBrk="1" hangingPunct="1">
              <a:spcBef>
                <a:spcPts val="800"/>
              </a:spcBef>
              <a:buClr>
                <a:srgbClr val="FF0000"/>
              </a:buClr>
              <a:buFont typeface="Wingdings" pitchFamily="2" charset="2"/>
              <a:buChar char="v"/>
              <a:defRPr/>
            </a:pPr>
            <a:r>
              <a:rPr lang="en-IN" sz="1400" b="1" dirty="0" err="1" smtClean="0">
                <a:solidFill>
                  <a:schemeClr val="tx1"/>
                </a:solidFill>
                <a:latin typeface="Calibri" pitchFamily="34" charset="0"/>
              </a:rPr>
              <a:t>boolean</a:t>
            </a:r>
            <a:r>
              <a:rPr lang="en-IN" sz="1400" b="1" dirty="0" smtClean="0">
                <a:solidFill>
                  <a:schemeClr val="tx1"/>
                </a:solidFill>
                <a:latin typeface="Calibri" pitchFamily="34" charset="0"/>
              </a:rPr>
              <a:t> </a:t>
            </a:r>
            <a:r>
              <a:rPr lang="en-IN" sz="1400" b="1" dirty="0" err="1" smtClean="0">
                <a:solidFill>
                  <a:schemeClr val="tx1"/>
                </a:solidFill>
                <a:latin typeface="Calibri" pitchFamily="34" charset="0"/>
              </a:rPr>
              <a:t>parentOf</a:t>
            </a:r>
            <a:r>
              <a:rPr lang="en-IN" sz="1400" b="1" dirty="0" smtClean="0">
                <a:solidFill>
                  <a:schemeClr val="tx1"/>
                </a:solidFill>
                <a:latin typeface="Calibri" pitchFamily="34" charset="0"/>
              </a:rPr>
              <a:t>(</a:t>
            </a:r>
            <a:r>
              <a:rPr lang="en-IN" sz="1400" b="1" dirty="0" err="1" smtClean="0">
                <a:solidFill>
                  <a:schemeClr val="tx1"/>
                </a:solidFill>
                <a:latin typeface="Calibri" pitchFamily="34" charset="0"/>
              </a:rPr>
              <a:t>ThreadGroup</a:t>
            </a:r>
            <a:r>
              <a:rPr lang="en-IN" sz="1400" b="1" dirty="0" smtClean="0">
                <a:solidFill>
                  <a:schemeClr val="tx1"/>
                </a:solidFill>
                <a:latin typeface="Calibri" pitchFamily="34" charset="0"/>
              </a:rPr>
              <a:t> g)</a:t>
            </a:r>
          </a:p>
          <a:p>
            <a:pPr eaLnBrk="1" hangingPunct="1">
              <a:spcBef>
                <a:spcPts val="800"/>
              </a:spcBef>
              <a:buClr>
                <a:srgbClr val="FF0000"/>
              </a:buClr>
              <a:buFont typeface="Wingdings" pitchFamily="2" charset="2"/>
              <a:buChar char="q"/>
              <a:defRPr/>
            </a:pPr>
            <a:r>
              <a:rPr lang="en-US" sz="1400" dirty="0" smtClean="0">
                <a:solidFill>
                  <a:schemeClr val="tx1"/>
                </a:solidFill>
                <a:latin typeface="Calibri" pitchFamily="34" charset="0"/>
              </a:rPr>
              <a:t>Thread constructors with </a:t>
            </a:r>
            <a:r>
              <a:rPr lang="en-US" sz="1400" dirty="0" err="1" smtClean="0">
                <a:solidFill>
                  <a:schemeClr val="tx1"/>
                </a:solidFill>
                <a:latin typeface="Calibri" pitchFamily="34" charset="0"/>
              </a:rPr>
              <a:t>ThreadGroup</a:t>
            </a:r>
            <a:r>
              <a:rPr lang="en-IN" sz="1400" b="1" dirty="0" smtClean="0">
                <a:solidFill>
                  <a:schemeClr val="tx1"/>
                </a:solidFill>
                <a:latin typeface="Calibri" pitchFamily="34" charset="0"/>
              </a:rPr>
              <a:t> </a:t>
            </a:r>
          </a:p>
          <a:p>
            <a:pPr lvl="1">
              <a:buClr>
                <a:srgbClr val="FF0000"/>
              </a:buClr>
              <a:buFont typeface="Wingdings" pitchFamily="2" charset="2"/>
              <a:buChar char="v"/>
              <a:defRPr/>
            </a:pPr>
            <a:r>
              <a:rPr lang="en-US" sz="1400" b="1" dirty="0" smtClean="0">
                <a:solidFill>
                  <a:schemeClr val="tx1"/>
                </a:solidFill>
                <a:latin typeface="Calibri" pitchFamily="34" charset="0"/>
              </a:rPr>
              <a:t>Thread(</a:t>
            </a:r>
            <a:r>
              <a:rPr lang="en-US" sz="1400" b="1" dirty="0" err="1" smtClean="0">
                <a:solidFill>
                  <a:schemeClr val="tx1"/>
                </a:solidFill>
                <a:latin typeface="Calibri" pitchFamily="34" charset="0"/>
              </a:rPr>
              <a:t>ThreadGroup</a:t>
            </a:r>
            <a:r>
              <a:rPr lang="en-US" sz="1400" b="1" dirty="0" smtClean="0">
                <a:solidFill>
                  <a:schemeClr val="tx1"/>
                </a:solidFill>
                <a:latin typeface="Calibri" pitchFamily="34" charset="0"/>
              </a:rPr>
              <a:t> group, </a:t>
            </a:r>
            <a:r>
              <a:rPr lang="en-US" sz="1400" b="1" dirty="0" err="1" smtClean="0">
                <a:solidFill>
                  <a:schemeClr val="tx1"/>
                </a:solidFill>
                <a:latin typeface="Calibri" pitchFamily="34" charset="0"/>
              </a:rPr>
              <a:t>Runnable</a:t>
            </a:r>
            <a:r>
              <a:rPr lang="en-US" sz="1400" b="1" dirty="0" smtClean="0">
                <a:solidFill>
                  <a:schemeClr val="tx1"/>
                </a:solidFill>
                <a:latin typeface="Calibri" pitchFamily="34" charset="0"/>
              </a:rPr>
              <a:t> target) </a:t>
            </a:r>
          </a:p>
          <a:p>
            <a:pPr lvl="1">
              <a:buClr>
                <a:srgbClr val="FF0000"/>
              </a:buClr>
              <a:buFont typeface="Wingdings" pitchFamily="2" charset="2"/>
              <a:buChar char="v"/>
              <a:defRPr/>
            </a:pPr>
            <a:r>
              <a:rPr lang="en-US" sz="1400" b="1" dirty="0" smtClean="0">
                <a:solidFill>
                  <a:schemeClr val="tx1"/>
                </a:solidFill>
                <a:latin typeface="Calibri" pitchFamily="34" charset="0"/>
              </a:rPr>
              <a:t>Thread(</a:t>
            </a:r>
            <a:r>
              <a:rPr lang="en-US" sz="1400" b="1" dirty="0" err="1" smtClean="0">
                <a:solidFill>
                  <a:schemeClr val="tx1"/>
                </a:solidFill>
                <a:latin typeface="Calibri" pitchFamily="34" charset="0"/>
              </a:rPr>
              <a:t>ThreadGroup</a:t>
            </a:r>
            <a:r>
              <a:rPr lang="en-US" sz="1400" b="1" dirty="0" smtClean="0">
                <a:solidFill>
                  <a:schemeClr val="tx1"/>
                </a:solidFill>
                <a:latin typeface="Calibri" pitchFamily="34" charset="0"/>
              </a:rPr>
              <a:t> group, </a:t>
            </a:r>
            <a:r>
              <a:rPr lang="en-US" sz="1400" b="1" dirty="0" err="1" smtClean="0">
                <a:solidFill>
                  <a:schemeClr val="tx1"/>
                </a:solidFill>
                <a:latin typeface="Calibri" pitchFamily="34" charset="0"/>
              </a:rPr>
              <a:t>Runnable</a:t>
            </a:r>
            <a:r>
              <a:rPr lang="en-US" sz="1400" b="1" dirty="0" smtClean="0">
                <a:solidFill>
                  <a:schemeClr val="tx1"/>
                </a:solidFill>
                <a:latin typeface="Calibri" pitchFamily="34" charset="0"/>
              </a:rPr>
              <a:t> target, String name) </a:t>
            </a:r>
          </a:p>
          <a:p>
            <a:pPr lvl="1">
              <a:buClr>
                <a:srgbClr val="FF0000"/>
              </a:buClr>
              <a:buFont typeface="Wingdings" pitchFamily="2" charset="2"/>
              <a:buChar char="v"/>
              <a:defRPr/>
            </a:pPr>
            <a:r>
              <a:rPr lang="en-US" sz="1400" b="1" dirty="0" smtClean="0">
                <a:solidFill>
                  <a:schemeClr val="tx1"/>
                </a:solidFill>
                <a:latin typeface="Calibri" pitchFamily="34" charset="0"/>
              </a:rPr>
              <a:t>Thread(</a:t>
            </a:r>
            <a:r>
              <a:rPr lang="en-US" sz="1400" b="1" dirty="0" err="1" smtClean="0">
                <a:solidFill>
                  <a:schemeClr val="tx1"/>
                </a:solidFill>
                <a:latin typeface="Calibri" pitchFamily="34" charset="0"/>
              </a:rPr>
              <a:t>ThreadGroup</a:t>
            </a:r>
            <a:r>
              <a:rPr lang="en-US" sz="1400" b="1" dirty="0" smtClean="0">
                <a:solidFill>
                  <a:schemeClr val="tx1"/>
                </a:solidFill>
                <a:latin typeface="Calibri" pitchFamily="34" charset="0"/>
              </a:rPr>
              <a:t> group, </a:t>
            </a:r>
            <a:r>
              <a:rPr lang="en-US" sz="1400" b="1" dirty="0" err="1" smtClean="0">
                <a:solidFill>
                  <a:schemeClr val="tx1"/>
                </a:solidFill>
                <a:latin typeface="Calibri" pitchFamily="34" charset="0"/>
              </a:rPr>
              <a:t>Runnable</a:t>
            </a:r>
            <a:r>
              <a:rPr lang="en-US" sz="1400" b="1" dirty="0" smtClean="0">
                <a:solidFill>
                  <a:schemeClr val="tx1"/>
                </a:solidFill>
                <a:latin typeface="Calibri" pitchFamily="34" charset="0"/>
              </a:rPr>
              <a:t> target, String name, long </a:t>
            </a:r>
            <a:r>
              <a:rPr lang="en-US" sz="1400" b="1" dirty="0" err="1" smtClean="0">
                <a:solidFill>
                  <a:schemeClr val="tx1"/>
                </a:solidFill>
                <a:latin typeface="Calibri" pitchFamily="34" charset="0"/>
              </a:rPr>
              <a:t>stackSize</a:t>
            </a:r>
            <a:r>
              <a:rPr lang="en-US" sz="1400" b="1" dirty="0" smtClean="0">
                <a:solidFill>
                  <a:schemeClr val="tx1"/>
                </a:solidFill>
                <a:latin typeface="Calibri" pitchFamily="34" charset="0"/>
              </a:rPr>
              <a:t>)       </a:t>
            </a:r>
          </a:p>
          <a:p>
            <a:pPr lvl="1">
              <a:buClr>
                <a:srgbClr val="FF0000"/>
              </a:buClr>
              <a:buFont typeface="Wingdings" pitchFamily="2" charset="2"/>
              <a:buChar char="v"/>
              <a:defRPr/>
            </a:pPr>
            <a:r>
              <a:rPr lang="en-US" sz="1400" b="1" dirty="0" smtClean="0">
                <a:solidFill>
                  <a:schemeClr val="tx1"/>
                </a:solidFill>
                <a:latin typeface="Calibri" pitchFamily="34" charset="0"/>
              </a:rPr>
              <a:t>Thread(</a:t>
            </a:r>
            <a:r>
              <a:rPr lang="en-US" sz="1400" b="1" dirty="0" err="1" smtClean="0">
                <a:solidFill>
                  <a:schemeClr val="tx1"/>
                </a:solidFill>
                <a:latin typeface="Calibri" pitchFamily="34" charset="0"/>
              </a:rPr>
              <a:t>ThreadGroup</a:t>
            </a:r>
            <a:r>
              <a:rPr lang="en-US" sz="1400" b="1" dirty="0" smtClean="0">
                <a:solidFill>
                  <a:schemeClr val="tx1"/>
                </a:solidFill>
                <a:latin typeface="Calibri" pitchFamily="34" charset="0"/>
              </a:rPr>
              <a:t> group, String name)</a:t>
            </a:r>
          </a:p>
        </p:txBody>
      </p:sp>
    </p:spTree>
  </p:cSld>
  <p:clrMapOvr>
    <a:masterClrMapping/>
  </p:clrMapOvr>
  <p:transition spd="med">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Methods to with respect to the threads as a group</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Clr>
                <a:srgbClr val="FF0000"/>
              </a:buClr>
              <a:buFont typeface="Wingdings" pitchFamily="2" charset="2"/>
              <a:buChar char="q"/>
              <a:defRPr/>
            </a:pPr>
            <a:r>
              <a:rPr lang="en-IN" sz="1400" b="1" dirty="0" err="1" smtClean="0">
                <a:solidFill>
                  <a:srgbClr val="000000"/>
                </a:solidFill>
                <a:latin typeface="Calibri" pitchFamily="34" charset="0"/>
              </a:rPr>
              <a:t>int</a:t>
            </a:r>
            <a:r>
              <a:rPr lang="en-IN" sz="1400" b="1" dirty="0" smtClean="0">
                <a:solidFill>
                  <a:srgbClr val="000000"/>
                </a:solidFill>
                <a:latin typeface="Calibri" pitchFamily="34" charset="0"/>
              </a:rPr>
              <a:t> </a:t>
            </a:r>
            <a:r>
              <a:rPr lang="en-IN" sz="1400" b="1" dirty="0" err="1" smtClean="0">
                <a:solidFill>
                  <a:srgbClr val="000000"/>
                </a:solidFill>
                <a:latin typeface="Calibri" pitchFamily="34" charset="0"/>
              </a:rPr>
              <a:t>getMaxPriority</a:t>
            </a:r>
            <a:r>
              <a:rPr lang="en-IN" sz="1400" b="1" dirty="0" smtClean="0">
                <a:solidFill>
                  <a:srgbClr val="000000"/>
                </a:solidFill>
                <a:latin typeface="Calibri" pitchFamily="34" charset="0"/>
              </a:rPr>
              <a:t>() </a:t>
            </a:r>
          </a:p>
          <a:p>
            <a:pPr eaLnBrk="1" hangingPunct="1">
              <a:buClr>
                <a:srgbClr val="FF0000"/>
              </a:buClr>
              <a:buFont typeface="Wingdings" pitchFamily="2" charset="2"/>
              <a:buChar char="q"/>
              <a:defRPr/>
            </a:pPr>
            <a:r>
              <a:rPr lang="en-IN" sz="1400" b="1" dirty="0" smtClean="0">
                <a:solidFill>
                  <a:srgbClr val="000000"/>
                </a:solidFill>
                <a:latin typeface="Calibri" pitchFamily="34" charset="0"/>
              </a:rPr>
              <a:t>void </a:t>
            </a:r>
            <a:r>
              <a:rPr lang="en-IN" sz="1400" b="1" dirty="0" err="1" smtClean="0">
                <a:solidFill>
                  <a:srgbClr val="000000"/>
                </a:solidFill>
                <a:latin typeface="Calibri" pitchFamily="34" charset="0"/>
              </a:rPr>
              <a:t>setMaxPriority</a:t>
            </a:r>
            <a:r>
              <a:rPr lang="en-IN" sz="1400" b="1" dirty="0" smtClean="0">
                <a:solidFill>
                  <a:srgbClr val="000000"/>
                </a:solidFill>
                <a:latin typeface="Calibri" pitchFamily="34" charset="0"/>
              </a:rPr>
              <a:t>(</a:t>
            </a:r>
            <a:r>
              <a:rPr lang="en-IN" sz="1400" b="1" dirty="0" err="1" smtClean="0">
                <a:solidFill>
                  <a:srgbClr val="000000"/>
                </a:solidFill>
                <a:latin typeface="Calibri" pitchFamily="34" charset="0"/>
              </a:rPr>
              <a:t>int</a:t>
            </a:r>
            <a:r>
              <a:rPr lang="en-IN" sz="1400" b="1" dirty="0" smtClean="0">
                <a:solidFill>
                  <a:srgbClr val="000000"/>
                </a:solidFill>
                <a:latin typeface="Calibri" pitchFamily="34" charset="0"/>
              </a:rPr>
              <a:t> </a:t>
            </a:r>
            <a:r>
              <a:rPr lang="en-IN" sz="1400" b="1" dirty="0" err="1" smtClean="0">
                <a:solidFill>
                  <a:srgbClr val="000000"/>
                </a:solidFill>
                <a:latin typeface="Calibri" pitchFamily="34" charset="0"/>
              </a:rPr>
              <a:t>pri</a:t>
            </a:r>
            <a:r>
              <a:rPr lang="en-IN" sz="1400" b="1" dirty="0" smtClean="0">
                <a:solidFill>
                  <a:srgbClr val="000000"/>
                </a:solidFill>
                <a:latin typeface="Calibri" pitchFamily="34" charset="0"/>
              </a:rPr>
              <a:t>) </a:t>
            </a:r>
          </a:p>
          <a:p>
            <a:pPr eaLnBrk="1" hangingPunct="1">
              <a:buClr>
                <a:srgbClr val="FF0000"/>
              </a:buClr>
              <a:buFont typeface="Wingdings" pitchFamily="2" charset="2"/>
              <a:buChar char="q"/>
              <a:defRPr/>
            </a:pPr>
            <a:r>
              <a:rPr lang="en-IN" sz="1400" b="1" dirty="0" smtClean="0">
                <a:solidFill>
                  <a:srgbClr val="000000"/>
                </a:solidFill>
                <a:latin typeface="Calibri" pitchFamily="34" charset="0"/>
              </a:rPr>
              <a:t>void interrupt() </a:t>
            </a:r>
          </a:p>
          <a:p>
            <a:pPr eaLnBrk="1" hangingPunct="1">
              <a:buClr>
                <a:srgbClr val="FF0000"/>
              </a:buClr>
              <a:buFont typeface="Wingdings" pitchFamily="2" charset="2"/>
              <a:buChar char="q"/>
              <a:defRPr/>
            </a:pPr>
            <a:r>
              <a:rPr lang="en-IN" sz="1400" b="1" dirty="0" smtClean="0">
                <a:solidFill>
                  <a:srgbClr val="000000"/>
                </a:solidFill>
                <a:latin typeface="Calibri" pitchFamily="34" charset="0"/>
              </a:rPr>
              <a:t>void destroy()</a:t>
            </a:r>
          </a:p>
          <a:p>
            <a:pPr eaLnBrk="1" hangingPunct="1">
              <a:buClr>
                <a:srgbClr val="FF0000"/>
              </a:buClr>
              <a:buFont typeface="Wingdings" pitchFamily="2" charset="2"/>
              <a:buChar char="q"/>
              <a:defRPr/>
            </a:pPr>
            <a:r>
              <a:rPr lang="en-IN" sz="1400" b="1" dirty="0" err="1" smtClean="0">
                <a:solidFill>
                  <a:srgbClr val="000000"/>
                </a:solidFill>
                <a:latin typeface="Calibri" pitchFamily="34" charset="0"/>
              </a:rPr>
              <a:t>boolean</a:t>
            </a:r>
            <a:r>
              <a:rPr lang="en-IN" sz="1400" b="1" dirty="0" smtClean="0">
                <a:solidFill>
                  <a:srgbClr val="000000"/>
                </a:solidFill>
                <a:latin typeface="Calibri" pitchFamily="34" charset="0"/>
              </a:rPr>
              <a:t> </a:t>
            </a:r>
            <a:r>
              <a:rPr lang="en-IN" sz="1400" b="1" dirty="0" err="1" smtClean="0">
                <a:solidFill>
                  <a:srgbClr val="000000"/>
                </a:solidFill>
                <a:latin typeface="Calibri" pitchFamily="34" charset="0"/>
              </a:rPr>
              <a:t>isDaemon</a:t>
            </a:r>
            <a:r>
              <a:rPr lang="en-IN" sz="1400" b="1" dirty="0" smtClean="0">
                <a:solidFill>
                  <a:srgbClr val="000000"/>
                </a:solidFill>
                <a:latin typeface="Calibri" pitchFamily="34" charset="0"/>
              </a:rPr>
              <a:t>() </a:t>
            </a:r>
          </a:p>
          <a:p>
            <a:pPr eaLnBrk="1" hangingPunct="1">
              <a:buClr>
                <a:srgbClr val="FF0000"/>
              </a:buClr>
              <a:buFont typeface="Wingdings" pitchFamily="2" charset="2"/>
              <a:buChar char="q"/>
              <a:defRPr/>
            </a:pPr>
            <a:r>
              <a:rPr lang="en-IN" sz="1400" b="1" dirty="0" smtClean="0">
                <a:solidFill>
                  <a:srgbClr val="000000"/>
                </a:solidFill>
                <a:latin typeface="Calibri" pitchFamily="34" charset="0"/>
              </a:rPr>
              <a:t>void </a:t>
            </a:r>
            <a:r>
              <a:rPr lang="en-IN" sz="1400" b="1" dirty="0" err="1" smtClean="0">
                <a:solidFill>
                  <a:srgbClr val="000000"/>
                </a:solidFill>
                <a:latin typeface="Calibri" pitchFamily="34" charset="0"/>
              </a:rPr>
              <a:t>setDaemon</a:t>
            </a:r>
            <a:r>
              <a:rPr lang="en-IN" sz="1400" b="1" dirty="0" smtClean="0">
                <a:solidFill>
                  <a:srgbClr val="000000"/>
                </a:solidFill>
                <a:latin typeface="Calibri" pitchFamily="34" charset="0"/>
              </a:rPr>
              <a:t>(</a:t>
            </a:r>
            <a:r>
              <a:rPr lang="en-IN" sz="1400" b="1" dirty="0" err="1" smtClean="0">
                <a:solidFill>
                  <a:srgbClr val="000000"/>
                </a:solidFill>
                <a:latin typeface="Calibri" pitchFamily="34" charset="0"/>
              </a:rPr>
              <a:t>boolean</a:t>
            </a:r>
            <a:r>
              <a:rPr lang="en-IN" sz="1400" b="1" dirty="0" smtClean="0">
                <a:solidFill>
                  <a:srgbClr val="000000"/>
                </a:solidFill>
                <a:latin typeface="Calibri" pitchFamily="34" charset="0"/>
              </a:rPr>
              <a:t> daemon )</a:t>
            </a:r>
          </a:p>
          <a:p>
            <a:pPr marL="342900" lvl="1" indent="-342900" eaLnBrk="1" hangingPunct="1">
              <a:buClr>
                <a:srgbClr val="FF0000"/>
              </a:buClr>
              <a:buFont typeface="Wingdings" pitchFamily="2" charset="2"/>
              <a:buChar char="q"/>
              <a:defRPr/>
            </a:pPr>
            <a:r>
              <a:rPr lang="en-IN" sz="1400" b="1" dirty="0" smtClean="0">
                <a:solidFill>
                  <a:srgbClr val="000000"/>
                </a:solidFill>
                <a:latin typeface="Calibri" pitchFamily="34" charset="0"/>
              </a:rPr>
              <a:t>void list()  </a:t>
            </a:r>
            <a:r>
              <a:rPr lang="en-IN" sz="1400" dirty="0" smtClean="0">
                <a:solidFill>
                  <a:srgbClr val="000000"/>
                </a:solidFill>
                <a:latin typeface="Calibri" pitchFamily="34" charset="0"/>
              </a:rPr>
              <a:t>(</a:t>
            </a:r>
            <a:r>
              <a:rPr lang="en-IN" sz="1400" dirty="0" smtClean="0">
                <a:latin typeface="Calibri" pitchFamily="34" charset="0"/>
              </a:rPr>
              <a:t>Prints information about this thread group to the standard output. )</a:t>
            </a:r>
          </a:p>
        </p:txBody>
      </p:sp>
    </p:spTree>
  </p:cSld>
  <p:clrMapOvr>
    <a:masterClrMapping/>
  </p:clrMapOvr>
  <p:transition spd="med">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p:cNvSpPr>
          <p:nvPr>
            <p:ph type="title"/>
          </p:nvPr>
        </p:nvSpPr>
        <p:spPr>
          <a:xfrm>
            <a:off x="609600" y="117475"/>
            <a:ext cx="8534400" cy="1006475"/>
          </a:xfrm>
        </p:spPr>
        <p:txBody>
          <a:bodyPr/>
          <a:lstStyle/>
          <a:p>
            <a:r>
              <a:rPr lang="en-US" sz="2400" b="1" smtClean="0">
                <a:latin typeface="Calibri" pitchFamily="34" charset="0"/>
              </a:rPr>
              <a:t>Example: ThreadGroup</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Clr>
                <a:srgbClr val="FF0000"/>
              </a:buClr>
              <a:buFont typeface="Wingdings" pitchFamily="2" charset="2"/>
              <a:buNone/>
              <a:defRPr/>
            </a:pPr>
            <a:r>
              <a:rPr lang="en-IN" sz="1200" b="1" dirty="0" smtClean="0">
                <a:latin typeface="Calibri" pitchFamily="34" charset="0"/>
              </a:rPr>
              <a:t>class </a:t>
            </a:r>
            <a:r>
              <a:rPr lang="en-IN" sz="1200" b="1" dirty="0" err="1" smtClean="0">
                <a:latin typeface="Calibri" pitchFamily="34" charset="0"/>
              </a:rPr>
              <a:t>ThreadGroupDemo</a:t>
            </a:r>
            <a:r>
              <a:rPr lang="en-IN" sz="1200" b="1" dirty="0" smtClean="0">
                <a:latin typeface="Calibri" pitchFamily="34" charset="0"/>
              </a:rPr>
              <a:t>{</a:t>
            </a:r>
          </a:p>
          <a:p>
            <a:pPr eaLnBrk="1" hangingPunct="1">
              <a:buClr>
                <a:srgbClr val="FF0000"/>
              </a:buClr>
              <a:buFont typeface="Wingdings" pitchFamily="2" charset="2"/>
              <a:buNone/>
              <a:defRPr/>
            </a:pPr>
            <a:r>
              <a:rPr lang="en-IN" sz="1200" b="1" dirty="0" smtClean="0">
                <a:latin typeface="Calibri" pitchFamily="34" charset="0"/>
              </a:rPr>
              <a:t>	public static void main (String [] </a:t>
            </a:r>
            <a:r>
              <a:rPr lang="en-IN" sz="1200" b="1" dirty="0" err="1" smtClean="0">
                <a:latin typeface="Calibri" pitchFamily="34" charset="0"/>
              </a:rPr>
              <a:t>args</a:t>
            </a:r>
            <a:r>
              <a:rPr lang="en-IN" sz="1200" b="1" dirty="0" smtClean="0">
                <a:latin typeface="Calibri" pitchFamily="34" charset="0"/>
              </a:rPr>
              <a:t>){</a:t>
            </a:r>
          </a:p>
          <a:p>
            <a:pPr eaLnBrk="1" hangingPunct="1">
              <a:buClr>
                <a:srgbClr val="FF0000"/>
              </a:buClr>
              <a:buFont typeface="Wingdings" pitchFamily="2" charset="2"/>
              <a:buNone/>
              <a:defRPr/>
            </a:pPr>
            <a:r>
              <a:rPr lang="en-IN" sz="1200" b="1" dirty="0" smtClean="0">
                <a:latin typeface="Calibri" pitchFamily="34" charset="0"/>
              </a:rPr>
              <a:t>		</a:t>
            </a:r>
            <a:r>
              <a:rPr lang="en-IN" sz="1200" b="1" dirty="0" err="1" smtClean="0">
                <a:latin typeface="Calibri" pitchFamily="34" charset="0"/>
              </a:rPr>
              <a:t>ThreadGroup</a:t>
            </a:r>
            <a:r>
              <a:rPr lang="en-IN" sz="1200" b="1" dirty="0" smtClean="0">
                <a:latin typeface="Calibri" pitchFamily="34" charset="0"/>
              </a:rPr>
              <a:t> </a:t>
            </a:r>
            <a:r>
              <a:rPr lang="en-IN" sz="1200" b="1" dirty="0" err="1" smtClean="0">
                <a:latin typeface="Calibri" pitchFamily="34" charset="0"/>
              </a:rPr>
              <a:t>tg</a:t>
            </a:r>
            <a:r>
              <a:rPr lang="en-IN" sz="1200" b="1" dirty="0" smtClean="0">
                <a:latin typeface="Calibri" pitchFamily="34" charset="0"/>
              </a:rPr>
              <a:t> = new </a:t>
            </a:r>
            <a:r>
              <a:rPr lang="en-IN" sz="1200" b="1" dirty="0" err="1" smtClean="0">
                <a:latin typeface="Calibri" pitchFamily="34" charset="0"/>
              </a:rPr>
              <a:t>ThreadGroup</a:t>
            </a:r>
            <a:r>
              <a:rPr lang="en-IN" sz="1200" b="1" dirty="0" smtClean="0">
                <a:latin typeface="Calibri" pitchFamily="34" charset="0"/>
              </a:rPr>
              <a:t> ("group 1");</a:t>
            </a:r>
          </a:p>
          <a:p>
            <a:pPr eaLnBrk="1" hangingPunct="1">
              <a:buClr>
                <a:srgbClr val="FF0000"/>
              </a:buClr>
              <a:buFont typeface="Wingdings" pitchFamily="2" charset="2"/>
              <a:buNone/>
              <a:defRPr/>
            </a:pPr>
            <a:r>
              <a:rPr lang="en-IN" sz="1200" b="1" dirty="0" smtClean="0">
                <a:latin typeface="Calibri" pitchFamily="34" charset="0"/>
              </a:rPr>
              <a:t>		Thread t1 = new Thread (</a:t>
            </a:r>
            <a:r>
              <a:rPr lang="en-IN" sz="1200" b="1" dirty="0" err="1" smtClean="0">
                <a:latin typeface="Calibri" pitchFamily="34" charset="0"/>
              </a:rPr>
              <a:t>tg</a:t>
            </a:r>
            <a:r>
              <a:rPr lang="en-IN" sz="1200" b="1" dirty="0" smtClean="0">
                <a:latin typeface="Calibri" pitchFamily="34" charset="0"/>
              </a:rPr>
              <a:t>, "thread 1");</a:t>
            </a:r>
          </a:p>
          <a:p>
            <a:pPr eaLnBrk="1" hangingPunct="1">
              <a:buClr>
                <a:srgbClr val="FF0000"/>
              </a:buClr>
              <a:buFont typeface="Wingdings" pitchFamily="2" charset="2"/>
              <a:buNone/>
              <a:defRPr/>
            </a:pPr>
            <a:r>
              <a:rPr lang="en-IN" sz="1200" b="1" dirty="0" smtClean="0">
                <a:latin typeface="Calibri" pitchFamily="34" charset="0"/>
              </a:rPr>
              <a:t>		Thread t2 = new Thread (</a:t>
            </a:r>
            <a:r>
              <a:rPr lang="en-IN" sz="1200" b="1" dirty="0" err="1" smtClean="0">
                <a:latin typeface="Calibri" pitchFamily="34" charset="0"/>
              </a:rPr>
              <a:t>tg</a:t>
            </a:r>
            <a:r>
              <a:rPr lang="en-IN" sz="1200" b="1" dirty="0" smtClean="0">
                <a:latin typeface="Calibri" pitchFamily="34" charset="0"/>
              </a:rPr>
              <a:t>, "thread 2");</a:t>
            </a:r>
          </a:p>
          <a:p>
            <a:pPr eaLnBrk="1" hangingPunct="1">
              <a:buClr>
                <a:srgbClr val="FF0000"/>
              </a:buClr>
              <a:buFont typeface="Wingdings" pitchFamily="2" charset="2"/>
              <a:buNone/>
              <a:defRPr/>
            </a:pPr>
            <a:r>
              <a:rPr lang="en-IN" sz="1200" b="1" dirty="0" smtClean="0">
                <a:latin typeface="Calibri" pitchFamily="34" charset="0"/>
              </a:rPr>
              <a:t>		Thread t3 = new Thread (</a:t>
            </a:r>
            <a:r>
              <a:rPr lang="en-IN" sz="1200" b="1" dirty="0" err="1" smtClean="0">
                <a:latin typeface="Calibri" pitchFamily="34" charset="0"/>
              </a:rPr>
              <a:t>tg</a:t>
            </a:r>
            <a:r>
              <a:rPr lang="en-IN" sz="1200" b="1" dirty="0" smtClean="0">
                <a:latin typeface="Calibri" pitchFamily="34" charset="0"/>
              </a:rPr>
              <a:t>, "thread 3");</a:t>
            </a:r>
          </a:p>
          <a:p>
            <a:pPr eaLnBrk="1" hangingPunct="1">
              <a:buClr>
                <a:srgbClr val="FF0000"/>
              </a:buClr>
              <a:buFont typeface="Wingdings" pitchFamily="2" charset="2"/>
              <a:buNone/>
              <a:defRPr/>
            </a:pPr>
            <a:r>
              <a:rPr lang="en-IN" sz="1200" b="1" dirty="0" smtClean="0">
                <a:latin typeface="Calibri" pitchFamily="34" charset="0"/>
              </a:rPr>
              <a:t>		</a:t>
            </a:r>
            <a:r>
              <a:rPr lang="en-IN" sz="1200" b="1" dirty="0" err="1" smtClean="0">
                <a:latin typeface="Calibri" pitchFamily="34" charset="0"/>
              </a:rPr>
              <a:t>tg</a:t>
            </a:r>
            <a:r>
              <a:rPr lang="en-IN" sz="1200" b="1" dirty="0" smtClean="0">
                <a:latin typeface="Calibri" pitchFamily="34" charset="0"/>
              </a:rPr>
              <a:t> = new </a:t>
            </a:r>
            <a:r>
              <a:rPr lang="en-IN" sz="1200" b="1" dirty="0" err="1" smtClean="0">
                <a:latin typeface="Calibri" pitchFamily="34" charset="0"/>
              </a:rPr>
              <a:t>ThreadGroup</a:t>
            </a:r>
            <a:r>
              <a:rPr lang="en-IN" sz="1200" b="1" dirty="0" smtClean="0">
                <a:latin typeface="Calibri" pitchFamily="34" charset="0"/>
              </a:rPr>
              <a:t> ("group 2");</a:t>
            </a:r>
          </a:p>
          <a:p>
            <a:pPr eaLnBrk="1" hangingPunct="1">
              <a:buClr>
                <a:srgbClr val="FF0000"/>
              </a:buClr>
              <a:buFont typeface="Wingdings" pitchFamily="2" charset="2"/>
              <a:buNone/>
              <a:defRPr/>
            </a:pPr>
            <a:r>
              <a:rPr lang="en-IN" sz="1200" b="1" dirty="0" smtClean="0">
                <a:latin typeface="Calibri" pitchFamily="34" charset="0"/>
              </a:rPr>
              <a:t>		Thread t4 = new Thread (</a:t>
            </a:r>
            <a:r>
              <a:rPr lang="en-IN" sz="1200" b="1" dirty="0" err="1" smtClean="0">
                <a:latin typeface="Calibri" pitchFamily="34" charset="0"/>
              </a:rPr>
              <a:t>tg</a:t>
            </a:r>
            <a:r>
              <a:rPr lang="en-IN" sz="1200" b="1" dirty="0" smtClean="0">
                <a:latin typeface="Calibri" pitchFamily="34" charset="0"/>
              </a:rPr>
              <a:t>, "thread 4");</a:t>
            </a:r>
          </a:p>
          <a:p>
            <a:pPr eaLnBrk="1" hangingPunct="1">
              <a:buClr>
                <a:srgbClr val="FF0000"/>
              </a:buClr>
              <a:buFont typeface="Wingdings" pitchFamily="2" charset="2"/>
              <a:buNone/>
              <a:defRPr/>
            </a:pPr>
            <a:r>
              <a:rPr lang="en-IN" sz="1200" b="1" dirty="0" smtClean="0">
                <a:latin typeface="Calibri" pitchFamily="34" charset="0"/>
              </a:rPr>
              <a:t>		</a:t>
            </a:r>
            <a:r>
              <a:rPr lang="en-IN" sz="1200" b="1" dirty="0" err="1" smtClean="0">
                <a:latin typeface="Calibri" pitchFamily="34" charset="0"/>
              </a:rPr>
              <a:t>tg</a:t>
            </a:r>
            <a:r>
              <a:rPr lang="en-IN" sz="1200" b="1" dirty="0" smtClean="0">
                <a:latin typeface="Calibri" pitchFamily="34" charset="0"/>
              </a:rPr>
              <a:t> = </a:t>
            </a:r>
            <a:r>
              <a:rPr lang="en-IN" sz="1200" b="1" dirty="0" err="1" smtClean="0">
                <a:latin typeface="Calibri" pitchFamily="34" charset="0"/>
              </a:rPr>
              <a:t>Thread.currentThread</a:t>
            </a:r>
            <a:r>
              <a:rPr lang="en-IN" sz="1200" b="1" dirty="0" smtClean="0">
                <a:latin typeface="Calibri" pitchFamily="34" charset="0"/>
              </a:rPr>
              <a:t> ().</a:t>
            </a:r>
            <a:r>
              <a:rPr lang="en-IN" sz="1200" b="1" dirty="0" err="1" smtClean="0">
                <a:latin typeface="Calibri" pitchFamily="34" charset="0"/>
              </a:rPr>
              <a:t>getThreadGroup</a:t>
            </a:r>
            <a:r>
              <a:rPr lang="en-IN" sz="1200" b="1" dirty="0" smtClean="0">
                <a:latin typeface="Calibri" pitchFamily="34" charset="0"/>
              </a:rPr>
              <a:t> ();</a:t>
            </a:r>
          </a:p>
          <a:p>
            <a:pPr eaLnBrk="1" hangingPunct="1">
              <a:buClr>
                <a:srgbClr val="FF0000"/>
              </a:buClr>
              <a:buFont typeface="Wingdings" pitchFamily="2" charset="2"/>
              <a:buNone/>
              <a:defRPr/>
            </a:pPr>
            <a:r>
              <a:rPr lang="en-IN" sz="1200" b="1" dirty="0" smtClean="0">
                <a:latin typeface="Calibri" pitchFamily="34" charset="0"/>
              </a:rPr>
              <a:t>		</a:t>
            </a:r>
            <a:r>
              <a:rPr lang="en-IN" sz="1200" b="1" dirty="0" err="1" smtClean="0">
                <a:latin typeface="Calibri" pitchFamily="34" charset="0"/>
              </a:rPr>
              <a:t>int</a:t>
            </a:r>
            <a:r>
              <a:rPr lang="en-IN" sz="1200" b="1" dirty="0" smtClean="0">
                <a:latin typeface="Calibri" pitchFamily="34" charset="0"/>
              </a:rPr>
              <a:t> </a:t>
            </a:r>
            <a:r>
              <a:rPr lang="en-IN" sz="1200" b="1" dirty="0" err="1" smtClean="0">
                <a:latin typeface="Calibri" pitchFamily="34" charset="0"/>
              </a:rPr>
              <a:t>agc</a:t>
            </a:r>
            <a:r>
              <a:rPr lang="en-IN" sz="1200" b="1" dirty="0" smtClean="0">
                <a:latin typeface="Calibri" pitchFamily="34" charset="0"/>
              </a:rPr>
              <a:t> = </a:t>
            </a:r>
            <a:r>
              <a:rPr lang="en-IN" sz="1200" b="1" dirty="0" err="1" smtClean="0">
                <a:latin typeface="Calibri" pitchFamily="34" charset="0"/>
              </a:rPr>
              <a:t>tg.activeGroupCount</a:t>
            </a:r>
            <a:r>
              <a:rPr lang="en-IN" sz="1200" b="1" dirty="0" smtClean="0">
                <a:latin typeface="Calibri" pitchFamily="34" charset="0"/>
              </a:rPr>
              <a:t> ();</a:t>
            </a:r>
          </a:p>
          <a:p>
            <a:pPr eaLnBrk="1" hangingPunct="1">
              <a:buClr>
                <a:srgbClr val="FF0000"/>
              </a:buClr>
              <a:buFont typeface="Wingdings" pitchFamily="2" charset="2"/>
              <a:buNone/>
              <a:defRPr/>
            </a:pPr>
            <a:r>
              <a:rPr lang="en-IN" sz="1200" b="1" dirty="0" smtClean="0">
                <a:latin typeface="Calibri" pitchFamily="34" charset="0"/>
              </a:rPr>
              <a:t>		</a:t>
            </a:r>
            <a:r>
              <a:rPr lang="en-IN" sz="1200" b="1" dirty="0" err="1" smtClean="0">
                <a:latin typeface="Calibri" pitchFamily="34" charset="0"/>
              </a:rPr>
              <a:t>System.out.println</a:t>
            </a:r>
            <a:r>
              <a:rPr lang="en-IN" sz="1200" b="1" dirty="0" smtClean="0">
                <a:latin typeface="Calibri" pitchFamily="34" charset="0"/>
              </a:rPr>
              <a:t> ("Active thread groups in " + </a:t>
            </a:r>
            <a:r>
              <a:rPr lang="en-IN" sz="1200" b="1" dirty="0" err="1" smtClean="0">
                <a:latin typeface="Calibri" pitchFamily="34" charset="0"/>
              </a:rPr>
              <a:t>tg.getName</a:t>
            </a:r>
            <a:r>
              <a:rPr lang="en-IN" sz="1200" b="1" dirty="0" smtClean="0">
                <a:latin typeface="Calibri" pitchFamily="34" charset="0"/>
              </a:rPr>
              <a:t> () +" thread group: " + </a:t>
            </a:r>
            <a:r>
              <a:rPr lang="en-IN" sz="1200" b="1" dirty="0" err="1" smtClean="0">
                <a:latin typeface="Calibri" pitchFamily="34" charset="0"/>
              </a:rPr>
              <a:t>agc</a:t>
            </a:r>
            <a:r>
              <a:rPr lang="en-IN" sz="1200" b="1" dirty="0" smtClean="0">
                <a:latin typeface="Calibri" pitchFamily="34" charset="0"/>
              </a:rPr>
              <a:t>);</a:t>
            </a:r>
          </a:p>
          <a:p>
            <a:pPr eaLnBrk="1" hangingPunct="1">
              <a:buClr>
                <a:srgbClr val="FF0000"/>
              </a:buClr>
              <a:buFont typeface="Wingdings" pitchFamily="2" charset="2"/>
              <a:buNone/>
              <a:defRPr/>
            </a:pPr>
            <a:r>
              <a:rPr lang="en-IN" sz="1200" b="1" dirty="0" smtClean="0">
                <a:latin typeface="Calibri" pitchFamily="34" charset="0"/>
              </a:rPr>
              <a:t>		</a:t>
            </a:r>
            <a:r>
              <a:rPr lang="en-IN" sz="1200" b="1" dirty="0" err="1" smtClean="0">
                <a:latin typeface="Calibri" pitchFamily="34" charset="0"/>
              </a:rPr>
              <a:t>tg.list</a:t>
            </a:r>
            <a:r>
              <a:rPr lang="en-IN" sz="1200" b="1" dirty="0" smtClean="0">
                <a:latin typeface="Calibri" pitchFamily="34" charset="0"/>
              </a:rPr>
              <a:t> ();  </a:t>
            </a:r>
          </a:p>
          <a:p>
            <a:pPr eaLnBrk="1" hangingPunct="1">
              <a:buClr>
                <a:srgbClr val="FF0000"/>
              </a:buClr>
              <a:buFont typeface="Wingdings" pitchFamily="2" charset="2"/>
              <a:buNone/>
              <a:defRPr/>
            </a:pPr>
            <a:r>
              <a:rPr lang="en-IN" sz="1200" b="1" dirty="0" smtClean="0">
                <a:latin typeface="Calibri" pitchFamily="34" charset="0"/>
              </a:rPr>
              <a:t>}}</a:t>
            </a:r>
          </a:p>
        </p:txBody>
      </p:sp>
      <p:sp>
        <p:nvSpPr>
          <p:cNvPr id="5" name="Rectangle 4"/>
          <p:cNvSpPr/>
          <p:nvPr/>
        </p:nvSpPr>
        <p:spPr>
          <a:xfrm>
            <a:off x="5003800" y="1779588"/>
            <a:ext cx="3313113" cy="216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200" b="1" dirty="0">
                <a:solidFill>
                  <a:schemeClr val="tx1"/>
                </a:solidFill>
                <a:latin typeface="Calibri" pitchFamily="34" charset="0"/>
              </a:rPr>
              <a:t>Output:</a:t>
            </a:r>
          </a:p>
          <a:p>
            <a:pPr>
              <a:defRPr/>
            </a:pPr>
            <a:r>
              <a:rPr lang="en-IN" sz="1200" dirty="0">
                <a:solidFill>
                  <a:schemeClr val="tx1"/>
                </a:solidFill>
                <a:latin typeface="Calibri" pitchFamily="34" charset="0"/>
              </a:rPr>
              <a:t>Active thread groups in main thread group: 2</a:t>
            </a:r>
          </a:p>
          <a:p>
            <a:pPr>
              <a:defRPr/>
            </a:pPr>
            <a:r>
              <a:rPr lang="en-IN" sz="1200" dirty="0" err="1">
                <a:solidFill>
                  <a:schemeClr val="tx1"/>
                </a:solidFill>
                <a:latin typeface="Calibri" pitchFamily="34" charset="0"/>
              </a:rPr>
              <a:t>java.lang.ThreadGroup</a:t>
            </a:r>
            <a:r>
              <a:rPr lang="en-IN" sz="1200" dirty="0">
                <a:solidFill>
                  <a:schemeClr val="tx1"/>
                </a:solidFill>
                <a:latin typeface="Calibri" pitchFamily="34" charset="0"/>
              </a:rPr>
              <a:t>[name=</a:t>
            </a:r>
            <a:r>
              <a:rPr lang="en-IN" sz="1200" dirty="0" err="1">
                <a:solidFill>
                  <a:schemeClr val="tx1"/>
                </a:solidFill>
                <a:latin typeface="Calibri" pitchFamily="34" charset="0"/>
              </a:rPr>
              <a:t>main,maxpri</a:t>
            </a:r>
            <a:r>
              <a:rPr lang="en-IN" sz="1200" dirty="0">
                <a:solidFill>
                  <a:schemeClr val="tx1"/>
                </a:solidFill>
                <a:latin typeface="Calibri" pitchFamily="34" charset="0"/>
              </a:rPr>
              <a:t>=10]</a:t>
            </a:r>
          </a:p>
          <a:p>
            <a:pPr>
              <a:defRPr/>
            </a:pPr>
            <a:r>
              <a:rPr lang="en-IN" sz="1200" dirty="0">
                <a:solidFill>
                  <a:schemeClr val="tx1"/>
                </a:solidFill>
                <a:latin typeface="Calibri" pitchFamily="34" charset="0"/>
              </a:rPr>
              <a:t>    Thread[main,5,main]</a:t>
            </a:r>
          </a:p>
          <a:p>
            <a:pPr>
              <a:defRPr/>
            </a:pPr>
            <a:r>
              <a:rPr lang="en-IN" sz="1200" dirty="0">
                <a:solidFill>
                  <a:schemeClr val="tx1"/>
                </a:solidFill>
                <a:latin typeface="Calibri" pitchFamily="34" charset="0"/>
              </a:rPr>
              <a:t>    </a:t>
            </a:r>
            <a:r>
              <a:rPr lang="en-IN" sz="1200" dirty="0" err="1">
                <a:solidFill>
                  <a:schemeClr val="tx1"/>
                </a:solidFill>
                <a:latin typeface="Calibri" pitchFamily="34" charset="0"/>
              </a:rPr>
              <a:t>java.lang.ThreadGroup</a:t>
            </a:r>
            <a:r>
              <a:rPr lang="en-IN" sz="1200" dirty="0">
                <a:solidFill>
                  <a:schemeClr val="tx1"/>
                </a:solidFill>
                <a:latin typeface="Calibri" pitchFamily="34" charset="0"/>
              </a:rPr>
              <a:t>[name=group 1,maxpri=10]</a:t>
            </a:r>
          </a:p>
          <a:p>
            <a:pPr>
              <a:defRPr/>
            </a:pPr>
            <a:r>
              <a:rPr lang="en-IN" sz="1200" dirty="0">
                <a:solidFill>
                  <a:schemeClr val="tx1"/>
                </a:solidFill>
                <a:latin typeface="Calibri" pitchFamily="34" charset="0"/>
              </a:rPr>
              <a:t>    </a:t>
            </a:r>
            <a:r>
              <a:rPr lang="en-IN" sz="1200" dirty="0" err="1">
                <a:solidFill>
                  <a:schemeClr val="tx1"/>
                </a:solidFill>
                <a:latin typeface="Calibri" pitchFamily="34" charset="0"/>
              </a:rPr>
              <a:t>java.lang.ThreadGroup</a:t>
            </a:r>
            <a:r>
              <a:rPr lang="en-IN" sz="1200" dirty="0">
                <a:solidFill>
                  <a:schemeClr val="tx1"/>
                </a:solidFill>
                <a:latin typeface="Calibri" pitchFamily="34" charset="0"/>
              </a:rPr>
              <a:t>[name=group 2,maxpri=10]</a:t>
            </a:r>
          </a:p>
          <a:p>
            <a:pPr>
              <a:defRPr/>
            </a:pPr>
            <a:endParaRPr lang="en-IN" sz="1200" b="1"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Inter-thread communication</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buClr>
                <a:srgbClr val="FF0000"/>
              </a:buClr>
              <a:buFont typeface="Wingdings" pitchFamily="2" charset="2"/>
              <a:buChar char="q"/>
              <a:defRPr/>
            </a:pPr>
            <a:r>
              <a:rPr lang="en-US" sz="1300" dirty="0" smtClean="0">
                <a:latin typeface="Calibri" pitchFamily="34" charset="0"/>
              </a:rPr>
              <a:t>Inter-thread communication is required when execution of one thread depends on another thread’s task. </a:t>
            </a:r>
          </a:p>
          <a:p>
            <a:pPr algn="just" eaLnBrk="1" hangingPunct="1">
              <a:buClr>
                <a:srgbClr val="FF0000"/>
              </a:buClr>
              <a:buFont typeface="Wingdings" pitchFamily="2" charset="2"/>
              <a:buChar char="q"/>
              <a:defRPr/>
            </a:pPr>
            <a:r>
              <a:rPr lang="en-US" sz="1300" dirty="0" smtClean="0">
                <a:latin typeface="Calibri" pitchFamily="34" charset="0"/>
              </a:rPr>
              <a:t>In such case, the second thread intimates or notifies the first thread when it has finished some task  that the first thread is waiting for.</a:t>
            </a:r>
          </a:p>
          <a:p>
            <a:pPr algn="just" eaLnBrk="1" hangingPunct="1">
              <a:buClr>
                <a:srgbClr val="FF0000"/>
              </a:buClr>
              <a:buFont typeface="Wingdings" pitchFamily="2" charset="2"/>
              <a:buChar char="q"/>
              <a:defRPr/>
            </a:pPr>
            <a:r>
              <a:rPr lang="en-US" sz="1300" dirty="0" smtClean="0">
                <a:latin typeface="Calibri" pitchFamily="34" charset="0"/>
              </a:rPr>
              <a:t>The best suited situation to understand this is a producer-consumer problem.</a:t>
            </a:r>
          </a:p>
          <a:p>
            <a:pPr algn="just" eaLnBrk="1" hangingPunct="1">
              <a:buClr>
                <a:srgbClr val="FF0000"/>
              </a:buClr>
              <a:buFont typeface="Wingdings" pitchFamily="2" charset="2"/>
              <a:buChar char="q"/>
              <a:defRPr/>
            </a:pPr>
            <a:r>
              <a:rPr lang="en-US" sz="1300" dirty="0" smtClean="0">
                <a:latin typeface="Calibri" pitchFamily="34" charset="0"/>
              </a:rPr>
              <a:t>A producer thread produces something which consumer thread consumes. A producer and consumer thread can run independently.</a:t>
            </a:r>
          </a:p>
          <a:p>
            <a:pPr algn="just" eaLnBrk="1" hangingPunct="1">
              <a:buClr>
                <a:srgbClr val="FF0000"/>
              </a:buClr>
              <a:buFont typeface="Wingdings" pitchFamily="2" charset="2"/>
              <a:buChar char="q"/>
              <a:defRPr/>
            </a:pPr>
            <a:r>
              <a:rPr lang="en-US" sz="1300" dirty="0" smtClean="0">
                <a:latin typeface="Calibri" pitchFamily="34" charset="0"/>
              </a:rPr>
              <a:t>What we need to ensure however is that producer makes sure that it has produced enough for consumer to consume. If producer has not produced then consumer will have to wait till producer finishes.</a:t>
            </a:r>
          </a:p>
          <a:p>
            <a:pPr algn="just" eaLnBrk="1" hangingPunct="1">
              <a:buClr>
                <a:srgbClr val="FF0000"/>
              </a:buClr>
              <a:buFont typeface="Wingdings" pitchFamily="2" charset="2"/>
              <a:buChar char="q"/>
              <a:defRPr/>
            </a:pPr>
            <a:r>
              <a:rPr lang="en-US" sz="1300" dirty="0" smtClean="0">
                <a:latin typeface="Calibri" pitchFamily="34" charset="0"/>
                <a:cs typeface="Times New Roman" pitchFamily="18" charset="0"/>
              </a:rPr>
              <a:t>The various methods used in </a:t>
            </a:r>
            <a:r>
              <a:rPr lang="en-US" sz="1300" dirty="0" err="1" smtClean="0">
                <a:latin typeface="Calibri" pitchFamily="34" charset="0"/>
                <a:cs typeface="Times New Roman" pitchFamily="18" charset="0"/>
              </a:rPr>
              <a:t>interthread</a:t>
            </a:r>
            <a:r>
              <a:rPr lang="en-US" sz="1300" dirty="0" smtClean="0">
                <a:latin typeface="Calibri" pitchFamily="34" charset="0"/>
                <a:cs typeface="Times New Roman" pitchFamily="18" charset="0"/>
              </a:rPr>
              <a:t> communication are:</a:t>
            </a:r>
          </a:p>
          <a:p>
            <a:pPr marL="1096963" lvl="1" indent="-457200">
              <a:spcBef>
                <a:spcPct val="20000"/>
              </a:spcBef>
              <a:buClr>
                <a:srgbClr val="FF0000"/>
              </a:buClr>
              <a:buFont typeface="Wingdings" pitchFamily="2" charset="2"/>
              <a:buChar char="v"/>
              <a:defRPr/>
            </a:pPr>
            <a:r>
              <a:rPr lang="en-US" sz="1300" dirty="0" smtClean="0">
                <a:latin typeface="Calibri" pitchFamily="34" charset="0"/>
                <a:cs typeface="Times New Roman" pitchFamily="18" charset="0"/>
              </a:rPr>
              <a:t>wait()</a:t>
            </a:r>
          </a:p>
          <a:p>
            <a:pPr marL="1096963" lvl="1" indent="-457200">
              <a:spcBef>
                <a:spcPct val="20000"/>
              </a:spcBef>
              <a:buClr>
                <a:srgbClr val="FF0000"/>
              </a:buClr>
              <a:buFont typeface="Wingdings" pitchFamily="2" charset="2"/>
              <a:buChar char="v"/>
              <a:defRPr/>
            </a:pPr>
            <a:r>
              <a:rPr lang="en-US" sz="1300" dirty="0" smtClean="0">
                <a:latin typeface="Calibri" pitchFamily="34" charset="0"/>
                <a:cs typeface="Times New Roman" pitchFamily="18" charset="0"/>
              </a:rPr>
              <a:t>notify()</a:t>
            </a:r>
          </a:p>
          <a:p>
            <a:pPr marL="1096963" lvl="1" indent="-457200">
              <a:spcBef>
                <a:spcPct val="20000"/>
              </a:spcBef>
              <a:buClr>
                <a:srgbClr val="FF0000"/>
              </a:buClr>
              <a:buFont typeface="Wingdings" pitchFamily="2" charset="2"/>
              <a:buChar char="v"/>
              <a:defRPr/>
            </a:pPr>
            <a:r>
              <a:rPr lang="en-US" sz="1300" dirty="0" err="1" smtClean="0">
                <a:latin typeface="Calibri" pitchFamily="34" charset="0"/>
                <a:cs typeface="Times New Roman" pitchFamily="18" charset="0"/>
              </a:rPr>
              <a:t>notifyAll</a:t>
            </a:r>
            <a:r>
              <a:rPr lang="en-US" sz="1300" dirty="0" smtClean="0">
                <a:latin typeface="Calibri" pitchFamily="34" charset="0"/>
                <a:cs typeface="Times New Roman" pitchFamily="18" charset="0"/>
              </a:rPr>
              <a:t>() </a:t>
            </a:r>
          </a:p>
          <a:p>
            <a:pPr eaLnBrk="1" hangingPunct="1">
              <a:buClr>
                <a:srgbClr val="FF0000"/>
              </a:buClr>
              <a:buFont typeface="Wingdings" pitchFamily="2" charset="2"/>
              <a:buNone/>
              <a:defRPr/>
            </a:pPr>
            <a:endParaRPr lang="en-IN" sz="13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wait()</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defRPr/>
            </a:pPr>
            <a:endParaRPr lang="en-US" sz="1400" dirty="0" smtClean="0">
              <a:latin typeface="Calibri" pitchFamily="34" charset="0"/>
            </a:endParaRPr>
          </a:p>
          <a:p>
            <a:pPr algn="just">
              <a:buClr>
                <a:srgbClr val="FF0000"/>
              </a:buClr>
              <a:buFont typeface="Wingdings" pitchFamily="2" charset="2"/>
              <a:buChar char="q"/>
              <a:defRPr/>
            </a:pPr>
            <a:r>
              <a:rPr lang="en-US" sz="1400" dirty="0" smtClean="0">
                <a:latin typeface="Calibri" pitchFamily="34" charset="0"/>
              </a:rPr>
              <a:t>Consumer thread needs to check if the item to be consumed is there. Otherwise it has to wait. So a method is required to wait on the object where is item produced (object that is consumed is member of the object that is going to be consumed).</a:t>
            </a:r>
          </a:p>
          <a:p>
            <a:pPr algn="just">
              <a:buClr>
                <a:srgbClr val="FF0000"/>
              </a:buClr>
              <a:buFont typeface="Wingdings" pitchFamily="2" charset="2"/>
              <a:buChar char="q"/>
              <a:defRPr/>
            </a:pPr>
            <a:r>
              <a:rPr lang="en-US" sz="1400" dirty="0" smtClean="0">
                <a:latin typeface="Calibri" pitchFamily="34" charset="0"/>
              </a:rPr>
              <a:t>Therefore some wait method has to be in the Object class.</a:t>
            </a:r>
          </a:p>
          <a:p>
            <a:pPr marL="400050" lvl="1" indent="0" algn="just" eaLnBrk="1" hangingPunct="1">
              <a:lnSpc>
                <a:spcPct val="90000"/>
              </a:lnSpc>
              <a:buClr>
                <a:srgbClr val="FF0000"/>
              </a:buClr>
              <a:buFont typeface="Wingdings" pitchFamily="2" charset="2"/>
              <a:buChar char="v"/>
              <a:defRPr/>
            </a:pPr>
            <a:r>
              <a:rPr lang="en-US" sz="1400" b="1" dirty="0" smtClean="0">
                <a:solidFill>
                  <a:srgbClr val="000000"/>
                </a:solidFill>
                <a:latin typeface="Calibri" pitchFamily="34" charset="0"/>
              </a:rPr>
              <a:t> final void wait() throws </a:t>
            </a:r>
            <a:r>
              <a:rPr lang="en-US" sz="1400" b="1" dirty="0" err="1" smtClean="0">
                <a:solidFill>
                  <a:srgbClr val="000000"/>
                </a:solidFill>
                <a:latin typeface="Calibri" pitchFamily="34" charset="0"/>
              </a:rPr>
              <a:t>InterruptedException</a:t>
            </a:r>
            <a:r>
              <a:rPr lang="en-US" sz="1400" b="1" dirty="0" smtClean="0">
                <a:solidFill>
                  <a:srgbClr val="000000"/>
                </a:solidFill>
                <a:latin typeface="Calibri" pitchFamily="34" charset="0"/>
              </a:rPr>
              <a:t> </a:t>
            </a:r>
          </a:p>
          <a:p>
            <a:pPr marL="400050" lvl="1" indent="0" algn="just" eaLnBrk="1" hangingPunct="1">
              <a:lnSpc>
                <a:spcPct val="90000"/>
              </a:lnSpc>
              <a:buClr>
                <a:srgbClr val="FF0000"/>
              </a:buClr>
              <a:buFont typeface="Wingdings" pitchFamily="2" charset="2"/>
              <a:buChar char="v"/>
              <a:defRPr/>
            </a:pPr>
            <a:r>
              <a:rPr lang="en-US" sz="1400" b="1" dirty="0" smtClean="0">
                <a:solidFill>
                  <a:srgbClr val="000000"/>
                </a:solidFill>
                <a:latin typeface="Calibri" pitchFamily="34" charset="0"/>
              </a:rPr>
              <a:t> final void wait(long timeout) throws </a:t>
            </a:r>
            <a:r>
              <a:rPr lang="en-US" sz="1400" b="1" dirty="0" err="1" smtClean="0">
                <a:solidFill>
                  <a:srgbClr val="000000"/>
                </a:solidFill>
                <a:latin typeface="Calibri" pitchFamily="34" charset="0"/>
              </a:rPr>
              <a:t>InterruptedException</a:t>
            </a:r>
            <a:r>
              <a:rPr lang="en-US" sz="1400" b="1" dirty="0" smtClean="0">
                <a:solidFill>
                  <a:srgbClr val="000000"/>
                </a:solidFill>
                <a:latin typeface="Calibri" pitchFamily="34" charset="0"/>
              </a:rPr>
              <a:t> </a:t>
            </a:r>
          </a:p>
          <a:p>
            <a:pPr marL="400050" lvl="1" indent="0" algn="just" eaLnBrk="1" hangingPunct="1">
              <a:lnSpc>
                <a:spcPct val="90000"/>
              </a:lnSpc>
              <a:buClr>
                <a:srgbClr val="FF0000"/>
              </a:buClr>
              <a:buFont typeface="Wingdings" pitchFamily="2" charset="2"/>
              <a:buChar char="v"/>
              <a:defRPr/>
            </a:pPr>
            <a:r>
              <a:rPr lang="en-US" sz="1400" b="1" dirty="0" smtClean="0">
                <a:solidFill>
                  <a:srgbClr val="000000"/>
                </a:solidFill>
                <a:latin typeface="Calibri" pitchFamily="34" charset="0"/>
              </a:rPr>
              <a:t> public final void wait(long timeout, </a:t>
            </a:r>
            <a:r>
              <a:rPr lang="en-US" sz="1400" b="1" dirty="0" err="1" smtClean="0">
                <a:solidFill>
                  <a:srgbClr val="000000"/>
                </a:solidFill>
                <a:latin typeface="Calibri" pitchFamily="34" charset="0"/>
              </a:rPr>
              <a:t>int</a:t>
            </a: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nanos</a:t>
            </a:r>
            <a:r>
              <a:rPr lang="en-US" sz="1400" b="1" dirty="0" smtClean="0">
                <a:solidFill>
                  <a:srgbClr val="000000"/>
                </a:solidFill>
                <a:latin typeface="Calibri" pitchFamily="34" charset="0"/>
              </a:rPr>
              <a:t>) throws </a:t>
            </a:r>
            <a:r>
              <a:rPr lang="en-US" sz="1400" b="1" dirty="0" err="1" smtClean="0">
                <a:solidFill>
                  <a:srgbClr val="000000"/>
                </a:solidFill>
                <a:latin typeface="Calibri" pitchFamily="34" charset="0"/>
              </a:rPr>
              <a:t>InterruptedException</a:t>
            </a:r>
            <a:endParaRPr lang="en-US" sz="1400" b="1" dirty="0" smtClean="0">
              <a:solidFill>
                <a:srgbClr val="000000"/>
              </a:solidFill>
              <a:latin typeface="Calibri" pitchFamily="34" charset="0"/>
            </a:endParaRPr>
          </a:p>
          <a:p>
            <a:pPr algn="just">
              <a:buClr>
                <a:srgbClr val="FF0000"/>
              </a:buClr>
              <a:buFont typeface="Wingdings" pitchFamily="2" charset="2"/>
              <a:buChar char="q"/>
              <a:defRPr/>
            </a:pPr>
            <a:r>
              <a:rPr lang="en-US" sz="1400" dirty="0" smtClean="0">
                <a:latin typeface="Calibri" pitchFamily="34" charset="0"/>
              </a:rPr>
              <a:t>The first  methods causes current thread to wait until either another thread invokes the </a:t>
            </a:r>
            <a:r>
              <a:rPr lang="en-US" sz="1400" b="1" dirty="0" smtClean="0">
                <a:latin typeface="Calibri" pitchFamily="34" charset="0"/>
                <a:cs typeface="Courier New" pitchFamily="49" charset="0"/>
              </a:rPr>
              <a:t>notify() </a:t>
            </a:r>
            <a:r>
              <a:rPr lang="en-US" sz="1400" dirty="0" smtClean="0">
                <a:latin typeface="Calibri" pitchFamily="34" charset="0"/>
              </a:rPr>
              <a:t>or the </a:t>
            </a:r>
            <a:r>
              <a:rPr lang="en-US" sz="1400" b="1" dirty="0" err="1" smtClean="0">
                <a:latin typeface="Calibri" pitchFamily="34" charset="0"/>
                <a:cs typeface="Courier New" pitchFamily="49" charset="0"/>
              </a:rPr>
              <a:t>notifyAll</a:t>
            </a:r>
            <a:r>
              <a:rPr lang="en-US" sz="1400" b="1" dirty="0" smtClean="0">
                <a:latin typeface="Calibri" pitchFamily="34" charset="0"/>
                <a:cs typeface="Courier New" pitchFamily="49" charset="0"/>
              </a:rPr>
              <a:t>() </a:t>
            </a:r>
            <a:r>
              <a:rPr lang="en-US" sz="1400" dirty="0" smtClean="0">
                <a:latin typeface="Calibri" pitchFamily="34" charset="0"/>
              </a:rPr>
              <a:t>for this object, </a:t>
            </a:r>
          </a:p>
          <a:p>
            <a:pPr algn="just">
              <a:buClr>
                <a:srgbClr val="FF0000"/>
              </a:buClr>
              <a:buFont typeface="Wingdings" pitchFamily="2" charset="2"/>
              <a:buChar char="q"/>
              <a:defRPr/>
            </a:pPr>
            <a:r>
              <a:rPr lang="en-US" sz="1400" dirty="0" smtClean="0">
                <a:latin typeface="Calibri" pitchFamily="34" charset="0"/>
              </a:rPr>
              <a:t>The second method waits for  </a:t>
            </a:r>
            <a:r>
              <a:rPr lang="en-US" sz="1400" b="1" dirty="0" smtClean="0">
                <a:latin typeface="Calibri" pitchFamily="34" charset="0"/>
                <a:cs typeface="Courier New" pitchFamily="49" charset="0"/>
              </a:rPr>
              <a:t>notify() </a:t>
            </a:r>
            <a:r>
              <a:rPr lang="en-US" sz="1400" dirty="0" smtClean="0">
                <a:latin typeface="Calibri" pitchFamily="34" charset="0"/>
              </a:rPr>
              <a:t>or the </a:t>
            </a:r>
            <a:r>
              <a:rPr lang="en-US" sz="1400" b="1" dirty="0" err="1" smtClean="0">
                <a:latin typeface="Calibri" pitchFamily="34" charset="0"/>
                <a:cs typeface="Courier New" pitchFamily="49" charset="0"/>
              </a:rPr>
              <a:t>notifyAll</a:t>
            </a:r>
            <a:r>
              <a:rPr lang="en-US" sz="1400" b="1" dirty="0" smtClean="0">
                <a:latin typeface="Calibri" pitchFamily="34" charset="0"/>
                <a:cs typeface="Courier New" pitchFamily="49" charset="0"/>
              </a:rPr>
              <a:t>() </a:t>
            </a:r>
            <a:r>
              <a:rPr lang="en-US" sz="1400" dirty="0" smtClean="0">
                <a:latin typeface="Calibri" pitchFamily="34" charset="0"/>
              </a:rPr>
              <a:t>for this object  or waits  for a specified amount of time which ever happens first.</a:t>
            </a:r>
          </a:p>
          <a:p>
            <a:pPr marL="1096963" lvl="1" indent="-457200">
              <a:spcBef>
                <a:spcPct val="20000"/>
              </a:spcBef>
              <a:buClr>
                <a:srgbClr val="FF0000"/>
              </a:buClr>
              <a:buFont typeface="Wingdings" pitchFamily="2" charset="2"/>
              <a:buChar char="q"/>
              <a:defRPr/>
            </a:pPr>
            <a:endParaRPr lang="en-US" sz="1400" dirty="0" smtClean="0">
              <a:latin typeface="Calibri" pitchFamily="34" charset="0"/>
              <a:cs typeface="Times New Roman" pitchFamily="18" charset="0"/>
            </a:endParaRPr>
          </a:p>
          <a:p>
            <a:pPr eaLnBrk="1" hangingPunct="1">
              <a:buClr>
                <a:srgbClr val="FF0000"/>
              </a:buClr>
              <a:buFont typeface="Wingdings" pitchFamily="2" charset="2"/>
              <a:buChar char="q"/>
              <a:defRPr/>
            </a:pPr>
            <a:endParaRPr lang="en-IN"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p:cNvSpPr>
          <p:nvPr>
            <p:ph type="title"/>
          </p:nvPr>
        </p:nvSpPr>
        <p:spPr>
          <a:xfrm>
            <a:off x="609600" y="117475"/>
            <a:ext cx="8534400" cy="1006475"/>
          </a:xfrm>
        </p:spPr>
        <p:txBody>
          <a:bodyPr/>
          <a:lstStyle/>
          <a:p>
            <a:r>
              <a:rPr lang="en-US" sz="2400" b="1" smtClean="0">
                <a:latin typeface="Calibri" pitchFamily="34" charset="0"/>
              </a:rPr>
              <a:t>notify()</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defRPr/>
            </a:pPr>
            <a:r>
              <a:rPr lang="en-US" sz="1400" dirty="0" smtClean="0">
                <a:latin typeface="Calibri" pitchFamily="34" charset="0"/>
              </a:rPr>
              <a:t>After the production of item, the Producer thread has to intimate the thread or threads which are waiting for the production. The production happens for a member of the an object.  </a:t>
            </a:r>
          </a:p>
          <a:p>
            <a:pPr algn="just">
              <a:buFont typeface="Wingdings" pitchFamily="2" charset="2"/>
              <a:buChar char="q"/>
              <a:defRPr/>
            </a:pPr>
            <a:r>
              <a:rPr lang="en-US" sz="1400" dirty="0" smtClean="0">
                <a:latin typeface="Calibri" pitchFamily="34" charset="0"/>
              </a:rPr>
              <a:t>But the producer  instead of directly notifying all the threads, just notifies the object. Since object has list of all waiting (consumer) threads with it ( as a result of the wait calls),  object awakens all the consumer threads.</a:t>
            </a:r>
          </a:p>
          <a:p>
            <a:pPr marL="400050" lvl="1" indent="0" algn="just" eaLnBrk="1" hangingPunct="1">
              <a:lnSpc>
                <a:spcPct val="90000"/>
              </a:lnSpc>
              <a:buClr>
                <a:srgbClr val="FF0000"/>
              </a:buClr>
              <a:buFont typeface="Wingdings" pitchFamily="2" charset="2"/>
              <a:buChar char="v"/>
              <a:defRPr/>
            </a:pPr>
            <a:r>
              <a:rPr lang="en-US" sz="1400" b="1" dirty="0" smtClean="0">
                <a:solidFill>
                  <a:srgbClr val="000000"/>
                </a:solidFill>
                <a:latin typeface="Calibri" pitchFamily="34" charset="0"/>
              </a:rPr>
              <a:t> final void notify()</a:t>
            </a:r>
          </a:p>
          <a:p>
            <a:pPr marL="400050" lvl="1" indent="0" algn="just" eaLnBrk="1" hangingPunct="1">
              <a:lnSpc>
                <a:spcPct val="90000"/>
              </a:lnSpc>
              <a:buFontTx/>
              <a:buNone/>
              <a:defRPr/>
            </a:pPr>
            <a:r>
              <a:rPr lang="en-US" sz="1400" dirty="0" smtClean="0">
                <a:latin typeface="Calibri" pitchFamily="34" charset="0"/>
              </a:rPr>
              <a:t>    Wakes up a single thread that is waiting on this object's lock. The choice is arbitrary .</a:t>
            </a:r>
            <a:endParaRPr lang="en-US" sz="1400" b="1" dirty="0" smtClean="0">
              <a:latin typeface="Calibri" pitchFamily="34" charset="0"/>
            </a:endParaRPr>
          </a:p>
          <a:p>
            <a:pPr marL="400050" lvl="1" indent="0" algn="just" eaLnBrk="1" hangingPunct="1">
              <a:lnSpc>
                <a:spcPct val="90000"/>
              </a:lnSpc>
              <a:buClr>
                <a:srgbClr val="FF0000"/>
              </a:buClr>
              <a:buFont typeface="Wingdings" pitchFamily="2" charset="2"/>
              <a:buChar char="v"/>
              <a:defRPr/>
            </a:pPr>
            <a:r>
              <a:rPr lang="en-US" sz="1400" b="1" dirty="0" smtClean="0">
                <a:solidFill>
                  <a:srgbClr val="000000"/>
                </a:solidFill>
                <a:latin typeface="Calibri" pitchFamily="34" charset="0"/>
              </a:rPr>
              <a:t> final void </a:t>
            </a:r>
            <a:r>
              <a:rPr lang="en-US" sz="1400" b="1" dirty="0" err="1" smtClean="0">
                <a:solidFill>
                  <a:srgbClr val="000000"/>
                </a:solidFill>
                <a:latin typeface="Calibri" pitchFamily="34" charset="0"/>
              </a:rPr>
              <a:t>notifyAll</a:t>
            </a:r>
            <a:r>
              <a:rPr lang="en-US" sz="1400" b="1" dirty="0" smtClean="0">
                <a:solidFill>
                  <a:srgbClr val="000000"/>
                </a:solidFill>
                <a:latin typeface="Calibri" pitchFamily="34" charset="0"/>
              </a:rPr>
              <a:t>()</a:t>
            </a:r>
          </a:p>
          <a:p>
            <a:pPr marL="400050" lvl="1" indent="0" algn="just" eaLnBrk="1" hangingPunct="1">
              <a:lnSpc>
                <a:spcPct val="90000"/>
              </a:lnSpc>
              <a:buFontTx/>
              <a:buNone/>
              <a:defRPr/>
            </a:pPr>
            <a:r>
              <a:rPr lang="en-US" sz="1400" dirty="0" smtClean="0">
                <a:latin typeface="Calibri" pitchFamily="34" charset="0"/>
              </a:rPr>
              <a:t>    Wakes up all threads that are waiting on this object's lock. </a:t>
            </a:r>
          </a:p>
        </p:txBody>
      </p:sp>
    </p:spTree>
  </p:cSld>
  <p:clrMapOvr>
    <a:masterClrMapping/>
  </p:clrMapOvr>
  <p:transition spd="med">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Monitor</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defRPr/>
            </a:pPr>
            <a:r>
              <a:rPr lang="en-US" sz="1400" dirty="0" smtClean="0">
                <a:latin typeface="Calibri" pitchFamily="34" charset="0"/>
              </a:rPr>
              <a:t>Now one every important thing to bear in mind is that both producer and consumer thread have to own a monitor before producing or consuming.</a:t>
            </a:r>
          </a:p>
          <a:p>
            <a:pPr algn="just">
              <a:buFont typeface="Wingdings" pitchFamily="2" charset="2"/>
              <a:buChar char="q"/>
              <a:defRPr/>
            </a:pPr>
            <a:r>
              <a:rPr lang="en-US" sz="1400" dirty="0" smtClean="0">
                <a:latin typeface="Calibri" pitchFamily="34" charset="0"/>
              </a:rPr>
              <a:t>When </a:t>
            </a:r>
            <a:r>
              <a:rPr lang="en-US" sz="1400" b="1" dirty="0" smtClean="0">
                <a:latin typeface="Calibri" pitchFamily="34" charset="0"/>
                <a:cs typeface="Courier New" pitchFamily="49" charset="0"/>
              </a:rPr>
              <a:t>wait() </a:t>
            </a:r>
            <a:r>
              <a:rPr lang="en-US" sz="1400" dirty="0" smtClean="0">
                <a:latin typeface="Calibri" pitchFamily="34" charset="0"/>
              </a:rPr>
              <a:t>is called, the thread releases ownership of this monitor and waits until another thread notifies. Therefore the waiting threads has to wait until can re-obtain ownership of the monitor and resume execution.</a:t>
            </a:r>
          </a:p>
          <a:p>
            <a:pPr algn="just">
              <a:buFont typeface="Wingdings" pitchFamily="2" charset="2"/>
              <a:buChar char="q"/>
              <a:defRPr/>
            </a:pPr>
            <a:r>
              <a:rPr lang="en-US" sz="1400" dirty="0" smtClean="0">
                <a:latin typeface="Calibri" pitchFamily="34" charset="0"/>
              </a:rPr>
              <a:t>When the thread that calls </a:t>
            </a:r>
            <a:r>
              <a:rPr lang="en-US" sz="1400" b="1" dirty="0" smtClean="0">
                <a:latin typeface="Calibri" pitchFamily="34" charset="0"/>
                <a:cs typeface="Courier New" pitchFamily="49" charset="0"/>
              </a:rPr>
              <a:t>notify() </a:t>
            </a:r>
            <a:r>
              <a:rPr lang="en-US" sz="1400" dirty="0" smtClean="0">
                <a:latin typeface="Calibri" pitchFamily="34" charset="0"/>
              </a:rPr>
              <a:t>the lock is not released. </a:t>
            </a:r>
          </a:p>
          <a:p>
            <a:pPr algn="just">
              <a:buFont typeface="Wingdings" pitchFamily="2" charset="2"/>
              <a:buChar char="q"/>
              <a:defRPr/>
            </a:pPr>
            <a:r>
              <a:rPr lang="en-US" sz="1400" dirty="0" smtClean="0">
                <a:latin typeface="Calibri" pitchFamily="34" charset="0"/>
              </a:rPr>
              <a:t>Therefore the  producer thread  after producing calls  </a:t>
            </a:r>
            <a:r>
              <a:rPr lang="en-US" sz="1400" b="1" dirty="0" smtClean="0">
                <a:latin typeface="Calibri" pitchFamily="34" charset="0"/>
                <a:cs typeface="Courier New" pitchFamily="49" charset="0"/>
              </a:rPr>
              <a:t>wait() </a:t>
            </a:r>
            <a:r>
              <a:rPr lang="en-US" sz="1400" dirty="0" smtClean="0">
                <a:latin typeface="Calibri" pitchFamily="34" charset="0"/>
              </a:rPr>
              <a:t>to relinquishes the lock on the object to allow consumer to consume. </a:t>
            </a:r>
          </a:p>
          <a:p>
            <a:pPr algn="just">
              <a:buFont typeface="Wingdings" pitchFamily="2" charset="2"/>
              <a:buChar char="q"/>
              <a:defRPr/>
            </a:pPr>
            <a:r>
              <a:rPr lang="en-US" sz="1400" dirty="0" smtClean="0">
                <a:latin typeface="Calibri" pitchFamily="34" charset="0"/>
              </a:rPr>
              <a:t>Similarly the consumer thread must notify the producer that it has finished consuming by calling </a:t>
            </a:r>
            <a:r>
              <a:rPr lang="en-US" sz="1400" b="1" dirty="0" smtClean="0">
                <a:latin typeface="Calibri" pitchFamily="34" charset="0"/>
                <a:cs typeface="Courier New" pitchFamily="49" charset="0"/>
              </a:rPr>
              <a:t>notify(). </a:t>
            </a:r>
            <a:r>
              <a:rPr lang="en-US" sz="1400" dirty="0" smtClean="0">
                <a:latin typeface="Calibri" pitchFamily="34" charset="0"/>
              </a:rPr>
              <a:t>This awakens the producer thread which is on </a:t>
            </a:r>
            <a:r>
              <a:rPr lang="en-US" sz="1400" b="1" dirty="0" smtClean="0">
                <a:latin typeface="Calibri" pitchFamily="34" charset="0"/>
                <a:cs typeface="Courier New" pitchFamily="49" charset="0"/>
              </a:rPr>
              <a:t>wait().</a:t>
            </a:r>
          </a:p>
          <a:p>
            <a:pPr>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Process </a:t>
            </a:r>
            <a:r>
              <a:rPr lang="en-US" sz="2400" b="1" dirty="0" err="1" smtClean="0">
                <a:latin typeface="Calibri" pitchFamily="34" charset="0"/>
              </a:rPr>
              <a:t>vs</a:t>
            </a:r>
            <a:r>
              <a:rPr lang="en-US" sz="2400" b="1" dirty="0" smtClean="0">
                <a:latin typeface="Calibri" pitchFamily="34" charset="0"/>
              </a:rPr>
              <a:t> thread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None/>
              <a:defRPr/>
            </a:pPr>
            <a:r>
              <a:rPr lang="en-US" sz="800" dirty="0" smtClean="0"/>
              <a:t>.</a:t>
            </a:r>
          </a:p>
        </p:txBody>
      </p:sp>
      <p:graphicFrame>
        <p:nvGraphicFramePr>
          <p:cNvPr id="6" name="Table 5"/>
          <p:cNvGraphicFramePr>
            <a:graphicFrameLocks noGrp="1"/>
          </p:cNvGraphicFramePr>
          <p:nvPr/>
        </p:nvGraphicFramePr>
        <p:xfrm>
          <a:off x="827088" y="1635125"/>
          <a:ext cx="7560840" cy="3168352"/>
        </p:xfrm>
        <a:graphic>
          <a:graphicData uri="http://schemas.openxmlformats.org/drawingml/2006/table">
            <a:tbl>
              <a:tblPr firstRow="1" bandRow="1">
                <a:tableStyleId>{5940675A-B579-460E-94D1-54222C63F5DA}</a:tableStyleId>
              </a:tblPr>
              <a:tblGrid>
                <a:gridCol w="3780420"/>
                <a:gridCol w="3780420"/>
              </a:tblGrid>
              <a:tr h="3168352">
                <a:tc>
                  <a:txBody>
                    <a:bodyPr/>
                    <a:lstStyle/>
                    <a:p>
                      <a:pPr algn="ctr"/>
                      <a:r>
                        <a:rPr lang="en-IN" sz="1400" b="1" dirty="0" smtClean="0">
                          <a:latin typeface="Calibri" pitchFamily="34" charset="0"/>
                        </a:rPr>
                        <a:t>Process</a:t>
                      </a:r>
                    </a:p>
                    <a:p>
                      <a:pPr marL="342900" indent="-342900" algn="l">
                        <a:buClr>
                          <a:srgbClr val="FF0000"/>
                        </a:buClr>
                        <a:buSzPct val="70000"/>
                        <a:buFont typeface="+mj-lt"/>
                        <a:buAutoNum type="arabicPeriod"/>
                      </a:pPr>
                      <a:endParaRPr lang="en-US" sz="1400" b="0" dirty="0" smtClean="0">
                        <a:latin typeface="Calibri" pitchFamily="34" charset="0"/>
                      </a:endParaRPr>
                    </a:p>
                    <a:p>
                      <a:pPr marL="342900" indent="-342900" algn="l">
                        <a:buClr>
                          <a:srgbClr val="FF0000"/>
                        </a:buClr>
                        <a:buSzPct val="70000"/>
                        <a:buFont typeface="+mj-lt"/>
                        <a:buAutoNum type="arabicPeriod"/>
                      </a:pPr>
                      <a:endParaRPr lang="en-US" sz="1400" b="0" dirty="0" smtClean="0">
                        <a:latin typeface="Calibri" pitchFamily="34" charset="0"/>
                      </a:endParaRPr>
                    </a:p>
                    <a:p>
                      <a:pPr marL="342900" indent="-342900" algn="l">
                        <a:buClr>
                          <a:srgbClr val="FF0000"/>
                        </a:buClr>
                        <a:buSzPct val="70000"/>
                        <a:buFont typeface="+mj-lt"/>
                        <a:buAutoNum type="arabicPeriod"/>
                      </a:pPr>
                      <a:endParaRPr lang="en-US" sz="1400" b="0" dirty="0" smtClean="0">
                        <a:latin typeface="Calibri" pitchFamily="34" charset="0"/>
                      </a:endParaRPr>
                    </a:p>
                    <a:p>
                      <a:pPr marL="342900" indent="-342900" algn="just">
                        <a:buClr>
                          <a:srgbClr val="FF0000"/>
                        </a:buClr>
                        <a:buSzPct val="70000"/>
                        <a:buFont typeface="+mj-lt"/>
                        <a:buAutoNum type="arabicPeriod"/>
                      </a:pPr>
                      <a:r>
                        <a:rPr lang="en-US" sz="1400" b="0" dirty="0" smtClean="0">
                          <a:latin typeface="Calibri" pitchFamily="34" charset="0"/>
                        </a:rPr>
                        <a:t>Executable program loaded in memory.</a:t>
                      </a:r>
                    </a:p>
                    <a:p>
                      <a:pPr marL="342900" indent="-342900" algn="just">
                        <a:buClr>
                          <a:srgbClr val="FF0000"/>
                        </a:buClr>
                        <a:buSzPct val="70000"/>
                        <a:buFont typeface="+mj-lt"/>
                        <a:buAutoNum type="arabicPeriod"/>
                      </a:pPr>
                      <a:r>
                        <a:rPr lang="en-US" sz="1400" b="0" dirty="0" smtClean="0">
                          <a:latin typeface="Calibri" pitchFamily="34" charset="0"/>
                        </a:rPr>
                        <a:t>Has own address space – variables &amp;</a:t>
                      </a:r>
                      <a:r>
                        <a:rPr lang="en-US" sz="1400" b="0" baseline="0" dirty="0" smtClean="0">
                          <a:latin typeface="Calibri" pitchFamily="34" charset="0"/>
                        </a:rPr>
                        <a:t>  </a:t>
                      </a:r>
                      <a:r>
                        <a:rPr lang="en-US" sz="1400" b="0" dirty="0" smtClean="0">
                          <a:latin typeface="Calibri" pitchFamily="34" charset="0"/>
                        </a:rPr>
                        <a:t>data    structures (in memory)</a:t>
                      </a:r>
                    </a:p>
                    <a:p>
                      <a:pPr marL="342900" indent="-342900" algn="just">
                        <a:buClr>
                          <a:srgbClr val="FF0000"/>
                        </a:buClr>
                        <a:buSzPct val="70000"/>
                        <a:buFont typeface="+mj-lt"/>
                        <a:buAutoNum type="arabicPeriod"/>
                      </a:pPr>
                      <a:r>
                        <a:rPr lang="en-US" sz="1400" b="0" dirty="0" smtClean="0">
                          <a:latin typeface="Calibri" pitchFamily="34" charset="0"/>
                        </a:rPr>
                        <a:t>Communicate via operating system, files, network.</a:t>
                      </a:r>
                    </a:p>
                    <a:p>
                      <a:pPr marL="342900" indent="-342900" algn="just">
                        <a:buClr>
                          <a:srgbClr val="FF0000"/>
                        </a:buClr>
                        <a:buSzPct val="70000"/>
                        <a:buFont typeface="+mj-lt"/>
                        <a:buAutoNum type="arabicPeriod"/>
                      </a:pPr>
                      <a:r>
                        <a:rPr lang="en-US" sz="1400" b="0" dirty="0" smtClean="0">
                          <a:latin typeface="Calibri" pitchFamily="34" charset="0"/>
                        </a:rPr>
                        <a:t>May contain multiple threads.</a:t>
                      </a:r>
                    </a:p>
                    <a:p>
                      <a:pPr algn="just">
                        <a:buClr>
                          <a:srgbClr val="FF0000"/>
                        </a:buClr>
                        <a:buSzPct val="70000"/>
                        <a:buFont typeface="Wingdings" pitchFamily="2" charset="2"/>
                        <a:buNone/>
                      </a:pPr>
                      <a:r>
                        <a:rPr lang="en-US" sz="1400" b="0" dirty="0" smtClean="0">
                          <a:latin typeface="Calibri" pitchFamily="34" charset="0"/>
                        </a:rPr>
                        <a:t> </a:t>
                      </a:r>
                    </a:p>
                    <a:p>
                      <a:pPr algn="l">
                        <a:buClr>
                          <a:srgbClr val="FF0000"/>
                        </a:buClr>
                        <a:buSzPct val="70000"/>
                        <a:buFont typeface="Wingdings" pitchFamily="2" charset="2"/>
                        <a:buNone/>
                      </a:pPr>
                      <a:endParaRPr lang="en-US" sz="1400" b="0" dirty="0" smtClean="0">
                        <a:latin typeface="Calibri" pitchFamily="34" charset="0"/>
                      </a:endParaRPr>
                    </a:p>
                    <a:p>
                      <a:pPr algn="l">
                        <a:buClr>
                          <a:srgbClr val="FF0000"/>
                        </a:buClr>
                        <a:buSzPct val="70000"/>
                        <a:buFont typeface="Wingdings" pitchFamily="2" charset="2"/>
                        <a:buChar char="q"/>
                      </a:pPr>
                      <a:endParaRPr lang="en-IN" sz="1400" b="1"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400" b="1" dirty="0" smtClean="0">
                          <a:latin typeface="Calibri" pitchFamily="34" charset="0"/>
                        </a:rPr>
                        <a:t>Thread</a:t>
                      </a:r>
                    </a:p>
                    <a:p>
                      <a:pPr marL="457200" lvl="1" indent="-342900" algn="l">
                        <a:spcBef>
                          <a:spcPct val="0"/>
                        </a:spcBef>
                        <a:buClr>
                          <a:schemeClr val="accent2"/>
                        </a:buClr>
                        <a:buSzPct val="70000"/>
                        <a:buFont typeface="+mj-lt"/>
                        <a:buAutoNum type="arabicPeriod"/>
                      </a:pPr>
                      <a:endParaRPr lang="en-US" sz="1400" b="0" dirty="0" smtClean="0">
                        <a:latin typeface="Calibri" pitchFamily="34" charset="0"/>
                      </a:endParaRPr>
                    </a:p>
                    <a:p>
                      <a:pPr marL="457200" lvl="1" indent="-342900" algn="l">
                        <a:spcBef>
                          <a:spcPct val="0"/>
                        </a:spcBef>
                        <a:buClr>
                          <a:schemeClr val="accent2"/>
                        </a:buClr>
                        <a:buSzPct val="70000"/>
                        <a:buFont typeface="+mj-lt"/>
                        <a:buAutoNum type="arabicPeriod"/>
                      </a:pPr>
                      <a:endParaRPr lang="en-US" sz="1400" b="0" dirty="0" smtClean="0">
                        <a:latin typeface="Calibri" pitchFamily="34" charset="0"/>
                      </a:endParaRPr>
                    </a:p>
                    <a:p>
                      <a:pPr marL="457200" lvl="1" indent="-342900" algn="l">
                        <a:spcBef>
                          <a:spcPct val="0"/>
                        </a:spcBef>
                        <a:buClr>
                          <a:schemeClr val="accent2"/>
                        </a:buClr>
                        <a:buSzPct val="70000"/>
                        <a:buFont typeface="+mj-lt"/>
                        <a:buAutoNum type="arabicPeriod"/>
                      </a:pPr>
                      <a:endParaRPr lang="en-US" sz="1400" b="0" dirty="0" smtClean="0">
                        <a:latin typeface="Calibri" pitchFamily="34" charset="0"/>
                      </a:endParaRPr>
                    </a:p>
                    <a:p>
                      <a:pPr marL="457200" lvl="1" indent="-342900" algn="l">
                        <a:spcBef>
                          <a:spcPct val="0"/>
                        </a:spcBef>
                        <a:buClr>
                          <a:schemeClr val="accent2"/>
                        </a:buClr>
                        <a:buSzPct val="70000"/>
                        <a:buFont typeface="+mj-lt"/>
                        <a:buAutoNum type="arabicPeriod"/>
                      </a:pPr>
                      <a:r>
                        <a:rPr lang="en-US" sz="1400" b="0" dirty="0" smtClean="0">
                          <a:latin typeface="Calibri" pitchFamily="34" charset="0"/>
                        </a:rPr>
                        <a:t>Sequentially executed stream of</a:t>
                      </a:r>
                      <a:r>
                        <a:rPr lang="en-US" sz="1400" b="0" baseline="0" dirty="0" smtClean="0">
                          <a:latin typeface="Calibri" pitchFamily="34" charset="0"/>
                        </a:rPr>
                        <a:t> </a:t>
                      </a:r>
                      <a:r>
                        <a:rPr lang="en-US" sz="1400" b="0" dirty="0" smtClean="0">
                          <a:latin typeface="Calibri" pitchFamily="34" charset="0"/>
                        </a:rPr>
                        <a:t>instructions.</a:t>
                      </a:r>
                    </a:p>
                    <a:p>
                      <a:pPr marL="457200" lvl="1" indent="-342900" algn="just">
                        <a:spcBef>
                          <a:spcPct val="0"/>
                        </a:spcBef>
                        <a:buClr>
                          <a:schemeClr val="accent2"/>
                        </a:buClr>
                        <a:buSzPct val="70000"/>
                        <a:buFont typeface="+mj-lt"/>
                        <a:buAutoNum type="arabicPeriod"/>
                      </a:pPr>
                      <a:r>
                        <a:rPr lang="en-US" sz="1400" b="0" dirty="0" smtClean="0">
                          <a:latin typeface="Calibri" pitchFamily="34" charset="0"/>
                        </a:rPr>
                        <a:t>Shares address space with other</a:t>
                      </a:r>
                      <a:r>
                        <a:rPr lang="en-US" sz="1400" b="0" baseline="0" dirty="0" smtClean="0">
                          <a:latin typeface="Calibri" pitchFamily="34" charset="0"/>
                        </a:rPr>
                        <a:t> </a:t>
                      </a:r>
                      <a:r>
                        <a:rPr lang="en-US" sz="1400" b="0" dirty="0" smtClean="0">
                          <a:latin typeface="Calibri" pitchFamily="34" charset="0"/>
                        </a:rPr>
                        <a:t>threads.</a:t>
                      </a:r>
                    </a:p>
                    <a:p>
                      <a:pPr marL="457200" lvl="1" indent="-342900" algn="just">
                        <a:spcBef>
                          <a:spcPct val="0"/>
                        </a:spcBef>
                        <a:buClr>
                          <a:schemeClr val="accent2"/>
                        </a:buClr>
                        <a:buSzPct val="70000"/>
                        <a:buFont typeface="+mj-lt"/>
                        <a:buAutoNum type="arabicPeriod"/>
                      </a:pPr>
                      <a:r>
                        <a:rPr lang="en-US" sz="1400" b="0" dirty="0" smtClean="0">
                          <a:latin typeface="Calibri" pitchFamily="34" charset="0"/>
                        </a:rPr>
                        <a:t>Has own execution context.</a:t>
                      </a:r>
                    </a:p>
                    <a:p>
                      <a:pPr marL="457200" lvl="1" indent="-342900" algn="just">
                        <a:spcBef>
                          <a:spcPct val="0"/>
                        </a:spcBef>
                        <a:buClr>
                          <a:schemeClr val="accent2"/>
                        </a:buClr>
                        <a:buSzPct val="70000"/>
                        <a:buFont typeface="+mj-lt"/>
                        <a:buAutoNum type="arabicPeriod"/>
                      </a:pPr>
                      <a:r>
                        <a:rPr lang="en-US" sz="1400" b="0" dirty="0" smtClean="0">
                          <a:latin typeface="Calibri" pitchFamily="34" charset="0"/>
                        </a:rPr>
                        <a:t>Multiple thread in process execute same program.</a:t>
                      </a:r>
                    </a:p>
                    <a:p>
                      <a:pPr marL="114300" lvl="1" algn="l">
                        <a:spcBef>
                          <a:spcPct val="0"/>
                        </a:spcBef>
                        <a:buClr>
                          <a:schemeClr val="accent2"/>
                        </a:buClr>
                        <a:buSzPct val="70000"/>
                        <a:buFont typeface="Wingdings" pitchFamily="2" charset="2"/>
                        <a:buChar char="q"/>
                      </a:pPr>
                      <a:endParaRPr lang="en-US" sz="1400" b="0" dirty="0" smtClean="0">
                        <a:latin typeface="Calibri" pitchFamily="34" charset="0"/>
                      </a:endParaRPr>
                    </a:p>
                    <a:p>
                      <a:pPr algn="l"/>
                      <a:endParaRPr lang="en-IN" sz="1400" b="1"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IN" sz="2400" b="1" dirty="0" smtClean="0">
                <a:latin typeface="Calibri" pitchFamily="34" charset="0"/>
              </a:rPr>
              <a:t>Exception thrown by wait and notify method</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defRPr/>
            </a:pPr>
            <a:r>
              <a:rPr lang="en-IN" sz="1400" b="1" dirty="0" err="1" smtClean="0">
                <a:latin typeface="Calibri" pitchFamily="34" charset="0"/>
              </a:rPr>
              <a:t>InterruptedException</a:t>
            </a:r>
            <a:r>
              <a:rPr lang="en-IN" sz="1400" b="1" dirty="0" smtClean="0">
                <a:latin typeface="Calibri" pitchFamily="34" charset="0"/>
              </a:rPr>
              <a:t> -</a:t>
            </a:r>
            <a:r>
              <a:rPr lang="en-IN" sz="1400" dirty="0" smtClean="0">
                <a:latin typeface="Calibri" pitchFamily="34" charset="0"/>
              </a:rPr>
              <a:t> if another thread interrupted the current thread before or while the current thread was waiting for a notification.</a:t>
            </a:r>
          </a:p>
          <a:p>
            <a:pPr>
              <a:buClr>
                <a:srgbClr val="FF0000"/>
              </a:buClr>
              <a:buNone/>
              <a:defRPr/>
            </a:pPr>
            <a:endParaRPr lang="en-IN" sz="1400" dirty="0" smtClean="0">
              <a:latin typeface="Calibri" pitchFamily="34" charset="0"/>
            </a:endParaRPr>
          </a:p>
          <a:p>
            <a:pPr>
              <a:buClr>
                <a:srgbClr val="FF0000"/>
              </a:buClr>
              <a:buFont typeface="Wingdings" pitchFamily="2" charset="2"/>
              <a:buChar char="q"/>
              <a:defRPr/>
            </a:pPr>
            <a:r>
              <a:rPr lang="en-US" sz="1400" b="1" dirty="0" err="1" smtClean="0">
                <a:latin typeface="Calibri" pitchFamily="34" charset="0"/>
              </a:rPr>
              <a:t>IllegalMonitorStateException</a:t>
            </a:r>
            <a:r>
              <a:rPr lang="en-US" sz="1400" b="1" dirty="0" smtClean="0">
                <a:latin typeface="Calibri" pitchFamily="34" charset="0"/>
              </a:rPr>
              <a:t> - </a:t>
            </a:r>
            <a:r>
              <a:rPr lang="en-US" sz="1400" dirty="0" smtClean="0">
                <a:latin typeface="Calibri" pitchFamily="34" charset="0"/>
              </a:rPr>
              <a:t>is thrown if these methods are not  called from a synchronized context.</a:t>
            </a:r>
          </a:p>
          <a:p>
            <a:pPr>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492250"/>
          <a:ext cx="7416750" cy="3413760"/>
        </p:xfrm>
        <a:graphic>
          <a:graphicData uri="http://schemas.openxmlformats.org/drawingml/2006/table">
            <a:tbl>
              <a:tblPr firstRow="1" bandRow="1">
                <a:tableStyleId>{5940675A-B579-460E-94D1-54222C63F5DA}</a:tableStyleId>
              </a:tblPr>
              <a:tblGrid>
                <a:gridCol w="3744416"/>
                <a:gridCol w="3672334"/>
              </a:tblGrid>
              <a:tr h="3312318">
                <a:tc>
                  <a:txBody>
                    <a:bodyPr/>
                    <a:lstStyle/>
                    <a:p>
                      <a:r>
                        <a:rPr lang="en-IN" sz="1200" b="1" dirty="0" smtClean="0">
                          <a:latin typeface="Calibri" pitchFamily="34" charset="0"/>
                        </a:rPr>
                        <a:t>1. class Calculator extends Thread { </a:t>
                      </a:r>
                    </a:p>
                    <a:p>
                      <a:r>
                        <a:rPr lang="en-IN" sz="1200" b="1" baseline="0" dirty="0" smtClean="0">
                          <a:latin typeface="Calibri" pitchFamily="34" charset="0"/>
                        </a:rPr>
                        <a:t>2.          </a:t>
                      </a:r>
                      <a:r>
                        <a:rPr lang="en-IN" sz="1200" b="1" dirty="0" err="1" smtClean="0">
                          <a:latin typeface="Calibri" pitchFamily="34" charset="0"/>
                        </a:rPr>
                        <a:t>int</a:t>
                      </a:r>
                      <a:r>
                        <a:rPr lang="en-IN" sz="1200" b="1" dirty="0" smtClean="0">
                          <a:latin typeface="Calibri" pitchFamily="34" charset="0"/>
                        </a:rPr>
                        <a:t> total; </a:t>
                      </a:r>
                    </a:p>
                    <a:p>
                      <a:r>
                        <a:rPr lang="en-IN" sz="1200" b="1" dirty="0" smtClean="0">
                          <a:latin typeface="Calibri" pitchFamily="34" charset="0"/>
                        </a:rPr>
                        <a:t>3.          public void run() { </a:t>
                      </a:r>
                    </a:p>
                    <a:p>
                      <a:r>
                        <a:rPr lang="en-IN" sz="1200" b="1" dirty="0" smtClean="0">
                          <a:latin typeface="Calibri" pitchFamily="34" charset="0"/>
                        </a:rPr>
                        <a:t>4.               synchronized(this){ </a:t>
                      </a:r>
                    </a:p>
                    <a:p>
                      <a:r>
                        <a:rPr lang="en-IN" sz="1200" b="1" dirty="0" smtClean="0">
                          <a:latin typeface="Calibri" pitchFamily="34" charset="0"/>
                        </a:rPr>
                        <a:t>5.                   for(</a:t>
                      </a:r>
                      <a:r>
                        <a:rPr lang="en-IN" sz="1200" b="1" dirty="0" err="1" smtClean="0">
                          <a:latin typeface="Calibri" pitchFamily="34" charset="0"/>
                        </a:rPr>
                        <a:t>int</a:t>
                      </a:r>
                      <a:r>
                        <a:rPr lang="en-IN" sz="1200" b="1" dirty="0" smtClean="0">
                          <a:latin typeface="Calibri" pitchFamily="34" charset="0"/>
                        </a:rPr>
                        <a:t> </a:t>
                      </a:r>
                      <a:r>
                        <a:rPr lang="en-IN" sz="1200" b="1" dirty="0" err="1" smtClean="0">
                          <a:latin typeface="Calibri" pitchFamily="34" charset="0"/>
                        </a:rPr>
                        <a:t>i</a:t>
                      </a:r>
                      <a:r>
                        <a:rPr lang="en-IN" sz="1200" b="1" dirty="0" smtClean="0">
                          <a:latin typeface="Calibri" pitchFamily="34" charset="0"/>
                        </a:rPr>
                        <a:t>=0; </a:t>
                      </a:r>
                      <a:r>
                        <a:rPr lang="en-IN" sz="1200" b="1" dirty="0" err="1" smtClean="0">
                          <a:latin typeface="Calibri" pitchFamily="34" charset="0"/>
                        </a:rPr>
                        <a:t>i</a:t>
                      </a:r>
                      <a:r>
                        <a:rPr lang="en-IN" sz="1200" b="1" dirty="0" smtClean="0">
                          <a:latin typeface="Calibri" pitchFamily="34" charset="0"/>
                        </a:rPr>
                        <a:t>&lt;100; </a:t>
                      </a:r>
                      <a:r>
                        <a:rPr lang="en-IN" sz="1200" b="1" dirty="0" err="1" smtClean="0">
                          <a:latin typeface="Calibri" pitchFamily="34" charset="0"/>
                        </a:rPr>
                        <a:t>i</a:t>
                      </a:r>
                      <a:r>
                        <a:rPr lang="en-IN" sz="1200" b="1" dirty="0" smtClean="0">
                          <a:latin typeface="Calibri" pitchFamily="34" charset="0"/>
                        </a:rPr>
                        <a:t>++) { </a:t>
                      </a:r>
                    </a:p>
                    <a:p>
                      <a:r>
                        <a:rPr lang="en-IN" sz="1200" b="1" dirty="0" smtClean="0">
                          <a:latin typeface="Calibri" pitchFamily="34" charset="0"/>
                        </a:rPr>
                        <a:t>6.                        total+=</a:t>
                      </a:r>
                      <a:r>
                        <a:rPr lang="en-IN" sz="1200" b="1" dirty="0" err="1" smtClean="0">
                          <a:latin typeface="Calibri" pitchFamily="34" charset="0"/>
                        </a:rPr>
                        <a:t>i</a:t>
                      </a:r>
                      <a:r>
                        <a:rPr lang="en-IN" sz="1200" b="1" dirty="0" smtClean="0">
                          <a:latin typeface="Calibri" pitchFamily="34" charset="0"/>
                        </a:rPr>
                        <a:t>; </a:t>
                      </a:r>
                    </a:p>
                    <a:p>
                      <a:r>
                        <a:rPr lang="en-IN" sz="1200" b="1" dirty="0" smtClean="0">
                          <a:latin typeface="Calibri" pitchFamily="34" charset="0"/>
                        </a:rPr>
                        <a:t>7.                   } </a:t>
                      </a:r>
                    </a:p>
                    <a:p>
                      <a:r>
                        <a:rPr lang="en-IN" sz="1200" b="1" dirty="0" smtClean="0">
                          <a:latin typeface="Calibri" pitchFamily="34" charset="0"/>
                        </a:rPr>
                        <a:t>8.                   notify(); </a:t>
                      </a:r>
                    </a:p>
                    <a:p>
                      <a:r>
                        <a:rPr lang="en-IN" sz="1200" b="1" baseline="0" dirty="0" smtClean="0">
                          <a:latin typeface="Calibri" pitchFamily="34" charset="0"/>
                        </a:rPr>
                        <a:t>9.          </a:t>
                      </a:r>
                      <a:r>
                        <a:rPr lang="en-IN" sz="1200" b="1" dirty="0" smtClean="0">
                          <a:latin typeface="Calibri" pitchFamily="34" charset="0"/>
                        </a:rPr>
                        <a:t>     } </a:t>
                      </a:r>
                    </a:p>
                    <a:p>
                      <a:r>
                        <a:rPr lang="en-IN" sz="1200" b="1" dirty="0" smtClean="0">
                          <a:latin typeface="Calibri" pitchFamily="34" charset="0"/>
                        </a:rPr>
                        <a:t>10.       }</a:t>
                      </a:r>
                    </a:p>
                    <a:p>
                      <a:r>
                        <a:rPr lang="en-IN" sz="1200" b="1" dirty="0" smtClean="0">
                          <a:latin typeface="Calibri" pitchFamily="34" charset="0"/>
                        </a:rPr>
                        <a:t>11. } </a:t>
                      </a:r>
                    </a:p>
                    <a:p>
                      <a:r>
                        <a:rPr lang="en-IN" sz="1200" b="1" dirty="0" smtClean="0">
                          <a:latin typeface="Calibri" pitchFamily="34" charset="0"/>
                        </a:rPr>
                        <a:t>12. class Reader extends Thread {</a:t>
                      </a:r>
                    </a:p>
                    <a:p>
                      <a:r>
                        <a:rPr lang="en-IN" sz="1200" b="1" dirty="0" smtClean="0">
                          <a:latin typeface="Calibri" pitchFamily="34" charset="0"/>
                        </a:rPr>
                        <a:t>13.            Calculator c; </a:t>
                      </a:r>
                    </a:p>
                    <a:p>
                      <a:r>
                        <a:rPr lang="en-IN" sz="1200" b="1" dirty="0" smtClean="0">
                          <a:latin typeface="Calibri" pitchFamily="34" charset="0"/>
                        </a:rPr>
                        <a:t>14.            public Reader(Calculator c) { </a:t>
                      </a:r>
                    </a:p>
                    <a:p>
                      <a:r>
                        <a:rPr lang="en-IN" sz="1200" b="1" dirty="0" smtClean="0">
                          <a:latin typeface="Calibri" pitchFamily="34" charset="0"/>
                        </a:rPr>
                        <a:t>15. 	 </a:t>
                      </a:r>
                      <a:r>
                        <a:rPr lang="en-IN" sz="1200" b="1" dirty="0" err="1" smtClean="0">
                          <a:latin typeface="Calibri" pitchFamily="34" charset="0"/>
                        </a:rPr>
                        <a:t>this.c</a:t>
                      </a:r>
                      <a:r>
                        <a:rPr lang="en-IN" sz="1200" b="1" dirty="0" smtClean="0">
                          <a:latin typeface="Calibri" pitchFamily="34" charset="0"/>
                        </a:rPr>
                        <a:t>=c; </a:t>
                      </a:r>
                    </a:p>
                    <a:p>
                      <a:r>
                        <a:rPr lang="en-IN" sz="1200" b="1" baseline="0" dirty="0" smtClean="0">
                          <a:latin typeface="Calibri" pitchFamily="34" charset="0"/>
                        </a:rPr>
                        <a:t>16.             </a:t>
                      </a:r>
                      <a:r>
                        <a:rPr lang="en-IN" sz="1200" b="1" dirty="0" smtClean="0">
                          <a:latin typeface="Calibri"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500"/>
                        </a:spcBef>
                      </a:pPr>
                      <a:r>
                        <a:rPr lang="en-IN" sz="1200" b="1" dirty="0" smtClean="0">
                          <a:latin typeface="Calibri" pitchFamily="34" charset="0"/>
                        </a:rPr>
                        <a:t>17. public void run(){ </a:t>
                      </a:r>
                    </a:p>
                    <a:p>
                      <a:pPr>
                        <a:spcBef>
                          <a:spcPts val="500"/>
                        </a:spcBef>
                      </a:pPr>
                      <a:r>
                        <a:rPr lang="en-IN" sz="1200" b="1" baseline="0" dirty="0" smtClean="0">
                          <a:latin typeface="Calibri" pitchFamily="34" charset="0"/>
                        </a:rPr>
                        <a:t>18.     </a:t>
                      </a:r>
                      <a:r>
                        <a:rPr lang="en-IN" sz="1200" b="1" dirty="0" smtClean="0">
                          <a:latin typeface="Calibri" pitchFamily="34" charset="0"/>
                        </a:rPr>
                        <a:t>synchronized(c){ </a:t>
                      </a:r>
                    </a:p>
                    <a:p>
                      <a:pPr>
                        <a:spcBef>
                          <a:spcPts val="500"/>
                        </a:spcBef>
                      </a:pPr>
                      <a:r>
                        <a:rPr lang="en-IN" sz="1200" b="1" dirty="0" smtClean="0">
                          <a:latin typeface="Calibri" pitchFamily="34" charset="0"/>
                        </a:rPr>
                        <a:t>19.     try { </a:t>
                      </a:r>
                    </a:p>
                    <a:p>
                      <a:pPr>
                        <a:spcBef>
                          <a:spcPts val="500"/>
                        </a:spcBef>
                      </a:pPr>
                      <a:r>
                        <a:rPr lang="en-IN" sz="1200" b="1" dirty="0" smtClean="0">
                          <a:latin typeface="Calibri" pitchFamily="34" charset="0"/>
                        </a:rPr>
                        <a:t>20.            </a:t>
                      </a:r>
                      <a:r>
                        <a:rPr lang="en-IN" sz="1200" b="1" dirty="0" err="1" smtClean="0">
                          <a:latin typeface="Calibri" pitchFamily="34" charset="0"/>
                        </a:rPr>
                        <a:t>System.out.println</a:t>
                      </a:r>
                      <a:r>
                        <a:rPr lang="en-IN" sz="1200" b="1" dirty="0" smtClean="0">
                          <a:latin typeface="Calibri" pitchFamily="34" charset="0"/>
                        </a:rPr>
                        <a:t>("Waiting for Calculation...."); </a:t>
                      </a:r>
                    </a:p>
                    <a:p>
                      <a:pPr>
                        <a:spcBef>
                          <a:spcPts val="500"/>
                        </a:spcBef>
                      </a:pPr>
                      <a:r>
                        <a:rPr lang="en-IN" sz="1200" b="1" dirty="0" smtClean="0">
                          <a:latin typeface="Calibri" pitchFamily="34" charset="0"/>
                        </a:rPr>
                        <a:t>21.             </a:t>
                      </a:r>
                      <a:r>
                        <a:rPr lang="en-IN" sz="1200" b="1" dirty="0" err="1" smtClean="0">
                          <a:latin typeface="Calibri" pitchFamily="34" charset="0"/>
                        </a:rPr>
                        <a:t>c.wait</a:t>
                      </a:r>
                      <a:r>
                        <a:rPr lang="en-IN" sz="1200" b="1" dirty="0" smtClean="0">
                          <a:latin typeface="Calibri" pitchFamily="34" charset="0"/>
                        </a:rPr>
                        <a:t>();</a:t>
                      </a:r>
                    </a:p>
                    <a:p>
                      <a:pPr>
                        <a:spcBef>
                          <a:spcPts val="500"/>
                        </a:spcBef>
                      </a:pPr>
                      <a:r>
                        <a:rPr lang="en-IN" sz="1200" b="1" dirty="0" smtClean="0">
                          <a:latin typeface="Calibri" pitchFamily="34" charset="0"/>
                        </a:rPr>
                        <a:t>22.             }catch(</a:t>
                      </a:r>
                      <a:r>
                        <a:rPr lang="en-IN" sz="1200" b="1" dirty="0" err="1" smtClean="0">
                          <a:latin typeface="Calibri" pitchFamily="34" charset="0"/>
                        </a:rPr>
                        <a:t>InterruptedException</a:t>
                      </a:r>
                      <a:r>
                        <a:rPr lang="en-IN" sz="1200" b="1" dirty="0" smtClean="0">
                          <a:latin typeface="Calibri" pitchFamily="34" charset="0"/>
                        </a:rPr>
                        <a:t> e){} </a:t>
                      </a:r>
                    </a:p>
                    <a:p>
                      <a:pPr>
                        <a:spcBef>
                          <a:spcPts val="500"/>
                        </a:spcBef>
                      </a:pPr>
                      <a:r>
                        <a:rPr lang="en-IN" sz="1200" b="1" dirty="0" smtClean="0">
                          <a:latin typeface="Calibri" pitchFamily="34" charset="0"/>
                        </a:rPr>
                        <a:t>23.             </a:t>
                      </a:r>
                      <a:r>
                        <a:rPr lang="en-IN" sz="1200" b="1" dirty="0" err="1" smtClean="0">
                          <a:latin typeface="Calibri" pitchFamily="34" charset="0"/>
                        </a:rPr>
                        <a:t>System.out.println</a:t>
                      </a:r>
                      <a:r>
                        <a:rPr lang="en-IN" sz="1200" b="1" dirty="0" smtClean="0">
                          <a:latin typeface="Calibri" pitchFamily="34" charset="0"/>
                        </a:rPr>
                        <a:t>("Total= "+</a:t>
                      </a:r>
                      <a:r>
                        <a:rPr lang="en-IN" sz="1200" b="1" dirty="0" err="1" smtClean="0">
                          <a:latin typeface="Calibri" pitchFamily="34" charset="0"/>
                        </a:rPr>
                        <a:t>c.total</a:t>
                      </a:r>
                      <a:r>
                        <a:rPr lang="en-IN" sz="1200" b="1" dirty="0" smtClean="0">
                          <a:latin typeface="Calibri" pitchFamily="34" charset="0"/>
                        </a:rPr>
                        <a:t>); </a:t>
                      </a:r>
                    </a:p>
                    <a:p>
                      <a:pPr>
                        <a:spcBef>
                          <a:spcPts val="500"/>
                        </a:spcBef>
                      </a:pPr>
                      <a:r>
                        <a:rPr lang="en-IN" sz="1200" b="1" dirty="0" smtClean="0">
                          <a:latin typeface="Calibri" pitchFamily="34" charset="0"/>
                        </a:rPr>
                        <a:t>24.    } } </a:t>
                      </a:r>
                    </a:p>
                    <a:p>
                      <a:pPr>
                        <a:spcBef>
                          <a:spcPts val="500"/>
                        </a:spcBef>
                      </a:pPr>
                      <a:r>
                        <a:rPr lang="en-IN" sz="1200" b="1" dirty="0" smtClean="0">
                          <a:latin typeface="Calibri" pitchFamily="34" charset="0"/>
                        </a:rPr>
                        <a:t>25.public static void main(String as[]) { </a:t>
                      </a:r>
                    </a:p>
                    <a:p>
                      <a:pPr>
                        <a:spcBef>
                          <a:spcPts val="500"/>
                        </a:spcBef>
                      </a:pPr>
                      <a:r>
                        <a:rPr lang="en-IN" sz="1200" b="1" dirty="0" smtClean="0">
                          <a:latin typeface="Calibri" pitchFamily="34" charset="0"/>
                        </a:rPr>
                        <a:t>26.        Calculator cal=new Calculator(); </a:t>
                      </a:r>
                    </a:p>
                    <a:p>
                      <a:pPr>
                        <a:spcBef>
                          <a:spcPts val="500"/>
                        </a:spcBef>
                      </a:pPr>
                      <a:r>
                        <a:rPr lang="en-IN" sz="1200" b="1" dirty="0" smtClean="0">
                          <a:latin typeface="Calibri" pitchFamily="34" charset="0"/>
                        </a:rPr>
                        <a:t>27.         new Reader(cal).start();        </a:t>
                      </a:r>
                    </a:p>
                    <a:p>
                      <a:pPr>
                        <a:spcBef>
                          <a:spcPts val="500"/>
                        </a:spcBef>
                      </a:pPr>
                      <a:r>
                        <a:rPr lang="en-IN" sz="1200" b="1" dirty="0" smtClean="0">
                          <a:latin typeface="Calibri" pitchFamily="34" charset="0"/>
                        </a:rPr>
                        <a:t>28.         new Reader(cal).start(); </a:t>
                      </a:r>
                    </a:p>
                    <a:p>
                      <a:pPr>
                        <a:spcBef>
                          <a:spcPts val="500"/>
                        </a:spcBef>
                      </a:pPr>
                      <a:r>
                        <a:rPr lang="en-IN" sz="1200" b="1" dirty="0" smtClean="0">
                          <a:latin typeface="Calibri" pitchFamily="34" charset="0"/>
                        </a:rPr>
                        <a:t>29.          </a:t>
                      </a:r>
                      <a:r>
                        <a:rPr lang="en-IN" sz="1200" b="1" dirty="0" err="1" smtClean="0">
                          <a:latin typeface="Calibri" pitchFamily="34" charset="0"/>
                        </a:rPr>
                        <a:t>cal.start</a:t>
                      </a:r>
                      <a:r>
                        <a:rPr lang="en-IN" sz="1200" b="1" dirty="0" smtClean="0">
                          <a:latin typeface="Calibri" pitchFamily="34" charset="0"/>
                        </a:rPr>
                        <a:t>();  }}</a:t>
                      </a:r>
                      <a:endParaRPr lang="en-IN" sz="1200" b="1"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IN" sz="2400" b="1" dirty="0" smtClean="0">
                <a:latin typeface="Calibri" pitchFamily="34" charset="0"/>
              </a:rPr>
              <a:t>Output:</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None/>
              <a:defRPr/>
            </a:pPr>
            <a:r>
              <a:rPr lang="en-IN" sz="1400" dirty="0" smtClean="0">
                <a:latin typeface="Calibri" pitchFamily="34" charset="0"/>
              </a:rPr>
              <a:t>Waiting for Calculation....</a:t>
            </a:r>
          </a:p>
          <a:p>
            <a:pPr>
              <a:buClr>
                <a:srgbClr val="FF0000"/>
              </a:buClr>
              <a:buNone/>
              <a:defRPr/>
            </a:pPr>
            <a:r>
              <a:rPr lang="en-IN" sz="1400" dirty="0" smtClean="0">
                <a:latin typeface="Calibri" pitchFamily="34" charset="0"/>
              </a:rPr>
              <a:t>Waiting for Calculation....</a:t>
            </a:r>
          </a:p>
          <a:p>
            <a:pPr>
              <a:buClr>
                <a:srgbClr val="FF0000"/>
              </a:buClr>
              <a:buNone/>
              <a:defRPr/>
            </a:pPr>
            <a:r>
              <a:rPr lang="en-IN" sz="1400" dirty="0" smtClean="0">
                <a:latin typeface="Calibri" pitchFamily="34" charset="0"/>
              </a:rPr>
              <a:t>Total= 4950</a:t>
            </a:r>
          </a:p>
          <a:p>
            <a:pPr>
              <a:buClr>
                <a:srgbClr val="FF0000"/>
              </a:buClr>
              <a:buNone/>
              <a:defRPr/>
            </a:pPr>
            <a:r>
              <a:rPr lang="en-IN" sz="1400" dirty="0" smtClean="0">
                <a:latin typeface="Calibri" pitchFamily="34" charset="0"/>
              </a:rPr>
              <a:t>Total= 4950 </a:t>
            </a:r>
            <a:endParaRPr lang="en-US" sz="1400" dirty="0" smtClean="0">
              <a:latin typeface="Calibri" pitchFamily="34" charset="0"/>
            </a:endParaRPr>
          </a:p>
          <a:p>
            <a:pPr>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kern="0" dirty="0" smtClean="0">
                <a:latin typeface="Calibri" pitchFamily="34" charset="0"/>
              </a:rPr>
              <a:t>Garbage collection</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just">
              <a:spcBef>
                <a:spcPts val="700"/>
              </a:spcBef>
              <a:buClr>
                <a:srgbClr val="FF0000"/>
              </a:buClr>
              <a:buSzPct val="60000"/>
              <a:buFont typeface="Wingdings" pitchFamily="2" charset="2"/>
              <a:buChar char="q"/>
              <a:defRPr/>
            </a:pPr>
            <a:r>
              <a:rPr lang="en-US" sz="1400" dirty="0" smtClean="0">
                <a:latin typeface="Calibri" pitchFamily="34" charset="0"/>
              </a:rPr>
              <a:t>Garbage collection is the feature of Java that helps to automatically destroy the objects created and release their memory for future reallocation. </a:t>
            </a:r>
          </a:p>
          <a:p>
            <a:pPr marL="319088" lvl="1" indent="-319088" algn="just">
              <a:spcBef>
                <a:spcPts val="700"/>
              </a:spcBef>
              <a:buClr>
                <a:srgbClr val="FF0000"/>
              </a:buClr>
              <a:buSzPct val="60000"/>
              <a:buFont typeface="Wingdings" pitchFamily="2" charset="2"/>
              <a:buChar char="q"/>
              <a:defRPr/>
            </a:pPr>
            <a:r>
              <a:rPr lang="en-US" sz="1400" b="0" dirty="0" smtClean="0">
                <a:latin typeface="Calibri" pitchFamily="34" charset="0"/>
                <a:cs typeface="Times New Roman" pitchFamily="18" charset="0"/>
              </a:rPr>
              <a:t>The various activities involved in garbage collection are: </a:t>
            </a:r>
          </a:p>
          <a:p>
            <a:pPr marL="776288" indent="-457200" algn="just">
              <a:spcBef>
                <a:spcPct val="20000"/>
              </a:spcBef>
              <a:buClr>
                <a:srgbClr val="FF0000"/>
              </a:buClr>
              <a:buSzPct val="80000"/>
              <a:buFont typeface="Wingdings" pitchFamily="2" charset="2"/>
              <a:buChar char="v"/>
            </a:pPr>
            <a:r>
              <a:rPr lang="en-US" sz="1400" b="0" dirty="0" smtClean="0">
                <a:latin typeface="Calibri" pitchFamily="34" charset="0"/>
                <a:cs typeface="Times New Roman" pitchFamily="18" charset="0"/>
              </a:rPr>
              <a:t>Monitoring the objects used by a program and determining when they are not in use.</a:t>
            </a:r>
          </a:p>
          <a:p>
            <a:pPr marL="776288" indent="-457200" algn="just">
              <a:spcBef>
                <a:spcPct val="20000"/>
              </a:spcBef>
              <a:buClr>
                <a:srgbClr val="FF0000"/>
              </a:buClr>
              <a:buSzPct val="80000"/>
              <a:buFont typeface="Wingdings" pitchFamily="2" charset="2"/>
              <a:buChar char="v"/>
            </a:pPr>
            <a:r>
              <a:rPr lang="en-US" sz="1400" b="0" dirty="0" smtClean="0">
                <a:latin typeface="Calibri" pitchFamily="34" charset="0"/>
                <a:cs typeface="Times New Roman" pitchFamily="18" charset="0"/>
              </a:rPr>
              <a:t>Destroying objects that are no more in use and reclaiming their resources, such as memory space.</a:t>
            </a:r>
          </a:p>
          <a:p>
            <a:pPr marL="776288" indent="-457200" algn="just">
              <a:spcBef>
                <a:spcPct val="20000"/>
              </a:spcBef>
              <a:buClr>
                <a:srgbClr val="FF0000"/>
              </a:buClr>
              <a:buSzPct val="80000"/>
              <a:buFont typeface="Wingdings" pitchFamily="2" charset="2"/>
              <a:buChar char="v"/>
            </a:pPr>
            <a:r>
              <a:rPr lang="en-US" sz="1400" b="0" dirty="0" smtClean="0">
                <a:latin typeface="Calibri" pitchFamily="34" charset="0"/>
                <a:cs typeface="Times New Roman" pitchFamily="18" charset="0"/>
              </a:rPr>
              <a:t>The Java Virtual machine (JVM) acts as the garbage collector that keeps a track of the memory allocated to various objects and the objects being referenced.   </a:t>
            </a:r>
          </a:p>
          <a:p>
            <a:pPr algn="just">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ctr">
              <a:buClr>
                <a:srgbClr val="FF0000"/>
              </a:buClr>
              <a:buNone/>
              <a:defRPr/>
            </a:pPr>
            <a:r>
              <a:rPr lang="en-IN" sz="2400" b="1" dirty="0" smtClean="0">
                <a:solidFill>
                  <a:srgbClr val="7030A0"/>
                </a:solidFill>
                <a:latin typeface="Calibri" pitchFamily="34" charset="0"/>
              </a:rPr>
              <a:t>Core Java: Session 5</a:t>
            </a:r>
            <a:r>
              <a:rPr lang="en-IN" sz="2400" dirty="0" smtClean="0">
                <a:solidFill>
                  <a:srgbClr val="7030A0"/>
                </a:solidFill>
                <a:latin typeface="Calibri" pitchFamily="34" charset="0"/>
              </a:rPr>
              <a:t> </a:t>
            </a:r>
          </a:p>
          <a:p>
            <a:pPr algn="ctr">
              <a:buClr>
                <a:srgbClr val="FF0000"/>
              </a:buClr>
              <a:buNone/>
              <a:defRPr/>
            </a:pPr>
            <a:r>
              <a:rPr lang="en-IN" sz="2800" b="1" dirty="0" smtClean="0">
                <a:solidFill>
                  <a:srgbClr val="7030A0"/>
                </a:solidFill>
                <a:latin typeface="Calibri" pitchFamily="34" charset="0"/>
              </a:rPr>
              <a:t>  Module 2: Inner class</a:t>
            </a:r>
            <a:endParaRPr lang="en-US" sz="2800" dirty="0" smtClean="0">
              <a:solidFill>
                <a:srgbClr val="7030A0"/>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smtClean="0">
                <a:latin typeface="Calibri" pitchFamily="34" charset="0"/>
              </a:rPr>
              <a:t>Inner Class</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buFont typeface="Wingdings" pitchFamily="2" charset="2"/>
              <a:buChar char="q"/>
            </a:pPr>
            <a:r>
              <a:rPr lang="en-US" sz="1400" dirty="0" smtClean="0">
                <a:latin typeface="Calibri" pitchFamily="34" charset="0"/>
              </a:rPr>
              <a:t>Like variables and methods, class can also be defined inside a class. </a:t>
            </a:r>
          </a:p>
          <a:p>
            <a:pPr algn="just" eaLnBrk="1" hangingPunct="1">
              <a:buFont typeface="Wingdings" pitchFamily="2" charset="2"/>
              <a:buChar char="q"/>
            </a:pPr>
            <a:r>
              <a:rPr lang="en-US" sz="1400" dirty="0" smtClean="0">
                <a:latin typeface="Calibri" pitchFamily="34" charset="0"/>
              </a:rPr>
              <a:t>An inner class is a class defined inside the scope of another class. </a:t>
            </a:r>
          </a:p>
          <a:p>
            <a:pPr algn="just" eaLnBrk="1" hangingPunct="1">
              <a:buFont typeface="Wingdings" pitchFamily="2" charset="2"/>
              <a:buChar char="q"/>
            </a:pPr>
            <a:r>
              <a:rPr lang="en-US" sz="1400" dirty="0" smtClean="0">
                <a:latin typeface="Calibri" pitchFamily="34" charset="0"/>
              </a:rPr>
              <a:t>Classes that were covered so far were top-level classes.</a:t>
            </a:r>
          </a:p>
          <a:p>
            <a:pPr algn="just" eaLnBrk="1" hangingPunct="1">
              <a:buFont typeface="Wingdings" pitchFamily="2" charset="2"/>
              <a:buChar char="q"/>
            </a:pPr>
            <a:r>
              <a:rPr lang="en-US" sz="1400" dirty="0" smtClean="0">
                <a:latin typeface="Calibri" pitchFamily="34" charset="0"/>
              </a:rPr>
              <a:t>The class inside which the inner class is defined is called outer class.</a:t>
            </a:r>
          </a:p>
          <a:p>
            <a:pPr algn="just" eaLnBrk="1" hangingPunct="1">
              <a:buFont typeface="Wingdings" pitchFamily="2" charset="2"/>
              <a:buChar char="q"/>
            </a:pPr>
            <a:r>
              <a:rPr lang="en-US" sz="1400" dirty="0" smtClean="0">
                <a:latin typeface="Calibri" pitchFamily="34" charset="0"/>
              </a:rPr>
              <a:t>Inner class can access  even the private members of the outer class. Similarly  outer class can also access the private members of inner class.</a:t>
            </a:r>
          </a:p>
          <a:p>
            <a:pPr algn="just" eaLnBrk="1" hangingPunct="1">
              <a:buFont typeface="Wingdings" pitchFamily="2" charset="2"/>
              <a:buChar char="q"/>
            </a:pPr>
            <a:r>
              <a:rPr lang="en-US" sz="1400" dirty="0" smtClean="0">
                <a:latin typeface="Calibri" pitchFamily="34" charset="0"/>
              </a:rPr>
              <a:t>Similar to inner class, inner interface can also be created.</a:t>
            </a:r>
          </a:p>
          <a:p>
            <a:pPr algn="just">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smtClean="0">
                <a:latin typeface="Calibri" pitchFamily="34" charset="0"/>
              </a:rPr>
              <a:t>Example: Inner Class</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buNone/>
            </a:pPr>
            <a:r>
              <a:rPr lang="en-US" sz="1400" dirty="0" smtClean="0">
                <a:latin typeface="Calibri" pitchFamily="34" charset="0"/>
              </a:rPr>
              <a:t>class Outer</a:t>
            </a:r>
          </a:p>
          <a:p>
            <a:pPr algn="just" eaLnBrk="1" hangingPunct="1">
              <a:buNone/>
            </a:pPr>
            <a:r>
              <a:rPr lang="en-US" sz="1400" dirty="0" smtClean="0">
                <a:latin typeface="Calibri" pitchFamily="34" charset="0"/>
              </a:rPr>
              <a:t>{</a:t>
            </a:r>
          </a:p>
          <a:p>
            <a:pPr lvl="1" algn="just" eaLnBrk="1" hangingPunct="1">
              <a:buNone/>
            </a:pPr>
            <a:r>
              <a:rPr lang="en-US" sz="1400" dirty="0" smtClean="0">
                <a:latin typeface="Calibri" pitchFamily="34" charset="0"/>
              </a:rPr>
              <a:t>class  Inner{}</a:t>
            </a:r>
          </a:p>
          <a:p>
            <a:pPr algn="just" eaLnBrk="1" hangingPunct="1">
              <a:buNone/>
            </a:pPr>
            <a:r>
              <a:rPr lang="en-US" sz="1400" dirty="0" smtClean="0">
                <a:latin typeface="Calibri" pitchFamily="34" charset="0"/>
              </a:rPr>
              <a:t>} </a:t>
            </a:r>
          </a:p>
          <a:p>
            <a:pPr algn="just" eaLnBrk="1" hangingPunct="1">
              <a:buFont typeface="Wingdings" pitchFamily="2" charset="2"/>
              <a:buChar char="q"/>
            </a:pPr>
            <a:r>
              <a:rPr lang="en-IN" sz="1400" dirty="0" smtClean="0">
                <a:latin typeface="Calibri" pitchFamily="34" charset="0"/>
              </a:rPr>
              <a:t>Inner class instance has access to all member of the outer class( public , private &amp; protected).</a:t>
            </a:r>
          </a:p>
          <a:p>
            <a:pPr algn="just" eaLnBrk="1" hangingPunct="1">
              <a:buFont typeface="Wingdings" pitchFamily="2" charset="2"/>
              <a:buChar char="q"/>
            </a:pPr>
            <a:r>
              <a:rPr lang="en-IN" sz="1400" dirty="0" smtClean="0">
                <a:latin typeface="Calibri" pitchFamily="34" charset="0"/>
              </a:rPr>
              <a:t>Inner class can be access through live instance of outer class.</a:t>
            </a:r>
          </a:p>
          <a:p>
            <a:pPr algn="just" eaLnBrk="1" hangingPunct="1">
              <a:buFont typeface="Wingdings" pitchFamily="2" charset="2"/>
              <a:buChar char="q"/>
            </a:pPr>
            <a:r>
              <a:rPr lang="en-IN" sz="1400" dirty="0" smtClean="0">
                <a:latin typeface="Calibri" pitchFamily="34" charset="0"/>
              </a:rPr>
              <a:t>The name of the inner class’s .class file name: </a:t>
            </a:r>
            <a:r>
              <a:rPr lang="en-IN" sz="1400" b="1" dirty="0" err="1" smtClean="0">
                <a:latin typeface="Calibri" pitchFamily="34" charset="0"/>
              </a:rPr>
              <a:t>Outer$Inner.class</a:t>
            </a:r>
            <a:r>
              <a:rPr lang="en-IN" sz="1400" dirty="0" smtClean="0">
                <a:latin typeface="Calibri" pitchFamily="34" charset="0"/>
              </a:rPr>
              <a:t> .</a:t>
            </a:r>
          </a:p>
          <a:p>
            <a:pPr algn="just" eaLnBrk="1" hangingPunct="1">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smtClean="0">
                <a:latin typeface="Calibri" pitchFamily="34" charset="0"/>
              </a:rPr>
              <a:t>Types of Inner Class</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457200" indent="-457200">
              <a:spcBef>
                <a:spcPct val="20000"/>
              </a:spcBef>
              <a:buFont typeface="Wingdings" pitchFamily="2" charset="2"/>
              <a:buChar char="q"/>
              <a:defRPr/>
            </a:pPr>
            <a:endParaRPr lang="en-US" sz="1400" dirty="0" smtClean="0">
              <a:latin typeface="Calibri" pitchFamily="34" charset="0"/>
            </a:endParaRPr>
          </a:p>
          <a:p>
            <a:pPr marL="457200" indent="-457200">
              <a:spcBef>
                <a:spcPct val="20000"/>
              </a:spcBef>
              <a:buFont typeface="Wingdings" pitchFamily="2" charset="2"/>
              <a:buChar char="q"/>
              <a:defRPr/>
            </a:pPr>
            <a:endParaRPr lang="en-US" sz="1400" dirty="0" smtClean="0">
              <a:latin typeface="Calibri" pitchFamily="34" charset="0"/>
            </a:endParaRPr>
          </a:p>
          <a:p>
            <a:pPr marL="457200" indent="-457200">
              <a:spcBef>
                <a:spcPct val="20000"/>
              </a:spcBef>
              <a:buClr>
                <a:srgbClr val="FF0000"/>
              </a:buClr>
              <a:buFont typeface="Wingdings" pitchFamily="2" charset="2"/>
              <a:buChar char="q"/>
              <a:defRPr/>
            </a:pPr>
            <a:r>
              <a:rPr lang="en-US" sz="1400" dirty="0" smtClean="0">
                <a:latin typeface="Calibri" pitchFamily="34" charset="0"/>
              </a:rPr>
              <a:t>Member class</a:t>
            </a:r>
          </a:p>
          <a:p>
            <a:pPr marL="1085850" lvl="1" indent="-457200">
              <a:spcBef>
                <a:spcPct val="20000"/>
              </a:spcBef>
              <a:buClr>
                <a:srgbClr val="FF0000"/>
              </a:buClr>
              <a:buFont typeface="Wingdings" pitchFamily="2" charset="2"/>
              <a:buChar char="v"/>
              <a:defRPr/>
            </a:pPr>
            <a:r>
              <a:rPr lang="en-US" sz="1400" dirty="0" smtClean="0">
                <a:latin typeface="Calibri" pitchFamily="34" charset="0"/>
              </a:rPr>
              <a:t>Static Inner Class/ Top-Level nested classes.</a:t>
            </a:r>
          </a:p>
          <a:p>
            <a:pPr marL="1085850" lvl="1" indent="-457200">
              <a:spcBef>
                <a:spcPct val="20000"/>
              </a:spcBef>
              <a:buClr>
                <a:srgbClr val="FF0000"/>
              </a:buClr>
              <a:buFont typeface="Wingdings" pitchFamily="2" charset="2"/>
              <a:buChar char="v"/>
              <a:defRPr/>
            </a:pPr>
            <a:r>
              <a:rPr lang="en-US" sz="1400" dirty="0" smtClean="0">
                <a:latin typeface="Calibri" pitchFamily="34" charset="0"/>
              </a:rPr>
              <a:t>Non Static Inner Class.</a:t>
            </a:r>
            <a:endParaRPr lang="en-US" sz="1400" i="1" dirty="0" smtClean="0">
              <a:latin typeface="Calibri" pitchFamily="34" charset="0"/>
            </a:endParaRPr>
          </a:p>
          <a:p>
            <a:pPr marL="1085850" lvl="1" indent="-457200">
              <a:spcBef>
                <a:spcPct val="20000"/>
              </a:spcBef>
              <a:buClr>
                <a:srgbClr val="FF0000"/>
              </a:buClr>
              <a:buFont typeface="Wingdings" pitchFamily="2" charset="2"/>
              <a:buChar char="q"/>
              <a:defRPr/>
            </a:pPr>
            <a:endParaRPr lang="en-US" sz="1400" dirty="0" smtClean="0">
              <a:latin typeface="Calibri" pitchFamily="34" charset="0"/>
            </a:endParaRPr>
          </a:p>
          <a:p>
            <a:pPr marL="457200" indent="-457200">
              <a:spcBef>
                <a:spcPct val="20000"/>
              </a:spcBef>
              <a:buClr>
                <a:srgbClr val="FF0000"/>
              </a:buClr>
              <a:buFont typeface="Wingdings" pitchFamily="2" charset="2"/>
              <a:buChar char="q"/>
              <a:defRPr/>
            </a:pPr>
            <a:r>
              <a:rPr lang="en-US" sz="1400" dirty="0" smtClean="0">
                <a:latin typeface="Calibri" pitchFamily="34" charset="0"/>
              </a:rPr>
              <a:t>Local Inner Class.</a:t>
            </a:r>
          </a:p>
          <a:p>
            <a:pPr marL="457200" indent="-457200">
              <a:spcBef>
                <a:spcPct val="20000"/>
              </a:spcBef>
              <a:buClr>
                <a:srgbClr val="FF0000"/>
              </a:buClr>
              <a:buFont typeface="Wingdings" pitchFamily="2" charset="2"/>
              <a:buChar char="q"/>
              <a:defRPr/>
            </a:pPr>
            <a:r>
              <a:rPr lang="en-IN" sz="1400" dirty="0" smtClean="0">
                <a:latin typeface="Calibri" pitchFamily="34" charset="0"/>
              </a:rPr>
              <a:t>Anonymous </a:t>
            </a:r>
            <a:r>
              <a:rPr lang="en-US" sz="1400" dirty="0" smtClean="0">
                <a:latin typeface="Calibri" pitchFamily="34" charset="0"/>
              </a:rPr>
              <a:t>Class.</a:t>
            </a:r>
          </a:p>
          <a:p>
            <a:pPr marL="457200" indent="-457200">
              <a:spcBef>
                <a:spcPct val="20000"/>
              </a:spcBef>
              <a:buClr>
                <a:srgbClr val="FF0000"/>
              </a:buClr>
              <a:buFont typeface="Wingdings" pitchFamily="2" charset="2"/>
              <a:buChar char="q"/>
              <a:defRPr/>
            </a:pPr>
            <a:endParaRPr lang="en-US" sz="1400" dirty="0" smtClean="0">
              <a:latin typeface="Calibri" pitchFamily="34" charset="0"/>
            </a:endParaRPr>
          </a:p>
          <a:p>
            <a:pPr marL="457200" indent="-457200">
              <a:spcBef>
                <a:spcPct val="20000"/>
              </a:spcBef>
              <a:buClr>
                <a:srgbClr val="FF0000"/>
              </a:buClr>
              <a:buFont typeface="Wingdings" pitchFamily="2" charset="2"/>
              <a:buChar char="q"/>
              <a:defRPr/>
            </a:pPr>
            <a:r>
              <a:rPr lang="en-US" sz="1400" dirty="0" smtClean="0">
                <a:latin typeface="Calibri" pitchFamily="34" charset="0"/>
              </a:rPr>
              <a:t>Non Static Inner Class, Local Inner Class,  </a:t>
            </a:r>
            <a:r>
              <a:rPr lang="en-IN" sz="1400" dirty="0" smtClean="0">
                <a:latin typeface="Calibri" pitchFamily="34" charset="0"/>
              </a:rPr>
              <a:t>Anonymous </a:t>
            </a:r>
            <a:r>
              <a:rPr lang="en-US" sz="1400" dirty="0" smtClean="0">
                <a:latin typeface="Calibri" pitchFamily="34" charset="0"/>
              </a:rPr>
              <a:t>Class are generally called inner class.</a:t>
            </a:r>
          </a:p>
          <a:p>
            <a:pPr marL="457200" indent="-457200">
              <a:spcBef>
                <a:spcPct val="20000"/>
              </a:spcBef>
              <a:buClr>
                <a:srgbClr val="FF0000"/>
              </a:buClr>
              <a:buFont typeface="Wingdings" pitchFamily="2" charset="2"/>
              <a:buChar char="q"/>
              <a:defRPr/>
            </a:pPr>
            <a:r>
              <a:rPr lang="en-US" sz="1400" dirty="0" smtClean="0">
                <a:latin typeface="Calibri" pitchFamily="34" charset="0"/>
              </a:rPr>
              <a:t>Static inner class are considered to be top-level class.</a:t>
            </a:r>
          </a:p>
          <a:p>
            <a:pPr lvl="1" indent="-457200">
              <a:spcBef>
                <a:spcPct val="20000"/>
              </a:spcBef>
              <a:buClr>
                <a:srgbClr val="FF0000"/>
              </a:buClr>
              <a:buFontTx/>
              <a:buChar char="•"/>
              <a:defRPr/>
            </a:pPr>
            <a:endParaRPr lang="en-US" sz="1400" i="1" dirty="0" smtClean="0">
              <a:latin typeface="Calibri" pitchFamily="34" charset="0"/>
            </a:endParaRPr>
          </a:p>
          <a:p>
            <a:pPr marL="457200" indent="-457200">
              <a:spcBef>
                <a:spcPct val="20000"/>
              </a:spcBef>
              <a:buClr>
                <a:srgbClr val="FF0000"/>
              </a:buClr>
              <a:buFontTx/>
              <a:buChar char="•"/>
              <a:defRPr/>
            </a:pPr>
            <a:endParaRPr lang="en-US" sz="1400" dirty="0" smtClean="0">
              <a:latin typeface="Calibri" pitchFamily="34" charset="0"/>
            </a:endParaRPr>
          </a:p>
          <a:p>
            <a:pPr algn="just" eaLnBrk="1" hangingPunct="1">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smtClean="0">
                <a:latin typeface="Calibri" pitchFamily="34" charset="0"/>
              </a:rPr>
              <a:t>Non static inner class</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457200" indent="-457200">
              <a:spcBef>
                <a:spcPct val="20000"/>
              </a:spcBef>
              <a:buFont typeface="Wingdings" pitchFamily="2" charset="2"/>
              <a:buChar char="q"/>
              <a:defRPr/>
            </a:pPr>
            <a:endParaRPr lang="en-US" sz="1400" dirty="0" smtClean="0">
              <a:latin typeface="Calibri" pitchFamily="34" charset="0"/>
            </a:endParaRPr>
          </a:p>
          <a:p>
            <a:pPr marL="457200" indent="-457200">
              <a:spcBef>
                <a:spcPct val="20000"/>
              </a:spcBef>
              <a:buFont typeface="Wingdings" pitchFamily="2" charset="2"/>
              <a:buChar char="q"/>
              <a:defRPr/>
            </a:pPr>
            <a:endParaRPr lang="en-US" sz="1400" dirty="0" smtClean="0">
              <a:latin typeface="Calibri" pitchFamily="34" charset="0"/>
            </a:endParaRPr>
          </a:p>
          <a:p>
            <a:pPr marL="571500" indent="-571500" eaLnBrk="1" hangingPunct="1">
              <a:lnSpc>
                <a:spcPct val="120000"/>
              </a:lnSpc>
              <a:buClr>
                <a:srgbClr val="FF0000"/>
              </a:buClr>
              <a:buFont typeface="Wingdings" pitchFamily="2" charset="2"/>
              <a:buChar char="q"/>
              <a:defRPr/>
            </a:pPr>
            <a:r>
              <a:rPr lang="en-US" sz="1400" dirty="0" smtClean="0">
                <a:latin typeface="Calibri" pitchFamily="34" charset="0"/>
              </a:rPr>
              <a:t>Structure:</a:t>
            </a:r>
          </a:p>
          <a:p>
            <a:pPr marL="971550" lvl="1" indent="-571500" eaLnBrk="1" hangingPunct="1">
              <a:lnSpc>
                <a:spcPct val="120000"/>
              </a:lnSpc>
              <a:buClr>
                <a:srgbClr val="FF0000"/>
              </a:buClr>
              <a:buNone/>
              <a:defRPr/>
            </a:pPr>
            <a:r>
              <a:rPr lang="en-US" sz="1400" b="1" dirty="0" smtClean="0">
                <a:solidFill>
                  <a:srgbClr val="000000"/>
                </a:solidFill>
                <a:latin typeface="Calibri" pitchFamily="34" charset="0"/>
              </a:rPr>
              <a:t>public class </a:t>
            </a:r>
            <a:r>
              <a:rPr lang="en-US" sz="1400" b="1" dirty="0" err="1" smtClean="0">
                <a:solidFill>
                  <a:srgbClr val="000000"/>
                </a:solidFill>
                <a:latin typeface="Calibri" pitchFamily="34" charset="0"/>
              </a:rPr>
              <a:t>OuterClass</a:t>
            </a:r>
            <a:r>
              <a:rPr lang="en-US" sz="1400" b="1" dirty="0" smtClean="0">
                <a:solidFill>
                  <a:srgbClr val="000000"/>
                </a:solidFill>
                <a:latin typeface="Calibri" pitchFamily="34" charset="0"/>
              </a:rPr>
              <a:t>{</a:t>
            </a:r>
          </a:p>
          <a:p>
            <a:pPr marL="971550" lvl="1" indent="-571500" eaLnBrk="1" hangingPunct="1">
              <a:lnSpc>
                <a:spcPct val="120000"/>
              </a:lnSpc>
              <a:buClr>
                <a:srgbClr val="FF0000"/>
              </a:buClr>
              <a:buNone/>
              <a:defRPr/>
            </a:pPr>
            <a:r>
              <a:rPr lang="en-US" sz="1400" b="1" dirty="0" smtClean="0">
                <a:solidFill>
                  <a:srgbClr val="000000"/>
                </a:solidFill>
                <a:latin typeface="Calibri" pitchFamily="34" charset="0"/>
              </a:rPr>
              <a:t>      class </a:t>
            </a:r>
            <a:r>
              <a:rPr lang="en-US" sz="1400" b="1" dirty="0" err="1" smtClean="0">
                <a:solidFill>
                  <a:srgbClr val="000000"/>
                </a:solidFill>
                <a:latin typeface="Calibri" pitchFamily="34" charset="0"/>
              </a:rPr>
              <a:t>InnerClass</a:t>
            </a:r>
            <a:r>
              <a:rPr lang="en-US" sz="1400" b="1" dirty="0" smtClean="0">
                <a:solidFill>
                  <a:srgbClr val="000000"/>
                </a:solidFill>
                <a:latin typeface="Calibri" pitchFamily="34" charset="0"/>
              </a:rPr>
              <a:t>{..}</a:t>
            </a:r>
          </a:p>
          <a:p>
            <a:pPr marL="971550" lvl="1" indent="-571500" eaLnBrk="1" hangingPunct="1">
              <a:lnSpc>
                <a:spcPct val="120000"/>
              </a:lnSpc>
              <a:buClr>
                <a:srgbClr val="FF0000"/>
              </a:buClr>
              <a:buNone/>
              <a:defRPr/>
            </a:pPr>
            <a:r>
              <a:rPr lang="en-US" sz="1400" b="1" dirty="0" smtClean="0">
                <a:solidFill>
                  <a:srgbClr val="000000"/>
                </a:solidFill>
                <a:latin typeface="Calibri" pitchFamily="34" charset="0"/>
              </a:rPr>
              <a:t>}</a:t>
            </a:r>
            <a:endParaRPr lang="en-US" sz="1400" dirty="0" smtClean="0">
              <a:solidFill>
                <a:srgbClr val="000000"/>
              </a:solidFill>
              <a:latin typeface="Calibri" pitchFamily="34" charset="0"/>
            </a:endParaRPr>
          </a:p>
          <a:p>
            <a:pPr marL="571500" indent="-571500" algn="just" eaLnBrk="1" hangingPunct="1">
              <a:lnSpc>
                <a:spcPct val="120000"/>
              </a:lnSpc>
              <a:buClr>
                <a:srgbClr val="FF0000"/>
              </a:buClr>
              <a:buFont typeface="Wingdings" pitchFamily="2" charset="2"/>
              <a:buChar char="q"/>
              <a:defRPr/>
            </a:pPr>
            <a:r>
              <a:rPr lang="en-US" sz="1400" dirty="0" smtClean="0">
                <a:latin typeface="Calibri" pitchFamily="34" charset="0"/>
              </a:rPr>
              <a:t>Non static inner class object cannot be created without a outer class instance.</a:t>
            </a:r>
          </a:p>
          <a:p>
            <a:pPr marL="571500" indent="-571500" algn="just" eaLnBrk="1" hangingPunct="1">
              <a:lnSpc>
                <a:spcPct val="120000"/>
              </a:lnSpc>
              <a:buClr>
                <a:srgbClr val="FF0000"/>
              </a:buClr>
              <a:buFont typeface="Wingdings" pitchFamily="2" charset="2"/>
              <a:buChar char="q"/>
              <a:defRPr/>
            </a:pPr>
            <a:r>
              <a:rPr lang="en-US" sz="1400" dirty="0" smtClean="0">
                <a:latin typeface="Calibri" pitchFamily="34" charset="0"/>
              </a:rPr>
              <a:t>The </a:t>
            </a:r>
            <a:r>
              <a:rPr lang="en-US" sz="1400" b="1" dirty="0" smtClean="0">
                <a:solidFill>
                  <a:srgbClr val="000000"/>
                </a:solidFill>
                <a:latin typeface="Calibri" pitchFamily="34" charset="0"/>
              </a:rPr>
              <a:t>private</a:t>
            </a:r>
            <a:r>
              <a:rPr lang="en-US" sz="1400" dirty="0" smtClean="0">
                <a:latin typeface="Calibri" pitchFamily="34" charset="0"/>
              </a:rPr>
              <a:t> fields and methods of the member classes are available to the enclosing class and other member classes.</a:t>
            </a:r>
          </a:p>
          <a:p>
            <a:pPr marL="571500" indent="-571500" algn="just" eaLnBrk="1" hangingPunct="1">
              <a:lnSpc>
                <a:spcPct val="120000"/>
              </a:lnSpc>
              <a:buClr>
                <a:srgbClr val="FF0000"/>
              </a:buClr>
              <a:buFont typeface="Wingdings" pitchFamily="2" charset="2"/>
              <a:buChar char="q"/>
              <a:defRPr/>
            </a:pPr>
            <a:r>
              <a:rPr lang="en-US" sz="1400" dirty="0" smtClean="0">
                <a:latin typeface="Calibri" pitchFamily="34" charset="0"/>
              </a:rPr>
              <a:t>All the </a:t>
            </a:r>
            <a:r>
              <a:rPr lang="en-US" sz="1400" b="1" dirty="0" smtClean="0">
                <a:solidFill>
                  <a:srgbClr val="000000"/>
                </a:solidFill>
                <a:latin typeface="Calibri" pitchFamily="34" charset="0"/>
              </a:rPr>
              <a:t>private</a:t>
            </a:r>
            <a:r>
              <a:rPr lang="en-US" sz="1400" dirty="0" smtClean="0">
                <a:latin typeface="Calibri" pitchFamily="34" charset="0"/>
              </a:rPr>
              <a:t> fields and methods of the outer classes are also available to inner class. </a:t>
            </a:r>
          </a:p>
          <a:p>
            <a:pPr marL="571500" indent="-571500" algn="just" eaLnBrk="1" hangingPunct="1">
              <a:lnSpc>
                <a:spcPct val="120000"/>
              </a:lnSpc>
              <a:buClr>
                <a:srgbClr val="FF0000"/>
              </a:buClr>
              <a:buFont typeface="Wingdings" pitchFamily="2" charset="2"/>
              <a:buChar char="q"/>
              <a:defRPr/>
            </a:pPr>
            <a:r>
              <a:rPr lang="en-IN" sz="1400" dirty="0" smtClean="0">
                <a:latin typeface="Calibri" pitchFamily="34" charset="0"/>
              </a:rPr>
              <a:t>Non-static inner class cannot have </a:t>
            </a:r>
            <a:r>
              <a:rPr lang="en-IN" sz="1400" b="1" dirty="0" smtClean="0">
                <a:solidFill>
                  <a:srgbClr val="000000"/>
                </a:solidFill>
                <a:latin typeface="Calibri" pitchFamily="34" charset="0"/>
              </a:rPr>
              <a:t>static</a:t>
            </a:r>
            <a:r>
              <a:rPr lang="en-IN" sz="1400" dirty="0" smtClean="0">
                <a:latin typeface="Calibri" pitchFamily="34" charset="0"/>
              </a:rPr>
              <a:t> members.</a:t>
            </a:r>
          </a:p>
          <a:p>
            <a:pPr marL="571500" indent="-571500" algn="just" eaLnBrk="1" hangingPunct="1">
              <a:lnSpc>
                <a:spcPct val="120000"/>
              </a:lnSpc>
              <a:buClr>
                <a:srgbClr val="FF0000"/>
              </a:buClr>
              <a:buFont typeface="Wingdings" pitchFamily="2" charset="2"/>
              <a:buChar char="q"/>
              <a:defRPr/>
            </a:pPr>
            <a:r>
              <a:rPr lang="en-US" sz="1400" dirty="0" smtClean="0">
                <a:latin typeface="Calibri" pitchFamily="34" charset="0"/>
              </a:rPr>
              <a:t>Other modifier applicable here are</a:t>
            </a:r>
            <a:r>
              <a:rPr lang="en-US" sz="1400" dirty="0" smtClean="0">
                <a:solidFill>
                  <a:srgbClr val="003366"/>
                </a:solidFill>
                <a:latin typeface="Calibri" pitchFamily="34" charset="0"/>
                <a:cs typeface="Courier New" pitchFamily="49" charset="0"/>
              </a:rPr>
              <a:t> : - </a:t>
            </a:r>
            <a:r>
              <a:rPr lang="en-US" sz="1400" b="1" dirty="0" smtClean="0">
                <a:solidFill>
                  <a:srgbClr val="000000"/>
                </a:solidFill>
                <a:latin typeface="Calibri" pitchFamily="34" charset="0"/>
              </a:rPr>
              <a:t>abstract, final, public, protected, private.</a:t>
            </a:r>
          </a:p>
          <a:p>
            <a:pPr lvl="1" indent="-457200">
              <a:spcBef>
                <a:spcPct val="20000"/>
              </a:spcBef>
              <a:buClr>
                <a:srgbClr val="FF0000"/>
              </a:buClr>
              <a:buFontTx/>
              <a:buChar char="•"/>
              <a:defRPr/>
            </a:pPr>
            <a:endParaRPr lang="en-US" sz="1400" i="1" dirty="0" smtClean="0">
              <a:latin typeface="Calibri" pitchFamily="34" charset="0"/>
            </a:endParaRPr>
          </a:p>
          <a:p>
            <a:pPr marL="457200" indent="-457200">
              <a:spcBef>
                <a:spcPct val="20000"/>
              </a:spcBef>
              <a:buClr>
                <a:srgbClr val="FF0000"/>
              </a:buClr>
              <a:buFontTx/>
              <a:buChar char="•"/>
              <a:defRPr/>
            </a:pPr>
            <a:endParaRPr lang="en-US" sz="1400" dirty="0" smtClean="0">
              <a:latin typeface="Calibri" pitchFamily="34" charset="0"/>
            </a:endParaRPr>
          </a:p>
          <a:p>
            <a:pPr algn="just" eaLnBrk="1" hangingPunct="1">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Non static inner class instance </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a:buFont typeface="Wingdings" pitchFamily="2" charset="2"/>
              <a:buNone/>
              <a:defRPr/>
            </a:pPr>
            <a:r>
              <a:rPr lang="en-US" sz="800" dirty="0" smtClean="0">
                <a:solidFill>
                  <a:schemeClr val="tx1"/>
                </a:solidFill>
                <a:latin typeface="Calibri" pitchFamily="34" charset="0"/>
              </a:rPr>
              <a:t>.</a:t>
            </a:r>
          </a:p>
        </p:txBody>
      </p:sp>
      <p:graphicFrame>
        <p:nvGraphicFramePr>
          <p:cNvPr id="6" name="Table 5"/>
          <p:cNvGraphicFramePr>
            <a:graphicFrameLocks noGrp="1"/>
          </p:cNvGraphicFramePr>
          <p:nvPr/>
        </p:nvGraphicFramePr>
        <p:xfrm>
          <a:off x="755650" y="1492250"/>
          <a:ext cx="7632774" cy="3383756"/>
        </p:xfrm>
        <a:graphic>
          <a:graphicData uri="http://schemas.openxmlformats.org/drawingml/2006/table">
            <a:tbl>
              <a:tblPr firstRow="1" bandRow="1">
                <a:tableStyleId>{5940675A-B579-460E-94D1-54222C63F5DA}</a:tableStyleId>
              </a:tblPr>
              <a:tblGrid>
                <a:gridCol w="3853478"/>
                <a:gridCol w="3779296"/>
              </a:tblGrid>
              <a:tr h="3383756">
                <a:tc>
                  <a:txBody>
                    <a:bodyPr/>
                    <a:lstStyle/>
                    <a:p>
                      <a:r>
                        <a:rPr lang="en-US" sz="1200" b="1" kern="1200" dirty="0" smtClean="0">
                          <a:solidFill>
                            <a:schemeClr val="tx1"/>
                          </a:solidFill>
                          <a:latin typeface="Calibri" pitchFamily="34" charset="0"/>
                          <a:ea typeface="+mn-ea"/>
                          <a:cs typeface="+mn-cs"/>
                        </a:rPr>
                        <a:t>1. class </a:t>
                      </a:r>
                      <a:r>
                        <a:rPr lang="en-US" sz="1200" b="1" kern="1200" dirty="0" err="1" smtClean="0">
                          <a:solidFill>
                            <a:schemeClr val="tx1"/>
                          </a:solidFill>
                          <a:latin typeface="Calibri" pitchFamily="34" charset="0"/>
                          <a:ea typeface="+mn-ea"/>
                          <a:cs typeface="+mn-cs"/>
                        </a:rPr>
                        <a:t>MyOuter</a:t>
                      </a:r>
                      <a:r>
                        <a:rPr lang="en-US" sz="1200" b="1" kern="1200" dirty="0" smtClean="0">
                          <a:solidFill>
                            <a:schemeClr val="tx1"/>
                          </a:solidFill>
                          <a:latin typeface="Calibri" pitchFamily="34" charset="0"/>
                          <a:ea typeface="+mn-ea"/>
                          <a:cs typeface="+mn-cs"/>
                        </a:rPr>
                        <a:t> </a:t>
                      </a:r>
                    </a:p>
                    <a:p>
                      <a:r>
                        <a:rPr lang="en-US" sz="1200" b="1" kern="1200" dirty="0" smtClean="0">
                          <a:solidFill>
                            <a:schemeClr val="tx1"/>
                          </a:solidFill>
                          <a:latin typeface="Calibri" pitchFamily="34" charset="0"/>
                          <a:ea typeface="+mn-ea"/>
                          <a:cs typeface="+mn-cs"/>
                        </a:rPr>
                        <a:t>2. {</a:t>
                      </a:r>
                      <a:endParaRPr lang="en-IN" sz="1200" b="1" kern="1200" dirty="0" smtClean="0">
                        <a:solidFill>
                          <a:schemeClr val="tx1"/>
                        </a:solidFill>
                        <a:latin typeface="Calibri" pitchFamily="34" charset="0"/>
                        <a:ea typeface="+mn-ea"/>
                        <a:cs typeface="+mn-cs"/>
                      </a:endParaRPr>
                    </a:p>
                    <a:p>
                      <a:r>
                        <a:rPr lang="en-US" sz="1200" b="1" kern="1200" dirty="0" smtClean="0">
                          <a:solidFill>
                            <a:schemeClr val="tx1"/>
                          </a:solidFill>
                          <a:latin typeface="Calibri" pitchFamily="34" charset="0"/>
                          <a:ea typeface="+mn-ea"/>
                          <a:cs typeface="+mn-cs"/>
                        </a:rPr>
                        <a:t>3.         private </a:t>
                      </a:r>
                      <a:r>
                        <a:rPr lang="en-US" sz="1200" b="1" kern="1200" dirty="0" err="1" smtClean="0">
                          <a:solidFill>
                            <a:schemeClr val="tx1"/>
                          </a:solidFill>
                          <a:latin typeface="Calibri" pitchFamily="34" charset="0"/>
                          <a:ea typeface="+mn-ea"/>
                          <a:cs typeface="+mn-cs"/>
                        </a:rPr>
                        <a:t>int</a:t>
                      </a:r>
                      <a:r>
                        <a:rPr lang="en-US" sz="1200" b="1" kern="1200" dirty="0" smtClean="0">
                          <a:solidFill>
                            <a:schemeClr val="tx1"/>
                          </a:solidFill>
                          <a:latin typeface="Calibri" pitchFamily="34" charset="0"/>
                          <a:ea typeface="+mn-ea"/>
                          <a:cs typeface="+mn-cs"/>
                        </a:rPr>
                        <a:t> x = 7;</a:t>
                      </a:r>
                      <a:endParaRPr lang="en-IN" sz="1200" b="1" kern="1200" dirty="0" smtClean="0">
                        <a:solidFill>
                          <a:schemeClr val="tx1"/>
                        </a:solidFill>
                        <a:latin typeface="Calibri" pitchFamily="34" charset="0"/>
                        <a:ea typeface="+mn-ea"/>
                        <a:cs typeface="+mn-cs"/>
                      </a:endParaRPr>
                    </a:p>
                    <a:p>
                      <a:r>
                        <a:rPr lang="en-US" sz="1200" b="1" kern="1200" dirty="0" smtClean="0">
                          <a:solidFill>
                            <a:schemeClr val="tx1"/>
                          </a:solidFill>
                          <a:latin typeface="Calibri" pitchFamily="34" charset="0"/>
                          <a:ea typeface="+mn-ea"/>
                          <a:cs typeface="+mn-cs"/>
                        </a:rPr>
                        <a:t>4.         class </a:t>
                      </a:r>
                      <a:r>
                        <a:rPr lang="en-US" sz="1200" b="1" kern="1200" dirty="0" err="1" smtClean="0">
                          <a:solidFill>
                            <a:schemeClr val="tx1"/>
                          </a:solidFill>
                          <a:latin typeface="Calibri" pitchFamily="34" charset="0"/>
                          <a:ea typeface="+mn-ea"/>
                          <a:cs typeface="+mn-cs"/>
                        </a:rPr>
                        <a:t>MyInner</a:t>
                      </a:r>
                      <a:r>
                        <a:rPr lang="en-US" sz="1200" b="1" kern="1200" dirty="0" smtClean="0">
                          <a:solidFill>
                            <a:schemeClr val="tx1"/>
                          </a:solidFill>
                          <a:latin typeface="Calibri" pitchFamily="34" charset="0"/>
                          <a:ea typeface="+mn-ea"/>
                          <a:cs typeface="+mn-cs"/>
                        </a:rPr>
                        <a:t> </a:t>
                      </a:r>
                    </a:p>
                    <a:p>
                      <a:r>
                        <a:rPr lang="en-US" sz="1200" b="1" kern="1200" dirty="0" smtClean="0">
                          <a:solidFill>
                            <a:schemeClr val="tx1"/>
                          </a:solidFill>
                          <a:latin typeface="Calibri" pitchFamily="34" charset="0"/>
                          <a:ea typeface="+mn-ea"/>
                          <a:cs typeface="+mn-cs"/>
                        </a:rPr>
                        <a:t>5.         {</a:t>
                      </a:r>
                      <a:endParaRPr lang="en-IN" sz="1200" b="1" kern="1200" dirty="0" smtClean="0">
                        <a:solidFill>
                          <a:schemeClr val="tx1"/>
                        </a:solidFill>
                        <a:latin typeface="Calibri" pitchFamily="34" charset="0"/>
                        <a:ea typeface="+mn-ea"/>
                        <a:cs typeface="+mn-cs"/>
                      </a:endParaRPr>
                    </a:p>
                    <a:p>
                      <a:r>
                        <a:rPr lang="en-US" sz="1200" b="1" kern="1200" dirty="0" smtClean="0">
                          <a:solidFill>
                            <a:schemeClr val="tx1"/>
                          </a:solidFill>
                          <a:latin typeface="Calibri" pitchFamily="34" charset="0"/>
                          <a:ea typeface="+mn-ea"/>
                          <a:cs typeface="+mn-cs"/>
                        </a:rPr>
                        <a:t>6.                public void </a:t>
                      </a:r>
                      <a:r>
                        <a:rPr lang="en-US" sz="1200" b="1" kern="1200" dirty="0" err="1" smtClean="0">
                          <a:solidFill>
                            <a:schemeClr val="tx1"/>
                          </a:solidFill>
                          <a:latin typeface="Calibri" pitchFamily="34" charset="0"/>
                          <a:ea typeface="+mn-ea"/>
                          <a:cs typeface="+mn-cs"/>
                        </a:rPr>
                        <a:t>seeOuter</a:t>
                      </a:r>
                      <a:r>
                        <a:rPr lang="en-US" sz="1200" b="1" kern="1200" dirty="0" smtClean="0">
                          <a:solidFill>
                            <a:schemeClr val="tx1"/>
                          </a:solidFill>
                          <a:latin typeface="Calibri" pitchFamily="34" charset="0"/>
                          <a:ea typeface="+mn-ea"/>
                          <a:cs typeface="+mn-cs"/>
                        </a:rPr>
                        <a:t>() </a:t>
                      </a:r>
                    </a:p>
                    <a:p>
                      <a:r>
                        <a:rPr lang="en-US" sz="1200" b="1" kern="1200" dirty="0" smtClean="0">
                          <a:solidFill>
                            <a:schemeClr val="tx1"/>
                          </a:solidFill>
                          <a:latin typeface="Calibri" pitchFamily="34" charset="0"/>
                          <a:ea typeface="+mn-ea"/>
                          <a:cs typeface="+mn-cs"/>
                        </a:rPr>
                        <a:t>7.                {</a:t>
                      </a:r>
                      <a:endParaRPr lang="en-IN" sz="1200" b="1" kern="1200" dirty="0" smtClean="0">
                        <a:solidFill>
                          <a:schemeClr val="tx1"/>
                        </a:solidFill>
                        <a:latin typeface="Calibri" pitchFamily="34" charset="0"/>
                        <a:ea typeface="+mn-ea"/>
                        <a:cs typeface="+mn-cs"/>
                      </a:endParaRPr>
                    </a:p>
                    <a:p>
                      <a:r>
                        <a:rPr lang="en-US" sz="1200" b="1" kern="1200" dirty="0" smtClean="0">
                          <a:solidFill>
                            <a:schemeClr val="tx1"/>
                          </a:solidFill>
                          <a:latin typeface="Calibri" pitchFamily="34" charset="0"/>
                          <a:ea typeface="+mn-ea"/>
                          <a:cs typeface="+mn-cs"/>
                        </a:rPr>
                        <a:t>8.	</a:t>
                      </a:r>
                      <a:r>
                        <a:rPr lang="en-US" sz="1200" b="1" kern="1200" dirty="0" err="1" smtClean="0">
                          <a:solidFill>
                            <a:schemeClr val="tx1"/>
                          </a:solidFill>
                          <a:latin typeface="Calibri" pitchFamily="34" charset="0"/>
                          <a:ea typeface="+mn-ea"/>
                          <a:cs typeface="+mn-cs"/>
                        </a:rPr>
                        <a:t>System.out.println</a:t>
                      </a:r>
                      <a:r>
                        <a:rPr lang="en-US" sz="1200" b="1" kern="1200" dirty="0" smtClean="0">
                          <a:solidFill>
                            <a:schemeClr val="tx1"/>
                          </a:solidFill>
                          <a:latin typeface="Calibri" pitchFamily="34" charset="0"/>
                          <a:ea typeface="+mn-ea"/>
                          <a:cs typeface="+mn-cs"/>
                        </a:rPr>
                        <a:t>("Outer x is " + x);</a:t>
                      </a:r>
                      <a:endParaRPr lang="en-IN" sz="1200" b="1" kern="1200" dirty="0" smtClean="0">
                        <a:solidFill>
                          <a:schemeClr val="tx1"/>
                        </a:solidFill>
                        <a:latin typeface="Calibri" pitchFamily="34" charset="0"/>
                        <a:ea typeface="+mn-ea"/>
                        <a:cs typeface="+mn-cs"/>
                      </a:endParaRPr>
                    </a:p>
                    <a:p>
                      <a:r>
                        <a:rPr lang="en-US" sz="1200" b="1" kern="1200" baseline="0" dirty="0" smtClean="0">
                          <a:solidFill>
                            <a:schemeClr val="tx1"/>
                          </a:solidFill>
                          <a:latin typeface="Calibri" pitchFamily="34" charset="0"/>
                          <a:ea typeface="+mn-ea"/>
                          <a:cs typeface="+mn-cs"/>
                        </a:rPr>
                        <a:t>9.                 </a:t>
                      </a:r>
                      <a:r>
                        <a:rPr lang="en-US" sz="1200" b="1" kern="1200" dirty="0" smtClean="0">
                          <a:solidFill>
                            <a:schemeClr val="tx1"/>
                          </a:solidFill>
                          <a:latin typeface="Calibri" pitchFamily="34" charset="0"/>
                          <a:ea typeface="+mn-ea"/>
                          <a:cs typeface="+mn-cs"/>
                        </a:rPr>
                        <a:t>}</a:t>
                      </a:r>
                      <a:endParaRPr lang="en-IN" sz="1200" b="1" kern="1200" dirty="0" smtClean="0">
                        <a:solidFill>
                          <a:schemeClr val="tx1"/>
                        </a:solidFill>
                        <a:latin typeface="Calibri" pitchFamily="34" charset="0"/>
                        <a:ea typeface="+mn-ea"/>
                        <a:cs typeface="+mn-cs"/>
                      </a:endParaRPr>
                    </a:p>
                    <a:p>
                      <a:r>
                        <a:rPr lang="en-US" sz="1200" b="1" kern="1200" baseline="0" dirty="0" smtClean="0">
                          <a:solidFill>
                            <a:schemeClr val="tx1"/>
                          </a:solidFill>
                          <a:latin typeface="Calibri" pitchFamily="34" charset="0"/>
                          <a:ea typeface="+mn-ea"/>
                          <a:cs typeface="+mn-cs"/>
                        </a:rPr>
                        <a:t>10.         </a:t>
                      </a:r>
                      <a:r>
                        <a:rPr lang="en-US" sz="1200" b="1" kern="1200" dirty="0" smtClean="0">
                          <a:solidFill>
                            <a:schemeClr val="tx1"/>
                          </a:solidFill>
                          <a:latin typeface="Calibri" pitchFamily="34" charset="0"/>
                          <a:ea typeface="+mn-ea"/>
                          <a:cs typeface="+mn-cs"/>
                        </a:rPr>
                        <a:t>} // close inner class definition</a:t>
                      </a:r>
                      <a:endParaRPr lang="en-IN" sz="1200" b="1" kern="1200" dirty="0" smtClean="0">
                        <a:solidFill>
                          <a:schemeClr val="tx1"/>
                        </a:solidFill>
                        <a:latin typeface="Calibri" pitchFamily="34" charset="0"/>
                        <a:ea typeface="+mn-ea"/>
                        <a:cs typeface="+mn-cs"/>
                      </a:endParaRPr>
                    </a:p>
                    <a:p>
                      <a:r>
                        <a:rPr lang="en-US" sz="1200" b="1" kern="1200" dirty="0" smtClean="0">
                          <a:solidFill>
                            <a:schemeClr val="tx1"/>
                          </a:solidFill>
                          <a:latin typeface="Calibri" pitchFamily="34" charset="0"/>
                          <a:ea typeface="+mn-ea"/>
                          <a:cs typeface="+mn-cs"/>
                        </a:rPr>
                        <a:t>11. </a:t>
                      </a:r>
                      <a:r>
                        <a:rPr lang="en-IN" sz="1200" b="1" kern="1200" baseline="0" dirty="0" smtClean="0">
                          <a:solidFill>
                            <a:schemeClr val="tx1"/>
                          </a:solidFill>
                          <a:latin typeface="Calibri" pitchFamily="34" charset="0"/>
                          <a:ea typeface="+mn-ea"/>
                          <a:cs typeface="+mn-cs"/>
                        </a:rPr>
                        <a:t>       </a:t>
                      </a:r>
                      <a:r>
                        <a:rPr lang="en-US" sz="1200" b="1" kern="1200" dirty="0" smtClean="0">
                          <a:solidFill>
                            <a:schemeClr val="tx1"/>
                          </a:solidFill>
                          <a:latin typeface="Calibri" pitchFamily="34" charset="0"/>
                          <a:ea typeface="+mn-ea"/>
                          <a:cs typeface="+mn-cs"/>
                        </a:rPr>
                        <a:t>public static void main(String a[])</a:t>
                      </a:r>
                      <a:endParaRPr lang="en-IN" sz="1200" b="1" kern="1200" dirty="0" smtClean="0">
                        <a:solidFill>
                          <a:schemeClr val="tx1"/>
                        </a:solidFill>
                        <a:latin typeface="Calibri" pitchFamily="34" charset="0"/>
                        <a:ea typeface="+mn-ea"/>
                        <a:cs typeface="+mn-cs"/>
                      </a:endParaRPr>
                    </a:p>
                    <a:p>
                      <a:r>
                        <a:rPr lang="en-US" sz="1200" b="1" kern="1200" dirty="0" smtClean="0">
                          <a:solidFill>
                            <a:schemeClr val="tx1"/>
                          </a:solidFill>
                          <a:latin typeface="Calibri" pitchFamily="34" charset="0"/>
                          <a:ea typeface="+mn-ea"/>
                          <a:cs typeface="+mn-cs"/>
                        </a:rPr>
                        <a:t>12.        {</a:t>
                      </a:r>
                      <a:endParaRPr lang="en-IN" sz="1200" b="1" kern="1200" dirty="0" smtClean="0">
                        <a:solidFill>
                          <a:schemeClr val="tx1"/>
                        </a:solidFill>
                        <a:latin typeface="Calibri" pitchFamily="34" charset="0"/>
                        <a:ea typeface="+mn-ea"/>
                        <a:cs typeface="+mn-cs"/>
                      </a:endParaRPr>
                    </a:p>
                    <a:p>
                      <a:r>
                        <a:rPr lang="en-US" sz="1200" b="1" kern="1200" dirty="0" smtClean="0">
                          <a:solidFill>
                            <a:schemeClr val="tx1"/>
                          </a:solidFill>
                          <a:latin typeface="Calibri" pitchFamily="34" charset="0"/>
                          <a:ea typeface="+mn-ea"/>
                          <a:cs typeface="+mn-cs"/>
                        </a:rPr>
                        <a:t>13.                </a:t>
                      </a:r>
                      <a:r>
                        <a:rPr lang="en-US" sz="1200" b="1" kern="1200" dirty="0" err="1" smtClean="0">
                          <a:solidFill>
                            <a:schemeClr val="tx1"/>
                          </a:solidFill>
                          <a:latin typeface="Calibri" pitchFamily="34" charset="0"/>
                          <a:ea typeface="+mn-ea"/>
                          <a:cs typeface="+mn-cs"/>
                        </a:rPr>
                        <a:t>MyOuter</a:t>
                      </a:r>
                      <a:r>
                        <a:rPr lang="en-US" sz="1200" b="1" kern="1200" dirty="0" smtClean="0">
                          <a:solidFill>
                            <a:schemeClr val="tx1"/>
                          </a:solidFill>
                          <a:latin typeface="Calibri" pitchFamily="34" charset="0"/>
                          <a:ea typeface="+mn-ea"/>
                          <a:cs typeface="+mn-cs"/>
                        </a:rPr>
                        <a:t> mo = new </a:t>
                      </a:r>
                      <a:r>
                        <a:rPr lang="en-US" sz="1200" b="1" kern="1200" dirty="0" err="1" smtClean="0">
                          <a:solidFill>
                            <a:schemeClr val="tx1"/>
                          </a:solidFill>
                          <a:latin typeface="Calibri" pitchFamily="34" charset="0"/>
                          <a:ea typeface="+mn-ea"/>
                          <a:cs typeface="+mn-cs"/>
                        </a:rPr>
                        <a:t>MyOuter</a:t>
                      </a:r>
                      <a:r>
                        <a:rPr lang="en-US" sz="1200" b="1" kern="1200" dirty="0" smtClean="0">
                          <a:solidFill>
                            <a:schemeClr val="tx1"/>
                          </a:solidFill>
                          <a:latin typeface="Calibri" pitchFamily="34" charset="0"/>
                          <a:ea typeface="+mn-ea"/>
                          <a:cs typeface="+mn-cs"/>
                        </a:rPr>
                        <a:t>();</a:t>
                      </a:r>
                    </a:p>
                    <a:p>
                      <a:r>
                        <a:rPr lang="en-US" sz="1200" b="1" kern="1200" dirty="0" smtClean="0">
                          <a:solidFill>
                            <a:schemeClr val="tx1"/>
                          </a:solidFill>
                          <a:latin typeface="Calibri" pitchFamily="34" charset="0"/>
                          <a:ea typeface="+mn-ea"/>
                          <a:cs typeface="+mn-cs"/>
                        </a:rPr>
                        <a:t>14.                </a:t>
                      </a:r>
                      <a:r>
                        <a:rPr lang="en-US" sz="1200" b="1" kern="1200" dirty="0" err="1" smtClean="0">
                          <a:solidFill>
                            <a:schemeClr val="tx1"/>
                          </a:solidFill>
                          <a:latin typeface="Calibri" pitchFamily="34" charset="0"/>
                          <a:ea typeface="+mn-ea"/>
                          <a:cs typeface="+mn-cs"/>
                        </a:rPr>
                        <a:t>MyOuter.MyInner</a:t>
                      </a:r>
                      <a:r>
                        <a:rPr lang="en-US" sz="1200" b="1" kern="1200" dirty="0" smtClean="0">
                          <a:solidFill>
                            <a:schemeClr val="tx1"/>
                          </a:solidFill>
                          <a:latin typeface="Calibri" pitchFamily="34" charset="0"/>
                          <a:ea typeface="+mn-ea"/>
                          <a:cs typeface="+mn-cs"/>
                        </a:rPr>
                        <a:t> inner = </a:t>
                      </a:r>
                      <a:r>
                        <a:rPr lang="en-US" sz="1200" b="1" kern="1200" dirty="0" err="1" smtClean="0">
                          <a:solidFill>
                            <a:schemeClr val="tx1"/>
                          </a:solidFill>
                          <a:latin typeface="Calibri" pitchFamily="34" charset="0"/>
                          <a:ea typeface="+mn-ea"/>
                          <a:cs typeface="+mn-cs"/>
                        </a:rPr>
                        <a:t>mo.new</a:t>
                      </a:r>
                      <a:r>
                        <a:rPr lang="en-US" sz="1200" b="1" kern="1200" dirty="0" smtClean="0">
                          <a:solidFill>
                            <a:schemeClr val="tx1"/>
                          </a:solidFill>
                          <a:latin typeface="Calibri" pitchFamily="34" charset="0"/>
                          <a:ea typeface="+mn-ea"/>
                          <a:cs typeface="+mn-cs"/>
                        </a:rPr>
                        <a:t> </a:t>
                      </a:r>
                      <a:r>
                        <a:rPr lang="en-US" sz="1200" b="1" kern="1200" dirty="0" err="1" smtClean="0">
                          <a:solidFill>
                            <a:schemeClr val="tx1"/>
                          </a:solidFill>
                          <a:latin typeface="Calibri" pitchFamily="34" charset="0"/>
                          <a:ea typeface="+mn-ea"/>
                          <a:cs typeface="+mn-cs"/>
                        </a:rPr>
                        <a:t>MyInner</a:t>
                      </a:r>
                      <a:r>
                        <a:rPr lang="en-US" sz="1200" b="1" kern="1200" dirty="0" smtClean="0">
                          <a:solidFill>
                            <a:schemeClr val="tx1"/>
                          </a:solidFill>
                          <a:latin typeface="Calibri" pitchFamily="34" charset="0"/>
                          <a:ea typeface="+mn-ea"/>
                          <a:cs typeface="+mn-cs"/>
                        </a:rPr>
                        <a:t>();</a:t>
                      </a:r>
                      <a:endParaRPr lang="en-IN" sz="1200" b="1" kern="1200" dirty="0" smtClean="0">
                        <a:solidFill>
                          <a:schemeClr val="tx1"/>
                        </a:solidFill>
                        <a:latin typeface="Calibri" pitchFamily="34" charset="0"/>
                        <a:ea typeface="+mn-ea"/>
                        <a:cs typeface="+mn-cs"/>
                      </a:endParaRPr>
                    </a:p>
                    <a:p>
                      <a:r>
                        <a:rPr lang="en-US" sz="1200" b="1" kern="1200" dirty="0" smtClean="0">
                          <a:solidFill>
                            <a:schemeClr val="tx1"/>
                          </a:solidFill>
                          <a:latin typeface="Calibri" pitchFamily="34" charset="0"/>
                          <a:ea typeface="+mn-ea"/>
                          <a:cs typeface="+mn-cs"/>
                        </a:rPr>
                        <a:t>15.                 </a:t>
                      </a:r>
                      <a:r>
                        <a:rPr lang="en-US" sz="1200" b="1" kern="1200" dirty="0" err="1" smtClean="0">
                          <a:solidFill>
                            <a:schemeClr val="tx1"/>
                          </a:solidFill>
                          <a:latin typeface="Calibri" pitchFamily="34" charset="0"/>
                          <a:ea typeface="+mn-ea"/>
                          <a:cs typeface="+mn-cs"/>
                        </a:rPr>
                        <a:t>inner.seeOuter</a:t>
                      </a:r>
                      <a:r>
                        <a:rPr lang="en-US" sz="1200" b="1" kern="1200" dirty="0" smtClean="0">
                          <a:solidFill>
                            <a:schemeClr val="tx1"/>
                          </a:solidFill>
                          <a:latin typeface="Calibri" pitchFamily="34" charset="0"/>
                          <a:ea typeface="+mn-ea"/>
                          <a:cs typeface="+mn-cs"/>
                        </a:rPr>
                        <a:t>();</a:t>
                      </a:r>
                      <a:endParaRPr lang="en-IN" sz="1200" b="1" kern="1200" dirty="0" smtClean="0">
                        <a:solidFill>
                          <a:schemeClr val="tx1"/>
                        </a:solidFill>
                        <a:latin typeface="Calibri" pitchFamily="34" charset="0"/>
                        <a:ea typeface="+mn-ea"/>
                        <a:cs typeface="+mn-cs"/>
                      </a:endParaRPr>
                    </a:p>
                    <a:p>
                      <a:r>
                        <a:rPr lang="en-US" sz="1200" b="1" kern="1200" dirty="0" smtClean="0">
                          <a:solidFill>
                            <a:schemeClr val="tx1"/>
                          </a:solidFill>
                          <a:latin typeface="Calibri" pitchFamily="34" charset="0"/>
                          <a:ea typeface="+mn-ea"/>
                          <a:cs typeface="+mn-cs"/>
                        </a:rPr>
                        <a:t>16.        }</a:t>
                      </a:r>
                      <a:endParaRPr lang="en-IN" sz="1200" b="1" kern="1200" dirty="0" smtClean="0">
                        <a:solidFill>
                          <a:schemeClr val="tx1"/>
                        </a:solidFill>
                        <a:latin typeface="Calibri" pitchFamily="34" charset="0"/>
                        <a:ea typeface="+mn-ea"/>
                        <a:cs typeface="+mn-cs"/>
                      </a:endParaRPr>
                    </a:p>
                    <a:p>
                      <a:endParaRPr lang="en-IN" sz="1200" b="1" kern="1200" dirty="0" smtClean="0">
                        <a:solidFill>
                          <a:schemeClr val="tx1"/>
                        </a:solidFill>
                        <a:latin typeface="Calibri" pitchFamily="34" charset="0"/>
                        <a:ea typeface="+mn-ea"/>
                        <a:cs typeface="+mn-cs"/>
                      </a:endParaRPr>
                    </a:p>
                    <a:p>
                      <a:r>
                        <a:rPr lang="en-IN" sz="1200" b="1" dirty="0" smtClean="0">
                          <a:latin typeface="Calibri" pitchFamily="34" charset="0"/>
                        </a:rPr>
                        <a:t>17.  }</a:t>
                      </a:r>
                      <a:endParaRPr lang="en-IN" sz="1200" b="1"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buClr>
                          <a:srgbClr val="FF0000"/>
                        </a:buClr>
                        <a:buSzPct val="75000"/>
                        <a:buFont typeface="Wingdings" pitchFamily="2" charset="2"/>
                        <a:buNone/>
                      </a:pPr>
                      <a:r>
                        <a:rPr lang="en-US" sz="1200" dirty="0" smtClean="0">
                          <a:latin typeface="Calibri" pitchFamily="34" charset="0"/>
                        </a:rPr>
                        <a:t> </a:t>
                      </a:r>
                    </a:p>
                    <a:p>
                      <a:pPr>
                        <a:buClr>
                          <a:srgbClr val="FF0000"/>
                        </a:buClr>
                        <a:buSzPct val="75000"/>
                        <a:buFont typeface="Wingdings" pitchFamily="2" charset="2"/>
                        <a:buChar char="q"/>
                      </a:pPr>
                      <a:endParaRPr lang="en-US" sz="1200" dirty="0" smtClean="0">
                        <a:latin typeface="Calibri" pitchFamily="34" charset="0"/>
                      </a:endParaRPr>
                    </a:p>
                    <a:p>
                      <a:pPr>
                        <a:buClr>
                          <a:srgbClr val="FF0000"/>
                        </a:buClr>
                        <a:buSzPct val="75000"/>
                        <a:buFont typeface="Wingdings" pitchFamily="2" charset="2"/>
                        <a:buChar char="q"/>
                      </a:pPr>
                      <a:r>
                        <a:rPr lang="en-US" sz="1400" dirty="0" smtClean="0">
                          <a:latin typeface="Calibri" pitchFamily="34" charset="0"/>
                        </a:rPr>
                        <a:t>  Outside outer class non-static inner class </a:t>
                      </a:r>
                    </a:p>
                    <a:p>
                      <a:pPr>
                        <a:buClr>
                          <a:srgbClr val="FF0000"/>
                        </a:buClr>
                        <a:buSzPct val="75000"/>
                        <a:buFont typeface="Wingdings" pitchFamily="2" charset="2"/>
                        <a:buNone/>
                      </a:pPr>
                      <a:r>
                        <a:rPr lang="en-US" sz="1400" dirty="0" smtClean="0">
                          <a:latin typeface="Calibri" pitchFamily="34" charset="0"/>
                        </a:rPr>
                        <a:t>     creation requires outer class instance also. </a:t>
                      </a:r>
                    </a:p>
                    <a:p>
                      <a:pPr>
                        <a:buClr>
                          <a:srgbClr val="FF0000"/>
                        </a:buClr>
                        <a:buSzPct val="75000"/>
                        <a:buFont typeface="Wingdings" pitchFamily="2" charset="2"/>
                        <a:buChar char="q"/>
                      </a:pPr>
                      <a:r>
                        <a:rPr lang="en-US" sz="1400" baseline="0" dirty="0" smtClean="0">
                          <a:latin typeface="Calibri" pitchFamily="34" charset="0"/>
                        </a:rPr>
                        <a:t>  </a:t>
                      </a:r>
                      <a:r>
                        <a:rPr lang="en-US" sz="1400" dirty="0" smtClean="0">
                          <a:latin typeface="Calibri" pitchFamily="34" charset="0"/>
                        </a:rPr>
                        <a:t>There are 2 ways to do this.</a:t>
                      </a:r>
                    </a:p>
                    <a:p>
                      <a:pPr lvl="1">
                        <a:buClr>
                          <a:srgbClr val="FF0000"/>
                        </a:buClr>
                        <a:buSzPct val="75000"/>
                        <a:buFont typeface="Wingdings" pitchFamily="2" charset="2"/>
                        <a:buChar char="v"/>
                      </a:pPr>
                      <a:r>
                        <a:rPr lang="en-US" sz="1400" dirty="0" smtClean="0">
                          <a:latin typeface="Calibri" pitchFamily="34" charset="0"/>
                          <a:ea typeface="+mn-ea"/>
                          <a:cs typeface="+mn-cs"/>
                        </a:rPr>
                        <a:t> If you don’t need outer class instance , then create it like :</a:t>
                      </a:r>
                      <a:r>
                        <a:rPr lang="en-US" sz="1400" baseline="0" dirty="0" smtClean="0">
                          <a:latin typeface="Calibri" pitchFamily="34" charset="0"/>
                          <a:ea typeface="+mn-ea"/>
                          <a:cs typeface="+mn-cs"/>
                        </a:rPr>
                        <a:t> </a:t>
                      </a:r>
                    </a:p>
                    <a:p>
                      <a:pPr marL="0" marR="0" lvl="0" indent="0" algn="l" defTabSz="914400" rtl="0" eaLnBrk="1" fontAlgn="auto" latinLnBrk="0" hangingPunct="1">
                        <a:lnSpc>
                          <a:spcPct val="100000"/>
                        </a:lnSpc>
                        <a:spcBef>
                          <a:spcPts val="0"/>
                        </a:spcBef>
                        <a:spcAft>
                          <a:spcPts val="0"/>
                        </a:spcAft>
                        <a:buClr>
                          <a:srgbClr val="FF0000"/>
                        </a:buClr>
                        <a:buSzPct val="75000"/>
                        <a:buFont typeface="Wingdings" pitchFamily="2" charset="2"/>
                        <a:buNone/>
                        <a:tabLst/>
                        <a:defRPr/>
                      </a:pPr>
                      <a:r>
                        <a:rPr lang="en-US" sz="1400" b="1" kern="1200" dirty="0" err="1" smtClean="0">
                          <a:solidFill>
                            <a:schemeClr val="tx1"/>
                          </a:solidFill>
                          <a:latin typeface="Calibri" pitchFamily="34" charset="0"/>
                          <a:ea typeface="+mn-ea"/>
                          <a:cs typeface="+mn-cs"/>
                        </a:rPr>
                        <a:t>MyOuter.MyInner</a:t>
                      </a:r>
                      <a:r>
                        <a:rPr lang="en-US" sz="1400" b="1" kern="1200" dirty="0" smtClean="0">
                          <a:solidFill>
                            <a:schemeClr val="tx1"/>
                          </a:solidFill>
                          <a:latin typeface="Calibri" pitchFamily="34" charset="0"/>
                          <a:ea typeface="+mn-ea"/>
                          <a:cs typeface="+mn-cs"/>
                        </a:rPr>
                        <a:t> inner = new</a:t>
                      </a:r>
                      <a:r>
                        <a:rPr lang="en-US" sz="1400" b="1" kern="1200" baseline="0" dirty="0" smtClean="0">
                          <a:solidFill>
                            <a:schemeClr val="tx1"/>
                          </a:solidFill>
                          <a:latin typeface="Calibri" pitchFamily="34" charset="0"/>
                          <a:ea typeface="+mn-ea"/>
                          <a:cs typeface="+mn-cs"/>
                        </a:rPr>
                        <a:t> </a:t>
                      </a:r>
                      <a:r>
                        <a:rPr lang="en-US" sz="1400" b="1" kern="1200" baseline="0" dirty="0" err="1" smtClean="0">
                          <a:solidFill>
                            <a:schemeClr val="tx1"/>
                          </a:solidFill>
                          <a:latin typeface="Calibri" pitchFamily="34" charset="0"/>
                          <a:ea typeface="+mn-ea"/>
                          <a:cs typeface="+mn-cs"/>
                        </a:rPr>
                        <a:t>MyOuter</a:t>
                      </a:r>
                      <a:r>
                        <a:rPr lang="en-US" sz="1400" b="1" kern="1200" dirty="0" err="1" smtClean="0">
                          <a:solidFill>
                            <a:schemeClr val="tx1"/>
                          </a:solidFill>
                          <a:latin typeface="Calibri" pitchFamily="34" charset="0"/>
                          <a:ea typeface="+mn-ea"/>
                          <a:cs typeface="+mn-cs"/>
                        </a:rPr>
                        <a:t>.new</a:t>
                      </a:r>
                      <a:r>
                        <a:rPr lang="en-US" sz="1400" b="1" kern="1200" dirty="0" smtClean="0">
                          <a:solidFill>
                            <a:schemeClr val="tx1"/>
                          </a:solidFill>
                          <a:latin typeface="Calibri" pitchFamily="34" charset="0"/>
                          <a:ea typeface="+mn-ea"/>
                          <a:cs typeface="+mn-cs"/>
                        </a:rPr>
                        <a:t> </a:t>
                      </a:r>
                      <a:r>
                        <a:rPr lang="en-US" sz="1400" b="1" kern="1200" dirty="0" err="1" smtClean="0">
                          <a:solidFill>
                            <a:schemeClr val="tx1"/>
                          </a:solidFill>
                          <a:latin typeface="Calibri" pitchFamily="34" charset="0"/>
                          <a:ea typeface="+mn-ea"/>
                          <a:cs typeface="+mn-cs"/>
                        </a:rPr>
                        <a:t>MyInner</a:t>
                      </a:r>
                      <a:r>
                        <a:rPr lang="en-US" sz="1400" b="1" kern="1200" dirty="0" smtClean="0">
                          <a:solidFill>
                            <a:schemeClr val="tx1"/>
                          </a:solidFill>
                          <a:latin typeface="Calibri" pitchFamily="34" charset="0"/>
                          <a:ea typeface="+mn-ea"/>
                          <a:cs typeface="+mn-cs"/>
                        </a:rPr>
                        <a:t>();</a:t>
                      </a:r>
                      <a:endParaRPr lang="en-IN" sz="1400" b="0" dirty="0" smtClean="0">
                        <a:latin typeface="Calibri" pitchFamily="34" charset="0"/>
                      </a:endParaRPr>
                    </a:p>
                    <a:p>
                      <a:pPr lvl="1">
                        <a:buClr>
                          <a:srgbClr val="FF0000"/>
                        </a:buClr>
                        <a:buSzPct val="75000"/>
                        <a:buFont typeface="Wingdings" pitchFamily="2" charset="2"/>
                        <a:buChar char="v"/>
                      </a:pPr>
                      <a:r>
                        <a:rPr lang="en-US" sz="1400" dirty="0" smtClean="0">
                          <a:latin typeface="Calibri" pitchFamily="34" charset="0"/>
                          <a:ea typeface="+mn-ea"/>
                          <a:cs typeface="+mn-cs"/>
                        </a:rPr>
                        <a:t>If you need outer class instance or already have</a:t>
                      </a:r>
                      <a:r>
                        <a:rPr lang="en-US" sz="1400" baseline="0" dirty="0" smtClean="0">
                          <a:latin typeface="Calibri" pitchFamily="34" charset="0"/>
                          <a:ea typeface="+mn-ea"/>
                          <a:cs typeface="+mn-cs"/>
                        </a:rPr>
                        <a:t> </a:t>
                      </a:r>
                      <a:r>
                        <a:rPr lang="en-US" sz="1400" dirty="0" smtClean="0">
                          <a:latin typeface="Calibri" pitchFamily="34" charset="0"/>
                          <a:ea typeface="+mn-ea"/>
                          <a:cs typeface="+mn-cs"/>
                        </a:rPr>
                        <a:t>one, then create it like</a:t>
                      </a:r>
                      <a:r>
                        <a:rPr lang="en-US" sz="1400" baseline="0" dirty="0" smtClean="0">
                          <a:latin typeface="Calibri" pitchFamily="34" charset="0"/>
                          <a:ea typeface="+mn-ea"/>
                          <a:cs typeface="+mn-cs"/>
                        </a:rPr>
                        <a:t> :</a:t>
                      </a:r>
                      <a:endParaRPr lang="en-US" sz="1400" dirty="0" smtClean="0">
                        <a:latin typeface="Calibri" pitchFamily="34" charset="0"/>
                      </a:endParaRPr>
                    </a:p>
                    <a:p>
                      <a:r>
                        <a:rPr lang="en-US" sz="1400" b="1" kern="1200" dirty="0" smtClean="0">
                          <a:solidFill>
                            <a:schemeClr val="tx1"/>
                          </a:solidFill>
                          <a:latin typeface="Calibri" pitchFamily="34" charset="0"/>
                          <a:ea typeface="+mn-ea"/>
                          <a:cs typeface="+mn-cs"/>
                        </a:rPr>
                        <a:t>  </a:t>
                      </a:r>
                      <a:r>
                        <a:rPr lang="en-US" sz="1400" b="1" kern="1200" dirty="0" err="1" smtClean="0">
                          <a:solidFill>
                            <a:schemeClr val="tx1"/>
                          </a:solidFill>
                          <a:latin typeface="Calibri" pitchFamily="34" charset="0"/>
                          <a:ea typeface="+mn-ea"/>
                          <a:cs typeface="+mn-cs"/>
                        </a:rPr>
                        <a:t>MyOuter</a:t>
                      </a:r>
                      <a:r>
                        <a:rPr lang="en-US" sz="1400" b="1" kern="1200" dirty="0" smtClean="0">
                          <a:solidFill>
                            <a:schemeClr val="tx1"/>
                          </a:solidFill>
                          <a:latin typeface="Calibri" pitchFamily="34" charset="0"/>
                          <a:ea typeface="+mn-ea"/>
                          <a:cs typeface="+mn-cs"/>
                        </a:rPr>
                        <a:t> mo = new </a:t>
                      </a:r>
                      <a:r>
                        <a:rPr lang="en-US" sz="1400" b="1" kern="1200" dirty="0" err="1" smtClean="0">
                          <a:solidFill>
                            <a:schemeClr val="tx1"/>
                          </a:solidFill>
                          <a:latin typeface="Calibri" pitchFamily="34" charset="0"/>
                          <a:ea typeface="+mn-ea"/>
                          <a:cs typeface="+mn-cs"/>
                        </a:rPr>
                        <a:t>MyOuter</a:t>
                      </a:r>
                      <a:r>
                        <a:rPr lang="en-US" sz="1400" b="1" kern="1200" dirty="0" smtClean="0">
                          <a:solidFill>
                            <a:schemeClr val="tx1"/>
                          </a:solidFill>
                          <a:latin typeface="Calibri" pitchFamily="34" charset="0"/>
                          <a:ea typeface="+mn-ea"/>
                          <a:cs typeface="+mn-cs"/>
                        </a:rPr>
                        <a:t>();</a:t>
                      </a:r>
                    </a:p>
                    <a:p>
                      <a:r>
                        <a:rPr lang="en-US" sz="1400" b="1" kern="1200" dirty="0" smtClean="0">
                          <a:solidFill>
                            <a:schemeClr val="tx1"/>
                          </a:solidFill>
                          <a:latin typeface="Calibri" pitchFamily="34" charset="0"/>
                          <a:ea typeface="+mn-ea"/>
                          <a:cs typeface="+mn-cs"/>
                        </a:rPr>
                        <a:t>  </a:t>
                      </a:r>
                      <a:r>
                        <a:rPr lang="en-US" sz="1400" b="1" kern="1200" dirty="0" err="1" smtClean="0">
                          <a:solidFill>
                            <a:schemeClr val="tx1"/>
                          </a:solidFill>
                          <a:latin typeface="Calibri" pitchFamily="34" charset="0"/>
                          <a:ea typeface="+mn-ea"/>
                          <a:cs typeface="+mn-cs"/>
                        </a:rPr>
                        <a:t>MyOuter.MyInner</a:t>
                      </a:r>
                      <a:r>
                        <a:rPr lang="en-US" sz="1400" b="1" kern="1200" dirty="0" smtClean="0">
                          <a:solidFill>
                            <a:schemeClr val="tx1"/>
                          </a:solidFill>
                          <a:latin typeface="Calibri" pitchFamily="34" charset="0"/>
                          <a:ea typeface="+mn-ea"/>
                          <a:cs typeface="+mn-cs"/>
                        </a:rPr>
                        <a:t> inner = </a:t>
                      </a:r>
                      <a:r>
                        <a:rPr lang="en-US" sz="1400" b="1" kern="1200" dirty="0" err="1" smtClean="0">
                          <a:solidFill>
                            <a:schemeClr val="tx1"/>
                          </a:solidFill>
                          <a:latin typeface="Calibri" pitchFamily="34" charset="0"/>
                          <a:ea typeface="+mn-ea"/>
                          <a:cs typeface="+mn-cs"/>
                        </a:rPr>
                        <a:t>mo.new</a:t>
                      </a:r>
                      <a:r>
                        <a:rPr lang="en-US" sz="1400" b="1" kern="1200" dirty="0" smtClean="0">
                          <a:solidFill>
                            <a:schemeClr val="tx1"/>
                          </a:solidFill>
                          <a:latin typeface="Calibri" pitchFamily="34" charset="0"/>
                          <a:ea typeface="+mn-ea"/>
                          <a:cs typeface="+mn-cs"/>
                        </a:rPr>
                        <a:t> </a:t>
                      </a:r>
                      <a:r>
                        <a:rPr lang="en-US" sz="1400" b="1" kern="1200" dirty="0" err="1" smtClean="0">
                          <a:solidFill>
                            <a:schemeClr val="tx1"/>
                          </a:solidFill>
                          <a:latin typeface="Calibri" pitchFamily="34" charset="0"/>
                          <a:ea typeface="+mn-ea"/>
                          <a:cs typeface="+mn-cs"/>
                        </a:rPr>
                        <a:t>MyInner</a:t>
                      </a:r>
                      <a:r>
                        <a:rPr lang="en-US" sz="1400" b="1" kern="1200" dirty="0" smtClean="0">
                          <a:solidFill>
                            <a:schemeClr val="tx1"/>
                          </a:solidFill>
                          <a:latin typeface="Calibri" pitchFamily="34" charset="0"/>
                          <a:ea typeface="+mn-ea"/>
                          <a:cs typeface="+mn-cs"/>
                        </a:rPr>
                        <a:t>();</a:t>
                      </a:r>
                      <a:endParaRPr lang="en-IN" sz="1400" b="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Multithreading</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Char char="q"/>
              <a:defRPr/>
            </a:pPr>
            <a:endParaRPr lang="en-IN" sz="1600" dirty="0" smtClean="0">
              <a:latin typeface="Calibri" pitchFamily="34" charset="0"/>
            </a:endParaRPr>
          </a:p>
          <a:p>
            <a:pPr algn="just">
              <a:buFont typeface="Wingdings" pitchFamily="2" charset="2"/>
              <a:buChar char="q"/>
              <a:defRPr/>
            </a:pPr>
            <a:r>
              <a:rPr lang="en-IN" sz="1600" dirty="0" smtClean="0">
                <a:latin typeface="Calibri" pitchFamily="34" charset="0"/>
              </a:rPr>
              <a:t>Java provides built-in support for </a:t>
            </a:r>
            <a:r>
              <a:rPr lang="en-IN" sz="1600" i="1" dirty="0" smtClean="0">
                <a:latin typeface="Calibri" pitchFamily="34" charset="0"/>
              </a:rPr>
              <a:t>multithreaded programming</a:t>
            </a:r>
            <a:r>
              <a:rPr lang="en-IN" sz="1600" dirty="0" smtClean="0">
                <a:latin typeface="Calibri" pitchFamily="34" charset="0"/>
              </a:rPr>
              <a:t>. A multithreaded program contains two or more parts that can run concurrently. Each part of such a program is called a thread, and each thread defines a separate path of execution.</a:t>
            </a:r>
          </a:p>
          <a:p>
            <a:pPr algn="just">
              <a:buFont typeface="Wingdings" pitchFamily="2" charset="2"/>
              <a:buChar char="q"/>
              <a:defRPr/>
            </a:pPr>
            <a:r>
              <a:rPr lang="en-IN" sz="1600" dirty="0" smtClean="0">
                <a:latin typeface="Calibri" pitchFamily="34" charset="0"/>
              </a:rPr>
              <a:t>A multithreading is a specialized form of multitasking. Multithreading requires less overhead than multitasking processing.</a:t>
            </a:r>
          </a:p>
          <a:p>
            <a:pPr algn="just">
              <a:buFont typeface="Wingdings" pitchFamily="2" charset="2"/>
              <a:buChar char="q"/>
              <a:defRPr/>
            </a:pPr>
            <a:r>
              <a:rPr lang="en-IN" sz="1600" dirty="0" smtClean="0">
                <a:latin typeface="Calibri" pitchFamily="34" charset="0"/>
              </a:rPr>
              <a:t>Multithreading enables you to write very efficient programs that make maximum use of the CPU, because idle time can be kept to a minimum.</a:t>
            </a:r>
          </a:p>
          <a:p>
            <a:pPr algn="just">
              <a:buFont typeface="Wingdings" pitchFamily="2" charset="2"/>
              <a:buChar char="q"/>
              <a:defRPr/>
            </a:pPr>
            <a:r>
              <a:rPr lang="en-US" sz="1600" dirty="0" smtClean="0">
                <a:latin typeface="Calibri" pitchFamily="34" charset="0"/>
              </a:rPr>
              <a:t>Disadvantage of multithreading:</a:t>
            </a:r>
          </a:p>
          <a:p>
            <a:pPr marL="742950" lvl="1" indent="-285750" algn="just">
              <a:spcBef>
                <a:spcPct val="20000"/>
              </a:spcBef>
              <a:buClr>
                <a:srgbClr val="FF0000"/>
              </a:buClr>
              <a:buFont typeface="Wingdings" pitchFamily="2" charset="2"/>
              <a:buChar char="v"/>
              <a:defRPr/>
            </a:pPr>
            <a:r>
              <a:rPr lang="en-GB" sz="1600" dirty="0" smtClean="0">
                <a:latin typeface="Calibri" pitchFamily="34" charset="0"/>
                <a:cs typeface="Times New Roman" pitchFamily="18" charset="0"/>
              </a:rPr>
              <a:t>Race condition.</a:t>
            </a:r>
          </a:p>
          <a:p>
            <a:pPr marL="742950" lvl="1" indent="-285750" algn="just">
              <a:spcBef>
                <a:spcPct val="20000"/>
              </a:spcBef>
              <a:buClr>
                <a:srgbClr val="FF0000"/>
              </a:buClr>
              <a:buFont typeface="Wingdings" pitchFamily="2" charset="2"/>
              <a:buChar char="v"/>
              <a:defRPr/>
            </a:pPr>
            <a:r>
              <a:rPr lang="en-GB" sz="1600" dirty="0" smtClean="0">
                <a:latin typeface="Calibri" pitchFamily="34" charset="0"/>
                <a:cs typeface="Times New Roman" pitchFamily="18" charset="0"/>
              </a:rPr>
              <a:t>Deadlock condition.</a:t>
            </a:r>
          </a:p>
          <a:p>
            <a:pPr marL="742950" lvl="1" indent="-285750" algn="just">
              <a:spcBef>
                <a:spcPct val="20000"/>
              </a:spcBef>
              <a:buClr>
                <a:srgbClr val="FF0000"/>
              </a:buClr>
              <a:buFont typeface="Wingdings" pitchFamily="2" charset="2"/>
              <a:buChar char="v"/>
              <a:defRPr/>
            </a:pPr>
            <a:r>
              <a:rPr lang="en-GB" sz="1600" dirty="0" smtClean="0">
                <a:latin typeface="Calibri" pitchFamily="34" charset="0"/>
                <a:cs typeface="Times New Roman" pitchFamily="18" charset="0"/>
              </a:rPr>
              <a:t>Lock starvation.</a:t>
            </a:r>
          </a:p>
          <a:p>
            <a:pPr>
              <a:buFont typeface="Wingdings" pitchFamily="2" charset="2"/>
              <a:buChar char="q"/>
              <a:defRPr/>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smtClean="0">
                <a:latin typeface="Calibri" pitchFamily="34" charset="0"/>
              </a:rPr>
              <a:t>Outer class implicit reference in inner class</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457200" indent="-457200">
              <a:spcBef>
                <a:spcPct val="20000"/>
              </a:spcBef>
              <a:buClr>
                <a:srgbClr val="FF0000"/>
              </a:buClr>
              <a:buFont typeface="Wingdings" pitchFamily="2" charset="2"/>
              <a:buChar char="q"/>
              <a:defRPr/>
            </a:pPr>
            <a:endParaRPr lang="en-US" sz="1600" dirty="0" smtClean="0">
              <a:latin typeface="Calibri" pitchFamily="34" charset="0"/>
            </a:endParaRPr>
          </a:p>
          <a:p>
            <a:pPr marL="457200" indent="-457200">
              <a:spcBef>
                <a:spcPct val="20000"/>
              </a:spcBef>
              <a:buClr>
                <a:srgbClr val="FF0000"/>
              </a:buClr>
              <a:buFont typeface="Wingdings" pitchFamily="2" charset="2"/>
              <a:buChar char="q"/>
              <a:defRPr/>
            </a:pPr>
            <a:endParaRPr lang="en-US" sz="1600" dirty="0" smtClean="0">
              <a:latin typeface="Calibri" pitchFamily="34" charset="0"/>
            </a:endParaRPr>
          </a:p>
          <a:p>
            <a:pPr>
              <a:buClr>
                <a:srgbClr val="FF0000"/>
              </a:buClr>
              <a:buFont typeface="Wingdings" pitchFamily="2" charset="2"/>
              <a:buChar char="q"/>
            </a:pPr>
            <a:r>
              <a:rPr lang="en-US" sz="1600" dirty="0" smtClean="0">
                <a:latin typeface="Calibri" pitchFamily="34" charset="0"/>
              </a:rPr>
              <a:t>Non-static inner class instance cannot exist without Outer class instance.</a:t>
            </a:r>
          </a:p>
          <a:p>
            <a:pPr>
              <a:buClr>
                <a:srgbClr val="FF0000"/>
              </a:buClr>
              <a:buFont typeface="Wingdings" pitchFamily="2" charset="2"/>
              <a:buChar char="q"/>
            </a:pPr>
            <a:r>
              <a:rPr lang="en-US" sz="1600" dirty="0" smtClean="0">
                <a:latin typeface="Calibri" pitchFamily="34" charset="0"/>
              </a:rPr>
              <a:t>This inner class has implicit reference to the outer class object using which it is created. </a:t>
            </a:r>
          </a:p>
          <a:p>
            <a:pPr>
              <a:buClr>
                <a:srgbClr val="FF0000"/>
              </a:buClr>
              <a:buFont typeface="Wingdings" pitchFamily="2" charset="2"/>
              <a:buChar char="q"/>
            </a:pPr>
            <a:r>
              <a:rPr lang="en-US" sz="1600" dirty="0" smtClean="0">
                <a:latin typeface="Calibri" pitchFamily="34" charset="0"/>
              </a:rPr>
              <a:t>Therefore no explicit reference required in inner class for the outer class.</a:t>
            </a:r>
          </a:p>
          <a:p>
            <a:pPr>
              <a:buClr>
                <a:srgbClr val="FF0000"/>
              </a:buClr>
              <a:buFont typeface="Wingdings" pitchFamily="2" charset="2"/>
              <a:buChar char="q"/>
            </a:pPr>
            <a:r>
              <a:rPr lang="en-US" sz="1600" dirty="0" smtClean="0">
                <a:latin typeface="Calibri" pitchFamily="34" charset="0"/>
              </a:rPr>
              <a:t>However, if outer class needs an inner class reference it has to create it explicitly.</a:t>
            </a:r>
          </a:p>
          <a:p>
            <a:pPr lvl="1" indent="-457200">
              <a:spcBef>
                <a:spcPct val="20000"/>
              </a:spcBef>
              <a:buClr>
                <a:srgbClr val="FF0000"/>
              </a:buClr>
              <a:buFont typeface="Wingdings" pitchFamily="2" charset="2"/>
              <a:buChar char="q"/>
              <a:defRPr/>
            </a:pPr>
            <a:endParaRPr lang="en-US" sz="1600" i="1" dirty="0" smtClean="0">
              <a:latin typeface="Calibri" pitchFamily="34" charset="0"/>
            </a:endParaRPr>
          </a:p>
          <a:p>
            <a:pPr marL="457200" indent="-457200">
              <a:spcBef>
                <a:spcPct val="20000"/>
              </a:spcBef>
              <a:buClr>
                <a:srgbClr val="FF0000"/>
              </a:buClr>
              <a:buFont typeface="Wingdings" pitchFamily="2" charset="2"/>
              <a:buChar char="q"/>
              <a:defRPr/>
            </a:pPr>
            <a:endParaRPr lang="en-US" sz="1600" dirty="0" smtClean="0">
              <a:latin typeface="Calibri" pitchFamily="34" charset="0"/>
            </a:endParaRPr>
          </a:p>
          <a:p>
            <a:pPr algn="just" eaLnBrk="1" hangingPunct="1">
              <a:buClr>
                <a:srgbClr val="FF0000"/>
              </a:buClr>
              <a:buFont typeface="Wingdings" pitchFamily="2" charset="2"/>
              <a:buChar char="q"/>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smtClean="0">
                <a:latin typeface="Calibri" pitchFamily="34" charset="0"/>
              </a:rPr>
              <a:t>Name conflict</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457200" indent="-457200">
              <a:spcBef>
                <a:spcPct val="20000"/>
              </a:spcBef>
              <a:buClr>
                <a:srgbClr val="FF0000"/>
              </a:buClr>
              <a:buFont typeface="Wingdings" pitchFamily="2" charset="2"/>
              <a:buChar char="q"/>
              <a:defRPr/>
            </a:pPr>
            <a:endParaRPr lang="en-US" sz="1400" dirty="0" smtClean="0">
              <a:latin typeface="Calibri" pitchFamily="34" charset="0"/>
            </a:endParaRPr>
          </a:p>
          <a:p>
            <a:pPr marL="457200" indent="-457200">
              <a:spcBef>
                <a:spcPct val="20000"/>
              </a:spcBef>
              <a:buClr>
                <a:srgbClr val="FF0000"/>
              </a:buClr>
              <a:buFont typeface="Wingdings" pitchFamily="2" charset="2"/>
              <a:buChar char="q"/>
              <a:defRPr/>
            </a:pPr>
            <a:endParaRPr lang="en-US" sz="1400" dirty="0" smtClean="0">
              <a:latin typeface="Calibri" pitchFamily="34" charset="0"/>
            </a:endParaRPr>
          </a:p>
          <a:p>
            <a:pPr>
              <a:buFont typeface="Wingdings" pitchFamily="2" charset="2"/>
              <a:buChar char="q"/>
            </a:pPr>
            <a:r>
              <a:rPr lang="en-US" sz="1400" dirty="0" smtClean="0">
                <a:latin typeface="Calibri" pitchFamily="34" charset="0"/>
              </a:rPr>
              <a:t>If the name of the members in Outer class and inner class are same, then how to refer to the name of the outer class member in the inner class?</a:t>
            </a:r>
          </a:p>
          <a:p>
            <a:pPr>
              <a:buFont typeface="Wingdings" pitchFamily="2" charset="2"/>
              <a:buChar char="q"/>
            </a:pPr>
            <a:r>
              <a:rPr lang="en-US" sz="1400" dirty="0" smtClean="0">
                <a:latin typeface="Calibri" pitchFamily="34" charset="0"/>
              </a:rPr>
              <a:t>This can be done using Outer class name dot (.) this dot (.) member name.</a:t>
            </a:r>
          </a:p>
          <a:p>
            <a:pPr marL="857250" lvl="2">
              <a:lnSpc>
                <a:spcPct val="100000"/>
              </a:lnSpc>
              <a:spcBef>
                <a:spcPct val="0"/>
              </a:spcBef>
              <a:buNone/>
            </a:pPr>
            <a:r>
              <a:rPr lang="en-US" sz="1400" b="1" dirty="0" smtClean="0">
                <a:solidFill>
                  <a:srgbClr val="000000"/>
                </a:solidFill>
                <a:latin typeface="Calibri" pitchFamily="34" charset="0"/>
              </a:rPr>
              <a:t>class Outer {</a:t>
            </a:r>
          </a:p>
          <a:p>
            <a:pPr marL="857250" lvl="2">
              <a:lnSpc>
                <a:spcPct val="100000"/>
              </a:lnSpc>
              <a:spcBef>
                <a:spcPct val="0"/>
              </a:spcBef>
              <a:buNone/>
            </a:pP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int</a:t>
            </a: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i</a:t>
            </a:r>
            <a:r>
              <a:rPr lang="en-US" sz="1400" b="1" dirty="0" smtClean="0">
                <a:solidFill>
                  <a:srgbClr val="000000"/>
                </a:solidFill>
                <a:latin typeface="Calibri" pitchFamily="34" charset="0"/>
              </a:rPr>
              <a:t>;</a:t>
            </a:r>
          </a:p>
          <a:p>
            <a:pPr marL="857250" lvl="2">
              <a:lnSpc>
                <a:spcPct val="100000"/>
              </a:lnSpc>
              <a:spcBef>
                <a:spcPct val="0"/>
              </a:spcBef>
              <a:buNone/>
            </a:pPr>
            <a:r>
              <a:rPr lang="en-US" sz="1400" b="1" dirty="0" smtClean="0">
                <a:solidFill>
                  <a:srgbClr val="000000"/>
                </a:solidFill>
                <a:latin typeface="Calibri" pitchFamily="34" charset="0"/>
              </a:rPr>
              <a:t>	class Inner {</a:t>
            </a:r>
          </a:p>
          <a:p>
            <a:pPr marL="857250" lvl="2">
              <a:lnSpc>
                <a:spcPct val="100000"/>
              </a:lnSpc>
              <a:spcBef>
                <a:spcPct val="0"/>
              </a:spcBef>
              <a:buNone/>
            </a:pP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int</a:t>
            </a: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i</a:t>
            </a:r>
            <a:r>
              <a:rPr lang="en-US" sz="1400" b="1" dirty="0" smtClean="0">
                <a:solidFill>
                  <a:srgbClr val="000000"/>
                </a:solidFill>
                <a:latin typeface="Calibri" pitchFamily="34" charset="0"/>
              </a:rPr>
              <a:t>;</a:t>
            </a:r>
          </a:p>
          <a:p>
            <a:pPr marL="857250" lvl="2">
              <a:lnSpc>
                <a:spcPct val="100000"/>
              </a:lnSpc>
              <a:spcBef>
                <a:spcPct val="0"/>
              </a:spcBef>
              <a:buNone/>
            </a:pPr>
            <a:r>
              <a:rPr lang="en-US" sz="1400" b="1" dirty="0" smtClean="0">
                <a:solidFill>
                  <a:srgbClr val="000000"/>
                </a:solidFill>
                <a:latin typeface="Calibri" pitchFamily="34" charset="0"/>
              </a:rPr>
              <a:t>	 	    void f()</a:t>
            </a:r>
          </a:p>
          <a:p>
            <a:pPr marL="857250" lvl="2">
              <a:lnSpc>
                <a:spcPct val="100000"/>
              </a:lnSpc>
              <a:spcBef>
                <a:spcPct val="0"/>
              </a:spcBef>
              <a:buNone/>
            </a:pPr>
            <a:r>
              <a:rPr lang="en-US" sz="1400" b="1" dirty="0" smtClean="0">
                <a:solidFill>
                  <a:srgbClr val="000000"/>
                </a:solidFill>
                <a:latin typeface="Calibri" pitchFamily="34" charset="0"/>
              </a:rPr>
              <a:t>		    {</a:t>
            </a:r>
          </a:p>
          <a:p>
            <a:pPr marL="857250" lvl="2">
              <a:lnSpc>
                <a:spcPct val="100000"/>
              </a:lnSpc>
              <a:spcBef>
                <a:spcPct val="0"/>
              </a:spcBef>
              <a:buNone/>
            </a:pPr>
            <a:r>
              <a:rPr lang="en-US" sz="1400" b="1" dirty="0" smtClean="0">
                <a:solidFill>
                  <a:srgbClr val="000000"/>
                </a:solidFill>
                <a:latin typeface="Calibri" pitchFamily="34" charset="0"/>
              </a:rPr>
              <a:t>	          </a:t>
            </a:r>
            <a:r>
              <a:rPr lang="en-US" sz="1400" b="1" dirty="0" err="1" smtClean="0">
                <a:solidFill>
                  <a:srgbClr val="000000"/>
                </a:solidFill>
                <a:latin typeface="Calibri" pitchFamily="34" charset="0"/>
              </a:rPr>
              <a:t>i</a:t>
            </a:r>
            <a:r>
              <a:rPr lang="en-US" sz="1400" b="1" dirty="0" smtClean="0">
                <a:solidFill>
                  <a:srgbClr val="000000"/>
                </a:solidFill>
                <a:latin typeface="Calibri" pitchFamily="34" charset="0"/>
              </a:rPr>
              <a:t>=10;</a:t>
            </a:r>
          </a:p>
          <a:p>
            <a:pPr marL="857250" lvl="2">
              <a:lnSpc>
                <a:spcPct val="100000"/>
              </a:lnSpc>
              <a:spcBef>
                <a:spcPct val="0"/>
              </a:spcBef>
              <a:buNone/>
            </a:pPr>
            <a:r>
              <a:rPr lang="en-US" sz="1400" b="1" dirty="0" smtClean="0">
                <a:solidFill>
                  <a:srgbClr val="C00000"/>
                </a:solidFill>
                <a:latin typeface="Calibri" pitchFamily="34" charset="0"/>
              </a:rPr>
              <a:t>               </a:t>
            </a:r>
            <a:r>
              <a:rPr lang="en-US" sz="1400" b="1" dirty="0" err="1" smtClean="0">
                <a:solidFill>
                  <a:srgbClr val="C00000"/>
                </a:solidFill>
                <a:latin typeface="Calibri" pitchFamily="34" charset="0"/>
              </a:rPr>
              <a:t>Outer.this.i</a:t>
            </a:r>
            <a:r>
              <a:rPr lang="en-US" sz="1400" b="1" dirty="0" smtClean="0">
                <a:solidFill>
                  <a:srgbClr val="C00000"/>
                </a:solidFill>
                <a:latin typeface="Calibri" pitchFamily="34" charset="0"/>
              </a:rPr>
              <a:t>=9;</a:t>
            </a:r>
          </a:p>
          <a:p>
            <a:pPr marL="857250" lvl="2">
              <a:lnSpc>
                <a:spcPct val="100000"/>
              </a:lnSpc>
              <a:spcBef>
                <a:spcPct val="0"/>
              </a:spcBef>
              <a:buNone/>
            </a:pPr>
            <a:r>
              <a:rPr lang="en-US" sz="1400" b="1" dirty="0" smtClean="0">
                <a:solidFill>
                  <a:srgbClr val="000000"/>
                </a:solidFill>
                <a:latin typeface="Calibri" pitchFamily="34" charset="0"/>
              </a:rPr>
              <a:t>           }</a:t>
            </a:r>
          </a:p>
          <a:p>
            <a:pPr marL="857250" lvl="2">
              <a:lnSpc>
                <a:spcPct val="100000"/>
              </a:lnSpc>
              <a:spcBef>
                <a:spcPct val="0"/>
              </a:spcBef>
              <a:buNone/>
            </a:pPr>
            <a:r>
              <a:rPr lang="en-US" sz="1400" b="1" dirty="0" smtClean="0">
                <a:solidFill>
                  <a:srgbClr val="000000"/>
                </a:solidFill>
                <a:latin typeface="Calibri" pitchFamily="34" charset="0"/>
              </a:rPr>
              <a:t>      }</a:t>
            </a:r>
          </a:p>
          <a:p>
            <a:pPr marL="857250" lvl="2">
              <a:lnSpc>
                <a:spcPct val="100000"/>
              </a:lnSpc>
              <a:spcBef>
                <a:spcPct val="0"/>
              </a:spcBef>
              <a:buNone/>
            </a:pPr>
            <a:r>
              <a:rPr lang="en-US" sz="1400" b="1" dirty="0" smtClean="0">
                <a:solidFill>
                  <a:srgbClr val="000000"/>
                </a:solidFill>
                <a:latin typeface="Calibri" pitchFamily="34" charset="0"/>
              </a:rPr>
              <a:t>}</a:t>
            </a:r>
            <a:endParaRPr lang="en-US" sz="1400" i="1" dirty="0" smtClean="0">
              <a:latin typeface="Calibri" pitchFamily="34" charset="0"/>
            </a:endParaRPr>
          </a:p>
          <a:p>
            <a:pPr marL="457200" indent="-457200">
              <a:spcBef>
                <a:spcPct val="20000"/>
              </a:spcBef>
              <a:buClr>
                <a:srgbClr val="FF0000"/>
              </a:buClr>
              <a:buFont typeface="Wingdings" pitchFamily="2" charset="2"/>
              <a:buChar char="q"/>
              <a:defRPr/>
            </a:pPr>
            <a:endParaRPr lang="en-US" sz="1400" dirty="0" smtClean="0">
              <a:latin typeface="Calibri" pitchFamily="34" charset="0"/>
            </a:endParaRPr>
          </a:p>
          <a:p>
            <a:pPr algn="just" eaLnBrk="1" hangingPunct="1">
              <a:buClr>
                <a:srgbClr val="FF0000"/>
              </a:buClr>
              <a:buFont typeface="Wingdings" pitchFamily="2" charset="2"/>
              <a:buChar char="q"/>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pPr>
              <a:defRPr/>
            </a:pPr>
            <a:r>
              <a:rPr lang="en-US" sz="2400" b="1" dirty="0" smtClean="0">
                <a:latin typeface="Calibri" pitchFamily="34" charset="0"/>
              </a:rPr>
              <a:t>Static inner class </a:t>
            </a:r>
            <a:endParaRPr lang="en-US" sz="2400" b="1" kern="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Clr>
                <a:srgbClr val="FF0000"/>
              </a:buClr>
              <a:buFont typeface="Wingdings" pitchFamily="2" charset="2"/>
              <a:buChar char="q"/>
            </a:pPr>
            <a:endParaRPr lang="en-US" sz="1400" dirty="0" smtClean="0">
              <a:latin typeface="Calibri" pitchFamily="34" charset="0"/>
            </a:endParaRPr>
          </a:p>
          <a:p>
            <a:pPr algn="just">
              <a:buClr>
                <a:srgbClr val="FF0000"/>
              </a:buClr>
              <a:buFont typeface="Wingdings" pitchFamily="2" charset="2"/>
              <a:buChar char="q"/>
            </a:pPr>
            <a:r>
              <a:rPr lang="en-US" sz="1400" dirty="0" smtClean="0">
                <a:latin typeface="Calibri" pitchFamily="34" charset="0"/>
              </a:rPr>
              <a:t>Static nested classes referred to as top-level nested classes, or static inner classes, but they really aren’t inner classes at all, by the standard definition of an inner class.  </a:t>
            </a:r>
            <a:endParaRPr lang="en-IN" sz="1400" dirty="0" smtClean="0">
              <a:latin typeface="Calibri" pitchFamily="34" charset="0"/>
            </a:endParaRPr>
          </a:p>
          <a:p>
            <a:pPr algn="just">
              <a:buClr>
                <a:srgbClr val="FF0000"/>
              </a:buClr>
              <a:buFont typeface="Wingdings" pitchFamily="2" charset="2"/>
              <a:buChar char="q"/>
            </a:pPr>
            <a:r>
              <a:rPr lang="en-US" sz="1400" dirty="0" smtClean="0">
                <a:latin typeface="Calibri" pitchFamily="34" charset="0"/>
              </a:rPr>
              <a:t> It is simply a non-inner (also called “top-level”) class scoped within another. So with static classes it’s really more about name-space resolution than about an implicit relationship between the two classes.</a:t>
            </a:r>
            <a:endParaRPr lang="en-IN" sz="1400" dirty="0" smtClean="0">
              <a:latin typeface="Calibri" pitchFamily="34" charset="0"/>
            </a:endParaRPr>
          </a:p>
          <a:p>
            <a:pPr algn="just">
              <a:buClr>
                <a:srgbClr val="FF0000"/>
              </a:buClr>
              <a:buFont typeface="Wingdings" pitchFamily="2" charset="2"/>
              <a:buChar char="q"/>
            </a:pPr>
            <a:r>
              <a:rPr lang="en-US" sz="1400" dirty="0" smtClean="0">
                <a:latin typeface="Calibri" pitchFamily="34" charset="0"/>
              </a:rPr>
              <a:t>A static nested class is simply a class that’s a static member of the enclosing class,</a:t>
            </a:r>
            <a:r>
              <a:rPr lang="en-IN" sz="1400" dirty="0" smtClean="0">
                <a:latin typeface="Calibri" pitchFamily="34" charset="0"/>
              </a:rPr>
              <a:t> </a:t>
            </a:r>
            <a:r>
              <a:rPr lang="en-US" sz="1400" dirty="0" smtClean="0">
                <a:latin typeface="Calibri" pitchFamily="34" charset="0"/>
              </a:rPr>
              <a:t>as follows:</a:t>
            </a:r>
            <a:endParaRPr lang="en-IN" sz="1400" dirty="0" smtClean="0">
              <a:latin typeface="Calibri" pitchFamily="34" charset="0"/>
            </a:endParaRPr>
          </a:p>
          <a:p>
            <a:pPr algn="just">
              <a:buClr>
                <a:srgbClr val="FF0000"/>
              </a:buClr>
              <a:buNone/>
            </a:pPr>
            <a:r>
              <a:rPr lang="en-US" sz="1400" b="1" dirty="0" smtClean="0">
                <a:latin typeface="Calibri" pitchFamily="34" charset="0"/>
              </a:rPr>
              <a:t>class </a:t>
            </a:r>
            <a:r>
              <a:rPr lang="en-US" sz="1400" b="1" dirty="0" err="1" smtClean="0">
                <a:latin typeface="Calibri" pitchFamily="34" charset="0"/>
              </a:rPr>
              <a:t>BigOuter</a:t>
            </a:r>
            <a:r>
              <a:rPr lang="en-US" sz="1400" b="1" dirty="0" smtClean="0">
                <a:latin typeface="Calibri" pitchFamily="34" charset="0"/>
              </a:rPr>
              <a:t> {</a:t>
            </a:r>
            <a:endParaRPr lang="en-IN" sz="1400" b="1" dirty="0" smtClean="0">
              <a:latin typeface="Calibri" pitchFamily="34" charset="0"/>
            </a:endParaRPr>
          </a:p>
          <a:p>
            <a:pPr algn="just">
              <a:buClr>
                <a:srgbClr val="FF0000"/>
              </a:buClr>
              <a:buNone/>
            </a:pPr>
            <a:r>
              <a:rPr lang="en-US" sz="1400" b="1" dirty="0" smtClean="0">
                <a:latin typeface="Calibri" pitchFamily="34" charset="0"/>
              </a:rPr>
              <a:t>static class Nested { }</a:t>
            </a:r>
            <a:endParaRPr lang="en-IN" sz="1400" b="1" dirty="0" smtClean="0">
              <a:latin typeface="Calibri" pitchFamily="34" charset="0"/>
            </a:endParaRPr>
          </a:p>
          <a:p>
            <a:pPr algn="just">
              <a:buClr>
                <a:srgbClr val="FF0000"/>
              </a:buClr>
              <a:buNone/>
            </a:pPr>
            <a:r>
              <a:rPr lang="en-US" sz="1400" b="1" dirty="0" smtClean="0">
                <a:latin typeface="Calibri" pitchFamily="34" charset="0"/>
              </a:rPr>
              <a:t>}</a:t>
            </a:r>
            <a:endParaRPr lang="en-IN" sz="1400" b="1" dirty="0" smtClean="0">
              <a:latin typeface="Calibri" pitchFamily="34" charset="0"/>
            </a:endParaRPr>
          </a:p>
          <a:p>
            <a:pPr algn="just">
              <a:buClr>
                <a:srgbClr val="FF0000"/>
              </a:buClr>
              <a:buFont typeface="Wingdings" pitchFamily="2" charset="2"/>
              <a:buChar char="q"/>
            </a:pPr>
            <a:r>
              <a:rPr lang="en-US" sz="1400" dirty="0" smtClean="0">
                <a:latin typeface="Calibri" pitchFamily="34" charset="0"/>
              </a:rPr>
              <a:t>The static modifier in this case says that the nested class is a static member of the outer class. That means it can be accessed, as with other static members, without having an</a:t>
            </a:r>
            <a:r>
              <a:rPr lang="en-IN" sz="1400" dirty="0" smtClean="0">
                <a:latin typeface="Calibri" pitchFamily="34" charset="0"/>
              </a:rPr>
              <a:t> </a:t>
            </a:r>
            <a:r>
              <a:rPr lang="en-US" sz="1400" dirty="0" smtClean="0">
                <a:latin typeface="Calibri" pitchFamily="34" charset="0"/>
              </a:rPr>
              <a:t>instance of the outer class.</a:t>
            </a:r>
          </a:p>
          <a:p>
            <a:pPr algn="just">
              <a:buClr>
                <a:srgbClr val="FF0000"/>
              </a:buClr>
              <a:buFont typeface="Wingdings" pitchFamily="2" charset="2"/>
              <a:buChar char="q"/>
            </a:pPr>
            <a:r>
              <a:rPr lang="en-US" sz="1400" dirty="0" smtClean="0">
                <a:latin typeface="Calibri" pitchFamily="34" charset="0"/>
              </a:rPr>
              <a:t>It can access only all </a:t>
            </a:r>
            <a:r>
              <a:rPr lang="en-US" sz="1400" b="1" dirty="0" smtClean="0">
                <a:latin typeface="Calibri" pitchFamily="34" charset="0"/>
                <a:cs typeface="Courier New" pitchFamily="49" charset="0"/>
              </a:rPr>
              <a:t>static</a:t>
            </a:r>
            <a:r>
              <a:rPr lang="en-US" sz="1400" dirty="0" smtClean="0">
                <a:latin typeface="Calibri" pitchFamily="34" charset="0"/>
              </a:rPr>
              <a:t> members of the outer class.</a:t>
            </a:r>
          </a:p>
          <a:p>
            <a:pPr algn="just">
              <a:buClr>
                <a:srgbClr val="FF0000"/>
              </a:buClr>
              <a:buFont typeface="Wingdings" pitchFamily="2" charset="2"/>
              <a:buChar char="q"/>
            </a:pPr>
            <a:endParaRPr lang="en-IN" sz="1400" dirty="0" smtClean="0">
              <a:latin typeface="Calibri" pitchFamily="34" charset="0"/>
            </a:endParaRPr>
          </a:p>
          <a:p>
            <a:pPr marL="457200" indent="-457200" algn="just">
              <a:spcBef>
                <a:spcPct val="20000"/>
              </a:spcBef>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Instantiating a static inner class</a:t>
            </a:r>
            <a:endParaRPr lang="en-IN" sz="240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400" dirty="0" smtClean="0">
              <a:latin typeface="Calibri" pitchFamily="34" charset="0"/>
            </a:endParaRPr>
          </a:p>
          <a:p>
            <a:pPr algn="just">
              <a:buFont typeface="Wingdings" pitchFamily="2" charset="2"/>
              <a:buChar char="q"/>
            </a:pPr>
            <a:r>
              <a:rPr lang="en-US" sz="1400" dirty="0" smtClean="0">
                <a:latin typeface="Calibri" pitchFamily="34" charset="0"/>
              </a:rPr>
              <a:t>The syntax for instantiating a static nested class is a little different from a normal</a:t>
            </a:r>
            <a:r>
              <a:rPr lang="en-IN" sz="1400" dirty="0" smtClean="0">
                <a:latin typeface="Calibri" pitchFamily="34" charset="0"/>
              </a:rPr>
              <a:t> </a:t>
            </a:r>
            <a:r>
              <a:rPr lang="en-US" sz="1400" dirty="0" smtClean="0">
                <a:latin typeface="Calibri" pitchFamily="34" charset="0"/>
              </a:rPr>
              <a:t>inner class, and looks like this:</a:t>
            </a:r>
            <a:endParaRPr lang="en-IN" sz="1400" dirty="0" smtClean="0">
              <a:latin typeface="Calibri" pitchFamily="34" charset="0"/>
            </a:endParaRPr>
          </a:p>
          <a:p>
            <a:pPr>
              <a:buNone/>
            </a:pPr>
            <a:r>
              <a:rPr lang="en-US" sz="1400" b="1" dirty="0" smtClean="0">
                <a:latin typeface="Calibri" pitchFamily="34" charset="0"/>
              </a:rPr>
              <a:t>1. class </a:t>
            </a:r>
            <a:r>
              <a:rPr lang="en-US" sz="1400" b="1" dirty="0" err="1" smtClean="0">
                <a:latin typeface="Calibri" pitchFamily="34" charset="0"/>
              </a:rPr>
              <a:t>BigOuter</a:t>
            </a:r>
            <a:r>
              <a:rPr lang="en-US" sz="1400" b="1" dirty="0" smtClean="0">
                <a:latin typeface="Calibri" pitchFamily="34" charset="0"/>
              </a:rPr>
              <a:t> {</a:t>
            </a:r>
            <a:endParaRPr lang="en-IN" sz="1400" b="1" dirty="0" smtClean="0">
              <a:latin typeface="Calibri" pitchFamily="34" charset="0"/>
            </a:endParaRPr>
          </a:p>
          <a:p>
            <a:pPr>
              <a:buNone/>
            </a:pPr>
            <a:r>
              <a:rPr lang="en-US" sz="1400" b="1" dirty="0" smtClean="0">
                <a:latin typeface="Calibri" pitchFamily="34" charset="0"/>
              </a:rPr>
              <a:t>2. static class Nested { }</a:t>
            </a:r>
            <a:endParaRPr lang="en-IN" sz="1400" b="1" dirty="0" smtClean="0">
              <a:latin typeface="Calibri" pitchFamily="34" charset="0"/>
            </a:endParaRPr>
          </a:p>
          <a:p>
            <a:pPr>
              <a:buNone/>
            </a:pPr>
            <a:r>
              <a:rPr lang="en-US" sz="1400" b="1" dirty="0" smtClean="0">
                <a:latin typeface="Calibri" pitchFamily="34" charset="0"/>
              </a:rPr>
              <a:t>3. }</a:t>
            </a:r>
            <a:endParaRPr lang="en-IN" sz="1400" b="1" dirty="0" smtClean="0">
              <a:latin typeface="Calibri" pitchFamily="34" charset="0"/>
            </a:endParaRPr>
          </a:p>
          <a:p>
            <a:pPr>
              <a:buNone/>
            </a:pPr>
            <a:r>
              <a:rPr lang="en-US" sz="1400" b="1" dirty="0" smtClean="0">
                <a:latin typeface="Calibri" pitchFamily="34" charset="0"/>
              </a:rPr>
              <a:t>4. class Broom {</a:t>
            </a:r>
            <a:endParaRPr lang="en-IN" sz="1400" b="1" dirty="0" smtClean="0">
              <a:latin typeface="Calibri" pitchFamily="34" charset="0"/>
            </a:endParaRPr>
          </a:p>
          <a:p>
            <a:pPr>
              <a:buNone/>
            </a:pPr>
            <a:r>
              <a:rPr lang="en-US" sz="1400" b="1" dirty="0" smtClean="0">
                <a:latin typeface="Calibri" pitchFamily="34" charset="0"/>
              </a:rPr>
              <a:t>5. public static void main (String [] </a:t>
            </a:r>
            <a:r>
              <a:rPr lang="en-US" sz="1400" b="1" dirty="0" err="1" smtClean="0">
                <a:latin typeface="Calibri" pitchFamily="34" charset="0"/>
              </a:rPr>
              <a:t>args</a:t>
            </a:r>
            <a:r>
              <a:rPr lang="en-US" sz="1400" b="1" dirty="0" smtClean="0">
                <a:latin typeface="Calibri" pitchFamily="34" charset="0"/>
              </a:rPr>
              <a:t>) {</a:t>
            </a:r>
            <a:endParaRPr lang="en-IN" sz="1400" b="1" dirty="0" smtClean="0">
              <a:latin typeface="Calibri" pitchFamily="34" charset="0"/>
            </a:endParaRPr>
          </a:p>
          <a:p>
            <a:pPr>
              <a:buNone/>
            </a:pPr>
            <a:r>
              <a:rPr lang="en-US" sz="1400" b="1" dirty="0" smtClean="0">
                <a:latin typeface="Calibri" pitchFamily="34" charset="0"/>
              </a:rPr>
              <a:t>6. </a:t>
            </a:r>
            <a:r>
              <a:rPr lang="en-US" sz="1400" b="1" dirty="0" err="1" smtClean="0">
                <a:latin typeface="Calibri" pitchFamily="34" charset="0"/>
              </a:rPr>
              <a:t>BigOuter.Nested</a:t>
            </a:r>
            <a:r>
              <a:rPr lang="en-US" sz="1400" b="1" dirty="0" smtClean="0">
                <a:latin typeface="Calibri" pitchFamily="34" charset="0"/>
              </a:rPr>
              <a:t> n = new </a:t>
            </a:r>
            <a:r>
              <a:rPr lang="en-US" sz="1400" b="1" dirty="0" err="1" smtClean="0">
                <a:latin typeface="Calibri" pitchFamily="34" charset="0"/>
              </a:rPr>
              <a:t>BigOuter.Nested</a:t>
            </a:r>
            <a:r>
              <a:rPr lang="en-US" sz="1400" b="1" dirty="0" smtClean="0">
                <a:latin typeface="Calibri" pitchFamily="34" charset="0"/>
              </a:rPr>
              <a:t>(); //Use both class names</a:t>
            </a:r>
            <a:endParaRPr lang="en-IN" sz="1400" b="1" dirty="0" smtClean="0">
              <a:latin typeface="Calibri" pitchFamily="34" charset="0"/>
            </a:endParaRPr>
          </a:p>
          <a:p>
            <a:pPr>
              <a:buNone/>
            </a:pPr>
            <a:r>
              <a:rPr lang="en-US" sz="1400" b="1" dirty="0" smtClean="0">
                <a:latin typeface="Calibri" pitchFamily="34" charset="0"/>
              </a:rPr>
              <a:t>7. }</a:t>
            </a:r>
            <a:endParaRPr lang="en-IN" sz="1400" b="1" dirty="0" smtClean="0">
              <a:latin typeface="Calibri" pitchFamily="34" charset="0"/>
            </a:endParaRPr>
          </a:p>
          <a:p>
            <a:pPr>
              <a:buNone/>
            </a:pPr>
            <a:r>
              <a:rPr lang="en-US" sz="1400" b="1" dirty="0" smtClean="0">
                <a:latin typeface="Calibri" pitchFamily="34" charset="0"/>
              </a:rPr>
              <a:t>8.}</a:t>
            </a:r>
            <a:endParaRPr lang="en-IN" sz="1400" b="1" dirty="0" smtClean="0">
              <a:latin typeface="Calibri" pitchFamily="34" charset="0"/>
            </a:endParaRPr>
          </a:p>
          <a:p>
            <a:pPr>
              <a:buNone/>
            </a:pPr>
            <a:r>
              <a:rPr lang="en-US" sz="1400" b="1" dirty="0" smtClean="0">
                <a:latin typeface="Calibri" pitchFamily="34" charset="0"/>
              </a:rPr>
              <a:t> </a:t>
            </a:r>
            <a:endParaRPr lang="en-IN" sz="1400" b="1" dirty="0" smtClean="0">
              <a:latin typeface="Calibri" pitchFamily="34" charset="0"/>
            </a:endParaRPr>
          </a:p>
          <a:p>
            <a:pPr marL="457200" indent="-457200">
              <a:spcBef>
                <a:spcPct val="20000"/>
              </a:spcBef>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Method-Local Inner Classes</a:t>
            </a:r>
            <a:endParaRPr lang="en-IN" sz="240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lnSpc>
                <a:spcPct val="120000"/>
              </a:lnSpc>
              <a:buClr>
                <a:srgbClr val="FF0000"/>
              </a:buClr>
              <a:buFont typeface="Wingdings" pitchFamily="2" charset="2"/>
              <a:buChar char="q"/>
              <a:defRPr/>
            </a:pPr>
            <a:r>
              <a:rPr lang="en-US" sz="1400" dirty="0" smtClean="0">
                <a:latin typeface="Calibri" pitchFamily="34" charset="0"/>
              </a:rPr>
              <a:t>An inner class that is defined inside a method is called local inner class (or method local inner class).</a:t>
            </a:r>
          </a:p>
          <a:p>
            <a:pPr algn="just" eaLnBrk="1" hangingPunct="1">
              <a:lnSpc>
                <a:spcPct val="120000"/>
              </a:lnSpc>
              <a:buClr>
                <a:srgbClr val="FF0000"/>
              </a:buClr>
              <a:buFont typeface="Wingdings" pitchFamily="2" charset="2"/>
              <a:buChar char="q"/>
              <a:defRPr/>
            </a:pPr>
            <a:r>
              <a:rPr lang="en-US" sz="1400" dirty="0" smtClean="0">
                <a:latin typeface="Calibri" pitchFamily="34" charset="0"/>
              </a:rPr>
              <a:t>A local inner class can be instantiated only by the method which defined it. </a:t>
            </a:r>
          </a:p>
          <a:p>
            <a:pPr algn="just" eaLnBrk="1" hangingPunct="1">
              <a:lnSpc>
                <a:spcPct val="120000"/>
              </a:lnSpc>
              <a:buClr>
                <a:srgbClr val="FF0000"/>
              </a:buClr>
              <a:buFont typeface="Wingdings" pitchFamily="2" charset="2"/>
              <a:buChar char="q"/>
              <a:defRPr/>
            </a:pPr>
            <a:r>
              <a:rPr lang="en-US" sz="1400" dirty="0" smtClean="0">
                <a:latin typeface="Calibri" pitchFamily="34" charset="0"/>
              </a:rPr>
              <a:t>Therefore no access specifier is applicable for the local inner class declaration. Only </a:t>
            </a:r>
            <a:r>
              <a:rPr lang="en-US" sz="1400" b="1" dirty="0" smtClean="0">
                <a:latin typeface="Calibri" pitchFamily="34" charset="0"/>
                <a:cs typeface="Courier New" pitchFamily="49" charset="0"/>
              </a:rPr>
              <a:t>abstract</a:t>
            </a:r>
            <a:r>
              <a:rPr lang="en-US" sz="1400" dirty="0" smtClean="0">
                <a:latin typeface="Calibri" pitchFamily="34" charset="0"/>
              </a:rPr>
              <a:t> and </a:t>
            </a:r>
            <a:r>
              <a:rPr lang="en-US" sz="1400" b="1" dirty="0" smtClean="0">
                <a:latin typeface="Calibri" pitchFamily="34" charset="0"/>
                <a:cs typeface="Courier New" pitchFamily="49" charset="0"/>
              </a:rPr>
              <a:t>final</a:t>
            </a:r>
            <a:r>
              <a:rPr lang="en-US" sz="1400" dirty="0" smtClean="0">
                <a:latin typeface="Calibri" pitchFamily="34" charset="0"/>
              </a:rPr>
              <a:t> modifiers are allowed.</a:t>
            </a:r>
          </a:p>
          <a:p>
            <a:pPr algn="just" eaLnBrk="1" hangingPunct="1">
              <a:lnSpc>
                <a:spcPct val="120000"/>
              </a:lnSpc>
              <a:buClr>
                <a:srgbClr val="FF0000"/>
              </a:buClr>
              <a:buFont typeface="Wingdings" pitchFamily="2" charset="2"/>
              <a:buChar char="q"/>
              <a:defRPr/>
            </a:pPr>
            <a:r>
              <a:rPr lang="en-US" sz="1400" dirty="0" smtClean="0">
                <a:latin typeface="Calibri" pitchFamily="34" charset="0"/>
              </a:rPr>
              <a:t>Also like other inner classes, local inner class can access all the members of the outer class including private members.</a:t>
            </a:r>
          </a:p>
          <a:p>
            <a:pPr algn="just" eaLnBrk="1" hangingPunct="1">
              <a:lnSpc>
                <a:spcPct val="120000"/>
              </a:lnSpc>
              <a:buClr>
                <a:srgbClr val="FF0000"/>
              </a:buClr>
              <a:buFont typeface="Wingdings" pitchFamily="2" charset="2"/>
              <a:buChar char="q"/>
              <a:defRPr/>
            </a:pPr>
            <a:r>
              <a:rPr lang="en-US" sz="1400" dirty="0" smtClean="0">
                <a:latin typeface="Calibri" pitchFamily="34" charset="0"/>
              </a:rPr>
              <a:t>Apart from the above, the local inner class can also access local variables which are </a:t>
            </a:r>
            <a:r>
              <a:rPr lang="en-US" sz="1400" b="1" dirty="0" smtClean="0">
                <a:latin typeface="Calibri" pitchFamily="34" charset="0"/>
                <a:cs typeface="Courier New" pitchFamily="49" charset="0"/>
              </a:rPr>
              <a:t>final</a:t>
            </a:r>
            <a:r>
              <a:rPr lang="en-US" sz="1400" dirty="0" smtClean="0">
                <a:latin typeface="Calibri" pitchFamily="34" charset="0"/>
              </a:rPr>
              <a:t>.</a:t>
            </a:r>
          </a:p>
          <a:p>
            <a:pPr algn="just" eaLnBrk="1" hangingPunct="1">
              <a:lnSpc>
                <a:spcPct val="120000"/>
              </a:lnSpc>
              <a:buClr>
                <a:srgbClr val="FF0000"/>
              </a:buClr>
              <a:buFont typeface="Wingdings" pitchFamily="2" charset="2"/>
              <a:buChar char="q"/>
              <a:defRPr/>
            </a:pPr>
            <a:r>
              <a:rPr lang="en-US" sz="1400" b="1" dirty="0" smtClean="0">
                <a:solidFill>
                  <a:srgbClr val="000000"/>
                </a:solidFill>
                <a:latin typeface="Calibri" pitchFamily="34" charset="0"/>
              </a:rPr>
              <a:t>class </a:t>
            </a:r>
            <a:r>
              <a:rPr lang="en-US" sz="1400" b="1" dirty="0" err="1" smtClean="0">
                <a:solidFill>
                  <a:srgbClr val="000000"/>
                </a:solidFill>
                <a:latin typeface="Calibri" pitchFamily="34" charset="0"/>
              </a:rPr>
              <a:t>OuterClass</a:t>
            </a:r>
            <a:r>
              <a:rPr lang="en-US" sz="1400" b="1" dirty="0" smtClean="0">
                <a:solidFill>
                  <a:srgbClr val="000000"/>
                </a:solidFill>
                <a:latin typeface="Calibri" pitchFamily="34" charset="0"/>
              </a:rPr>
              <a:t> {</a:t>
            </a:r>
          </a:p>
          <a:p>
            <a:pPr lvl="1" algn="just" eaLnBrk="1" hangingPunct="1">
              <a:lnSpc>
                <a:spcPct val="90000"/>
              </a:lnSpc>
              <a:spcBef>
                <a:spcPct val="50000"/>
              </a:spcBef>
              <a:buClr>
                <a:srgbClr val="FF0000"/>
              </a:buClr>
              <a:buNone/>
              <a:defRPr/>
            </a:pPr>
            <a:r>
              <a:rPr lang="en-US" sz="1400" b="1" dirty="0" smtClean="0">
                <a:solidFill>
                  <a:srgbClr val="000000"/>
                </a:solidFill>
                <a:latin typeface="Calibri" pitchFamily="34" charset="0"/>
              </a:rPr>
              <a:t>void </a:t>
            </a:r>
            <a:r>
              <a:rPr lang="en-US" sz="1400" b="1" dirty="0" err="1" smtClean="0">
                <a:solidFill>
                  <a:srgbClr val="000000"/>
                </a:solidFill>
                <a:latin typeface="Calibri" pitchFamily="34" charset="0"/>
              </a:rPr>
              <a:t>someMethod</a:t>
            </a:r>
            <a:r>
              <a:rPr lang="en-US" sz="1400" b="1" dirty="0" smtClean="0">
                <a:solidFill>
                  <a:srgbClr val="000000"/>
                </a:solidFill>
                <a:latin typeface="Calibri" pitchFamily="34" charset="0"/>
              </a:rPr>
              <a:t>(){</a:t>
            </a:r>
          </a:p>
          <a:p>
            <a:pPr lvl="1" algn="just" eaLnBrk="1" hangingPunct="1">
              <a:lnSpc>
                <a:spcPct val="90000"/>
              </a:lnSpc>
              <a:spcBef>
                <a:spcPct val="50000"/>
              </a:spcBef>
              <a:buClr>
                <a:srgbClr val="FF0000"/>
              </a:buClr>
              <a:buNone/>
              <a:defRPr/>
            </a:pPr>
            <a:r>
              <a:rPr lang="en-US" sz="1400" b="1" dirty="0" smtClean="0">
                <a:solidFill>
                  <a:srgbClr val="000000"/>
                </a:solidFill>
                <a:latin typeface="Calibri" pitchFamily="34" charset="0"/>
              </a:rPr>
              <a:t>class </a:t>
            </a:r>
            <a:r>
              <a:rPr lang="en-US" sz="1400" b="1" dirty="0" err="1" smtClean="0">
                <a:solidFill>
                  <a:srgbClr val="000000"/>
                </a:solidFill>
                <a:latin typeface="Calibri" pitchFamily="34" charset="0"/>
              </a:rPr>
              <a:t>InnerClass</a:t>
            </a:r>
            <a:r>
              <a:rPr lang="en-US" sz="1400" b="1" dirty="0" smtClean="0">
                <a:solidFill>
                  <a:srgbClr val="000000"/>
                </a:solidFill>
                <a:latin typeface="Calibri" pitchFamily="34" charset="0"/>
              </a:rPr>
              <a:t>{}</a:t>
            </a:r>
          </a:p>
          <a:p>
            <a:pPr lvl="1" algn="just" eaLnBrk="1" hangingPunct="1">
              <a:lnSpc>
                <a:spcPct val="90000"/>
              </a:lnSpc>
              <a:spcBef>
                <a:spcPct val="50000"/>
              </a:spcBef>
              <a:buClr>
                <a:srgbClr val="FF0000"/>
              </a:buClr>
              <a:buNone/>
              <a:defRPr/>
            </a:pPr>
            <a:r>
              <a:rPr lang="en-US" sz="1400" b="1" dirty="0" smtClean="0">
                <a:solidFill>
                  <a:srgbClr val="000000"/>
                </a:solidFill>
                <a:latin typeface="Calibri" pitchFamily="34" charset="0"/>
              </a:rPr>
              <a:t>}</a:t>
            </a: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a:t>
            </a:r>
            <a:endParaRPr lang="en-IN" sz="2400"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lnSpc>
                <a:spcPct val="120000"/>
              </a:lnSpc>
              <a:buClr>
                <a:srgbClr val="FF0000"/>
              </a:buClr>
              <a:buFont typeface="Wingdings" pitchFamily="2" charset="2"/>
              <a:buChar char="q"/>
              <a:defRPr/>
            </a:pPr>
            <a:r>
              <a:rPr lang="en-US" sz="1200" dirty="0" smtClean="0">
                <a:latin typeface="Calibri" pitchFamily="34" charset="0"/>
              </a:rPr>
              <a:t>The following legal code shows how to instantiate and use a method-local inner class:</a:t>
            </a:r>
            <a:endParaRPr lang="en-IN" sz="1200" dirty="0" smtClean="0">
              <a:latin typeface="Calibri" pitchFamily="34" charset="0"/>
            </a:endParaRPr>
          </a:p>
          <a:p>
            <a:pPr>
              <a:buNone/>
            </a:pPr>
            <a:r>
              <a:rPr lang="en-US" sz="1000" b="1" dirty="0" smtClean="0">
                <a:latin typeface="Calibri" pitchFamily="34" charset="0"/>
              </a:rPr>
              <a:t>1. class MyOuter2 {</a:t>
            </a:r>
            <a:endParaRPr lang="en-IN" sz="1000" b="1" dirty="0" smtClean="0">
              <a:latin typeface="Calibri" pitchFamily="34" charset="0"/>
            </a:endParaRPr>
          </a:p>
          <a:p>
            <a:pPr>
              <a:buNone/>
            </a:pPr>
            <a:r>
              <a:rPr lang="en-US" sz="1000" b="1" dirty="0" smtClean="0">
                <a:latin typeface="Calibri" pitchFamily="34" charset="0"/>
              </a:rPr>
              <a:t>2.	private String x = "Outer2";</a:t>
            </a:r>
            <a:endParaRPr lang="en-IN" sz="1000" b="1" dirty="0" smtClean="0">
              <a:latin typeface="Calibri" pitchFamily="34" charset="0"/>
            </a:endParaRPr>
          </a:p>
          <a:p>
            <a:pPr>
              <a:buNone/>
            </a:pPr>
            <a:r>
              <a:rPr lang="en-US" sz="1000" b="1" dirty="0" smtClean="0">
                <a:latin typeface="Calibri" pitchFamily="34" charset="0"/>
              </a:rPr>
              <a:t>3.	void </a:t>
            </a:r>
            <a:r>
              <a:rPr lang="en-US" sz="1000" b="1" dirty="0" err="1" smtClean="0">
                <a:latin typeface="Calibri" pitchFamily="34" charset="0"/>
              </a:rPr>
              <a:t>doStuff</a:t>
            </a:r>
            <a:r>
              <a:rPr lang="en-US" sz="1000" b="1" dirty="0" smtClean="0">
                <a:latin typeface="Calibri" pitchFamily="34" charset="0"/>
              </a:rPr>
              <a:t>() {</a:t>
            </a:r>
            <a:endParaRPr lang="en-IN" sz="1000" b="1" dirty="0" smtClean="0">
              <a:latin typeface="Calibri" pitchFamily="34" charset="0"/>
            </a:endParaRPr>
          </a:p>
          <a:p>
            <a:pPr>
              <a:buNone/>
            </a:pPr>
            <a:r>
              <a:rPr lang="en-US" sz="1000" b="1" dirty="0" smtClean="0">
                <a:latin typeface="Calibri" pitchFamily="34" charset="0"/>
              </a:rPr>
              <a:t>4.		class </a:t>
            </a:r>
            <a:r>
              <a:rPr lang="en-US" sz="1000" b="1" dirty="0" err="1" smtClean="0">
                <a:latin typeface="Calibri" pitchFamily="34" charset="0"/>
              </a:rPr>
              <a:t>MyInner</a:t>
            </a:r>
            <a:r>
              <a:rPr lang="en-US" sz="1000" b="1" dirty="0" smtClean="0">
                <a:latin typeface="Calibri" pitchFamily="34" charset="0"/>
              </a:rPr>
              <a:t> {</a:t>
            </a:r>
            <a:endParaRPr lang="en-IN" sz="1000" b="1" dirty="0" smtClean="0">
              <a:latin typeface="Calibri" pitchFamily="34" charset="0"/>
            </a:endParaRPr>
          </a:p>
          <a:p>
            <a:pPr>
              <a:buNone/>
            </a:pPr>
            <a:r>
              <a:rPr lang="en-US" sz="1000" b="1" dirty="0" smtClean="0">
                <a:latin typeface="Calibri" pitchFamily="34" charset="0"/>
              </a:rPr>
              <a:t>5.			public void </a:t>
            </a:r>
            <a:r>
              <a:rPr lang="en-US" sz="1000" b="1" dirty="0" err="1" smtClean="0">
                <a:latin typeface="Calibri" pitchFamily="34" charset="0"/>
              </a:rPr>
              <a:t>seeOuter</a:t>
            </a:r>
            <a:r>
              <a:rPr lang="en-US" sz="1000" b="1" dirty="0" smtClean="0">
                <a:latin typeface="Calibri" pitchFamily="34" charset="0"/>
              </a:rPr>
              <a:t>() {</a:t>
            </a:r>
            <a:endParaRPr lang="en-IN" sz="1000" b="1" dirty="0" smtClean="0">
              <a:latin typeface="Calibri" pitchFamily="34" charset="0"/>
            </a:endParaRPr>
          </a:p>
          <a:p>
            <a:pPr>
              <a:buNone/>
            </a:pPr>
            <a:r>
              <a:rPr lang="en-US" sz="1000" b="1" dirty="0" smtClean="0">
                <a:latin typeface="Calibri" pitchFamily="34" charset="0"/>
              </a:rPr>
              <a:t>6.				</a:t>
            </a:r>
            <a:r>
              <a:rPr lang="en-US" sz="1000" b="1" dirty="0" err="1" smtClean="0">
                <a:latin typeface="Calibri" pitchFamily="34" charset="0"/>
              </a:rPr>
              <a:t>System.out.println</a:t>
            </a:r>
            <a:r>
              <a:rPr lang="en-US" sz="1000" b="1" dirty="0" smtClean="0">
                <a:latin typeface="Calibri" pitchFamily="34" charset="0"/>
              </a:rPr>
              <a:t>("Outer x is " + x);</a:t>
            </a:r>
            <a:endParaRPr lang="en-IN" sz="1000" b="1" dirty="0" smtClean="0">
              <a:latin typeface="Calibri" pitchFamily="34" charset="0"/>
            </a:endParaRPr>
          </a:p>
          <a:p>
            <a:pPr>
              <a:buNone/>
            </a:pPr>
            <a:r>
              <a:rPr lang="en-US" sz="1000" b="1" dirty="0" smtClean="0">
                <a:latin typeface="Calibri" pitchFamily="34" charset="0"/>
              </a:rPr>
              <a:t>7.		}}</a:t>
            </a:r>
          </a:p>
          <a:p>
            <a:pPr>
              <a:buNone/>
            </a:pPr>
            <a:r>
              <a:rPr lang="en-US" sz="1000" b="1" dirty="0" smtClean="0">
                <a:latin typeface="Calibri" pitchFamily="34" charset="0"/>
              </a:rPr>
              <a:t> 8.		</a:t>
            </a:r>
            <a:r>
              <a:rPr lang="en-US" sz="1000" b="1" dirty="0" err="1" smtClean="0">
                <a:latin typeface="Calibri" pitchFamily="34" charset="0"/>
              </a:rPr>
              <a:t>MyInner</a:t>
            </a:r>
            <a:r>
              <a:rPr lang="en-US" sz="1000" b="1" dirty="0" smtClean="0">
                <a:latin typeface="Calibri" pitchFamily="34" charset="0"/>
              </a:rPr>
              <a:t> mi = new </a:t>
            </a:r>
            <a:r>
              <a:rPr lang="en-US" sz="1000" b="1" dirty="0" err="1" smtClean="0">
                <a:latin typeface="Calibri" pitchFamily="34" charset="0"/>
              </a:rPr>
              <a:t>MyInner</a:t>
            </a:r>
            <a:r>
              <a:rPr lang="en-US" sz="1000" b="1" dirty="0" smtClean="0">
                <a:latin typeface="Calibri" pitchFamily="34" charset="0"/>
              </a:rPr>
              <a:t>(); // This line must come</a:t>
            </a:r>
            <a:r>
              <a:rPr lang="en-IN" sz="1000" b="1" dirty="0" smtClean="0">
                <a:latin typeface="Calibri" pitchFamily="34" charset="0"/>
              </a:rPr>
              <a:t> </a:t>
            </a:r>
            <a:r>
              <a:rPr lang="en-US" sz="1000" b="1" dirty="0" smtClean="0">
                <a:latin typeface="Calibri" pitchFamily="34" charset="0"/>
              </a:rPr>
              <a:t>after the class</a:t>
            </a:r>
            <a:endParaRPr lang="en-IN" sz="1000" b="1" dirty="0" smtClean="0">
              <a:latin typeface="Calibri" pitchFamily="34" charset="0"/>
            </a:endParaRPr>
          </a:p>
          <a:p>
            <a:pPr>
              <a:buNone/>
            </a:pPr>
            <a:r>
              <a:rPr lang="en-US" sz="1000" b="1" dirty="0" smtClean="0">
                <a:latin typeface="Calibri" pitchFamily="34" charset="0"/>
              </a:rPr>
              <a:t>9.		</a:t>
            </a:r>
            <a:r>
              <a:rPr lang="en-US" sz="1000" b="1" dirty="0" err="1" smtClean="0">
                <a:latin typeface="Calibri" pitchFamily="34" charset="0"/>
              </a:rPr>
              <a:t>mi.seeOuter</a:t>
            </a:r>
            <a:r>
              <a:rPr lang="en-US" sz="1000" b="1" dirty="0" smtClean="0">
                <a:latin typeface="Calibri" pitchFamily="34" charset="0"/>
              </a:rPr>
              <a:t>();</a:t>
            </a:r>
            <a:r>
              <a:rPr lang="en-IN" sz="1000" b="1" dirty="0" smtClean="0">
                <a:latin typeface="Calibri" pitchFamily="34" charset="0"/>
              </a:rPr>
              <a:t> </a:t>
            </a:r>
            <a:r>
              <a:rPr lang="en-US" sz="1000" b="1" dirty="0" smtClean="0">
                <a:latin typeface="Calibri" pitchFamily="34" charset="0"/>
              </a:rPr>
              <a:t>}</a:t>
            </a:r>
            <a:endParaRPr lang="en-IN" sz="1000" b="1" dirty="0" smtClean="0">
              <a:latin typeface="Calibri" pitchFamily="34" charset="0"/>
            </a:endParaRPr>
          </a:p>
          <a:p>
            <a:pPr>
              <a:buNone/>
            </a:pPr>
            <a:r>
              <a:rPr lang="en-US" sz="1000" b="1" dirty="0" smtClean="0">
                <a:latin typeface="Calibri" pitchFamily="34" charset="0"/>
              </a:rPr>
              <a:t>10.	public static void main(String a[]) {</a:t>
            </a:r>
            <a:endParaRPr lang="en-IN" sz="1000" b="1" dirty="0" smtClean="0">
              <a:latin typeface="Calibri" pitchFamily="34" charset="0"/>
            </a:endParaRPr>
          </a:p>
          <a:p>
            <a:pPr>
              <a:buNone/>
            </a:pPr>
            <a:r>
              <a:rPr lang="en-US" sz="1000" b="1" dirty="0" smtClean="0">
                <a:latin typeface="Calibri" pitchFamily="34" charset="0"/>
              </a:rPr>
              <a:t>11.		MyOuter2 m1=new MyOuter2();</a:t>
            </a:r>
            <a:endParaRPr lang="en-IN" sz="1000" b="1" dirty="0" smtClean="0">
              <a:latin typeface="Calibri" pitchFamily="34" charset="0"/>
            </a:endParaRPr>
          </a:p>
          <a:p>
            <a:pPr>
              <a:buNone/>
            </a:pPr>
            <a:r>
              <a:rPr lang="en-US" sz="1000" b="1" dirty="0" smtClean="0">
                <a:latin typeface="Calibri" pitchFamily="34" charset="0"/>
              </a:rPr>
              <a:t>12.		m1.doStuff();</a:t>
            </a:r>
            <a:endParaRPr lang="en-IN" sz="1000" b="1" dirty="0" smtClean="0">
              <a:latin typeface="Calibri" pitchFamily="34" charset="0"/>
            </a:endParaRPr>
          </a:p>
          <a:p>
            <a:pPr>
              <a:buNone/>
            </a:pPr>
            <a:r>
              <a:rPr lang="en-US" sz="1000" b="1" dirty="0" smtClean="0">
                <a:latin typeface="Calibri" pitchFamily="34" charset="0"/>
              </a:rPr>
              <a:t>13.}} // close outer class</a:t>
            </a:r>
            <a:endParaRPr lang="en-IN" sz="1000" b="1"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US" sz="1600" b="1" dirty="0" smtClean="0">
                <a:latin typeface="Calibri" pitchFamily="34" charset="0"/>
              </a:rPr>
              <a:t>Example: using the local variables of the method the inner class is in.</a:t>
            </a:r>
            <a:endParaRPr lang="en-IN" sz="16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200" b="1" dirty="0" smtClean="0">
                <a:latin typeface="Calibri" pitchFamily="34" charset="0"/>
              </a:rPr>
              <a:t>class MyOuter2 {</a:t>
            </a:r>
            <a:endParaRPr lang="en-IN" sz="1200" b="1" dirty="0" smtClean="0">
              <a:latin typeface="Calibri" pitchFamily="34" charset="0"/>
            </a:endParaRPr>
          </a:p>
          <a:p>
            <a:pPr>
              <a:buNone/>
            </a:pPr>
            <a:r>
              <a:rPr lang="en-US" sz="1200" b="1" dirty="0" smtClean="0">
                <a:latin typeface="Calibri" pitchFamily="34" charset="0"/>
              </a:rPr>
              <a:t>	private String x = "Outer2";</a:t>
            </a:r>
            <a:endParaRPr lang="en-IN" sz="1200" b="1" dirty="0" smtClean="0">
              <a:latin typeface="Calibri" pitchFamily="34" charset="0"/>
            </a:endParaRPr>
          </a:p>
          <a:p>
            <a:pPr>
              <a:buNone/>
            </a:pPr>
            <a:r>
              <a:rPr lang="en-US" sz="1200" b="1" dirty="0" smtClean="0">
                <a:latin typeface="Calibri" pitchFamily="34" charset="0"/>
              </a:rPr>
              <a:t>	void </a:t>
            </a:r>
            <a:r>
              <a:rPr lang="en-US" sz="1200" b="1" dirty="0" err="1" smtClean="0">
                <a:latin typeface="Calibri" pitchFamily="34" charset="0"/>
              </a:rPr>
              <a:t>doStuff</a:t>
            </a:r>
            <a:r>
              <a:rPr lang="en-US" sz="1200" b="1" dirty="0" smtClean="0">
                <a:latin typeface="Calibri" pitchFamily="34" charset="0"/>
              </a:rPr>
              <a:t>() {</a:t>
            </a:r>
            <a:endParaRPr lang="en-IN" sz="1200" b="1" dirty="0" smtClean="0">
              <a:latin typeface="Calibri" pitchFamily="34" charset="0"/>
            </a:endParaRPr>
          </a:p>
          <a:p>
            <a:pPr>
              <a:buNone/>
            </a:pPr>
            <a:r>
              <a:rPr lang="en-US" sz="1200" b="1" dirty="0" smtClean="0">
                <a:latin typeface="Calibri" pitchFamily="34" charset="0"/>
              </a:rPr>
              <a:t>		String z = "local variable";</a:t>
            </a:r>
            <a:endParaRPr lang="en-IN" sz="1200" b="1" dirty="0" smtClean="0">
              <a:latin typeface="Calibri" pitchFamily="34" charset="0"/>
            </a:endParaRPr>
          </a:p>
          <a:p>
            <a:pPr>
              <a:buNone/>
            </a:pPr>
            <a:r>
              <a:rPr lang="en-US" sz="1200" b="1" dirty="0" smtClean="0">
                <a:latin typeface="Calibri" pitchFamily="34" charset="0"/>
              </a:rPr>
              <a:t>		class </a:t>
            </a:r>
            <a:r>
              <a:rPr lang="en-US" sz="1200" b="1" dirty="0" err="1" smtClean="0">
                <a:latin typeface="Calibri" pitchFamily="34" charset="0"/>
              </a:rPr>
              <a:t>MyInner</a:t>
            </a:r>
            <a:r>
              <a:rPr lang="en-US" sz="1200" b="1" dirty="0" smtClean="0">
                <a:latin typeface="Calibri" pitchFamily="34" charset="0"/>
              </a:rPr>
              <a:t> {</a:t>
            </a:r>
            <a:endParaRPr lang="en-IN" sz="1200" b="1" dirty="0" smtClean="0">
              <a:latin typeface="Calibri" pitchFamily="34" charset="0"/>
            </a:endParaRPr>
          </a:p>
          <a:p>
            <a:pPr>
              <a:buNone/>
            </a:pPr>
            <a:r>
              <a:rPr lang="en-US" sz="1200" b="1" dirty="0" smtClean="0">
                <a:latin typeface="Calibri" pitchFamily="34" charset="0"/>
              </a:rPr>
              <a:t>			public void </a:t>
            </a:r>
            <a:r>
              <a:rPr lang="en-US" sz="1200" b="1" dirty="0" err="1" smtClean="0">
                <a:latin typeface="Calibri" pitchFamily="34" charset="0"/>
              </a:rPr>
              <a:t>seeOuter</a:t>
            </a:r>
            <a:r>
              <a:rPr lang="en-US" sz="1200" b="1" dirty="0" smtClean="0">
                <a:latin typeface="Calibri" pitchFamily="34" charset="0"/>
              </a:rPr>
              <a:t>() {</a:t>
            </a:r>
            <a:endParaRPr lang="en-IN" sz="1200" b="1" dirty="0" smtClean="0">
              <a:latin typeface="Calibri" pitchFamily="34" charset="0"/>
            </a:endParaRPr>
          </a:p>
          <a:p>
            <a:pPr>
              <a:buNone/>
            </a:pPr>
            <a:r>
              <a:rPr lang="en-US" sz="1200" b="1" dirty="0" smtClean="0">
                <a:latin typeface="Calibri" pitchFamily="34" charset="0"/>
              </a:rPr>
              <a:t>				</a:t>
            </a:r>
            <a:r>
              <a:rPr lang="en-US" sz="1200" b="1" dirty="0" err="1" smtClean="0">
                <a:latin typeface="Calibri" pitchFamily="34" charset="0"/>
              </a:rPr>
              <a:t>System.out.println</a:t>
            </a:r>
            <a:r>
              <a:rPr lang="en-US" sz="1200" b="1" dirty="0" smtClean="0">
                <a:latin typeface="Calibri" pitchFamily="34" charset="0"/>
              </a:rPr>
              <a:t>("Outer x is " + x);</a:t>
            </a:r>
            <a:endParaRPr lang="en-IN" sz="1200" b="1" dirty="0" smtClean="0">
              <a:latin typeface="Calibri" pitchFamily="34" charset="0"/>
            </a:endParaRPr>
          </a:p>
          <a:p>
            <a:pPr>
              <a:buNone/>
            </a:pPr>
            <a:r>
              <a:rPr lang="en-US" sz="1200" b="1" dirty="0" smtClean="0">
                <a:latin typeface="Calibri" pitchFamily="34" charset="0"/>
              </a:rPr>
              <a:t>				</a:t>
            </a:r>
            <a:r>
              <a:rPr lang="en-US" sz="1200" b="1" dirty="0" err="1" smtClean="0">
                <a:solidFill>
                  <a:srgbClr val="FF0000"/>
                </a:solidFill>
                <a:latin typeface="Calibri" pitchFamily="34" charset="0"/>
              </a:rPr>
              <a:t>System.out.println</a:t>
            </a:r>
            <a:r>
              <a:rPr lang="en-US" sz="1200" b="1" dirty="0" smtClean="0">
                <a:solidFill>
                  <a:srgbClr val="FF0000"/>
                </a:solidFill>
                <a:latin typeface="Calibri" pitchFamily="34" charset="0"/>
              </a:rPr>
              <a:t>("Local variable z is " + z); // Won't Compile!</a:t>
            </a:r>
            <a:endParaRPr lang="en-IN" sz="1200" b="1" dirty="0" smtClean="0">
              <a:solidFill>
                <a:srgbClr val="FF0000"/>
              </a:solidFill>
              <a:latin typeface="Calibri" pitchFamily="34" charset="0"/>
            </a:endParaRPr>
          </a:p>
          <a:p>
            <a:pPr>
              <a:buNone/>
            </a:pPr>
            <a:r>
              <a:rPr lang="en-US" sz="1200" b="1" dirty="0" smtClean="0">
                <a:latin typeface="Calibri" pitchFamily="34" charset="0"/>
              </a:rPr>
              <a:t>			} // close inner class method</a:t>
            </a:r>
            <a:endParaRPr lang="en-IN" sz="1200" b="1" dirty="0" smtClean="0">
              <a:latin typeface="Calibri" pitchFamily="34" charset="0"/>
            </a:endParaRPr>
          </a:p>
          <a:p>
            <a:pPr>
              <a:buNone/>
            </a:pPr>
            <a:r>
              <a:rPr lang="en-US" sz="1200" b="1" dirty="0" smtClean="0">
                <a:latin typeface="Calibri" pitchFamily="34" charset="0"/>
              </a:rPr>
              <a:t>		} // close inner class definition</a:t>
            </a:r>
            <a:endParaRPr lang="en-IN" sz="1200" b="1" dirty="0" smtClean="0">
              <a:latin typeface="Calibri" pitchFamily="34" charset="0"/>
            </a:endParaRPr>
          </a:p>
          <a:p>
            <a:pPr>
              <a:buNone/>
            </a:pPr>
            <a:r>
              <a:rPr lang="en-US" sz="1200" b="1" dirty="0" smtClean="0">
                <a:latin typeface="Calibri" pitchFamily="34" charset="0"/>
              </a:rPr>
              <a:t>	} // close outer class method </a:t>
            </a:r>
            <a:r>
              <a:rPr lang="en-US" sz="1200" b="1" dirty="0" err="1" smtClean="0">
                <a:latin typeface="Calibri" pitchFamily="34" charset="0"/>
              </a:rPr>
              <a:t>doStuff</a:t>
            </a:r>
            <a:r>
              <a:rPr lang="en-US" sz="1200" b="1" dirty="0" smtClean="0">
                <a:latin typeface="Calibri" pitchFamily="34" charset="0"/>
              </a:rPr>
              <a:t>()</a:t>
            </a:r>
            <a:endParaRPr lang="en-IN" sz="1200" b="1" dirty="0" smtClean="0">
              <a:latin typeface="Calibri" pitchFamily="34" charset="0"/>
            </a:endParaRPr>
          </a:p>
          <a:p>
            <a:pPr>
              <a:buNone/>
            </a:pPr>
            <a:r>
              <a:rPr lang="en-US" sz="1200" b="1" dirty="0" smtClean="0">
                <a:latin typeface="Calibri" pitchFamily="34" charset="0"/>
              </a:rPr>
              <a:t>} //</a:t>
            </a:r>
            <a:endParaRPr lang="en-IN" sz="1200" b="1" dirty="0" smtClean="0">
              <a:latin typeface="Calibri" pitchFamily="34" charset="0"/>
            </a:endParaRPr>
          </a:p>
        </p:txBody>
      </p:sp>
      <p:sp>
        <p:nvSpPr>
          <p:cNvPr id="5" name="Rectangle 4"/>
          <p:cNvSpPr/>
          <p:nvPr/>
        </p:nvSpPr>
        <p:spPr>
          <a:xfrm>
            <a:off x="4283968" y="4083918"/>
            <a:ext cx="4032448"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tx1"/>
              </a:solidFill>
              <a:latin typeface="Calibri" pitchFamily="34" charset="0"/>
            </a:endParaRPr>
          </a:p>
          <a:p>
            <a:endParaRPr lang="en-US" sz="1200" dirty="0">
              <a:solidFill>
                <a:schemeClr val="tx1"/>
              </a:solidFill>
              <a:latin typeface="Calibri" pitchFamily="34" charset="0"/>
            </a:endParaRPr>
          </a:p>
          <a:p>
            <a:r>
              <a:rPr lang="en-US" sz="1200" dirty="0" smtClean="0">
                <a:solidFill>
                  <a:schemeClr val="tx1"/>
                </a:solidFill>
                <a:latin typeface="Calibri" pitchFamily="34" charset="0"/>
              </a:rPr>
              <a:t>Marking </a:t>
            </a:r>
            <a:r>
              <a:rPr lang="en-US" sz="1200" dirty="0">
                <a:solidFill>
                  <a:schemeClr val="tx1"/>
                </a:solidFill>
                <a:latin typeface="Calibri" pitchFamily="34" charset="0"/>
              </a:rPr>
              <a:t>the local variable </a:t>
            </a:r>
            <a:r>
              <a:rPr lang="en-US" sz="1200" b="1" dirty="0">
                <a:solidFill>
                  <a:schemeClr val="tx1"/>
                </a:solidFill>
                <a:latin typeface="Calibri" pitchFamily="34" charset="0"/>
              </a:rPr>
              <a:t>z</a:t>
            </a:r>
            <a:r>
              <a:rPr lang="en-US" sz="1200" dirty="0">
                <a:solidFill>
                  <a:schemeClr val="tx1"/>
                </a:solidFill>
                <a:latin typeface="Calibri" pitchFamily="34" charset="0"/>
              </a:rPr>
              <a:t> as final fixes the problem:</a:t>
            </a:r>
            <a:endParaRPr lang="en-IN" sz="1200" dirty="0">
              <a:solidFill>
                <a:schemeClr val="tx1"/>
              </a:solidFill>
              <a:latin typeface="Calibri" pitchFamily="34" charset="0"/>
            </a:endParaRPr>
          </a:p>
          <a:p>
            <a:r>
              <a:rPr lang="en-US" sz="1200" dirty="0">
                <a:solidFill>
                  <a:schemeClr val="tx1"/>
                </a:solidFill>
                <a:latin typeface="Calibri" pitchFamily="34" charset="0"/>
              </a:rPr>
              <a:t>final String z = "local variable"; // Now inner object can use it</a:t>
            </a:r>
            <a:endParaRPr lang="en-IN" sz="1200" dirty="0">
              <a:solidFill>
                <a:schemeClr val="tx1"/>
              </a:solidFill>
              <a:latin typeface="Calibri" pitchFamily="34" charset="0"/>
            </a:endParaRPr>
          </a:p>
          <a:p>
            <a:r>
              <a:rPr lang="en-US" sz="1200" dirty="0">
                <a:solidFill>
                  <a:schemeClr val="tx1"/>
                </a:solidFill>
                <a:latin typeface="Calibri" pitchFamily="34" charset="0"/>
              </a:rPr>
              <a:t> </a:t>
            </a:r>
            <a:endParaRPr lang="en-IN" sz="1200" dirty="0">
              <a:solidFill>
                <a:schemeClr val="tx1"/>
              </a:solidFill>
              <a:latin typeface="Calibri" pitchFamily="34" charset="0"/>
            </a:endParaRPr>
          </a:p>
          <a:p>
            <a:pPr algn="ctr"/>
            <a:endParaRPr lang="en-IN" sz="1200"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Anonymous Inner Classes</a:t>
            </a:r>
            <a:endParaRPr lang="en-IN"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Font typeface="Wingdings" pitchFamily="2" charset="2"/>
              <a:buChar char="q"/>
              <a:defRPr/>
            </a:pPr>
            <a:r>
              <a:rPr lang="en-US" sz="1400" dirty="0" smtClean="0">
                <a:latin typeface="Calibri" pitchFamily="34" charset="0"/>
              </a:rPr>
              <a:t>Inner class without a class name is an anonymous inner class.</a:t>
            </a:r>
          </a:p>
          <a:p>
            <a:pPr eaLnBrk="1" hangingPunct="1">
              <a:buFont typeface="Wingdings" pitchFamily="2" charset="2"/>
              <a:buChar char="q"/>
              <a:defRPr/>
            </a:pPr>
            <a:r>
              <a:rPr lang="en-US" sz="1400" dirty="0" smtClean="0">
                <a:latin typeface="Calibri" pitchFamily="34" charset="0"/>
              </a:rPr>
              <a:t>Allows creation of one time use object !</a:t>
            </a:r>
          </a:p>
          <a:p>
            <a:pPr eaLnBrk="1" hangingPunct="1">
              <a:buFont typeface="Wingdings" pitchFamily="2" charset="2"/>
              <a:buChar char="q"/>
              <a:defRPr/>
            </a:pPr>
            <a:r>
              <a:rPr lang="en-US" sz="1400" dirty="0" smtClean="0">
                <a:latin typeface="Calibri" pitchFamily="34" charset="0"/>
              </a:rPr>
              <a:t>Anonymous inner class can be created either inside  a method or outside a method. It is implicitly </a:t>
            </a:r>
            <a:r>
              <a:rPr lang="en-US" sz="1400" b="1" dirty="0" smtClean="0">
                <a:latin typeface="Calibri" pitchFamily="34" charset="0"/>
                <a:cs typeface="Courier New" pitchFamily="49" charset="0"/>
              </a:rPr>
              <a:t>final</a:t>
            </a:r>
            <a:r>
              <a:rPr lang="en-US" sz="1400" dirty="0" smtClean="0">
                <a:latin typeface="Calibri" pitchFamily="34" charset="0"/>
              </a:rPr>
              <a:t>. </a:t>
            </a:r>
          </a:p>
          <a:p>
            <a:pPr eaLnBrk="1" hangingPunct="1">
              <a:buFont typeface="Wingdings" pitchFamily="2" charset="2"/>
              <a:buChar char="q"/>
              <a:defRPr/>
            </a:pPr>
            <a:r>
              <a:rPr lang="en-US" sz="1400" dirty="0" smtClean="0">
                <a:latin typeface="Calibri" pitchFamily="34" charset="0"/>
              </a:rPr>
              <a:t>No modifier is allowed anywhere in the class declaration. </a:t>
            </a:r>
          </a:p>
          <a:p>
            <a:pPr eaLnBrk="1" hangingPunct="1">
              <a:buFont typeface="Wingdings" pitchFamily="2" charset="2"/>
              <a:buChar char="q"/>
              <a:defRPr/>
            </a:pPr>
            <a:r>
              <a:rPr lang="en-US" sz="1400" dirty="0" smtClean="0">
                <a:latin typeface="Calibri" pitchFamily="34" charset="0"/>
              </a:rPr>
              <a:t>Also declaration cannot have an </a:t>
            </a:r>
            <a:r>
              <a:rPr lang="en-US" sz="1400" b="1" dirty="0" smtClean="0">
                <a:latin typeface="Calibri" pitchFamily="34" charset="0"/>
                <a:cs typeface="Courier New" pitchFamily="49" charset="0"/>
              </a:rPr>
              <a:t>implements</a:t>
            </a:r>
            <a:r>
              <a:rPr lang="en-US" sz="1400" dirty="0" smtClean="0">
                <a:latin typeface="Calibri" pitchFamily="34" charset="0"/>
              </a:rPr>
              <a:t> or </a:t>
            </a:r>
            <a:r>
              <a:rPr lang="en-US" sz="1400" b="1" dirty="0" smtClean="0">
                <a:latin typeface="Calibri" pitchFamily="34" charset="0"/>
                <a:cs typeface="Courier New" pitchFamily="49" charset="0"/>
              </a:rPr>
              <a:t>extends</a:t>
            </a:r>
            <a:r>
              <a:rPr lang="en-US" sz="1400" dirty="0" smtClean="0">
                <a:latin typeface="Calibri" pitchFamily="34" charset="0"/>
              </a:rPr>
              <a:t> clause.</a:t>
            </a:r>
          </a:p>
          <a:p>
            <a:pPr eaLnBrk="1" hangingPunct="1">
              <a:buFont typeface="Wingdings" pitchFamily="2" charset="2"/>
              <a:buChar char="q"/>
              <a:defRPr/>
            </a:pPr>
            <a:r>
              <a:rPr lang="en-US" sz="1400" dirty="0" smtClean="0">
                <a:latin typeface="Calibri" pitchFamily="34" charset="0"/>
              </a:rPr>
              <a:t>No constructors can be defined. </a:t>
            </a:r>
          </a:p>
          <a:p>
            <a:pPr eaLnBrk="1" hangingPunct="1">
              <a:buFont typeface="Wingdings" pitchFamily="2" charset="2"/>
              <a:buChar char="q"/>
              <a:defRPr/>
            </a:pPr>
            <a:r>
              <a:rPr lang="en-US" sz="1400" dirty="0" smtClean="0">
                <a:latin typeface="Calibri" pitchFamily="34" charset="0"/>
              </a:rPr>
              <a:t>An anonymous inner class is either inherited from an interface or from a class and so  polymorphism is applicable. It cannot inherit from more than one class directly.</a:t>
            </a:r>
          </a:p>
          <a:p>
            <a:pPr algn="just" eaLnBrk="1" hangingPunct="1">
              <a:lnSpc>
                <a:spcPct val="120000"/>
              </a:lnSpc>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Syntax</a:t>
            </a:r>
            <a:endParaRPr lang="en-IN"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lnSpc>
                <a:spcPct val="90000"/>
              </a:lnSpc>
              <a:buFont typeface="Wingdings" pitchFamily="2" charset="2"/>
              <a:buChar char="q"/>
              <a:defRPr/>
            </a:pPr>
            <a:r>
              <a:rPr lang="en-US" sz="1400" dirty="0" smtClean="0">
                <a:solidFill>
                  <a:schemeClr val="tx1"/>
                </a:solidFill>
                <a:latin typeface="Calibri" pitchFamily="34" charset="0"/>
              </a:rPr>
              <a:t>General way to create an anonymous inner class:</a:t>
            </a:r>
          </a:p>
          <a:p>
            <a:pPr eaLnBrk="1" hangingPunct="1">
              <a:lnSpc>
                <a:spcPct val="90000"/>
              </a:lnSpc>
              <a:buNone/>
              <a:defRPr/>
            </a:pPr>
            <a:endParaRPr lang="en-US" sz="1400" b="1" dirty="0" smtClean="0">
              <a:solidFill>
                <a:schemeClr val="tx1"/>
              </a:solidFill>
              <a:latin typeface="Calibri" pitchFamily="34" charset="0"/>
            </a:endParaRPr>
          </a:p>
          <a:p>
            <a:pPr eaLnBrk="1" hangingPunct="1">
              <a:lnSpc>
                <a:spcPct val="90000"/>
              </a:lnSpc>
              <a:buNone/>
              <a:defRPr/>
            </a:pPr>
            <a:r>
              <a:rPr lang="en-US" sz="1400" b="1" dirty="0" smtClean="0">
                <a:solidFill>
                  <a:schemeClr val="tx1"/>
                </a:solidFill>
                <a:latin typeface="Calibri" pitchFamily="34" charset="0"/>
              </a:rPr>
              <a:t>class </a:t>
            </a:r>
            <a:r>
              <a:rPr lang="en-US" sz="1400" b="1" dirty="0" err="1" smtClean="0">
                <a:solidFill>
                  <a:schemeClr val="tx1"/>
                </a:solidFill>
                <a:latin typeface="Calibri" pitchFamily="34" charset="0"/>
              </a:rPr>
              <a:t>OuterClass</a:t>
            </a:r>
            <a:r>
              <a:rPr lang="en-US" sz="1400" b="1" dirty="0" smtClean="0">
                <a:solidFill>
                  <a:schemeClr val="tx1"/>
                </a:solidFill>
                <a:latin typeface="Calibri" pitchFamily="34" charset="0"/>
              </a:rPr>
              <a:t>{</a:t>
            </a:r>
          </a:p>
          <a:p>
            <a:pPr eaLnBrk="1" hangingPunct="1">
              <a:lnSpc>
                <a:spcPct val="90000"/>
              </a:lnSpc>
              <a:buNone/>
              <a:defRPr/>
            </a:pPr>
            <a:r>
              <a:rPr lang="en-US" sz="1400" b="1" dirty="0" smtClean="0">
                <a:solidFill>
                  <a:schemeClr val="tx1"/>
                </a:solidFill>
                <a:latin typeface="Calibri" pitchFamily="34" charset="0"/>
              </a:rPr>
              <a:t>…</a:t>
            </a:r>
          </a:p>
          <a:p>
            <a:pPr eaLnBrk="1" hangingPunct="1">
              <a:lnSpc>
                <a:spcPct val="90000"/>
              </a:lnSpc>
              <a:buNone/>
              <a:defRPr/>
            </a:pP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SomeClassOrInterface</a:t>
            </a:r>
            <a:r>
              <a:rPr lang="en-US" sz="1400" b="1" dirty="0" smtClean="0">
                <a:solidFill>
                  <a:schemeClr val="tx1"/>
                </a:solidFill>
                <a:latin typeface="Calibri" pitchFamily="34" charset="0"/>
              </a:rPr>
              <a:t> </a:t>
            </a:r>
            <a:r>
              <a:rPr lang="en-US" sz="1400" b="1" dirty="0" err="1" smtClean="0">
                <a:solidFill>
                  <a:schemeClr val="tx1"/>
                </a:solidFill>
                <a:latin typeface="Calibri" pitchFamily="34" charset="0"/>
              </a:rPr>
              <a:t>obj</a:t>
            </a:r>
            <a:r>
              <a:rPr lang="en-US" sz="1400" b="1" dirty="0" smtClean="0">
                <a:solidFill>
                  <a:schemeClr val="tx1"/>
                </a:solidFill>
                <a:latin typeface="Calibri" pitchFamily="34" charset="0"/>
              </a:rPr>
              <a:t> = new </a:t>
            </a:r>
            <a:r>
              <a:rPr lang="en-US" sz="1400" b="1" dirty="0" err="1" smtClean="0">
                <a:solidFill>
                  <a:schemeClr val="tx1"/>
                </a:solidFill>
                <a:latin typeface="Calibri" pitchFamily="34" charset="0"/>
              </a:rPr>
              <a:t>SomeClassOrInterface</a:t>
            </a:r>
            <a:r>
              <a:rPr lang="en-US" sz="1400" b="1" dirty="0" smtClean="0">
                <a:solidFill>
                  <a:schemeClr val="tx1"/>
                </a:solidFill>
                <a:latin typeface="Calibri" pitchFamily="34" charset="0"/>
              </a:rPr>
              <a:t>()</a:t>
            </a:r>
          </a:p>
          <a:p>
            <a:pPr eaLnBrk="1" hangingPunct="1">
              <a:lnSpc>
                <a:spcPct val="90000"/>
              </a:lnSpc>
              <a:buNone/>
              <a:defRPr/>
            </a:pPr>
            <a:r>
              <a:rPr lang="en-US" sz="1400" b="1" dirty="0" smtClean="0">
                <a:solidFill>
                  <a:schemeClr val="tx1"/>
                </a:solidFill>
                <a:latin typeface="Calibri" pitchFamily="34" charset="0"/>
              </a:rPr>
              <a:t>	{</a:t>
            </a:r>
          </a:p>
          <a:p>
            <a:pPr eaLnBrk="1" hangingPunct="1">
              <a:lnSpc>
                <a:spcPct val="90000"/>
              </a:lnSpc>
              <a:buNone/>
              <a:defRPr/>
            </a:pPr>
            <a:r>
              <a:rPr lang="en-US" sz="1400" b="1" dirty="0" smtClean="0">
                <a:solidFill>
                  <a:schemeClr val="tx1"/>
                </a:solidFill>
                <a:latin typeface="Calibri" pitchFamily="34" charset="0"/>
              </a:rPr>
              <a:t>		//  overridden methods</a:t>
            </a:r>
          </a:p>
          <a:p>
            <a:pPr eaLnBrk="1" hangingPunct="1">
              <a:lnSpc>
                <a:spcPct val="90000"/>
              </a:lnSpc>
              <a:buNone/>
              <a:defRPr/>
            </a:pPr>
            <a:r>
              <a:rPr lang="en-US" sz="1400" b="1" dirty="0" smtClean="0">
                <a:solidFill>
                  <a:schemeClr val="tx1"/>
                </a:solidFill>
                <a:latin typeface="Calibri" pitchFamily="34" charset="0"/>
              </a:rPr>
              <a:t>	}  ;		</a:t>
            </a:r>
          </a:p>
          <a:p>
            <a:pPr eaLnBrk="1" hangingPunct="1">
              <a:lnSpc>
                <a:spcPct val="90000"/>
              </a:lnSpc>
              <a:buNone/>
              <a:defRPr/>
            </a:pPr>
            <a:r>
              <a:rPr lang="en-US" sz="1400" b="1" dirty="0" smtClean="0">
                <a:solidFill>
                  <a:schemeClr val="tx1"/>
                </a:solidFill>
                <a:latin typeface="Calibri" pitchFamily="34" charset="0"/>
              </a:rPr>
              <a:t>}			</a:t>
            </a:r>
            <a:r>
              <a:rPr lang="en-US" sz="1400" dirty="0" smtClean="0">
                <a:solidFill>
                  <a:schemeClr val="tx1"/>
                </a:solidFill>
                <a:latin typeface="Calibri" pitchFamily="34" charset="0"/>
              </a:rPr>
              <a:t>Note the semicolon here!</a:t>
            </a:r>
          </a:p>
        </p:txBody>
      </p:sp>
      <p:sp>
        <p:nvSpPr>
          <p:cNvPr id="6" name="Oval 5"/>
          <p:cNvSpPr/>
          <p:nvPr/>
        </p:nvSpPr>
        <p:spPr>
          <a:xfrm>
            <a:off x="1115616" y="3939902"/>
            <a:ext cx="144016"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a:stCxn id="6" idx="6"/>
          </p:cNvCxnSpPr>
          <p:nvPr/>
        </p:nvCxnSpPr>
        <p:spPr>
          <a:xfrm>
            <a:off x="1259632" y="4047914"/>
            <a:ext cx="1224136" cy="2520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Example: Anonymous Inner Classes</a:t>
            </a:r>
            <a:endParaRPr lang="en-IN"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200" dirty="0" smtClean="0">
              <a:latin typeface="Calibri" pitchFamily="34" charset="0"/>
            </a:endParaRPr>
          </a:p>
          <a:p>
            <a:pPr>
              <a:buNone/>
            </a:pPr>
            <a:r>
              <a:rPr lang="en-US" sz="1200" b="1" dirty="0" smtClean="0">
                <a:latin typeface="Calibri" pitchFamily="34" charset="0"/>
              </a:rPr>
              <a:t>class Popcorn {</a:t>
            </a:r>
            <a:endParaRPr lang="en-IN" sz="1200" b="1" dirty="0" smtClean="0">
              <a:latin typeface="Calibri" pitchFamily="34" charset="0"/>
            </a:endParaRPr>
          </a:p>
          <a:p>
            <a:pPr>
              <a:buNone/>
            </a:pPr>
            <a:r>
              <a:rPr lang="en-US" sz="1200" b="1" dirty="0" smtClean="0">
                <a:latin typeface="Calibri" pitchFamily="34" charset="0"/>
              </a:rPr>
              <a:t>	public void pop() {</a:t>
            </a:r>
            <a:endParaRPr lang="en-IN" sz="1200" b="1" dirty="0" smtClean="0">
              <a:latin typeface="Calibri" pitchFamily="34" charset="0"/>
            </a:endParaRPr>
          </a:p>
          <a:p>
            <a:pPr>
              <a:buNone/>
            </a:pPr>
            <a:r>
              <a:rPr lang="en-US" sz="1200" b="1" dirty="0" smtClean="0">
                <a:latin typeface="Calibri" pitchFamily="34" charset="0"/>
              </a:rPr>
              <a:t>	</a:t>
            </a:r>
            <a:r>
              <a:rPr lang="en-US" sz="1200" b="1" dirty="0" err="1" smtClean="0">
                <a:latin typeface="Calibri" pitchFamily="34" charset="0"/>
              </a:rPr>
              <a:t>System.out.println</a:t>
            </a:r>
            <a:r>
              <a:rPr lang="en-US" sz="1200" b="1" dirty="0" smtClean="0">
                <a:latin typeface="Calibri" pitchFamily="34" charset="0"/>
              </a:rPr>
              <a:t>("popcorn");</a:t>
            </a:r>
            <a:endParaRPr lang="en-IN" sz="1200" b="1" dirty="0" smtClean="0">
              <a:latin typeface="Calibri" pitchFamily="34" charset="0"/>
            </a:endParaRPr>
          </a:p>
          <a:p>
            <a:pPr>
              <a:buNone/>
            </a:pPr>
            <a:r>
              <a:rPr lang="en-US" sz="1200" b="1" dirty="0" smtClean="0">
                <a:latin typeface="Calibri" pitchFamily="34" charset="0"/>
              </a:rPr>
              <a:t>}}</a:t>
            </a:r>
            <a:endParaRPr lang="en-IN" sz="1200" b="1" dirty="0" smtClean="0">
              <a:latin typeface="Calibri" pitchFamily="34" charset="0"/>
            </a:endParaRPr>
          </a:p>
          <a:p>
            <a:pPr>
              <a:buNone/>
            </a:pPr>
            <a:r>
              <a:rPr lang="en-US" sz="1200" b="1" dirty="0" smtClean="0">
                <a:latin typeface="Calibri" pitchFamily="34" charset="0"/>
              </a:rPr>
              <a:t>class Food {</a:t>
            </a:r>
            <a:endParaRPr lang="en-IN" sz="1200" b="1" dirty="0" smtClean="0">
              <a:latin typeface="Calibri" pitchFamily="34" charset="0"/>
            </a:endParaRPr>
          </a:p>
          <a:p>
            <a:pPr>
              <a:buNone/>
            </a:pPr>
            <a:r>
              <a:rPr lang="en-US" sz="1200" b="1" dirty="0" smtClean="0">
                <a:latin typeface="Calibri" pitchFamily="34" charset="0"/>
              </a:rPr>
              <a:t>1.	Popcorn p = new Popcorn() {</a:t>
            </a:r>
            <a:endParaRPr lang="en-IN" sz="1200" b="1" dirty="0" smtClean="0">
              <a:latin typeface="Calibri" pitchFamily="34" charset="0"/>
            </a:endParaRPr>
          </a:p>
          <a:p>
            <a:pPr>
              <a:buNone/>
            </a:pPr>
            <a:r>
              <a:rPr lang="en-US" sz="1200" b="1" dirty="0" smtClean="0">
                <a:latin typeface="Calibri" pitchFamily="34" charset="0"/>
              </a:rPr>
              <a:t>2.		public void pop()</a:t>
            </a:r>
            <a:endParaRPr lang="en-IN" sz="1200" b="1" dirty="0" smtClean="0">
              <a:latin typeface="Calibri" pitchFamily="34" charset="0"/>
            </a:endParaRPr>
          </a:p>
          <a:p>
            <a:pPr>
              <a:buNone/>
            </a:pPr>
            <a:r>
              <a:rPr lang="en-US" sz="1200" b="1" dirty="0" smtClean="0">
                <a:latin typeface="Calibri" pitchFamily="34" charset="0"/>
              </a:rPr>
              <a:t>3		{</a:t>
            </a:r>
            <a:endParaRPr lang="en-IN" sz="1200" b="1" dirty="0" smtClean="0">
              <a:latin typeface="Calibri" pitchFamily="34" charset="0"/>
            </a:endParaRPr>
          </a:p>
          <a:p>
            <a:pPr>
              <a:buNone/>
            </a:pPr>
            <a:r>
              <a:rPr lang="en-US" sz="1200" b="1" dirty="0" smtClean="0">
                <a:latin typeface="Calibri" pitchFamily="34" charset="0"/>
              </a:rPr>
              <a:t>4.		      </a:t>
            </a:r>
            <a:r>
              <a:rPr lang="en-US" sz="1200" b="1" dirty="0" err="1" smtClean="0">
                <a:latin typeface="Calibri" pitchFamily="34" charset="0"/>
              </a:rPr>
              <a:t>System.out.println</a:t>
            </a:r>
            <a:r>
              <a:rPr lang="en-US" sz="1200" b="1" dirty="0" smtClean="0">
                <a:latin typeface="Calibri" pitchFamily="34" charset="0"/>
              </a:rPr>
              <a:t>("anonymous popcorn");</a:t>
            </a:r>
            <a:endParaRPr lang="en-IN" sz="1200" b="1" dirty="0" smtClean="0">
              <a:latin typeface="Calibri" pitchFamily="34" charset="0"/>
            </a:endParaRPr>
          </a:p>
          <a:p>
            <a:pPr>
              <a:buNone/>
            </a:pPr>
            <a:r>
              <a:rPr lang="en-US" sz="1200" b="1" dirty="0" smtClean="0">
                <a:latin typeface="Calibri" pitchFamily="34" charset="0"/>
              </a:rPr>
              <a:t>5.		}</a:t>
            </a:r>
            <a:endParaRPr lang="en-IN" sz="1200" b="1" dirty="0" smtClean="0">
              <a:latin typeface="Calibri" pitchFamily="34" charset="0"/>
            </a:endParaRPr>
          </a:p>
          <a:p>
            <a:pPr>
              <a:buNone/>
            </a:pPr>
            <a:r>
              <a:rPr lang="en-US" sz="1200" b="1" dirty="0" smtClean="0">
                <a:latin typeface="Calibri" pitchFamily="34" charset="0"/>
              </a:rPr>
              <a:t>6.	};	</a:t>
            </a:r>
            <a:endParaRPr lang="en-IN" sz="1200" b="1" dirty="0" smtClean="0">
              <a:latin typeface="Calibri" pitchFamily="34" charset="0"/>
            </a:endParaRPr>
          </a:p>
          <a:p>
            <a:pPr>
              <a:buNone/>
            </a:pPr>
            <a:r>
              <a:rPr lang="en-US" sz="1200" b="1" dirty="0" smtClean="0">
                <a:latin typeface="Calibri" pitchFamily="34" charset="0"/>
              </a:rPr>
              <a:t>}</a:t>
            </a:r>
            <a:endParaRPr lang="en-IN" sz="1200" b="1" dirty="0" smtClean="0">
              <a:latin typeface="Calibri" pitchFamily="34" charset="0"/>
            </a:endParaRPr>
          </a:p>
          <a:p>
            <a:pPr>
              <a:buNone/>
            </a:pPr>
            <a:endParaRPr lang="en-IN" sz="1200" b="1" dirty="0" smtClean="0">
              <a:latin typeface="Calibri" pitchFamily="34" charset="0"/>
            </a:endParaRPr>
          </a:p>
        </p:txBody>
      </p:sp>
      <p:sp>
        <p:nvSpPr>
          <p:cNvPr id="6" name="Rectangle 5"/>
          <p:cNvSpPr/>
          <p:nvPr/>
        </p:nvSpPr>
        <p:spPr>
          <a:xfrm>
            <a:off x="4788024" y="1563638"/>
            <a:ext cx="3672408" cy="3312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SzPct val="75000"/>
            </a:pPr>
            <a:r>
              <a:rPr lang="en-US" sz="1200" dirty="0">
                <a:solidFill>
                  <a:schemeClr val="tx1"/>
                </a:solidFill>
                <a:latin typeface="Calibri" pitchFamily="34" charset="0"/>
              </a:rPr>
              <a:t>Let’s look at what’s in the preceding code:</a:t>
            </a:r>
            <a:endParaRPr lang="en-IN" sz="1200" dirty="0">
              <a:solidFill>
                <a:schemeClr val="tx1"/>
              </a:solidFill>
              <a:latin typeface="Calibri" pitchFamily="34" charset="0"/>
            </a:endParaRPr>
          </a:p>
          <a:p>
            <a:pPr algn="just">
              <a:buClr>
                <a:srgbClr val="FF0000"/>
              </a:buClr>
              <a:buSzPct val="75000"/>
              <a:buFont typeface="Wingdings" pitchFamily="2" charset="2"/>
              <a:buChar char="q"/>
            </a:pPr>
            <a:r>
              <a:rPr lang="en-US" sz="1200" dirty="0">
                <a:solidFill>
                  <a:schemeClr val="tx1"/>
                </a:solidFill>
                <a:latin typeface="Calibri" pitchFamily="34" charset="0"/>
              </a:rPr>
              <a:t> </a:t>
            </a:r>
            <a:r>
              <a:rPr lang="en-US" sz="1200" dirty="0" smtClean="0">
                <a:solidFill>
                  <a:schemeClr val="tx1"/>
                </a:solidFill>
                <a:latin typeface="Calibri" pitchFamily="34" charset="0"/>
              </a:rPr>
              <a:t>We </a:t>
            </a:r>
            <a:r>
              <a:rPr lang="en-US" sz="1200" dirty="0">
                <a:solidFill>
                  <a:schemeClr val="tx1"/>
                </a:solidFill>
                <a:latin typeface="Calibri" pitchFamily="34" charset="0"/>
              </a:rPr>
              <a:t>define two classes, Popcorn and </a:t>
            </a:r>
            <a:r>
              <a:rPr lang="en-US" sz="1200" dirty="0" smtClean="0">
                <a:solidFill>
                  <a:schemeClr val="tx1"/>
                </a:solidFill>
                <a:latin typeface="Calibri" pitchFamily="34" charset="0"/>
              </a:rPr>
              <a:t>Food.</a:t>
            </a:r>
            <a:endParaRPr lang="en-IN" sz="1200" dirty="0" smtClean="0">
              <a:solidFill>
                <a:schemeClr val="tx1"/>
              </a:solidFill>
              <a:latin typeface="Calibri" pitchFamily="34" charset="0"/>
            </a:endParaRPr>
          </a:p>
          <a:p>
            <a:pPr algn="just">
              <a:buClr>
                <a:srgbClr val="FF0000"/>
              </a:buClr>
              <a:buSzPct val="75000"/>
              <a:buFont typeface="Wingdings" pitchFamily="2" charset="2"/>
              <a:buChar char="q"/>
            </a:pPr>
            <a:r>
              <a:rPr lang="en-IN" sz="1200" dirty="0">
                <a:solidFill>
                  <a:schemeClr val="tx1"/>
                </a:solidFill>
                <a:latin typeface="Calibri" pitchFamily="34" charset="0"/>
              </a:rPr>
              <a:t> </a:t>
            </a:r>
            <a:r>
              <a:rPr lang="en-US" sz="1200" dirty="0" smtClean="0">
                <a:solidFill>
                  <a:schemeClr val="tx1"/>
                </a:solidFill>
                <a:latin typeface="Calibri" pitchFamily="34" charset="0"/>
              </a:rPr>
              <a:t>Popcorn </a:t>
            </a:r>
            <a:r>
              <a:rPr lang="en-US" sz="1200" dirty="0">
                <a:solidFill>
                  <a:schemeClr val="tx1"/>
                </a:solidFill>
                <a:latin typeface="Calibri" pitchFamily="34" charset="0"/>
              </a:rPr>
              <a:t>has one method, pop</a:t>
            </a:r>
            <a:r>
              <a:rPr lang="en-US" sz="1200" dirty="0" smtClean="0">
                <a:solidFill>
                  <a:schemeClr val="tx1"/>
                </a:solidFill>
                <a:latin typeface="Calibri" pitchFamily="34" charset="0"/>
              </a:rPr>
              <a:t>().</a:t>
            </a:r>
            <a:endParaRPr lang="en-IN" sz="1200" dirty="0" smtClean="0">
              <a:solidFill>
                <a:schemeClr val="tx1"/>
              </a:solidFill>
              <a:latin typeface="Calibri" pitchFamily="34" charset="0"/>
            </a:endParaRPr>
          </a:p>
          <a:p>
            <a:pPr algn="just">
              <a:buClr>
                <a:srgbClr val="FF0000"/>
              </a:buClr>
              <a:buSzPct val="75000"/>
              <a:buFont typeface="Wingdings" pitchFamily="2" charset="2"/>
              <a:buChar char="q"/>
            </a:pPr>
            <a:r>
              <a:rPr lang="en-IN" sz="1200" dirty="0">
                <a:solidFill>
                  <a:schemeClr val="tx1"/>
                </a:solidFill>
                <a:latin typeface="Calibri" pitchFamily="34" charset="0"/>
              </a:rPr>
              <a:t> </a:t>
            </a:r>
            <a:r>
              <a:rPr lang="en-US" sz="1200" dirty="0" smtClean="0">
                <a:solidFill>
                  <a:schemeClr val="tx1"/>
                </a:solidFill>
                <a:latin typeface="Calibri" pitchFamily="34" charset="0"/>
              </a:rPr>
              <a:t>Food </a:t>
            </a:r>
            <a:r>
              <a:rPr lang="en-US" sz="1200" dirty="0">
                <a:solidFill>
                  <a:schemeClr val="tx1"/>
                </a:solidFill>
                <a:latin typeface="Calibri" pitchFamily="34" charset="0"/>
              </a:rPr>
              <a:t>has one instance variable, declared as type </a:t>
            </a:r>
            <a:r>
              <a:rPr lang="en-US" sz="1200" dirty="0" smtClean="0">
                <a:solidFill>
                  <a:schemeClr val="tx1"/>
                </a:solidFill>
                <a:latin typeface="Calibri" pitchFamily="34" charset="0"/>
              </a:rPr>
              <a:t>Popcorn.</a:t>
            </a:r>
            <a:endParaRPr lang="en-IN" sz="1200" dirty="0" smtClean="0">
              <a:solidFill>
                <a:schemeClr val="tx1"/>
              </a:solidFill>
              <a:latin typeface="Calibri" pitchFamily="34" charset="0"/>
            </a:endParaRPr>
          </a:p>
          <a:p>
            <a:pPr algn="just">
              <a:buClr>
                <a:srgbClr val="FF0000"/>
              </a:buClr>
              <a:buSzPct val="75000"/>
              <a:buFont typeface="Wingdings" pitchFamily="2" charset="2"/>
              <a:buChar char="q"/>
            </a:pPr>
            <a:r>
              <a:rPr lang="en-US" sz="1200" dirty="0" smtClean="0">
                <a:solidFill>
                  <a:schemeClr val="tx1"/>
                </a:solidFill>
                <a:latin typeface="Calibri" pitchFamily="34" charset="0"/>
              </a:rPr>
              <a:t> That’s </a:t>
            </a:r>
            <a:r>
              <a:rPr lang="en-US" sz="1200" dirty="0">
                <a:solidFill>
                  <a:schemeClr val="tx1"/>
                </a:solidFill>
                <a:latin typeface="Calibri" pitchFamily="34" charset="0"/>
              </a:rPr>
              <a:t>it for Food. Food has no </a:t>
            </a:r>
            <a:r>
              <a:rPr lang="en-US" sz="1200" dirty="0" smtClean="0">
                <a:solidFill>
                  <a:schemeClr val="tx1"/>
                </a:solidFill>
                <a:latin typeface="Calibri" pitchFamily="34" charset="0"/>
              </a:rPr>
              <a:t>methods.</a:t>
            </a:r>
            <a:r>
              <a:rPr lang="en-IN" sz="1200" dirty="0">
                <a:solidFill>
                  <a:schemeClr val="tx1"/>
                </a:solidFill>
                <a:latin typeface="Calibri" pitchFamily="34" charset="0"/>
              </a:rPr>
              <a:t> </a:t>
            </a:r>
            <a:r>
              <a:rPr lang="en-US" sz="1200" dirty="0" smtClean="0">
                <a:solidFill>
                  <a:schemeClr val="tx1"/>
                </a:solidFill>
                <a:latin typeface="Calibri" pitchFamily="34" charset="0"/>
              </a:rPr>
              <a:t>And </a:t>
            </a:r>
            <a:r>
              <a:rPr lang="en-US" sz="1200" dirty="0">
                <a:solidFill>
                  <a:schemeClr val="tx1"/>
                </a:solidFill>
                <a:latin typeface="Calibri" pitchFamily="34" charset="0"/>
              </a:rPr>
              <a:t>here’s </a:t>
            </a:r>
            <a:r>
              <a:rPr lang="en-US" sz="1200" dirty="0" smtClean="0">
                <a:solidFill>
                  <a:schemeClr val="tx1"/>
                </a:solidFill>
                <a:latin typeface="Calibri" pitchFamily="34" charset="0"/>
              </a:rPr>
              <a:t> the </a:t>
            </a:r>
            <a:r>
              <a:rPr lang="en-US" sz="1200" dirty="0">
                <a:solidFill>
                  <a:schemeClr val="tx1"/>
                </a:solidFill>
                <a:latin typeface="Calibri" pitchFamily="34" charset="0"/>
              </a:rPr>
              <a:t>big thing to </a:t>
            </a:r>
            <a:r>
              <a:rPr lang="en-US" sz="1200" dirty="0" smtClean="0">
                <a:solidFill>
                  <a:schemeClr val="tx1"/>
                </a:solidFill>
                <a:latin typeface="Calibri" pitchFamily="34" charset="0"/>
              </a:rPr>
              <a:t>get:</a:t>
            </a:r>
            <a:endParaRPr lang="en-IN" sz="1200" dirty="0" smtClean="0">
              <a:solidFill>
                <a:schemeClr val="tx1"/>
              </a:solidFill>
              <a:latin typeface="Calibri" pitchFamily="34" charset="0"/>
            </a:endParaRPr>
          </a:p>
          <a:p>
            <a:pPr algn="just">
              <a:buClr>
                <a:srgbClr val="FF0000"/>
              </a:buClr>
              <a:buSzPct val="75000"/>
              <a:buFont typeface="Wingdings" pitchFamily="2" charset="2"/>
              <a:buChar char="q"/>
            </a:pPr>
            <a:r>
              <a:rPr lang="en-US" sz="1200" dirty="0" smtClean="0">
                <a:solidFill>
                  <a:schemeClr val="tx1"/>
                </a:solidFill>
                <a:latin typeface="Calibri" pitchFamily="34" charset="0"/>
              </a:rPr>
              <a:t> The </a:t>
            </a:r>
            <a:r>
              <a:rPr lang="en-US" sz="1200" dirty="0">
                <a:solidFill>
                  <a:schemeClr val="tx1"/>
                </a:solidFill>
                <a:latin typeface="Calibri" pitchFamily="34" charset="0"/>
              </a:rPr>
              <a:t>Popcorn reference variable refers not to an </a:t>
            </a:r>
            <a:r>
              <a:rPr lang="en-US" sz="1200" dirty="0" smtClean="0">
                <a:solidFill>
                  <a:schemeClr val="tx1"/>
                </a:solidFill>
                <a:latin typeface="Calibri" pitchFamily="34" charset="0"/>
              </a:rPr>
              <a:t> instance </a:t>
            </a:r>
            <a:r>
              <a:rPr lang="en-US" sz="1200" dirty="0">
                <a:solidFill>
                  <a:schemeClr val="tx1"/>
                </a:solidFill>
                <a:latin typeface="Calibri" pitchFamily="34" charset="0"/>
              </a:rPr>
              <a:t>of Popcorn, </a:t>
            </a:r>
            <a:r>
              <a:rPr lang="en-US" sz="1200" dirty="0" smtClean="0">
                <a:solidFill>
                  <a:schemeClr val="tx1"/>
                </a:solidFill>
                <a:latin typeface="Calibri" pitchFamily="34" charset="0"/>
              </a:rPr>
              <a:t>but</a:t>
            </a:r>
            <a:r>
              <a:rPr lang="en-IN" sz="1200" dirty="0" smtClean="0">
                <a:solidFill>
                  <a:schemeClr val="tx1"/>
                </a:solidFill>
                <a:latin typeface="Calibri" pitchFamily="34" charset="0"/>
              </a:rPr>
              <a:t> </a:t>
            </a:r>
            <a:r>
              <a:rPr lang="en-US" sz="1200" dirty="0" smtClean="0">
                <a:solidFill>
                  <a:schemeClr val="tx1"/>
                </a:solidFill>
                <a:latin typeface="Calibri" pitchFamily="34" charset="0"/>
              </a:rPr>
              <a:t>to </a:t>
            </a:r>
            <a:r>
              <a:rPr lang="en-US" sz="1200" dirty="0">
                <a:solidFill>
                  <a:schemeClr val="tx1"/>
                </a:solidFill>
                <a:latin typeface="Calibri" pitchFamily="34" charset="0"/>
              </a:rPr>
              <a:t>an instance of an </a:t>
            </a:r>
            <a:r>
              <a:rPr lang="en-US" sz="1200" dirty="0" smtClean="0">
                <a:solidFill>
                  <a:schemeClr val="tx1"/>
                </a:solidFill>
                <a:latin typeface="Calibri" pitchFamily="34" charset="0"/>
              </a:rPr>
              <a:t>  anonymous </a:t>
            </a:r>
            <a:r>
              <a:rPr lang="en-US" sz="1200" dirty="0">
                <a:solidFill>
                  <a:schemeClr val="tx1"/>
                </a:solidFill>
                <a:latin typeface="Calibri" pitchFamily="34" charset="0"/>
              </a:rPr>
              <a:t>(unnamed) </a:t>
            </a:r>
            <a:r>
              <a:rPr lang="en-US" sz="1200" b="1" dirty="0">
                <a:solidFill>
                  <a:schemeClr val="tx1"/>
                </a:solidFill>
                <a:latin typeface="Calibri" pitchFamily="34" charset="0"/>
              </a:rPr>
              <a:t>subclass </a:t>
            </a:r>
            <a:r>
              <a:rPr lang="en-US" sz="1200" dirty="0">
                <a:solidFill>
                  <a:schemeClr val="tx1"/>
                </a:solidFill>
                <a:latin typeface="Calibri" pitchFamily="34" charset="0"/>
              </a:rPr>
              <a:t>of Popcorn.</a:t>
            </a:r>
            <a:endParaRPr lang="en-IN" sz="1200" dirty="0">
              <a:solidFill>
                <a:schemeClr val="tx1"/>
              </a:solidFill>
              <a:latin typeface="Calibri" pitchFamily="34" charset="0"/>
            </a:endParaRPr>
          </a:p>
          <a:p>
            <a:pPr algn="just">
              <a:buClr>
                <a:srgbClr val="FF0000"/>
              </a:buClr>
              <a:buSzPct val="75000"/>
              <a:buFont typeface="Wingdings" pitchFamily="2" charset="2"/>
              <a:buChar char="q"/>
            </a:pPr>
            <a:r>
              <a:rPr lang="en-US" sz="1200" dirty="0" smtClean="0">
                <a:solidFill>
                  <a:schemeClr val="tx1"/>
                </a:solidFill>
                <a:latin typeface="Calibri" pitchFamily="34" charset="0"/>
              </a:rPr>
              <a:t> Let’s </a:t>
            </a:r>
            <a:r>
              <a:rPr lang="en-US" sz="1200" dirty="0">
                <a:solidFill>
                  <a:schemeClr val="tx1"/>
                </a:solidFill>
                <a:latin typeface="Calibri" pitchFamily="34" charset="0"/>
              </a:rPr>
              <a:t>look at just the anonymous class code:</a:t>
            </a:r>
            <a:endParaRPr lang="en-IN" sz="1200" dirty="0">
              <a:solidFill>
                <a:schemeClr val="tx1"/>
              </a:solidFill>
              <a:latin typeface="Calibri" pitchFamily="34" charset="0"/>
            </a:endParaRPr>
          </a:p>
          <a:p>
            <a:pPr algn="just">
              <a:buSzPct val="75000"/>
            </a:pPr>
            <a:r>
              <a:rPr lang="en-US" sz="1200" dirty="0">
                <a:solidFill>
                  <a:schemeClr val="tx1"/>
                </a:solidFill>
                <a:latin typeface="Calibri" pitchFamily="34" charset="0"/>
              </a:rPr>
              <a:t> </a:t>
            </a:r>
            <a:r>
              <a:rPr lang="en-US" sz="1200" dirty="0" smtClean="0">
                <a:solidFill>
                  <a:schemeClr val="tx1"/>
                </a:solidFill>
                <a:latin typeface="Calibri" pitchFamily="34" charset="0"/>
              </a:rPr>
              <a:t>   </a:t>
            </a:r>
            <a:r>
              <a:rPr lang="en-US" sz="1200" b="1" dirty="0" smtClean="0">
                <a:solidFill>
                  <a:schemeClr val="tx1"/>
                </a:solidFill>
                <a:latin typeface="Calibri" pitchFamily="34" charset="0"/>
              </a:rPr>
              <a:t>Popcorn </a:t>
            </a:r>
            <a:r>
              <a:rPr lang="en-US" sz="1200" b="1" dirty="0">
                <a:solidFill>
                  <a:schemeClr val="tx1"/>
                </a:solidFill>
                <a:latin typeface="Calibri" pitchFamily="34" charset="0"/>
              </a:rPr>
              <a:t>p = new Popcorn() {</a:t>
            </a:r>
            <a:endParaRPr lang="en-IN" sz="1200" b="1" dirty="0">
              <a:solidFill>
                <a:schemeClr val="tx1"/>
              </a:solidFill>
              <a:latin typeface="Calibri" pitchFamily="34" charset="0"/>
            </a:endParaRPr>
          </a:p>
          <a:p>
            <a:pPr algn="just">
              <a:buSzPct val="75000"/>
            </a:pPr>
            <a:r>
              <a:rPr lang="en-US" sz="1200" b="1" dirty="0">
                <a:solidFill>
                  <a:schemeClr val="tx1"/>
                </a:solidFill>
                <a:latin typeface="Calibri" pitchFamily="34" charset="0"/>
              </a:rPr>
              <a:t> </a:t>
            </a:r>
            <a:r>
              <a:rPr lang="en-US" sz="1200" b="1" dirty="0" smtClean="0">
                <a:solidFill>
                  <a:schemeClr val="tx1"/>
                </a:solidFill>
                <a:latin typeface="Calibri" pitchFamily="34" charset="0"/>
              </a:rPr>
              <a:t>       public </a:t>
            </a:r>
            <a:r>
              <a:rPr lang="en-US" sz="1200" b="1" dirty="0">
                <a:solidFill>
                  <a:schemeClr val="tx1"/>
                </a:solidFill>
                <a:latin typeface="Calibri" pitchFamily="34" charset="0"/>
              </a:rPr>
              <a:t>void pop() {</a:t>
            </a:r>
            <a:endParaRPr lang="en-IN" sz="1200" b="1" dirty="0">
              <a:solidFill>
                <a:schemeClr val="tx1"/>
              </a:solidFill>
              <a:latin typeface="Calibri" pitchFamily="34" charset="0"/>
            </a:endParaRPr>
          </a:p>
          <a:p>
            <a:pPr algn="just">
              <a:buSzPct val="75000"/>
            </a:pPr>
            <a:r>
              <a:rPr lang="en-US" sz="1200" b="1" dirty="0">
                <a:solidFill>
                  <a:schemeClr val="tx1"/>
                </a:solidFill>
                <a:latin typeface="Calibri" pitchFamily="34" charset="0"/>
              </a:rPr>
              <a:t> </a:t>
            </a:r>
            <a:r>
              <a:rPr lang="en-US" sz="1200" b="1" dirty="0" smtClean="0">
                <a:solidFill>
                  <a:schemeClr val="tx1"/>
                </a:solidFill>
                <a:latin typeface="Calibri" pitchFamily="34" charset="0"/>
              </a:rPr>
              <a:t>             </a:t>
            </a:r>
            <a:r>
              <a:rPr lang="en-US" sz="1200" b="1" dirty="0" err="1" smtClean="0">
                <a:solidFill>
                  <a:schemeClr val="tx1"/>
                </a:solidFill>
                <a:latin typeface="Calibri" pitchFamily="34" charset="0"/>
              </a:rPr>
              <a:t>System.out.println</a:t>
            </a:r>
            <a:r>
              <a:rPr lang="en-US" sz="1200" b="1" dirty="0">
                <a:solidFill>
                  <a:schemeClr val="tx1"/>
                </a:solidFill>
                <a:latin typeface="Calibri" pitchFamily="34" charset="0"/>
              </a:rPr>
              <a:t>("anonymous popcorn");</a:t>
            </a:r>
            <a:endParaRPr lang="en-IN" sz="1200" b="1" dirty="0">
              <a:solidFill>
                <a:schemeClr val="tx1"/>
              </a:solidFill>
              <a:latin typeface="Calibri" pitchFamily="34" charset="0"/>
            </a:endParaRPr>
          </a:p>
          <a:p>
            <a:pPr algn="just">
              <a:buSzPct val="75000"/>
            </a:pPr>
            <a:endParaRPr lang="en-IN" sz="1200" b="1"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rPr>
              <a:t>Multitasking </a:t>
            </a:r>
            <a:r>
              <a:rPr lang="en-US" sz="2400" b="1" dirty="0" err="1" smtClean="0">
                <a:latin typeface="Calibri" pitchFamily="34" charset="0"/>
              </a:rPr>
              <a:t>vs</a:t>
            </a:r>
            <a:r>
              <a:rPr lang="en-US" sz="2400" b="1" dirty="0" smtClean="0">
                <a:latin typeface="Calibri" pitchFamily="34" charset="0"/>
              </a:rPr>
              <a:t> Multithreading</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None/>
              <a:defRPr/>
            </a:pPr>
            <a:endParaRPr lang="en-US" sz="800" dirty="0" smtClean="0">
              <a:latin typeface="Calibri" pitchFamily="34" charset="0"/>
            </a:endParaRPr>
          </a:p>
        </p:txBody>
      </p:sp>
      <p:graphicFrame>
        <p:nvGraphicFramePr>
          <p:cNvPr id="5" name="Table 4"/>
          <p:cNvGraphicFramePr>
            <a:graphicFrameLocks noGrp="1"/>
          </p:cNvGraphicFramePr>
          <p:nvPr/>
        </p:nvGraphicFramePr>
        <p:xfrm>
          <a:off x="1042988" y="1635125"/>
          <a:ext cx="7200800" cy="3024336"/>
        </p:xfrm>
        <a:graphic>
          <a:graphicData uri="http://schemas.openxmlformats.org/drawingml/2006/table">
            <a:tbl>
              <a:tblPr firstRow="1" bandRow="1">
                <a:tableStyleId>{5940675A-B579-460E-94D1-54222C63F5DA}</a:tableStyleId>
              </a:tblPr>
              <a:tblGrid>
                <a:gridCol w="3600400"/>
                <a:gridCol w="3600400"/>
              </a:tblGrid>
              <a:tr h="3024336">
                <a:tc>
                  <a:txBody>
                    <a:bodyPr/>
                    <a:lstStyle/>
                    <a:p>
                      <a:pPr algn="ctr"/>
                      <a:r>
                        <a:rPr lang="en-US" sz="1600" b="1" dirty="0" smtClean="0">
                          <a:latin typeface="Calibri" pitchFamily="34" charset="0"/>
                        </a:rPr>
                        <a:t>Multitasking</a:t>
                      </a:r>
                    </a:p>
                    <a:p>
                      <a:pPr algn="ctr"/>
                      <a:endParaRPr lang="en-US" sz="1600" b="1" dirty="0" smtClean="0">
                        <a:latin typeface="Calibri" pitchFamily="34" charset="0"/>
                      </a:endParaRPr>
                    </a:p>
                    <a:p>
                      <a:pPr algn="ctr"/>
                      <a:endParaRPr lang="en-US" sz="1600" b="1" dirty="0" smtClean="0">
                        <a:latin typeface="Calibri" pitchFamily="34" charset="0"/>
                      </a:endParaRPr>
                    </a:p>
                    <a:p>
                      <a:pPr lvl="0" algn="just">
                        <a:spcBef>
                          <a:spcPct val="0"/>
                        </a:spcBef>
                        <a:buClr>
                          <a:srgbClr val="FF0000"/>
                        </a:buClr>
                        <a:buSzPct val="70000"/>
                        <a:buFont typeface="Wingdings" pitchFamily="2" charset="2"/>
                        <a:buChar char="q"/>
                      </a:pPr>
                      <a:r>
                        <a:rPr lang="en-US" sz="1400" b="0" dirty="0" smtClean="0">
                          <a:latin typeface="Calibri" pitchFamily="34" charset="0"/>
                        </a:rPr>
                        <a:t> Refers to working with two or more</a:t>
                      </a:r>
                      <a:r>
                        <a:rPr lang="en-US" sz="1400" b="0" baseline="0" dirty="0" smtClean="0">
                          <a:latin typeface="Calibri" pitchFamily="34" charset="0"/>
                        </a:rPr>
                        <a:t>  </a:t>
                      </a:r>
                    </a:p>
                    <a:p>
                      <a:pPr lvl="0" algn="just">
                        <a:spcBef>
                          <a:spcPct val="0"/>
                        </a:spcBef>
                        <a:buClr>
                          <a:srgbClr val="FF0000"/>
                        </a:buClr>
                        <a:buSzPct val="70000"/>
                        <a:buFont typeface="Wingdings" pitchFamily="2" charset="2"/>
                        <a:buNone/>
                      </a:pPr>
                      <a:r>
                        <a:rPr lang="en-US" sz="1400" b="0" baseline="0" dirty="0" smtClean="0">
                          <a:latin typeface="Calibri" pitchFamily="34" charset="0"/>
                        </a:rPr>
                        <a:t>    </a:t>
                      </a:r>
                      <a:r>
                        <a:rPr lang="en-US" sz="1400" b="0" dirty="0" smtClean="0">
                          <a:latin typeface="Calibri" pitchFamily="34" charset="0"/>
                        </a:rPr>
                        <a:t>programs</a:t>
                      </a:r>
                      <a:r>
                        <a:rPr lang="en-US" sz="1400" b="0" baseline="0" dirty="0" smtClean="0">
                          <a:latin typeface="Calibri" pitchFamily="34" charset="0"/>
                        </a:rPr>
                        <a:t> </a:t>
                      </a:r>
                      <a:r>
                        <a:rPr lang="en-US" sz="1400" b="0" dirty="0" smtClean="0">
                          <a:latin typeface="Calibri" pitchFamily="34" charset="0"/>
                        </a:rPr>
                        <a:t>concurrently.</a:t>
                      </a:r>
                    </a:p>
                    <a:p>
                      <a:pPr lvl="0" algn="just">
                        <a:spcBef>
                          <a:spcPct val="0"/>
                        </a:spcBef>
                        <a:buClr>
                          <a:srgbClr val="FF0000"/>
                        </a:buClr>
                        <a:buSzPct val="70000"/>
                        <a:buFont typeface="Wingdings" pitchFamily="2" charset="2"/>
                        <a:buChar char="q"/>
                      </a:pPr>
                      <a:endParaRPr lang="en-US" sz="1400" b="0" dirty="0" smtClean="0">
                        <a:latin typeface="Calibri" pitchFamily="34" charset="0"/>
                      </a:endParaRPr>
                    </a:p>
                    <a:p>
                      <a:pPr lvl="0" algn="just">
                        <a:spcBef>
                          <a:spcPct val="0"/>
                        </a:spcBef>
                        <a:buClr>
                          <a:srgbClr val="FF0000"/>
                        </a:buClr>
                        <a:buSzPct val="70000"/>
                        <a:buFont typeface="Wingdings" pitchFamily="2" charset="2"/>
                        <a:buChar char="q"/>
                      </a:pPr>
                      <a:r>
                        <a:rPr lang="en-US" sz="1400" b="0" dirty="0" smtClean="0">
                          <a:latin typeface="Calibri" pitchFamily="34" charset="0"/>
                        </a:rPr>
                        <a:t> For example, working with MS-Word, </a:t>
                      </a:r>
                    </a:p>
                    <a:p>
                      <a:pPr lvl="0" algn="just">
                        <a:spcBef>
                          <a:spcPct val="0"/>
                        </a:spcBef>
                        <a:buClr>
                          <a:srgbClr val="FF0000"/>
                        </a:buClr>
                        <a:buSzPct val="70000"/>
                        <a:buFont typeface="Wingdings" pitchFamily="2" charset="2"/>
                        <a:buNone/>
                      </a:pPr>
                      <a:r>
                        <a:rPr lang="en-US" sz="1400" b="0" dirty="0" smtClean="0">
                          <a:latin typeface="Calibri" pitchFamily="34" charset="0"/>
                        </a:rPr>
                        <a:t>    Listening to mp3 song using Windows Media      </a:t>
                      </a:r>
                    </a:p>
                    <a:p>
                      <a:pPr lvl="0" algn="just">
                        <a:spcBef>
                          <a:spcPct val="0"/>
                        </a:spcBef>
                        <a:buClr>
                          <a:srgbClr val="FF0000"/>
                        </a:buClr>
                        <a:buSzPct val="70000"/>
                        <a:buFont typeface="Wingdings" pitchFamily="2" charset="2"/>
                        <a:buNone/>
                      </a:pPr>
                      <a:r>
                        <a:rPr lang="en-US" sz="1400" b="0" dirty="0" smtClean="0">
                          <a:latin typeface="Calibri" pitchFamily="34" charset="0"/>
                        </a:rPr>
                        <a:t>    Player</a:t>
                      </a:r>
                      <a:r>
                        <a:rPr lang="en-US" b="0" dirty="0" smtClean="0">
                          <a:latin typeface="Calibri" pitchFamily="34" charset="0"/>
                        </a:rPr>
                        <a:t>.</a:t>
                      </a:r>
                      <a:endParaRPr lang="en-IN" sz="16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b="1" dirty="0" smtClean="0">
                          <a:latin typeface="Calibri" pitchFamily="34" charset="0"/>
                        </a:rPr>
                        <a:t>Multithreading</a:t>
                      </a:r>
                    </a:p>
                    <a:p>
                      <a:pPr algn="ctr"/>
                      <a:endParaRPr lang="en-US" sz="1400" b="1" dirty="0" smtClean="0">
                        <a:latin typeface="Calibri" pitchFamily="34" charset="0"/>
                      </a:endParaRPr>
                    </a:p>
                    <a:p>
                      <a:pPr algn="l"/>
                      <a:endParaRPr lang="en-US" sz="1400" b="1" dirty="0" smtClean="0">
                        <a:latin typeface="Calibri" pitchFamily="34" charset="0"/>
                      </a:endParaRPr>
                    </a:p>
                    <a:p>
                      <a:pPr lvl="0" algn="just">
                        <a:spcBef>
                          <a:spcPct val="0"/>
                        </a:spcBef>
                        <a:buClr>
                          <a:srgbClr val="FF0000"/>
                        </a:buClr>
                        <a:buSzPct val="70000"/>
                        <a:buFont typeface="Wingdings" pitchFamily="2" charset="2"/>
                        <a:buChar char="q"/>
                      </a:pPr>
                      <a:r>
                        <a:rPr lang="en-US" sz="1400" b="0" dirty="0" smtClean="0">
                          <a:latin typeface="Calibri" pitchFamily="34" charset="0"/>
                        </a:rPr>
                        <a:t> Refers to working with parts of one program.</a:t>
                      </a:r>
                    </a:p>
                    <a:p>
                      <a:pPr lvl="0" algn="just">
                        <a:spcBef>
                          <a:spcPct val="0"/>
                        </a:spcBef>
                        <a:buClr>
                          <a:srgbClr val="FF0000"/>
                        </a:buClr>
                        <a:buSzPct val="70000"/>
                        <a:buFont typeface="Wingdings" pitchFamily="2" charset="2"/>
                        <a:buChar char="q"/>
                      </a:pPr>
                      <a:endParaRPr lang="en-US" sz="1400" b="0" dirty="0" smtClean="0">
                        <a:latin typeface="Calibri" pitchFamily="34" charset="0"/>
                      </a:endParaRPr>
                    </a:p>
                    <a:p>
                      <a:pPr lvl="0" algn="just">
                        <a:spcBef>
                          <a:spcPct val="0"/>
                        </a:spcBef>
                        <a:buClr>
                          <a:srgbClr val="FF0000"/>
                        </a:buClr>
                        <a:buSzPct val="70000"/>
                        <a:buFont typeface="Wingdings" pitchFamily="2" charset="2"/>
                        <a:buChar char="q"/>
                      </a:pPr>
                      <a:r>
                        <a:rPr lang="en-US" sz="1400" b="0" dirty="0" smtClean="0">
                          <a:latin typeface="Calibri" pitchFamily="34" charset="0"/>
                        </a:rPr>
                        <a:t> For example, MS-Word program can check </a:t>
                      </a:r>
                    </a:p>
                    <a:p>
                      <a:pPr lvl="0" algn="just">
                        <a:spcBef>
                          <a:spcPct val="0"/>
                        </a:spcBef>
                        <a:buClr>
                          <a:srgbClr val="FF0000"/>
                        </a:buClr>
                        <a:buSzPct val="70000"/>
                        <a:buFont typeface="Wingdings" pitchFamily="2" charset="2"/>
                        <a:buNone/>
                      </a:pPr>
                      <a:r>
                        <a:rPr lang="en-US" sz="1400" b="0" dirty="0" smtClean="0">
                          <a:latin typeface="Calibri" pitchFamily="34" charset="0"/>
                        </a:rPr>
                        <a:t>    spelling, count line  numbers, column    </a:t>
                      </a:r>
                    </a:p>
                    <a:p>
                      <a:pPr lvl="0" algn="just">
                        <a:spcBef>
                          <a:spcPct val="0"/>
                        </a:spcBef>
                        <a:buClr>
                          <a:srgbClr val="FF0000"/>
                        </a:buClr>
                        <a:buSzPct val="70000"/>
                        <a:buFont typeface="Wingdings" pitchFamily="2" charset="2"/>
                        <a:buNone/>
                      </a:pPr>
                      <a:r>
                        <a:rPr lang="en-US" sz="1400" b="0" dirty="0" smtClean="0">
                          <a:latin typeface="Calibri" pitchFamily="34" charset="0"/>
                        </a:rPr>
                        <a:t>    number while writing in a document.</a:t>
                      </a:r>
                    </a:p>
                    <a:p>
                      <a:pPr algn="l">
                        <a:buClr>
                          <a:srgbClr val="FF0000"/>
                        </a:buClr>
                        <a:buSzPct val="70000"/>
                        <a:buFont typeface="Wingdings" pitchFamily="2" charset="2"/>
                        <a:buChar char="q"/>
                      </a:pPr>
                      <a:endParaRPr lang="en-IN" sz="14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ransition spd="med">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Inner class in interface and vice versa</a:t>
            </a:r>
            <a:endParaRPr lang="en-IN" sz="2400" b="1" dirty="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Clr>
                <a:srgbClr val="FF0000"/>
              </a:buClr>
              <a:buFont typeface="Wingdings" pitchFamily="2" charset="2"/>
              <a:buChar char="q"/>
            </a:pPr>
            <a:r>
              <a:rPr lang="en-US" sz="1400" dirty="0" smtClean="0">
                <a:latin typeface="Calibri" pitchFamily="34" charset="0"/>
              </a:rPr>
              <a:t>A class can be nested inside an interface. Though this is allowed in java, it is a bad practice to include implementation inside abstraction.</a:t>
            </a:r>
          </a:p>
          <a:p>
            <a:pPr>
              <a:buClr>
                <a:srgbClr val="FF0000"/>
              </a:buClr>
              <a:buFont typeface="Wingdings" pitchFamily="2" charset="2"/>
              <a:buChar char="q"/>
            </a:pPr>
            <a:r>
              <a:rPr lang="en-US" sz="1400" dirty="0" smtClean="0">
                <a:latin typeface="Calibri" pitchFamily="34" charset="0"/>
              </a:rPr>
              <a:t>A interface can be nested inside a class (or an interface). This is a very rarely used feature. </a:t>
            </a:r>
          </a:p>
          <a:p>
            <a:pPr algn="just" eaLnBrk="1" hangingPunct="1">
              <a:lnSpc>
                <a:spcPct val="120000"/>
              </a:lnSpc>
              <a:buClr>
                <a:srgbClr val="FF0000"/>
              </a:buClr>
              <a:buFont typeface="Wingdings" pitchFamily="2" charset="2"/>
              <a:buChar char="q"/>
              <a:defRPr/>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p:cNvSpPr>
          <p:nvPr>
            <p:ph type="title"/>
          </p:nvPr>
        </p:nvSpPr>
        <p:spPr>
          <a:xfrm>
            <a:off x="609600" y="117475"/>
            <a:ext cx="8534400" cy="1006475"/>
          </a:xfrm>
        </p:spPr>
        <p:txBody>
          <a:bodyPr/>
          <a:lstStyle/>
          <a:p>
            <a:r>
              <a:rPr lang="en-US" sz="2800" b="1" smtClean="0">
                <a:latin typeface="Calibri" pitchFamily="34" charset="0"/>
              </a:rPr>
              <a:t>Questions</a:t>
            </a:r>
            <a:endParaRPr lang="en-IN" sz="2800" b="1" smtClean="0">
              <a:latin typeface="Calibri" pitchFamily="34" charset="0"/>
            </a:endParaRPr>
          </a:p>
        </p:txBody>
      </p:sp>
      <p:pic>
        <p:nvPicPr>
          <p:cNvPr id="95236" name="Picture 2"/>
          <p:cNvPicPr>
            <a:picLocks noChangeAspect="1" noChangeArrowheads="1"/>
          </p:cNvPicPr>
          <p:nvPr/>
        </p:nvPicPr>
        <p:blipFill>
          <a:blip r:embed="rId3" cstate="print"/>
          <a:srcRect/>
          <a:stretch>
            <a:fillRect/>
          </a:stretch>
        </p:blipFill>
        <p:spPr bwMode="auto">
          <a:xfrm>
            <a:off x="2881313" y="1481138"/>
            <a:ext cx="3635375" cy="3557587"/>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609600" y="117475"/>
            <a:ext cx="8534400" cy="1006475"/>
          </a:xfrm>
        </p:spPr>
        <p:txBody>
          <a:bodyPr/>
          <a:lstStyle/>
          <a:p>
            <a:pPr eaLnBrk="1" hangingPunct="1"/>
            <a:r>
              <a:rPr lang="en-US" sz="2400" b="1" dirty="0" err="1" smtClean="0">
                <a:latin typeface="Calibri" pitchFamily="34" charset="0"/>
                <a:cs typeface="Courier New" pitchFamily="49" charset="0"/>
              </a:rPr>
              <a:t>java.lang.Thread</a:t>
            </a:r>
            <a:r>
              <a:rPr lang="en-US" sz="2400" b="1" dirty="0" smtClean="0">
                <a:latin typeface="Calibri" pitchFamily="34" charset="0"/>
              </a:rPr>
              <a:t> class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buClr>
                <a:srgbClr val="FF0000"/>
              </a:buClr>
              <a:buFont typeface="Wingdings" pitchFamily="2" charset="2"/>
              <a:buChar char="q"/>
              <a:defRPr/>
            </a:pPr>
            <a:r>
              <a:rPr lang="en-US" sz="1600" dirty="0" smtClean="0">
                <a:latin typeface="Calibri" pitchFamily="34" charset="0"/>
              </a:rPr>
              <a:t>Java SE provides 2 classes for working with thread called </a:t>
            </a:r>
            <a:r>
              <a:rPr lang="en-US" sz="1600" b="1" dirty="0" smtClean="0">
                <a:latin typeface="Calibri" pitchFamily="34" charset="0"/>
                <a:cs typeface="Courier New" pitchFamily="49" charset="0"/>
              </a:rPr>
              <a:t>Thread</a:t>
            </a:r>
            <a:r>
              <a:rPr lang="en-US" sz="1600" dirty="0" smtClean="0">
                <a:latin typeface="Calibri" pitchFamily="34" charset="0"/>
              </a:rPr>
              <a:t> and </a:t>
            </a:r>
            <a:r>
              <a:rPr lang="en-US" sz="1600" b="1" dirty="0" err="1" smtClean="0">
                <a:latin typeface="Calibri" pitchFamily="34" charset="0"/>
                <a:cs typeface="Courier New" pitchFamily="49" charset="0"/>
              </a:rPr>
              <a:t>ThreadGroup</a:t>
            </a:r>
            <a:r>
              <a:rPr lang="en-US" sz="1600" b="1" dirty="0" smtClean="0">
                <a:latin typeface="Calibri" pitchFamily="34" charset="0"/>
                <a:cs typeface="Courier New" pitchFamily="49" charset="0"/>
              </a:rPr>
              <a:t>.</a:t>
            </a:r>
          </a:p>
          <a:p>
            <a:pPr algn="just">
              <a:buClr>
                <a:srgbClr val="FF0000"/>
              </a:buClr>
              <a:buFont typeface="Wingdings" pitchFamily="2" charset="2"/>
              <a:buChar char="q"/>
              <a:defRPr/>
            </a:pPr>
            <a:r>
              <a:rPr lang="en-US" sz="1600" dirty="0" smtClean="0">
                <a:latin typeface="Calibri" pitchFamily="34" charset="0"/>
              </a:rPr>
              <a:t>When a Java Virtual Machine starts up, that is when an application starts to execute, there is usually a single thread called </a:t>
            </a:r>
            <a:r>
              <a:rPr lang="en-US" sz="1600" b="1" dirty="0" smtClean="0">
                <a:latin typeface="Calibri" pitchFamily="34" charset="0"/>
                <a:cs typeface="Courier New" pitchFamily="49" charset="0"/>
              </a:rPr>
              <a:t>main</a:t>
            </a:r>
            <a:r>
              <a:rPr lang="en-US" sz="1600" dirty="0" smtClean="0">
                <a:latin typeface="Calibri" pitchFamily="34" charset="0"/>
              </a:rPr>
              <a:t>.</a:t>
            </a:r>
          </a:p>
          <a:p>
            <a:pPr algn="just">
              <a:buClr>
                <a:srgbClr val="FF0000"/>
              </a:buClr>
              <a:buFont typeface="Wingdings" pitchFamily="2" charset="2"/>
              <a:buChar char="q"/>
              <a:defRPr/>
            </a:pPr>
            <a:r>
              <a:rPr lang="en-US" sz="1600" dirty="0" smtClean="0">
                <a:latin typeface="Calibri" pitchFamily="34" charset="0"/>
              </a:rPr>
              <a:t>The main threads continues to execute until :</a:t>
            </a:r>
          </a:p>
          <a:p>
            <a:pPr lvl="1" algn="just">
              <a:buClr>
                <a:srgbClr val="FF0000"/>
              </a:buClr>
              <a:buFont typeface="Wingdings" pitchFamily="2" charset="2"/>
              <a:buChar char="v"/>
              <a:defRPr/>
            </a:pPr>
            <a:r>
              <a:rPr lang="en-US" sz="1600" b="1" dirty="0" smtClean="0">
                <a:latin typeface="Calibri" pitchFamily="34" charset="0"/>
                <a:cs typeface="Courier New" pitchFamily="49" charset="0"/>
              </a:rPr>
              <a:t>exit() </a:t>
            </a:r>
            <a:r>
              <a:rPr lang="en-US" sz="1600" dirty="0" smtClean="0">
                <a:latin typeface="Calibri" pitchFamily="34" charset="0"/>
              </a:rPr>
              <a:t>method is called.</a:t>
            </a:r>
          </a:p>
          <a:p>
            <a:pPr lvl="1" algn="just">
              <a:buClr>
                <a:srgbClr val="FF0000"/>
              </a:buClr>
              <a:buFont typeface="Wingdings" pitchFamily="2" charset="2"/>
              <a:buChar char="v"/>
              <a:defRPr/>
            </a:pPr>
            <a:r>
              <a:rPr lang="en-US" sz="1600" dirty="0" smtClean="0">
                <a:latin typeface="Calibri" pitchFamily="34" charset="0"/>
              </a:rPr>
              <a:t>all threads (non-daemon threads) have died.</a:t>
            </a:r>
          </a:p>
          <a:p>
            <a:pPr algn="just">
              <a:buClr>
                <a:srgbClr val="FF0000"/>
              </a:buClr>
              <a:buFont typeface="Wingdings" pitchFamily="2" charset="2"/>
              <a:buChar char="q"/>
              <a:defRPr/>
            </a:pPr>
            <a:r>
              <a:rPr lang="en-US" sz="1600" dirty="0" smtClean="0">
                <a:latin typeface="Calibri" pitchFamily="34" charset="0"/>
              </a:rPr>
              <a:t>A </a:t>
            </a:r>
            <a:r>
              <a:rPr lang="en-US" sz="1600" dirty="0" err="1" smtClean="0">
                <a:latin typeface="Calibri" pitchFamily="34" charset="0"/>
              </a:rPr>
              <a:t>deamon</a:t>
            </a:r>
            <a:r>
              <a:rPr lang="en-US" sz="1600" dirty="0" smtClean="0">
                <a:latin typeface="Calibri" pitchFamily="34" charset="0"/>
              </a:rPr>
              <a:t> thread is a special type of thread that runs in background. When JVM exits, only remaining thread which will be running are daemon threads.  By default all the threads that are created in java are non-daemon threads.</a:t>
            </a:r>
          </a:p>
        </p:txBody>
      </p:sp>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7012</Words>
  <Application>Microsoft Office PowerPoint</Application>
  <PresentationFormat>On-screen Show (16:9)</PresentationFormat>
  <Paragraphs>1113</Paragraphs>
  <Slides>81</Slides>
  <Notes>81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Theme1</vt:lpstr>
      <vt:lpstr>Core Java </vt:lpstr>
      <vt:lpstr>Agenda</vt:lpstr>
      <vt:lpstr>Module 1: Objectives</vt:lpstr>
      <vt:lpstr>Defining a thread</vt:lpstr>
      <vt:lpstr>Why threads ?</vt:lpstr>
      <vt:lpstr>Process vs thread</vt:lpstr>
      <vt:lpstr>Multithreading</vt:lpstr>
      <vt:lpstr>Multitasking vs Multithreading</vt:lpstr>
      <vt:lpstr>java.lang.Thread class</vt:lpstr>
      <vt:lpstr>java.lang.Thread class (continued)</vt:lpstr>
      <vt:lpstr>java.lang.Thread class (Continued)</vt:lpstr>
      <vt:lpstr>Lifecycle of thread</vt:lpstr>
      <vt:lpstr>Lifecycle of thread (continued)</vt:lpstr>
      <vt:lpstr>Lifecycle of thread (continued)</vt:lpstr>
      <vt:lpstr>Creating threads</vt:lpstr>
      <vt:lpstr>Creating Threads by extending</vt:lpstr>
      <vt:lpstr>Starting a thread</vt:lpstr>
      <vt:lpstr>Example: Creating Threads by extending</vt:lpstr>
      <vt:lpstr>Output of previous example</vt:lpstr>
      <vt:lpstr>Problem with the first way – Using Runnable</vt:lpstr>
      <vt:lpstr>Understanding working with Runnable</vt:lpstr>
      <vt:lpstr>Example: Code to creating Thread using Runnable</vt:lpstr>
      <vt:lpstr>Example: Code to creating Thread using Runnable</vt:lpstr>
      <vt:lpstr>Example: Code to creating Thread using Runnable</vt:lpstr>
      <vt:lpstr>Example: Code to creating Thread using Runnable</vt:lpstr>
      <vt:lpstr>Example: Code to creating Thread using Runnable</vt:lpstr>
      <vt:lpstr>Naming Threads</vt:lpstr>
      <vt:lpstr>Interruption</vt:lpstr>
      <vt:lpstr>Example: interrupt</vt:lpstr>
      <vt:lpstr>Example: Multithreading</vt:lpstr>
      <vt:lpstr>Threads scheduling</vt:lpstr>
      <vt:lpstr>join()</vt:lpstr>
      <vt:lpstr>Example: join()</vt:lpstr>
      <vt:lpstr>Thread priorities</vt:lpstr>
      <vt:lpstr>Methods for thread priorities</vt:lpstr>
      <vt:lpstr>Selfish threads</vt:lpstr>
      <vt:lpstr>Why threads synchronization?</vt:lpstr>
      <vt:lpstr>Why threads synchronization (Continued)?</vt:lpstr>
      <vt:lpstr>Thread synchronization</vt:lpstr>
      <vt:lpstr>Thread synchronization (Continued)</vt:lpstr>
      <vt:lpstr>Thread synchronization (Continued)</vt:lpstr>
      <vt:lpstr>Example: Code without synchronization </vt:lpstr>
      <vt:lpstr>Example: Code without synchronization (Continued)</vt:lpstr>
      <vt:lpstr>Solution to the Account problem</vt:lpstr>
      <vt:lpstr>Correcting previous example using synchronized </vt:lpstr>
      <vt:lpstr>What about static method? Can they synchronized?</vt:lpstr>
      <vt:lpstr>Deadlock</vt:lpstr>
      <vt:lpstr>Points to be remember</vt:lpstr>
      <vt:lpstr>Daemon threads</vt:lpstr>
      <vt:lpstr>Example of Daemon Thread</vt:lpstr>
      <vt:lpstr>ThreadGroup</vt:lpstr>
      <vt:lpstr>ThreadGroup Members</vt:lpstr>
      <vt:lpstr>ThreadGroup Members (continued)</vt:lpstr>
      <vt:lpstr>Methods to with respect to the threads as a group</vt:lpstr>
      <vt:lpstr>Example: ThreadGroup</vt:lpstr>
      <vt:lpstr>Inter-thread communication</vt:lpstr>
      <vt:lpstr>wait()</vt:lpstr>
      <vt:lpstr>notify()</vt:lpstr>
      <vt:lpstr>Monitor</vt:lpstr>
      <vt:lpstr>Exception thrown by wait and notify method</vt:lpstr>
      <vt:lpstr>Example </vt:lpstr>
      <vt:lpstr>Output:</vt:lpstr>
      <vt:lpstr>Garbage collection</vt:lpstr>
      <vt:lpstr>Slide 64</vt:lpstr>
      <vt:lpstr>Inner Class</vt:lpstr>
      <vt:lpstr>Example: Inner Class</vt:lpstr>
      <vt:lpstr>Types of Inner Class</vt:lpstr>
      <vt:lpstr>Non static inner class</vt:lpstr>
      <vt:lpstr>Example: Non static inner class instance </vt:lpstr>
      <vt:lpstr>Outer class implicit reference in inner class</vt:lpstr>
      <vt:lpstr>Name conflict</vt:lpstr>
      <vt:lpstr>Static inner class </vt:lpstr>
      <vt:lpstr>Instantiating a static inner class</vt:lpstr>
      <vt:lpstr>Method-Local Inner Classes</vt:lpstr>
      <vt:lpstr>Example:</vt:lpstr>
      <vt:lpstr>Example: using the local variables of the method the inner class is in.</vt:lpstr>
      <vt:lpstr>Anonymous Inner Classes</vt:lpstr>
      <vt:lpstr>Syntax</vt:lpstr>
      <vt:lpstr>Example: Anonymous Inner Classes</vt:lpstr>
      <vt:lpstr>Inner class in interface and vice versa</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dc:title>
  <dc:creator/>
  <cp:lastModifiedBy/>
  <cp:revision>5</cp:revision>
  <dcterms:created xsi:type="dcterms:W3CDTF">2010-09-05T14:08:51Z</dcterms:created>
  <dcterms:modified xsi:type="dcterms:W3CDTF">2014-08-19T15:19:18Z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