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heme/themeOverride2.xml" ContentType="application/vnd.openxmlformats-officedocument.themeOverr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32" r:id="rId1"/>
  </p:sldMasterIdLst>
  <p:notesMasterIdLst>
    <p:notesMasterId r:id="rId83"/>
  </p:notesMasterIdLst>
  <p:sldIdLst>
    <p:sldId id="261" r:id="rId2"/>
    <p:sldId id="272"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311" r:id="rId19"/>
    <p:sldId id="289" r:id="rId20"/>
    <p:sldId id="290" r:id="rId21"/>
    <p:sldId id="291" r:id="rId22"/>
    <p:sldId id="292" r:id="rId23"/>
    <p:sldId id="293" r:id="rId24"/>
    <p:sldId id="294" r:id="rId25"/>
    <p:sldId id="295" r:id="rId26"/>
    <p:sldId id="312" r:id="rId27"/>
    <p:sldId id="313" r:id="rId28"/>
    <p:sldId id="314" r:id="rId29"/>
    <p:sldId id="315" r:id="rId30"/>
    <p:sldId id="296" r:id="rId31"/>
    <p:sldId id="297" r:id="rId32"/>
    <p:sldId id="298" r:id="rId33"/>
    <p:sldId id="301" r:id="rId34"/>
    <p:sldId id="303" r:id="rId35"/>
    <p:sldId id="304" r:id="rId36"/>
    <p:sldId id="305" r:id="rId37"/>
    <p:sldId id="306" r:id="rId38"/>
    <p:sldId id="307" r:id="rId39"/>
    <p:sldId id="308" r:id="rId40"/>
    <p:sldId id="309" r:id="rId41"/>
    <p:sldId id="310" r:id="rId42"/>
    <p:sldId id="316" r:id="rId43"/>
    <p:sldId id="317" r:id="rId44"/>
    <p:sldId id="318" r:id="rId45"/>
    <p:sldId id="319" r:id="rId46"/>
    <p:sldId id="320" r:id="rId47"/>
    <p:sldId id="321" r:id="rId48"/>
    <p:sldId id="323" r:id="rId49"/>
    <p:sldId id="324" r:id="rId50"/>
    <p:sldId id="325" r:id="rId51"/>
    <p:sldId id="326" r:id="rId52"/>
    <p:sldId id="327" r:id="rId53"/>
    <p:sldId id="328" r:id="rId54"/>
    <p:sldId id="329" r:id="rId55"/>
    <p:sldId id="330" r:id="rId56"/>
    <p:sldId id="331" r:id="rId57"/>
    <p:sldId id="332" r:id="rId58"/>
    <p:sldId id="333" r:id="rId59"/>
    <p:sldId id="334" r:id="rId60"/>
    <p:sldId id="335" r:id="rId61"/>
    <p:sldId id="336" r:id="rId62"/>
    <p:sldId id="337" r:id="rId63"/>
    <p:sldId id="338" r:id="rId64"/>
    <p:sldId id="339" r:id="rId65"/>
    <p:sldId id="340" r:id="rId66"/>
    <p:sldId id="342" r:id="rId67"/>
    <p:sldId id="343" r:id="rId68"/>
    <p:sldId id="344" r:id="rId69"/>
    <p:sldId id="345" r:id="rId70"/>
    <p:sldId id="346" r:id="rId71"/>
    <p:sldId id="348" r:id="rId72"/>
    <p:sldId id="349" r:id="rId73"/>
    <p:sldId id="350" r:id="rId74"/>
    <p:sldId id="351" r:id="rId75"/>
    <p:sldId id="352" r:id="rId76"/>
    <p:sldId id="353" r:id="rId77"/>
    <p:sldId id="354" r:id="rId78"/>
    <p:sldId id="355" r:id="rId79"/>
    <p:sldId id="356" r:id="rId80"/>
    <p:sldId id="357" r:id="rId81"/>
    <p:sldId id="358" r:id="rId82"/>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CB450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130" autoAdjust="0"/>
    <p:restoredTop sz="94386" autoAdjust="0"/>
  </p:normalViewPr>
  <p:slideViewPr>
    <p:cSldViewPr>
      <p:cViewPr>
        <p:scale>
          <a:sx n="100" d="100"/>
          <a:sy n="100" d="100"/>
        </p:scale>
        <p:origin x="-408" y="7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fontAlgn="auto">
              <a:spcBef>
                <a:spcPts val="0"/>
              </a:spcBef>
              <a:spcAft>
                <a:spcPts val="0"/>
              </a:spcAft>
              <a:defRPr sz="1200">
                <a:latin typeface="+mn-lt"/>
                <a:cs typeface="+mn-cs"/>
              </a:defRPr>
            </a:lvl1pPr>
            <a:extLst/>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fontAlgn="auto">
              <a:spcBef>
                <a:spcPts val="0"/>
              </a:spcBef>
              <a:spcAft>
                <a:spcPts val="0"/>
              </a:spcAft>
              <a:defRPr sz="1200">
                <a:latin typeface="+mn-lt"/>
                <a:cs typeface="+mn-cs"/>
              </a:defRPr>
            </a:lvl1pPr>
            <a:extLst/>
          </a:lstStyle>
          <a:p>
            <a:pPr>
              <a:defRPr/>
            </a:pPr>
            <a:fld id="{6D71694F-E978-4EB2-B52C-86A737BD9698}" type="datetimeFigureOut">
              <a:rPr lang="en-US"/>
              <a:pPr>
                <a:defRPr/>
              </a:pPr>
              <a:t>9/10/2014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noProof="0" smtClean="0"/>
              <a:t>Click to edit Master text styles</a:t>
            </a:r>
            <a:endParaRPr lang="en-US" noProof="0"/>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fontAlgn="auto">
              <a:spcBef>
                <a:spcPts val="0"/>
              </a:spcBef>
              <a:spcAft>
                <a:spcPts val="0"/>
              </a:spcAft>
              <a:defRPr sz="12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fontAlgn="auto">
              <a:spcBef>
                <a:spcPts val="0"/>
              </a:spcBef>
              <a:spcAft>
                <a:spcPts val="0"/>
              </a:spcAft>
              <a:defRPr sz="1200">
                <a:latin typeface="+mn-lt"/>
                <a:cs typeface="+mn-cs"/>
              </a:defRPr>
            </a:lvl1pPr>
            <a:extLst/>
          </a:lstStyle>
          <a:p>
            <a:pPr>
              <a:defRPr/>
            </a:pPr>
            <a:fld id="{C67A9DE9-39EE-4D6A-855F-EE6AFBCA6D3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
          <p:cNvSpPr>
            <a:spLocks noGrp="1" noRot="1" noChangeAspect="1" noTextEdit="1"/>
          </p:cNvSpPr>
          <p:nvPr>
            <p:ph type="sldImg"/>
          </p:nvPr>
        </p:nvSpPr>
        <p:spPr bwMode="auto">
          <a:noFill/>
          <a:ln>
            <a:solidFill>
              <a:srgbClr val="000000"/>
            </a:solidFill>
            <a:miter lim="800000"/>
            <a:headEnd/>
            <a:tailEnd/>
          </a:ln>
        </p:spPr>
      </p:sp>
      <p:sp>
        <p:nvSpPr>
          <p:cNvPr id="69635"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6804"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8CACEF5-21C5-4412-89D3-29C9B35AB7AB}"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
          <p:cNvSpPr>
            <a:spLocks noGrp="1" noRot="1" noChangeAspect="1" noTextEdit="1"/>
          </p:cNvSpPr>
          <p:nvPr>
            <p:ph type="sldImg"/>
          </p:nvPr>
        </p:nvSpPr>
        <p:spPr bwMode="auto">
          <a:noFill/>
          <a:ln>
            <a:solidFill>
              <a:srgbClr val="000000"/>
            </a:solidFill>
            <a:miter lim="800000"/>
            <a:headEnd/>
            <a:tailEnd/>
          </a:ln>
        </p:spPr>
      </p:sp>
      <p:sp>
        <p:nvSpPr>
          <p:cNvPr id="7065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7347AE6-4AD9-422E-B9A1-5EBB663EEFAF}"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26</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27</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28</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29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30</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31</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32</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33</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34</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35</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36</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37</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38</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39</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40</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41</a:t>
            </a:fld>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42</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43</a:t>
            </a:fld>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44</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45</a:t>
            </a:fld>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46</a:t>
            </a:fld>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47</a:t>
            </a:fld>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48</a:t>
            </a:fld>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49</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50</a:t>
            </a:fld>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51</a:t>
            </a:fld>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52</a:t>
            </a:fld>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53</a:t>
            </a:fld>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54</a:t>
            </a:fld>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55</a:t>
            </a:fld>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56</a:t>
            </a:fld>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57</a:t>
            </a:fld>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58</a:t>
            </a:fld>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59</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60</a:t>
            </a:fld>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61</a:t>
            </a:fld>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62</a:t>
            </a:fld>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63</a:t>
            </a:fld>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64</a:t>
            </a:fld>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65</a:t>
            </a:fld>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66</a:t>
            </a:fld>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67</a:t>
            </a:fld>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68</a:t>
            </a:fld>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
          <p:cNvSpPr>
            <a:spLocks noGrp="1" noRot="1" noChangeAspect="1" noTextEdit="1"/>
          </p:cNvSpPr>
          <p:nvPr>
            <p:ph type="sldImg"/>
          </p:nvPr>
        </p:nvSpPr>
        <p:spPr bwMode="auto">
          <a:noFill/>
          <a:ln>
            <a:solidFill>
              <a:srgbClr val="000000"/>
            </a:solidFill>
            <a:miter lim="800000"/>
            <a:headEnd/>
            <a:tailEnd/>
          </a:ln>
        </p:spPr>
      </p:sp>
      <p:sp>
        <p:nvSpPr>
          <p:cNvPr id="12902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FD8A62A-FCE5-4C6A-B2D0-DDF93EFE4D8D}" type="slidenum">
              <a:rPr lang="en-US" smtClean="0"/>
              <a:pPr fontAlgn="base">
                <a:spcBef>
                  <a:spcPct val="0"/>
                </a:spcBef>
                <a:spcAft>
                  <a:spcPct val="0"/>
                </a:spcAft>
                <a:defRPr/>
              </a:pPr>
              <a:t>69</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
          <p:cNvSpPr>
            <a:spLocks noGrp="1" noRot="1" noChangeAspect="1" noTextEdit="1"/>
          </p:cNvSpPr>
          <p:nvPr>
            <p:ph type="sldImg"/>
          </p:nvPr>
        </p:nvSpPr>
        <p:spPr bwMode="auto">
          <a:noFill/>
          <a:ln>
            <a:solidFill>
              <a:srgbClr val="000000"/>
            </a:solidFill>
            <a:miter lim="800000"/>
            <a:headEnd/>
            <a:tailEnd/>
          </a:ln>
        </p:spPr>
      </p:sp>
      <p:sp>
        <p:nvSpPr>
          <p:cNvPr id="12902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FD8A62A-FCE5-4C6A-B2D0-DDF93EFE4D8D}" type="slidenum">
              <a:rPr lang="en-US" smtClean="0"/>
              <a:pPr fontAlgn="base">
                <a:spcBef>
                  <a:spcPct val="0"/>
                </a:spcBef>
                <a:spcAft>
                  <a:spcPct val="0"/>
                </a:spcAft>
                <a:defRPr/>
              </a:pPr>
              <a:t>70</a:t>
            </a:fld>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
          <p:cNvSpPr>
            <a:spLocks noGrp="1" noRot="1" noChangeAspect="1" noTextEdit="1"/>
          </p:cNvSpPr>
          <p:nvPr>
            <p:ph type="sldImg"/>
          </p:nvPr>
        </p:nvSpPr>
        <p:spPr bwMode="auto">
          <a:noFill/>
          <a:ln>
            <a:solidFill>
              <a:srgbClr val="000000"/>
            </a:solidFill>
            <a:miter lim="800000"/>
            <a:headEnd/>
            <a:tailEnd/>
          </a:ln>
        </p:spPr>
      </p:sp>
      <p:sp>
        <p:nvSpPr>
          <p:cNvPr id="12902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FD8A62A-FCE5-4C6A-B2D0-DDF93EFE4D8D}" type="slidenum">
              <a:rPr lang="en-US" smtClean="0"/>
              <a:pPr fontAlgn="base">
                <a:spcBef>
                  <a:spcPct val="0"/>
                </a:spcBef>
                <a:spcAft>
                  <a:spcPct val="0"/>
                </a:spcAft>
                <a:defRPr/>
              </a:pPr>
              <a:t>71</a:t>
            </a:fld>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
          <p:cNvSpPr>
            <a:spLocks noGrp="1" noRot="1" noChangeAspect="1" noTextEdit="1"/>
          </p:cNvSpPr>
          <p:nvPr>
            <p:ph type="sldImg"/>
          </p:nvPr>
        </p:nvSpPr>
        <p:spPr bwMode="auto">
          <a:noFill/>
          <a:ln>
            <a:solidFill>
              <a:srgbClr val="000000"/>
            </a:solidFill>
            <a:miter lim="800000"/>
            <a:headEnd/>
            <a:tailEnd/>
          </a:ln>
        </p:spPr>
      </p:sp>
      <p:sp>
        <p:nvSpPr>
          <p:cNvPr id="12902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FD8A62A-FCE5-4C6A-B2D0-DDF93EFE4D8D}" type="slidenum">
              <a:rPr lang="en-US" smtClean="0"/>
              <a:pPr fontAlgn="base">
                <a:spcBef>
                  <a:spcPct val="0"/>
                </a:spcBef>
                <a:spcAft>
                  <a:spcPct val="0"/>
                </a:spcAft>
                <a:defRPr/>
              </a:pPr>
              <a:t>72</a:t>
            </a:fld>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
          <p:cNvSpPr>
            <a:spLocks noGrp="1" noRot="1" noChangeAspect="1" noTextEdit="1"/>
          </p:cNvSpPr>
          <p:nvPr>
            <p:ph type="sldImg"/>
          </p:nvPr>
        </p:nvSpPr>
        <p:spPr bwMode="auto">
          <a:noFill/>
          <a:ln>
            <a:solidFill>
              <a:srgbClr val="000000"/>
            </a:solidFill>
            <a:miter lim="800000"/>
            <a:headEnd/>
            <a:tailEnd/>
          </a:ln>
        </p:spPr>
      </p:sp>
      <p:sp>
        <p:nvSpPr>
          <p:cNvPr id="12902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FD8A62A-FCE5-4C6A-B2D0-DDF93EFE4D8D}" type="slidenum">
              <a:rPr lang="en-US" smtClean="0"/>
              <a:pPr fontAlgn="base">
                <a:spcBef>
                  <a:spcPct val="0"/>
                </a:spcBef>
                <a:spcAft>
                  <a:spcPct val="0"/>
                </a:spcAft>
                <a:defRPr/>
              </a:pPr>
              <a:t>73</a:t>
            </a:fld>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
          <p:cNvSpPr>
            <a:spLocks noGrp="1" noRot="1" noChangeAspect="1" noTextEdit="1"/>
          </p:cNvSpPr>
          <p:nvPr>
            <p:ph type="sldImg"/>
          </p:nvPr>
        </p:nvSpPr>
        <p:spPr bwMode="auto">
          <a:noFill/>
          <a:ln>
            <a:solidFill>
              <a:srgbClr val="000000"/>
            </a:solidFill>
            <a:miter lim="800000"/>
            <a:headEnd/>
            <a:tailEnd/>
          </a:ln>
        </p:spPr>
      </p:sp>
      <p:sp>
        <p:nvSpPr>
          <p:cNvPr id="12902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FD8A62A-FCE5-4C6A-B2D0-DDF93EFE4D8D}" type="slidenum">
              <a:rPr lang="en-US" smtClean="0"/>
              <a:pPr fontAlgn="base">
                <a:spcBef>
                  <a:spcPct val="0"/>
                </a:spcBef>
                <a:spcAft>
                  <a:spcPct val="0"/>
                </a:spcAft>
                <a:defRPr/>
              </a:pPr>
              <a:t>74</a:t>
            </a:fld>
            <a:endParaRPr 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
          <p:cNvSpPr>
            <a:spLocks noGrp="1" noRot="1" noChangeAspect="1" noTextEdit="1"/>
          </p:cNvSpPr>
          <p:nvPr>
            <p:ph type="sldImg"/>
          </p:nvPr>
        </p:nvSpPr>
        <p:spPr bwMode="auto">
          <a:noFill/>
          <a:ln>
            <a:solidFill>
              <a:srgbClr val="000000"/>
            </a:solidFill>
            <a:miter lim="800000"/>
            <a:headEnd/>
            <a:tailEnd/>
          </a:ln>
        </p:spPr>
      </p:sp>
      <p:sp>
        <p:nvSpPr>
          <p:cNvPr id="12902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FD8A62A-FCE5-4C6A-B2D0-DDF93EFE4D8D}" type="slidenum">
              <a:rPr lang="en-US" smtClean="0"/>
              <a:pPr fontAlgn="base">
                <a:spcBef>
                  <a:spcPct val="0"/>
                </a:spcBef>
                <a:spcAft>
                  <a:spcPct val="0"/>
                </a:spcAft>
                <a:defRPr/>
              </a:pPr>
              <a:t>75</a:t>
            </a:fld>
            <a:endParaRPr 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
          <p:cNvSpPr>
            <a:spLocks noGrp="1" noRot="1" noChangeAspect="1" noTextEdit="1"/>
          </p:cNvSpPr>
          <p:nvPr>
            <p:ph type="sldImg"/>
          </p:nvPr>
        </p:nvSpPr>
        <p:spPr bwMode="auto">
          <a:noFill/>
          <a:ln>
            <a:solidFill>
              <a:srgbClr val="000000"/>
            </a:solidFill>
            <a:miter lim="800000"/>
            <a:headEnd/>
            <a:tailEnd/>
          </a:ln>
        </p:spPr>
      </p:sp>
      <p:sp>
        <p:nvSpPr>
          <p:cNvPr id="12902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FD8A62A-FCE5-4C6A-B2D0-DDF93EFE4D8D}" type="slidenum">
              <a:rPr lang="en-US" smtClean="0"/>
              <a:pPr fontAlgn="base">
                <a:spcBef>
                  <a:spcPct val="0"/>
                </a:spcBef>
                <a:spcAft>
                  <a:spcPct val="0"/>
                </a:spcAft>
                <a:defRPr/>
              </a:pPr>
              <a:t>76</a:t>
            </a:fld>
            <a:endParaRPr 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
          <p:cNvSpPr>
            <a:spLocks noGrp="1" noRot="1" noChangeAspect="1" noTextEdit="1"/>
          </p:cNvSpPr>
          <p:nvPr>
            <p:ph type="sldImg"/>
          </p:nvPr>
        </p:nvSpPr>
        <p:spPr bwMode="auto">
          <a:noFill/>
          <a:ln>
            <a:solidFill>
              <a:srgbClr val="000000"/>
            </a:solidFill>
            <a:miter lim="800000"/>
            <a:headEnd/>
            <a:tailEnd/>
          </a:ln>
        </p:spPr>
      </p:sp>
      <p:sp>
        <p:nvSpPr>
          <p:cNvPr id="12902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FD8A62A-FCE5-4C6A-B2D0-DDF93EFE4D8D}" type="slidenum">
              <a:rPr lang="en-US" smtClean="0"/>
              <a:pPr fontAlgn="base">
                <a:spcBef>
                  <a:spcPct val="0"/>
                </a:spcBef>
                <a:spcAft>
                  <a:spcPct val="0"/>
                </a:spcAft>
                <a:defRPr/>
              </a:pPr>
              <a:t>77</a:t>
            </a:fld>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
          <p:cNvSpPr>
            <a:spLocks noGrp="1" noRot="1" noChangeAspect="1" noTextEdit="1"/>
          </p:cNvSpPr>
          <p:nvPr>
            <p:ph type="sldImg"/>
          </p:nvPr>
        </p:nvSpPr>
        <p:spPr bwMode="auto">
          <a:noFill/>
          <a:ln>
            <a:solidFill>
              <a:srgbClr val="000000"/>
            </a:solidFill>
            <a:miter lim="800000"/>
            <a:headEnd/>
            <a:tailEnd/>
          </a:ln>
        </p:spPr>
      </p:sp>
      <p:sp>
        <p:nvSpPr>
          <p:cNvPr id="12902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FD8A62A-FCE5-4C6A-B2D0-DDF93EFE4D8D}" type="slidenum">
              <a:rPr lang="en-US" smtClean="0"/>
              <a:pPr fontAlgn="base">
                <a:spcBef>
                  <a:spcPct val="0"/>
                </a:spcBef>
                <a:spcAft>
                  <a:spcPct val="0"/>
                </a:spcAft>
                <a:defRPr/>
              </a:pPr>
              <a:t>78</a:t>
            </a:fld>
            <a:endParaRPr 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
          <p:cNvSpPr>
            <a:spLocks noGrp="1" noRot="1" noChangeAspect="1" noTextEdit="1"/>
          </p:cNvSpPr>
          <p:nvPr>
            <p:ph type="sldImg"/>
          </p:nvPr>
        </p:nvSpPr>
        <p:spPr bwMode="auto">
          <a:noFill/>
          <a:ln>
            <a:solidFill>
              <a:srgbClr val="000000"/>
            </a:solidFill>
            <a:miter lim="800000"/>
            <a:headEnd/>
            <a:tailEnd/>
          </a:ln>
        </p:spPr>
      </p:sp>
      <p:sp>
        <p:nvSpPr>
          <p:cNvPr id="12902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FD8A62A-FCE5-4C6A-B2D0-DDF93EFE4D8D}" type="slidenum">
              <a:rPr lang="en-US" smtClean="0"/>
              <a:pPr fontAlgn="base">
                <a:spcBef>
                  <a:spcPct val="0"/>
                </a:spcBef>
                <a:spcAft>
                  <a:spcPct val="0"/>
                </a:spcAft>
                <a:defRPr/>
              </a:pPr>
              <a:t>79</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8</a:t>
            </a:fld>
            <a:endParaRPr 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
          <p:cNvSpPr>
            <a:spLocks noGrp="1" noRot="1" noChangeAspect="1" noTextEdit="1"/>
          </p:cNvSpPr>
          <p:nvPr>
            <p:ph type="sldImg"/>
          </p:nvPr>
        </p:nvSpPr>
        <p:spPr bwMode="auto">
          <a:noFill/>
          <a:ln>
            <a:solidFill>
              <a:srgbClr val="000000"/>
            </a:solidFill>
            <a:miter lim="800000"/>
            <a:headEnd/>
            <a:tailEnd/>
          </a:ln>
        </p:spPr>
      </p:sp>
      <p:sp>
        <p:nvSpPr>
          <p:cNvPr id="12902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FD8A62A-FCE5-4C6A-B2D0-DDF93EFE4D8D}" type="slidenum">
              <a:rPr lang="en-US" smtClean="0"/>
              <a:pPr fontAlgn="base">
                <a:spcBef>
                  <a:spcPct val="0"/>
                </a:spcBef>
                <a:spcAft>
                  <a:spcPct val="0"/>
                </a:spcAft>
                <a:defRPr/>
              </a:pPr>
              <a:t>80</a:t>
            </a:fld>
            <a:endParaRPr 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1"/>
          <p:cNvSpPr>
            <a:spLocks noGrp="1" noRot="1" noChangeAspect="1" noTextEdit="1"/>
          </p:cNvSpPr>
          <p:nvPr>
            <p:ph type="sldImg"/>
          </p:nvPr>
        </p:nvSpPr>
        <p:spPr bwMode="auto">
          <a:noFill/>
          <a:ln>
            <a:solidFill>
              <a:srgbClr val="000000"/>
            </a:solidFill>
            <a:miter lim="800000"/>
            <a:headEnd/>
            <a:tailEnd/>
          </a:ln>
        </p:spPr>
      </p:sp>
      <p:sp>
        <p:nvSpPr>
          <p:cNvPr id="18432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8669425-7177-471C-B644-DC7BADAC5F2C}" type="slidenum">
              <a:rPr lang="en-US" smtClean="0"/>
              <a:pPr fontAlgn="base">
                <a:spcBef>
                  <a:spcPct val="0"/>
                </a:spcBef>
                <a:spcAft>
                  <a:spcPct val="0"/>
                </a:spcAft>
                <a:defRPr/>
              </a:pPr>
              <a:t>81</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a:xfrm>
            <a:off x="0" y="4478338"/>
            <a:ext cx="9144000" cy="66516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a:xfrm>
            <a:off x="-9525" y="4540250"/>
            <a:ext cx="2249488" cy="5349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5"/>
          <p:cNvSpPr/>
          <p:nvPr/>
        </p:nvSpPr>
        <p:spPr>
          <a:xfrm>
            <a:off x="2359025" y="4533900"/>
            <a:ext cx="6784975" cy="5334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12" name="Rectangle 11"/>
          <p:cNvSpPr>
            <a:spLocks noGrp="1"/>
          </p:cNvSpPr>
          <p:nvPr>
            <p:ph type="title"/>
          </p:nvPr>
        </p:nvSpPr>
        <p:spPr>
          <a:xfrm>
            <a:off x="2362200" y="2343150"/>
            <a:ext cx="6477000" cy="2038350"/>
          </a:xfrm>
        </p:spPr>
        <p:txBody>
          <a:bodyPr rtlCol="0"/>
          <a:lstStyle>
            <a:lvl1pPr>
              <a:defRPr cap="all" baseline="0"/>
            </a:lvl1pPr>
            <a:extLst/>
          </a:lstStyle>
          <a:p>
            <a:r>
              <a:rPr lang="en-US" smtClean="0"/>
              <a:t>Click to edit Master title style</a:t>
            </a:r>
            <a:endParaRPr lang="en-US" dirty="0"/>
          </a:p>
        </p:txBody>
      </p:sp>
      <p:sp>
        <p:nvSpPr>
          <p:cNvPr id="7" name="Date Placeholder 27"/>
          <p:cNvSpPr>
            <a:spLocks noGrp="1"/>
          </p:cNvSpPr>
          <p:nvPr>
            <p:ph type="dt" sz="half" idx="10"/>
          </p:nvPr>
        </p:nvSpPr>
        <p:spPr>
          <a:xfrm>
            <a:off x="76200" y="4551363"/>
            <a:ext cx="2057400" cy="514350"/>
          </a:xfrm>
        </p:spPr>
        <p:txBody>
          <a:bodyPr>
            <a:noAutofit/>
          </a:bodyPr>
          <a:lstStyle>
            <a:lvl1pPr algn="ctr">
              <a:defRPr sz="2000">
                <a:solidFill>
                  <a:srgbClr val="FFFFFF"/>
                </a:solidFill>
              </a:defRPr>
            </a:lvl1pPr>
            <a:extLst/>
          </a:lstStyle>
          <a:p>
            <a:pPr>
              <a:defRPr/>
            </a:pPr>
            <a:fld id="{C7835988-EAC6-44BA-9FB3-8B2AE469FF65}" type="datetime1">
              <a:rPr lang="en-US"/>
              <a:pPr>
                <a:defRPr/>
              </a:pPr>
              <a:t>9/10/2014</a:t>
            </a:fld>
            <a:endParaRPr lang="en-US" dirty="0"/>
          </a:p>
        </p:txBody>
      </p:sp>
      <p:sp>
        <p:nvSpPr>
          <p:cNvPr id="8" name="Footer Placeholder 16"/>
          <p:cNvSpPr>
            <a:spLocks noGrp="1"/>
          </p:cNvSpPr>
          <p:nvPr>
            <p:ph type="ftr" sz="quarter" idx="11"/>
          </p:nvPr>
        </p:nvSpPr>
        <p:spPr>
          <a:xfrm>
            <a:off x="2085975" y="177800"/>
            <a:ext cx="5867400" cy="273050"/>
          </a:xfrm>
        </p:spPr>
        <p:txBody>
          <a:bodyPr/>
          <a:lstStyle>
            <a:lvl1pPr algn="r">
              <a:defRPr>
                <a:solidFill>
                  <a:schemeClr val="tx2"/>
                </a:solidFill>
              </a:defRPr>
            </a:lvl1pPr>
            <a:extLst/>
          </a:lstStyle>
          <a:p>
            <a:pPr>
              <a:defRPr/>
            </a:pPr>
            <a:endParaRPr lang="en-US"/>
          </a:p>
        </p:txBody>
      </p:sp>
      <p:sp>
        <p:nvSpPr>
          <p:cNvPr id="10"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pPr>
              <a:defRPr/>
            </a:pPr>
            <a:fld id="{E7120C5C-FB26-4683-BC40-3146EBBEDAE2}"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transition spd="med">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mtClean="0"/>
              <a:t>Click to edit Master title style</a:t>
            </a:r>
            <a:endParaRPr lang="en-US" dirty="0"/>
          </a:p>
        </p:txBody>
      </p:sp>
      <p:sp>
        <p:nvSpPr>
          <p:cNvPr id="7" name="Rectangle 6"/>
          <p:cNvSpPr>
            <a:spLocks noGrp="1"/>
          </p:cNvSpPr>
          <p:nvPr>
            <p:ph sz="quarter" idx="13"/>
          </p:nvPr>
        </p:nvSpPr>
        <p:spPr>
          <a:xfrm>
            <a:off x="609600" y="1352550"/>
            <a:ext cx="8153400" cy="32766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4"/>
          </p:nvPr>
        </p:nvSpPr>
        <p:spPr/>
        <p:txBody>
          <a:bodyPr/>
          <a:lstStyle>
            <a:lvl1pPr>
              <a:defRPr/>
            </a:lvl1pPr>
          </a:lstStyle>
          <a:p>
            <a:pPr>
              <a:defRPr/>
            </a:pPr>
            <a:fld id="{82A1FA99-871C-448B-BFF8-759F35FA26FF}" type="datetime1">
              <a:rPr lang="en-US"/>
              <a:pPr>
                <a:defRPr/>
              </a:pPr>
              <a:t>9/10/2014</a:t>
            </a:fld>
            <a:endParaRPr lang="en-US" dirty="0"/>
          </a:p>
        </p:txBody>
      </p:sp>
      <p:sp>
        <p:nvSpPr>
          <p:cNvPr id="5" name="Footer Placeholder 2"/>
          <p:cNvSpPr>
            <a:spLocks noGrp="1"/>
          </p:cNvSpPr>
          <p:nvPr>
            <p:ph type="ftr" sz="quarter" idx="15"/>
          </p:nvPr>
        </p:nvSpPr>
        <p:spPr/>
        <p:txBody>
          <a:bodyPr/>
          <a:lstStyle>
            <a:lvl1pPr>
              <a:defRPr/>
            </a:lvl1pPr>
          </a:lstStyle>
          <a:p>
            <a:pPr>
              <a:defRPr/>
            </a:pPr>
            <a:endParaRPr lang="en-US"/>
          </a:p>
        </p:txBody>
      </p:sp>
      <p:sp>
        <p:nvSpPr>
          <p:cNvPr id="6" name="Slide Number Placeholder 22"/>
          <p:cNvSpPr>
            <a:spLocks noGrp="1"/>
          </p:cNvSpPr>
          <p:nvPr>
            <p:ph type="sldNum" sz="quarter" idx="16"/>
          </p:nvPr>
        </p:nvSpPr>
        <p:spPr/>
        <p:txBody>
          <a:bodyPr/>
          <a:lstStyle>
            <a:lvl1pPr>
              <a:defRPr/>
            </a:lvl1pPr>
          </a:lstStyle>
          <a:p>
            <a:pPr>
              <a:defRPr/>
            </a:pPr>
            <a:fld id="{70C4E85D-00AD-4D84-83A0-C115B36B2D3C}" type="slidenum">
              <a:rPr lang="en-US"/>
              <a:pPr>
                <a:defRPr/>
              </a:pPr>
              <a:t>‹#›</a:t>
            </a:fld>
            <a:endParaRPr lang="en-US" dirty="0"/>
          </a:p>
        </p:txBody>
      </p:sp>
    </p:spTree>
  </p:cSld>
  <p:clrMapOvr>
    <a:masterClrMapping/>
  </p:clrMapOvr>
  <p:transition spd="med">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5"/>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71600" y="2057400"/>
            <a:ext cx="7123113" cy="1254919"/>
          </a:xfrm>
        </p:spPr>
        <p:txBody>
          <a:bodyPr/>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extLst/>
          </a:lstStyle>
          <a:p>
            <a:r>
              <a:rPr lang="en-US" smtClean="0"/>
              <a:t>Click to edit Master title style</a:t>
            </a:r>
            <a:endParaRPr lang="en-US" dirty="0"/>
          </a:p>
        </p:txBody>
      </p:sp>
      <p:sp>
        <p:nvSpPr>
          <p:cNvPr id="7" name="Date Placeholder 11"/>
          <p:cNvSpPr>
            <a:spLocks noGrp="1"/>
          </p:cNvSpPr>
          <p:nvPr>
            <p:ph type="dt" sz="half" idx="10"/>
          </p:nvPr>
        </p:nvSpPr>
        <p:spPr/>
        <p:txBody>
          <a:bodyPr/>
          <a:lstStyle>
            <a:lvl1pPr>
              <a:defRPr/>
            </a:lvl1pPr>
            <a:extLst/>
          </a:lstStyle>
          <a:p>
            <a:pPr>
              <a:defRPr/>
            </a:pPr>
            <a:fld id="{A5ADA427-DDF8-4A9E-B5FF-ECED397B2F43}" type="datetime1">
              <a:rPr lang="en-US"/>
              <a:pPr>
                <a:defRPr/>
              </a:pPr>
              <a:t>9/10/2014</a:t>
            </a:fld>
            <a:endParaRPr lang="en-US"/>
          </a:p>
        </p:txBody>
      </p:sp>
      <p:sp>
        <p:nvSpPr>
          <p:cNvPr id="8" name="Slide Number Placeholder 12"/>
          <p:cNvSpPr>
            <a:spLocks noGrp="1"/>
          </p:cNvSpPr>
          <p:nvPr>
            <p:ph type="sldNum" sz="quarter" idx="11"/>
          </p:nvPr>
        </p:nvSpPr>
        <p:spPr>
          <a:xfrm>
            <a:off x="0" y="1314450"/>
            <a:ext cx="1295400" cy="527050"/>
          </a:xfrm>
        </p:spPr>
        <p:txBody>
          <a:bodyPr>
            <a:noAutofit/>
          </a:bodyPr>
          <a:lstStyle>
            <a:lvl1pPr>
              <a:defRPr sz="2400">
                <a:solidFill>
                  <a:srgbClr val="FFFFFF"/>
                </a:solidFill>
              </a:defRPr>
            </a:lvl1pPr>
            <a:extLst/>
          </a:lstStyle>
          <a:p>
            <a:pPr>
              <a:defRPr/>
            </a:pPr>
            <a:fld id="{E376DD63-0A0C-48DD-B4AB-3AA3C47D8098}"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extLst/>
          </a:lstStyle>
          <a:p>
            <a:pPr>
              <a:defRPr/>
            </a:pPr>
            <a:endParaRPr lang="en-US"/>
          </a:p>
        </p:txBody>
      </p:sp>
    </p:spTree>
  </p:cSld>
  <p:clrMapOvr>
    <a:overrideClrMapping bg1="lt1" tx1="dk1" bg2="lt2" tx2="dk2" accent1="accent1" accent2="accent2" accent3="accent3" accent4="accent4" accent5="accent5" accent6="accent6" hlink="hlink" folHlink="folHlink"/>
  </p:clrMapOvr>
  <p:transition spd="med">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7"/>
          <p:cNvSpPr>
            <a:spLocks noGrp="1"/>
          </p:cNvSpPr>
          <p:nvPr>
            <p:ph type="dt" sz="half" idx="15"/>
          </p:nvPr>
        </p:nvSpPr>
        <p:spPr/>
        <p:txBody>
          <a:bodyPr rtlCol="0"/>
          <a:lstStyle>
            <a:lvl1pPr>
              <a:defRPr/>
            </a:lvl1pPr>
            <a:extLst/>
          </a:lstStyle>
          <a:p>
            <a:pPr>
              <a:defRPr/>
            </a:pPr>
            <a:fld id="{079A8B2B-17C5-4C84-9261-1B24AD72F829}" type="datetime1">
              <a:rPr lang="en-US"/>
              <a:pPr>
                <a:defRPr/>
              </a:pPr>
              <a:t>9/10/2014</a:t>
            </a:fld>
            <a:endParaRPr lang="en-US" dirty="0"/>
          </a:p>
        </p:txBody>
      </p:sp>
      <p:sp>
        <p:nvSpPr>
          <p:cNvPr id="6" name="Slide Number Placeholder 9"/>
          <p:cNvSpPr>
            <a:spLocks noGrp="1"/>
          </p:cNvSpPr>
          <p:nvPr>
            <p:ph type="sldNum" sz="quarter" idx="16"/>
          </p:nvPr>
        </p:nvSpPr>
        <p:spPr/>
        <p:txBody>
          <a:bodyPr rtlCol="0"/>
          <a:lstStyle>
            <a:lvl1pPr>
              <a:defRPr/>
            </a:lvl1pPr>
            <a:extLst/>
          </a:lstStyle>
          <a:p>
            <a:pPr>
              <a:defRPr/>
            </a:pPr>
            <a:fld id="{99434CD4-B68B-4108-8222-C961ADABCC1E}" type="slidenum">
              <a:rPr lang="en-US"/>
              <a:pPr>
                <a:defRPr/>
              </a:pPr>
              <a:t>‹#›</a:t>
            </a:fld>
            <a:endParaRPr lang="en-US" dirty="0"/>
          </a:p>
        </p:txBody>
      </p:sp>
      <p:sp>
        <p:nvSpPr>
          <p:cNvPr id="7" name="Footer Placeholder 11"/>
          <p:cNvSpPr>
            <a:spLocks noGrp="1"/>
          </p:cNvSpPr>
          <p:nvPr>
            <p:ph type="ftr" sz="quarter" idx="17"/>
          </p:nvPr>
        </p:nvSpPr>
        <p:spPr/>
        <p:txBody>
          <a:bodyPr rtlCol="0"/>
          <a:lstStyle>
            <a:lvl1pPr>
              <a:defRPr/>
            </a:lvl1pPr>
            <a:extLst/>
          </a:lstStyle>
          <a:p>
            <a:pPr>
              <a:defRPr/>
            </a:pPr>
            <a:endParaRPr lang="en-US"/>
          </a:p>
        </p:txBody>
      </p:sp>
    </p:spTree>
  </p:cSld>
  <p:clrMapOvr>
    <a:masterClrMapping/>
  </p:clrMapOvr>
  <p:transition spd="med">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7" name="Date Placeholder 9"/>
          <p:cNvSpPr>
            <a:spLocks noGrp="1"/>
          </p:cNvSpPr>
          <p:nvPr>
            <p:ph type="dt" sz="half" idx="20"/>
          </p:nvPr>
        </p:nvSpPr>
        <p:spPr/>
        <p:txBody>
          <a:bodyPr rtlCol="0"/>
          <a:lstStyle>
            <a:lvl1pPr>
              <a:defRPr/>
            </a:lvl1pPr>
            <a:extLst/>
          </a:lstStyle>
          <a:p>
            <a:pPr>
              <a:defRPr/>
            </a:pPr>
            <a:fld id="{1257BB59-4697-4E77-8E76-C68EE6546274}" type="datetime1">
              <a:rPr lang="en-US"/>
              <a:pPr>
                <a:defRPr/>
              </a:pPr>
              <a:t>9/10/2014</a:t>
            </a:fld>
            <a:endParaRPr lang="en-US" dirty="0"/>
          </a:p>
        </p:txBody>
      </p:sp>
      <p:sp>
        <p:nvSpPr>
          <p:cNvPr id="8" name="Slide Number Placeholder 11"/>
          <p:cNvSpPr>
            <a:spLocks noGrp="1"/>
          </p:cNvSpPr>
          <p:nvPr>
            <p:ph type="sldNum" sz="quarter" idx="21"/>
          </p:nvPr>
        </p:nvSpPr>
        <p:spPr/>
        <p:txBody>
          <a:bodyPr rtlCol="0"/>
          <a:lstStyle>
            <a:lvl1pPr>
              <a:defRPr/>
            </a:lvl1pPr>
            <a:extLst/>
          </a:lstStyle>
          <a:p>
            <a:pPr>
              <a:defRPr/>
            </a:pPr>
            <a:fld id="{5F46FA0F-825E-4DC6-A684-766C4E1FBFF1}" type="slidenum">
              <a:rPr lang="en-US"/>
              <a:pPr>
                <a:defRPr/>
              </a:pPr>
              <a:t>‹#›</a:t>
            </a:fld>
            <a:endParaRPr lang="en-US" dirty="0"/>
          </a:p>
        </p:txBody>
      </p:sp>
      <p:sp>
        <p:nvSpPr>
          <p:cNvPr id="9" name="Footer Placeholder 13"/>
          <p:cNvSpPr>
            <a:spLocks noGrp="1"/>
          </p:cNvSpPr>
          <p:nvPr>
            <p:ph type="ftr" sz="quarter" idx="22"/>
          </p:nvPr>
        </p:nvSpPr>
        <p:spPr/>
        <p:txBody>
          <a:bodyPr rtlCol="0"/>
          <a:lstStyle>
            <a:lvl1pPr>
              <a:defRPr/>
            </a:lvl1pPr>
            <a:extLst/>
          </a:lstStyle>
          <a:p>
            <a:pPr>
              <a:defRPr/>
            </a:pPr>
            <a:endParaRPr lang="en-US"/>
          </a:p>
        </p:txBody>
      </p:sp>
    </p:spTree>
  </p:cSld>
  <p:clrMapOvr>
    <a:masterClrMapping/>
  </p:clrMapOvr>
  <p:transition spd="med">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pPr>
              <a:defRPr/>
            </a:pPr>
            <a:fld id="{1AE0D6E2-9927-4996-BDDE-896F1106F5F6}" type="datetime1">
              <a:rPr lang="en-US"/>
              <a:pPr>
                <a:defRPr/>
              </a:pPr>
              <a:t>9/10/2014</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7D28B11E-A1BC-48DC-A070-9385B768140B}" type="slidenum">
              <a:rPr lang="en-US"/>
              <a:pPr>
                <a:defRPr/>
              </a:pPr>
              <a:t>‹#›</a:t>
            </a:fld>
            <a:endParaRPr lang="en-US" dirty="0"/>
          </a:p>
        </p:txBody>
      </p:sp>
    </p:spTree>
  </p:cSld>
  <p:clrMapOvr>
    <a:masterClrMapping/>
  </p:clrMapOvr>
  <p:transition spd="med">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extLst/>
          </a:lstStyle>
          <a:p>
            <a:pPr>
              <a:defRPr/>
            </a:pPr>
            <a:fld id="{872A75D5-CF25-4499-814C-BAE63FCB24DA}" type="datetime1">
              <a:rPr lang="en-US"/>
              <a:pPr>
                <a:defRPr/>
              </a:pPr>
              <a:t>9/10/2014</a:t>
            </a:fld>
            <a:endParaRPr lang="en-US" dirty="0"/>
          </a:p>
        </p:txBody>
      </p:sp>
      <p:sp>
        <p:nvSpPr>
          <p:cNvPr id="3" name="Footer Placeholder 2"/>
          <p:cNvSpPr>
            <a:spLocks noGrp="1"/>
          </p:cNvSpPr>
          <p:nvPr>
            <p:ph type="ftr" sz="quarter" idx="11"/>
          </p:nvPr>
        </p:nvSpPr>
        <p:spPr/>
        <p:txBody>
          <a:bodyPr/>
          <a:lstStyle>
            <a:lvl1pPr>
              <a:defRPr/>
            </a:lvl1pPr>
            <a:extLst/>
          </a:lstStyle>
          <a:p>
            <a:pPr>
              <a:defRPr/>
            </a:pPr>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pPr>
              <a:defRPr/>
            </a:pPr>
            <a:fld id="{D0946380-9753-41B6-8CA6-814215B39B1E}" type="slidenum">
              <a:rPr lang="en-US"/>
              <a:pPr>
                <a:defRPr/>
              </a:pPr>
              <a:t>‹#›</a:t>
            </a:fld>
            <a:endParaRPr lang="en-US" dirty="0"/>
          </a:p>
        </p:txBody>
      </p:sp>
    </p:spTree>
  </p:cSld>
  <p:clrMapOvr>
    <a:masterClrMapping/>
  </p:clrMapOvr>
  <p:transition spd="med">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lstStyle>
            <a:lvl1pPr algn="l">
              <a:buNone/>
              <a:defRPr sz="4200" b="0"/>
            </a:lvl1pPr>
            <a:extLst/>
          </a:lstStyle>
          <a:p>
            <a:r>
              <a:rPr lang="en-US" smtClean="0"/>
              <a:t>Click to edit Master title style</a:t>
            </a:r>
            <a:endParaRPr lang="en-US" dirty="0"/>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13"/>
          <p:cNvSpPr>
            <a:spLocks noGrp="1"/>
          </p:cNvSpPr>
          <p:nvPr>
            <p:ph type="dt" sz="half" idx="14"/>
          </p:nvPr>
        </p:nvSpPr>
        <p:spPr/>
        <p:txBody>
          <a:bodyPr/>
          <a:lstStyle>
            <a:lvl1pPr>
              <a:defRPr/>
            </a:lvl1pPr>
          </a:lstStyle>
          <a:p>
            <a:pPr>
              <a:defRPr/>
            </a:pPr>
            <a:fld id="{2D768E88-F1FE-453F-9DE2-F8E7D64796D5}" type="datetime1">
              <a:rPr lang="en-US"/>
              <a:pPr>
                <a:defRPr/>
              </a:pPr>
              <a:t>9/10/2014</a:t>
            </a:fld>
            <a:endParaRPr lang="en-US" dirty="0"/>
          </a:p>
        </p:txBody>
      </p:sp>
      <p:sp>
        <p:nvSpPr>
          <p:cNvPr id="6" name="Footer Placeholder 2"/>
          <p:cNvSpPr>
            <a:spLocks noGrp="1"/>
          </p:cNvSpPr>
          <p:nvPr>
            <p:ph type="ftr" sz="quarter" idx="15"/>
          </p:nvPr>
        </p:nvSpPr>
        <p:spPr/>
        <p:txBody>
          <a:bodyPr/>
          <a:lstStyle>
            <a:lvl1pPr>
              <a:defRPr/>
            </a:lvl1pPr>
          </a:lstStyle>
          <a:p>
            <a:pPr>
              <a:defRPr/>
            </a:pPr>
            <a:endParaRPr lang="en-US"/>
          </a:p>
        </p:txBody>
      </p:sp>
      <p:sp>
        <p:nvSpPr>
          <p:cNvPr id="7" name="Slide Number Placeholder 22"/>
          <p:cNvSpPr>
            <a:spLocks noGrp="1"/>
          </p:cNvSpPr>
          <p:nvPr>
            <p:ph type="sldNum" sz="quarter" idx="16"/>
          </p:nvPr>
        </p:nvSpPr>
        <p:spPr/>
        <p:txBody>
          <a:bodyPr/>
          <a:lstStyle>
            <a:lvl1pPr>
              <a:defRPr/>
            </a:lvl1pPr>
          </a:lstStyle>
          <a:p>
            <a:pPr>
              <a:defRPr/>
            </a:pPr>
            <a:fld id="{9AD437D0-ECE7-4389-95D9-BFD224ADB01D}" type="slidenum">
              <a:rPr lang="en-US"/>
              <a:pPr>
                <a:defRPr/>
              </a:pPr>
              <a:t>‹#›</a:t>
            </a:fld>
            <a:endParaRPr lang="en-US" dirty="0"/>
          </a:p>
        </p:txBody>
      </p:sp>
    </p:spTree>
  </p:cSld>
  <p:clrMapOvr>
    <a:masterClrMapping/>
  </p:clrMapOvr>
  <p:transition spd="med">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9525" y="3429000"/>
            <a:ext cx="9144000" cy="66516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5"/>
          <p:cNvSpPr/>
          <p:nvPr/>
        </p:nvSpPr>
        <p:spPr>
          <a:xfrm>
            <a:off x="-9525" y="3497263"/>
            <a:ext cx="1463675" cy="5349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Rectangle 6"/>
          <p:cNvSpPr/>
          <p:nvPr/>
        </p:nvSpPr>
        <p:spPr>
          <a:xfrm>
            <a:off x="1544638" y="3490913"/>
            <a:ext cx="7589837" cy="534987"/>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Rectangle 7"/>
          <p:cNvSpPr/>
          <p:nvPr/>
        </p:nvSpPr>
        <p:spPr>
          <a:xfrm>
            <a:off x="1447800" y="0"/>
            <a:ext cx="100013" cy="51498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normAutofit/>
          </a:bodyPr>
          <a:lstStyle>
            <a:lvl1pPr>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9" name="Date Placeholder 11"/>
          <p:cNvSpPr>
            <a:spLocks noGrp="1"/>
          </p:cNvSpPr>
          <p:nvPr>
            <p:ph type="dt" sz="half" idx="10"/>
          </p:nvPr>
        </p:nvSpPr>
        <p:spPr>
          <a:xfrm>
            <a:off x="6248400" y="4686300"/>
            <a:ext cx="2667000" cy="274638"/>
          </a:xfrm>
        </p:spPr>
        <p:txBody>
          <a:bodyPr rtlCol="0"/>
          <a:lstStyle>
            <a:lvl1pPr>
              <a:defRPr/>
            </a:lvl1pPr>
            <a:extLst/>
          </a:lstStyle>
          <a:p>
            <a:pPr>
              <a:defRPr/>
            </a:pPr>
            <a:fld id="{390CB2EB-6F90-45BB-82E8-8F3C7681F1BA}" type="datetime1">
              <a:rPr lang="en-US"/>
              <a:pPr>
                <a:defRPr/>
              </a:pPr>
              <a:t>9/10/2014</a:t>
            </a:fld>
            <a:endParaRPr lang="en-US" dirty="0"/>
          </a:p>
        </p:txBody>
      </p:sp>
      <p:sp>
        <p:nvSpPr>
          <p:cNvPr id="10" name="Slide Number Placeholder 12"/>
          <p:cNvSpPr>
            <a:spLocks noGrp="1"/>
          </p:cNvSpPr>
          <p:nvPr>
            <p:ph type="sldNum" sz="quarter" idx="11"/>
          </p:nvPr>
        </p:nvSpPr>
        <p:spPr>
          <a:xfrm>
            <a:off x="0" y="3500438"/>
            <a:ext cx="1447800" cy="498475"/>
          </a:xfrm>
        </p:spPr>
        <p:txBody>
          <a:bodyPr rtlCol="0"/>
          <a:lstStyle>
            <a:lvl1pPr>
              <a:defRPr sz="2800"/>
            </a:lvl1pPr>
            <a:extLst/>
          </a:lstStyle>
          <a:p>
            <a:pPr>
              <a:defRPr/>
            </a:pPr>
            <a:fld id="{466BCC51-9D5C-4FC6-949F-83A70BD0B55F}" type="slidenum">
              <a:rPr lang="en-US"/>
              <a:pPr>
                <a:defRPr/>
              </a:pPr>
              <a:t>‹#›</a:t>
            </a:fld>
            <a:endParaRPr lang="en-US" dirty="0"/>
          </a:p>
        </p:txBody>
      </p:sp>
      <p:sp>
        <p:nvSpPr>
          <p:cNvPr id="11" name="Footer Placeholder 13"/>
          <p:cNvSpPr>
            <a:spLocks noGrp="1"/>
          </p:cNvSpPr>
          <p:nvPr>
            <p:ph type="ftr" sz="quarter" idx="12"/>
          </p:nvPr>
        </p:nvSpPr>
        <p:spPr>
          <a:xfrm>
            <a:off x="1600200" y="4686300"/>
            <a:ext cx="4572000" cy="273050"/>
          </a:xfrm>
        </p:spPr>
        <p:txBody>
          <a:bodyPr rtlCol="0"/>
          <a:lstStyle>
            <a:lvl1pPr>
              <a:defRPr/>
            </a:lvl1pPr>
            <a:extLst/>
          </a:lstStyle>
          <a:p>
            <a:pPr>
              <a:defRPr/>
            </a:pPr>
            <a:endParaRPr lang="en-US"/>
          </a:p>
        </p:txBody>
      </p:sp>
    </p:spTree>
  </p:cSld>
  <p:clrMapOvr>
    <a:overrideClrMapping bg1="dk1" tx1="lt1" bg2="dk2" tx2="lt2" accent1="accent1" accent2="accent2" accent3="accent3" accent4="accent4" accent5="accent5" accent6="accent6" hlink="hlink" folHlink="folHlink"/>
  </p:clrMapOvr>
  <p:transition spd="med">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12"/>
          <p:cNvSpPr>
            <a:spLocks noGrp="1"/>
          </p:cNvSpPr>
          <p:nvPr>
            <p:ph type="body" idx="1"/>
          </p:nvPr>
        </p:nvSpPr>
        <p:spPr bwMode="auto">
          <a:xfrm>
            <a:off x="612775" y="1352550"/>
            <a:ext cx="8153400" cy="3241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4686300"/>
            <a:ext cx="2667000" cy="274638"/>
          </a:xfrm>
          <a:prstGeom prst="rect">
            <a:avLst/>
          </a:prstGeom>
        </p:spPr>
        <p:txBody>
          <a:bodyPr vert="horz" anchor="ctr" anchorCtr="0"/>
          <a:lstStyle>
            <a:lvl1pPr algn="l" fontAlgn="auto">
              <a:spcBef>
                <a:spcPts val="0"/>
              </a:spcBef>
              <a:spcAft>
                <a:spcPts val="0"/>
              </a:spcAft>
              <a:defRPr sz="1400">
                <a:solidFill>
                  <a:schemeClr val="tx2"/>
                </a:solidFill>
                <a:latin typeface="+mn-lt"/>
                <a:cs typeface="+mn-cs"/>
              </a:defRPr>
            </a:lvl1pPr>
            <a:extLst/>
          </a:lstStyle>
          <a:p>
            <a:pPr>
              <a:defRPr/>
            </a:pPr>
            <a:fld id="{B931EBDC-B591-43FA-85C3-75FC80B09B9B}" type="datetime1">
              <a:rPr lang="en-US"/>
              <a:pPr>
                <a:defRPr/>
              </a:pPr>
              <a:t>9/10/2014</a:t>
            </a:fld>
            <a:endParaRPr lang="en-US" dirty="0"/>
          </a:p>
        </p:txBody>
      </p:sp>
      <p:sp>
        <p:nvSpPr>
          <p:cNvPr id="3" name="Footer Placeholder 2"/>
          <p:cNvSpPr>
            <a:spLocks noGrp="1"/>
          </p:cNvSpPr>
          <p:nvPr>
            <p:ph type="ftr" sz="quarter" idx="3"/>
          </p:nvPr>
        </p:nvSpPr>
        <p:spPr>
          <a:xfrm>
            <a:off x="609600" y="4686300"/>
            <a:ext cx="5421313" cy="273050"/>
          </a:xfrm>
          <a:prstGeom prst="rect">
            <a:avLst/>
          </a:prstGeom>
        </p:spPr>
        <p:txBody>
          <a:bodyPr vert="horz" anchor="ctr"/>
          <a:lstStyle>
            <a:lvl1pPr algn="r" fontAlgn="auto">
              <a:spcBef>
                <a:spcPts val="0"/>
              </a:spcBef>
              <a:spcAft>
                <a:spcPts val="0"/>
              </a:spcAft>
              <a:defRPr sz="1400">
                <a:solidFill>
                  <a:schemeClr val="tx2"/>
                </a:solidFill>
                <a:latin typeface="+mn-lt"/>
                <a:cs typeface="+mn-cs"/>
              </a:defRPr>
            </a:lvl1pPr>
            <a:extLst/>
          </a:lstStyle>
          <a:p>
            <a:pPr>
              <a:defRPr/>
            </a:pPr>
            <a:endParaRPr lang="en-US"/>
          </a:p>
        </p:txBody>
      </p:sp>
      <p:sp>
        <p:nvSpPr>
          <p:cNvPr id="7" name="Rectangle 6"/>
          <p:cNvSpPr/>
          <p:nvPr/>
        </p:nvSpPr>
        <p:spPr>
          <a:xfrm>
            <a:off x="0" y="1095375"/>
            <a:ext cx="9144000" cy="2397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Rectangle 7"/>
          <p:cNvSpPr/>
          <p:nvPr/>
        </p:nvSpPr>
        <p:spPr>
          <a:xfrm>
            <a:off x="0" y="1128713"/>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ectangle 8"/>
          <p:cNvSpPr/>
          <p:nvPr/>
        </p:nvSpPr>
        <p:spPr>
          <a:xfrm>
            <a:off x="590550" y="1128713"/>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3" name="Slide Number Placeholder 22"/>
          <p:cNvSpPr>
            <a:spLocks noGrp="1"/>
          </p:cNvSpPr>
          <p:nvPr>
            <p:ph type="sldNum" sz="quarter" idx="4"/>
          </p:nvPr>
        </p:nvSpPr>
        <p:spPr>
          <a:xfrm>
            <a:off x="0" y="1123950"/>
            <a:ext cx="533400" cy="182563"/>
          </a:xfrm>
          <a:prstGeom prst="rect">
            <a:avLst/>
          </a:prstGeom>
        </p:spPr>
        <p:txBody>
          <a:bodyPr vert="horz" anchor="ctr" anchorCtr="0">
            <a:normAutofit/>
          </a:bodyPr>
          <a:lstStyle>
            <a:lvl1pPr algn="ctr" fontAlgn="auto">
              <a:spcBef>
                <a:spcPts val="0"/>
              </a:spcBef>
              <a:spcAft>
                <a:spcPts val="0"/>
              </a:spcAft>
              <a:defRPr sz="1400" b="1">
                <a:solidFill>
                  <a:srgbClr val="FFFFFF"/>
                </a:solidFill>
                <a:latin typeface="+mn-lt"/>
                <a:cs typeface="+mn-cs"/>
              </a:defRPr>
            </a:lvl1pPr>
            <a:extLst/>
          </a:lstStyle>
          <a:p>
            <a:pPr>
              <a:defRPr/>
            </a:pPr>
            <a:fld id="{408C4305-21A7-43D6-BE4C-F4098E481423}" type="slidenum">
              <a:rPr lang="en-US"/>
              <a:pPr>
                <a:defRPr/>
              </a:pPr>
              <a:t>‹#›</a:t>
            </a:fld>
            <a:endParaRPr lang="en-US" dirty="0"/>
          </a:p>
        </p:txBody>
      </p:sp>
      <p:sp>
        <p:nvSpPr>
          <p:cNvPr id="1033" name="Title Placeholder 21"/>
          <p:cNvSpPr>
            <a:spLocks noGrp="1"/>
          </p:cNvSpPr>
          <p:nvPr>
            <p:ph type="title"/>
          </p:nvPr>
        </p:nvSpPr>
        <p:spPr bwMode="auto">
          <a:xfrm>
            <a:off x="609600" y="117475"/>
            <a:ext cx="8153400" cy="10064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321" r:id="rId1"/>
    <p:sldLayoutId id="2147484318" r:id="rId2"/>
    <p:sldLayoutId id="2147484322" r:id="rId3"/>
    <p:sldLayoutId id="2147484323" r:id="rId4"/>
    <p:sldLayoutId id="2147484324" r:id="rId5"/>
    <p:sldLayoutId id="2147484319" r:id="rId6"/>
    <p:sldLayoutId id="2147484325" r:id="rId7"/>
    <p:sldLayoutId id="2147484320" r:id="rId8"/>
    <p:sldLayoutId id="2147484326" r:id="rId9"/>
  </p:sldLayoutIdLst>
  <p:transition spd="med">
    <p:cut/>
  </p:transition>
  <p:txStyles>
    <p:titleStyle>
      <a:lvl1pPr algn="l" rtl="0" eaLnBrk="0" fontAlgn="base" hangingPunct="0">
        <a:spcBef>
          <a:spcPct val="0"/>
        </a:spcBef>
        <a:spcAft>
          <a:spcPct val="0"/>
        </a:spcAft>
        <a:defRPr sz="4200" kern="1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w Cen MT" pitchFamily="34" charset="0"/>
        </a:defRPr>
      </a:lvl2pPr>
      <a:lvl3pPr algn="l" rtl="0" eaLnBrk="0" fontAlgn="base" hangingPunct="0">
        <a:spcBef>
          <a:spcPct val="0"/>
        </a:spcBef>
        <a:spcAft>
          <a:spcPct val="0"/>
        </a:spcAft>
        <a:defRPr sz="4200">
          <a:solidFill>
            <a:schemeClr val="tx2"/>
          </a:solidFill>
          <a:latin typeface="Tw Cen MT" pitchFamily="34" charset="0"/>
        </a:defRPr>
      </a:lvl3pPr>
      <a:lvl4pPr algn="l" rtl="0" eaLnBrk="0" fontAlgn="base" hangingPunct="0">
        <a:spcBef>
          <a:spcPct val="0"/>
        </a:spcBef>
        <a:spcAft>
          <a:spcPct val="0"/>
        </a:spcAft>
        <a:defRPr sz="4200">
          <a:solidFill>
            <a:schemeClr val="tx2"/>
          </a:solidFill>
          <a:latin typeface="Tw Cen MT" pitchFamily="34" charset="0"/>
        </a:defRPr>
      </a:lvl4pPr>
      <a:lvl5pPr algn="l" rtl="0" eaLnBrk="0" fontAlgn="base" hangingPunct="0">
        <a:spcBef>
          <a:spcPct val="0"/>
        </a:spcBef>
        <a:spcAft>
          <a:spcPct val="0"/>
        </a:spcAft>
        <a:defRPr sz="4200">
          <a:solidFill>
            <a:schemeClr val="tx2"/>
          </a:solidFill>
          <a:latin typeface="Tw Cen MT" pitchFamily="34" charset="0"/>
        </a:defRPr>
      </a:lvl5pPr>
      <a:lvl6pPr marL="457200" algn="l" rtl="0" eaLnBrk="1" fontAlgn="base" hangingPunct="1">
        <a:spcBef>
          <a:spcPct val="0"/>
        </a:spcBef>
        <a:spcAft>
          <a:spcPct val="0"/>
        </a:spcAft>
        <a:defRPr sz="4200">
          <a:solidFill>
            <a:schemeClr val="tx2"/>
          </a:solidFill>
          <a:latin typeface="Tw Cen MT" pitchFamily="34" charset="0"/>
        </a:defRPr>
      </a:lvl6pPr>
      <a:lvl7pPr marL="914400" algn="l" rtl="0" eaLnBrk="1" fontAlgn="base" hangingPunct="1">
        <a:spcBef>
          <a:spcPct val="0"/>
        </a:spcBef>
        <a:spcAft>
          <a:spcPct val="0"/>
        </a:spcAft>
        <a:defRPr sz="4200">
          <a:solidFill>
            <a:schemeClr val="tx2"/>
          </a:solidFill>
          <a:latin typeface="Tw Cen MT" pitchFamily="34" charset="0"/>
        </a:defRPr>
      </a:lvl7pPr>
      <a:lvl8pPr marL="1371600" algn="l" rtl="0" eaLnBrk="1" fontAlgn="base" hangingPunct="1">
        <a:spcBef>
          <a:spcPct val="0"/>
        </a:spcBef>
        <a:spcAft>
          <a:spcPct val="0"/>
        </a:spcAft>
        <a:defRPr sz="4200">
          <a:solidFill>
            <a:schemeClr val="tx2"/>
          </a:solidFill>
          <a:latin typeface="Tw Cen MT" pitchFamily="34" charset="0"/>
        </a:defRPr>
      </a:lvl8pPr>
      <a:lvl9pPr marL="1828800" algn="l" rtl="0" eaLnBrk="1" fontAlgn="base" hangingPunct="1">
        <a:spcBef>
          <a:spcPct val="0"/>
        </a:spcBef>
        <a:spcAft>
          <a:spcPct val="0"/>
        </a:spcAft>
        <a:defRPr sz="4200">
          <a:solidFill>
            <a:schemeClr val="tx2"/>
          </a:solidFill>
          <a:latin typeface="Tw Cen MT" pitchFamily="34" charset="0"/>
        </a:defRPr>
      </a:lvl9pPr>
      <a:extLst/>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EB641B"/>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39639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http://upload.wikimedia.org/wikipedia/en/c/cb/Native_API_driver.pn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194" name="Rectangle 2"/>
          <p:cNvSpPr>
            <a:spLocks noGrp="1"/>
          </p:cNvSpPr>
          <p:nvPr>
            <p:ph type="body" sz="half" idx="2"/>
          </p:nvPr>
        </p:nvSpPr>
        <p:spPr/>
        <p:txBody>
          <a:bodyPr/>
          <a:lstStyle/>
          <a:p>
            <a:pPr eaLnBrk="1" hangingPunct="1"/>
            <a:r>
              <a:rPr lang="en-US" sz="2400" b="1" dirty="0" smtClean="0">
                <a:latin typeface="Calibri" pitchFamily="34" charset="0"/>
              </a:rPr>
              <a:t>By </a:t>
            </a:r>
            <a:r>
              <a:rPr lang="en-US" sz="2400" b="1" dirty="0" err="1" smtClean="0">
                <a:latin typeface="Calibri" pitchFamily="34" charset="0"/>
              </a:rPr>
              <a:t>Saurabh</a:t>
            </a:r>
            <a:r>
              <a:rPr lang="en-US" sz="2400" b="1" dirty="0" smtClean="0">
                <a:latin typeface="Calibri" pitchFamily="34" charset="0"/>
              </a:rPr>
              <a:t> Sharma </a:t>
            </a:r>
          </a:p>
          <a:p>
            <a:pPr eaLnBrk="1" hangingPunct="1"/>
            <a:endParaRPr lang="en-US" sz="2800" b="1" dirty="0" smtClean="0">
              <a:latin typeface="Calibri" pitchFamily="34" charset="0"/>
            </a:endParaRPr>
          </a:p>
          <a:p>
            <a:pPr eaLnBrk="1" hangingPunct="1"/>
            <a:endParaRPr lang="en-US" sz="2800" b="1" dirty="0" smtClean="0">
              <a:latin typeface="Calibri" pitchFamily="34" charset="0"/>
            </a:endParaRPr>
          </a:p>
          <a:p>
            <a:pPr eaLnBrk="1" hangingPunct="1"/>
            <a:endParaRPr lang="en-US" sz="2800" b="1" dirty="0" smtClean="0">
              <a:latin typeface="Calibri" pitchFamily="34" charset="0"/>
            </a:endParaRPr>
          </a:p>
          <a:p>
            <a:pPr eaLnBrk="1" hangingPunct="1"/>
            <a:endParaRPr lang="en-US" sz="2800" b="1" dirty="0" smtClean="0">
              <a:latin typeface="Calibri" pitchFamily="34" charset="0"/>
            </a:endParaRPr>
          </a:p>
          <a:p>
            <a:pPr eaLnBrk="1" hangingPunct="1"/>
            <a:endParaRPr lang="en-US" sz="2800" b="1" dirty="0" smtClean="0">
              <a:latin typeface="Calibri" pitchFamily="34" charset="0"/>
            </a:endParaRPr>
          </a:p>
          <a:p>
            <a:pPr eaLnBrk="1" hangingPunct="1"/>
            <a:endParaRPr lang="en-US" sz="2800" b="1" dirty="0" smtClean="0">
              <a:latin typeface="Calibri" pitchFamily="34" charset="0"/>
            </a:endParaRPr>
          </a:p>
          <a:p>
            <a:pPr eaLnBrk="1" hangingPunct="1"/>
            <a:endParaRPr lang="en-US" sz="2800" b="1" dirty="0" smtClean="0">
              <a:latin typeface="Calibri" pitchFamily="34" charset="0"/>
            </a:endParaRPr>
          </a:p>
          <a:p>
            <a:pPr eaLnBrk="1" hangingPunct="1"/>
            <a:endParaRPr lang="en-US" sz="2800" b="1" dirty="0" smtClean="0">
              <a:latin typeface="Calibri" pitchFamily="34" charset="0"/>
            </a:endParaRPr>
          </a:p>
          <a:p>
            <a:pPr eaLnBrk="1" hangingPunct="1"/>
            <a:endParaRPr lang="en-US" sz="2800" b="1" dirty="0" smtClean="0">
              <a:latin typeface="Calibri" pitchFamily="34" charset="0"/>
            </a:endParaRPr>
          </a:p>
          <a:p>
            <a:pPr eaLnBrk="1" hangingPunct="1"/>
            <a:endParaRPr lang="en-US" sz="2800" b="1" dirty="0" smtClean="0">
              <a:latin typeface="Calibri" pitchFamily="34" charset="0"/>
            </a:endParaRPr>
          </a:p>
          <a:p>
            <a:pPr eaLnBrk="1" hangingPunct="1"/>
            <a:endParaRPr lang="en-US" sz="2800" b="1" dirty="0" smtClean="0">
              <a:latin typeface="Calibri" pitchFamily="34" charset="0"/>
            </a:endParaRPr>
          </a:p>
          <a:p>
            <a:pPr eaLnBrk="1" hangingPunct="1"/>
            <a:endParaRPr lang="en-US" sz="2800" b="1" dirty="0" smtClean="0">
              <a:latin typeface="Calibri" pitchFamily="34" charset="0"/>
            </a:endParaRPr>
          </a:p>
          <a:p>
            <a:pPr eaLnBrk="1" hangingPunct="1"/>
            <a:endParaRPr lang="en-US" sz="2800" b="1" dirty="0" smtClean="0">
              <a:latin typeface="Calibri" pitchFamily="34" charset="0"/>
            </a:endParaRPr>
          </a:p>
          <a:p>
            <a:pPr eaLnBrk="1" hangingPunct="1"/>
            <a:endParaRPr lang="en-US" sz="2800" b="1" dirty="0" smtClean="0">
              <a:latin typeface="Calibri" pitchFamily="34" charset="0"/>
            </a:endParaRPr>
          </a:p>
          <a:p>
            <a:pPr eaLnBrk="1" hangingPunct="1"/>
            <a:endParaRPr lang="en-US" sz="2800" b="1" dirty="0" smtClean="0">
              <a:latin typeface="Calibri" pitchFamily="34" charset="0"/>
            </a:endParaRPr>
          </a:p>
          <a:p>
            <a:pPr eaLnBrk="1" hangingPunct="1"/>
            <a:endParaRPr lang="en-US" sz="2800" b="1" dirty="0" smtClean="0">
              <a:latin typeface="Calibri" pitchFamily="34" charset="0"/>
            </a:endParaRPr>
          </a:p>
          <a:p>
            <a:pPr eaLnBrk="1" hangingPunct="1"/>
            <a:endParaRPr lang="en-US" dirty="0" smtClean="0"/>
          </a:p>
        </p:txBody>
      </p:sp>
      <p:sp>
        <p:nvSpPr>
          <p:cNvPr id="4" name="Rectangle 3"/>
          <p:cNvSpPr>
            <a:spLocks noGrp="1"/>
          </p:cNvSpPr>
          <p:nvPr>
            <p:ph type="title"/>
          </p:nvPr>
        </p:nvSpPr>
        <p:spPr/>
        <p:txBody>
          <a:bodyPr>
            <a:normAutofit fontScale="90000"/>
          </a:bodyPr>
          <a:lstStyle>
            <a:extLst/>
          </a:lstStyle>
          <a:p>
            <a:pPr eaLnBrk="1" fontAlgn="auto" hangingPunct="1">
              <a:spcAft>
                <a:spcPts val="0"/>
              </a:spcAft>
              <a:defRPr/>
            </a:pPr>
            <a:r>
              <a:rPr lang="en-US" b="1" dirty="0" smtClean="0">
                <a:latin typeface="Calibri" pitchFamily="34" charset="0"/>
              </a:rPr>
              <a:t>Core </a:t>
            </a:r>
            <a:r>
              <a:rPr lang="en-US" b="1" dirty="0" smtClean="0">
                <a:latin typeface="Calibri" pitchFamily="34" charset="0"/>
              </a:rPr>
              <a:t>Java: </a:t>
            </a:r>
            <a:r>
              <a:rPr lang="en-US" b="1" dirty="0" smtClean="0">
                <a:latin typeface="Calibri" pitchFamily="34" charset="0"/>
              </a:rPr>
              <a:t>Session6</a:t>
            </a:r>
            <a:r>
              <a:rPr lang="en-US" b="1" dirty="0" smtClean="0">
                <a:latin typeface="Calibri" pitchFamily="34" charset="0"/>
              </a:rPr>
              <a:t> </a:t>
            </a:r>
            <a:endParaRPr lang="en-US" dirty="0"/>
          </a:p>
        </p:txBody>
      </p:sp>
      <p:pic>
        <p:nvPicPr>
          <p:cNvPr id="8196" name="Picture 6" descr="Nityo_Small"/>
          <p:cNvPicPr>
            <a:picLocks noChangeAspect="1" noChangeArrowheads="1"/>
          </p:cNvPicPr>
          <p:nvPr/>
        </p:nvPicPr>
        <p:blipFill>
          <a:blip r:embed="rId3" cstate="print"/>
          <a:srcRect/>
          <a:stretch>
            <a:fillRect/>
          </a:stretch>
        </p:blipFill>
        <p:spPr bwMode="auto">
          <a:xfrm>
            <a:off x="8039100" y="9525"/>
            <a:ext cx="1095375" cy="652463"/>
          </a:xfrm>
          <a:prstGeom prst="rect">
            <a:avLst/>
          </a:prstGeom>
          <a:noFill/>
          <a:ln w="9525">
            <a:noFill/>
            <a:miter lim="800000"/>
            <a:headEnd/>
            <a:tailEnd/>
          </a:ln>
        </p:spPr>
      </p:pic>
      <p:pic>
        <p:nvPicPr>
          <p:cNvPr id="7" name="Picture Placeholder 6" descr="java-logo.jpg"/>
          <p:cNvPicPr>
            <a:picLocks noGrp="1" noChangeAspect="1"/>
          </p:cNvPicPr>
          <p:nvPr>
            <p:ph type="pic" idx="1"/>
          </p:nvPr>
        </p:nvPicPr>
        <p:blipFill>
          <a:blip r:embed="rId4" cstate="print"/>
          <a:srcRect t="13322" b="13322"/>
          <a:stretch>
            <a:fillRect/>
          </a:stretch>
        </p:blipFill>
        <p:spPr>
          <a:xfrm>
            <a:off x="1557338" y="0"/>
            <a:ext cx="7586662" cy="3419475"/>
          </a:xfrm>
        </p:spPr>
      </p:pic>
    </p:spTree>
  </p:cSld>
  <p:clrMapOvr>
    <a:overrideClrMapping bg1="dk1" tx1="lt1" bg2="dk2" tx2="lt2" accent1="accent1" accent2="accent2" accent3="accent3" accent4="accent4" accent5="accent5" accent6="accent6" hlink="hlink" folHlink="folHlink"/>
  </p:clrMapOvr>
  <p:transition spd="med">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pPr lvl="1"/>
            <a:r>
              <a:rPr lang="en-IN" sz="2400" b="1" dirty="0" smtClean="0">
                <a:latin typeface="Calibri" pitchFamily="34" charset="0"/>
              </a:rPr>
              <a:t>Type 1: JDBC-ODBC Bridge driver (Bridge)</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eaLnBrk="1" hangingPunct="1">
              <a:buNone/>
              <a:defRPr/>
            </a:pPr>
            <a:endParaRPr lang="en-US" sz="1600" dirty="0">
              <a:latin typeface="Calibri" pitchFamily="34" charset="0"/>
            </a:endParaRPr>
          </a:p>
        </p:txBody>
      </p:sp>
      <p:pic>
        <p:nvPicPr>
          <p:cNvPr id="7" name="Picture 7" descr="Schematic of the JDBC-ODBC bridge"/>
          <p:cNvPicPr>
            <a:picLocks noGrp="1" noChangeAspect="1" noChangeArrowheads="1"/>
          </p:cNvPicPr>
          <p:nvPr>
            <p:ph sz="half" idx="4294967295"/>
          </p:nvPr>
        </p:nvPicPr>
        <p:blipFill>
          <a:blip r:embed="rId3" cstate="print"/>
          <a:srcRect/>
          <a:stretch>
            <a:fillRect/>
          </a:stretch>
        </p:blipFill>
        <p:spPr>
          <a:xfrm>
            <a:off x="5580112" y="1563638"/>
            <a:ext cx="2736304" cy="3243027"/>
          </a:xfrm>
          <a:prstGeom prst="rect">
            <a:avLst/>
          </a:prstGeom>
          <a:noFill/>
        </p:spPr>
      </p:pic>
      <p:sp>
        <p:nvSpPr>
          <p:cNvPr id="8" name="Rectangle 7"/>
          <p:cNvSpPr/>
          <p:nvPr/>
        </p:nvSpPr>
        <p:spPr>
          <a:xfrm>
            <a:off x="755576" y="1491630"/>
            <a:ext cx="4824536" cy="338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FF0000"/>
              </a:buClr>
              <a:buSzPct val="80000"/>
              <a:buFont typeface="Wingdings" pitchFamily="2" charset="2"/>
              <a:buChar char="q"/>
            </a:pPr>
            <a:r>
              <a:rPr lang="en-US" sz="1600" dirty="0" smtClean="0">
                <a:solidFill>
                  <a:schemeClr val="tx1"/>
                </a:solidFill>
                <a:latin typeface="Calibri" pitchFamily="34" charset="0"/>
              </a:rPr>
              <a:t> Use bridging technology.</a:t>
            </a:r>
          </a:p>
          <a:p>
            <a:pPr>
              <a:buClr>
                <a:srgbClr val="FF0000"/>
              </a:buClr>
              <a:buSzPct val="80000"/>
              <a:buFont typeface="Wingdings" pitchFamily="2" charset="2"/>
              <a:buChar char="q"/>
            </a:pPr>
            <a:endParaRPr lang="en-US" sz="1600" dirty="0" smtClean="0">
              <a:solidFill>
                <a:schemeClr val="tx1"/>
              </a:solidFill>
              <a:latin typeface="Calibri" pitchFamily="34" charset="0"/>
            </a:endParaRPr>
          </a:p>
          <a:p>
            <a:pPr algn="just">
              <a:buClr>
                <a:srgbClr val="FF0000"/>
              </a:buClr>
              <a:buSzPct val="80000"/>
              <a:buFont typeface="Wingdings" pitchFamily="2" charset="2"/>
              <a:buChar char="q"/>
            </a:pPr>
            <a:r>
              <a:rPr lang="en-US" sz="1600" dirty="0" smtClean="0">
                <a:solidFill>
                  <a:schemeClr val="tx1"/>
                </a:solidFill>
                <a:latin typeface="Calibri" pitchFamily="34" charset="0"/>
              </a:rPr>
              <a:t> Translates query obtained by JDBC into corresponding </a:t>
            </a:r>
          </a:p>
          <a:p>
            <a:pPr algn="just">
              <a:buClr>
                <a:srgbClr val="FF0000"/>
              </a:buClr>
              <a:buSzPct val="80000"/>
            </a:pPr>
            <a:r>
              <a:rPr lang="en-US" sz="1600" dirty="0" smtClean="0">
                <a:solidFill>
                  <a:schemeClr val="tx1"/>
                </a:solidFill>
                <a:latin typeface="Calibri" pitchFamily="34" charset="0"/>
              </a:rPr>
              <a:t>    ODBC query, which is then handled by the ODBC   </a:t>
            </a:r>
          </a:p>
          <a:p>
            <a:pPr algn="just">
              <a:buClr>
                <a:srgbClr val="FF0000"/>
              </a:buClr>
              <a:buSzPct val="80000"/>
            </a:pPr>
            <a:r>
              <a:rPr lang="en-US" sz="1600" dirty="0" smtClean="0">
                <a:solidFill>
                  <a:schemeClr val="tx1"/>
                </a:solidFill>
                <a:latin typeface="Calibri" pitchFamily="34" charset="0"/>
              </a:rPr>
              <a:t>    driver. </a:t>
            </a:r>
          </a:p>
          <a:p>
            <a:pPr>
              <a:buClr>
                <a:srgbClr val="FF0000"/>
              </a:buClr>
              <a:buSzPct val="80000"/>
              <a:buFont typeface="Wingdings" pitchFamily="2" charset="2"/>
              <a:buChar char="q"/>
            </a:pPr>
            <a:endParaRPr lang="en-US" sz="1600" dirty="0" smtClean="0">
              <a:solidFill>
                <a:schemeClr val="tx1"/>
              </a:solidFill>
              <a:latin typeface="Calibri" pitchFamily="34" charset="0"/>
            </a:endParaRPr>
          </a:p>
          <a:p>
            <a:pPr algn="just">
              <a:buClr>
                <a:srgbClr val="FF0000"/>
              </a:buClr>
              <a:buSzPct val="80000"/>
              <a:buFont typeface="Wingdings" pitchFamily="2" charset="2"/>
              <a:buChar char="q"/>
            </a:pPr>
            <a:r>
              <a:rPr lang="en-US" sz="1600" dirty="0" smtClean="0">
                <a:solidFill>
                  <a:schemeClr val="tx1"/>
                </a:solidFill>
                <a:latin typeface="Calibri" pitchFamily="34" charset="0"/>
              </a:rPr>
              <a:t> Almost any database for which ODBC driver is     </a:t>
            </a:r>
          </a:p>
          <a:p>
            <a:pPr algn="just">
              <a:buClr>
                <a:srgbClr val="FF0000"/>
              </a:buClr>
              <a:buSzPct val="80000"/>
            </a:pPr>
            <a:r>
              <a:rPr lang="en-US" sz="1600" dirty="0" smtClean="0">
                <a:solidFill>
                  <a:schemeClr val="tx1"/>
                </a:solidFill>
                <a:latin typeface="Calibri" pitchFamily="34" charset="0"/>
              </a:rPr>
              <a:t>    installed, can be accessed. </a:t>
            </a:r>
          </a:p>
        </p:txBody>
      </p:sp>
    </p:spTree>
  </p:cSld>
  <p:clrMapOvr>
    <a:masterClrMapping/>
  </p:clrMapOvr>
  <p:transition spd="med">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rPr>
              <a:t>Disadvantage of Type-I Driver</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eaLnBrk="1" hangingPunct="1">
              <a:buFont typeface="Wingdings" pitchFamily="2" charset="2"/>
              <a:buChar char="q"/>
              <a:defRPr/>
            </a:pPr>
            <a:r>
              <a:rPr lang="en-IN" sz="1600" dirty="0" smtClean="0">
                <a:latin typeface="Calibri" pitchFamily="34" charset="0"/>
              </a:rPr>
              <a:t>Since the Bridge driver is not written fully in Java, Type 1 drivers are not portable.</a:t>
            </a:r>
          </a:p>
          <a:p>
            <a:pPr algn="just" eaLnBrk="1" hangingPunct="1">
              <a:buFont typeface="Wingdings" pitchFamily="2" charset="2"/>
              <a:buChar char="q"/>
              <a:defRPr/>
            </a:pPr>
            <a:r>
              <a:rPr lang="en-IN" sz="1600" dirty="0" smtClean="0">
                <a:latin typeface="Calibri" pitchFamily="34" charset="0"/>
              </a:rPr>
              <a:t>A performance issue is seen as a JDBC call goes through the bridge to the ODBC driver, then to the database, and this applies even in the reverse process. They are the slowest of all driver types.</a:t>
            </a:r>
          </a:p>
          <a:p>
            <a:pPr eaLnBrk="1" hangingPunct="1">
              <a:buFont typeface="Wingdings" pitchFamily="2" charset="2"/>
              <a:buChar char="q"/>
              <a:defRPr/>
            </a:pPr>
            <a:r>
              <a:rPr lang="en-IN" sz="1600" dirty="0" smtClean="0">
                <a:latin typeface="Calibri" pitchFamily="34" charset="0"/>
              </a:rPr>
              <a:t>The client system requires the ODBC Installation to use the driver.</a:t>
            </a:r>
          </a:p>
          <a:p>
            <a:pPr eaLnBrk="1" hangingPunct="1">
              <a:buFont typeface="Wingdings" pitchFamily="2" charset="2"/>
              <a:buChar char="q"/>
              <a:defRPr/>
            </a:pPr>
            <a:r>
              <a:rPr lang="en-IN" sz="1600" dirty="0" smtClean="0">
                <a:latin typeface="Calibri" pitchFamily="34" charset="0"/>
              </a:rPr>
              <a:t>Not good for the Web.</a:t>
            </a:r>
            <a:br>
              <a:rPr lang="en-IN" sz="1600" dirty="0" smtClean="0">
                <a:latin typeface="Calibri" pitchFamily="34" charset="0"/>
              </a:rPr>
            </a:br>
            <a:endParaRPr lang="en-US" sz="1600" dirty="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pPr lvl="1"/>
            <a:r>
              <a:rPr lang="en-IN" sz="2400" b="1" dirty="0" smtClean="0">
                <a:latin typeface="Calibri" pitchFamily="34" charset="0"/>
              </a:rPr>
              <a:t>Type 2: Native-API/partly Java driver (Native)</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eaLnBrk="1" hangingPunct="1">
              <a:buFont typeface="Wingdings" pitchFamily="2" charset="2"/>
              <a:buChar char="q"/>
              <a:defRPr/>
            </a:pPr>
            <a:endParaRPr lang="en-US" sz="1600" dirty="0">
              <a:latin typeface="Calibri" pitchFamily="34" charset="0"/>
            </a:endParaRPr>
          </a:p>
        </p:txBody>
      </p:sp>
      <p:pic>
        <p:nvPicPr>
          <p:cNvPr id="7" name="Content Placeholder 6" descr="Schematic of the Native API driver"/>
          <p:cNvPicPr>
            <a:picLocks noGrp="1" noChangeAspect="1" noChangeArrowheads="1"/>
          </p:cNvPicPr>
          <p:nvPr>
            <p:ph sz="quarter" idx="4294967295"/>
          </p:nvPr>
        </p:nvPicPr>
        <p:blipFill>
          <a:blip r:embed="rId3" r:link="rId4" cstate="print"/>
          <a:srcRect/>
          <a:stretch>
            <a:fillRect/>
          </a:stretch>
        </p:blipFill>
        <p:spPr>
          <a:xfrm>
            <a:off x="5796136" y="1563638"/>
            <a:ext cx="2414736" cy="3168352"/>
          </a:xfrm>
          <a:noFill/>
          <a:ln>
            <a:solidFill>
              <a:srgbClr val="FF9900"/>
            </a:solidFill>
          </a:ln>
        </p:spPr>
      </p:pic>
      <p:sp>
        <p:nvSpPr>
          <p:cNvPr id="8" name="Rectangle 7"/>
          <p:cNvSpPr/>
          <p:nvPr/>
        </p:nvSpPr>
        <p:spPr>
          <a:xfrm>
            <a:off x="755576" y="1563638"/>
            <a:ext cx="4896544" cy="3312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FF0000"/>
              </a:buClr>
              <a:buSzPct val="70000"/>
              <a:buFont typeface="Wingdings" pitchFamily="2" charset="2"/>
              <a:buChar char="q"/>
            </a:pPr>
            <a:r>
              <a:rPr lang="en-US" dirty="0" smtClean="0">
                <a:solidFill>
                  <a:schemeClr val="tx1"/>
                </a:solidFill>
                <a:latin typeface="Calibri" pitchFamily="34" charset="0"/>
              </a:rPr>
              <a:t> </a:t>
            </a:r>
            <a:r>
              <a:rPr lang="en-US" sz="1600" dirty="0" smtClean="0">
                <a:solidFill>
                  <a:schemeClr val="tx1"/>
                </a:solidFill>
                <a:latin typeface="Calibri" pitchFamily="34" charset="0"/>
              </a:rPr>
              <a:t>Native API drivers.</a:t>
            </a:r>
          </a:p>
          <a:p>
            <a:pPr>
              <a:buClr>
                <a:srgbClr val="FF0000"/>
              </a:buClr>
              <a:buSzPct val="70000"/>
              <a:buFont typeface="Wingdings" pitchFamily="2" charset="2"/>
              <a:buChar char="q"/>
            </a:pPr>
            <a:endParaRPr lang="en-US" sz="1600" dirty="0" smtClean="0">
              <a:solidFill>
                <a:schemeClr val="tx1"/>
              </a:solidFill>
              <a:latin typeface="Calibri" pitchFamily="34" charset="0"/>
            </a:endParaRPr>
          </a:p>
          <a:p>
            <a:pPr algn="just">
              <a:buClr>
                <a:srgbClr val="FF0000"/>
              </a:buClr>
              <a:buSzPct val="70000"/>
              <a:buFont typeface="Wingdings" pitchFamily="2" charset="2"/>
              <a:buChar char="q"/>
            </a:pPr>
            <a:r>
              <a:rPr lang="en-US" sz="1600" dirty="0" smtClean="0">
                <a:solidFill>
                  <a:schemeClr val="tx1"/>
                </a:solidFill>
                <a:latin typeface="Calibri" pitchFamily="34" charset="0"/>
              </a:rPr>
              <a:t> Better performance than Type 1 since no </a:t>
            </a:r>
            <a:r>
              <a:rPr lang="en-US" sz="1600" dirty="0" err="1" smtClean="0">
                <a:solidFill>
                  <a:schemeClr val="tx1"/>
                </a:solidFill>
                <a:latin typeface="Calibri" pitchFamily="34" charset="0"/>
              </a:rPr>
              <a:t>jdbc</a:t>
            </a:r>
            <a:r>
              <a:rPr lang="en-US" sz="1600" dirty="0" smtClean="0">
                <a:solidFill>
                  <a:schemeClr val="tx1"/>
                </a:solidFill>
                <a:latin typeface="Calibri" pitchFamily="34" charset="0"/>
              </a:rPr>
              <a:t> to </a:t>
            </a:r>
          </a:p>
          <a:p>
            <a:pPr algn="just">
              <a:buClr>
                <a:srgbClr val="FF0000"/>
              </a:buClr>
              <a:buSzPct val="70000"/>
            </a:pPr>
            <a:r>
              <a:rPr lang="en-US" sz="1600" dirty="0" smtClean="0">
                <a:solidFill>
                  <a:schemeClr val="tx1"/>
                </a:solidFill>
                <a:latin typeface="Calibri" pitchFamily="34" charset="0"/>
              </a:rPr>
              <a:t>    </a:t>
            </a:r>
            <a:r>
              <a:rPr lang="en-US" sz="1600" dirty="0" err="1" smtClean="0">
                <a:solidFill>
                  <a:schemeClr val="tx1"/>
                </a:solidFill>
                <a:latin typeface="Calibri" pitchFamily="34" charset="0"/>
              </a:rPr>
              <a:t>odbc</a:t>
            </a:r>
            <a:r>
              <a:rPr lang="en-US" sz="1600" dirty="0" smtClean="0">
                <a:solidFill>
                  <a:schemeClr val="tx1"/>
                </a:solidFill>
                <a:latin typeface="Calibri" pitchFamily="34" charset="0"/>
              </a:rPr>
              <a:t> translation is needed. </a:t>
            </a:r>
          </a:p>
          <a:p>
            <a:pPr>
              <a:buClr>
                <a:srgbClr val="FF0000"/>
              </a:buClr>
              <a:buSzPct val="70000"/>
              <a:buFont typeface="Wingdings" pitchFamily="2" charset="2"/>
              <a:buChar char="q"/>
            </a:pPr>
            <a:endParaRPr lang="en-US" sz="1600" dirty="0" smtClean="0">
              <a:solidFill>
                <a:schemeClr val="tx1"/>
              </a:solidFill>
              <a:latin typeface="Calibri" pitchFamily="34" charset="0"/>
            </a:endParaRPr>
          </a:p>
          <a:p>
            <a:pPr algn="just">
              <a:buClr>
                <a:srgbClr val="FF0000"/>
              </a:buClr>
              <a:buSzPct val="70000"/>
              <a:buFont typeface="Wingdings" pitchFamily="2" charset="2"/>
              <a:buChar char="q"/>
            </a:pPr>
            <a:r>
              <a:rPr lang="en-US" sz="1600" dirty="0" smtClean="0">
                <a:solidFill>
                  <a:schemeClr val="tx1"/>
                </a:solidFill>
                <a:latin typeface="Calibri" pitchFamily="34" charset="0"/>
              </a:rPr>
              <a:t> Converts JDBC calls into calls to the client API  </a:t>
            </a:r>
          </a:p>
          <a:p>
            <a:pPr algn="just">
              <a:buClr>
                <a:srgbClr val="FF0000"/>
              </a:buClr>
              <a:buSzPct val="70000"/>
            </a:pPr>
            <a:r>
              <a:rPr lang="en-US" sz="1600" dirty="0" smtClean="0">
                <a:solidFill>
                  <a:schemeClr val="tx1"/>
                </a:solidFill>
                <a:latin typeface="Calibri" pitchFamily="34" charset="0"/>
              </a:rPr>
              <a:t>    for that database. </a:t>
            </a:r>
          </a:p>
          <a:p>
            <a:pPr algn="ctr"/>
            <a:endParaRPr lang="en-IN" dirty="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rPr>
              <a:t>Disadvantage of Type-2 Driver</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eaLnBrk="1" hangingPunct="1">
              <a:buFont typeface="Wingdings" pitchFamily="2" charset="2"/>
              <a:buChar char="q"/>
              <a:defRPr/>
            </a:pPr>
            <a:r>
              <a:rPr lang="en-IN" sz="1600" dirty="0" smtClean="0">
                <a:latin typeface="Calibri" pitchFamily="34" charset="0"/>
              </a:rPr>
              <a:t>Native API must be installed in the Client System and hence type 2 drivers cannot be used for the Internet. </a:t>
            </a:r>
          </a:p>
          <a:p>
            <a:pPr algn="just" eaLnBrk="1" hangingPunct="1">
              <a:buFont typeface="Wingdings" pitchFamily="2" charset="2"/>
              <a:buChar char="q"/>
              <a:defRPr/>
            </a:pPr>
            <a:r>
              <a:rPr lang="en-IN" sz="1600" dirty="0" smtClean="0">
                <a:latin typeface="Calibri" pitchFamily="34" charset="0"/>
              </a:rPr>
              <a:t>Like Type 1 drivers, it’s not written in Java Language which forms a portability issue. </a:t>
            </a:r>
          </a:p>
          <a:p>
            <a:pPr algn="just" eaLnBrk="1" hangingPunct="1">
              <a:buFont typeface="Wingdings" pitchFamily="2" charset="2"/>
              <a:buChar char="q"/>
              <a:defRPr/>
            </a:pPr>
            <a:r>
              <a:rPr lang="en-IN" sz="1600" dirty="0" smtClean="0">
                <a:latin typeface="Calibri" pitchFamily="34" charset="0"/>
              </a:rPr>
              <a:t>If we change the Database we have to change the native </a:t>
            </a:r>
            <a:r>
              <a:rPr lang="en-IN" sz="1600" dirty="0" err="1" smtClean="0">
                <a:latin typeface="Calibri" pitchFamily="34" charset="0"/>
              </a:rPr>
              <a:t>api</a:t>
            </a:r>
            <a:r>
              <a:rPr lang="en-IN" sz="1600" dirty="0" smtClean="0">
                <a:latin typeface="Calibri" pitchFamily="34" charset="0"/>
              </a:rPr>
              <a:t> as it is specific to a database.</a:t>
            </a:r>
          </a:p>
          <a:p>
            <a:pPr algn="just" eaLnBrk="1" hangingPunct="1">
              <a:buFont typeface="Wingdings" pitchFamily="2" charset="2"/>
              <a:buChar char="q"/>
              <a:defRPr/>
            </a:pPr>
            <a:r>
              <a:rPr lang="en-IN" sz="1600" dirty="0" smtClean="0">
                <a:latin typeface="Calibri" pitchFamily="34" charset="0"/>
              </a:rPr>
              <a:t>Mostly obsolete now.</a:t>
            </a:r>
          </a:p>
          <a:p>
            <a:pPr algn="just" eaLnBrk="1" hangingPunct="1">
              <a:buFont typeface="Wingdings" pitchFamily="2" charset="2"/>
              <a:buChar char="q"/>
              <a:defRPr/>
            </a:pPr>
            <a:r>
              <a:rPr lang="en-IN" sz="1600" dirty="0" smtClean="0">
                <a:latin typeface="Calibri" pitchFamily="34" charset="0"/>
              </a:rPr>
              <a:t>Usually not thread safe.</a:t>
            </a:r>
            <a:endParaRPr lang="en-US" sz="1600" dirty="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pPr lvl="1"/>
            <a:r>
              <a:rPr lang="en-IN" sz="2400" b="1" dirty="0" smtClean="0">
                <a:latin typeface="Calibri" pitchFamily="34" charset="0"/>
              </a:rPr>
              <a:t>Type 3: Middleware</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eaLnBrk="1" hangingPunct="1">
              <a:buFont typeface="Wingdings" pitchFamily="2" charset="2"/>
              <a:buChar char="q"/>
              <a:defRPr/>
            </a:pPr>
            <a:endParaRPr lang="en-US" sz="1600" dirty="0">
              <a:latin typeface="Calibri" pitchFamily="34" charset="0"/>
            </a:endParaRPr>
          </a:p>
        </p:txBody>
      </p:sp>
      <p:sp>
        <p:nvSpPr>
          <p:cNvPr id="8" name="Rectangle 7"/>
          <p:cNvSpPr/>
          <p:nvPr/>
        </p:nvSpPr>
        <p:spPr>
          <a:xfrm>
            <a:off x="755576" y="1563638"/>
            <a:ext cx="4896544" cy="3312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Clr>
                <a:srgbClr val="FF0000"/>
              </a:buClr>
              <a:buSzPct val="75000"/>
              <a:buFont typeface="Wingdings" pitchFamily="2" charset="2"/>
              <a:buChar char="q"/>
            </a:pPr>
            <a:r>
              <a:rPr lang="en-IN" sz="1400" dirty="0" smtClean="0">
                <a:solidFill>
                  <a:schemeClr val="tx1"/>
                </a:solidFill>
              </a:rPr>
              <a:t> </a:t>
            </a:r>
            <a:r>
              <a:rPr lang="en-IN" sz="1400" dirty="0" smtClean="0">
                <a:solidFill>
                  <a:schemeClr val="tx1"/>
                </a:solidFill>
                <a:latin typeface="Calibri" pitchFamily="34" charset="0"/>
              </a:rPr>
              <a:t>This driver is server-based, so there is no need for any vendor </a:t>
            </a:r>
          </a:p>
          <a:p>
            <a:pPr algn="just">
              <a:buClr>
                <a:srgbClr val="FF0000"/>
              </a:buClr>
              <a:buSzPct val="75000"/>
            </a:pPr>
            <a:r>
              <a:rPr lang="en-IN" sz="1400" dirty="0" smtClean="0">
                <a:solidFill>
                  <a:schemeClr val="tx1"/>
                </a:solidFill>
                <a:latin typeface="Calibri" pitchFamily="34" charset="0"/>
              </a:rPr>
              <a:t>    database library to be present on client machines.</a:t>
            </a:r>
          </a:p>
          <a:p>
            <a:pPr algn="just">
              <a:buClr>
                <a:srgbClr val="FF0000"/>
              </a:buClr>
              <a:buSzPct val="75000"/>
              <a:buFont typeface="Wingdings" pitchFamily="2" charset="2"/>
              <a:buChar char="q"/>
            </a:pPr>
            <a:r>
              <a:rPr lang="en-IN" sz="1400" dirty="0" smtClean="0">
                <a:solidFill>
                  <a:schemeClr val="tx1"/>
                </a:solidFill>
                <a:latin typeface="Calibri" pitchFamily="34" charset="0"/>
              </a:rPr>
              <a:t> This driver is fully written in Java and hence Portable. It is </a:t>
            </a:r>
          </a:p>
          <a:p>
            <a:pPr algn="just">
              <a:buClr>
                <a:srgbClr val="FF0000"/>
              </a:buClr>
              <a:buSzPct val="75000"/>
            </a:pPr>
            <a:r>
              <a:rPr lang="en-IN" sz="1400" dirty="0" smtClean="0">
                <a:solidFill>
                  <a:schemeClr val="tx1"/>
                </a:solidFill>
                <a:latin typeface="Calibri" pitchFamily="34" charset="0"/>
              </a:rPr>
              <a:t>    suitable for the web.</a:t>
            </a:r>
          </a:p>
          <a:p>
            <a:pPr algn="just">
              <a:buClr>
                <a:srgbClr val="FF0000"/>
              </a:buClr>
              <a:buSzPct val="75000"/>
              <a:buFont typeface="Wingdings" pitchFamily="2" charset="2"/>
              <a:buChar char="q"/>
            </a:pPr>
            <a:r>
              <a:rPr lang="en-IN" sz="1400" dirty="0" smtClean="0">
                <a:solidFill>
                  <a:schemeClr val="tx1"/>
                </a:solidFill>
                <a:latin typeface="Calibri" pitchFamily="34" charset="0"/>
              </a:rPr>
              <a:t> There are many opportunities to optimize portability,  </a:t>
            </a:r>
          </a:p>
          <a:p>
            <a:pPr algn="just">
              <a:buClr>
                <a:srgbClr val="FF0000"/>
              </a:buClr>
              <a:buSzPct val="75000"/>
            </a:pPr>
            <a:r>
              <a:rPr lang="en-IN" sz="1400" dirty="0" smtClean="0">
                <a:solidFill>
                  <a:schemeClr val="tx1"/>
                </a:solidFill>
                <a:latin typeface="Calibri" pitchFamily="34" charset="0"/>
              </a:rPr>
              <a:t>    performance, and scalability. </a:t>
            </a:r>
          </a:p>
          <a:p>
            <a:pPr algn="just">
              <a:buClr>
                <a:srgbClr val="FF0000"/>
              </a:buClr>
              <a:buSzPct val="75000"/>
              <a:buFont typeface="Wingdings" pitchFamily="2" charset="2"/>
              <a:buChar char="q"/>
            </a:pPr>
            <a:r>
              <a:rPr lang="en-IN" sz="1400" dirty="0" smtClean="0">
                <a:solidFill>
                  <a:schemeClr val="tx1"/>
                </a:solidFill>
                <a:latin typeface="Calibri" pitchFamily="34" charset="0"/>
              </a:rPr>
              <a:t> The net protocol can be designed to make the client JDBC </a:t>
            </a:r>
          </a:p>
          <a:p>
            <a:pPr algn="just">
              <a:buClr>
                <a:srgbClr val="FF0000"/>
              </a:buClr>
              <a:buSzPct val="75000"/>
            </a:pPr>
            <a:r>
              <a:rPr lang="en-IN" sz="1400" dirty="0" smtClean="0">
                <a:solidFill>
                  <a:schemeClr val="tx1"/>
                </a:solidFill>
                <a:latin typeface="Calibri" pitchFamily="34" charset="0"/>
              </a:rPr>
              <a:t>    driver very small and fast to load. </a:t>
            </a:r>
          </a:p>
          <a:p>
            <a:pPr algn="just">
              <a:buClr>
                <a:srgbClr val="FF0000"/>
              </a:buClr>
              <a:buSzPct val="75000"/>
              <a:buFont typeface="Wingdings" pitchFamily="2" charset="2"/>
              <a:buChar char="q"/>
            </a:pPr>
            <a:r>
              <a:rPr lang="en-IN" sz="1400" dirty="0" smtClean="0">
                <a:solidFill>
                  <a:schemeClr val="tx1"/>
                </a:solidFill>
                <a:latin typeface="Calibri" pitchFamily="34" charset="0"/>
              </a:rPr>
              <a:t> The type 3 driver typically provides support for features such  </a:t>
            </a:r>
          </a:p>
          <a:p>
            <a:pPr algn="just">
              <a:buClr>
                <a:srgbClr val="FF0000"/>
              </a:buClr>
              <a:buSzPct val="75000"/>
            </a:pPr>
            <a:r>
              <a:rPr lang="en-IN" sz="1400" dirty="0" smtClean="0">
                <a:solidFill>
                  <a:schemeClr val="tx1"/>
                </a:solidFill>
                <a:latin typeface="Calibri" pitchFamily="34" charset="0"/>
              </a:rPr>
              <a:t>    as caching (connections, query results, and so on), load  </a:t>
            </a:r>
          </a:p>
          <a:p>
            <a:pPr algn="just">
              <a:buClr>
                <a:srgbClr val="FF0000"/>
              </a:buClr>
              <a:buSzPct val="75000"/>
            </a:pPr>
            <a:r>
              <a:rPr lang="en-IN" sz="1400" dirty="0" smtClean="0">
                <a:solidFill>
                  <a:schemeClr val="tx1"/>
                </a:solidFill>
                <a:latin typeface="Calibri" pitchFamily="34" charset="0"/>
              </a:rPr>
              <a:t>    balancing, and advanced system administration such as  </a:t>
            </a:r>
          </a:p>
          <a:p>
            <a:pPr algn="just">
              <a:buClr>
                <a:srgbClr val="FF0000"/>
              </a:buClr>
              <a:buSzPct val="75000"/>
            </a:pPr>
            <a:r>
              <a:rPr lang="en-IN" sz="1400" dirty="0" smtClean="0">
                <a:solidFill>
                  <a:schemeClr val="tx1"/>
                </a:solidFill>
                <a:latin typeface="Calibri" pitchFamily="34" charset="0"/>
              </a:rPr>
              <a:t>    logging and auditing.</a:t>
            </a:r>
          </a:p>
          <a:p>
            <a:pPr algn="just">
              <a:buClr>
                <a:srgbClr val="FF0000"/>
              </a:buClr>
              <a:buSzPct val="75000"/>
              <a:buFont typeface="Wingdings" pitchFamily="2" charset="2"/>
              <a:buChar char="q"/>
            </a:pPr>
            <a:r>
              <a:rPr lang="en-IN" sz="1400" dirty="0" smtClean="0">
                <a:solidFill>
                  <a:schemeClr val="tx1"/>
                </a:solidFill>
                <a:latin typeface="Calibri" pitchFamily="34" charset="0"/>
              </a:rPr>
              <a:t> This driver is very flexible allows access to multiple databases </a:t>
            </a:r>
          </a:p>
          <a:p>
            <a:pPr algn="just">
              <a:buClr>
                <a:srgbClr val="FF0000"/>
              </a:buClr>
              <a:buSzPct val="75000"/>
            </a:pPr>
            <a:r>
              <a:rPr lang="en-IN" sz="1400" dirty="0" smtClean="0">
                <a:solidFill>
                  <a:schemeClr val="tx1"/>
                </a:solidFill>
                <a:latin typeface="Calibri" pitchFamily="34" charset="0"/>
              </a:rPr>
              <a:t>    using one driver.</a:t>
            </a:r>
          </a:p>
          <a:p>
            <a:pPr algn="just">
              <a:buClr>
                <a:srgbClr val="FF0000"/>
              </a:buClr>
              <a:buSzPct val="75000"/>
              <a:buFont typeface="Wingdings" pitchFamily="2" charset="2"/>
              <a:buChar char="q"/>
            </a:pPr>
            <a:r>
              <a:rPr lang="en-IN" sz="1400" dirty="0" smtClean="0">
                <a:solidFill>
                  <a:schemeClr val="tx1"/>
                </a:solidFill>
                <a:latin typeface="Calibri" pitchFamily="34" charset="0"/>
              </a:rPr>
              <a:t> They are the most efficient amongst all driver types.</a:t>
            </a:r>
            <a:endParaRPr lang="en-IN" sz="1400" dirty="0">
              <a:solidFill>
                <a:schemeClr val="tx1"/>
              </a:solidFill>
              <a:latin typeface="Calibri" pitchFamily="34" charset="0"/>
            </a:endParaRPr>
          </a:p>
        </p:txBody>
      </p:sp>
      <p:pic>
        <p:nvPicPr>
          <p:cNvPr id="9" name="Picture 4" descr="Schematic of the Network Protocol driver"/>
          <p:cNvPicPr>
            <a:picLocks noGrp="1" noChangeAspect="1" noChangeArrowheads="1"/>
          </p:cNvPicPr>
          <p:nvPr>
            <p:ph sz="half" idx="4294967295"/>
          </p:nvPr>
        </p:nvPicPr>
        <p:blipFill>
          <a:blip r:embed="rId3" cstate="print"/>
          <a:srcRect/>
          <a:stretch>
            <a:fillRect/>
          </a:stretch>
        </p:blipFill>
        <p:spPr>
          <a:xfrm>
            <a:off x="5580112" y="1491630"/>
            <a:ext cx="2808312" cy="3402378"/>
          </a:xfrm>
          <a:noFill/>
          <a:ln>
            <a:solidFill>
              <a:srgbClr val="FF9900"/>
            </a:solidFill>
          </a:ln>
        </p:spPr>
      </p:pic>
    </p:spTree>
  </p:cSld>
  <p:clrMapOvr>
    <a:masterClrMapping/>
  </p:clrMapOvr>
  <p:transition spd="med">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rPr>
              <a:t>Disadvantage of Type-3 Driver</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eaLnBrk="1" hangingPunct="1">
              <a:buFont typeface="Wingdings" pitchFamily="2" charset="2"/>
              <a:buChar char="q"/>
              <a:defRPr/>
            </a:pPr>
            <a:r>
              <a:rPr lang="en-IN" sz="1600" dirty="0" smtClean="0">
                <a:latin typeface="Calibri" pitchFamily="34" charset="0"/>
              </a:rPr>
              <a:t>It requires another server application to install and maintain. Traversing the </a:t>
            </a:r>
            <a:r>
              <a:rPr lang="en-IN" sz="1600" dirty="0" err="1" smtClean="0">
                <a:latin typeface="Calibri" pitchFamily="34" charset="0"/>
              </a:rPr>
              <a:t>recordset</a:t>
            </a:r>
            <a:r>
              <a:rPr lang="en-IN" sz="1600" dirty="0" smtClean="0">
                <a:latin typeface="Calibri" pitchFamily="34" charset="0"/>
              </a:rPr>
              <a:t> may take longer, since the data comes through the backend server.</a:t>
            </a:r>
          </a:p>
          <a:p>
            <a:pPr algn="just" eaLnBrk="1" hangingPunct="1">
              <a:buFont typeface="Wingdings" pitchFamily="2" charset="2"/>
              <a:buChar char="q"/>
              <a:defRPr/>
            </a:pPr>
            <a:r>
              <a:rPr lang="en-US" sz="1600" dirty="0" smtClean="0">
                <a:latin typeface="Calibri" pitchFamily="34" charset="0"/>
              </a:rPr>
              <a:t>Requires database-specific coding to be done in the middle tier. </a:t>
            </a:r>
            <a:endParaRPr lang="en-IN" sz="1600" dirty="0" smtClean="0">
              <a:latin typeface="Calibri" pitchFamily="34" charset="0"/>
            </a:endParaRPr>
          </a:p>
          <a:p>
            <a:pPr algn="just" eaLnBrk="1" hangingPunct="1">
              <a:buFont typeface="Wingdings" pitchFamily="2" charset="2"/>
              <a:buChar char="q"/>
              <a:defRPr/>
            </a:pPr>
            <a:r>
              <a:rPr lang="en-US" sz="1600" dirty="0" smtClean="0">
                <a:latin typeface="Calibri" pitchFamily="34" charset="0"/>
              </a:rPr>
              <a:t>An extra layer added may result in a time-bottleneck.</a:t>
            </a:r>
            <a:endParaRPr lang="en-US" sz="1600" dirty="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pPr lvl="1"/>
            <a:r>
              <a:rPr lang="en-IN" sz="2400" b="1" dirty="0" smtClean="0">
                <a:latin typeface="Calibri" pitchFamily="34" charset="0"/>
              </a:rPr>
              <a:t>Type 4: Pure java driver</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eaLnBrk="1" hangingPunct="1">
              <a:buFont typeface="Wingdings" pitchFamily="2" charset="2"/>
              <a:buChar char="q"/>
              <a:defRPr/>
            </a:pPr>
            <a:endParaRPr lang="en-US" sz="1600" dirty="0">
              <a:latin typeface="Calibri" pitchFamily="34" charset="0"/>
            </a:endParaRPr>
          </a:p>
        </p:txBody>
      </p:sp>
      <p:sp>
        <p:nvSpPr>
          <p:cNvPr id="8" name="Rectangle 7"/>
          <p:cNvSpPr/>
          <p:nvPr/>
        </p:nvSpPr>
        <p:spPr>
          <a:xfrm>
            <a:off x="755576" y="1563638"/>
            <a:ext cx="4896544" cy="3312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Clr>
                <a:srgbClr val="FF0000"/>
              </a:buClr>
              <a:buSzPct val="75000"/>
              <a:buFont typeface="Wingdings" pitchFamily="2" charset="2"/>
              <a:buChar char="q"/>
            </a:pPr>
            <a:r>
              <a:rPr lang="en-IN" sz="1400" dirty="0" smtClean="0">
                <a:solidFill>
                  <a:schemeClr val="tx1"/>
                </a:solidFill>
                <a:latin typeface="Calibri" pitchFamily="34" charset="0"/>
              </a:rPr>
              <a:t> The major benefit of using a type 4 </a:t>
            </a:r>
            <a:r>
              <a:rPr lang="en-IN" sz="1400" dirty="0" err="1" smtClean="0">
                <a:solidFill>
                  <a:schemeClr val="tx1"/>
                </a:solidFill>
                <a:latin typeface="Calibri" pitchFamily="34" charset="0"/>
              </a:rPr>
              <a:t>jdbc</a:t>
            </a:r>
            <a:r>
              <a:rPr lang="en-IN" sz="1400" dirty="0" smtClean="0">
                <a:solidFill>
                  <a:schemeClr val="tx1"/>
                </a:solidFill>
                <a:latin typeface="Calibri" pitchFamily="34" charset="0"/>
              </a:rPr>
              <a:t> drivers are that they </a:t>
            </a:r>
          </a:p>
          <a:p>
            <a:pPr algn="just">
              <a:buClr>
                <a:srgbClr val="FF0000"/>
              </a:buClr>
              <a:buSzPct val="75000"/>
            </a:pPr>
            <a:r>
              <a:rPr lang="en-IN" sz="1400" dirty="0" smtClean="0">
                <a:solidFill>
                  <a:schemeClr val="tx1"/>
                </a:solidFill>
                <a:latin typeface="Calibri" pitchFamily="34" charset="0"/>
              </a:rPr>
              <a:t>    are completely written in Java to achieve platform   </a:t>
            </a:r>
          </a:p>
          <a:p>
            <a:pPr algn="just">
              <a:buClr>
                <a:srgbClr val="FF0000"/>
              </a:buClr>
              <a:buSzPct val="75000"/>
            </a:pPr>
            <a:r>
              <a:rPr lang="en-IN" sz="1400" dirty="0" smtClean="0">
                <a:solidFill>
                  <a:schemeClr val="tx1"/>
                </a:solidFill>
                <a:latin typeface="Calibri" pitchFamily="34" charset="0"/>
              </a:rPr>
              <a:t>    independence and eliminate deployment administration  </a:t>
            </a:r>
          </a:p>
          <a:p>
            <a:pPr algn="just">
              <a:buClr>
                <a:srgbClr val="FF0000"/>
              </a:buClr>
              <a:buSzPct val="75000"/>
            </a:pPr>
            <a:r>
              <a:rPr lang="en-IN" sz="1400" dirty="0" smtClean="0">
                <a:solidFill>
                  <a:schemeClr val="tx1"/>
                </a:solidFill>
                <a:latin typeface="Calibri" pitchFamily="34" charset="0"/>
              </a:rPr>
              <a:t>    issues. It is most suitable for the web. </a:t>
            </a:r>
          </a:p>
          <a:p>
            <a:pPr algn="just">
              <a:buClr>
                <a:srgbClr val="FF0000"/>
              </a:buClr>
              <a:buSzPct val="75000"/>
              <a:buFont typeface="Wingdings" pitchFamily="2" charset="2"/>
              <a:buChar char="q"/>
            </a:pPr>
            <a:r>
              <a:rPr lang="en-IN" sz="1400" dirty="0" smtClean="0">
                <a:solidFill>
                  <a:schemeClr val="tx1"/>
                </a:solidFill>
                <a:latin typeface="Calibri" pitchFamily="34" charset="0"/>
              </a:rPr>
              <a:t> Number of translation layers is very less i.e. type 4 JDBC    </a:t>
            </a:r>
          </a:p>
          <a:p>
            <a:pPr algn="just">
              <a:buClr>
                <a:srgbClr val="FF0000"/>
              </a:buClr>
              <a:buSzPct val="75000"/>
            </a:pPr>
            <a:r>
              <a:rPr lang="en-IN" sz="1400" dirty="0" smtClean="0">
                <a:solidFill>
                  <a:schemeClr val="tx1"/>
                </a:solidFill>
                <a:latin typeface="Calibri" pitchFamily="34" charset="0"/>
              </a:rPr>
              <a:t>    drivers don't have to translate database requests to ODBC or a  </a:t>
            </a:r>
          </a:p>
          <a:p>
            <a:pPr algn="just">
              <a:buClr>
                <a:srgbClr val="FF0000"/>
              </a:buClr>
              <a:buSzPct val="75000"/>
            </a:pPr>
            <a:r>
              <a:rPr lang="en-IN" sz="1400" dirty="0" smtClean="0">
                <a:solidFill>
                  <a:schemeClr val="tx1"/>
                </a:solidFill>
                <a:latin typeface="Calibri" pitchFamily="34" charset="0"/>
              </a:rPr>
              <a:t>    native connectivity interface or to pass the request on to </a:t>
            </a:r>
          </a:p>
          <a:p>
            <a:pPr algn="just">
              <a:buClr>
                <a:srgbClr val="FF0000"/>
              </a:buClr>
              <a:buSzPct val="75000"/>
            </a:pPr>
            <a:r>
              <a:rPr lang="en-IN" sz="1400" dirty="0" smtClean="0">
                <a:solidFill>
                  <a:schemeClr val="tx1"/>
                </a:solidFill>
                <a:latin typeface="Calibri" pitchFamily="34" charset="0"/>
              </a:rPr>
              <a:t>    another server, performance is typically quite good. </a:t>
            </a:r>
          </a:p>
          <a:p>
            <a:pPr algn="just">
              <a:buClr>
                <a:srgbClr val="FF0000"/>
              </a:buClr>
              <a:buSzPct val="75000"/>
              <a:buFont typeface="Wingdings" pitchFamily="2" charset="2"/>
              <a:buChar char="q"/>
            </a:pPr>
            <a:r>
              <a:rPr lang="en-IN" sz="1400" dirty="0" smtClean="0">
                <a:solidFill>
                  <a:schemeClr val="tx1"/>
                </a:solidFill>
                <a:latin typeface="Calibri" pitchFamily="34" charset="0"/>
              </a:rPr>
              <a:t> You don’t need to install special software on the client or  </a:t>
            </a:r>
          </a:p>
          <a:p>
            <a:pPr algn="just">
              <a:buClr>
                <a:srgbClr val="FF0000"/>
              </a:buClr>
              <a:buSzPct val="75000"/>
            </a:pPr>
            <a:r>
              <a:rPr lang="en-IN" sz="1400" dirty="0" smtClean="0">
                <a:solidFill>
                  <a:schemeClr val="tx1"/>
                </a:solidFill>
                <a:latin typeface="Calibri" pitchFamily="34" charset="0"/>
              </a:rPr>
              <a:t>    server. Further, these drivers can be downloaded dynamically. </a:t>
            </a:r>
            <a:endParaRPr lang="en-IN" sz="1400" dirty="0">
              <a:solidFill>
                <a:schemeClr val="tx1"/>
              </a:solidFill>
              <a:latin typeface="Calibri" pitchFamily="34" charset="0"/>
            </a:endParaRPr>
          </a:p>
        </p:txBody>
      </p:sp>
      <p:pic>
        <p:nvPicPr>
          <p:cNvPr id="7" name="Picture 4" descr="Schematic of the Native-Protocol driver"/>
          <p:cNvPicPr>
            <a:picLocks noGrp="1" noChangeAspect="1" noChangeArrowheads="1"/>
          </p:cNvPicPr>
          <p:nvPr>
            <p:ph sz="half" idx="4294967295"/>
          </p:nvPr>
        </p:nvPicPr>
        <p:blipFill>
          <a:blip r:embed="rId3" cstate="print"/>
          <a:srcRect/>
          <a:stretch>
            <a:fillRect/>
          </a:stretch>
        </p:blipFill>
        <p:spPr>
          <a:xfrm>
            <a:off x="5724128" y="1491630"/>
            <a:ext cx="2736304" cy="3434863"/>
          </a:xfrm>
          <a:prstGeom prst="rect">
            <a:avLst/>
          </a:prstGeom>
          <a:noFill/>
        </p:spPr>
      </p:pic>
    </p:spTree>
  </p:cSld>
  <p:clrMapOvr>
    <a:masterClrMapping/>
  </p:clrMapOvr>
  <p:transition spd="med">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rPr>
              <a:t>Disadvantage of Type-3 Driver</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eaLnBrk="1" hangingPunct="1">
              <a:buFont typeface="Wingdings" pitchFamily="2" charset="2"/>
              <a:buChar char="q"/>
              <a:defRPr/>
            </a:pPr>
            <a:r>
              <a:rPr lang="en-IN" sz="1600" dirty="0" smtClean="0">
                <a:latin typeface="Calibri" pitchFamily="34" charset="0"/>
              </a:rPr>
              <a:t>With type 4 drivers, the user needs a different driver for each database. </a:t>
            </a:r>
            <a:endParaRPr lang="en-US" sz="1600" dirty="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rPr>
              <a:t>JDBC API</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marL="457200" indent="-457200" algn="just">
              <a:spcBef>
                <a:spcPct val="20000"/>
              </a:spcBef>
              <a:buClr>
                <a:srgbClr val="FF0000"/>
              </a:buClr>
              <a:buSzPct val="80000"/>
              <a:buFont typeface="Wingdings" pitchFamily="2" charset="2"/>
              <a:buChar char="q"/>
            </a:pPr>
            <a:endParaRPr lang="en-US" sz="1400" dirty="0" smtClean="0">
              <a:solidFill>
                <a:schemeClr val="tx1"/>
              </a:solidFill>
              <a:latin typeface="Calibri" pitchFamily="34" charset="0"/>
              <a:cs typeface="Times New Roman" pitchFamily="18" charset="0"/>
            </a:endParaRPr>
          </a:p>
          <a:p>
            <a:pPr marL="457200" indent="-457200" algn="just">
              <a:spcBef>
                <a:spcPct val="20000"/>
              </a:spcBef>
              <a:buClr>
                <a:srgbClr val="FF0000"/>
              </a:buClr>
              <a:buSzPct val="80000"/>
              <a:buFont typeface="Wingdings" pitchFamily="2" charset="2"/>
              <a:buChar char="q"/>
            </a:pPr>
            <a:endParaRPr lang="en-US" sz="1400" dirty="0" smtClean="0">
              <a:solidFill>
                <a:schemeClr val="tx1"/>
              </a:solidFill>
              <a:latin typeface="Calibri" pitchFamily="34" charset="0"/>
              <a:cs typeface="Times New Roman" pitchFamily="18" charset="0"/>
            </a:endParaRPr>
          </a:p>
          <a:p>
            <a:pPr algn="just">
              <a:buFont typeface="Wingdings" pitchFamily="2" charset="2"/>
              <a:buChar char="q"/>
            </a:pPr>
            <a:r>
              <a:rPr lang="en-US" sz="1400" dirty="0" smtClean="0">
                <a:latin typeface="Calibri" pitchFamily="34" charset="0"/>
              </a:rPr>
              <a:t>JDBC 4.0  (part of JSE 6) is an API that provides standard for connectivity to variety of data sources like SQL databases, spreadsheets and flat.</a:t>
            </a:r>
          </a:p>
          <a:p>
            <a:pPr algn="just">
              <a:buFont typeface="Wingdings" pitchFamily="2" charset="2"/>
              <a:buChar char="q"/>
            </a:pPr>
            <a:r>
              <a:rPr lang="en-US" sz="1400" dirty="0" smtClean="0">
                <a:latin typeface="Calibri" pitchFamily="34" charset="0"/>
              </a:rPr>
              <a:t>JDBC provides call-level API  for SQL databases meaning,  API defines a set of interfaces and abstract methods. The database vendors (like Oracle, </a:t>
            </a:r>
            <a:r>
              <a:rPr lang="en-US" sz="1400" dirty="0" err="1" smtClean="0">
                <a:latin typeface="Calibri" pitchFamily="34" charset="0"/>
              </a:rPr>
              <a:t>MySQL</a:t>
            </a:r>
            <a:r>
              <a:rPr lang="en-US" sz="1400" dirty="0" smtClean="0">
                <a:latin typeface="Calibri" pitchFamily="34" charset="0"/>
              </a:rPr>
              <a:t>) must implement the JDBC API.</a:t>
            </a:r>
          </a:p>
          <a:p>
            <a:pPr algn="just">
              <a:buFont typeface="Wingdings" pitchFamily="2" charset="2"/>
              <a:buChar char="q"/>
            </a:pPr>
            <a:r>
              <a:rPr lang="en-US" sz="1400" dirty="0" smtClean="0">
                <a:latin typeface="Calibri" pitchFamily="34" charset="0"/>
              </a:rPr>
              <a:t>Therefore before writing JDBC code we must make sure that we have the library with respect to the data source that we intend to use.</a:t>
            </a:r>
          </a:p>
          <a:p>
            <a:pPr algn="just">
              <a:buFont typeface="Wingdings" pitchFamily="2" charset="2"/>
              <a:buChar char="q"/>
            </a:pPr>
            <a:r>
              <a:rPr lang="en-US" sz="1400" dirty="0" smtClean="0">
                <a:latin typeface="Calibri" pitchFamily="34" charset="0"/>
              </a:rPr>
              <a:t>JDBC is based on the X/Open SQL Call Level Interface (CLI). JDBC 4.0 complies with the SQL 2003 standard.</a:t>
            </a:r>
          </a:p>
          <a:p>
            <a:pPr lvl="6">
              <a:buNone/>
            </a:pPr>
            <a:r>
              <a:rPr lang="en-US" sz="1400" dirty="0" smtClean="0">
                <a:latin typeface="Calibri" pitchFamily="34" charset="0"/>
              </a:rPr>
              <a:t>JDBC 4.0</a:t>
            </a:r>
          </a:p>
          <a:p>
            <a:pPr lvl="4">
              <a:buNone/>
            </a:pPr>
            <a:endParaRPr lang="en-US" sz="1400" dirty="0" smtClean="0">
              <a:latin typeface="Calibri" pitchFamily="34" charset="0"/>
            </a:endParaRPr>
          </a:p>
          <a:p>
            <a:pPr>
              <a:buNone/>
            </a:pPr>
            <a:r>
              <a:rPr lang="en-US" sz="1400" dirty="0" smtClean="0">
                <a:latin typeface="Calibri" pitchFamily="34" charset="0"/>
              </a:rPr>
              <a:t>	          java.sql (JDBC core API)		javax.sql (JDBC optional package API)</a:t>
            </a:r>
          </a:p>
          <a:p>
            <a:pPr algn="just" eaLnBrk="1" hangingPunct="1">
              <a:buFont typeface="Wingdings" pitchFamily="2" charset="2"/>
              <a:buChar char="q"/>
              <a:defRPr/>
            </a:pPr>
            <a:endParaRPr lang="en-US" sz="1400" dirty="0">
              <a:solidFill>
                <a:schemeClr val="tx1"/>
              </a:solidFill>
              <a:latin typeface="Calibri" pitchFamily="34" charset="0"/>
            </a:endParaRPr>
          </a:p>
        </p:txBody>
      </p:sp>
      <p:cxnSp>
        <p:nvCxnSpPr>
          <p:cNvPr id="8" name="Straight Arrow Connector 7"/>
          <p:cNvCxnSpPr/>
          <p:nvPr/>
        </p:nvCxnSpPr>
        <p:spPr>
          <a:xfrm flipH="1">
            <a:off x="2051720" y="4083918"/>
            <a:ext cx="1008112" cy="43204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059832" y="4083918"/>
            <a:ext cx="1296144" cy="43204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rPr>
              <a:t>JDBC API (continued)</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marL="457200" indent="-457200" algn="just">
              <a:spcBef>
                <a:spcPct val="20000"/>
              </a:spcBef>
              <a:buClr>
                <a:srgbClr val="FF0000"/>
              </a:buClr>
              <a:buSzPct val="80000"/>
              <a:buFont typeface="Wingdings" pitchFamily="2" charset="2"/>
              <a:buChar char="q"/>
            </a:pPr>
            <a:endParaRPr lang="en-US" sz="1500" dirty="0" smtClean="0">
              <a:solidFill>
                <a:schemeClr val="tx1"/>
              </a:solidFill>
              <a:latin typeface="Calibri" pitchFamily="34" charset="0"/>
              <a:cs typeface="Times New Roman" pitchFamily="18" charset="0"/>
            </a:endParaRPr>
          </a:p>
          <a:p>
            <a:pPr marL="457200" indent="-457200" algn="just">
              <a:spcBef>
                <a:spcPct val="20000"/>
              </a:spcBef>
              <a:buClr>
                <a:srgbClr val="FF0000"/>
              </a:buClr>
              <a:buSzPct val="80000"/>
              <a:buNone/>
            </a:pPr>
            <a:r>
              <a:rPr lang="en-US" sz="1500" dirty="0" smtClean="0">
                <a:solidFill>
                  <a:schemeClr val="tx1"/>
                </a:solidFill>
                <a:latin typeface="Calibri" pitchFamily="34" charset="0"/>
                <a:cs typeface="Times New Roman" pitchFamily="18" charset="0"/>
              </a:rPr>
              <a:t> </a:t>
            </a:r>
          </a:p>
          <a:p>
            <a:pPr marL="457200" indent="-457200" algn="just">
              <a:spcBef>
                <a:spcPct val="20000"/>
              </a:spcBef>
              <a:buClr>
                <a:srgbClr val="FF0000"/>
              </a:buClr>
              <a:buSzPct val="80000"/>
              <a:buFont typeface="Wingdings" pitchFamily="2" charset="2"/>
              <a:buChar char="q"/>
            </a:pPr>
            <a:r>
              <a:rPr lang="en-US" sz="1500" dirty="0" smtClean="0">
                <a:solidFill>
                  <a:schemeClr val="tx1"/>
                </a:solidFill>
                <a:latin typeface="Calibri" pitchFamily="34" charset="0"/>
                <a:cs typeface="Times New Roman" pitchFamily="18" charset="0"/>
              </a:rPr>
              <a:t>The commonly used classes and interfaces in the JDBC API are:  </a:t>
            </a:r>
          </a:p>
          <a:p>
            <a:pPr marL="914400" lvl="1" indent="-457200" algn="just">
              <a:spcBef>
                <a:spcPct val="20000"/>
              </a:spcBef>
              <a:buClr>
                <a:srgbClr val="FF0000"/>
              </a:buClr>
              <a:buSzPct val="75000"/>
              <a:buFont typeface="Wingdings" pitchFamily="2" charset="2"/>
              <a:buChar char="v"/>
            </a:pPr>
            <a:r>
              <a:rPr lang="en-US" sz="1500" b="1" dirty="0" err="1" smtClean="0">
                <a:solidFill>
                  <a:schemeClr val="tx1"/>
                </a:solidFill>
                <a:latin typeface="Calibri" pitchFamily="34" charset="0"/>
                <a:cs typeface="Courier New" pitchFamily="49" charset="0"/>
              </a:rPr>
              <a:t>DriverManager</a:t>
            </a:r>
            <a:r>
              <a:rPr lang="en-US" sz="1500" b="1" dirty="0" smtClean="0">
                <a:solidFill>
                  <a:schemeClr val="tx1"/>
                </a:solidFill>
                <a:latin typeface="Calibri" pitchFamily="34" charset="0"/>
                <a:cs typeface="Courier New" pitchFamily="49" charset="0"/>
              </a:rPr>
              <a:t> class: </a:t>
            </a:r>
            <a:r>
              <a:rPr lang="en-US" sz="1500" dirty="0" smtClean="0">
                <a:solidFill>
                  <a:schemeClr val="tx1"/>
                </a:solidFill>
                <a:latin typeface="Calibri" pitchFamily="34" charset="0"/>
                <a:cs typeface="Times New Roman" pitchFamily="18" charset="0"/>
              </a:rPr>
              <a:t>Loads the driver for a database.</a:t>
            </a:r>
            <a:r>
              <a:rPr lang="en-US" sz="1500" dirty="0" smtClean="0">
                <a:solidFill>
                  <a:schemeClr val="tx1"/>
                </a:solidFill>
                <a:latin typeface="Calibri" pitchFamily="34" charset="0"/>
                <a:cs typeface="Courier New" pitchFamily="49" charset="0"/>
              </a:rPr>
              <a:t> </a:t>
            </a:r>
          </a:p>
          <a:p>
            <a:pPr marL="914400" lvl="1" indent="-457200" algn="just">
              <a:spcBef>
                <a:spcPct val="20000"/>
              </a:spcBef>
              <a:buClr>
                <a:srgbClr val="FF0000"/>
              </a:buClr>
              <a:buSzPct val="75000"/>
              <a:buFont typeface="Wingdings" pitchFamily="2" charset="2"/>
              <a:buChar char="v"/>
            </a:pPr>
            <a:r>
              <a:rPr lang="en-US" sz="1500" b="1" dirty="0" smtClean="0">
                <a:solidFill>
                  <a:schemeClr val="tx1"/>
                </a:solidFill>
                <a:latin typeface="Calibri" pitchFamily="34" charset="0"/>
                <a:cs typeface="Courier New" pitchFamily="49" charset="0"/>
              </a:rPr>
              <a:t>Driver interface: </a:t>
            </a:r>
            <a:r>
              <a:rPr lang="en-US" sz="1500" dirty="0" smtClean="0">
                <a:solidFill>
                  <a:schemeClr val="tx1"/>
                </a:solidFill>
                <a:latin typeface="Calibri" pitchFamily="34" charset="0"/>
                <a:cs typeface="Times New Roman" pitchFamily="18" charset="0"/>
              </a:rPr>
              <a:t>Represents a database driver. All JDBC driver classes must implement the Driver interface.</a:t>
            </a:r>
            <a:r>
              <a:rPr lang="en-US" sz="1500" dirty="0" smtClean="0">
                <a:solidFill>
                  <a:schemeClr val="tx1"/>
                </a:solidFill>
                <a:latin typeface="Calibri" pitchFamily="34" charset="0"/>
                <a:cs typeface="Courier New" pitchFamily="49" charset="0"/>
              </a:rPr>
              <a:t> </a:t>
            </a:r>
          </a:p>
          <a:p>
            <a:pPr marL="914400" lvl="1" indent="-457200" algn="just">
              <a:spcBef>
                <a:spcPct val="20000"/>
              </a:spcBef>
              <a:buClr>
                <a:srgbClr val="FF0000"/>
              </a:buClr>
              <a:buSzPct val="75000"/>
              <a:buFont typeface="Wingdings" pitchFamily="2" charset="2"/>
              <a:buChar char="v"/>
            </a:pPr>
            <a:r>
              <a:rPr lang="en-US" sz="1500" b="1" dirty="0" smtClean="0">
                <a:solidFill>
                  <a:schemeClr val="tx1"/>
                </a:solidFill>
                <a:latin typeface="Calibri" pitchFamily="34" charset="0"/>
                <a:cs typeface="Courier New" pitchFamily="49" charset="0"/>
              </a:rPr>
              <a:t>Connection</a:t>
            </a:r>
            <a:r>
              <a:rPr lang="en-US" sz="1500" b="1" dirty="0" smtClean="0">
                <a:solidFill>
                  <a:schemeClr val="tx1"/>
                </a:solidFill>
                <a:latin typeface="Calibri" pitchFamily="34" charset="0"/>
                <a:cs typeface="Times New Roman" pitchFamily="18" charset="0"/>
              </a:rPr>
              <a:t> interface: </a:t>
            </a:r>
            <a:r>
              <a:rPr lang="en-US" sz="1500" dirty="0" smtClean="0">
                <a:solidFill>
                  <a:schemeClr val="tx1"/>
                </a:solidFill>
                <a:latin typeface="Calibri" pitchFamily="34" charset="0"/>
                <a:cs typeface="Times New Roman" pitchFamily="18" charset="0"/>
              </a:rPr>
              <a:t>Enables you to establish a connection between a Java application and a database.  </a:t>
            </a:r>
          </a:p>
          <a:p>
            <a:pPr marL="914400" lvl="1" indent="-457200" algn="just">
              <a:spcBef>
                <a:spcPct val="20000"/>
              </a:spcBef>
              <a:buClr>
                <a:srgbClr val="FF0000"/>
              </a:buClr>
              <a:buSzPct val="75000"/>
              <a:buFont typeface="Wingdings" pitchFamily="2" charset="2"/>
              <a:buChar char="v"/>
            </a:pPr>
            <a:r>
              <a:rPr lang="en-US" sz="1500" b="1" dirty="0" smtClean="0">
                <a:solidFill>
                  <a:schemeClr val="tx1"/>
                </a:solidFill>
                <a:latin typeface="Calibri" pitchFamily="34" charset="0"/>
                <a:cs typeface="Courier New" pitchFamily="49" charset="0"/>
              </a:rPr>
              <a:t>Statement</a:t>
            </a:r>
            <a:r>
              <a:rPr lang="en-US" sz="1500" b="1" dirty="0" smtClean="0">
                <a:solidFill>
                  <a:schemeClr val="tx1"/>
                </a:solidFill>
                <a:latin typeface="Calibri" pitchFamily="34" charset="0"/>
                <a:cs typeface="Times New Roman" pitchFamily="18" charset="0"/>
              </a:rPr>
              <a:t> interface: </a:t>
            </a:r>
            <a:r>
              <a:rPr lang="en-US" sz="1500" dirty="0" smtClean="0">
                <a:solidFill>
                  <a:schemeClr val="tx1"/>
                </a:solidFill>
                <a:latin typeface="Calibri" pitchFamily="34" charset="0"/>
                <a:cs typeface="Times New Roman" pitchFamily="18" charset="0"/>
              </a:rPr>
              <a:t>Enables you to execute SQL statements. </a:t>
            </a:r>
          </a:p>
          <a:p>
            <a:pPr marL="914400" lvl="1" indent="-457200" algn="just">
              <a:spcBef>
                <a:spcPct val="20000"/>
              </a:spcBef>
              <a:buClr>
                <a:srgbClr val="FF0000"/>
              </a:buClr>
              <a:buSzPct val="75000"/>
              <a:buFont typeface="Wingdings" pitchFamily="2" charset="2"/>
              <a:buChar char="v"/>
            </a:pPr>
            <a:r>
              <a:rPr lang="en-US" sz="1500" b="1" dirty="0" err="1" smtClean="0">
                <a:solidFill>
                  <a:schemeClr val="tx1"/>
                </a:solidFill>
                <a:latin typeface="Calibri" pitchFamily="34" charset="0"/>
                <a:cs typeface="Courier New" pitchFamily="49" charset="0"/>
              </a:rPr>
              <a:t>ResultSet</a:t>
            </a:r>
            <a:r>
              <a:rPr lang="en-US" sz="1500" b="1" dirty="0" smtClean="0">
                <a:solidFill>
                  <a:schemeClr val="tx1"/>
                </a:solidFill>
                <a:latin typeface="Calibri" pitchFamily="34" charset="0"/>
                <a:cs typeface="Times New Roman" pitchFamily="18" charset="0"/>
              </a:rPr>
              <a:t> interface: </a:t>
            </a:r>
            <a:r>
              <a:rPr lang="en-US" sz="1500" dirty="0" smtClean="0">
                <a:solidFill>
                  <a:schemeClr val="tx1"/>
                </a:solidFill>
                <a:latin typeface="Calibri" pitchFamily="34" charset="0"/>
                <a:cs typeface="Times New Roman" pitchFamily="18" charset="0"/>
              </a:rPr>
              <a:t>Represents the information retrieved from a database.  </a:t>
            </a:r>
          </a:p>
          <a:p>
            <a:pPr marL="914400" lvl="1" indent="-457200" algn="just">
              <a:spcBef>
                <a:spcPct val="20000"/>
              </a:spcBef>
              <a:buClr>
                <a:srgbClr val="FF0000"/>
              </a:buClr>
              <a:buSzPct val="75000"/>
              <a:buFont typeface="Wingdings" pitchFamily="2" charset="2"/>
              <a:buChar char="v"/>
            </a:pPr>
            <a:r>
              <a:rPr lang="en-US" sz="1500" b="1" dirty="0" err="1" smtClean="0">
                <a:solidFill>
                  <a:schemeClr val="tx1"/>
                </a:solidFill>
                <a:latin typeface="Calibri" pitchFamily="34" charset="0"/>
                <a:cs typeface="Courier New" pitchFamily="49" charset="0"/>
              </a:rPr>
              <a:t>SQLException</a:t>
            </a:r>
            <a:r>
              <a:rPr lang="en-US" sz="1500" b="1" dirty="0" smtClean="0">
                <a:solidFill>
                  <a:schemeClr val="tx1"/>
                </a:solidFill>
                <a:latin typeface="Calibri" pitchFamily="34" charset="0"/>
                <a:cs typeface="Courier New" pitchFamily="49" charset="0"/>
              </a:rPr>
              <a:t> </a:t>
            </a:r>
            <a:r>
              <a:rPr lang="en-US" sz="1500" b="1" dirty="0" smtClean="0">
                <a:solidFill>
                  <a:schemeClr val="tx1"/>
                </a:solidFill>
                <a:latin typeface="Calibri" pitchFamily="34" charset="0"/>
                <a:cs typeface="Times New Roman" pitchFamily="18" charset="0"/>
              </a:rPr>
              <a:t>class: </a:t>
            </a:r>
            <a:r>
              <a:rPr lang="en-US" sz="1500" dirty="0" smtClean="0">
                <a:solidFill>
                  <a:schemeClr val="tx1"/>
                </a:solidFill>
                <a:latin typeface="Calibri" pitchFamily="34" charset="0"/>
                <a:cs typeface="Times New Roman" pitchFamily="18" charset="0"/>
              </a:rPr>
              <a:t>Provides information about the </a:t>
            </a:r>
            <a:r>
              <a:rPr lang="en-US" sz="1500" i="1" dirty="0" smtClean="0">
                <a:solidFill>
                  <a:schemeClr val="tx1"/>
                </a:solidFill>
                <a:latin typeface="Calibri" pitchFamily="34" charset="0"/>
                <a:cs typeface="Times New Roman" pitchFamily="18" charset="0"/>
              </a:rPr>
              <a:t>exceptions</a:t>
            </a:r>
            <a:r>
              <a:rPr lang="en-US" sz="1500" dirty="0" smtClean="0">
                <a:solidFill>
                  <a:schemeClr val="tx1"/>
                </a:solidFill>
                <a:latin typeface="Calibri" pitchFamily="34" charset="0"/>
                <a:cs typeface="Times New Roman" pitchFamily="18" charset="0"/>
              </a:rPr>
              <a:t> that occur while interacting with databases.  </a:t>
            </a:r>
          </a:p>
          <a:p>
            <a:pPr marL="914400" lvl="1" indent="-457200" algn="just">
              <a:spcBef>
                <a:spcPct val="20000"/>
              </a:spcBef>
              <a:buClr>
                <a:srgbClr val="FF0000"/>
              </a:buClr>
              <a:buSzPct val="75000"/>
              <a:buFont typeface="Wingdings" pitchFamily="2" charset="2"/>
              <a:buChar char="v"/>
            </a:pPr>
            <a:endParaRPr lang="en-US" sz="1500" dirty="0" smtClean="0">
              <a:solidFill>
                <a:schemeClr val="tx1"/>
              </a:solidFill>
              <a:latin typeface="Calibri" pitchFamily="34" charset="0"/>
              <a:cs typeface="Times New Roman" pitchFamily="18" charset="0"/>
            </a:endParaRPr>
          </a:p>
          <a:p>
            <a:pPr algn="just" eaLnBrk="1" hangingPunct="1">
              <a:buFont typeface="Wingdings" pitchFamily="2" charset="2"/>
              <a:buChar char="q"/>
              <a:defRPr/>
            </a:pPr>
            <a:endParaRPr lang="en-US" sz="1500" dirty="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4000" b="1" smtClean="0">
                <a:latin typeface="Calibri" pitchFamily="34" charset="0"/>
              </a:rPr>
              <a:t>Agenda</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buFont typeface="Wingdings" pitchFamily="2" charset="2"/>
              <a:buNone/>
              <a:defRPr/>
            </a:pPr>
            <a:r>
              <a:rPr lang="en-US" sz="1600" b="1" dirty="0" smtClean="0">
                <a:solidFill>
                  <a:schemeClr val="tx1"/>
                </a:solidFill>
                <a:latin typeface="Calibri" pitchFamily="34" charset="0"/>
              </a:rPr>
              <a:t>Today we will cover the following two modules:</a:t>
            </a:r>
          </a:p>
          <a:p>
            <a:pPr lvl="0">
              <a:buFont typeface="Wingdings" pitchFamily="2" charset="2"/>
              <a:buChar char="q"/>
              <a:defRPr/>
            </a:pPr>
            <a:r>
              <a:rPr lang="en-US" sz="1600" dirty="0" smtClean="0">
                <a:latin typeface="Calibri"/>
                <a:ea typeface="Times New Roman"/>
                <a:cs typeface="Calibri"/>
              </a:rPr>
              <a:t>B</a:t>
            </a:r>
            <a:r>
              <a:rPr lang="en-US" sz="1600" spc="-5" dirty="0" smtClean="0">
                <a:latin typeface="Calibri"/>
                <a:ea typeface="Times New Roman"/>
                <a:cs typeface="Calibri"/>
              </a:rPr>
              <a:t>u</a:t>
            </a:r>
            <a:r>
              <a:rPr lang="en-US" sz="1600" dirty="0" smtClean="0">
                <a:latin typeface="Calibri"/>
                <a:ea typeface="Times New Roman"/>
                <a:cs typeface="Calibri"/>
              </a:rPr>
              <a:t>il</a:t>
            </a:r>
            <a:r>
              <a:rPr lang="en-US" sz="1600" spc="-5" dirty="0" smtClean="0">
                <a:latin typeface="Calibri"/>
                <a:ea typeface="Times New Roman"/>
                <a:cs typeface="Calibri"/>
              </a:rPr>
              <a:t>d</a:t>
            </a:r>
            <a:r>
              <a:rPr lang="en-US" sz="1600" dirty="0" smtClean="0">
                <a:latin typeface="Calibri"/>
                <a:ea typeface="Times New Roman"/>
                <a:cs typeface="Calibri"/>
              </a:rPr>
              <a:t>i</a:t>
            </a:r>
            <a:r>
              <a:rPr lang="en-US" sz="1600" spc="-5" dirty="0" smtClean="0">
                <a:latin typeface="Calibri"/>
                <a:ea typeface="Times New Roman"/>
                <a:cs typeface="Calibri"/>
              </a:rPr>
              <a:t>n</a:t>
            </a:r>
            <a:r>
              <a:rPr lang="en-US" sz="1600" dirty="0" smtClean="0">
                <a:latin typeface="Calibri"/>
                <a:ea typeface="Times New Roman"/>
                <a:cs typeface="Calibri"/>
              </a:rPr>
              <a:t>g</a:t>
            </a:r>
            <a:r>
              <a:rPr lang="en-US" sz="1600" spc="-5" dirty="0" smtClean="0">
                <a:latin typeface="Calibri"/>
                <a:ea typeface="Times New Roman"/>
                <a:cs typeface="Calibri"/>
              </a:rPr>
              <a:t> </a:t>
            </a:r>
            <a:r>
              <a:rPr lang="en-US" sz="1600" spc="5" dirty="0" smtClean="0">
                <a:latin typeface="Calibri"/>
                <a:ea typeface="Times New Roman"/>
                <a:cs typeface="Calibri"/>
              </a:rPr>
              <a:t>D</a:t>
            </a:r>
            <a:r>
              <a:rPr lang="en-US" sz="1600" dirty="0" smtClean="0">
                <a:latin typeface="Calibri"/>
                <a:ea typeface="Times New Roman"/>
                <a:cs typeface="Calibri"/>
              </a:rPr>
              <a:t>atab</a:t>
            </a:r>
            <a:r>
              <a:rPr lang="en-US" sz="1600" spc="-5" dirty="0" smtClean="0">
                <a:latin typeface="Calibri"/>
                <a:ea typeface="Times New Roman"/>
                <a:cs typeface="Calibri"/>
              </a:rPr>
              <a:t>a</a:t>
            </a:r>
            <a:r>
              <a:rPr lang="en-US" sz="1600" dirty="0" smtClean="0">
                <a:latin typeface="Calibri"/>
                <a:ea typeface="Times New Roman"/>
                <a:cs typeface="Calibri"/>
              </a:rPr>
              <a:t>se</a:t>
            </a:r>
            <a:r>
              <a:rPr lang="en-US" sz="1600" spc="5" dirty="0" smtClean="0">
                <a:latin typeface="Calibri"/>
                <a:ea typeface="Times New Roman"/>
                <a:cs typeface="Calibri"/>
              </a:rPr>
              <a:t> </a:t>
            </a:r>
            <a:r>
              <a:rPr lang="en-US" sz="1600" dirty="0" smtClean="0">
                <a:latin typeface="Calibri"/>
                <a:ea typeface="Times New Roman"/>
                <a:cs typeface="Calibri"/>
              </a:rPr>
              <a:t>A</a:t>
            </a:r>
            <a:r>
              <a:rPr lang="en-US" sz="1600" spc="-5" dirty="0" smtClean="0">
                <a:latin typeface="Calibri"/>
                <a:ea typeface="Times New Roman"/>
                <a:cs typeface="Calibri"/>
              </a:rPr>
              <a:t>pp</a:t>
            </a:r>
            <a:r>
              <a:rPr lang="en-US" sz="1600" dirty="0" smtClean="0">
                <a:latin typeface="Calibri"/>
                <a:ea typeface="Times New Roman"/>
                <a:cs typeface="Calibri"/>
              </a:rPr>
              <a:t>lic</a:t>
            </a:r>
            <a:r>
              <a:rPr lang="en-US" sz="1600" spc="-10" dirty="0" smtClean="0">
                <a:latin typeface="Calibri"/>
                <a:ea typeface="Times New Roman"/>
                <a:cs typeface="Calibri"/>
              </a:rPr>
              <a:t>a</a:t>
            </a:r>
            <a:r>
              <a:rPr lang="en-US" sz="1600" dirty="0" smtClean="0">
                <a:latin typeface="Calibri"/>
                <a:ea typeface="Times New Roman"/>
                <a:cs typeface="Calibri"/>
              </a:rPr>
              <a:t>t</a:t>
            </a:r>
            <a:r>
              <a:rPr lang="en-US" sz="1600" spc="-10" dirty="0" smtClean="0">
                <a:latin typeface="Calibri"/>
                <a:ea typeface="Times New Roman"/>
                <a:cs typeface="Calibri"/>
              </a:rPr>
              <a:t>i</a:t>
            </a:r>
            <a:r>
              <a:rPr lang="en-US" sz="1600" spc="5" dirty="0" smtClean="0">
                <a:latin typeface="Calibri"/>
                <a:ea typeface="Times New Roman"/>
                <a:cs typeface="Calibri"/>
              </a:rPr>
              <a:t>o</a:t>
            </a:r>
            <a:r>
              <a:rPr lang="en-US" sz="1600" spc="-5" dirty="0" smtClean="0">
                <a:latin typeface="Calibri"/>
                <a:ea typeface="Times New Roman"/>
                <a:cs typeface="Calibri"/>
              </a:rPr>
              <a:t>n</a:t>
            </a:r>
            <a:r>
              <a:rPr lang="en-US" sz="1600" dirty="0" smtClean="0">
                <a:latin typeface="Calibri"/>
                <a:ea typeface="Times New Roman"/>
                <a:cs typeface="Calibri"/>
              </a:rPr>
              <a:t>s with JDBC(Java Database connectivity)</a:t>
            </a:r>
            <a:r>
              <a:rPr lang="en-IN" sz="1600" dirty="0" smtClean="0">
                <a:latin typeface="Calibri"/>
                <a:ea typeface="Times New Roman"/>
                <a:cs typeface="Times New Roman"/>
              </a:rPr>
              <a:t>.</a:t>
            </a:r>
            <a:endParaRPr lang="en-US" sz="1600" dirty="0" smtClean="0">
              <a:latin typeface="Calibri" pitchFamily="34" charset="0"/>
            </a:endParaRPr>
          </a:p>
          <a:p>
            <a:pPr>
              <a:buFont typeface="Wingdings" pitchFamily="2" charset="2"/>
              <a:buChar char="q"/>
              <a:defRPr/>
            </a:pPr>
            <a:r>
              <a:rPr lang="en-US" sz="1600" spc="5" dirty="0" smtClean="0">
                <a:latin typeface="Calibri"/>
                <a:ea typeface="Times New Roman"/>
                <a:cs typeface="Calibri"/>
              </a:rPr>
              <a:t>Lo</a:t>
            </a:r>
            <a:r>
              <a:rPr lang="en-US" sz="1600" dirty="0" smtClean="0">
                <a:latin typeface="Calibri"/>
                <a:ea typeface="Times New Roman"/>
                <a:cs typeface="Calibri"/>
              </a:rPr>
              <a:t>cali</a:t>
            </a:r>
            <a:r>
              <a:rPr lang="en-US" sz="1600" spc="-5" dirty="0" smtClean="0">
                <a:latin typeface="Calibri"/>
                <a:ea typeface="Times New Roman"/>
                <a:cs typeface="Calibri"/>
              </a:rPr>
              <a:t>z</a:t>
            </a:r>
            <a:r>
              <a:rPr lang="en-US" sz="1600" spc="-15" dirty="0" smtClean="0">
                <a:latin typeface="Calibri"/>
                <a:ea typeface="Times New Roman"/>
                <a:cs typeface="Calibri"/>
              </a:rPr>
              <a:t>a</a:t>
            </a:r>
            <a:r>
              <a:rPr lang="en-US" sz="1600" dirty="0" smtClean="0">
                <a:latin typeface="Calibri"/>
                <a:ea typeface="Times New Roman"/>
                <a:cs typeface="Calibri"/>
              </a:rPr>
              <a:t>ti</a:t>
            </a:r>
            <a:r>
              <a:rPr lang="en-US" sz="1600" spc="5" dirty="0" smtClean="0">
                <a:latin typeface="Calibri"/>
                <a:ea typeface="Times New Roman"/>
                <a:cs typeface="Calibri"/>
              </a:rPr>
              <a:t>o</a:t>
            </a:r>
            <a:r>
              <a:rPr lang="en-US" sz="1600" dirty="0" smtClean="0">
                <a:latin typeface="Calibri"/>
                <a:ea typeface="Times New Roman"/>
                <a:cs typeface="Calibri"/>
              </a:rPr>
              <a:t>n.</a:t>
            </a:r>
            <a:endParaRPr lang="en-US" sz="1600" dirty="0" smtClean="0">
              <a:latin typeface="Calibri" pitchFamily="34" charset="0"/>
            </a:endParaRPr>
          </a:p>
          <a:p>
            <a:pPr marL="0" indent="0" eaLnBrk="1" fontAlgn="auto" hangingPunct="1">
              <a:spcAft>
                <a:spcPts val="0"/>
              </a:spcAft>
              <a:buClr>
                <a:schemeClr val="tx1">
                  <a:shade val="95000"/>
                </a:schemeClr>
              </a:buClr>
              <a:buFont typeface="Wingdings"/>
              <a:buNone/>
              <a:defRPr/>
            </a:pPr>
            <a:r>
              <a:rPr lang="en-SG" sz="1600" dirty="0" smtClean="0">
                <a:latin typeface="Calibri" pitchFamily="34" charset="0"/>
                <a:cs typeface="Times New Roman" pitchFamily="18" charset="0"/>
              </a:rPr>
              <a:t/>
            </a:r>
            <a:br>
              <a:rPr lang="en-SG" sz="1600" dirty="0" smtClean="0">
                <a:latin typeface="Calibri" pitchFamily="34" charset="0"/>
                <a:cs typeface="Times New Roman" pitchFamily="18" charset="0"/>
              </a:rPr>
            </a:br>
            <a:endParaRPr lang="en-US" sz="1600" dirty="0">
              <a:solidFill>
                <a:schemeClr val="tx1"/>
              </a:solidFill>
              <a:latin typeface="Calibri" pitchFamily="34"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rPr>
              <a:t>Steps to create JDBC application</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marL="457200" indent="-457200" algn="just">
              <a:spcBef>
                <a:spcPct val="20000"/>
              </a:spcBef>
              <a:buClr>
                <a:srgbClr val="FF0000"/>
              </a:buClr>
              <a:buSzPct val="80000"/>
              <a:buNone/>
            </a:pPr>
            <a:endParaRPr lang="en-US" sz="1500" dirty="0" smtClean="0">
              <a:solidFill>
                <a:schemeClr val="tx1"/>
              </a:solidFill>
              <a:latin typeface="Calibri" pitchFamily="34" charset="0"/>
              <a:cs typeface="Times New Roman" pitchFamily="18" charset="0"/>
            </a:endParaRPr>
          </a:p>
        </p:txBody>
      </p:sp>
      <p:sp>
        <p:nvSpPr>
          <p:cNvPr id="5" name="Rectangle 4"/>
          <p:cNvSpPr/>
          <p:nvPr/>
        </p:nvSpPr>
        <p:spPr>
          <a:xfrm>
            <a:off x="2699792" y="1707654"/>
            <a:ext cx="374441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Calibri" pitchFamily="34" charset="0"/>
              </a:rPr>
              <a:t>Load a driver</a:t>
            </a:r>
            <a:endParaRPr lang="en-IN" dirty="0">
              <a:latin typeface="Calibri" pitchFamily="34" charset="0"/>
            </a:endParaRPr>
          </a:p>
        </p:txBody>
      </p:sp>
      <p:sp>
        <p:nvSpPr>
          <p:cNvPr id="7" name="Rectangle 6"/>
          <p:cNvSpPr/>
          <p:nvPr/>
        </p:nvSpPr>
        <p:spPr>
          <a:xfrm>
            <a:off x="2699792" y="2427734"/>
            <a:ext cx="374441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Calibri" pitchFamily="34" charset="0"/>
              </a:rPr>
              <a:t>Connect to a database</a:t>
            </a:r>
            <a:endParaRPr lang="en-IN" dirty="0">
              <a:latin typeface="Calibri" pitchFamily="34" charset="0"/>
            </a:endParaRPr>
          </a:p>
        </p:txBody>
      </p:sp>
      <p:sp>
        <p:nvSpPr>
          <p:cNvPr id="8" name="Rectangle 7"/>
          <p:cNvSpPr/>
          <p:nvPr/>
        </p:nvSpPr>
        <p:spPr>
          <a:xfrm>
            <a:off x="2699792" y="3147814"/>
            <a:ext cx="374441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Calibri" pitchFamily="34" charset="0"/>
              </a:rPr>
              <a:t>Create and execute SQL statement</a:t>
            </a:r>
            <a:endParaRPr lang="en-IN" dirty="0">
              <a:latin typeface="Calibri" pitchFamily="34" charset="0"/>
            </a:endParaRPr>
          </a:p>
        </p:txBody>
      </p:sp>
      <p:sp>
        <p:nvSpPr>
          <p:cNvPr id="9" name="Rectangle 8"/>
          <p:cNvSpPr/>
          <p:nvPr/>
        </p:nvSpPr>
        <p:spPr>
          <a:xfrm>
            <a:off x="2699792" y="3867894"/>
            <a:ext cx="374441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Calibri" pitchFamily="34" charset="0"/>
              </a:rPr>
              <a:t>Handle SQL Exception</a:t>
            </a:r>
            <a:endParaRPr lang="en-IN" dirty="0">
              <a:latin typeface="Calibri" pitchFamily="34" charset="0"/>
            </a:endParaRPr>
          </a:p>
        </p:txBody>
      </p:sp>
      <p:sp>
        <p:nvSpPr>
          <p:cNvPr id="10" name="Down Arrow 9"/>
          <p:cNvSpPr/>
          <p:nvPr/>
        </p:nvSpPr>
        <p:spPr>
          <a:xfrm>
            <a:off x="4355976" y="1995686"/>
            <a:ext cx="360040"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Down Arrow 10"/>
          <p:cNvSpPr/>
          <p:nvPr/>
        </p:nvSpPr>
        <p:spPr>
          <a:xfrm>
            <a:off x="4355976" y="2715766"/>
            <a:ext cx="360040"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Down Arrow 11"/>
          <p:cNvSpPr/>
          <p:nvPr/>
        </p:nvSpPr>
        <p:spPr>
          <a:xfrm>
            <a:off x="4355976" y="3435846"/>
            <a:ext cx="360040"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med">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Load A Driver</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marL="457200" indent="-457200" algn="just">
              <a:spcBef>
                <a:spcPct val="20000"/>
              </a:spcBef>
              <a:buClr>
                <a:srgbClr val="FF0000"/>
              </a:buClr>
              <a:buSzPct val="80000"/>
              <a:buFont typeface="Wingdings" pitchFamily="2" charset="2"/>
              <a:buChar char="q"/>
            </a:pPr>
            <a:endParaRPr lang="en-US" sz="1400" dirty="0" smtClean="0">
              <a:solidFill>
                <a:schemeClr val="tx1"/>
              </a:solidFill>
              <a:latin typeface="Calibri" pitchFamily="34" charset="0"/>
              <a:cs typeface="Times New Roman" pitchFamily="18" charset="0"/>
            </a:endParaRPr>
          </a:p>
          <a:p>
            <a:pPr marL="457200" indent="-457200" algn="just">
              <a:spcBef>
                <a:spcPct val="20000"/>
              </a:spcBef>
              <a:buClr>
                <a:srgbClr val="FF0000"/>
              </a:buClr>
              <a:buSzPct val="80000"/>
              <a:buFont typeface="Wingdings" pitchFamily="2" charset="2"/>
              <a:buChar char="q"/>
            </a:pPr>
            <a:endParaRPr lang="en-US" sz="1400" dirty="0" smtClean="0">
              <a:solidFill>
                <a:schemeClr val="tx1"/>
              </a:solidFill>
              <a:latin typeface="Calibri" pitchFamily="34" charset="0"/>
              <a:cs typeface="Times New Roman" pitchFamily="18" charset="0"/>
            </a:endParaRPr>
          </a:p>
          <a:p>
            <a:pPr marL="457200" indent="-457200">
              <a:spcBef>
                <a:spcPct val="20000"/>
              </a:spcBef>
              <a:buClr>
                <a:srgbClr val="FF0000"/>
              </a:buClr>
              <a:buSzPct val="80000"/>
              <a:buFont typeface="Wingdings" pitchFamily="2" charset="2"/>
              <a:buChar char="q"/>
              <a:defRPr/>
            </a:pPr>
            <a:r>
              <a:rPr lang="en-US" sz="1600" dirty="0" smtClean="0">
                <a:latin typeface="Calibri" pitchFamily="34" charset="0"/>
                <a:cs typeface="Times New Roman" pitchFamily="18" charset="0"/>
              </a:rPr>
              <a:t>Loading a Driver can be done in two ways:</a:t>
            </a:r>
          </a:p>
          <a:p>
            <a:pPr marL="777875" lvl="1" indent="-457200">
              <a:spcBef>
                <a:spcPct val="20000"/>
              </a:spcBef>
              <a:buClr>
                <a:srgbClr val="FF0000"/>
              </a:buClr>
              <a:buSzPct val="80000"/>
              <a:buFont typeface="Wingdings" pitchFamily="2" charset="2"/>
              <a:buChar char="v"/>
              <a:defRPr/>
            </a:pPr>
            <a:r>
              <a:rPr lang="en-US" sz="1600" dirty="0" smtClean="0">
                <a:latin typeface="Calibri" pitchFamily="34" charset="0"/>
                <a:cs typeface="Times New Roman" pitchFamily="18" charset="0"/>
              </a:rPr>
              <a:t>Programmatically: </a:t>
            </a:r>
          </a:p>
          <a:p>
            <a:pPr marL="1371600" lvl="2" indent="-457200">
              <a:spcBef>
                <a:spcPct val="20000"/>
              </a:spcBef>
              <a:buClr>
                <a:srgbClr val="FF0000"/>
              </a:buClr>
              <a:buFont typeface="Wingdings" pitchFamily="2" charset="2"/>
              <a:buChar char="§"/>
              <a:defRPr/>
            </a:pPr>
            <a:r>
              <a:rPr lang="en-US" sz="1600" dirty="0" smtClean="0">
                <a:latin typeface="Calibri" pitchFamily="34" charset="0"/>
                <a:cs typeface="Times New Roman" pitchFamily="18" charset="0"/>
              </a:rPr>
              <a:t>Using the </a:t>
            </a:r>
            <a:r>
              <a:rPr lang="en-US" sz="1600" dirty="0" err="1" smtClean="0">
                <a:latin typeface="Calibri" pitchFamily="34" charset="0"/>
                <a:cs typeface="Courier New" pitchFamily="49" charset="0"/>
              </a:rPr>
              <a:t>forName</a:t>
            </a:r>
            <a:r>
              <a:rPr lang="en-US" sz="1600" dirty="0" smtClean="0">
                <a:latin typeface="Calibri" pitchFamily="34" charset="0"/>
                <a:cs typeface="Courier New" pitchFamily="49" charset="0"/>
              </a:rPr>
              <a:t>()</a:t>
            </a:r>
            <a:r>
              <a:rPr lang="en-US" sz="1600" dirty="0" smtClean="0">
                <a:latin typeface="Calibri" pitchFamily="34" charset="0"/>
                <a:cs typeface="Times New Roman" pitchFamily="18" charset="0"/>
              </a:rPr>
              <a:t> method.</a:t>
            </a:r>
          </a:p>
          <a:p>
            <a:pPr marL="1371600" lvl="2" indent="-457200">
              <a:spcBef>
                <a:spcPct val="20000"/>
              </a:spcBef>
              <a:buClr>
                <a:srgbClr val="FF0000"/>
              </a:buClr>
              <a:buFont typeface="Wingdings" pitchFamily="2" charset="2"/>
              <a:buChar char="§"/>
              <a:defRPr/>
            </a:pPr>
            <a:r>
              <a:rPr lang="en-US" sz="1600" dirty="0" smtClean="0">
                <a:latin typeface="Calibri" pitchFamily="34" charset="0"/>
                <a:cs typeface="Times New Roman" pitchFamily="18" charset="0"/>
              </a:rPr>
              <a:t>Using the</a:t>
            </a:r>
            <a:r>
              <a:rPr lang="en-US" sz="1600" dirty="0" smtClean="0">
                <a:latin typeface="Calibri" pitchFamily="34" charset="0"/>
                <a:cs typeface="Courier New" pitchFamily="49" charset="0"/>
              </a:rPr>
              <a:t> </a:t>
            </a:r>
            <a:r>
              <a:rPr lang="en-US" sz="1600" dirty="0" err="1" smtClean="0">
                <a:latin typeface="Calibri" pitchFamily="34" charset="0"/>
                <a:cs typeface="Courier New" pitchFamily="49" charset="0"/>
              </a:rPr>
              <a:t>registerDriver</a:t>
            </a:r>
            <a:r>
              <a:rPr lang="en-US" sz="1600" dirty="0" smtClean="0">
                <a:latin typeface="Calibri" pitchFamily="34" charset="0"/>
                <a:cs typeface="Courier New" pitchFamily="49" charset="0"/>
              </a:rPr>
              <a:t>()</a:t>
            </a:r>
            <a:r>
              <a:rPr lang="en-US" sz="1600" dirty="0" smtClean="0">
                <a:latin typeface="Calibri" pitchFamily="34" charset="0"/>
                <a:cs typeface="Times New Roman" pitchFamily="18" charset="0"/>
              </a:rPr>
              <a:t>method.</a:t>
            </a:r>
          </a:p>
          <a:p>
            <a:pPr lvl="2" indent="-457200">
              <a:spcBef>
                <a:spcPct val="20000"/>
              </a:spcBef>
              <a:buFont typeface="Wingdings" pitchFamily="2" charset="2"/>
              <a:buChar char="v"/>
              <a:defRPr/>
            </a:pPr>
            <a:r>
              <a:rPr lang="en-US" sz="1600" dirty="0" smtClean="0">
                <a:latin typeface="Calibri" pitchFamily="34" charset="0"/>
                <a:cs typeface="Times New Roman" pitchFamily="18" charset="0"/>
              </a:rPr>
              <a:t>Manually: </a:t>
            </a:r>
          </a:p>
          <a:p>
            <a:pPr lvl="3" indent="-457200">
              <a:spcBef>
                <a:spcPct val="20000"/>
              </a:spcBef>
              <a:buClr>
                <a:srgbClr val="FF0000"/>
              </a:buClr>
              <a:buFont typeface="Wingdings" pitchFamily="2" charset="2"/>
              <a:buChar char="§"/>
              <a:defRPr/>
            </a:pPr>
            <a:r>
              <a:rPr lang="en-US" sz="1600" dirty="0" smtClean="0">
                <a:latin typeface="Calibri" pitchFamily="34" charset="0"/>
                <a:cs typeface="Times New Roman" pitchFamily="18" charset="0"/>
              </a:rPr>
              <a:t>By setting system property.</a:t>
            </a:r>
          </a:p>
          <a:p>
            <a:pPr marL="457200" indent="-457200" algn="just">
              <a:spcBef>
                <a:spcPct val="20000"/>
              </a:spcBef>
              <a:buClr>
                <a:srgbClr val="FF0000"/>
              </a:buClr>
              <a:buSzPct val="80000"/>
              <a:buFont typeface="Wingdings" pitchFamily="2" charset="2"/>
              <a:buChar char="q"/>
            </a:pPr>
            <a:endParaRPr lang="en-US" sz="1600" dirty="0" smtClean="0">
              <a:solidFill>
                <a:schemeClr val="tx1"/>
              </a:solidFill>
              <a:latin typeface="Calibri" pitchFamily="34" charset="0"/>
              <a:cs typeface="Times New Roman" pitchFamily="18" charset="0"/>
            </a:endParaRPr>
          </a:p>
          <a:p>
            <a:pPr marL="914400" lvl="1" indent="-457200" algn="just">
              <a:spcBef>
                <a:spcPct val="20000"/>
              </a:spcBef>
              <a:buClr>
                <a:srgbClr val="FF0000"/>
              </a:buClr>
              <a:buSzPct val="75000"/>
              <a:buFont typeface="Wingdings" pitchFamily="2" charset="2"/>
              <a:buChar char="v"/>
            </a:pPr>
            <a:endParaRPr lang="en-US" sz="1400" dirty="0" smtClean="0">
              <a:solidFill>
                <a:schemeClr val="tx1"/>
              </a:solidFill>
              <a:latin typeface="Calibri" pitchFamily="34" charset="0"/>
              <a:cs typeface="Times New Roman" pitchFamily="18" charset="0"/>
            </a:endParaRPr>
          </a:p>
          <a:p>
            <a:pPr algn="just" eaLnBrk="1" hangingPunct="1">
              <a:buFont typeface="Wingdings" pitchFamily="2" charset="2"/>
              <a:buChar char="q"/>
              <a:defRPr/>
            </a:pPr>
            <a:endParaRPr lang="en-US" sz="1400" dirty="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Load A Driver Programmatically</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marL="457200" indent="-457200" algn="just">
              <a:spcBef>
                <a:spcPct val="20000"/>
              </a:spcBef>
              <a:buClr>
                <a:srgbClr val="FF0000"/>
              </a:buClr>
              <a:buSzPct val="80000"/>
              <a:buFont typeface="Wingdings" pitchFamily="2" charset="2"/>
              <a:buChar char="q"/>
            </a:pPr>
            <a:endParaRPr lang="en-US" sz="1400" dirty="0" smtClean="0">
              <a:solidFill>
                <a:schemeClr val="tx1"/>
              </a:solidFill>
              <a:latin typeface="Calibri" pitchFamily="34" charset="0"/>
              <a:cs typeface="Times New Roman" pitchFamily="18" charset="0"/>
            </a:endParaRPr>
          </a:p>
          <a:p>
            <a:pPr marL="457200" indent="-457200" algn="just">
              <a:spcBef>
                <a:spcPct val="20000"/>
              </a:spcBef>
              <a:buClr>
                <a:srgbClr val="FF0000"/>
              </a:buClr>
              <a:buSzPct val="80000"/>
              <a:buFont typeface="Wingdings" pitchFamily="2" charset="2"/>
              <a:buChar char="q"/>
            </a:pPr>
            <a:r>
              <a:rPr lang="en-US" sz="1600" dirty="0" smtClean="0">
                <a:latin typeface="Calibri" pitchFamily="34" charset="0"/>
                <a:cs typeface="Times New Roman" pitchFamily="18" charset="0"/>
              </a:rPr>
              <a:t>Using the </a:t>
            </a:r>
            <a:r>
              <a:rPr lang="en-US" sz="1600" dirty="0" err="1" smtClean="0">
                <a:latin typeface="Calibri" pitchFamily="34" charset="0"/>
                <a:cs typeface="Courier New" pitchFamily="49" charset="0"/>
              </a:rPr>
              <a:t>forName</a:t>
            </a:r>
            <a:r>
              <a:rPr lang="en-US" sz="1600" dirty="0" smtClean="0">
                <a:latin typeface="Calibri" pitchFamily="34" charset="0"/>
                <a:cs typeface="Courier New" pitchFamily="49" charset="0"/>
              </a:rPr>
              <a:t>()</a:t>
            </a:r>
            <a:r>
              <a:rPr lang="en-US" sz="1600" dirty="0" smtClean="0">
                <a:latin typeface="Calibri" pitchFamily="34" charset="0"/>
                <a:cs typeface="Times New Roman" pitchFamily="18" charset="0"/>
              </a:rPr>
              <a:t> method</a:t>
            </a:r>
          </a:p>
          <a:p>
            <a:pPr marL="914400" lvl="1" indent="-457200" algn="just">
              <a:spcBef>
                <a:spcPct val="20000"/>
              </a:spcBef>
              <a:buClr>
                <a:srgbClr val="FF0000"/>
              </a:buClr>
              <a:buFont typeface="Wingdings" pitchFamily="2" charset="2"/>
              <a:buChar char="v"/>
            </a:pPr>
            <a:r>
              <a:rPr lang="en-US" sz="1600" dirty="0" smtClean="0">
                <a:latin typeface="Calibri" pitchFamily="34" charset="0"/>
                <a:cs typeface="Times New Roman" pitchFamily="18" charset="0"/>
              </a:rPr>
              <a:t>The </a:t>
            </a:r>
            <a:r>
              <a:rPr lang="en-US" sz="1600" dirty="0" err="1" smtClean="0">
                <a:latin typeface="Calibri" pitchFamily="34" charset="0"/>
                <a:cs typeface="Courier New" pitchFamily="49" charset="0"/>
              </a:rPr>
              <a:t>forName</a:t>
            </a:r>
            <a:r>
              <a:rPr lang="en-US" sz="1600" dirty="0" smtClean="0">
                <a:latin typeface="Calibri" pitchFamily="34" charset="0"/>
                <a:cs typeface="Courier New" pitchFamily="49" charset="0"/>
              </a:rPr>
              <a:t>()</a:t>
            </a:r>
            <a:r>
              <a:rPr lang="en-US" sz="1600" dirty="0" smtClean="0">
                <a:latin typeface="Calibri" pitchFamily="34" charset="0"/>
                <a:cs typeface="Times New Roman" pitchFamily="18" charset="0"/>
              </a:rPr>
              <a:t> method is available in the </a:t>
            </a:r>
            <a:r>
              <a:rPr lang="en-US" sz="1600" dirty="0" err="1" smtClean="0">
                <a:latin typeface="Calibri" pitchFamily="34" charset="0"/>
                <a:cs typeface="Courier New" pitchFamily="49" charset="0"/>
              </a:rPr>
              <a:t>java.lang.Class</a:t>
            </a:r>
            <a:r>
              <a:rPr lang="en-US" sz="1600" dirty="0" smtClean="0">
                <a:latin typeface="Calibri" pitchFamily="34" charset="0"/>
                <a:cs typeface="Times New Roman" pitchFamily="18" charset="0"/>
              </a:rPr>
              <a:t> class.</a:t>
            </a:r>
          </a:p>
          <a:p>
            <a:pPr marL="914400" lvl="1" indent="-457200" algn="just">
              <a:spcBef>
                <a:spcPct val="20000"/>
              </a:spcBef>
              <a:buClr>
                <a:srgbClr val="FF0000"/>
              </a:buClr>
              <a:buFont typeface="Wingdings" pitchFamily="2" charset="2"/>
              <a:buChar char="v"/>
            </a:pPr>
            <a:r>
              <a:rPr lang="en-US" sz="1600" dirty="0" smtClean="0">
                <a:latin typeface="Calibri" pitchFamily="34" charset="0"/>
                <a:cs typeface="Times New Roman" pitchFamily="18" charset="0"/>
              </a:rPr>
              <a:t>The </a:t>
            </a:r>
            <a:r>
              <a:rPr lang="en-US" sz="1600" dirty="0" err="1" smtClean="0">
                <a:latin typeface="Calibri" pitchFamily="34" charset="0"/>
                <a:cs typeface="Courier New" pitchFamily="49" charset="0"/>
              </a:rPr>
              <a:t>forName</a:t>
            </a:r>
            <a:r>
              <a:rPr lang="en-US" sz="1600" dirty="0" smtClean="0">
                <a:latin typeface="Calibri" pitchFamily="34" charset="0"/>
                <a:cs typeface="Courier New" pitchFamily="49" charset="0"/>
              </a:rPr>
              <a:t>()</a:t>
            </a:r>
            <a:r>
              <a:rPr lang="en-US" sz="1600" dirty="0" smtClean="0">
                <a:latin typeface="Calibri" pitchFamily="34" charset="0"/>
                <a:cs typeface="Times New Roman" pitchFamily="18" charset="0"/>
              </a:rPr>
              <a:t> method loads the JDBC driver and registers the driver with the driver manager. </a:t>
            </a:r>
          </a:p>
          <a:p>
            <a:pPr marL="914400" lvl="1" indent="-457200" algn="just">
              <a:spcBef>
                <a:spcPct val="20000"/>
              </a:spcBef>
              <a:buClr>
                <a:srgbClr val="FF0000"/>
              </a:buClr>
              <a:buFont typeface="Wingdings" pitchFamily="2" charset="2"/>
              <a:buChar char="v"/>
            </a:pPr>
            <a:r>
              <a:rPr lang="en-US" sz="1600" dirty="0" smtClean="0">
                <a:latin typeface="Calibri" pitchFamily="34" charset="0"/>
                <a:cs typeface="Times New Roman" pitchFamily="18" charset="0"/>
              </a:rPr>
              <a:t>The method call to use the </a:t>
            </a:r>
            <a:r>
              <a:rPr lang="en-US" sz="1600" dirty="0" err="1" smtClean="0">
                <a:latin typeface="Calibri" pitchFamily="34" charset="0"/>
                <a:cs typeface="Courier New" pitchFamily="49" charset="0"/>
              </a:rPr>
              <a:t>forName</a:t>
            </a:r>
            <a:r>
              <a:rPr lang="en-US" sz="1600" dirty="0" smtClean="0">
                <a:latin typeface="Calibri" pitchFamily="34" charset="0"/>
                <a:cs typeface="Courier New" pitchFamily="49" charset="0"/>
              </a:rPr>
              <a:t>()</a:t>
            </a:r>
            <a:r>
              <a:rPr lang="en-US" sz="1600" dirty="0" smtClean="0">
                <a:latin typeface="Calibri" pitchFamily="34" charset="0"/>
                <a:cs typeface="Times New Roman" pitchFamily="18" charset="0"/>
              </a:rPr>
              <a:t> method is:</a:t>
            </a:r>
          </a:p>
          <a:p>
            <a:pPr marL="914400" lvl="1" indent="-457200" algn="just">
              <a:spcBef>
                <a:spcPct val="20000"/>
              </a:spcBef>
              <a:buClr>
                <a:srgbClr val="FF0000"/>
              </a:buClr>
              <a:buNone/>
            </a:pPr>
            <a:r>
              <a:rPr lang="en-US" sz="1600" dirty="0" smtClean="0">
                <a:latin typeface="Calibri" pitchFamily="34" charset="0"/>
                <a:cs typeface="Times New Roman" pitchFamily="18" charset="0"/>
              </a:rPr>
              <a:t>	</a:t>
            </a:r>
            <a:r>
              <a:rPr lang="en-US" sz="1600" dirty="0" err="1" smtClean="0">
                <a:latin typeface="Calibri" pitchFamily="34" charset="0"/>
                <a:cs typeface="Times New Roman" pitchFamily="18" charset="0"/>
              </a:rPr>
              <a:t>Class.forName</a:t>
            </a:r>
            <a:r>
              <a:rPr lang="en-US" sz="1600" dirty="0" smtClean="0">
                <a:latin typeface="Calibri" pitchFamily="34" charset="0"/>
                <a:cs typeface="Times New Roman" pitchFamily="18" charset="0"/>
              </a:rPr>
              <a:t>("</a:t>
            </a:r>
            <a:r>
              <a:rPr lang="en-US" sz="1600" dirty="0" err="1" smtClean="0">
                <a:latin typeface="Calibri" pitchFamily="34" charset="0"/>
                <a:cs typeface="Times New Roman" pitchFamily="18" charset="0"/>
              </a:rPr>
              <a:t>sun.jdbc.odbc.JdbcOdbcDriver</a:t>
            </a:r>
            <a:r>
              <a:rPr lang="en-US" sz="1600" dirty="0" smtClean="0">
                <a:latin typeface="Calibri" pitchFamily="34" charset="0"/>
                <a:cs typeface="Times New Roman" pitchFamily="18" charset="0"/>
              </a:rPr>
              <a:t>");  </a:t>
            </a:r>
          </a:p>
          <a:p>
            <a:pPr marL="457200" indent="-457200" algn="just">
              <a:spcBef>
                <a:spcPct val="20000"/>
              </a:spcBef>
              <a:buClr>
                <a:srgbClr val="FF0000"/>
              </a:buClr>
              <a:buSzPct val="80000"/>
              <a:buFont typeface="Wingdings" pitchFamily="2" charset="2"/>
              <a:buChar char="q"/>
            </a:pPr>
            <a:endParaRPr lang="en-US" sz="1400" dirty="0" smtClean="0">
              <a:solidFill>
                <a:schemeClr val="tx1"/>
              </a:solidFill>
              <a:latin typeface="Calibri" pitchFamily="34" charset="0"/>
              <a:cs typeface="Times New Roman" pitchFamily="18" charset="0"/>
            </a:endParaRPr>
          </a:p>
          <a:p>
            <a:pPr algn="just" eaLnBrk="1" hangingPunct="1">
              <a:buFont typeface="Wingdings" pitchFamily="2" charset="2"/>
              <a:buChar char="q"/>
              <a:defRPr/>
            </a:pPr>
            <a:endParaRPr lang="en-US" sz="1400" dirty="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Load A Driver Programmatically(continued)</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marL="457200" indent="-457200" algn="just">
              <a:spcBef>
                <a:spcPct val="20000"/>
              </a:spcBef>
              <a:buClr>
                <a:srgbClr val="FF0000"/>
              </a:buClr>
              <a:buSzPct val="80000"/>
              <a:buFont typeface="Wingdings" pitchFamily="2" charset="2"/>
              <a:buChar char="q"/>
            </a:pPr>
            <a:endParaRPr lang="en-US" sz="1600" dirty="0" smtClean="0">
              <a:solidFill>
                <a:schemeClr val="tx1"/>
              </a:solidFill>
              <a:latin typeface="Calibri" pitchFamily="34" charset="0"/>
              <a:cs typeface="Times New Roman" pitchFamily="18" charset="0"/>
            </a:endParaRPr>
          </a:p>
          <a:p>
            <a:pPr marL="457200" indent="-457200">
              <a:spcBef>
                <a:spcPct val="20000"/>
              </a:spcBef>
              <a:buClr>
                <a:srgbClr val="FF0000"/>
              </a:buClr>
              <a:buSzPct val="80000"/>
              <a:buFont typeface="Wingdings" pitchFamily="2" charset="2"/>
              <a:buChar char="q"/>
            </a:pPr>
            <a:r>
              <a:rPr lang="en-US" sz="1600" dirty="0" smtClean="0">
                <a:latin typeface="Calibri" pitchFamily="34" charset="0"/>
                <a:cs typeface="Times New Roman" pitchFamily="18" charset="0"/>
              </a:rPr>
              <a:t>Using the </a:t>
            </a:r>
            <a:r>
              <a:rPr lang="en-US" sz="1600" dirty="0" err="1" smtClean="0">
                <a:latin typeface="Calibri" pitchFamily="34" charset="0"/>
                <a:cs typeface="Courier New" pitchFamily="49" charset="0"/>
              </a:rPr>
              <a:t>registerDriver</a:t>
            </a:r>
            <a:r>
              <a:rPr lang="en-US" sz="1600" dirty="0" smtClean="0">
                <a:latin typeface="Calibri" pitchFamily="34" charset="0"/>
                <a:cs typeface="Courier New" pitchFamily="49" charset="0"/>
              </a:rPr>
              <a:t>() </a:t>
            </a:r>
            <a:r>
              <a:rPr lang="en-US" sz="1600" dirty="0" smtClean="0">
                <a:latin typeface="Calibri" pitchFamily="34" charset="0"/>
                <a:cs typeface="Times New Roman" pitchFamily="18" charset="0"/>
              </a:rPr>
              <a:t>method:</a:t>
            </a:r>
          </a:p>
          <a:p>
            <a:pPr marL="914400" lvl="1" indent="-457200">
              <a:spcBef>
                <a:spcPct val="20000"/>
              </a:spcBef>
              <a:buClr>
                <a:srgbClr val="FF0000"/>
              </a:buClr>
              <a:buFont typeface="Wingdings" pitchFamily="2" charset="2"/>
              <a:buChar char="v"/>
            </a:pPr>
            <a:r>
              <a:rPr lang="en-US" sz="1600" dirty="0" smtClean="0">
                <a:latin typeface="Calibri" pitchFamily="34" charset="0"/>
                <a:cs typeface="Times New Roman" pitchFamily="18" charset="0"/>
              </a:rPr>
              <a:t>You can create an instance of the Driver class to load a JDBC driver. </a:t>
            </a:r>
          </a:p>
          <a:p>
            <a:pPr marL="914400" lvl="1" indent="-457200">
              <a:spcBef>
                <a:spcPct val="20000"/>
              </a:spcBef>
              <a:buClr>
                <a:srgbClr val="FF0000"/>
              </a:buClr>
              <a:buFont typeface="Wingdings" pitchFamily="2" charset="2"/>
              <a:buChar char="v"/>
            </a:pPr>
            <a:r>
              <a:rPr lang="en-US" sz="1600" dirty="0" smtClean="0">
                <a:latin typeface="Calibri" pitchFamily="34" charset="0"/>
                <a:cs typeface="Times New Roman" pitchFamily="18" charset="0"/>
              </a:rPr>
              <a:t>This instance provide the name of the driver class at run time. </a:t>
            </a:r>
          </a:p>
          <a:p>
            <a:pPr marL="914400" lvl="1" indent="-457200">
              <a:spcBef>
                <a:spcPct val="20000"/>
              </a:spcBef>
              <a:buClr>
                <a:srgbClr val="FF0000"/>
              </a:buClr>
              <a:buFont typeface="Wingdings" pitchFamily="2" charset="2"/>
              <a:buChar char="v"/>
            </a:pPr>
            <a:r>
              <a:rPr lang="en-US" sz="1600" dirty="0" smtClean="0">
                <a:latin typeface="Calibri" pitchFamily="34" charset="0"/>
                <a:cs typeface="Times New Roman" pitchFamily="18" charset="0"/>
              </a:rPr>
              <a:t>The statement to create an instance of the Driver class is:</a:t>
            </a:r>
          </a:p>
          <a:p>
            <a:pPr marL="914400" lvl="1" indent="-457200">
              <a:spcBef>
                <a:spcPct val="20000"/>
              </a:spcBef>
              <a:buClr>
                <a:srgbClr val="FF0000"/>
              </a:buClr>
              <a:buNone/>
            </a:pPr>
            <a:r>
              <a:rPr lang="en-US" sz="1600" dirty="0" smtClean="0">
                <a:latin typeface="Calibri" pitchFamily="34" charset="0"/>
                <a:cs typeface="Times New Roman" pitchFamily="18" charset="0"/>
              </a:rPr>
              <a:t>		Driver d = new </a:t>
            </a:r>
            <a:r>
              <a:rPr lang="en-US" sz="1600" dirty="0" err="1" smtClean="0">
                <a:latin typeface="Calibri" pitchFamily="34" charset="0"/>
                <a:cs typeface="Times New Roman" pitchFamily="18" charset="0"/>
              </a:rPr>
              <a:t>sun.jdbc.odbc.JdbcOdbcDriver</a:t>
            </a:r>
            <a:r>
              <a:rPr lang="en-US" sz="1600" dirty="0" smtClean="0">
                <a:latin typeface="Calibri" pitchFamily="34" charset="0"/>
                <a:cs typeface="Times New Roman" pitchFamily="18" charset="0"/>
              </a:rPr>
              <a:t>(); </a:t>
            </a:r>
          </a:p>
          <a:p>
            <a:pPr marL="914400" lvl="1" indent="-457200" algn="just">
              <a:spcBef>
                <a:spcPct val="20000"/>
              </a:spcBef>
              <a:buClr>
                <a:srgbClr val="FF0000"/>
              </a:buClr>
              <a:buFont typeface="Wingdings" pitchFamily="2" charset="2"/>
              <a:buChar char="v"/>
            </a:pPr>
            <a:r>
              <a:rPr lang="en-US" sz="1600" dirty="0" smtClean="0">
                <a:latin typeface="Calibri" pitchFamily="34" charset="0"/>
                <a:cs typeface="Times New Roman" pitchFamily="18" charset="0"/>
              </a:rPr>
              <a:t>You need to call the </a:t>
            </a:r>
            <a:r>
              <a:rPr lang="en-US" sz="1600" dirty="0" err="1" smtClean="0">
                <a:latin typeface="Calibri" pitchFamily="34" charset="0"/>
                <a:cs typeface="Times New Roman" pitchFamily="18" charset="0"/>
              </a:rPr>
              <a:t>registerDriver</a:t>
            </a:r>
            <a:r>
              <a:rPr lang="en-US" sz="1600" dirty="0" smtClean="0">
                <a:latin typeface="Calibri" pitchFamily="34" charset="0"/>
                <a:cs typeface="Times New Roman" pitchFamily="18" charset="0"/>
              </a:rPr>
              <a:t>() method to register the Driver object with the </a:t>
            </a:r>
            <a:r>
              <a:rPr lang="en-US" sz="1600" dirty="0" err="1" smtClean="0">
                <a:latin typeface="Calibri" pitchFamily="34" charset="0"/>
                <a:cs typeface="Times New Roman" pitchFamily="18" charset="0"/>
              </a:rPr>
              <a:t>DriverManager</a:t>
            </a:r>
            <a:r>
              <a:rPr lang="en-US" sz="1600" dirty="0" smtClean="0">
                <a:latin typeface="Calibri" pitchFamily="34" charset="0"/>
                <a:cs typeface="Times New Roman" pitchFamily="18" charset="0"/>
              </a:rPr>
              <a:t>. </a:t>
            </a:r>
          </a:p>
          <a:p>
            <a:pPr marL="914400" lvl="1" indent="-457200">
              <a:spcBef>
                <a:spcPct val="20000"/>
              </a:spcBef>
              <a:buClr>
                <a:srgbClr val="FF0000"/>
              </a:buClr>
              <a:buFont typeface="Wingdings" pitchFamily="2" charset="2"/>
              <a:buChar char="v"/>
            </a:pPr>
            <a:r>
              <a:rPr lang="en-US" sz="1600" dirty="0" smtClean="0">
                <a:latin typeface="Calibri" pitchFamily="34" charset="0"/>
                <a:cs typeface="Times New Roman" pitchFamily="18" charset="0"/>
              </a:rPr>
              <a:t>The method call to register the JDBC-ODBC Bridge driver is:</a:t>
            </a:r>
          </a:p>
          <a:p>
            <a:pPr marL="914400" lvl="1" indent="-457200">
              <a:spcBef>
                <a:spcPct val="20000"/>
              </a:spcBef>
              <a:buClr>
                <a:srgbClr val="FF0000"/>
              </a:buClr>
              <a:buNone/>
            </a:pPr>
            <a:r>
              <a:rPr lang="en-US" sz="1600" dirty="0" smtClean="0">
                <a:latin typeface="Calibri" pitchFamily="34" charset="0"/>
                <a:cs typeface="Times New Roman" pitchFamily="18" charset="0"/>
              </a:rPr>
              <a:t>		</a:t>
            </a:r>
            <a:r>
              <a:rPr lang="en-US" sz="1600" dirty="0" err="1" smtClean="0">
                <a:latin typeface="Calibri" pitchFamily="34" charset="0"/>
                <a:cs typeface="Times New Roman" pitchFamily="18" charset="0"/>
              </a:rPr>
              <a:t>DriverManager.registerDriver</a:t>
            </a:r>
            <a:r>
              <a:rPr lang="en-US" sz="1600" dirty="0" smtClean="0">
                <a:latin typeface="Calibri" pitchFamily="34" charset="0"/>
                <a:cs typeface="Times New Roman" pitchFamily="18" charset="0"/>
              </a:rPr>
              <a:t>(d); </a:t>
            </a:r>
            <a:endParaRPr lang="en-US" sz="1600" dirty="0" smtClean="0">
              <a:solidFill>
                <a:srgbClr val="006666"/>
              </a:solidFill>
              <a:latin typeface="Calibri" pitchFamily="34" charset="0"/>
              <a:cs typeface="Times New Roman" pitchFamily="18" charset="0"/>
            </a:endParaRPr>
          </a:p>
          <a:p>
            <a:pPr marL="457200" indent="-457200" algn="just">
              <a:spcBef>
                <a:spcPct val="20000"/>
              </a:spcBef>
              <a:buClr>
                <a:srgbClr val="FF0000"/>
              </a:buClr>
              <a:buSzPct val="80000"/>
              <a:buFont typeface="Wingdings" pitchFamily="2" charset="2"/>
              <a:buChar char="q"/>
            </a:pPr>
            <a:endParaRPr lang="en-US" sz="1600" dirty="0" smtClean="0">
              <a:solidFill>
                <a:schemeClr val="tx1"/>
              </a:solidFill>
              <a:latin typeface="Calibri" pitchFamily="34" charset="0"/>
              <a:cs typeface="Times New Roman" pitchFamily="18" charset="0"/>
            </a:endParaRPr>
          </a:p>
          <a:p>
            <a:pPr algn="just" eaLnBrk="1" hangingPunct="1">
              <a:buFont typeface="Wingdings" pitchFamily="2" charset="2"/>
              <a:buChar char="q"/>
              <a:defRPr/>
            </a:pPr>
            <a:endParaRPr lang="en-US" sz="1600" dirty="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Connect to a Database</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marL="457200" indent="-457200" algn="just">
              <a:spcBef>
                <a:spcPct val="20000"/>
              </a:spcBef>
              <a:buClr>
                <a:srgbClr val="FF0000"/>
              </a:buClr>
              <a:buSzPct val="80000"/>
              <a:buFont typeface="Wingdings" pitchFamily="2" charset="2"/>
              <a:buChar char="q"/>
            </a:pPr>
            <a:endParaRPr lang="en-US" sz="1600" dirty="0" smtClean="0">
              <a:solidFill>
                <a:schemeClr val="tx1"/>
              </a:solidFill>
              <a:latin typeface="Calibri" pitchFamily="34" charset="0"/>
              <a:cs typeface="Times New Roman" pitchFamily="18" charset="0"/>
            </a:endParaRPr>
          </a:p>
          <a:p>
            <a:pPr marL="457200" indent="-457200">
              <a:spcBef>
                <a:spcPct val="20000"/>
              </a:spcBef>
              <a:buClr>
                <a:srgbClr val="FF0000"/>
              </a:buClr>
              <a:buSzPct val="80000"/>
              <a:buFont typeface="Wingdings" pitchFamily="2" charset="2"/>
              <a:buChar char="q"/>
            </a:pPr>
            <a:r>
              <a:rPr lang="en-US" sz="1600" dirty="0" smtClean="0">
                <a:latin typeface="Calibri" pitchFamily="34" charset="0"/>
                <a:cs typeface="Times New Roman" pitchFamily="18" charset="0"/>
              </a:rPr>
              <a:t>Connecting to a Database Using </a:t>
            </a:r>
            <a:r>
              <a:rPr lang="en-US" sz="1600" dirty="0" err="1" smtClean="0">
                <a:latin typeface="Calibri" pitchFamily="34" charset="0"/>
                <a:cs typeface="Times New Roman" pitchFamily="18" charset="0"/>
              </a:rPr>
              <a:t>DriverManager.getConnection</a:t>
            </a:r>
            <a:r>
              <a:rPr lang="en-US" sz="1600" dirty="0" smtClean="0">
                <a:latin typeface="Calibri" pitchFamily="34" charset="0"/>
                <a:cs typeface="Times New Roman" pitchFamily="18" charset="0"/>
              </a:rPr>
              <a:t>() method:</a:t>
            </a:r>
          </a:p>
          <a:p>
            <a:pPr marL="914400" lvl="1" indent="-457200">
              <a:spcBef>
                <a:spcPct val="20000"/>
              </a:spcBef>
              <a:buClr>
                <a:srgbClr val="FF0000"/>
              </a:buClr>
              <a:buSzPct val="80000"/>
              <a:buFont typeface="Wingdings" pitchFamily="2" charset="2"/>
              <a:buChar char="v"/>
            </a:pPr>
            <a:r>
              <a:rPr lang="en-US" sz="1600" dirty="0" smtClean="0">
                <a:latin typeface="Calibri" pitchFamily="34" charset="0"/>
              </a:rPr>
              <a:t>Connection </a:t>
            </a:r>
            <a:r>
              <a:rPr lang="en-US" sz="1600" dirty="0" err="1" smtClean="0">
                <a:latin typeface="Calibri" pitchFamily="34" charset="0"/>
              </a:rPr>
              <a:t>getConnection</a:t>
            </a:r>
            <a:r>
              <a:rPr lang="en-US" sz="1600" dirty="0" smtClean="0">
                <a:latin typeface="Calibri" pitchFamily="34" charset="0"/>
              </a:rPr>
              <a:t> (String &lt;</a:t>
            </a:r>
            <a:r>
              <a:rPr lang="en-US" sz="1600" dirty="0" err="1" smtClean="0">
                <a:latin typeface="Calibri" pitchFamily="34" charset="0"/>
              </a:rPr>
              <a:t>url</a:t>
            </a:r>
            <a:r>
              <a:rPr lang="en-US" sz="1600" dirty="0" smtClean="0">
                <a:latin typeface="Calibri" pitchFamily="34" charset="0"/>
              </a:rPr>
              <a:t>&gt;) </a:t>
            </a:r>
          </a:p>
          <a:p>
            <a:pPr marL="914400" lvl="1" indent="-457200">
              <a:spcBef>
                <a:spcPct val="20000"/>
              </a:spcBef>
              <a:buClr>
                <a:srgbClr val="FF0000"/>
              </a:buClr>
              <a:buSzPct val="80000"/>
              <a:buFont typeface="Wingdings" pitchFamily="2" charset="2"/>
              <a:buChar char="v"/>
            </a:pPr>
            <a:r>
              <a:rPr lang="en-US" sz="1600" dirty="0" smtClean="0">
                <a:latin typeface="Calibri" pitchFamily="34" charset="0"/>
              </a:rPr>
              <a:t>Connection </a:t>
            </a:r>
            <a:r>
              <a:rPr lang="en-US" sz="1600" dirty="0" err="1" smtClean="0">
                <a:latin typeface="Calibri" pitchFamily="34" charset="0"/>
              </a:rPr>
              <a:t>getConnection</a:t>
            </a:r>
            <a:r>
              <a:rPr lang="en-US" sz="1600" dirty="0" smtClean="0">
                <a:latin typeface="Calibri" pitchFamily="34" charset="0"/>
              </a:rPr>
              <a:t> (String &lt;</a:t>
            </a:r>
            <a:r>
              <a:rPr lang="en-US" sz="1600" dirty="0" err="1" smtClean="0">
                <a:latin typeface="Calibri" pitchFamily="34" charset="0"/>
              </a:rPr>
              <a:t>url</a:t>
            </a:r>
            <a:r>
              <a:rPr lang="en-US" sz="1600" dirty="0" smtClean="0">
                <a:latin typeface="Calibri" pitchFamily="34" charset="0"/>
              </a:rPr>
              <a:t>&gt;, String &lt;username&gt;, String &lt;password&gt;)</a:t>
            </a:r>
          </a:p>
          <a:p>
            <a:pPr marL="1371600" lvl="2" indent="-457200">
              <a:spcBef>
                <a:spcPct val="20000"/>
              </a:spcBef>
              <a:buClr>
                <a:srgbClr val="FF0000"/>
              </a:buClr>
              <a:buSzPct val="80000"/>
              <a:buFont typeface="Wingdings" pitchFamily="2" charset="2"/>
              <a:buChar char="§"/>
            </a:pPr>
            <a:r>
              <a:rPr lang="en-US" sz="1600" dirty="0" smtClean="0">
                <a:latin typeface="Calibri" pitchFamily="34" charset="0"/>
                <a:cs typeface="Times New Roman" pitchFamily="18" charset="0"/>
              </a:rPr>
              <a:t>Connects to given JDBC URL.</a:t>
            </a:r>
          </a:p>
          <a:p>
            <a:pPr marL="1371600" lvl="2" indent="-457200">
              <a:spcBef>
                <a:spcPct val="20000"/>
              </a:spcBef>
              <a:buClr>
                <a:srgbClr val="FF0000"/>
              </a:buClr>
              <a:buSzPct val="80000"/>
              <a:buFont typeface="Wingdings" pitchFamily="2" charset="2"/>
              <a:buChar char="§"/>
            </a:pPr>
            <a:r>
              <a:rPr lang="en-US" sz="1600" dirty="0" smtClean="0">
                <a:latin typeface="Calibri" pitchFamily="34" charset="0"/>
                <a:cs typeface="Times New Roman" pitchFamily="18" charset="0"/>
              </a:rPr>
              <a:t>throws </a:t>
            </a:r>
            <a:r>
              <a:rPr lang="en-US" sz="1600" dirty="0" err="1" smtClean="0">
                <a:latin typeface="Calibri" pitchFamily="34" charset="0"/>
                <a:cs typeface="Times New Roman" pitchFamily="18" charset="0"/>
              </a:rPr>
              <a:t>java.sql.SQLException</a:t>
            </a:r>
            <a:r>
              <a:rPr lang="en-US" sz="1600" dirty="0" smtClean="0">
                <a:latin typeface="Calibri" pitchFamily="34" charset="0"/>
                <a:cs typeface="Times New Roman" pitchFamily="18" charset="0"/>
              </a:rPr>
              <a:t>.</a:t>
            </a:r>
          </a:p>
          <a:p>
            <a:pPr marL="1371600" lvl="2" indent="-457200">
              <a:spcBef>
                <a:spcPct val="20000"/>
              </a:spcBef>
              <a:buClr>
                <a:srgbClr val="FF0000"/>
              </a:buClr>
              <a:buSzPct val="80000"/>
              <a:buFont typeface="Wingdings" pitchFamily="2" charset="2"/>
              <a:buChar char="§"/>
            </a:pPr>
            <a:r>
              <a:rPr lang="en-US" sz="1600" dirty="0" smtClean="0">
                <a:latin typeface="Calibri" pitchFamily="34" charset="0"/>
                <a:cs typeface="Times New Roman" pitchFamily="18" charset="0"/>
              </a:rPr>
              <a:t>Returns a connection object.</a:t>
            </a:r>
          </a:p>
          <a:p>
            <a:pPr marL="776288" indent="-457200">
              <a:spcBef>
                <a:spcPct val="20000"/>
              </a:spcBef>
              <a:buClr>
                <a:srgbClr val="FF0000"/>
              </a:buClr>
              <a:buSzPct val="80000"/>
              <a:buNone/>
            </a:pPr>
            <a:r>
              <a:rPr lang="en-US" sz="1600" dirty="0" smtClean="0">
                <a:solidFill>
                  <a:schemeClr val="tx1"/>
                </a:solidFill>
                <a:latin typeface="Calibri" pitchFamily="34" charset="0"/>
                <a:cs typeface="Times New Roman" pitchFamily="18" charset="0"/>
              </a:rPr>
              <a:t>Example</a:t>
            </a:r>
          </a:p>
          <a:p>
            <a:pPr marL="776288" indent="-457200">
              <a:spcBef>
                <a:spcPct val="20000"/>
              </a:spcBef>
              <a:buClr>
                <a:srgbClr val="FF0000"/>
              </a:buClr>
              <a:buSzPct val="80000"/>
              <a:buNone/>
            </a:pPr>
            <a:r>
              <a:rPr lang="en-US" sz="1600" dirty="0" smtClean="0">
                <a:solidFill>
                  <a:schemeClr val="tx1"/>
                </a:solidFill>
                <a:latin typeface="Calibri" pitchFamily="34" charset="0"/>
                <a:cs typeface="Times New Roman" pitchFamily="18" charset="0"/>
              </a:rPr>
              <a:t>Connection con=</a:t>
            </a:r>
            <a:r>
              <a:rPr lang="en-US" sz="1600" dirty="0" err="1" smtClean="0">
                <a:solidFill>
                  <a:schemeClr val="tx1"/>
                </a:solidFill>
                <a:latin typeface="Calibri" pitchFamily="34" charset="0"/>
                <a:cs typeface="Times New Roman" pitchFamily="18" charset="0"/>
              </a:rPr>
              <a:t>DriverManager.getConnection</a:t>
            </a:r>
            <a:r>
              <a:rPr lang="en-US" sz="1600" dirty="0" smtClean="0">
                <a:solidFill>
                  <a:schemeClr val="tx1"/>
                </a:solidFill>
                <a:latin typeface="Calibri" pitchFamily="34" charset="0"/>
                <a:cs typeface="Times New Roman" pitchFamily="18" charset="0"/>
              </a:rPr>
              <a:t>(“</a:t>
            </a:r>
            <a:r>
              <a:rPr lang="en-IN" sz="1600" dirty="0" err="1" smtClean="0">
                <a:latin typeface="Calibri" pitchFamily="34" charset="0"/>
              </a:rPr>
              <a:t>jdbc:oracle:thin</a:t>
            </a:r>
            <a:r>
              <a:rPr lang="en-IN" sz="1600" dirty="0" smtClean="0">
                <a:latin typeface="Calibri" pitchFamily="34" charset="0"/>
              </a:rPr>
              <a:t>:@localhost:1521:XE”, “hr”, “hr” </a:t>
            </a:r>
            <a:r>
              <a:rPr lang="en-US" sz="1600" dirty="0" smtClean="0">
                <a:solidFill>
                  <a:schemeClr val="tx1"/>
                </a:solidFill>
                <a:latin typeface="Calibri" pitchFamily="34" charset="0"/>
                <a:cs typeface="Times New Roman" pitchFamily="18" charset="0"/>
              </a:rPr>
              <a:t>);</a:t>
            </a:r>
          </a:p>
          <a:p>
            <a:pPr algn="just" eaLnBrk="1" hangingPunct="1">
              <a:buFont typeface="Wingdings" pitchFamily="2" charset="2"/>
              <a:buChar char="q"/>
              <a:defRPr/>
            </a:pPr>
            <a:endParaRPr lang="en-US" sz="1600" dirty="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000" b="1" dirty="0" smtClean="0">
                <a:latin typeface="Calibri" pitchFamily="34" charset="0"/>
              </a:rPr>
              <a:t>Example: Connecting to a Database(Oracle) –older way</a:t>
            </a:r>
            <a:endParaRPr lang="en-US" sz="20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fontScale="92500" lnSpcReduction="10000"/>
          </a:bodyPr>
          <a:lstStyle>
            <a:extLst/>
          </a:lstStyle>
          <a:p>
            <a:pPr algn="just" eaLnBrk="1" hangingPunct="1">
              <a:buNone/>
              <a:defRPr/>
            </a:pPr>
            <a:r>
              <a:rPr lang="en-US" sz="1200" b="1" dirty="0" smtClean="0">
                <a:solidFill>
                  <a:schemeClr val="tx1"/>
                </a:solidFill>
                <a:latin typeface="Calibri" pitchFamily="34" charset="0"/>
                <a:cs typeface="Times New Roman" pitchFamily="18" charset="0"/>
              </a:rPr>
              <a:t>1. import java.sql.*;</a:t>
            </a:r>
          </a:p>
          <a:p>
            <a:pPr algn="just" eaLnBrk="1" hangingPunct="1">
              <a:buNone/>
              <a:defRPr/>
            </a:pPr>
            <a:r>
              <a:rPr lang="en-US" sz="1200" b="1" dirty="0" smtClean="0">
                <a:solidFill>
                  <a:schemeClr val="tx1"/>
                </a:solidFill>
                <a:latin typeface="Calibri" pitchFamily="34" charset="0"/>
                <a:cs typeface="Times New Roman" pitchFamily="18" charset="0"/>
              </a:rPr>
              <a:t>2. C</a:t>
            </a:r>
            <a:r>
              <a:rPr lang="en-US" sz="1200" b="1" dirty="0" smtClean="0">
                <a:solidFill>
                  <a:schemeClr val="tx1"/>
                </a:solidFill>
                <a:latin typeface="Calibri" pitchFamily="34" charset="0"/>
              </a:rPr>
              <a:t>lass </a:t>
            </a:r>
            <a:r>
              <a:rPr lang="en-US" sz="1200" b="1" dirty="0" err="1" smtClean="0">
                <a:solidFill>
                  <a:schemeClr val="tx1"/>
                </a:solidFill>
                <a:latin typeface="Calibri" pitchFamily="34" charset="0"/>
              </a:rPr>
              <a:t>TestConection</a:t>
            </a:r>
            <a:endParaRPr lang="en-US" sz="1200" b="1" dirty="0" smtClean="0">
              <a:solidFill>
                <a:schemeClr val="tx1"/>
              </a:solidFill>
              <a:latin typeface="Calibri" pitchFamily="34" charset="0"/>
            </a:endParaRPr>
          </a:p>
          <a:p>
            <a:pPr algn="just" eaLnBrk="1" hangingPunct="1">
              <a:buNone/>
              <a:defRPr/>
            </a:pPr>
            <a:r>
              <a:rPr lang="en-US" sz="1200" b="1" dirty="0" smtClean="0">
                <a:solidFill>
                  <a:schemeClr val="tx1"/>
                </a:solidFill>
                <a:latin typeface="Calibri" pitchFamily="34" charset="0"/>
              </a:rPr>
              <a:t>3. {</a:t>
            </a:r>
          </a:p>
          <a:p>
            <a:pPr algn="just" eaLnBrk="1" hangingPunct="1">
              <a:buNone/>
              <a:defRPr/>
            </a:pPr>
            <a:r>
              <a:rPr lang="en-US" sz="1200" b="1" dirty="0" smtClean="0">
                <a:solidFill>
                  <a:schemeClr val="tx1"/>
                </a:solidFill>
                <a:latin typeface="Calibri" pitchFamily="34" charset="0"/>
              </a:rPr>
              <a:t>4.	public static void main(String as[])</a:t>
            </a:r>
          </a:p>
          <a:p>
            <a:pPr algn="just" eaLnBrk="1" hangingPunct="1">
              <a:buNone/>
              <a:defRPr/>
            </a:pPr>
            <a:r>
              <a:rPr lang="en-US" sz="1200" b="1" dirty="0" smtClean="0">
                <a:solidFill>
                  <a:schemeClr val="tx1"/>
                </a:solidFill>
                <a:latin typeface="Calibri" pitchFamily="34" charset="0"/>
              </a:rPr>
              <a:t>5.	{</a:t>
            </a:r>
          </a:p>
          <a:p>
            <a:pPr>
              <a:buFontTx/>
              <a:buNone/>
            </a:pPr>
            <a:r>
              <a:rPr lang="en-US" sz="1200" b="1" dirty="0" smtClean="0">
                <a:solidFill>
                  <a:schemeClr val="tx1"/>
                </a:solidFill>
                <a:latin typeface="Calibri" pitchFamily="34" charset="0"/>
              </a:rPr>
              <a:t>6.		</a:t>
            </a:r>
            <a:r>
              <a:rPr lang="en-US" sz="1200" b="1" dirty="0" smtClean="0">
                <a:latin typeface="Calibri" pitchFamily="34" charset="0"/>
              </a:rPr>
              <a:t>try {</a:t>
            </a:r>
          </a:p>
          <a:p>
            <a:pPr>
              <a:buFontTx/>
              <a:buNone/>
            </a:pPr>
            <a:r>
              <a:rPr lang="en-US" sz="1200" b="1" dirty="0" smtClean="0">
                <a:latin typeface="Calibri" pitchFamily="34" charset="0"/>
              </a:rPr>
              <a:t>7.		          </a:t>
            </a:r>
            <a:r>
              <a:rPr lang="en-US" sz="1200" b="1" dirty="0" err="1" smtClean="0">
                <a:latin typeface="Calibri" pitchFamily="34" charset="0"/>
              </a:rPr>
              <a:t>Class.forName</a:t>
            </a:r>
            <a:r>
              <a:rPr lang="en-US" sz="1200" b="1" dirty="0" smtClean="0">
                <a:latin typeface="Calibri" pitchFamily="34" charset="0"/>
              </a:rPr>
              <a:t> ("</a:t>
            </a:r>
            <a:r>
              <a:rPr lang="en-IN" sz="1200" b="1" dirty="0" err="1" smtClean="0">
                <a:latin typeface="Calibri" pitchFamily="34" charset="0"/>
              </a:rPr>
              <a:t>oracle.jdbc.driver.OracleDriver</a:t>
            </a:r>
            <a:r>
              <a:rPr lang="en-IN" sz="1200" b="1" dirty="0" smtClean="0">
                <a:latin typeface="Calibri" pitchFamily="34" charset="0"/>
              </a:rPr>
              <a:t> </a:t>
            </a:r>
            <a:r>
              <a:rPr lang="en-US" sz="1200" b="1" dirty="0" smtClean="0">
                <a:latin typeface="Calibri" pitchFamily="34" charset="0"/>
              </a:rPr>
              <a:t>");</a:t>
            </a:r>
          </a:p>
          <a:p>
            <a:pPr>
              <a:buFontTx/>
              <a:buNone/>
            </a:pPr>
            <a:r>
              <a:rPr lang="en-US" sz="1200" b="1" dirty="0" smtClean="0">
                <a:latin typeface="Calibri" pitchFamily="34" charset="0"/>
              </a:rPr>
              <a:t>8.		          Connection con = </a:t>
            </a:r>
            <a:r>
              <a:rPr lang="en-US" sz="1200" b="1" dirty="0" err="1" smtClean="0">
                <a:latin typeface="Calibri" pitchFamily="34" charset="0"/>
              </a:rPr>
              <a:t>DriverManager.getConnection</a:t>
            </a:r>
            <a:r>
              <a:rPr lang="en-US" sz="1200" b="1" dirty="0" smtClean="0">
                <a:latin typeface="Calibri" pitchFamily="34" charset="0"/>
              </a:rPr>
              <a:t>(</a:t>
            </a:r>
            <a:r>
              <a:rPr lang="en-US" sz="1200" b="1" dirty="0" smtClean="0">
                <a:solidFill>
                  <a:schemeClr val="tx1"/>
                </a:solidFill>
                <a:latin typeface="Calibri" pitchFamily="34" charset="0"/>
                <a:cs typeface="Times New Roman" pitchFamily="18" charset="0"/>
              </a:rPr>
              <a:t>“</a:t>
            </a:r>
            <a:r>
              <a:rPr lang="en-IN" sz="1200" b="1" dirty="0" err="1" smtClean="0">
                <a:latin typeface="Calibri" pitchFamily="34" charset="0"/>
              </a:rPr>
              <a:t>jdbc:oracle:thin</a:t>
            </a:r>
            <a:r>
              <a:rPr lang="en-IN" sz="1200" b="1" dirty="0" smtClean="0">
                <a:latin typeface="Calibri" pitchFamily="34" charset="0"/>
              </a:rPr>
              <a:t>:@localhost:1521:XE”, “hr”, “hr”</a:t>
            </a:r>
            <a:r>
              <a:rPr lang="en-US" sz="1200" b="1" dirty="0" smtClean="0">
                <a:latin typeface="Calibri" pitchFamily="34" charset="0"/>
              </a:rPr>
              <a:t>);</a:t>
            </a:r>
          </a:p>
          <a:p>
            <a:pPr>
              <a:buFontTx/>
              <a:buNone/>
            </a:pPr>
            <a:r>
              <a:rPr lang="en-US" sz="1200" b="1" dirty="0" smtClean="0">
                <a:latin typeface="Calibri" pitchFamily="34" charset="0"/>
              </a:rPr>
              <a:t>9.		          </a:t>
            </a:r>
            <a:r>
              <a:rPr lang="en-US" sz="1200" b="1" dirty="0" err="1" smtClean="0">
                <a:latin typeface="Calibri" pitchFamily="34" charset="0"/>
              </a:rPr>
              <a:t>Systeem.out.println</a:t>
            </a:r>
            <a:r>
              <a:rPr lang="en-US" sz="1200" b="1" dirty="0" smtClean="0">
                <a:latin typeface="Calibri" pitchFamily="34" charset="0"/>
              </a:rPr>
              <a:t>(“Connection Established!!!!”);</a:t>
            </a:r>
          </a:p>
          <a:p>
            <a:pPr>
              <a:buFontTx/>
              <a:buNone/>
            </a:pPr>
            <a:r>
              <a:rPr lang="en-US" sz="1200" b="1" dirty="0" smtClean="0">
                <a:latin typeface="Calibri" pitchFamily="34" charset="0"/>
              </a:rPr>
              <a:t>10.		    }</a:t>
            </a:r>
          </a:p>
          <a:p>
            <a:pPr>
              <a:buFontTx/>
              <a:buNone/>
            </a:pPr>
            <a:r>
              <a:rPr lang="en-US" sz="1200" b="1" dirty="0" smtClean="0">
                <a:latin typeface="Calibri" pitchFamily="34" charset="0"/>
              </a:rPr>
              <a:t>11.		catch (</a:t>
            </a:r>
            <a:r>
              <a:rPr lang="en-US" sz="1200" b="1" dirty="0" err="1" smtClean="0">
                <a:latin typeface="Calibri" pitchFamily="34" charset="0"/>
              </a:rPr>
              <a:t>ClassNotFoundException</a:t>
            </a:r>
            <a:r>
              <a:rPr lang="en-US" sz="1200" b="1" dirty="0" smtClean="0">
                <a:latin typeface="Calibri" pitchFamily="34" charset="0"/>
              </a:rPr>
              <a:t> e) { </a:t>
            </a:r>
            <a:r>
              <a:rPr lang="en-US" sz="1200" b="1" dirty="0" err="1" smtClean="0">
                <a:latin typeface="Calibri" pitchFamily="34" charset="0"/>
              </a:rPr>
              <a:t>e.printStackTrace</a:t>
            </a:r>
            <a:r>
              <a:rPr lang="en-US" sz="1200" b="1" dirty="0" smtClean="0">
                <a:latin typeface="Calibri" pitchFamily="34" charset="0"/>
              </a:rPr>
              <a:t>(); }</a:t>
            </a:r>
          </a:p>
          <a:p>
            <a:pPr>
              <a:buFontTx/>
              <a:buNone/>
            </a:pPr>
            <a:r>
              <a:rPr lang="en-US" sz="1200" b="1" dirty="0" smtClean="0">
                <a:latin typeface="Calibri" pitchFamily="34" charset="0"/>
              </a:rPr>
              <a:t>12.		catch (</a:t>
            </a:r>
            <a:r>
              <a:rPr lang="en-US" sz="1200" b="1" dirty="0" err="1" smtClean="0">
                <a:latin typeface="Calibri" pitchFamily="34" charset="0"/>
              </a:rPr>
              <a:t>SQLException</a:t>
            </a:r>
            <a:r>
              <a:rPr lang="en-US" sz="1200" b="1" dirty="0" smtClean="0">
                <a:latin typeface="Calibri" pitchFamily="34" charset="0"/>
              </a:rPr>
              <a:t> e) { </a:t>
            </a:r>
            <a:r>
              <a:rPr lang="en-US" sz="1200" b="1" dirty="0" err="1" smtClean="0">
                <a:latin typeface="Calibri" pitchFamily="34" charset="0"/>
              </a:rPr>
              <a:t>e.printStackTrace</a:t>
            </a:r>
            <a:r>
              <a:rPr lang="en-US" sz="1200" b="1" dirty="0" smtClean="0">
                <a:latin typeface="Calibri" pitchFamily="34" charset="0"/>
              </a:rPr>
              <a:t>(); }</a:t>
            </a:r>
          </a:p>
          <a:p>
            <a:pPr algn="just" eaLnBrk="1" hangingPunct="1">
              <a:buNone/>
              <a:defRPr/>
            </a:pPr>
            <a:r>
              <a:rPr lang="en-US" sz="1200" b="1" dirty="0" smtClean="0">
                <a:solidFill>
                  <a:schemeClr val="tx1"/>
                </a:solidFill>
                <a:latin typeface="Calibri" pitchFamily="34" charset="0"/>
              </a:rPr>
              <a:t>13.	}</a:t>
            </a:r>
          </a:p>
          <a:p>
            <a:pPr algn="just" eaLnBrk="1" hangingPunct="1">
              <a:buNone/>
              <a:defRPr/>
            </a:pPr>
            <a:r>
              <a:rPr lang="en-US" sz="1200" b="1" dirty="0" smtClean="0">
                <a:solidFill>
                  <a:schemeClr val="tx1"/>
                </a:solidFill>
                <a:latin typeface="Calibri" pitchFamily="34" charset="0"/>
              </a:rPr>
              <a:t>14.} </a:t>
            </a:r>
            <a:endParaRPr lang="en-US" sz="1200" b="1" dirty="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000" b="1" dirty="0" smtClean="0">
                <a:latin typeface="Calibri" pitchFamily="34" charset="0"/>
              </a:rPr>
              <a:t>Example: Connecting to a Database(</a:t>
            </a:r>
            <a:r>
              <a:rPr lang="en-US" sz="2000" b="1" dirty="0" err="1" smtClean="0">
                <a:latin typeface="Calibri" pitchFamily="34" charset="0"/>
              </a:rPr>
              <a:t>MySQL</a:t>
            </a:r>
            <a:r>
              <a:rPr lang="en-US" sz="2000" b="1" dirty="0" smtClean="0">
                <a:latin typeface="Calibri" pitchFamily="34" charset="0"/>
              </a:rPr>
              <a:t>) –older way</a:t>
            </a:r>
            <a:endParaRPr lang="en-US" sz="20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fontScale="92500" lnSpcReduction="10000"/>
          </a:bodyPr>
          <a:lstStyle>
            <a:extLst/>
          </a:lstStyle>
          <a:p>
            <a:pPr algn="just" eaLnBrk="1" hangingPunct="1">
              <a:buNone/>
              <a:defRPr/>
            </a:pPr>
            <a:r>
              <a:rPr lang="en-US" sz="1200" b="1" dirty="0" smtClean="0">
                <a:solidFill>
                  <a:schemeClr val="tx1"/>
                </a:solidFill>
                <a:latin typeface="Calibri" pitchFamily="34" charset="0"/>
                <a:cs typeface="Times New Roman" pitchFamily="18" charset="0"/>
              </a:rPr>
              <a:t>1. import java.sql.*;</a:t>
            </a:r>
          </a:p>
          <a:p>
            <a:pPr algn="just" eaLnBrk="1" hangingPunct="1">
              <a:buNone/>
              <a:defRPr/>
            </a:pPr>
            <a:r>
              <a:rPr lang="en-US" sz="1200" b="1" dirty="0" smtClean="0">
                <a:solidFill>
                  <a:schemeClr val="tx1"/>
                </a:solidFill>
                <a:latin typeface="Calibri" pitchFamily="34" charset="0"/>
              </a:rPr>
              <a:t>2. class </a:t>
            </a:r>
            <a:r>
              <a:rPr lang="en-US" sz="1200" b="1" dirty="0" err="1" smtClean="0">
                <a:solidFill>
                  <a:schemeClr val="tx1"/>
                </a:solidFill>
                <a:latin typeface="Calibri" pitchFamily="34" charset="0"/>
              </a:rPr>
              <a:t>TestConection</a:t>
            </a:r>
            <a:endParaRPr lang="en-US" sz="1200" b="1" dirty="0" smtClean="0">
              <a:solidFill>
                <a:schemeClr val="tx1"/>
              </a:solidFill>
              <a:latin typeface="Calibri" pitchFamily="34" charset="0"/>
            </a:endParaRPr>
          </a:p>
          <a:p>
            <a:pPr algn="just" eaLnBrk="1" hangingPunct="1">
              <a:buNone/>
              <a:defRPr/>
            </a:pPr>
            <a:r>
              <a:rPr lang="en-US" sz="1200" b="1" dirty="0" smtClean="0">
                <a:solidFill>
                  <a:schemeClr val="tx1"/>
                </a:solidFill>
                <a:latin typeface="Calibri" pitchFamily="34" charset="0"/>
              </a:rPr>
              <a:t>3. {</a:t>
            </a:r>
          </a:p>
          <a:p>
            <a:pPr algn="just" eaLnBrk="1" hangingPunct="1">
              <a:buNone/>
              <a:defRPr/>
            </a:pPr>
            <a:r>
              <a:rPr lang="en-US" sz="1200" b="1" dirty="0" smtClean="0">
                <a:solidFill>
                  <a:schemeClr val="tx1"/>
                </a:solidFill>
                <a:latin typeface="Calibri" pitchFamily="34" charset="0"/>
              </a:rPr>
              <a:t>4.	public static void main(String as[])</a:t>
            </a:r>
          </a:p>
          <a:p>
            <a:pPr algn="just" eaLnBrk="1" hangingPunct="1">
              <a:buNone/>
              <a:defRPr/>
            </a:pPr>
            <a:r>
              <a:rPr lang="en-US" sz="1200" b="1" dirty="0" smtClean="0">
                <a:solidFill>
                  <a:schemeClr val="tx1"/>
                </a:solidFill>
                <a:latin typeface="Calibri" pitchFamily="34" charset="0"/>
              </a:rPr>
              <a:t>5.	{</a:t>
            </a:r>
          </a:p>
          <a:p>
            <a:pPr>
              <a:buFontTx/>
              <a:buNone/>
            </a:pPr>
            <a:r>
              <a:rPr lang="en-US" sz="1200" b="1" dirty="0" smtClean="0">
                <a:solidFill>
                  <a:schemeClr val="tx1"/>
                </a:solidFill>
                <a:latin typeface="Calibri" pitchFamily="34" charset="0"/>
              </a:rPr>
              <a:t>6.		</a:t>
            </a:r>
            <a:r>
              <a:rPr lang="en-US" sz="1200" b="1" dirty="0" smtClean="0">
                <a:latin typeface="Calibri" pitchFamily="34" charset="0"/>
              </a:rPr>
              <a:t>try {</a:t>
            </a:r>
          </a:p>
          <a:p>
            <a:pPr>
              <a:buFontTx/>
              <a:buNone/>
            </a:pPr>
            <a:r>
              <a:rPr lang="en-US" sz="1200" b="1" dirty="0" smtClean="0">
                <a:latin typeface="Calibri" pitchFamily="34" charset="0"/>
              </a:rPr>
              <a:t>7.		          </a:t>
            </a:r>
            <a:r>
              <a:rPr lang="en-US" sz="1200" b="1" dirty="0" err="1" smtClean="0">
                <a:latin typeface="Calibri" pitchFamily="34" charset="0"/>
              </a:rPr>
              <a:t>Class.forName</a:t>
            </a:r>
            <a:r>
              <a:rPr lang="en-US" sz="1200" b="1" dirty="0" smtClean="0">
                <a:latin typeface="Calibri" pitchFamily="34" charset="0"/>
              </a:rPr>
              <a:t> ("</a:t>
            </a:r>
            <a:r>
              <a:rPr lang="en-US" sz="1200" b="1" dirty="0" err="1" smtClean="0">
                <a:latin typeface="Calibri" pitchFamily="34" charset="0"/>
                <a:cs typeface="Courier New" pitchFamily="49" charset="0"/>
              </a:rPr>
              <a:t>com.mysql.jdbc.Driver</a:t>
            </a:r>
            <a:r>
              <a:rPr lang="en-US" sz="1200" b="1" dirty="0" smtClean="0">
                <a:latin typeface="Calibri" pitchFamily="34" charset="0"/>
              </a:rPr>
              <a:t>");</a:t>
            </a:r>
          </a:p>
          <a:p>
            <a:pPr>
              <a:buFontTx/>
              <a:buNone/>
            </a:pPr>
            <a:r>
              <a:rPr lang="en-US" sz="1200" b="1" dirty="0" smtClean="0">
                <a:latin typeface="Calibri" pitchFamily="34" charset="0"/>
              </a:rPr>
              <a:t>8.		          Connection con = </a:t>
            </a:r>
            <a:r>
              <a:rPr lang="en-US" sz="1200" b="1" dirty="0" err="1" smtClean="0">
                <a:latin typeface="Calibri" pitchFamily="34" charset="0"/>
              </a:rPr>
              <a:t>DriverManager.getConnection</a:t>
            </a:r>
            <a:r>
              <a:rPr lang="en-US" sz="1200" b="1" dirty="0" smtClean="0">
                <a:latin typeface="Calibri" pitchFamily="34" charset="0"/>
              </a:rPr>
              <a:t>(</a:t>
            </a:r>
            <a:r>
              <a:rPr lang="en-US" sz="1200" b="1" dirty="0" smtClean="0">
                <a:latin typeface="Calibri" pitchFamily="34" charset="0"/>
                <a:cs typeface="Courier New" pitchFamily="49" charset="0"/>
              </a:rPr>
              <a:t>"</a:t>
            </a:r>
            <a:r>
              <a:rPr lang="en-US" sz="1200" b="1" dirty="0" err="1" smtClean="0">
                <a:latin typeface="Calibri" pitchFamily="34" charset="0"/>
                <a:cs typeface="Courier New" pitchFamily="49" charset="0"/>
              </a:rPr>
              <a:t>jdbc:mysql</a:t>
            </a:r>
            <a:r>
              <a:rPr lang="en-US" sz="1200" b="1" dirty="0" smtClean="0">
                <a:latin typeface="Calibri" pitchFamily="34" charset="0"/>
                <a:cs typeface="Courier New" pitchFamily="49" charset="0"/>
              </a:rPr>
              <a:t>://</a:t>
            </a:r>
            <a:r>
              <a:rPr lang="en-US" sz="1200" b="1" dirty="0" err="1" smtClean="0">
                <a:latin typeface="Calibri" pitchFamily="34" charset="0"/>
                <a:cs typeface="Courier New" pitchFamily="49" charset="0"/>
              </a:rPr>
              <a:t>localhost</a:t>
            </a:r>
            <a:r>
              <a:rPr lang="en-US" sz="1200" b="1" dirty="0" smtClean="0">
                <a:latin typeface="Calibri" pitchFamily="34" charset="0"/>
                <a:cs typeface="Courier New" pitchFamily="49" charset="0"/>
              </a:rPr>
              <a:t>/</a:t>
            </a:r>
            <a:r>
              <a:rPr lang="en-US" sz="1200" b="1" dirty="0" err="1" smtClean="0">
                <a:latin typeface="Calibri" pitchFamily="34" charset="0"/>
                <a:cs typeface="Courier New" pitchFamily="49" charset="0"/>
              </a:rPr>
              <a:t>test”,"root“,"root</a:t>
            </a:r>
            <a:r>
              <a:rPr lang="en-US" sz="1200" b="1" dirty="0" smtClean="0">
                <a:latin typeface="Calibri" pitchFamily="34" charset="0"/>
                <a:cs typeface="Courier New" pitchFamily="49" charset="0"/>
              </a:rPr>
              <a:t>"</a:t>
            </a:r>
            <a:r>
              <a:rPr lang="en-US" sz="1200" b="1" dirty="0" smtClean="0">
                <a:latin typeface="Calibri" pitchFamily="34" charset="0"/>
              </a:rPr>
              <a:t>);</a:t>
            </a:r>
          </a:p>
          <a:p>
            <a:pPr>
              <a:buFontTx/>
              <a:buNone/>
            </a:pPr>
            <a:r>
              <a:rPr lang="en-US" sz="1200" b="1" dirty="0" smtClean="0">
                <a:latin typeface="Calibri" pitchFamily="34" charset="0"/>
              </a:rPr>
              <a:t>9.		          </a:t>
            </a:r>
            <a:r>
              <a:rPr lang="en-US" sz="1200" b="1" dirty="0" err="1" smtClean="0">
                <a:latin typeface="Calibri" pitchFamily="34" charset="0"/>
              </a:rPr>
              <a:t>Systeem.out.println</a:t>
            </a:r>
            <a:r>
              <a:rPr lang="en-US" sz="1200" b="1" dirty="0" smtClean="0">
                <a:latin typeface="Calibri" pitchFamily="34" charset="0"/>
              </a:rPr>
              <a:t>(“Connection Established!!!!”);</a:t>
            </a:r>
          </a:p>
          <a:p>
            <a:pPr>
              <a:buFontTx/>
              <a:buNone/>
            </a:pPr>
            <a:r>
              <a:rPr lang="en-US" sz="1200" b="1" dirty="0" smtClean="0">
                <a:latin typeface="Calibri" pitchFamily="34" charset="0"/>
              </a:rPr>
              <a:t>10.		    }</a:t>
            </a:r>
          </a:p>
          <a:p>
            <a:pPr>
              <a:buFontTx/>
              <a:buNone/>
            </a:pPr>
            <a:r>
              <a:rPr lang="en-US" sz="1200" b="1" dirty="0" smtClean="0">
                <a:latin typeface="Calibri" pitchFamily="34" charset="0"/>
              </a:rPr>
              <a:t>11.		catch (</a:t>
            </a:r>
            <a:r>
              <a:rPr lang="en-US" sz="1200" b="1" dirty="0" err="1" smtClean="0">
                <a:latin typeface="Calibri" pitchFamily="34" charset="0"/>
              </a:rPr>
              <a:t>ClassNotFoundException</a:t>
            </a:r>
            <a:r>
              <a:rPr lang="en-US" sz="1200" b="1" dirty="0" smtClean="0">
                <a:latin typeface="Calibri" pitchFamily="34" charset="0"/>
              </a:rPr>
              <a:t> e) { </a:t>
            </a:r>
            <a:r>
              <a:rPr lang="en-US" sz="1200" b="1" dirty="0" err="1" smtClean="0">
                <a:latin typeface="Calibri" pitchFamily="34" charset="0"/>
              </a:rPr>
              <a:t>e.printStackTrace</a:t>
            </a:r>
            <a:r>
              <a:rPr lang="en-US" sz="1200" b="1" dirty="0" smtClean="0">
                <a:latin typeface="Calibri" pitchFamily="34" charset="0"/>
              </a:rPr>
              <a:t>(); }</a:t>
            </a:r>
          </a:p>
          <a:p>
            <a:pPr>
              <a:buFontTx/>
              <a:buNone/>
            </a:pPr>
            <a:r>
              <a:rPr lang="en-US" sz="1200" b="1" dirty="0" smtClean="0">
                <a:latin typeface="Calibri" pitchFamily="34" charset="0"/>
              </a:rPr>
              <a:t>12.		catch (</a:t>
            </a:r>
            <a:r>
              <a:rPr lang="en-US" sz="1200" b="1" dirty="0" err="1" smtClean="0">
                <a:latin typeface="Calibri" pitchFamily="34" charset="0"/>
              </a:rPr>
              <a:t>SQLException</a:t>
            </a:r>
            <a:r>
              <a:rPr lang="en-US" sz="1200" b="1" dirty="0" smtClean="0">
                <a:latin typeface="Calibri" pitchFamily="34" charset="0"/>
              </a:rPr>
              <a:t> e) { </a:t>
            </a:r>
            <a:r>
              <a:rPr lang="en-US" sz="1200" b="1" dirty="0" err="1" smtClean="0">
                <a:latin typeface="Calibri" pitchFamily="34" charset="0"/>
              </a:rPr>
              <a:t>e.printStackTrace</a:t>
            </a:r>
            <a:r>
              <a:rPr lang="en-US" sz="1200" b="1" dirty="0" smtClean="0">
                <a:latin typeface="Calibri" pitchFamily="34" charset="0"/>
              </a:rPr>
              <a:t>(); }</a:t>
            </a:r>
          </a:p>
          <a:p>
            <a:pPr algn="just" eaLnBrk="1" hangingPunct="1">
              <a:buNone/>
              <a:defRPr/>
            </a:pPr>
            <a:r>
              <a:rPr lang="en-US" sz="1200" b="1" dirty="0" smtClean="0">
                <a:solidFill>
                  <a:schemeClr val="tx1"/>
                </a:solidFill>
                <a:latin typeface="Calibri" pitchFamily="34" charset="0"/>
              </a:rPr>
              <a:t>13.	}</a:t>
            </a:r>
          </a:p>
          <a:p>
            <a:pPr algn="just" eaLnBrk="1" hangingPunct="1">
              <a:buNone/>
              <a:defRPr/>
            </a:pPr>
            <a:r>
              <a:rPr lang="en-US" sz="1200" b="1" dirty="0" smtClean="0">
                <a:solidFill>
                  <a:schemeClr val="tx1"/>
                </a:solidFill>
                <a:latin typeface="Calibri" pitchFamily="34" charset="0"/>
              </a:rPr>
              <a:t>14. } </a:t>
            </a:r>
            <a:endParaRPr lang="en-US" sz="1200" b="1" dirty="0">
              <a:solidFill>
                <a:schemeClr val="tx1"/>
              </a:solidFill>
              <a:latin typeface="Calibri" pitchFamily="34" charset="0"/>
            </a:endParaRPr>
          </a:p>
        </p:txBody>
      </p:sp>
      <p:sp>
        <p:nvSpPr>
          <p:cNvPr id="5" name="Rectangle 4"/>
          <p:cNvSpPr/>
          <p:nvPr/>
        </p:nvSpPr>
        <p:spPr>
          <a:xfrm>
            <a:off x="5076056" y="4083918"/>
            <a:ext cx="31683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smtClean="0">
                <a:latin typeface="Calibri" pitchFamily="34" charset="0"/>
              </a:rPr>
              <a:t>Result:</a:t>
            </a:r>
          </a:p>
          <a:p>
            <a:r>
              <a:rPr lang="en-IN" sz="1600" dirty="0" smtClean="0">
                <a:latin typeface="Calibri" pitchFamily="34" charset="0"/>
              </a:rPr>
              <a:t>Connection Established!!!</a:t>
            </a:r>
            <a:endParaRPr lang="en-IN" sz="1600" dirty="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JDBC 4.0 way to connect to database</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nSpc>
                <a:spcPct val="90000"/>
              </a:lnSpc>
              <a:spcBef>
                <a:spcPct val="20000"/>
              </a:spcBef>
              <a:buClr>
                <a:srgbClr val="FF0000"/>
              </a:buClr>
              <a:buFont typeface="Wingdings" pitchFamily="2" charset="2"/>
              <a:buChar char="q"/>
            </a:pPr>
            <a:endParaRPr lang="en-US" sz="1400" b="1" dirty="0" smtClean="0">
              <a:latin typeface="Calibri" pitchFamily="34" charset="0"/>
            </a:endParaRPr>
          </a:p>
          <a:p>
            <a:pPr>
              <a:spcBef>
                <a:spcPts val="200"/>
              </a:spcBef>
              <a:buClr>
                <a:srgbClr val="FF0000"/>
              </a:buClr>
              <a:buFont typeface="Wingdings" pitchFamily="2" charset="2"/>
              <a:buChar char="q"/>
            </a:pPr>
            <a:endParaRPr lang="en-US" sz="1400" dirty="0" smtClean="0">
              <a:solidFill>
                <a:schemeClr val="tx1"/>
              </a:solidFill>
              <a:latin typeface="Calibri" pitchFamily="34" charset="0"/>
            </a:endParaRPr>
          </a:p>
          <a:p>
            <a:pPr algn="just">
              <a:spcBef>
                <a:spcPts val="200"/>
              </a:spcBef>
              <a:buClr>
                <a:srgbClr val="FF0000"/>
              </a:buClr>
              <a:buFont typeface="Wingdings" pitchFamily="2" charset="2"/>
              <a:buChar char="q"/>
            </a:pPr>
            <a:r>
              <a:rPr lang="en-US" sz="1400" dirty="0" smtClean="0">
                <a:solidFill>
                  <a:schemeClr val="tx1"/>
                </a:solidFill>
                <a:latin typeface="Calibri" pitchFamily="34" charset="0"/>
              </a:rPr>
              <a:t>A JDBC 4-compliant JAR is identified using the Java service provider mechanism. It contains a text a file named “META-INF/services/</a:t>
            </a:r>
            <a:r>
              <a:rPr lang="en-US" sz="1400" dirty="0" err="1" smtClean="0">
                <a:solidFill>
                  <a:schemeClr val="tx1"/>
                </a:solidFill>
                <a:latin typeface="Calibri" pitchFamily="34" charset="0"/>
              </a:rPr>
              <a:t>java.sql.Driver</a:t>
            </a:r>
            <a:r>
              <a:rPr lang="en-US" sz="1400" dirty="0" smtClean="0">
                <a:solidFill>
                  <a:schemeClr val="tx1"/>
                </a:solidFill>
                <a:latin typeface="Calibri" pitchFamily="34" charset="0"/>
              </a:rPr>
              <a:t>”, which contains the name of the class(</a:t>
            </a:r>
            <a:r>
              <a:rPr lang="en-US" sz="1400" dirty="0" err="1" smtClean="0">
                <a:solidFill>
                  <a:schemeClr val="tx1"/>
                </a:solidFill>
                <a:latin typeface="Calibri" pitchFamily="34" charset="0"/>
              </a:rPr>
              <a:t>es</a:t>
            </a:r>
            <a:r>
              <a:rPr lang="en-US" sz="1400" dirty="0" smtClean="0">
                <a:solidFill>
                  <a:schemeClr val="tx1"/>
                </a:solidFill>
                <a:latin typeface="Calibri" pitchFamily="34" charset="0"/>
              </a:rPr>
              <a:t>) of the Drivers which exist in that JAR.</a:t>
            </a:r>
          </a:p>
          <a:p>
            <a:pPr algn="just">
              <a:spcBef>
                <a:spcPts val="200"/>
              </a:spcBef>
              <a:buClr>
                <a:srgbClr val="FF0000"/>
              </a:buClr>
              <a:buFont typeface="Wingdings" pitchFamily="2" charset="2"/>
              <a:buChar char="q"/>
            </a:pPr>
            <a:r>
              <a:rPr lang="en-US" sz="1400" dirty="0" smtClean="0">
                <a:solidFill>
                  <a:schemeClr val="tx1"/>
                </a:solidFill>
                <a:latin typeface="Calibri" pitchFamily="34" charset="0"/>
              </a:rPr>
              <a:t>Extract the </a:t>
            </a:r>
            <a:r>
              <a:rPr lang="en-US" sz="1400" b="1" dirty="0" smtClean="0">
                <a:solidFill>
                  <a:schemeClr val="tx1"/>
                </a:solidFill>
                <a:latin typeface="Calibri" pitchFamily="34" charset="0"/>
              </a:rPr>
              <a:t>mysql-connector-java-5.0.4-bin.jar </a:t>
            </a:r>
            <a:r>
              <a:rPr lang="en-US" sz="1400" dirty="0" smtClean="0">
                <a:solidFill>
                  <a:schemeClr val="tx1"/>
                </a:solidFill>
                <a:latin typeface="Calibri" pitchFamily="34" charset="0"/>
              </a:rPr>
              <a:t>to check if there is a file called </a:t>
            </a:r>
            <a:r>
              <a:rPr lang="en-US" sz="1400" b="1" dirty="0" err="1" smtClean="0">
                <a:solidFill>
                  <a:schemeClr val="tx1"/>
                </a:solidFill>
                <a:latin typeface="Calibri" pitchFamily="34" charset="0"/>
              </a:rPr>
              <a:t>java.sql.Driver</a:t>
            </a:r>
            <a:r>
              <a:rPr lang="en-US" sz="1400" b="1" dirty="0" smtClean="0">
                <a:solidFill>
                  <a:schemeClr val="tx1"/>
                </a:solidFill>
                <a:latin typeface="Calibri" pitchFamily="34" charset="0"/>
              </a:rPr>
              <a:t>  </a:t>
            </a:r>
            <a:r>
              <a:rPr lang="en-US" sz="1400" dirty="0" smtClean="0">
                <a:solidFill>
                  <a:schemeClr val="tx1"/>
                </a:solidFill>
                <a:latin typeface="Calibri" pitchFamily="34" charset="0"/>
              </a:rPr>
              <a:t>in the folder </a:t>
            </a:r>
            <a:r>
              <a:rPr lang="en-US" sz="1400" b="1" dirty="0" smtClean="0">
                <a:solidFill>
                  <a:schemeClr val="tx1"/>
                </a:solidFill>
                <a:latin typeface="Calibri" pitchFamily="34" charset="0"/>
              </a:rPr>
              <a:t> “META-INF/services” </a:t>
            </a:r>
            <a:r>
              <a:rPr lang="en-US" sz="1400" dirty="0" smtClean="0">
                <a:solidFill>
                  <a:schemeClr val="tx1"/>
                </a:solidFill>
                <a:latin typeface="Calibri" pitchFamily="34" charset="0"/>
              </a:rPr>
              <a:t>folder.</a:t>
            </a:r>
          </a:p>
          <a:p>
            <a:pPr algn="just">
              <a:spcBef>
                <a:spcPts val="200"/>
              </a:spcBef>
              <a:buClr>
                <a:srgbClr val="FF0000"/>
              </a:buClr>
              <a:buFont typeface="Wingdings" pitchFamily="2" charset="2"/>
              <a:buChar char="q"/>
            </a:pPr>
            <a:r>
              <a:rPr lang="en-US" sz="1400" dirty="0" smtClean="0">
                <a:solidFill>
                  <a:schemeClr val="tx1"/>
                </a:solidFill>
                <a:latin typeface="Calibri" pitchFamily="34" charset="0"/>
              </a:rPr>
              <a:t>If you don’t have then to make it JDBC 4-compliant , follow simple steps :</a:t>
            </a:r>
          </a:p>
          <a:p>
            <a:pPr marL="914400" lvl="1" indent="-457200" algn="just">
              <a:spcBef>
                <a:spcPts val="200"/>
              </a:spcBef>
              <a:buClr>
                <a:srgbClr val="FF0000"/>
              </a:buClr>
              <a:buFont typeface="Wingdings" pitchFamily="2" charset="2"/>
              <a:buChar char="v"/>
            </a:pPr>
            <a:r>
              <a:rPr lang="en-US" sz="1400" dirty="0" smtClean="0">
                <a:solidFill>
                  <a:schemeClr val="tx1"/>
                </a:solidFill>
                <a:latin typeface="Calibri" pitchFamily="34" charset="0"/>
              </a:rPr>
              <a:t>Create a folder say </a:t>
            </a:r>
            <a:r>
              <a:rPr lang="en-US" sz="1400" dirty="0" err="1" smtClean="0">
                <a:solidFill>
                  <a:schemeClr val="tx1"/>
                </a:solidFill>
                <a:latin typeface="Calibri" pitchFamily="34" charset="0"/>
              </a:rPr>
              <a:t>MySQLJar</a:t>
            </a:r>
            <a:r>
              <a:rPr lang="en-US" sz="1400" dirty="0" smtClean="0">
                <a:solidFill>
                  <a:schemeClr val="tx1"/>
                </a:solidFill>
                <a:latin typeface="Calibri" pitchFamily="34" charset="0"/>
              </a:rPr>
              <a:t>. Copy the </a:t>
            </a:r>
            <a:r>
              <a:rPr lang="en-US" sz="1400" b="1" dirty="0" smtClean="0">
                <a:solidFill>
                  <a:schemeClr val="tx1"/>
                </a:solidFill>
                <a:latin typeface="Calibri" pitchFamily="34" charset="0"/>
              </a:rPr>
              <a:t>mysql-connector-java-5.0.4-bin.jar </a:t>
            </a:r>
            <a:r>
              <a:rPr lang="en-US" sz="1400" dirty="0" smtClean="0">
                <a:solidFill>
                  <a:schemeClr val="tx1"/>
                </a:solidFill>
                <a:latin typeface="Calibri" pitchFamily="34" charset="0"/>
              </a:rPr>
              <a:t>file inside it.</a:t>
            </a:r>
          </a:p>
          <a:p>
            <a:pPr marL="914400" lvl="1" indent="-457200" algn="just">
              <a:spcBef>
                <a:spcPts val="200"/>
              </a:spcBef>
              <a:buClr>
                <a:srgbClr val="FF0000"/>
              </a:buClr>
              <a:buFont typeface="Wingdings" pitchFamily="2" charset="2"/>
              <a:buChar char="v"/>
            </a:pPr>
            <a:r>
              <a:rPr lang="en-US" sz="1400" dirty="0" smtClean="0">
                <a:solidFill>
                  <a:schemeClr val="tx1"/>
                </a:solidFill>
                <a:latin typeface="Calibri" pitchFamily="34" charset="0"/>
              </a:rPr>
              <a:t>Create a folder  called </a:t>
            </a:r>
            <a:r>
              <a:rPr lang="en-US" sz="1400" b="1" dirty="0" smtClean="0">
                <a:solidFill>
                  <a:schemeClr val="tx1"/>
                </a:solidFill>
                <a:latin typeface="Calibri" pitchFamily="34" charset="0"/>
              </a:rPr>
              <a:t>META-INF and then services inside META-INF.</a:t>
            </a:r>
          </a:p>
          <a:p>
            <a:pPr marL="914400" lvl="1" indent="-457200" algn="just">
              <a:spcBef>
                <a:spcPts val="200"/>
              </a:spcBef>
              <a:buClr>
                <a:srgbClr val="FF0000"/>
              </a:buClr>
              <a:buFont typeface="Wingdings" pitchFamily="2" charset="2"/>
              <a:buChar char="v"/>
            </a:pPr>
            <a:r>
              <a:rPr lang="en-US" sz="1400" dirty="0" smtClean="0">
                <a:latin typeface="Calibri" pitchFamily="34" charset="0"/>
              </a:rPr>
              <a:t>Create a file named </a:t>
            </a:r>
            <a:r>
              <a:rPr lang="en-US" sz="1400" b="1" dirty="0" err="1" smtClean="0">
                <a:latin typeface="Calibri" pitchFamily="34" charset="0"/>
              </a:rPr>
              <a:t>java.sql.Driver</a:t>
            </a:r>
            <a:r>
              <a:rPr lang="en-US" sz="1400" b="1" dirty="0" smtClean="0">
                <a:latin typeface="Calibri" pitchFamily="34" charset="0"/>
              </a:rPr>
              <a:t> </a:t>
            </a:r>
            <a:r>
              <a:rPr lang="en-US" sz="1400" dirty="0" smtClean="0">
                <a:latin typeface="Calibri" pitchFamily="34" charset="0"/>
              </a:rPr>
              <a:t>(without any extension).</a:t>
            </a:r>
          </a:p>
          <a:p>
            <a:pPr marL="914400" lvl="1" indent="-457200" algn="just">
              <a:spcBef>
                <a:spcPts val="200"/>
              </a:spcBef>
              <a:buClr>
                <a:srgbClr val="FF0000"/>
              </a:buClr>
              <a:buFont typeface="Wingdings" pitchFamily="2" charset="2"/>
              <a:buChar char="v"/>
            </a:pPr>
            <a:r>
              <a:rPr lang="en-US" sz="1400" dirty="0" smtClean="0">
                <a:latin typeface="Calibri" pitchFamily="34" charset="0"/>
              </a:rPr>
              <a:t>Enter the driver name in the file: </a:t>
            </a:r>
          </a:p>
          <a:p>
            <a:pPr marL="914400" lvl="1" indent="-457200" algn="just">
              <a:lnSpc>
                <a:spcPct val="100000"/>
              </a:lnSpc>
              <a:spcBef>
                <a:spcPts val="200"/>
              </a:spcBef>
              <a:buFont typeface="Wingdings" pitchFamily="2" charset="2"/>
              <a:buNone/>
            </a:pPr>
            <a:r>
              <a:rPr lang="en-US" sz="1400" b="1" dirty="0" smtClean="0">
                <a:latin typeface="Calibri" pitchFamily="34" charset="0"/>
              </a:rPr>
              <a:t>	</a:t>
            </a:r>
            <a:r>
              <a:rPr lang="en-US" sz="1400" b="1" dirty="0" err="1" smtClean="0">
                <a:latin typeface="Calibri" pitchFamily="34" charset="0"/>
              </a:rPr>
              <a:t>com.mysql.jdbc.Driver</a:t>
            </a:r>
            <a:r>
              <a:rPr lang="en-US" sz="1400" b="1" dirty="0" smtClean="0">
                <a:latin typeface="Calibri" pitchFamily="34" charset="0"/>
              </a:rPr>
              <a:t>    # Class name of the Driver</a:t>
            </a:r>
            <a:endParaRPr lang="en-US" sz="1400" dirty="0" smtClean="0">
              <a:latin typeface="Calibri" pitchFamily="34" charset="0"/>
            </a:endParaRPr>
          </a:p>
          <a:p>
            <a:pPr marL="914400" lvl="1" indent="-457200" algn="just">
              <a:lnSpc>
                <a:spcPct val="100000"/>
              </a:lnSpc>
              <a:spcBef>
                <a:spcPts val="200"/>
              </a:spcBef>
              <a:buClr>
                <a:srgbClr val="FF0000"/>
              </a:buClr>
              <a:buFont typeface="Wingdings" pitchFamily="2" charset="2"/>
              <a:buChar char="v"/>
            </a:pPr>
            <a:r>
              <a:rPr lang="en-US" sz="1400" dirty="0" smtClean="0">
                <a:latin typeface="Calibri" pitchFamily="34" charset="0"/>
              </a:rPr>
              <a:t>Update the jar file by executing the command :</a:t>
            </a:r>
          </a:p>
          <a:p>
            <a:pPr marL="914400" lvl="1" indent="-457200" algn="just">
              <a:lnSpc>
                <a:spcPct val="100000"/>
              </a:lnSpc>
              <a:spcBef>
                <a:spcPts val="200"/>
              </a:spcBef>
              <a:buFont typeface="Wingdings" pitchFamily="2" charset="2"/>
              <a:buNone/>
            </a:pPr>
            <a:r>
              <a:rPr lang="en-US" sz="1400" dirty="0" smtClean="0">
                <a:latin typeface="Calibri" pitchFamily="34" charset="0"/>
              </a:rPr>
              <a:t>	</a:t>
            </a:r>
            <a:r>
              <a:rPr lang="en-US" sz="1400" b="1" dirty="0" smtClean="0">
                <a:latin typeface="Calibri" pitchFamily="34" charset="0"/>
              </a:rPr>
              <a:t>jar  -</a:t>
            </a:r>
            <a:r>
              <a:rPr lang="en-US" sz="1400" b="1" dirty="0" err="1" smtClean="0">
                <a:latin typeface="Calibri" pitchFamily="34" charset="0"/>
              </a:rPr>
              <a:t>uf</a:t>
            </a:r>
            <a:r>
              <a:rPr lang="en-US" sz="1400" b="1" dirty="0" smtClean="0">
                <a:latin typeface="Calibri" pitchFamily="34" charset="0"/>
              </a:rPr>
              <a:t>  mysql-connector-java-5.0.4-bin.jar   META-INF/services/</a:t>
            </a:r>
            <a:r>
              <a:rPr lang="en-US" sz="1400" b="1" dirty="0" err="1" smtClean="0">
                <a:latin typeface="Calibri" pitchFamily="34" charset="0"/>
              </a:rPr>
              <a:t>java.sql.Driver</a:t>
            </a:r>
            <a:endParaRPr lang="en-US" sz="1400" b="1" dirty="0" smtClean="0">
              <a:latin typeface="Calibri" pitchFamily="34" charset="0"/>
            </a:endParaRPr>
          </a:p>
          <a:p>
            <a:pPr marL="914400" lvl="1" indent="-457200">
              <a:spcBef>
                <a:spcPts val="200"/>
              </a:spcBef>
              <a:buClr>
                <a:srgbClr val="FF0000"/>
              </a:buClr>
              <a:buFont typeface="Wingdings" pitchFamily="2" charset="2"/>
              <a:buChar char="v"/>
            </a:pPr>
            <a:endParaRPr lang="en-US" sz="1400" b="1" dirty="0" smtClean="0">
              <a:solidFill>
                <a:schemeClr val="tx1"/>
              </a:solidFill>
              <a:latin typeface="Calibri" pitchFamily="34" charset="0"/>
            </a:endParaRPr>
          </a:p>
          <a:p>
            <a:pPr algn="just" eaLnBrk="1" hangingPunct="1">
              <a:buClr>
                <a:srgbClr val="FF0000"/>
              </a:buClr>
              <a:buFont typeface="Wingdings" pitchFamily="2" charset="2"/>
              <a:buChar char="q"/>
              <a:defRPr/>
            </a:pPr>
            <a:endParaRPr lang="en-US" sz="1400" dirty="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Example: Connecting using JDBC 4.0 way </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eaLnBrk="1" hangingPunct="1">
              <a:buNone/>
              <a:defRPr/>
            </a:pPr>
            <a:r>
              <a:rPr lang="en-US" sz="1200" b="1" dirty="0" smtClean="0">
                <a:solidFill>
                  <a:schemeClr val="tx1"/>
                </a:solidFill>
                <a:latin typeface="Calibri" pitchFamily="34" charset="0"/>
                <a:cs typeface="Times New Roman" pitchFamily="18" charset="0"/>
              </a:rPr>
              <a:t>1. import java.sql.*;</a:t>
            </a:r>
          </a:p>
          <a:p>
            <a:pPr algn="just" eaLnBrk="1" hangingPunct="1">
              <a:buNone/>
              <a:defRPr/>
            </a:pPr>
            <a:r>
              <a:rPr lang="en-US" sz="1200" b="1" dirty="0" smtClean="0">
                <a:solidFill>
                  <a:schemeClr val="tx1"/>
                </a:solidFill>
                <a:latin typeface="Calibri" pitchFamily="34" charset="0"/>
                <a:cs typeface="Times New Roman" pitchFamily="18" charset="0"/>
              </a:rPr>
              <a:t>2. class </a:t>
            </a:r>
            <a:r>
              <a:rPr lang="en-US" sz="1200" b="1" dirty="0" err="1" smtClean="0">
                <a:solidFill>
                  <a:schemeClr val="tx1"/>
                </a:solidFill>
                <a:latin typeface="Calibri" pitchFamily="34" charset="0"/>
                <a:cs typeface="Times New Roman" pitchFamily="18" charset="0"/>
              </a:rPr>
              <a:t>TestConection</a:t>
            </a:r>
            <a:endParaRPr lang="en-US" sz="1200" b="1" dirty="0" smtClean="0">
              <a:solidFill>
                <a:schemeClr val="tx1"/>
              </a:solidFill>
              <a:latin typeface="Calibri" pitchFamily="34" charset="0"/>
              <a:cs typeface="Times New Roman" pitchFamily="18" charset="0"/>
            </a:endParaRPr>
          </a:p>
          <a:p>
            <a:pPr algn="just" eaLnBrk="1" hangingPunct="1">
              <a:buNone/>
              <a:defRPr/>
            </a:pPr>
            <a:r>
              <a:rPr lang="en-US" sz="1200" b="1" dirty="0" smtClean="0">
                <a:solidFill>
                  <a:schemeClr val="tx1"/>
                </a:solidFill>
                <a:latin typeface="Calibri" pitchFamily="34" charset="0"/>
                <a:cs typeface="Times New Roman" pitchFamily="18" charset="0"/>
              </a:rPr>
              <a:t>3. {</a:t>
            </a:r>
          </a:p>
          <a:p>
            <a:pPr algn="just" eaLnBrk="1" hangingPunct="1">
              <a:buNone/>
              <a:defRPr/>
            </a:pPr>
            <a:r>
              <a:rPr lang="en-US" sz="1200" b="1" dirty="0" smtClean="0">
                <a:solidFill>
                  <a:schemeClr val="tx1"/>
                </a:solidFill>
                <a:latin typeface="Calibri" pitchFamily="34" charset="0"/>
                <a:cs typeface="Times New Roman" pitchFamily="18" charset="0"/>
              </a:rPr>
              <a:t>4.       public static void main(String as[])</a:t>
            </a:r>
          </a:p>
          <a:p>
            <a:pPr algn="just" eaLnBrk="1" hangingPunct="1">
              <a:buNone/>
              <a:defRPr/>
            </a:pPr>
            <a:r>
              <a:rPr lang="en-US" sz="1200" b="1" dirty="0" smtClean="0">
                <a:solidFill>
                  <a:schemeClr val="tx1"/>
                </a:solidFill>
                <a:latin typeface="Calibri" pitchFamily="34" charset="0"/>
                <a:cs typeface="Times New Roman" pitchFamily="18" charset="0"/>
              </a:rPr>
              <a:t>5.       {</a:t>
            </a:r>
          </a:p>
          <a:p>
            <a:pPr algn="just" eaLnBrk="1" hangingPunct="1">
              <a:buNone/>
              <a:defRPr/>
            </a:pPr>
            <a:r>
              <a:rPr lang="en-US" sz="1200" b="1" dirty="0" smtClean="0">
                <a:solidFill>
                  <a:schemeClr val="tx1"/>
                </a:solidFill>
                <a:latin typeface="Calibri" pitchFamily="34" charset="0"/>
                <a:cs typeface="Times New Roman" pitchFamily="18" charset="0"/>
              </a:rPr>
              <a:t>6.            try {</a:t>
            </a:r>
          </a:p>
          <a:p>
            <a:pPr algn="just" eaLnBrk="1" hangingPunct="1">
              <a:buNone/>
              <a:defRPr/>
            </a:pPr>
            <a:r>
              <a:rPr lang="en-US" sz="1200" b="1" dirty="0" smtClean="0">
                <a:solidFill>
                  <a:schemeClr val="tx1"/>
                </a:solidFill>
                <a:latin typeface="Calibri" pitchFamily="34" charset="0"/>
                <a:cs typeface="Times New Roman" pitchFamily="18" charset="0"/>
              </a:rPr>
              <a:t>7.                 	Connection con = </a:t>
            </a:r>
            <a:r>
              <a:rPr lang="en-US" sz="1200" b="1" dirty="0" err="1" smtClean="0">
                <a:solidFill>
                  <a:schemeClr val="tx1"/>
                </a:solidFill>
                <a:latin typeface="Calibri" pitchFamily="34" charset="0"/>
                <a:cs typeface="Times New Roman" pitchFamily="18" charset="0"/>
              </a:rPr>
              <a:t>DriverManager.getConnection</a:t>
            </a:r>
            <a:r>
              <a:rPr lang="en-US" sz="1200" b="1" dirty="0" smtClean="0">
                <a:solidFill>
                  <a:schemeClr val="tx1"/>
                </a:solidFill>
                <a:latin typeface="Calibri" pitchFamily="34" charset="0"/>
                <a:cs typeface="Times New Roman" pitchFamily="18" charset="0"/>
              </a:rPr>
              <a:t>("</a:t>
            </a:r>
            <a:r>
              <a:rPr lang="en-US" sz="1200" b="1" dirty="0" err="1" smtClean="0">
                <a:solidFill>
                  <a:schemeClr val="tx1"/>
                </a:solidFill>
                <a:latin typeface="Calibri" pitchFamily="34" charset="0"/>
                <a:cs typeface="Times New Roman" pitchFamily="18" charset="0"/>
              </a:rPr>
              <a:t>jdbc:mysql</a:t>
            </a:r>
            <a:r>
              <a:rPr lang="en-US" sz="1200" b="1" dirty="0" smtClean="0">
                <a:solidFill>
                  <a:schemeClr val="tx1"/>
                </a:solidFill>
                <a:latin typeface="Calibri" pitchFamily="34" charset="0"/>
                <a:cs typeface="Times New Roman" pitchFamily="18" charset="0"/>
              </a:rPr>
              <a:t>://</a:t>
            </a:r>
            <a:r>
              <a:rPr lang="en-US" sz="1200" b="1" dirty="0" err="1" smtClean="0">
                <a:solidFill>
                  <a:schemeClr val="tx1"/>
                </a:solidFill>
                <a:latin typeface="Calibri" pitchFamily="34" charset="0"/>
                <a:cs typeface="Times New Roman" pitchFamily="18" charset="0"/>
              </a:rPr>
              <a:t>localhost</a:t>
            </a:r>
            <a:r>
              <a:rPr lang="en-US" sz="1200" b="1" dirty="0" smtClean="0">
                <a:solidFill>
                  <a:schemeClr val="tx1"/>
                </a:solidFill>
                <a:latin typeface="Calibri" pitchFamily="34" charset="0"/>
                <a:cs typeface="Times New Roman" pitchFamily="18" charset="0"/>
              </a:rPr>
              <a:t>/</a:t>
            </a:r>
            <a:r>
              <a:rPr lang="en-US" sz="1200" b="1" dirty="0" err="1" smtClean="0">
                <a:solidFill>
                  <a:schemeClr val="tx1"/>
                </a:solidFill>
                <a:latin typeface="Calibri" pitchFamily="34" charset="0"/>
                <a:cs typeface="Times New Roman" pitchFamily="18" charset="0"/>
              </a:rPr>
              <a:t>test","root","root</a:t>
            </a:r>
            <a:r>
              <a:rPr lang="en-US" sz="1200" b="1" dirty="0" smtClean="0">
                <a:solidFill>
                  <a:schemeClr val="tx1"/>
                </a:solidFill>
                <a:latin typeface="Calibri" pitchFamily="34" charset="0"/>
                <a:cs typeface="Times New Roman" pitchFamily="18" charset="0"/>
              </a:rPr>
              <a:t>");</a:t>
            </a:r>
          </a:p>
          <a:p>
            <a:pPr algn="just" eaLnBrk="1" hangingPunct="1">
              <a:buNone/>
              <a:defRPr/>
            </a:pPr>
            <a:r>
              <a:rPr lang="en-US" sz="1200" b="1" dirty="0" smtClean="0">
                <a:solidFill>
                  <a:schemeClr val="tx1"/>
                </a:solidFill>
                <a:latin typeface="Calibri" pitchFamily="34" charset="0"/>
                <a:cs typeface="Times New Roman" pitchFamily="18" charset="0"/>
              </a:rPr>
              <a:t>8.    		</a:t>
            </a:r>
            <a:r>
              <a:rPr lang="en-US" sz="1200" b="1" dirty="0" err="1" smtClean="0">
                <a:solidFill>
                  <a:schemeClr val="tx1"/>
                </a:solidFill>
                <a:latin typeface="Calibri" pitchFamily="34" charset="0"/>
                <a:cs typeface="Times New Roman" pitchFamily="18" charset="0"/>
              </a:rPr>
              <a:t>System.out.println</a:t>
            </a:r>
            <a:r>
              <a:rPr lang="en-US" sz="1200" b="1" dirty="0" smtClean="0">
                <a:solidFill>
                  <a:schemeClr val="tx1"/>
                </a:solidFill>
                <a:latin typeface="Calibri" pitchFamily="34" charset="0"/>
                <a:cs typeface="Times New Roman" pitchFamily="18" charset="0"/>
              </a:rPr>
              <a:t>("Connection Established!!!!");</a:t>
            </a:r>
          </a:p>
          <a:p>
            <a:pPr algn="just" eaLnBrk="1" hangingPunct="1">
              <a:buNone/>
              <a:defRPr/>
            </a:pPr>
            <a:r>
              <a:rPr lang="en-US" sz="1200" b="1" dirty="0" smtClean="0">
                <a:solidFill>
                  <a:schemeClr val="tx1"/>
                </a:solidFill>
                <a:latin typeface="Calibri" pitchFamily="34" charset="0"/>
                <a:cs typeface="Times New Roman" pitchFamily="18" charset="0"/>
              </a:rPr>
              <a:t>9.	         }</a:t>
            </a:r>
          </a:p>
          <a:p>
            <a:pPr algn="just" eaLnBrk="1" hangingPunct="1">
              <a:buNone/>
              <a:defRPr/>
            </a:pPr>
            <a:r>
              <a:rPr lang="en-US" sz="1200" b="1" dirty="0" smtClean="0">
                <a:solidFill>
                  <a:schemeClr val="tx1"/>
                </a:solidFill>
                <a:latin typeface="Calibri" pitchFamily="34" charset="0"/>
                <a:cs typeface="Times New Roman" pitchFamily="18" charset="0"/>
              </a:rPr>
              <a:t>10.                 catch (</a:t>
            </a:r>
            <a:r>
              <a:rPr lang="en-US" sz="1200" b="1" dirty="0" err="1" smtClean="0">
                <a:solidFill>
                  <a:schemeClr val="tx1"/>
                </a:solidFill>
                <a:latin typeface="Calibri" pitchFamily="34" charset="0"/>
                <a:cs typeface="Times New Roman" pitchFamily="18" charset="0"/>
              </a:rPr>
              <a:t>SQLException</a:t>
            </a:r>
            <a:r>
              <a:rPr lang="en-US" sz="1200" b="1" dirty="0" smtClean="0">
                <a:solidFill>
                  <a:schemeClr val="tx1"/>
                </a:solidFill>
                <a:latin typeface="Calibri" pitchFamily="34" charset="0"/>
                <a:cs typeface="Times New Roman" pitchFamily="18" charset="0"/>
              </a:rPr>
              <a:t> e) { </a:t>
            </a:r>
          </a:p>
          <a:p>
            <a:pPr algn="just" eaLnBrk="1" hangingPunct="1">
              <a:buNone/>
              <a:defRPr/>
            </a:pPr>
            <a:r>
              <a:rPr lang="en-US" sz="1200" b="1" dirty="0" smtClean="0">
                <a:solidFill>
                  <a:schemeClr val="tx1"/>
                </a:solidFill>
                <a:latin typeface="Calibri" pitchFamily="34" charset="0"/>
                <a:cs typeface="Times New Roman" pitchFamily="18" charset="0"/>
              </a:rPr>
              <a:t>11.                                 </a:t>
            </a:r>
            <a:r>
              <a:rPr lang="en-US" sz="1200" b="1" dirty="0" err="1" smtClean="0">
                <a:solidFill>
                  <a:schemeClr val="tx1"/>
                </a:solidFill>
                <a:latin typeface="Calibri" pitchFamily="34" charset="0"/>
                <a:cs typeface="Times New Roman" pitchFamily="18" charset="0"/>
              </a:rPr>
              <a:t>e.printStackTrace</a:t>
            </a:r>
            <a:r>
              <a:rPr lang="en-US" sz="1200" b="1" dirty="0" smtClean="0">
                <a:solidFill>
                  <a:schemeClr val="tx1"/>
                </a:solidFill>
                <a:latin typeface="Calibri" pitchFamily="34" charset="0"/>
                <a:cs typeface="Times New Roman" pitchFamily="18" charset="0"/>
              </a:rPr>
              <a:t>(); </a:t>
            </a:r>
          </a:p>
          <a:p>
            <a:pPr algn="just" eaLnBrk="1" hangingPunct="1">
              <a:buNone/>
              <a:defRPr/>
            </a:pPr>
            <a:r>
              <a:rPr lang="en-US" sz="1200" b="1" dirty="0" smtClean="0">
                <a:solidFill>
                  <a:schemeClr val="tx1"/>
                </a:solidFill>
                <a:latin typeface="Calibri" pitchFamily="34" charset="0"/>
                <a:cs typeface="Times New Roman" pitchFamily="18" charset="0"/>
              </a:rPr>
              <a:t>12.                 }</a:t>
            </a:r>
          </a:p>
          <a:p>
            <a:pPr algn="just" eaLnBrk="1" hangingPunct="1">
              <a:buNone/>
              <a:defRPr/>
            </a:pPr>
            <a:r>
              <a:rPr lang="en-US" sz="1200" b="1" dirty="0" smtClean="0">
                <a:solidFill>
                  <a:schemeClr val="tx1"/>
                </a:solidFill>
                <a:latin typeface="Calibri" pitchFamily="34" charset="0"/>
                <a:cs typeface="Times New Roman" pitchFamily="18" charset="0"/>
              </a:rPr>
              <a:t>13. }}</a:t>
            </a:r>
            <a:endParaRPr lang="en-US" sz="1200" b="1"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Example: Connecting using JDBC 4.0 way </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593725" indent="-457200">
              <a:spcBef>
                <a:spcPts val="200"/>
              </a:spcBef>
              <a:buClr>
                <a:srgbClr val="FF0000"/>
              </a:buClr>
              <a:buNone/>
            </a:pPr>
            <a:endParaRPr lang="en-US" sz="1200" b="1" dirty="0" smtClean="0">
              <a:solidFill>
                <a:schemeClr val="tx1"/>
              </a:solidFill>
              <a:latin typeface="Calibri" pitchFamily="34" charset="0"/>
            </a:endParaRPr>
          </a:p>
          <a:p>
            <a:pPr algn="just">
              <a:lnSpc>
                <a:spcPct val="120000"/>
              </a:lnSpc>
              <a:buFont typeface="Wingdings" pitchFamily="2" charset="2"/>
              <a:buChar char="q"/>
            </a:pPr>
            <a:r>
              <a:rPr lang="en-US" sz="1600" dirty="0" smtClean="0">
                <a:latin typeface="Calibri" pitchFamily="34" charset="0"/>
              </a:rPr>
              <a:t>With JDBC 4.0 the Java service provider mechanism, applications no longer need to explicitly load JDBC drivers using </a:t>
            </a:r>
            <a:r>
              <a:rPr lang="en-US" sz="1600" b="1" dirty="0" err="1" smtClean="0">
                <a:latin typeface="Calibri" pitchFamily="34" charset="0"/>
              </a:rPr>
              <a:t>Class.forName</a:t>
            </a:r>
            <a:r>
              <a:rPr lang="en-US" sz="1600" b="1" dirty="0" smtClean="0">
                <a:latin typeface="Calibri" pitchFamily="34" charset="0"/>
              </a:rPr>
              <a:t>().</a:t>
            </a:r>
          </a:p>
          <a:p>
            <a:pPr algn="just">
              <a:lnSpc>
                <a:spcPct val="120000"/>
              </a:lnSpc>
              <a:buFont typeface="Wingdings" pitchFamily="2" charset="2"/>
              <a:buChar char="q"/>
            </a:pPr>
            <a:r>
              <a:rPr lang="en-US" sz="1600" dirty="0" smtClean="0">
                <a:latin typeface="Calibri" pitchFamily="34" charset="0"/>
              </a:rPr>
              <a:t>When the </a:t>
            </a:r>
            <a:r>
              <a:rPr lang="en-US" sz="1600" b="1" dirty="0" err="1" smtClean="0">
                <a:latin typeface="Calibri" pitchFamily="34" charset="0"/>
              </a:rPr>
              <a:t>getConnection</a:t>
            </a:r>
            <a:r>
              <a:rPr lang="en-US" sz="1600" b="1" dirty="0" smtClean="0">
                <a:latin typeface="Calibri" pitchFamily="34" charset="0"/>
              </a:rPr>
              <a:t>()</a:t>
            </a:r>
            <a:r>
              <a:rPr lang="en-US" sz="1600" dirty="0" smtClean="0">
                <a:latin typeface="Calibri" pitchFamily="34" charset="0"/>
              </a:rPr>
              <a:t> is called, the </a:t>
            </a:r>
            <a:r>
              <a:rPr lang="en-US" sz="1600" b="1" dirty="0" err="1" smtClean="0">
                <a:latin typeface="Calibri" pitchFamily="34" charset="0"/>
              </a:rPr>
              <a:t>DriverManager</a:t>
            </a:r>
            <a:r>
              <a:rPr lang="en-US" sz="1600" dirty="0" smtClean="0">
                <a:latin typeface="Calibri" pitchFamily="34" charset="0"/>
              </a:rPr>
              <a:t> will attempt to locate a suitable driver from amongst specified in the </a:t>
            </a:r>
            <a:r>
              <a:rPr lang="en-US" sz="1600" dirty="0" err="1" smtClean="0">
                <a:latin typeface="Calibri" pitchFamily="34" charset="0"/>
              </a:rPr>
              <a:t>classpath</a:t>
            </a:r>
            <a:r>
              <a:rPr lang="en-US" sz="1600" dirty="0" smtClean="0">
                <a:latin typeface="Calibri" pitchFamily="34" charset="0"/>
              </a:rPr>
              <a:t>. (If there are more than one, the first one is used.)</a:t>
            </a:r>
          </a:p>
          <a:p>
            <a:pPr algn="just">
              <a:lnSpc>
                <a:spcPct val="120000"/>
              </a:lnSpc>
              <a:buFont typeface="Wingdings" pitchFamily="2" charset="2"/>
              <a:buChar char="q"/>
            </a:pPr>
            <a:r>
              <a:rPr lang="en-US" sz="1600" dirty="0" smtClean="0">
                <a:latin typeface="Calibri" pitchFamily="34" charset="0"/>
              </a:rPr>
              <a:t>The code is fundamentally same as the previous example- only line eliminated is </a:t>
            </a:r>
            <a:r>
              <a:rPr lang="en-US" sz="1600" b="1" dirty="0" err="1" smtClean="0">
                <a:latin typeface="Calibri" pitchFamily="34" charset="0"/>
                <a:cs typeface="Courier New" pitchFamily="49" charset="0"/>
              </a:rPr>
              <a:t>Class.forName</a:t>
            </a:r>
            <a:r>
              <a:rPr lang="en-US" sz="1600" b="1" dirty="0" smtClean="0">
                <a:latin typeface="Calibri" pitchFamily="34" charset="0"/>
                <a:cs typeface="Courier New" pitchFamily="49" charset="0"/>
              </a:rPr>
              <a:t> ("</a:t>
            </a:r>
            <a:r>
              <a:rPr lang="en-US" sz="1600" b="1" dirty="0" err="1" smtClean="0">
                <a:latin typeface="Calibri" pitchFamily="34" charset="0"/>
                <a:cs typeface="Courier New" pitchFamily="49" charset="0"/>
              </a:rPr>
              <a:t>com.mysql.jdbc.Driver</a:t>
            </a:r>
            <a:r>
              <a:rPr lang="en-US" sz="1600" b="1" dirty="0" smtClean="0">
                <a:latin typeface="Calibri" pitchFamily="34" charset="0"/>
                <a:cs typeface="Courier New" pitchFamily="49" charset="0"/>
              </a:rPr>
              <a:t>");</a:t>
            </a:r>
            <a:endParaRPr lang="en-US" sz="1600" dirty="0" smtClean="0">
              <a:latin typeface="Calibri" pitchFamily="34" charset="0"/>
            </a:endParaRPr>
          </a:p>
          <a:p>
            <a:pPr algn="just" eaLnBrk="1" hangingPunct="1">
              <a:buClr>
                <a:srgbClr val="FF0000"/>
              </a:buClr>
              <a:buFont typeface="Wingdings" pitchFamily="2" charset="2"/>
              <a:buChar char="q"/>
              <a:defRPr/>
            </a:pPr>
            <a:endParaRPr lang="en-US" sz="1200" dirty="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rPr>
              <a:t>Module 1: Objectives</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eaLnBrk="1" hangingPunct="1">
              <a:buFont typeface="Wingdings" pitchFamily="2" charset="2"/>
              <a:buNone/>
              <a:defRPr/>
            </a:pPr>
            <a:r>
              <a:rPr lang="en-US" sz="1600" b="1" dirty="0" smtClean="0">
                <a:latin typeface="Calibri" pitchFamily="34" charset="0"/>
              </a:rPr>
              <a:t>After completion of this module, you should be able to:</a:t>
            </a:r>
          </a:p>
          <a:p>
            <a:pPr marL="342900" indent="-342900">
              <a:spcBef>
                <a:spcPct val="30000"/>
              </a:spcBef>
              <a:buClr>
                <a:srgbClr val="FF0000"/>
              </a:buClr>
              <a:buSzPct val="80000"/>
              <a:buFont typeface="Wingdings" pitchFamily="2" charset="2"/>
              <a:buChar char="q"/>
            </a:pPr>
            <a:r>
              <a:rPr lang="en-US" sz="1600" dirty="0" smtClean="0">
                <a:latin typeface="Calibri" pitchFamily="34" charset="0"/>
                <a:cs typeface="Times New Roman" pitchFamily="18" charset="0"/>
              </a:rPr>
              <a:t>Define database and their architecture.</a:t>
            </a:r>
          </a:p>
          <a:p>
            <a:pPr marL="342900" indent="-342900">
              <a:spcBef>
                <a:spcPct val="30000"/>
              </a:spcBef>
              <a:buClr>
                <a:srgbClr val="FF0000"/>
              </a:buClr>
              <a:buSzPct val="80000"/>
              <a:buFont typeface="Wingdings" pitchFamily="2" charset="2"/>
              <a:buChar char="q"/>
            </a:pPr>
            <a:r>
              <a:rPr lang="en-US" sz="1600" dirty="0" smtClean="0">
                <a:latin typeface="Calibri" pitchFamily="34" charset="0"/>
                <a:cs typeface="Times New Roman" pitchFamily="18" charset="0"/>
              </a:rPr>
              <a:t>Define JDBC architecture.</a:t>
            </a:r>
            <a:endParaRPr lang="en-US" sz="1600" dirty="0" smtClean="0">
              <a:latin typeface="Calibri" pitchFamily="34" charset="0"/>
            </a:endParaRPr>
          </a:p>
          <a:p>
            <a:pPr marL="342900" indent="-342900">
              <a:spcBef>
                <a:spcPct val="30000"/>
              </a:spcBef>
              <a:buClr>
                <a:srgbClr val="FF0000"/>
              </a:buClr>
              <a:buSzPct val="80000"/>
              <a:buFont typeface="Wingdings" pitchFamily="2" charset="2"/>
              <a:buChar char="q"/>
            </a:pPr>
            <a:r>
              <a:rPr lang="en-US" sz="1600" dirty="0" smtClean="0">
                <a:latin typeface="Calibri" pitchFamily="34" charset="0"/>
              </a:rPr>
              <a:t>Explain </a:t>
            </a:r>
            <a:r>
              <a:rPr lang="en-US" sz="1600" dirty="0" smtClean="0">
                <a:latin typeface="Calibri" pitchFamily="34" charset="0"/>
                <a:cs typeface="Times New Roman" pitchFamily="18" charset="0"/>
              </a:rPr>
              <a:t>JDBC drivers.</a:t>
            </a:r>
            <a:endParaRPr lang="en-US" sz="1600" dirty="0" smtClean="0">
              <a:latin typeface="Calibri" pitchFamily="34" charset="0"/>
            </a:endParaRPr>
          </a:p>
          <a:p>
            <a:pPr marL="342900" indent="-342900">
              <a:spcBef>
                <a:spcPct val="30000"/>
              </a:spcBef>
              <a:buClr>
                <a:srgbClr val="FF0000"/>
              </a:buClr>
              <a:buSzPct val="80000"/>
              <a:buFont typeface="Wingdings" pitchFamily="2" charset="2"/>
              <a:buChar char="q"/>
            </a:pPr>
            <a:r>
              <a:rPr lang="en-US" sz="1600" dirty="0" smtClean="0">
                <a:latin typeface="Calibri" pitchFamily="34" charset="0"/>
              </a:rPr>
              <a:t>Explain</a:t>
            </a:r>
            <a:r>
              <a:rPr lang="en-US" sz="1600" dirty="0" smtClean="0">
                <a:latin typeface="Calibri" pitchFamily="34" charset="0"/>
                <a:cs typeface="Times New Roman" pitchFamily="18" charset="0"/>
              </a:rPr>
              <a:t> JDBC API.</a:t>
            </a:r>
            <a:endParaRPr lang="en-US" sz="1600" dirty="0" smtClean="0">
              <a:latin typeface="Calibri" pitchFamily="34" charset="0"/>
            </a:endParaRPr>
          </a:p>
          <a:p>
            <a:pPr marL="342900" indent="-342900">
              <a:spcBef>
                <a:spcPct val="30000"/>
              </a:spcBef>
              <a:buClr>
                <a:srgbClr val="FF0000"/>
              </a:buClr>
              <a:buSzPct val="80000"/>
              <a:buFont typeface="Wingdings" pitchFamily="2" charset="2"/>
              <a:buChar char="q"/>
            </a:pPr>
            <a:r>
              <a:rPr lang="en-US" sz="1600" dirty="0" smtClean="0">
                <a:latin typeface="Calibri" pitchFamily="34" charset="0"/>
              </a:rPr>
              <a:t>Explain transaction.</a:t>
            </a:r>
            <a:endParaRPr lang="en-US" sz="1600" dirty="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Create and Execute SQL Statements</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nSpc>
                <a:spcPct val="90000"/>
              </a:lnSpc>
              <a:spcBef>
                <a:spcPct val="20000"/>
              </a:spcBef>
              <a:buClr>
                <a:srgbClr val="FF0000"/>
              </a:buClr>
              <a:buFont typeface="Wingdings" pitchFamily="2" charset="2"/>
              <a:buChar char="q"/>
            </a:pPr>
            <a:endParaRPr lang="en-US" sz="1400" b="1" dirty="0" smtClean="0">
              <a:latin typeface="Calibri" pitchFamily="34" charset="0"/>
            </a:endParaRPr>
          </a:p>
          <a:p>
            <a:pPr algn="just">
              <a:lnSpc>
                <a:spcPct val="90000"/>
              </a:lnSpc>
              <a:spcBef>
                <a:spcPct val="20000"/>
              </a:spcBef>
              <a:buClr>
                <a:srgbClr val="FF0000"/>
              </a:buClr>
              <a:buFont typeface="Wingdings" pitchFamily="2" charset="2"/>
              <a:buChar char="q"/>
            </a:pPr>
            <a:r>
              <a:rPr lang="en-US" sz="1400" b="1" dirty="0" smtClean="0">
                <a:latin typeface="Calibri" pitchFamily="34" charset="0"/>
              </a:rPr>
              <a:t>Statement Interface</a:t>
            </a:r>
          </a:p>
          <a:p>
            <a:pPr marL="742950" lvl="1" indent="-285750" algn="just">
              <a:lnSpc>
                <a:spcPct val="90000"/>
              </a:lnSpc>
              <a:buClr>
                <a:srgbClr val="FF0000"/>
              </a:buClr>
              <a:buFont typeface="Wingdings" pitchFamily="2" charset="2"/>
              <a:buChar char="v"/>
            </a:pPr>
            <a:r>
              <a:rPr lang="en-US" sz="1400" dirty="0" smtClean="0">
                <a:latin typeface="Calibri" pitchFamily="34" charset="0"/>
              </a:rPr>
              <a:t>A Statement object is used for executing a static SQL statement and obtaining the results produced by it.</a:t>
            </a:r>
          </a:p>
          <a:p>
            <a:pPr algn="just">
              <a:lnSpc>
                <a:spcPct val="90000"/>
              </a:lnSpc>
              <a:buClr>
                <a:srgbClr val="FF0000"/>
              </a:buClr>
              <a:buFont typeface="Wingdings" pitchFamily="2" charset="2"/>
              <a:buChar char="q"/>
            </a:pPr>
            <a:r>
              <a:rPr lang="en-US" sz="1400" b="1" dirty="0" smtClean="0">
                <a:latin typeface="Calibri" pitchFamily="34" charset="0"/>
              </a:rPr>
              <a:t>Statement </a:t>
            </a:r>
            <a:r>
              <a:rPr lang="en-US" sz="1400" b="1" dirty="0" err="1" smtClean="0">
                <a:latin typeface="Calibri" pitchFamily="34" charset="0"/>
              </a:rPr>
              <a:t>createStatement</a:t>
            </a:r>
            <a:r>
              <a:rPr lang="en-US" sz="1400" b="1" dirty="0" smtClean="0">
                <a:latin typeface="Calibri" pitchFamily="34" charset="0"/>
              </a:rPr>
              <a:t>()</a:t>
            </a:r>
          </a:p>
          <a:p>
            <a:pPr marL="742950" lvl="1" indent="-285750" algn="just">
              <a:lnSpc>
                <a:spcPct val="90000"/>
              </a:lnSpc>
              <a:buClr>
                <a:srgbClr val="FF0000"/>
              </a:buClr>
              <a:buFont typeface="Wingdings" pitchFamily="2" charset="2"/>
              <a:buChar char="v"/>
            </a:pPr>
            <a:r>
              <a:rPr lang="en-US" sz="1400" dirty="0" smtClean="0">
                <a:latin typeface="Calibri" pitchFamily="34" charset="0"/>
              </a:rPr>
              <a:t>returns a new Statement object.</a:t>
            </a:r>
          </a:p>
          <a:p>
            <a:pPr algn="just">
              <a:lnSpc>
                <a:spcPct val="90000"/>
              </a:lnSpc>
              <a:buClr>
                <a:srgbClr val="FF0000"/>
              </a:buClr>
              <a:buFont typeface="Wingdings" pitchFamily="2" charset="2"/>
              <a:buChar char="q"/>
            </a:pPr>
            <a:r>
              <a:rPr lang="en-US" sz="1400" b="1" dirty="0" smtClean="0">
                <a:latin typeface="Calibri" pitchFamily="34" charset="0"/>
              </a:rPr>
              <a:t>Prepared Statement Interface</a:t>
            </a:r>
          </a:p>
          <a:p>
            <a:pPr lvl="1" algn="just">
              <a:lnSpc>
                <a:spcPct val="90000"/>
              </a:lnSpc>
              <a:buClr>
                <a:srgbClr val="FF0000"/>
              </a:buClr>
              <a:buFont typeface="Wingdings" pitchFamily="2" charset="2"/>
              <a:buChar char="v"/>
            </a:pPr>
            <a:r>
              <a:rPr lang="en-US" sz="1400" dirty="0" smtClean="0">
                <a:latin typeface="Calibri" pitchFamily="34" charset="0"/>
              </a:rPr>
              <a:t>When you use a </a:t>
            </a:r>
            <a:r>
              <a:rPr lang="en-US" sz="1400" dirty="0" err="1" smtClean="0">
                <a:latin typeface="Calibri" pitchFamily="34" charset="0"/>
              </a:rPr>
              <a:t>PreparedStatement</a:t>
            </a:r>
            <a:r>
              <a:rPr lang="en-US" sz="1400" dirty="0" smtClean="0">
                <a:latin typeface="Calibri" pitchFamily="34" charset="0"/>
              </a:rPr>
              <a:t> object to execute a SQL statement, the statement is parsed and compiled by the database, and then placed in a statement cache. From then on, each time you execute the same </a:t>
            </a:r>
            <a:r>
              <a:rPr lang="en-US" sz="1400" dirty="0" err="1" smtClean="0">
                <a:latin typeface="Calibri" pitchFamily="34" charset="0"/>
              </a:rPr>
              <a:t>PreparedStatement</a:t>
            </a:r>
            <a:r>
              <a:rPr lang="en-US" sz="1400" dirty="0" smtClean="0">
                <a:latin typeface="Calibri" pitchFamily="34" charset="0"/>
              </a:rPr>
              <a:t>, it is once again parsed, but no recompile occurs. Instead, the precompiled statement is found in the cache and is reused. </a:t>
            </a:r>
          </a:p>
          <a:p>
            <a:pPr algn="just">
              <a:lnSpc>
                <a:spcPct val="90000"/>
              </a:lnSpc>
              <a:buClr>
                <a:srgbClr val="FF0000"/>
              </a:buClr>
              <a:buFont typeface="Wingdings" pitchFamily="2" charset="2"/>
              <a:buChar char="q"/>
            </a:pPr>
            <a:r>
              <a:rPr lang="en-US" sz="1400" b="1" dirty="0" err="1" smtClean="0">
                <a:latin typeface="Calibri" pitchFamily="34" charset="0"/>
              </a:rPr>
              <a:t>PreparedStatement</a:t>
            </a:r>
            <a:r>
              <a:rPr lang="en-US" sz="1400" b="1" dirty="0" smtClean="0">
                <a:latin typeface="Calibri" pitchFamily="34" charset="0"/>
              </a:rPr>
              <a:t>  </a:t>
            </a:r>
            <a:r>
              <a:rPr lang="en-US" sz="1400" b="1" dirty="0" err="1" smtClean="0">
                <a:latin typeface="Calibri" pitchFamily="34" charset="0"/>
              </a:rPr>
              <a:t>prepareStatement</a:t>
            </a:r>
            <a:r>
              <a:rPr lang="en-US" sz="1400" b="1" dirty="0" smtClean="0">
                <a:latin typeface="Calibri" pitchFamily="34" charset="0"/>
              </a:rPr>
              <a:t>(String </a:t>
            </a:r>
            <a:r>
              <a:rPr lang="en-US" sz="1400" b="1" dirty="0" err="1" smtClean="0">
                <a:latin typeface="Calibri" pitchFamily="34" charset="0"/>
              </a:rPr>
              <a:t>sql</a:t>
            </a:r>
            <a:r>
              <a:rPr lang="en-US" sz="1400" b="1" dirty="0" smtClean="0">
                <a:latin typeface="Calibri" pitchFamily="34" charset="0"/>
              </a:rPr>
              <a:t>)</a:t>
            </a:r>
          </a:p>
          <a:p>
            <a:pPr marL="742950" lvl="1" indent="-285750" algn="just">
              <a:lnSpc>
                <a:spcPct val="90000"/>
              </a:lnSpc>
              <a:buClr>
                <a:srgbClr val="FF0000"/>
              </a:buClr>
              <a:buFont typeface="Wingdings" pitchFamily="2" charset="2"/>
              <a:buChar char="v"/>
            </a:pPr>
            <a:r>
              <a:rPr lang="en-US" sz="1400" dirty="0" smtClean="0">
                <a:latin typeface="Calibri" pitchFamily="34" charset="0"/>
              </a:rPr>
              <a:t>returns a new </a:t>
            </a:r>
            <a:r>
              <a:rPr lang="en-US" sz="1400" dirty="0" err="1" smtClean="0">
                <a:latin typeface="Calibri" pitchFamily="34" charset="0"/>
              </a:rPr>
              <a:t>PreparedStatement</a:t>
            </a:r>
            <a:r>
              <a:rPr lang="en-US" sz="1400" dirty="0" smtClean="0">
                <a:latin typeface="Calibri" pitchFamily="34" charset="0"/>
              </a:rPr>
              <a:t> object.</a:t>
            </a:r>
          </a:p>
          <a:p>
            <a:pPr algn="just">
              <a:spcBef>
                <a:spcPct val="20000"/>
              </a:spcBef>
              <a:buFont typeface="Wingdings" pitchFamily="2" charset="2"/>
              <a:buChar char="q"/>
            </a:pPr>
            <a:r>
              <a:rPr lang="en-US" sz="1400" b="1" dirty="0" err="1" smtClean="0">
                <a:latin typeface="Calibri" pitchFamily="34" charset="0"/>
              </a:rPr>
              <a:t>CallableStatement</a:t>
            </a:r>
            <a:r>
              <a:rPr lang="en-US" sz="1400" b="1" dirty="0" smtClean="0">
                <a:latin typeface="Calibri" pitchFamily="34" charset="0"/>
              </a:rPr>
              <a:t> Interface</a:t>
            </a:r>
          </a:p>
          <a:p>
            <a:pPr marL="742950" lvl="1" indent="-285750" algn="just">
              <a:buClr>
                <a:srgbClr val="FF0000"/>
              </a:buClr>
              <a:buFont typeface="Wingdings" pitchFamily="2" charset="2"/>
              <a:buChar char="v"/>
            </a:pPr>
            <a:r>
              <a:rPr lang="en-US" sz="1400" dirty="0" smtClean="0">
                <a:latin typeface="Calibri" pitchFamily="34" charset="0"/>
              </a:rPr>
              <a:t>The interface used to execute SQL stored procedures.</a:t>
            </a:r>
          </a:p>
          <a:p>
            <a:pPr algn="just" eaLnBrk="1" hangingPunct="1">
              <a:buFont typeface="Wingdings" pitchFamily="2" charset="2"/>
              <a:buChar char="q"/>
              <a:defRPr/>
            </a:pPr>
            <a:endParaRPr lang="en-US" sz="1400" dirty="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Methods of Statement Interface</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Clr>
                <a:srgbClr val="FF0000"/>
              </a:buClr>
              <a:buFont typeface="Wingdings" pitchFamily="2" charset="2"/>
              <a:buChar char="q"/>
            </a:pPr>
            <a:endParaRPr lang="en-US" sz="1600" b="1" dirty="0" smtClean="0">
              <a:latin typeface="Calibri" pitchFamily="34" charset="0"/>
            </a:endParaRPr>
          </a:p>
          <a:p>
            <a:pPr>
              <a:buClr>
                <a:srgbClr val="FF0000"/>
              </a:buClr>
              <a:buFont typeface="Wingdings" pitchFamily="2" charset="2"/>
              <a:buChar char="q"/>
            </a:pPr>
            <a:endParaRPr lang="en-US" sz="1600" b="1" dirty="0" smtClean="0">
              <a:latin typeface="Calibri" pitchFamily="34" charset="0"/>
            </a:endParaRPr>
          </a:p>
          <a:p>
            <a:pPr algn="just">
              <a:buClr>
                <a:srgbClr val="FF0000"/>
              </a:buClr>
              <a:buFont typeface="Wingdings" pitchFamily="2" charset="2"/>
              <a:buChar char="q"/>
            </a:pPr>
            <a:r>
              <a:rPr lang="en-US" sz="1600" b="1" dirty="0" err="1" smtClean="0">
                <a:latin typeface="Calibri" pitchFamily="34" charset="0"/>
              </a:rPr>
              <a:t>ResultSet</a:t>
            </a:r>
            <a:r>
              <a:rPr lang="en-US" sz="1600" b="1" dirty="0" smtClean="0">
                <a:latin typeface="Calibri" pitchFamily="34" charset="0"/>
              </a:rPr>
              <a:t> </a:t>
            </a:r>
            <a:r>
              <a:rPr lang="en-US" sz="1600" b="1" dirty="0" err="1" smtClean="0">
                <a:latin typeface="Calibri" pitchFamily="34" charset="0"/>
              </a:rPr>
              <a:t>executeQuery</a:t>
            </a:r>
            <a:r>
              <a:rPr lang="en-US" sz="1600" b="1" dirty="0" smtClean="0">
                <a:latin typeface="Calibri" pitchFamily="34" charset="0"/>
              </a:rPr>
              <a:t>(String) </a:t>
            </a:r>
          </a:p>
          <a:p>
            <a:pPr marL="742950" lvl="1" indent="-285750" algn="just">
              <a:buClr>
                <a:srgbClr val="FF0000"/>
              </a:buClr>
              <a:buFont typeface="Wingdings" pitchFamily="2" charset="2"/>
              <a:buChar char="v"/>
            </a:pPr>
            <a:r>
              <a:rPr lang="en-US" sz="1600" dirty="0" smtClean="0">
                <a:latin typeface="Calibri" pitchFamily="34" charset="0"/>
              </a:rPr>
              <a:t>Execute a SQL statement that returns a single </a:t>
            </a:r>
            <a:r>
              <a:rPr lang="en-US" sz="1600" dirty="0" err="1" smtClean="0">
                <a:latin typeface="Calibri" pitchFamily="34" charset="0"/>
              </a:rPr>
              <a:t>ResultSet</a:t>
            </a:r>
            <a:r>
              <a:rPr lang="en-US" sz="1600" dirty="0" smtClean="0">
                <a:latin typeface="Calibri" pitchFamily="34" charset="0"/>
              </a:rPr>
              <a:t>. </a:t>
            </a:r>
          </a:p>
          <a:p>
            <a:pPr algn="just">
              <a:buClr>
                <a:srgbClr val="FF0000"/>
              </a:buClr>
              <a:buFont typeface="Wingdings" pitchFamily="2" charset="2"/>
              <a:buChar char="q"/>
            </a:pPr>
            <a:r>
              <a:rPr lang="en-US" sz="1600" b="1" dirty="0" err="1" smtClean="0">
                <a:latin typeface="Calibri" pitchFamily="34" charset="0"/>
              </a:rPr>
              <a:t>int</a:t>
            </a:r>
            <a:r>
              <a:rPr lang="en-US" sz="1600" b="1" dirty="0" smtClean="0">
                <a:latin typeface="Calibri" pitchFamily="34" charset="0"/>
              </a:rPr>
              <a:t> </a:t>
            </a:r>
            <a:r>
              <a:rPr lang="en-US" sz="1600" b="1" dirty="0" err="1" smtClean="0">
                <a:latin typeface="Calibri" pitchFamily="34" charset="0"/>
              </a:rPr>
              <a:t>executeUpdate</a:t>
            </a:r>
            <a:r>
              <a:rPr lang="en-US" sz="1600" b="1" dirty="0" smtClean="0">
                <a:latin typeface="Calibri" pitchFamily="34" charset="0"/>
              </a:rPr>
              <a:t>(String) </a:t>
            </a:r>
          </a:p>
          <a:p>
            <a:pPr marL="742950" lvl="1" indent="-285750" algn="just">
              <a:buClr>
                <a:srgbClr val="FF0000"/>
              </a:buClr>
              <a:buFont typeface="Wingdings" pitchFamily="2" charset="2"/>
              <a:buChar char="v"/>
            </a:pPr>
            <a:r>
              <a:rPr lang="en-US" sz="1600" dirty="0" smtClean="0">
                <a:latin typeface="Calibri" pitchFamily="34" charset="0"/>
              </a:rPr>
              <a:t>Execute a SQL INSERT, UPDATE or DELETE statement. Returns the number of rows changed.</a:t>
            </a:r>
          </a:p>
          <a:p>
            <a:pPr algn="just">
              <a:buClr>
                <a:srgbClr val="FF0000"/>
              </a:buClr>
              <a:buFont typeface="Wingdings" pitchFamily="2" charset="2"/>
              <a:buChar char="q"/>
            </a:pPr>
            <a:r>
              <a:rPr lang="en-US" sz="1600" b="1" dirty="0" err="1" smtClean="0">
                <a:latin typeface="Calibri" pitchFamily="34" charset="0"/>
              </a:rPr>
              <a:t>boolean</a:t>
            </a:r>
            <a:r>
              <a:rPr lang="en-US" sz="1600" b="1" dirty="0" smtClean="0">
                <a:latin typeface="Calibri" pitchFamily="34" charset="0"/>
              </a:rPr>
              <a:t> execute(String) </a:t>
            </a:r>
          </a:p>
          <a:p>
            <a:pPr marL="742950" lvl="1" indent="-285750" algn="just">
              <a:buClr>
                <a:srgbClr val="FF0000"/>
              </a:buClr>
              <a:buFont typeface="Wingdings" pitchFamily="2" charset="2"/>
              <a:buChar char="v"/>
            </a:pPr>
            <a:r>
              <a:rPr lang="en-US" sz="1600" dirty="0" smtClean="0">
                <a:latin typeface="Calibri" pitchFamily="34" charset="0"/>
              </a:rPr>
              <a:t>Execute a SQL statement that may return multiple results. </a:t>
            </a:r>
          </a:p>
          <a:p>
            <a:pPr algn="just">
              <a:lnSpc>
                <a:spcPct val="90000"/>
              </a:lnSpc>
              <a:spcBef>
                <a:spcPct val="20000"/>
              </a:spcBef>
              <a:buClr>
                <a:srgbClr val="FF0000"/>
              </a:buClr>
              <a:buFont typeface="Wingdings" pitchFamily="2" charset="2"/>
              <a:buChar char="q"/>
            </a:pPr>
            <a:endParaRPr lang="en-US" sz="1600" b="1" dirty="0" smtClean="0">
              <a:latin typeface="Calibri" pitchFamily="34" charset="0"/>
            </a:endParaRPr>
          </a:p>
          <a:p>
            <a:pPr algn="just" eaLnBrk="1" hangingPunct="1">
              <a:buFont typeface="Wingdings" pitchFamily="2" charset="2"/>
              <a:buChar char="q"/>
              <a:defRPr/>
            </a:pPr>
            <a:endParaRPr lang="en-US" sz="1600" dirty="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err="1" smtClean="0">
                <a:latin typeface="Calibri" pitchFamily="34" charset="0"/>
              </a:rPr>
              <a:t>ResultSet</a:t>
            </a:r>
            <a:r>
              <a:rPr lang="en-US" sz="2400" b="1" dirty="0" smtClean="0">
                <a:latin typeface="Calibri" pitchFamily="34" charset="0"/>
              </a:rPr>
              <a:t> Interface</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Clr>
                <a:srgbClr val="FF0000"/>
              </a:buClr>
              <a:buFont typeface="Wingdings" pitchFamily="2" charset="2"/>
              <a:buChar char="q"/>
            </a:pPr>
            <a:endParaRPr lang="en-US" sz="1600" b="1" dirty="0" smtClean="0">
              <a:latin typeface="Calibri" pitchFamily="34" charset="0"/>
            </a:endParaRPr>
          </a:p>
          <a:p>
            <a:pPr>
              <a:buClr>
                <a:srgbClr val="FF0000"/>
              </a:buClr>
              <a:buFont typeface="Wingdings" pitchFamily="2" charset="2"/>
              <a:buChar char="q"/>
            </a:pPr>
            <a:endParaRPr lang="en-US" sz="1600" b="1" dirty="0" smtClean="0">
              <a:latin typeface="Calibri" pitchFamily="34" charset="0"/>
            </a:endParaRPr>
          </a:p>
          <a:p>
            <a:pPr>
              <a:lnSpc>
                <a:spcPct val="80000"/>
              </a:lnSpc>
              <a:buClr>
                <a:srgbClr val="FF0000"/>
              </a:buClr>
              <a:buFont typeface="Wingdings" pitchFamily="2" charset="2"/>
              <a:buChar char="q"/>
            </a:pPr>
            <a:r>
              <a:rPr lang="en-GB" sz="1600" dirty="0" smtClean="0">
                <a:latin typeface="Calibri" pitchFamily="34" charset="0"/>
              </a:rPr>
              <a:t>Represents the result of an SQL statement.</a:t>
            </a:r>
          </a:p>
          <a:p>
            <a:pPr>
              <a:lnSpc>
                <a:spcPct val="80000"/>
              </a:lnSpc>
              <a:buClr>
                <a:srgbClr val="FF0000"/>
              </a:buClr>
              <a:buFont typeface="Wingdings" pitchFamily="2" charset="2"/>
              <a:buChar char="q"/>
            </a:pPr>
            <a:r>
              <a:rPr lang="en-GB" sz="1600" dirty="0" smtClean="0">
                <a:latin typeface="Calibri" pitchFamily="34" charset="0"/>
              </a:rPr>
              <a:t>Provides methods for navigating through the resulting data.</a:t>
            </a:r>
          </a:p>
          <a:p>
            <a:pPr>
              <a:lnSpc>
                <a:spcPct val="80000"/>
              </a:lnSpc>
              <a:buClr>
                <a:srgbClr val="FF0000"/>
              </a:buClr>
              <a:buFont typeface="Wingdings" pitchFamily="2" charset="2"/>
              <a:buChar char="q"/>
            </a:pPr>
            <a:r>
              <a:rPr lang="en-US" sz="1600" dirty="0" smtClean="0">
                <a:latin typeface="Calibri" pitchFamily="34" charset="0"/>
              </a:rPr>
              <a:t>Only one </a:t>
            </a:r>
            <a:r>
              <a:rPr lang="en-US" sz="1600" dirty="0" err="1" smtClean="0">
                <a:latin typeface="Calibri" pitchFamily="34" charset="0"/>
              </a:rPr>
              <a:t>ResultSet</a:t>
            </a:r>
            <a:r>
              <a:rPr lang="en-US" sz="1600" dirty="0" smtClean="0">
                <a:latin typeface="Calibri" pitchFamily="34" charset="0"/>
              </a:rPr>
              <a:t> per Statement can be open at once.</a:t>
            </a:r>
          </a:p>
          <a:p>
            <a:pPr>
              <a:lnSpc>
                <a:spcPct val="80000"/>
              </a:lnSpc>
              <a:buClr>
                <a:srgbClr val="FF0000"/>
              </a:buClr>
              <a:buFont typeface="Wingdings" pitchFamily="2" charset="2"/>
              <a:buChar char="q"/>
            </a:pPr>
            <a:r>
              <a:rPr lang="en-US" sz="1600" dirty="0" smtClean="0">
                <a:latin typeface="Calibri" pitchFamily="34" charset="0"/>
              </a:rPr>
              <a:t>The table rows are retrieved in sequence.</a:t>
            </a:r>
          </a:p>
          <a:p>
            <a:pPr>
              <a:lnSpc>
                <a:spcPct val="80000"/>
              </a:lnSpc>
              <a:buClr>
                <a:srgbClr val="FF0000"/>
              </a:buClr>
              <a:buFont typeface="Wingdings" pitchFamily="2" charset="2"/>
              <a:buChar char="q"/>
            </a:pPr>
            <a:r>
              <a:rPr lang="en-US" sz="1600" dirty="0" smtClean="0">
                <a:latin typeface="Calibri" pitchFamily="34" charset="0"/>
              </a:rPr>
              <a:t>A </a:t>
            </a:r>
            <a:r>
              <a:rPr lang="en-US" sz="1600" dirty="0" err="1" smtClean="0">
                <a:latin typeface="Calibri" pitchFamily="34" charset="0"/>
              </a:rPr>
              <a:t>ResultSet</a:t>
            </a:r>
            <a:r>
              <a:rPr lang="en-US" sz="1600" dirty="0" smtClean="0">
                <a:latin typeface="Calibri" pitchFamily="34" charset="0"/>
              </a:rPr>
              <a:t> maintains a cursor pointing to its current row of data. </a:t>
            </a:r>
          </a:p>
          <a:p>
            <a:pPr>
              <a:lnSpc>
                <a:spcPct val="80000"/>
              </a:lnSpc>
              <a:buClr>
                <a:srgbClr val="FF0000"/>
              </a:buClr>
              <a:buFont typeface="Wingdings" pitchFamily="2" charset="2"/>
              <a:buChar char="q"/>
            </a:pPr>
            <a:r>
              <a:rPr lang="en-US" sz="1600" dirty="0" smtClean="0">
                <a:latin typeface="Calibri" pitchFamily="34" charset="0"/>
              </a:rPr>
              <a:t>The 'next' method moves the cursor to the next row. you can’t rewind.</a:t>
            </a:r>
          </a:p>
          <a:p>
            <a:pPr>
              <a:lnSpc>
                <a:spcPct val="90000"/>
              </a:lnSpc>
              <a:spcBef>
                <a:spcPct val="20000"/>
              </a:spcBef>
              <a:buClr>
                <a:srgbClr val="FF0000"/>
              </a:buClr>
              <a:buFont typeface="Wingdings" pitchFamily="2" charset="2"/>
              <a:buChar char="q"/>
            </a:pPr>
            <a:endParaRPr lang="en-US" sz="1600" b="1" dirty="0" smtClean="0">
              <a:latin typeface="Calibri" pitchFamily="34" charset="0"/>
            </a:endParaRPr>
          </a:p>
          <a:p>
            <a:pPr algn="just" eaLnBrk="1" hangingPunct="1">
              <a:buFont typeface="Wingdings" pitchFamily="2" charset="2"/>
              <a:buChar char="q"/>
              <a:defRPr/>
            </a:pPr>
            <a:endParaRPr lang="en-US" sz="1600" dirty="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err="1" smtClean="0">
                <a:latin typeface="Calibri" pitchFamily="34" charset="0"/>
              </a:rPr>
              <a:t>ResultSet</a:t>
            </a:r>
            <a:r>
              <a:rPr lang="en-US" sz="2400" b="1" dirty="0" smtClean="0">
                <a:latin typeface="Calibri" pitchFamily="34" charset="0"/>
              </a:rPr>
              <a:t> Methods</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Clr>
                <a:srgbClr val="FF0000"/>
              </a:buClr>
              <a:buFont typeface="Wingdings" pitchFamily="2" charset="2"/>
              <a:buChar char="q"/>
            </a:pPr>
            <a:endParaRPr lang="en-US" sz="1400" b="1" dirty="0" smtClean="0">
              <a:latin typeface="Calibri" pitchFamily="34" charset="0"/>
            </a:endParaRPr>
          </a:p>
          <a:p>
            <a:pPr>
              <a:buFont typeface="Wingdings" pitchFamily="2" charset="2"/>
              <a:buNone/>
            </a:pPr>
            <a:endParaRPr lang="en-US" sz="1400" dirty="0" smtClean="0">
              <a:latin typeface="Calibri" pitchFamily="34" charset="0"/>
            </a:endParaRPr>
          </a:p>
        </p:txBody>
      </p:sp>
      <p:graphicFrame>
        <p:nvGraphicFramePr>
          <p:cNvPr id="5" name="Table 4"/>
          <p:cNvGraphicFramePr>
            <a:graphicFrameLocks noGrp="1"/>
          </p:cNvGraphicFramePr>
          <p:nvPr/>
        </p:nvGraphicFramePr>
        <p:xfrm>
          <a:off x="827584" y="1491630"/>
          <a:ext cx="7560840" cy="3384376"/>
        </p:xfrm>
        <a:graphic>
          <a:graphicData uri="http://schemas.openxmlformats.org/drawingml/2006/table">
            <a:tbl>
              <a:tblPr firstRow="1" bandRow="1">
                <a:tableStyleId>{5940675A-B579-460E-94D1-54222C63F5DA}</a:tableStyleId>
              </a:tblPr>
              <a:tblGrid>
                <a:gridCol w="3780420"/>
                <a:gridCol w="3780420"/>
              </a:tblGrid>
              <a:tr h="3384376">
                <a:tc>
                  <a:txBody>
                    <a:bodyPr/>
                    <a:lstStyle/>
                    <a:p>
                      <a:pPr>
                        <a:buClr>
                          <a:srgbClr val="FF0000"/>
                        </a:buClr>
                        <a:buSzPct val="100000"/>
                        <a:buFont typeface="Wingdings" pitchFamily="2" charset="2"/>
                        <a:buChar char="q"/>
                      </a:pPr>
                      <a:r>
                        <a:rPr lang="en-US" sz="1200" b="1" dirty="0" smtClean="0">
                          <a:latin typeface="Calibri" pitchFamily="34" charset="0"/>
                        </a:rPr>
                        <a:t>  </a:t>
                      </a:r>
                      <a:r>
                        <a:rPr lang="en-US" sz="1400" b="1" dirty="0" err="1" smtClean="0">
                          <a:latin typeface="Calibri" pitchFamily="34" charset="0"/>
                        </a:rPr>
                        <a:t>boolean</a:t>
                      </a:r>
                      <a:r>
                        <a:rPr lang="en-US" sz="1400" b="1" dirty="0" smtClean="0">
                          <a:latin typeface="Calibri" pitchFamily="34" charset="0"/>
                        </a:rPr>
                        <a:t> next() </a:t>
                      </a:r>
                    </a:p>
                    <a:p>
                      <a:pPr lvl="1">
                        <a:buClr>
                          <a:srgbClr val="FF0000"/>
                        </a:buClr>
                        <a:buSzPct val="100000"/>
                        <a:buFont typeface="Wingdings" pitchFamily="2" charset="2"/>
                        <a:buChar char="v"/>
                      </a:pPr>
                      <a:r>
                        <a:rPr lang="en-US" sz="1400" dirty="0" smtClean="0">
                          <a:latin typeface="Calibri" pitchFamily="34" charset="0"/>
                        </a:rPr>
                        <a:t>activates the next row.</a:t>
                      </a:r>
                    </a:p>
                    <a:p>
                      <a:pPr lvl="1">
                        <a:buClr>
                          <a:srgbClr val="FF0000"/>
                        </a:buClr>
                        <a:buSzPct val="100000"/>
                        <a:buFont typeface="Wingdings" pitchFamily="2" charset="2"/>
                        <a:buChar char="v"/>
                      </a:pPr>
                      <a:r>
                        <a:rPr lang="en-US" sz="1400" dirty="0" smtClean="0">
                          <a:latin typeface="Calibri" pitchFamily="34" charset="0"/>
                        </a:rPr>
                        <a:t>the first call to next() activates the first </a:t>
                      </a:r>
                    </a:p>
                    <a:p>
                      <a:pPr lvl="1">
                        <a:buClr>
                          <a:srgbClr val="FF0000"/>
                        </a:buClr>
                        <a:buSzPct val="100000"/>
                        <a:buFont typeface="Wingdings" pitchFamily="2" charset="2"/>
                        <a:buNone/>
                      </a:pPr>
                      <a:r>
                        <a:rPr lang="en-US" sz="1400" dirty="0" smtClean="0">
                          <a:latin typeface="Calibri" pitchFamily="34" charset="0"/>
                        </a:rPr>
                        <a:t>    row.</a:t>
                      </a:r>
                    </a:p>
                    <a:p>
                      <a:pPr lvl="1">
                        <a:buClr>
                          <a:srgbClr val="FF0000"/>
                        </a:buClr>
                        <a:buSzPct val="100000"/>
                        <a:buFont typeface="Wingdings" pitchFamily="2" charset="2"/>
                        <a:buChar char="v"/>
                      </a:pPr>
                      <a:r>
                        <a:rPr lang="en-US" sz="1400" dirty="0" smtClean="0">
                          <a:latin typeface="Calibri" pitchFamily="34" charset="0"/>
                        </a:rPr>
                        <a:t>returns false if there are no more rows .</a:t>
                      </a:r>
                    </a:p>
                    <a:p>
                      <a:pPr lvl="1">
                        <a:buClr>
                          <a:srgbClr val="FF0000"/>
                        </a:buClr>
                        <a:buSzPct val="90000"/>
                        <a:buFont typeface="Wingdings" pitchFamily="2" charset="2"/>
                        <a:buNone/>
                      </a:pPr>
                      <a:endParaRPr lang="en-US" sz="1400" dirty="0" smtClean="0">
                        <a:latin typeface="Calibri" pitchFamily="34" charset="0"/>
                      </a:endParaRPr>
                    </a:p>
                    <a:p>
                      <a:pPr>
                        <a:buClr>
                          <a:srgbClr val="FF0000"/>
                        </a:buClr>
                        <a:buFont typeface="Wingdings" pitchFamily="2" charset="2"/>
                        <a:buChar char="q"/>
                      </a:pPr>
                      <a:r>
                        <a:rPr lang="en-US" sz="1400" b="1" dirty="0" smtClean="0">
                          <a:latin typeface="Calibri" pitchFamily="34" charset="0"/>
                        </a:rPr>
                        <a:t>  void close() </a:t>
                      </a:r>
                    </a:p>
                    <a:p>
                      <a:pPr lvl="1">
                        <a:buClr>
                          <a:srgbClr val="FF0000"/>
                        </a:buClr>
                        <a:buFont typeface="Wingdings" pitchFamily="2" charset="2"/>
                        <a:buChar char="v"/>
                      </a:pPr>
                      <a:r>
                        <a:rPr lang="en-US" sz="1400" dirty="0" smtClean="0">
                          <a:latin typeface="Calibri" pitchFamily="34" charset="0"/>
                        </a:rPr>
                        <a:t>disposes of the </a:t>
                      </a:r>
                      <a:r>
                        <a:rPr lang="en-US" sz="1400" dirty="0" err="1" smtClean="0">
                          <a:latin typeface="Calibri" pitchFamily="34" charset="0"/>
                        </a:rPr>
                        <a:t>ResultSet</a:t>
                      </a:r>
                      <a:r>
                        <a:rPr lang="en-US" sz="1400" dirty="0" smtClean="0">
                          <a:latin typeface="Calibri" pitchFamily="34" charset="0"/>
                        </a:rPr>
                        <a:t>.</a:t>
                      </a:r>
                    </a:p>
                    <a:p>
                      <a:pPr lvl="1">
                        <a:buClr>
                          <a:srgbClr val="FF0000"/>
                        </a:buClr>
                        <a:buFont typeface="Wingdings" pitchFamily="2" charset="2"/>
                        <a:buChar char="v"/>
                      </a:pPr>
                      <a:r>
                        <a:rPr lang="en-US" sz="1400" dirty="0" smtClean="0">
                          <a:latin typeface="Calibri" pitchFamily="34" charset="0"/>
                        </a:rPr>
                        <a:t>allows you to re-use the Statement that </a:t>
                      </a:r>
                    </a:p>
                    <a:p>
                      <a:pPr lvl="1">
                        <a:buClr>
                          <a:srgbClr val="FF0000"/>
                        </a:buClr>
                        <a:buFont typeface="Wingdings" pitchFamily="2" charset="2"/>
                        <a:buNone/>
                      </a:pPr>
                      <a:r>
                        <a:rPr lang="en-US" sz="1400" dirty="0" smtClean="0">
                          <a:latin typeface="Calibri" pitchFamily="34" charset="0"/>
                        </a:rPr>
                        <a:t>    created it.</a:t>
                      </a:r>
                    </a:p>
                    <a:p>
                      <a:pPr lvl="1">
                        <a:buClr>
                          <a:srgbClr val="FF0000"/>
                        </a:buClr>
                        <a:buFont typeface="Wingdings" pitchFamily="2" charset="2"/>
                        <a:buNone/>
                      </a:pPr>
                      <a:endParaRPr lang="en-US" sz="1400" dirty="0" smtClean="0">
                        <a:latin typeface="Calibri" pitchFamily="34" charset="0"/>
                      </a:endParaRPr>
                    </a:p>
                    <a:p>
                      <a:pPr>
                        <a:buClr>
                          <a:srgbClr val="FF0000"/>
                        </a:buClr>
                        <a:buFont typeface="Wingdings" pitchFamily="2" charset="2"/>
                        <a:buChar char="q"/>
                      </a:pPr>
                      <a:r>
                        <a:rPr lang="en-US" sz="1400" b="1" dirty="0" smtClean="0">
                          <a:latin typeface="Calibri" pitchFamily="34" charset="0"/>
                        </a:rPr>
                        <a:t>  Type </a:t>
                      </a:r>
                      <a:r>
                        <a:rPr lang="en-US" sz="1400" b="1" dirty="0" err="1" smtClean="0">
                          <a:latin typeface="Calibri" pitchFamily="34" charset="0"/>
                        </a:rPr>
                        <a:t>getType</a:t>
                      </a:r>
                      <a:r>
                        <a:rPr lang="en-US" sz="1400" b="1" dirty="0" smtClean="0">
                          <a:latin typeface="Calibri" pitchFamily="34" charset="0"/>
                        </a:rPr>
                        <a:t>(</a:t>
                      </a:r>
                      <a:r>
                        <a:rPr lang="en-US" sz="1400" b="1" dirty="0" err="1" smtClean="0">
                          <a:latin typeface="Calibri" pitchFamily="34" charset="0"/>
                        </a:rPr>
                        <a:t>int</a:t>
                      </a:r>
                      <a:r>
                        <a:rPr lang="en-US" sz="1400" b="1" dirty="0" smtClean="0">
                          <a:latin typeface="Calibri" pitchFamily="34" charset="0"/>
                        </a:rPr>
                        <a:t> </a:t>
                      </a:r>
                      <a:r>
                        <a:rPr lang="en-US" sz="1400" b="1" dirty="0" err="1" smtClean="0">
                          <a:latin typeface="Calibri" pitchFamily="34" charset="0"/>
                        </a:rPr>
                        <a:t>columnIndex</a:t>
                      </a:r>
                      <a:r>
                        <a:rPr lang="en-US" sz="1400" b="1" dirty="0" smtClean="0">
                          <a:latin typeface="Calibri" pitchFamily="34" charset="0"/>
                        </a:rPr>
                        <a:t>)</a:t>
                      </a:r>
                    </a:p>
                    <a:p>
                      <a:pPr lvl="1">
                        <a:buClr>
                          <a:srgbClr val="FF0000"/>
                        </a:buClr>
                        <a:buFont typeface="Wingdings" pitchFamily="2" charset="2"/>
                        <a:buChar char="v"/>
                      </a:pPr>
                      <a:r>
                        <a:rPr lang="en-US" sz="1400" dirty="0" smtClean="0">
                          <a:latin typeface="Calibri" pitchFamily="34" charset="0"/>
                        </a:rPr>
                        <a:t>returns the given field as the given type.</a:t>
                      </a:r>
                    </a:p>
                    <a:p>
                      <a:pPr lvl="1">
                        <a:buClr>
                          <a:srgbClr val="FF0000"/>
                        </a:buClr>
                        <a:buFont typeface="Wingdings" pitchFamily="2" charset="2"/>
                        <a:buChar char="v"/>
                      </a:pPr>
                      <a:r>
                        <a:rPr lang="en-US" sz="1400" dirty="0" smtClean="0">
                          <a:latin typeface="Calibri" pitchFamily="34" charset="0"/>
                        </a:rPr>
                        <a:t>fields indexed starting at 1 (not 0).</a:t>
                      </a:r>
                    </a:p>
                    <a:p>
                      <a:endParaRPr lang="en-IN" sz="1400" dirty="0">
                        <a:latin typeface="Calibr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buClr>
                          <a:srgbClr val="FF0000"/>
                        </a:buClr>
                        <a:buFont typeface="Wingdings" pitchFamily="2" charset="2"/>
                        <a:buNone/>
                      </a:pPr>
                      <a:r>
                        <a:rPr lang="en-US" sz="1400" b="1" dirty="0" smtClean="0">
                          <a:latin typeface="Calibri" pitchFamily="34" charset="0"/>
                        </a:rPr>
                        <a:t>  </a:t>
                      </a:r>
                    </a:p>
                    <a:p>
                      <a:pPr>
                        <a:buClr>
                          <a:srgbClr val="FF0000"/>
                        </a:buClr>
                        <a:buFont typeface="Wingdings" pitchFamily="2" charset="2"/>
                        <a:buChar char="q"/>
                      </a:pPr>
                      <a:r>
                        <a:rPr lang="en-US" sz="1400" b="1" dirty="0" smtClean="0">
                          <a:latin typeface="Calibri" pitchFamily="34" charset="0"/>
                        </a:rPr>
                        <a:t>  Type </a:t>
                      </a:r>
                      <a:r>
                        <a:rPr lang="en-US" sz="1400" b="1" dirty="0" err="1" smtClean="0">
                          <a:latin typeface="Calibri" pitchFamily="34" charset="0"/>
                        </a:rPr>
                        <a:t>getType</a:t>
                      </a:r>
                      <a:r>
                        <a:rPr lang="en-US" sz="1400" b="1" dirty="0" smtClean="0">
                          <a:latin typeface="Calibri" pitchFamily="34" charset="0"/>
                        </a:rPr>
                        <a:t>(String </a:t>
                      </a:r>
                      <a:r>
                        <a:rPr lang="en-US" sz="1400" b="1" dirty="0" err="1" smtClean="0">
                          <a:latin typeface="Calibri" pitchFamily="34" charset="0"/>
                        </a:rPr>
                        <a:t>columnName</a:t>
                      </a:r>
                      <a:r>
                        <a:rPr lang="en-US" sz="1400" b="1" dirty="0" smtClean="0">
                          <a:latin typeface="Calibri" pitchFamily="34" charset="0"/>
                        </a:rPr>
                        <a:t>)</a:t>
                      </a:r>
                    </a:p>
                    <a:p>
                      <a:pPr lvl="1">
                        <a:buClr>
                          <a:srgbClr val="FF0000"/>
                        </a:buClr>
                        <a:buFont typeface="Wingdings" pitchFamily="2" charset="2"/>
                        <a:buChar char="v"/>
                      </a:pPr>
                      <a:r>
                        <a:rPr lang="en-US" sz="1400" dirty="0" smtClean="0">
                          <a:latin typeface="Calibri" pitchFamily="34" charset="0"/>
                        </a:rPr>
                        <a:t>same, but uses name of field</a:t>
                      </a:r>
                    </a:p>
                    <a:p>
                      <a:pPr lvl="1">
                        <a:buClr>
                          <a:srgbClr val="FF0000"/>
                        </a:buClr>
                        <a:buFont typeface="Wingdings" pitchFamily="2" charset="2"/>
                        <a:buChar char="v"/>
                      </a:pPr>
                      <a:r>
                        <a:rPr lang="en-US" sz="1400" dirty="0" smtClean="0">
                          <a:latin typeface="Calibri" pitchFamily="34" charset="0"/>
                        </a:rPr>
                        <a:t>less efficient.</a:t>
                      </a:r>
                    </a:p>
                    <a:p>
                      <a:endParaRPr lang="en-IN" sz="1400" dirty="0" smtClean="0">
                        <a:latin typeface="Calibri" pitchFamily="34" charset="0"/>
                      </a:endParaRPr>
                    </a:p>
                    <a:p>
                      <a:pPr>
                        <a:buClr>
                          <a:srgbClr val="FF0000"/>
                        </a:buClr>
                        <a:buFont typeface="Wingdings" pitchFamily="2" charset="2"/>
                        <a:buChar char="q"/>
                      </a:pPr>
                      <a:r>
                        <a:rPr lang="en-US" sz="1400" b="1" baseline="0" dirty="0" smtClean="0">
                          <a:latin typeface="Calibri" pitchFamily="34" charset="0"/>
                        </a:rPr>
                        <a:t>  </a:t>
                      </a:r>
                      <a:r>
                        <a:rPr lang="en-US" sz="1400" b="1" dirty="0" err="1" smtClean="0">
                          <a:latin typeface="Calibri" pitchFamily="34" charset="0"/>
                        </a:rPr>
                        <a:t>int</a:t>
                      </a:r>
                      <a:r>
                        <a:rPr lang="en-US" sz="1400" b="1" dirty="0" smtClean="0">
                          <a:latin typeface="Calibri" pitchFamily="34" charset="0"/>
                        </a:rPr>
                        <a:t> </a:t>
                      </a:r>
                      <a:r>
                        <a:rPr lang="en-US" sz="1400" b="1" dirty="0" err="1" smtClean="0">
                          <a:latin typeface="Calibri" pitchFamily="34" charset="0"/>
                        </a:rPr>
                        <a:t>findColumn</a:t>
                      </a:r>
                      <a:r>
                        <a:rPr lang="en-US" sz="1400" b="1" dirty="0" smtClean="0">
                          <a:latin typeface="Calibri" pitchFamily="34" charset="0"/>
                        </a:rPr>
                        <a:t>(String </a:t>
                      </a:r>
                      <a:r>
                        <a:rPr lang="en-US" sz="1400" b="1" dirty="0" err="1" smtClean="0">
                          <a:latin typeface="Calibri" pitchFamily="34" charset="0"/>
                        </a:rPr>
                        <a:t>columnName</a:t>
                      </a:r>
                      <a:r>
                        <a:rPr lang="en-US" sz="1400" b="1" dirty="0" smtClean="0">
                          <a:latin typeface="Calibri" pitchFamily="34" charset="0"/>
                        </a:rPr>
                        <a:t>)</a:t>
                      </a:r>
                    </a:p>
                    <a:p>
                      <a:pPr lvl="1">
                        <a:buClr>
                          <a:srgbClr val="FF0000"/>
                        </a:buClr>
                        <a:buFont typeface="Wingdings" pitchFamily="2" charset="2"/>
                        <a:buChar char="v"/>
                      </a:pPr>
                      <a:r>
                        <a:rPr lang="en-US" sz="1400" dirty="0" smtClean="0">
                          <a:latin typeface="Calibri" pitchFamily="34" charset="0"/>
                        </a:rPr>
                        <a:t>looks up column index given </a:t>
                      </a:r>
                    </a:p>
                    <a:p>
                      <a:pPr lvl="1">
                        <a:buClr>
                          <a:srgbClr val="FF0000"/>
                        </a:buClr>
                        <a:buFont typeface="Wingdings" pitchFamily="2" charset="2"/>
                        <a:buNone/>
                      </a:pPr>
                      <a:r>
                        <a:rPr lang="en-US" sz="1400" dirty="0" smtClean="0">
                          <a:latin typeface="Calibri" pitchFamily="34" charset="0"/>
                        </a:rPr>
                        <a:t>   column name.</a:t>
                      </a:r>
                    </a:p>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ransition spd="med">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err="1" smtClean="0">
                <a:latin typeface="Calibri" pitchFamily="34" charset="0"/>
              </a:rPr>
              <a:t>ResultSet</a:t>
            </a:r>
            <a:r>
              <a:rPr lang="en-US" sz="2400" b="1" dirty="0" smtClean="0">
                <a:latin typeface="Calibri" pitchFamily="34" charset="0"/>
              </a:rPr>
              <a:t> Methods (Continued)</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spcBef>
                <a:spcPct val="10000"/>
              </a:spcBef>
              <a:buClr>
                <a:srgbClr val="FF0000"/>
              </a:buClr>
              <a:buFont typeface="Wingdings" pitchFamily="2" charset="2"/>
              <a:buChar char="q"/>
            </a:pPr>
            <a:endParaRPr lang="en-US" sz="1600" dirty="0" smtClean="0">
              <a:latin typeface="Calibri" pitchFamily="34" charset="0"/>
            </a:endParaRPr>
          </a:p>
          <a:p>
            <a:pPr>
              <a:spcBef>
                <a:spcPct val="10000"/>
              </a:spcBef>
              <a:buClr>
                <a:srgbClr val="FF0000"/>
              </a:buClr>
              <a:buFont typeface="Wingdings" pitchFamily="2" charset="2"/>
              <a:buChar char="q"/>
            </a:pPr>
            <a:r>
              <a:rPr lang="en-US" sz="1600" dirty="0" smtClean="0">
                <a:latin typeface="Calibri" pitchFamily="34" charset="0"/>
              </a:rPr>
              <a:t>String </a:t>
            </a:r>
            <a:r>
              <a:rPr lang="en-US" sz="1600" dirty="0" err="1" smtClean="0">
                <a:latin typeface="Calibri" pitchFamily="34" charset="0"/>
              </a:rPr>
              <a:t>getString</a:t>
            </a:r>
            <a:r>
              <a:rPr lang="en-US" sz="1600" dirty="0" smtClean="0">
                <a:latin typeface="Calibri" pitchFamily="34" charset="0"/>
              </a:rPr>
              <a:t>(</a:t>
            </a:r>
            <a:r>
              <a:rPr lang="en-US" sz="1600" dirty="0" err="1" smtClean="0">
                <a:latin typeface="Calibri" pitchFamily="34" charset="0"/>
              </a:rPr>
              <a:t>int</a:t>
            </a:r>
            <a:r>
              <a:rPr lang="en-US" sz="1600" dirty="0" smtClean="0">
                <a:latin typeface="Calibri" pitchFamily="34" charset="0"/>
              </a:rPr>
              <a:t> </a:t>
            </a:r>
            <a:r>
              <a:rPr lang="en-US" sz="1600" dirty="0" err="1" smtClean="0">
                <a:latin typeface="Calibri" pitchFamily="34" charset="0"/>
              </a:rPr>
              <a:t>columnIndex</a:t>
            </a:r>
            <a:r>
              <a:rPr lang="en-US" sz="1600" dirty="0" smtClean="0">
                <a:latin typeface="Calibri" pitchFamily="34" charset="0"/>
              </a:rPr>
              <a:t>) </a:t>
            </a:r>
          </a:p>
          <a:p>
            <a:pPr>
              <a:spcBef>
                <a:spcPct val="10000"/>
              </a:spcBef>
              <a:buClr>
                <a:srgbClr val="FF0000"/>
              </a:buClr>
              <a:buFont typeface="Wingdings" pitchFamily="2" charset="2"/>
              <a:buChar char="q"/>
            </a:pPr>
            <a:r>
              <a:rPr lang="en-US" sz="1600" dirty="0" err="1" smtClean="0">
                <a:latin typeface="Calibri" pitchFamily="34" charset="0"/>
              </a:rPr>
              <a:t>boolean</a:t>
            </a:r>
            <a:r>
              <a:rPr lang="en-US" sz="1600" dirty="0" smtClean="0">
                <a:latin typeface="Calibri" pitchFamily="34" charset="0"/>
              </a:rPr>
              <a:t> </a:t>
            </a:r>
            <a:r>
              <a:rPr lang="en-US" sz="1600" dirty="0" err="1" smtClean="0">
                <a:latin typeface="Calibri" pitchFamily="34" charset="0"/>
              </a:rPr>
              <a:t>getBoolean</a:t>
            </a:r>
            <a:r>
              <a:rPr lang="en-US" sz="1600" dirty="0" smtClean="0">
                <a:latin typeface="Calibri" pitchFamily="34" charset="0"/>
              </a:rPr>
              <a:t>(</a:t>
            </a:r>
            <a:r>
              <a:rPr lang="en-US" sz="1600" dirty="0" err="1" smtClean="0">
                <a:latin typeface="Calibri" pitchFamily="34" charset="0"/>
              </a:rPr>
              <a:t>int</a:t>
            </a:r>
            <a:r>
              <a:rPr lang="en-US" sz="1600" dirty="0" smtClean="0">
                <a:latin typeface="Calibri" pitchFamily="34" charset="0"/>
              </a:rPr>
              <a:t> </a:t>
            </a:r>
            <a:r>
              <a:rPr lang="en-US" sz="1600" dirty="0" err="1" smtClean="0">
                <a:latin typeface="Calibri" pitchFamily="34" charset="0"/>
              </a:rPr>
              <a:t>columnIndex</a:t>
            </a:r>
            <a:r>
              <a:rPr lang="en-US" sz="1600" dirty="0" smtClean="0">
                <a:latin typeface="Calibri" pitchFamily="34" charset="0"/>
              </a:rPr>
              <a:t>) </a:t>
            </a:r>
          </a:p>
          <a:p>
            <a:pPr>
              <a:spcBef>
                <a:spcPct val="10000"/>
              </a:spcBef>
              <a:buClr>
                <a:srgbClr val="FF0000"/>
              </a:buClr>
              <a:buFont typeface="Wingdings" pitchFamily="2" charset="2"/>
              <a:buChar char="q"/>
            </a:pPr>
            <a:r>
              <a:rPr lang="en-US" sz="1600" dirty="0" smtClean="0">
                <a:latin typeface="Calibri" pitchFamily="34" charset="0"/>
              </a:rPr>
              <a:t>byte </a:t>
            </a:r>
            <a:r>
              <a:rPr lang="en-US" sz="1600" dirty="0" err="1" smtClean="0">
                <a:latin typeface="Calibri" pitchFamily="34" charset="0"/>
              </a:rPr>
              <a:t>getByte</a:t>
            </a:r>
            <a:r>
              <a:rPr lang="en-US" sz="1600" dirty="0" smtClean="0">
                <a:latin typeface="Calibri" pitchFamily="34" charset="0"/>
              </a:rPr>
              <a:t>(</a:t>
            </a:r>
            <a:r>
              <a:rPr lang="en-US" sz="1600" dirty="0" err="1" smtClean="0">
                <a:latin typeface="Calibri" pitchFamily="34" charset="0"/>
              </a:rPr>
              <a:t>int</a:t>
            </a:r>
            <a:r>
              <a:rPr lang="en-US" sz="1600" dirty="0" smtClean="0">
                <a:latin typeface="Calibri" pitchFamily="34" charset="0"/>
              </a:rPr>
              <a:t> </a:t>
            </a:r>
            <a:r>
              <a:rPr lang="en-US" sz="1600" dirty="0" err="1" smtClean="0">
                <a:latin typeface="Calibri" pitchFamily="34" charset="0"/>
              </a:rPr>
              <a:t>columnIndex</a:t>
            </a:r>
            <a:r>
              <a:rPr lang="en-US" sz="1600" dirty="0" smtClean="0">
                <a:latin typeface="Calibri" pitchFamily="34" charset="0"/>
              </a:rPr>
              <a:t>) </a:t>
            </a:r>
          </a:p>
          <a:p>
            <a:pPr>
              <a:spcBef>
                <a:spcPct val="10000"/>
              </a:spcBef>
              <a:buClr>
                <a:srgbClr val="FF0000"/>
              </a:buClr>
              <a:buFont typeface="Wingdings" pitchFamily="2" charset="2"/>
              <a:buChar char="q"/>
            </a:pPr>
            <a:r>
              <a:rPr lang="en-US" sz="1600" dirty="0" smtClean="0">
                <a:latin typeface="Calibri" pitchFamily="34" charset="0"/>
              </a:rPr>
              <a:t>short </a:t>
            </a:r>
            <a:r>
              <a:rPr lang="en-US" sz="1600" dirty="0" err="1" smtClean="0">
                <a:latin typeface="Calibri" pitchFamily="34" charset="0"/>
              </a:rPr>
              <a:t>getShort</a:t>
            </a:r>
            <a:r>
              <a:rPr lang="en-US" sz="1600" dirty="0" smtClean="0">
                <a:latin typeface="Calibri" pitchFamily="34" charset="0"/>
              </a:rPr>
              <a:t>(</a:t>
            </a:r>
            <a:r>
              <a:rPr lang="en-US" sz="1600" dirty="0" err="1" smtClean="0">
                <a:latin typeface="Calibri" pitchFamily="34" charset="0"/>
              </a:rPr>
              <a:t>int</a:t>
            </a:r>
            <a:r>
              <a:rPr lang="en-US" sz="1600" dirty="0" smtClean="0">
                <a:latin typeface="Calibri" pitchFamily="34" charset="0"/>
              </a:rPr>
              <a:t> </a:t>
            </a:r>
            <a:r>
              <a:rPr lang="en-US" sz="1600" dirty="0" err="1" smtClean="0">
                <a:latin typeface="Calibri" pitchFamily="34" charset="0"/>
              </a:rPr>
              <a:t>columnIndex</a:t>
            </a:r>
            <a:r>
              <a:rPr lang="en-US" sz="1600" dirty="0" smtClean="0">
                <a:latin typeface="Calibri" pitchFamily="34" charset="0"/>
              </a:rPr>
              <a:t>) </a:t>
            </a:r>
          </a:p>
          <a:p>
            <a:pPr>
              <a:spcBef>
                <a:spcPct val="10000"/>
              </a:spcBef>
              <a:buClr>
                <a:srgbClr val="FF0000"/>
              </a:buClr>
              <a:buFont typeface="Wingdings" pitchFamily="2" charset="2"/>
              <a:buChar char="q"/>
            </a:pPr>
            <a:r>
              <a:rPr lang="en-US" sz="1600" dirty="0" err="1" smtClean="0">
                <a:latin typeface="Calibri" pitchFamily="34" charset="0"/>
              </a:rPr>
              <a:t>int</a:t>
            </a:r>
            <a:r>
              <a:rPr lang="en-US" sz="1600" dirty="0" smtClean="0">
                <a:latin typeface="Calibri" pitchFamily="34" charset="0"/>
              </a:rPr>
              <a:t> </a:t>
            </a:r>
            <a:r>
              <a:rPr lang="en-US" sz="1600" dirty="0" err="1" smtClean="0">
                <a:latin typeface="Calibri" pitchFamily="34" charset="0"/>
              </a:rPr>
              <a:t>getInt</a:t>
            </a:r>
            <a:r>
              <a:rPr lang="en-US" sz="1600" dirty="0" smtClean="0">
                <a:latin typeface="Calibri" pitchFamily="34" charset="0"/>
              </a:rPr>
              <a:t>(</a:t>
            </a:r>
            <a:r>
              <a:rPr lang="en-US" sz="1600" dirty="0" err="1" smtClean="0">
                <a:latin typeface="Calibri" pitchFamily="34" charset="0"/>
              </a:rPr>
              <a:t>int</a:t>
            </a:r>
            <a:r>
              <a:rPr lang="en-US" sz="1600" dirty="0" smtClean="0">
                <a:latin typeface="Calibri" pitchFamily="34" charset="0"/>
              </a:rPr>
              <a:t> </a:t>
            </a:r>
            <a:r>
              <a:rPr lang="en-US" sz="1600" dirty="0" err="1" smtClean="0">
                <a:latin typeface="Calibri" pitchFamily="34" charset="0"/>
              </a:rPr>
              <a:t>columnIndex</a:t>
            </a:r>
            <a:r>
              <a:rPr lang="en-US" sz="1600" dirty="0" smtClean="0">
                <a:latin typeface="Calibri" pitchFamily="34" charset="0"/>
              </a:rPr>
              <a:t>) </a:t>
            </a:r>
          </a:p>
          <a:p>
            <a:pPr>
              <a:spcBef>
                <a:spcPct val="10000"/>
              </a:spcBef>
              <a:buClr>
                <a:srgbClr val="FF0000"/>
              </a:buClr>
              <a:buFont typeface="Wingdings" pitchFamily="2" charset="2"/>
              <a:buChar char="q"/>
            </a:pPr>
            <a:r>
              <a:rPr lang="en-US" sz="1600" dirty="0" smtClean="0">
                <a:latin typeface="Calibri" pitchFamily="34" charset="0"/>
              </a:rPr>
              <a:t>long </a:t>
            </a:r>
            <a:r>
              <a:rPr lang="en-US" sz="1600" dirty="0" err="1" smtClean="0">
                <a:latin typeface="Calibri" pitchFamily="34" charset="0"/>
              </a:rPr>
              <a:t>getLong</a:t>
            </a:r>
            <a:r>
              <a:rPr lang="en-US" sz="1600" dirty="0" smtClean="0">
                <a:latin typeface="Calibri" pitchFamily="34" charset="0"/>
              </a:rPr>
              <a:t>(</a:t>
            </a:r>
            <a:r>
              <a:rPr lang="en-US" sz="1600" dirty="0" err="1" smtClean="0">
                <a:latin typeface="Calibri" pitchFamily="34" charset="0"/>
              </a:rPr>
              <a:t>int</a:t>
            </a:r>
            <a:r>
              <a:rPr lang="en-US" sz="1600" dirty="0" smtClean="0">
                <a:latin typeface="Calibri" pitchFamily="34" charset="0"/>
              </a:rPr>
              <a:t> </a:t>
            </a:r>
            <a:r>
              <a:rPr lang="en-US" sz="1600" dirty="0" err="1" smtClean="0">
                <a:latin typeface="Calibri" pitchFamily="34" charset="0"/>
              </a:rPr>
              <a:t>columnIndex</a:t>
            </a:r>
            <a:endParaRPr lang="en-US" sz="1600" dirty="0" smtClean="0">
              <a:latin typeface="Calibri" pitchFamily="34" charset="0"/>
            </a:endParaRPr>
          </a:p>
          <a:p>
            <a:pPr>
              <a:spcBef>
                <a:spcPct val="10000"/>
              </a:spcBef>
              <a:buClr>
                <a:srgbClr val="FF0000"/>
              </a:buClr>
              <a:buFont typeface="Wingdings" pitchFamily="2" charset="2"/>
              <a:buChar char="q"/>
            </a:pPr>
            <a:r>
              <a:rPr lang="en-US" sz="1600" dirty="0" smtClean="0">
                <a:latin typeface="Calibri" pitchFamily="34" charset="0"/>
              </a:rPr>
              <a:t>float </a:t>
            </a:r>
            <a:r>
              <a:rPr lang="en-US" sz="1600" dirty="0" err="1" smtClean="0">
                <a:latin typeface="Calibri" pitchFamily="34" charset="0"/>
              </a:rPr>
              <a:t>getFloat</a:t>
            </a:r>
            <a:r>
              <a:rPr lang="en-US" sz="1600" dirty="0" smtClean="0">
                <a:latin typeface="Calibri" pitchFamily="34" charset="0"/>
              </a:rPr>
              <a:t>(</a:t>
            </a:r>
            <a:r>
              <a:rPr lang="en-US" sz="1600" dirty="0" err="1" smtClean="0">
                <a:latin typeface="Calibri" pitchFamily="34" charset="0"/>
              </a:rPr>
              <a:t>int</a:t>
            </a:r>
            <a:r>
              <a:rPr lang="en-US" sz="1600" dirty="0" smtClean="0">
                <a:latin typeface="Calibri" pitchFamily="34" charset="0"/>
              </a:rPr>
              <a:t> </a:t>
            </a:r>
            <a:r>
              <a:rPr lang="en-US" sz="1600" dirty="0" err="1" smtClean="0">
                <a:latin typeface="Calibri" pitchFamily="34" charset="0"/>
              </a:rPr>
              <a:t>columnIndex</a:t>
            </a:r>
            <a:r>
              <a:rPr lang="en-US" sz="1600" dirty="0" smtClean="0">
                <a:latin typeface="Calibri" pitchFamily="34" charset="0"/>
              </a:rPr>
              <a:t>) </a:t>
            </a:r>
          </a:p>
          <a:p>
            <a:pPr>
              <a:spcBef>
                <a:spcPct val="10000"/>
              </a:spcBef>
              <a:buClr>
                <a:srgbClr val="FF0000"/>
              </a:buClr>
              <a:buFont typeface="Wingdings" pitchFamily="2" charset="2"/>
              <a:buChar char="q"/>
            </a:pPr>
            <a:r>
              <a:rPr lang="en-US" sz="1600" dirty="0" smtClean="0">
                <a:latin typeface="Calibri" pitchFamily="34" charset="0"/>
              </a:rPr>
              <a:t>double </a:t>
            </a:r>
            <a:r>
              <a:rPr lang="en-US" sz="1600" dirty="0" err="1" smtClean="0">
                <a:latin typeface="Calibri" pitchFamily="34" charset="0"/>
              </a:rPr>
              <a:t>getDouble</a:t>
            </a:r>
            <a:r>
              <a:rPr lang="en-US" sz="1600" dirty="0" smtClean="0">
                <a:latin typeface="Calibri" pitchFamily="34" charset="0"/>
              </a:rPr>
              <a:t>(</a:t>
            </a:r>
            <a:r>
              <a:rPr lang="en-US" sz="1600" dirty="0" err="1" smtClean="0">
                <a:latin typeface="Calibri" pitchFamily="34" charset="0"/>
              </a:rPr>
              <a:t>int</a:t>
            </a:r>
            <a:r>
              <a:rPr lang="en-US" sz="1600" dirty="0" smtClean="0">
                <a:latin typeface="Calibri" pitchFamily="34" charset="0"/>
              </a:rPr>
              <a:t> </a:t>
            </a:r>
            <a:r>
              <a:rPr lang="en-US" sz="1600" dirty="0" err="1" smtClean="0">
                <a:latin typeface="Calibri" pitchFamily="34" charset="0"/>
              </a:rPr>
              <a:t>columnIndex</a:t>
            </a:r>
            <a:r>
              <a:rPr lang="en-US" sz="1600" dirty="0" smtClean="0">
                <a:latin typeface="Calibri" pitchFamily="34" charset="0"/>
              </a:rPr>
              <a:t>) </a:t>
            </a:r>
          </a:p>
          <a:p>
            <a:pPr>
              <a:spcBef>
                <a:spcPct val="10000"/>
              </a:spcBef>
              <a:buClr>
                <a:srgbClr val="FF0000"/>
              </a:buClr>
              <a:buFont typeface="Wingdings" pitchFamily="2" charset="2"/>
              <a:buChar char="q"/>
            </a:pPr>
            <a:r>
              <a:rPr lang="en-US" sz="1600" dirty="0" smtClean="0">
                <a:latin typeface="Calibri" pitchFamily="34" charset="0"/>
              </a:rPr>
              <a:t>Date </a:t>
            </a:r>
            <a:r>
              <a:rPr lang="en-US" sz="1600" dirty="0" err="1" smtClean="0">
                <a:latin typeface="Calibri" pitchFamily="34" charset="0"/>
              </a:rPr>
              <a:t>getDate</a:t>
            </a:r>
            <a:r>
              <a:rPr lang="en-US" sz="1600" dirty="0" smtClean="0">
                <a:latin typeface="Calibri" pitchFamily="34" charset="0"/>
              </a:rPr>
              <a:t>(</a:t>
            </a:r>
            <a:r>
              <a:rPr lang="en-US" sz="1600" dirty="0" err="1" smtClean="0">
                <a:latin typeface="Calibri" pitchFamily="34" charset="0"/>
              </a:rPr>
              <a:t>int</a:t>
            </a:r>
            <a:r>
              <a:rPr lang="en-US" sz="1600" dirty="0" smtClean="0">
                <a:latin typeface="Calibri" pitchFamily="34" charset="0"/>
              </a:rPr>
              <a:t> </a:t>
            </a:r>
            <a:r>
              <a:rPr lang="en-US" sz="1600" dirty="0" err="1" smtClean="0">
                <a:latin typeface="Calibri" pitchFamily="34" charset="0"/>
              </a:rPr>
              <a:t>columnIndex</a:t>
            </a:r>
            <a:r>
              <a:rPr lang="en-US" sz="1600" dirty="0" smtClean="0">
                <a:latin typeface="Calibri" pitchFamily="34" charset="0"/>
              </a:rPr>
              <a:t>) </a:t>
            </a:r>
          </a:p>
          <a:p>
            <a:pPr>
              <a:spcBef>
                <a:spcPct val="10000"/>
              </a:spcBef>
              <a:buClr>
                <a:srgbClr val="FF0000"/>
              </a:buClr>
              <a:buFont typeface="Wingdings" pitchFamily="2" charset="2"/>
              <a:buChar char="q"/>
            </a:pPr>
            <a:r>
              <a:rPr lang="en-US" sz="1600" dirty="0" smtClean="0">
                <a:latin typeface="Calibri" pitchFamily="34" charset="0"/>
              </a:rPr>
              <a:t>Time </a:t>
            </a:r>
            <a:r>
              <a:rPr lang="en-US" sz="1600" dirty="0" err="1" smtClean="0">
                <a:latin typeface="Calibri" pitchFamily="34" charset="0"/>
              </a:rPr>
              <a:t>getTime</a:t>
            </a:r>
            <a:r>
              <a:rPr lang="en-US" sz="1600" dirty="0" smtClean="0">
                <a:latin typeface="Calibri" pitchFamily="34" charset="0"/>
              </a:rPr>
              <a:t>(</a:t>
            </a:r>
            <a:r>
              <a:rPr lang="en-US" sz="1600" dirty="0" err="1" smtClean="0">
                <a:latin typeface="Calibri" pitchFamily="34" charset="0"/>
              </a:rPr>
              <a:t>int</a:t>
            </a:r>
            <a:r>
              <a:rPr lang="en-US" sz="1600" dirty="0" smtClean="0">
                <a:latin typeface="Calibri" pitchFamily="34" charset="0"/>
              </a:rPr>
              <a:t> </a:t>
            </a:r>
            <a:r>
              <a:rPr lang="en-US" sz="1600" dirty="0" err="1" smtClean="0">
                <a:latin typeface="Calibri" pitchFamily="34" charset="0"/>
              </a:rPr>
              <a:t>columnIndex</a:t>
            </a:r>
            <a:r>
              <a:rPr lang="en-US" sz="1600" dirty="0" smtClean="0">
                <a:latin typeface="Calibri" pitchFamily="34" charset="0"/>
              </a:rPr>
              <a:t>) </a:t>
            </a:r>
          </a:p>
          <a:p>
            <a:pPr>
              <a:spcBef>
                <a:spcPct val="10000"/>
              </a:spcBef>
              <a:buClr>
                <a:srgbClr val="FF0000"/>
              </a:buClr>
              <a:buFont typeface="Wingdings" pitchFamily="2" charset="2"/>
              <a:buChar char="q"/>
            </a:pPr>
            <a:r>
              <a:rPr lang="en-US" sz="1600" dirty="0" smtClean="0">
                <a:latin typeface="Calibri" pitchFamily="34" charset="0"/>
              </a:rPr>
              <a:t>Timestamp </a:t>
            </a:r>
            <a:r>
              <a:rPr lang="en-US" sz="1600" dirty="0" err="1" smtClean="0">
                <a:latin typeface="Calibri" pitchFamily="34" charset="0"/>
              </a:rPr>
              <a:t>getTimestamp</a:t>
            </a:r>
            <a:r>
              <a:rPr lang="en-US" sz="1600" dirty="0" smtClean="0">
                <a:latin typeface="Calibri" pitchFamily="34" charset="0"/>
              </a:rPr>
              <a:t>(</a:t>
            </a:r>
            <a:r>
              <a:rPr lang="en-US" sz="1600" dirty="0" err="1" smtClean="0">
                <a:latin typeface="Calibri" pitchFamily="34" charset="0"/>
              </a:rPr>
              <a:t>int</a:t>
            </a:r>
            <a:r>
              <a:rPr lang="en-US" sz="1600" dirty="0" smtClean="0">
                <a:latin typeface="Calibri" pitchFamily="34" charset="0"/>
              </a:rPr>
              <a:t> </a:t>
            </a:r>
            <a:r>
              <a:rPr lang="en-US" sz="1600" dirty="0" err="1" smtClean="0">
                <a:latin typeface="Calibri" pitchFamily="34" charset="0"/>
              </a:rPr>
              <a:t>columnIndex</a:t>
            </a:r>
            <a:r>
              <a:rPr lang="en-US" sz="1600" dirty="0" smtClean="0">
                <a:latin typeface="Calibri" pitchFamily="34" charset="0"/>
              </a:rPr>
              <a:t>) </a:t>
            </a:r>
          </a:p>
          <a:p>
            <a:pPr>
              <a:spcBef>
                <a:spcPct val="10000"/>
              </a:spcBef>
            </a:pPr>
            <a:endParaRPr lang="en-US" sz="1400" b="1" dirty="0" smtClean="0">
              <a:latin typeface="Calibri" pitchFamily="34" charset="0"/>
            </a:endParaRPr>
          </a:p>
          <a:p>
            <a:pPr>
              <a:buFont typeface="Wingdings" pitchFamily="2" charset="2"/>
              <a:buNone/>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err="1" smtClean="0">
                <a:latin typeface="Calibri" pitchFamily="34" charset="0"/>
              </a:rPr>
              <a:t>ResultSet</a:t>
            </a:r>
            <a:r>
              <a:rPr lang="en-US" sz="2400" b="1" dirty="0" smtClean="0">
                <a:latin typeface="Calibri" pitchFamily="34" charset="0"/>
              </a:rPr>
              <a:t> Methods(Continued)</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Clr>
                <a:srgbClr val="FF0000"/>
              </a:buClr>
              <a:buFont typeface="Wingdings" pitchFamily="2" charset="2"/>
              <a:buChar char="q"/>
            </a:pPr>
            <a:endParaRPr lang="en-US" sz="1400" b="1" dirty="0" smtClean="0">
              <a:latin typeface="Calibri" pitchFamily="34" charset="0"/>
            </a:endParaRPr>
          </a:p>
          <a:p>
            <a:pPr>
              <a:buFont typeface="Wingdings" pitchFamily="2" charset="2"/>
              <a:buNone/>
            </a:pPr>
            <a:endParaRPr lang="en-US" sz="1400" dirty="0" smtClean="0">
              <a:latin typeface="Calibri" pitchFamily="34" charset="0"/>
            </a:endParaRPr>
          </a:p>
        </p:txBody>
      </p:sp>
      <p:graphicFrame>
        <p:nvGraphicFramePr>
          <p:cNvPr id="5" name="Table 4"/>
          <p:cNvGraphicFramePr>
            <a:graphicFrameLocks noGrp="1"/>
          </p:cNvGraphicFramePr>
          <p:nvPr/>
        </p:nvGraphicFramePr>
        <p:xfrm>
          <a:off x="827584" y="1491630"/>
          <a:ext cx="7560840" cy="3384376"/>
        </p:xfrm>
        <a:graphic>
          <a:graphicData uri="http://schemas.openxmlformats.org/drawingml/2006/table">
            <a:tbl>
              <a:tblPr firstRow="1" bandRow="1">
                <a:tableStyleId>{5940675A-B579-460E-94D1-54222C63F5DA}</a:tableStyleId>
              </a:tblPr>
              <a:tblGrid>
                <a:gridCol w="3780420"/>
                <a:gridCol w="3780420"/>
              </a:tblGrid>
              <a:tr h="3384376">
                <a:tc>
                  <a:txBody>
                    <a:bodyPr/>
                    <a:lstStyle/>
                    <a:p>
                      <a:pPr algn="ctr"/>
                      <a:r>
                        <a:rPr lang="en-IN" sz="1400" b="1" dirty="0" smtClean="0">
                          <a:latin typeface="Calibri" pitchFamily="34" charset="0"/>
                        </a:rPr>
                        <a:t>Method Name</a:t>
                      </a:r>
                    </a:p>
                    <a:p>
                      <a:pPr marL="465138" indent="-290513" algn="l">
                        <a:spcBef>
                          <a:spcPct val="10000"/>
                        </a:spcBef>
                        <a:spcAft>
                          <a:spcPct val="15000"/>
                        </a:spcAft>
                        <a:buClr>
                          <a:schemeClr val="accent1"/>
                        </a:buClr>
                        <a:buSzPct val="125000"/>
                        <a:buFont typeface="Wingdings" pitchFamily="2" charset="2"/>
                        <a:buAutoNum type="arabicPeriod"/>
                      </a:pPr>
                      <a:endParaRPr lang="en-US" sz="1400" dirty="0" smtClean="0">
                        <a:latin typeface="Calibri" pitchFamily="34" charset="0"/>
                      </a:endParaRPr>
                    </a:p>
                    <a:p>
                      <a:pPr marL="465138" indent="-290513" algn="l">
                        <a:spcBef>
                          <a:spcPct val="10000"/>
                        </a:spcBef>
                        <a:spcAft>
                          <a:spcPct val="15000"/>
                        </a:spcAft>
                        <a:buClr>
                          <a:srgbClr val="FF0000"/>
                        </a:buClr>
                        <a:buSzPct val="125000"/>
                        <a:buFont typeface="Wingdings" pitchFamily="2" charset="2"/>
                        <a:buAutoNum type="arabicPeriod"/>
                      </a:pPr>
                      <a:r>
                        <a:rPr lang="en-US" sz="1400" dirty="0" err="1" smtClean="0">
                          <a:latin typeface="Calibri" pitchFamily="34" charset="0"/>
                        </a:rPr>
                        <a:t>boolean</a:t>
                      </a:r>
                      <a:r>
                        <a:rPr lang="en-US" sz="1400" dirty="0" smtClean="0">
                          <a:latin typeface="Calibri" pitchFamily="34" charset="0"/>
                        </a:rPr>
                        <a:t>  first() </a:t>
                      </a:r>
                    </a:p>
                    <a:p>
                      <a:pPr marL="465138" indent="-290513" algn="l">
                        <a:spcBef>
                          <a:spcPct val="10000"/>
                        </a:spcBef>
                        <a:spcAft>
                          <a:spcPct val="15000"/>
                        </a:spcAft>
                        <a:buClr>
                          <a:srgbClr val="FF0000"/>
                        </a:buClr>
                        <a:buSzPct val="125000"/>
                        <a:buFont typeface="Wingdings" pitchFamily="2" charset="2"/>
                        <a:buAutoNum type="arabicPeriod"/>
                      </a:pPr>
                      <a:endParaRPr lang="en-US" sz="1400" dirty="0" smtClean="0">
                        <a:latin typeface="Calibri" pitchFamily="34" charset="0"/>
                      </a:endParaRPr>
                    </a:p>
                    <a:p>
                      <a:pPr marL="465138" indent="-290513" algn="l">
                        <a:spcBef>
                          <a:spcPct val="10000"/>
                        </a:spcBef>
                        <a:spcAft>
                          <a:spcPct val="15000"/>
                        </a:spcAft>
                        <a:buClr>
                          <a:srgbClr val="FF0000"/>
                        </a:buClr>
                        <a:buSzPct val="125000"/>
                        <a:buFont typeface="Wingdings" pitchFamily="2" charset="2"/>
                        <a:buAutoNum type="arabicPeriod"/>
                      </a:pPr>
                      <a:r>
                        <a:rPr lang="en-US" sz="1400" dirty="0" err="1" smtClean="0">
                          <a:latin typeface="Calibri" pitchFamily="34" charset="0"/>
                        </a:rPr>
                        <a:t>boolean</a:t>
                      </a:r>
                      <a:r>
                        <a:rPr lang="en-US" sz="1400" dirty="0" smtClean="0">
                          <a:latin typeface="Calibri" pitchFamily="34" charset="0"/>
                        </a:rPr>
                        <a:t> </a:t>
                      </a:r>
                      <a:r>
                        <a:rPr lang="en-US" sz="1400" dirty="0" err="1" smtClean="0">
                          <a:latin typeface="Calibri" pitchFamily="34" charset="0"/>
                        </a:rPr>
                        <a:t>isFirst</a:t>
                      </a:r>
                      <a:r>
                        <a:rPr lang="en-US" sz="1400" dirty="0" smtClean="0">
                          <a:latin typeface="Calibri" pitchFamily="34" charset="0"/>
                        </a:rPr>
                        <a:t>() </a:t>
                      </a:r>
                    </a:p>
                    <a:p>
                      <a:pPr marL="465138" indent="-290513" algn="l">
                        <a:spcBef>
                          <a:spcPct val="10000"/>
                        </a:spcBef>
                        <a:spcAft>
                          <a:spcPct val="15000"/>
                        </a:spcAft>
                        <a:buClr>
                          <a:srgbClr val="FF0000"/>
                        </a:buClr>
                        <a:buSzPct val="125000"/>
                        <a:buFont typeface="Wingdings" pitchFamily="2" charset="2"/>
                        <a:buAutoNum type="arabicPeriod"/>
                      </a:pPr>
                      <a:endParaRPr lang="en-US" sz="1400" dirty="0" smtClean="0">
                        <a:latin typeface="Calibri" pitchFamily="34" charset="0"/>
                      </a:endParaRPr>
                    </a:p>
                    <a:p>
                      <a:pPr marL="465138" indent="-290513" algn="l">
                        <a:spcBef>
                          <a:spcPct val="10000"/>
                        </a:spcBef>
                        <a:spcAft>
                          <a:spcPct val="15000"/>
                        </a:spcAft>
                        <a:buClr>
                          <a:srgbClr val="FF0000"/>
                        </a:buClr>
                        <a:buSzPct val="125000"/>
                        <a:buFont typeface="Wingdings" pitchFamily="2" charset="2"/>
                        <a:buAutoNum type="arabicPeriod"/>
                      </a:pPr>
                      <a:endParaRPr lang="en-US" sz="1400" dirty="0" smtClean="0">
                        <a:latin typeface="Calibri" pitchFamily="34" charset="0"/>
                      </a:endParaRPr>
                    </a:p>
                    <a:p>
                      <a:pPr marL="465138" indent="-290513" algn="l">
                        <a:spcBef>
                          <a:spcPct val="10000"/>
                        </a:spcBef>
                        <a:spcAft>
                          <a:spcPct val="15000"/>
                        </a:spcAft>
                        <a:buClr>
                          <a:srgbClr val="FF0000"/>
                        </a:buClr>
                        <a:buSzPct val="125000"/>
                        <a:buFont typeface="Wingdings" pitchFamily="2" charset="2"/>
                        <a:buAutoNum type="arabicPeriod"/>
                      </a:pPr>
                      <a:r>
                        <a:rPr lang="en-US" sz="1400" dirty="0" err="1" smtClean="0">
                          <a:latin typeface="Calibri" pitchFamily="34" charset="0"/>
                        </a:rPr>
                        <a:t>boolean</a:t>
                      </a:r>
                      <a:r>
                        <a:rPr lang="en-US" sz="1400" dirty="0" smtClean="0">
                          <a:latin typeface="Calibri" pitchFamily="34" charset="0"/>
                        </a:rPr>
                        <a:t> </a:t>
                      </a:r>
                      <a:r>
                        <a:rPr lang="en-US" sz="1400" dirty="0" err="1" smtClean="0">
                          <a:latin typeface="Calibri" pitchFamily="34" charset="0"/>
                        </a:rPr>
                        <a:t>beforeFirst</a:t>
                      </a:r>
                      <a:r>
                        <a:rPr lang="en-US" sz="1400" dirty="0" smtClean="0">
                          <a:latin typeface="Calibri" pitchFamily="34" charset="0"/>
                        </a:rPr>
                        <a:t>() </a:t>
                      </a:r>
                    </a:p>
                    <a:p>
                      <a:pPr marL="465138" indent="-290513" algn="l">
                        <a:spcBef>
                          <a:spcPct val="10000"/>
                        </a:spcBef>
                        <a:spcAft>
                          <a:spcPct val="15000"/>
                        </a:spcAft>
                        <a:buClr>
                          <a:srgbClr val="FF0000"/>
                        </a:buClr>
                        <a:buSzPct val="125000"/>
                        <a:buFont typeface="Wingdings" pitchFamily="2" charset="2"/>
                        <a:buAutoNum type="arabicPeriod"/>
                      </a:pPr>
                      <a:endParaRPr lang="en-US" sz="1400" dirty="0" smtClean="0">
                        <a:latin typeface="Calibri" pitchFamily="34" charset="0"/>
                      </a:endParaRPr>
                    </a:p>
                    <a:p>
                      <a:pPr marL="465138" indent="-290513" algn="l">
                        <a:spcBef>
                          <a:spcPct val="10000"/>
                        </a:spcBef>
                        <a:spcAft>
                          <a:spcPct val="15000"/>
                        </a:spcAft>
                        <a:buClr>
                          <a:srgbClr val="FF0000"/>
                        </a:buClr>
                        <a:buSzPct val="125000"/>
                        <a:buFont typeface="Wingdings" pitchFamily="2" charset="2"/>
                        <a:buAutoNum type="arabicPeriod"/>
                      </a:pPr>
                      <a:r>
                        <a:rPr lang="en-US" sz="1400" dirty="0" err="1" smtClean="0">
                          <a:latin typeface="Calibri" pitchFamily="34" charset="0"/>
                        </a:rPr>
                        <a:t>boolean</a:t>
                      </a:r>
                      <a:r>
                        <a:rPr lang="en-US" sz="1400" dirty="0" smtClean="0">
                          <a:latin typeface="Calibri" pitchFamily="34" charset="0"/>
                        </a:rPr>
                        <a:t> </a:t>
                      </a:r>
                      <a:r>
                        <a:rPr lang="en-US" sz="1400" dirty="0" err="1" smtClean="0">
                          <a:latin typeface="Calibri" pitchFamily="34" charset="0"/>
                        </a:rPr>
                        <a:t>isbeforeFirst</a:t>
                      </a:r>
                      <a:r>
                        <a:rPr lang="en-US" sz="1400" dirty="0" smtClean="0">
                          <a:latin typeface="Calibri" pitchFamily="34" charset="0"/>
                        </a:rPr>
                        <a:t>() </a:t>
                      </a:r>
                    </a:p>
                    <a:p>
                      <a:pPr marL="465138" indent="-290513" algn="l">
                        <a:spcBef>
                          <a:spcPct val="10000"/>
                        </a:spcBef>
                        <a:spcAft>
                          <a:spcPct val="15000"/>
                        </a:spcAft>
                        <a:buClr>
                          <a:schemeClr val="accent1"/>
                        </a:buClr>
                        <a:buSzPct val="125000"/>
                      </a:pPr>
                      <a:endParaRPr lang="en-US" sz="1400" dirty="0" smtClean="0">
                        <a:latin typeface="Calibri" pitchFamily="34" charset="0"/>
                      </a:endParaRPr>
                    </a:p>
                    <a:p>
                      <a:pPr algn="l"/>
                      <a:endParaRPr lang="en-IN" sz="1400" b="0" dirty="0">
                        <a:latin typeface="Calibr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buClr>
                          <a:srgbClr val="FF0000"/>
                        </a:buClr>
                        <a:buFont typeface="Wingdings" pitchFamily="2" charset="2"/>
                        <a:buNone/>
                      </a:pPr>
                      <a:r>
                        <a:rPr lang="en-US" sz="1400" b="0" dirty="0" smtClean="0">
                          <a:latin typeface="Calibri" pitchFamily="34" charset="0"/>
                        </a:rPr>
                        <a:t>  </a:t>
                      </a:r>
                      <a:r>
                        <a:rPr lang="en-US" sz="1400" b="1" dirty="0" smtClean="0">
                          <a:latin typeface="Calibri" pitchFamily="34" charset="0"/>
                        </a:rPr>
                        <a:t>Description</a:t>
                      </a:r>
                    </a:p>
                    <a:p>
                      <a:endParaRPr lang="en-IN" sz="1400" b="0" dirty="0" smtClean="0">
                        <a:latin typeface="Calibri" pitchFamily="34" charset="0"/>
                      </a:endParaRPr>
                    </a:p>
                    <a:p>
                      <a:pPr marL="457200" indent="-457200" algn="just">
                        <a:spcBef>
                          <a:spcPct val="0"/>
                        </a:spcBef>
                        <a:buClr>
                          <a:srgbClr val="FF0000"/>
                        </a:buClr>
                        <a:buSzPct val="125000"/>
                        <a:buFont typeface="Wingdings" pitchFamily="2" charset="2"/>
                        <a:buAutoNum type="arabicPeriod"/>
                      </a:pPr>
                      <a:r>
                        <a:rPr lang="en-US" sz="1400" dirty="0" smtClean="0">
                          <a:latin typeface="Calibri" pitchFamily="34" charset="0"/>
                        </a:rPr>
                        <a:t>Shifts the control of a result set cursor to the first row of the result set.</a:t>
                      </a:r>
                    </a:p>
                    <a:p>
                      <a:pPr marL="457200" indent="-457200" algn="just">
                        <a:spcBef>
                          <a:spcPct val="10000"/>
                        </a:spcBef>
                        <a:spcAft>
                          <a:spcPct val="15000"/>
                        </a:spcAft>
                        <a:buClr>
                          <a:srgbClr val="FF0000"/>
                        </a:buClr>
                        <a:buSzPct val="125000"/>
                        <a:buFont typeface="Wingdings" pitchFamily="2" charset="2"/>
                        <a:buAutoNum type="arabicPeriod"/>
                      </a:pPr>
                      <a:endParaRPr lang="en-US" sz="1400" dirty="0" smtClean="0">
                        <a:latin typeface="Calibri" pitchFamily="34" charset="0"/>
                      </a:endParaRPr>
                    </a:p>
                    <a:p>
                      <a:pPr marL="457200" indent="-457200" algn="just">
                        <a:spcBef>
                          <a:spcPct val="10000"/>
                        </a:spcBef>
                        <a:spcAft>
                          <a:spcPct val="15000"/>
                        </a:spcAft>
                        <a:buClr>
                          <a:srgbClr val="FF0000"/>
                        </a:buClr>
                        <a:buSzPct val="125000"/>
                        <a:buFont typeface="Wingdings" pitchFamily="2" charset="2"/>
                        <a:buAutoNum type="arabicPeriod"/>
                      </a:pPr>
                      <a:r>
                        <a:rPr lang="en-US" sz="1400" dirty="0" smtClean="0">
                          <a:latin typeface="Calibri" pitchFamily="34" charset="0"/>
                        </a:rPr>
                        <a:t>checks whether result set cursor points to the first row or not. </a:t>
                      </a:r>
                    </a:p>
                    <a:p>
                      <a:pPr marL="457200" indent="-457200" algn="just">
                        <a:spcBef>
                          <a:spcPct val="10000"/>
                        </a:spcBef>
                        <a:spcAft>
                          <a:spcPct val="15000"/>
                        </a:spcAft>
                        <a:buClr>
                          <a:srgbClr val="FF0000"/>
                        </a:buClr>
                        <a:buSzPct val="125000"/>
                        <a:buFont typeface="Wingdings" pitchFamily="2" charset="2"/>
                        <a:buAutoNum type="arabicPeriod"/>
                      </a:pPr>
                      <a:endParaRPr lang="en-US" sz="1400" dirty="0" smtClean="0">
                        <a:latin typeface="Calibri" pitchFamily="34" charset="0"/>
                      </a:endParaRPr>
                    </a:p>
                    <a:p>
                      <a:pPr marL="457200" indent="-457200" algn="just">
                        <a:spcBef>
                          <a:spcPct val="10000"/>
                        </a:spcBef>
                        <a:spcAft>
                          <a:spcPct val="15000"/>
                        </a:spcAft>
                        <a:buClr>
                          <a:srgbClr val="FF0000"/>
                        </a:buClr>
                        <a:buSzPct val="125000"/>
                        <a:buFont typeface="Wingdings" pitchFamily="2" charset="2"/>
                        <a:buAutoNum type="arabicPeriod"/>
                      </a:pPr>
                      <a:r>
                        <a:rPr lang="en-US" sz="1400" dirty="0" smtClean="0">
                          <a:latin typeface="Calibri" pitchFamily="34" charset="0"/>
                        </a:rPr>
                        <a:t>moves the cursor before the first row.</a:t>
                      </a:r>
                    </a:p>
                    <a:p>
                      <a:pPr marL="457200" indent="-457200" algn="just">
                        <a:spcBef>
                          <a:spcPct val="10000"/>
                        </a:spcBef>
                        <a:spcAft>
                          <a:spcPct val="15000"/>
                        </a:spcAft>
                        <a:buClr>
                          <a:srgbClr val="FF0000"/>
                        </a:buClr>
                        <a:buSzPct val="125000"/>
                        <a:buFont typeface="Wingdings" pitchFamily="2" charset="2"/>
                        <a:buAutoNum type="arabicPeriod"/>
                      </a:pPr>
                      <a:endParaRPr lang="en-US" sz="1400" dirty="0" smtClean="0">
                        <a:latin typeface="Calibri" pitchFamily="34" charset="0"/>
                      </a:endParaRPr>
                    </a:p>
                    <a:p>
                      <a:pPr marL="457200" indent="-457200" algn="just">
                        <a:spcBef>
                          <a:spcPct val="10000"/>
                        </a:spcBef>
                        <a:spcAft>
                          <a:spcPct val="15000"/>
                        </a:spcAft>
                        <a:buClr>
                          <a:srgbClr val="FF0000"/>
                        </a:buClr>
                        <a:buSzPct val="125000"/>
                        <a:buFont typeface="Wingdings" pitchFamily="2" charset="2"/>
                        <a:buAutoNum type="arabicPeriod"/>
                      </a:pPr>
                      <a:r>
                        <a:rPr lang="en-US" sz="1400" dirty="0" smtClean="0">
                          <a:latin typeface="Calibri" pitchFamily="34" charset="0"/>
                        </a:rPr>
                        <a:t>Checks whether result set cursor moves before the first row.</a:t>
                      </a:r>
                    </a:p>
                    <a:p>
                      <a:endParaRPr lang="en-IN" sz="1400" b="0" dirty="0">
                        <a:latin typeface="Calibr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ransition spd="med">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err="1" smtClean="0">
                <a:latin typeface="Calibri" pitchFamily="34" charset="0"/>
              </a:rPr>
              <a:t>ResultSet</a:t>
            </a:r>
            <a:r>
              <a:rPr lang="en-US" sz="2400" b="1" dirty="0" smtClean="0">
                <a:latin typeface="Calibri" pitchFamily="34" charset="0"/>
              </a:rPr>
              <a:t> Methods(Continued)</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Clr>
                <a:srgbClr val="FF0000"/>
              </a:buClr>
              <a:buFont typeface="Wingdings" pitchFamily="2" charset="2"/>
              <a:buChar char="q"/>
            </a:pPr>
            <a:endParaRPr lang="en-US" sz="1400" b="1" dirty="0" smtClean="0">
              <a:latin typeface="Calibri" pitchFamily="34" charset="0"/>
            </a:endParaRPr>
          </a:p>
          <a:p>
            <a:pPr>
              <a:buFont typeface="Wingdings" pitchFamily="2" charset="2"/>
              <a:buNone/>
            </a:pPr>
            <a:endParaRPr lang="en-US" sz="1400" dirty="0" smtClean="0">
              <a:latin typeface="Calibri" pitchFamily="34" charset="0"/>
            </a:endParaRPr>
          </a:p>
        </p:txBody>
      </p:sp>
      <p:graphicFrame>
        <p:nvGraphicFramePr>
          <p:cNvPr id="5" name="Table 4"/>
          <p:cNvGraphicFramePr>
            <a:graphicFrameLocks noGrp="1"/>
          </p:cNvGraphicFramePr>
          <p:nvPr/>
        </p:nvGraphicFramePr>
        <p:xfrm>
          <a:off x="827584" y="1491630"/>
          <a:ext cx="7560840" cy="3451860"/>
        </p:xfrm>
        <a:graphic>
          <a:graphicData uri="http://schemas.openxmlformats.org/drawingml/2006/table">
            <a:tbl>
              <a:tblPr firstRow="1" bandRow="1">
                <a:tableStyleId>{5940675A-B579-460E-94D1-54222C63F5DA}</a:tableStyleId>
              </a:tblPr>
              <a:tblGrid>
                <a:gridCol w="3780420"/>
                <a:gridCol w="3780420"/>
              </a:tblGrid>
              <a:tr h="3384376">
                <a:tc>
                  <a:txBody>
                    <a:bodyPr/>
                    <a:lstStyle/>
                    <a:p>
                      <a:pPr algn="ctr"/>
                      <a:r>
                        <a:rPr lang="en-IN" sz="1400" b="1" dirty="0" smtClean="0">
                          <a:latin typeface="Calibri" pitchFamily="34" charset="0"/>
                        </a:rPr>
                        <a:t>Method Name</a:t>
                      </a:r>
                    </a:p>
                    <a:p>
                      <a:pPr marL="465138" indent="-290513" algn="l">
                        <a:spcBef>
                          <a:spcPct val="10000"/>
                        </a:spcBef>
                        <a:spcAft>
                          <a:spcPct val="15000"/>
                        </a:spcAft>
                        <a:buClr>
                          <a:schemeClr val="accent1"/>
                        </a:buClr>
                        <a:buSzPct val="125000"/>
                        <a:buFont typeface="Wingdings" pitchFamily="2" charset="2"/>
                        <a:buAutoNum type="arabicPeriod"/>
                      </a:pPr>
                      <a:endParaRPr lang="en-US" sz="1400" dirty="0" smtClean="0"/>
                    </a:p>
                    <a:p>
                      <a:pPr marL="631825" indent="-457200" algn="l">
                        <a:spcBef>
                          <a:spcPct val="10000"/>
                        </a:spcBef>
                        <a:spcAft>
                          <a:spcPct val="15000"/>
                        </a:spcAft>
                        <a:buClr>
                          <a:srgbClr val="FF0000"/>
                        </a:buClr>
                        <a:buSzPct val="125000"/>
                        <a:buFont typeface="Wingdings" pitchFamily="2" charset="2"/>
                        <a:buAutoNum type="arabicPeriod" startAt="5"/>
                      </a:pPr>
                      <a:r>
                        <a:rPr lang="en-US" sz="1400" dirty="0" err="1" smtClean="0">
                          <a:latin typeface="Calibri" pitchFamily="34" charset="0"/>
                        </a:rPr>
                        <a:t>boolean</a:t>
                      </a:r>
                      <a:r>
                        <a:rPr lang="en-US" sz="1400" dirty="0" smtClean="0">
                          <a:latin typeface="Calibri" pitchFamily="34" charset="0"/>
                        </a:rPr>
                        <a:t>  last() </a:t>
                      </a:r>
                    </a:p>
                    <a:p>
                      <a:pPr marL="631825" indent="-457200" algn="l">
                        <a:spcBef>
                          <a:spcPct val="10000"/>
                        </a:spcBef>
                        <a:spcAft>
                          <a:spcPct val="15000"/>
                        </a:spcAft>
                        <a:buClr>
                          <a:srgbClr val="FF0000"/>
                        </a:buClr>
                        <a:buSzPct val="125000"/>
                        <a:buFont typeface="Wingdings" pitchFamily="2" charset="2"/>
                        <a:buAutoNum type="arabicPeriod" startAt="5"/>
                      </a:pPr>
                      <a:endParaRPr lang="en-US" sz="1400" dirty="0" smtClean="0">
                        <a:latin typeface="Calibri" pitchFamily="34" charset="0"/>
                      </a:endParaRPr>
                    </a:p>
                    <a:p>
                      <a:pPr marL="631825" indent="-457200" algn="l">
                        <a:spcBef>
                          <a:spcPct val="10000"/>
                        </a:spcBef>
                        <a:spcAft>
                          <a:spcPct val="15000"/>
                        </a:spcAft>
                        <a:buClr>
                          <a:srgbClr val="FF0000"/>
                        </a:buClr>
                        <a:buSzPct val="125000"/>
                        <a:buFont typeface="Wingdings" pitchFamily="2" charset="2"/>
                        <a:buAutoNum type="arabicPeriod" startAt="5"/>
                      </a:pPr>
                      <a:r>
                        <a:rPr lang="en-US" sz="1400" dirty="0" err="1" smtClean="0">
                          <a:latin typeface="Calibri" pitchFamily="34" charset="0"/>
                        </a:rPr>
                        <a:t>boolean</a:t>
                      </a:r>
                      <a:r>
                        <a:rPr lang="en-US" sz="1400" dirty="0" smtClean="0">
                          <a:latin typeface="Calibri" pitchFamily="34" charset="0"/>
                        </a:rPr>
                        <a:t> </a:t>
                      </a:r>
                      <a:r>
                        <a:rPr lang="en-US" sz="1400" dirty="0" err="1" smtClean="0">
                          <a:latin typeface="Calibri" pitchFamily="34" charset="0"/>
                        </a:rPr>
                        <a:t>isLast</a:t>
                      </a:r>
                      <a:r>
                        <a:rPr lang="en-US" sz="1400" dirty="0" smtClean="0">
                          <a:latin typeface="Calibri" pitchFamily="34" charset="0"/>
                        </a:rPr>
                        <a:t>() </a:t>
                      </a:r>
                    </a:p>
                    <a:p>
                      <a:pPr marL="631825" indent="-457200" algn="l">
                        <a:spcBef>
                          <a:spcPct val="10000"/>
                        </a:spcBef>
                        <a:spcAft>
                          <a:spcPct val="15000"/>
                        </a:spcAft>
                        <a:buClr>
                          <a:srgbClr val="FF0000"/>
                        </a:buClr>
                        <a:buSzPct val="125000"/>
                        <a:buFont typeface="Wingdings" pitchFamily="2" charset="2"/>
                        <a:buAutoNum type="arabicPeriod" startAt="5"/>
                      </a:pPr>
                      <a:endParaRPr lang="en-US" sz="1400" dirty="0" smtClean="0">
                        <a:latin typeface="Calibri" pitchFamily="34" charset="0"/>
                      </a:endParaRPr>
                    </a:p>
                    <a:p>
                      <a:pPr marL="631825" indent="-457200" algn="l">
                        <a:spcBef>
                          <a:spcPct val="10000"/>
                        </a:spcBef>
                        <a:spcAft>
                          <a:spcPct val="15000"/>
                        </a:spcAft>
                        <a:buClr>
                          <a:srgbClr val="FF0000"/>
                        </a:buClr>
                        <a:buSzPct val="125000"/>
                        <a:buFont typeface="Wingdings" pitchFamily="2" charset="2"/>
                        <a:buAutoNum type="arabicPeriod" startAt="5"/>
                      </a:pPr>
                      <a:endParaRPr lang="en-US" sz="1400" dirty="0" smtClean="0">
                        <a:latin typeface="Calibri" pitchFamily="34" charset="0"/>
                      </a:endParaRPr>
                    </a:p>
                    <a:p>
                      <a:pPr marL="631825" indent="-457200" algn="l">
                        <a:spcBef>
                          <a:spcPct val="10000"/>
                        </a:spcBef>
                        <a:spcAft>
                          <a:spcPct val="15000"/>
                        </a:spcAft>
                        <a:buClr>
                          <a:srgbClr val="FF0000"/>
                        </a:buClr>
                        <a:buSzPct val="125000"/>
                        <a:buFont typeface="Wingdings" pitchFamily="2" charset="2"/>
                        <a:buAutoNum type="arabicPeriod" startAt="5"/>
                      </a:pPr>
                      <a:r>
                        <a:rPr lang="en-US" sz="1400" dirty="0" err="1" smtClean="0">
                          <a:latin typeface="Calibri" pitchFamily="34" charset="0"/>
                        </a:rPr>
                        <a:t>boolean</a:t>
                      </a:r>
                      <a:r>
                        <a:rPr lang="en-US" sz="1400" dirty="0" smtClean="0">
                          <a:latin typeface="Calibri" pitchFamily="34" charset="0"/>
                        </a:rPr>
                        <a:t> </a:t>
                      </a:r>
                      <a:r>
                        <a:rPr lang="en-US" sz="1400" dirty="0" err="1" smtClean="0">
                          <a:latin typeface="Calibri" pitchFamily="34" charset="0"/>
                        </a:rPr>
                        <a:t>afterLast</a:t>
                      </a:r>
                      <a:r>
                        <a:rPr lang="en-US" sz="1400" dirty="0" smtClean="0">
                          <a:latin typeface="Calibri" pitchFamily="34" charset="0"/>
                        </a:rPr>
                        <a:t>() </a:t>
                      </a:r>
                    </a:p>
                    <a:p>
                      <a:pPr marL="631825" indent="-457200" algn="l">
                        <a:spcBef>
                          <a:spcPct val="10000"/>
                        </a:spcBef>
                        <a:spcAft>
                          <a:spcPct val="15000"/>
                        </a:spcAft>
                        <a:buClr>
                          <a:srgbClr val="FF0000"/>
                        </a:buClr>
                        <a:buSzPct val="125000"/>
                        <a:buFont typeface="Wingdings" pitchFamily="2" charset="2"/>
                        <a:buAutoNum type="arabicPeriod" startAt="5"/>
                      </a:pPr>
                      <a:endParaRPr lang="en-US" sz="1400" dirty="0" smtClean="0">
                        <a:latin typeface="Calibri" pitchFamily="34" charset="0"/>
                      </a:endParaRPr>
                    </a:p>
                    <a:p>
                      <a:pPr marL="631825" indent="-457200" algn="l">
                        <a:spcBef>
                          <a:spcPct val="10000"/>
                        </a:spcBef>
                        <a:spcAft>
                          <a:spcPct val="15000"/>
                        </a:spcAft>
                        <a:buClr>
                          <a:srgbClr val="FF0000"/>
                        </a:buClr>
                        <a:buSzPct val="125000"/>
                        <a:buFont typeface="Wingdings" pitchFamily="2" charset="2"/>
                        <a:buAutoNum type="arabicPeriod" startAt="5"/>
                      </a:pPr>
                      <a:r>
                        <a:rPr lang="en-US" sz="1400" dirty="0" err="1" smtClean="0">
                          <a:latin typeface="Calibri" pitchFamily="34" charset="0"/>
                        </a:rPr>
                        <a:t>boolean</a:t>
                      </a:r>
                      <a:r>
                        <a:rPr lang="en-US" sz="1400" dirty="0" smtClean="0">
                          <a:latin typeface="Calibri" pitchFamily="34" charset="0"/>
                        </a:rPr>
                        <a:t> </a:t>
                      </a:r>
                      <a:r>
                        <a:rPr lang="en-US" sz="1400" dirty="0" err="1" smtClean="0">
                          <a:latin typeface="Calibri" pitchFamily="34" charset="0"/>
                        </a:rPr>
                        <a:t>isAfterLast</a:t>
                      </a:r>
                      <a:r>
                        <a:rPr lang="en-US" sz="1400" dirty="0" smtClean="0">
                          <a:latin typeface="Calibri" pitchFamily="34" charset="0"/>
                        </a:rPr>
                        <a:t>() </a:t>
                      </a:r>
                    </a:p>
                    <a:p>
                      <a:pPr marL="631825" indent="-457200" algn="l">
                        <a:spcBef>
                          <a:spcPct val="10000"/>
                        </a:spcBef>
                        <a:spcAft>
                          <a:spcPct val="15000"/>
                        </a:spcAft>
                        <a:buClr>
                          <a:schemeClr val="accent1"/>
                        </a:buClr>
                        <a:buSzPct val="125000"/>
                      </a:pPr>
                      <a:endParaRPr lang="en-US" sz="1400" dirty="0" smtClean="0"/>
                    </a:p>
                    <a:p>
                      <a:pPr marL="465138" indent="-290513" algn="l">
                        <a:spcBef>
                          <a:spcPct val="10000"/>
                        </a:spcBef>
                        <a:spcAft>
                          <a:spcPct val="15000"/>
                        </a:spcAft>
                        <a:buClr>
                          <a:schemeClr val="accent1"/>
                        </a:buClr>
                        <a:buSzPct val="125000"/>
                      </a:pPr>
                      <a:endParaRPr lang="en-US" sz="1400" dirty="0" smtClean="0"/>
                    </a:p>
                    <a:p>
                      <a:pPr algn="l"/>
                      <a:endParaRPr lang="en-IN" sz="1400" b="0" dirty="0">
                        <a:latin typeface="Calibr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buClr>
                          <a:srgbClr val="FF0000"/>
                        </a:buClr>
                        <a:buFont typeface="Wingdings" pitchFamily="2" charset="2"/>
                        <a:buNone/>
                      </a:pPr>
                      <a:r>
                        <a:rPr lang="en-US" sz="1400" b="0" dirty="0" smtClean="0">
                          <a:latin typeface="Calibri" pitchFamily="34" charset="0"/>
                        </a:rPr>
                        <a:t>  </a:t>
                      </a:r>
                      <a:r>
                        <a:rPr lang="en-US" sz="1400" b="1" dirty="0" smtClean="0">
                          <a:latin typeface="Calibri" pitchFamily="34" charset="0"/>
                        </a:rPr>
                        <a:t>Description</a:t>
                      </a:r>
                    </a:p>
                    <a:p>
                      <a:endParaRPr lang="en-IN" b="0" dirty="0" smtClean="0"/>
                    </a:p>
                    <a:p>
                      <a:pPr marL="457200" indent="-457200" algn="just">
                        <a:spcBef>
                          <a:spcPct val="0"/>
                        </a:spcBef>
                        <a:buClr>
                          <a:srgbClr val="FF0000"/>
                        </a:buClr>
                        <a:buSzPct val="125000"/>
                        <a:buFont typeface="Wingdings" pitchFamily="2" charset="2"/>
                        <a:buAutoNum type="arabicPeriod" startAt="5"/>
                      </a:pPr>
                      <a:r>
                        <a:rPr lang="en-US" sz="1400" dirty="0" smtClean="0">
                          <a:latin typeface="Calibri" pitchFamily="34" charset="0"/>
                        </a:rPr>
                        <a:t>Shifts the control to the last row of result set cursor.</a:t>
                      </a:r>
                    </a:p>
                    <a:p>
                      <a:pPr marL="457200" indent="-457200" algn="just">
                        <a:spcBef>
                          <a:spcPct val="0"/>
                        </a:spcBef>
                        <a:buClr>
                          <a:srgbClr val="FF0000"/>
                        </a:buClr>
                        <a:buSzPct val="125000"/>
                        <a:buFont typeface="Wingdings" pitchFamily="2" charset="2"/>
                        <a:buAutoNum type="arabicPeriod" startAt="5"/>
                      </a:pPr>
                      <a:endParaRPr lang="en-US" sz="1400" dirty="0" smtClean="0">
                        <a:latin typeface="Calibri" pitchFamily="34" charset="0"/>
                      </a:endParaRPr>
                    </a:p>
                    <a:p>
                      <a:pPr marL="457200" indent="-457200" algn="just">
                        <a:spcBef>
                          <a:spcPct val="10000"/>
                        </a:spcBef>
                        <a:spcAft>
                          <a:spcPct val="15000"/>
                        </a:spcAft>
                        <a:buClr>
                          <a:srgbClr val="FF0000"/>
                        </a:buClr>
                        <a:buSzPct val="125000"/>
                        <a:buFont typeface="Wingdings" pitchFamily="2" charset="2"/>
                        <a:buAutoNum type="arabicPeriod" startAt="5"/>
                      </a:pPr>
                      <a:r>
                        <a:rPr lang="en-US" sz="1400" dirty="0" smtClean="0">
                          <a:latin typeface="Calibri" pitchFamily="34" charset="0"/>
                        </a:rPr>
                        <a:t>checks whether result set cursor points to the last row or not. </a:t>
                      </a:r>
                    </a:p>
                    <a:p>
                      <a:pPr marL="457200" indent="-457200" algn="just">
                        <a:spcBef>
                          <a:spcPct val="10000"/>
                        </a:spcBef>
                        <a:spcAft>
                          <a:spcPct val="15000"/>
                        </a:spcAft>
                        <a:buClr>
                          <a:srgbClr val="FF0000"/>
                        </a:buClr>
                        <a:buSzPct val="125000"/>
                        <a:buFont typeface="Wingdings" pitchFamily="2" charset="2"/>
                        <a:buAutoNum type="arabicPeriod" startAt="5"/>
                      </a:pPr>
                      <a:endParaRPr lang="en-US" sz="1400" dirty="0" smtClean="0">
                        <a:latin typeface="Calibri" pitchFamily="34" charset="0"/>
                      </a:endParaRPr>
                    </a:p>
                    <a:p>
                      <a:pPr marL="457200" indent="-457200" algn="just">
                        <a:spcBef>
                          <a:spcPct val="10000"/>
                        </a:spcBef>
                        <a:spcAft>
                          <a:spcPct val="15000"/>
                        </a:spcAft>
                        <a:buClr>
                          <a:srgbClr val="FF0000"/>
                        </a:buClr>
                        <a:buSzPct val="125000"/>
                        <a:buFont typeface="Wingdings" pitchFamily="2" charset="2"/>
                        <a:buAutoNum type="arabicPeriod" startAt="5"/>
                      </a:pPr>
                      <a:r>
                        <a:rPr lang="en-US" sz="1400" dirty="0" smtClean="0">
                          <a:latin typeface="Calibri" pitchFamily="34" charset="0"/>
                        </a:rPr>
                        <a:t>moves the cursor after the last row.</a:t>
                      </a:r>
                    </a:p>
                    <a:p>
                      <a:pPr marL="457200" indent="-457200" algn="just">
                        <a:spcBef>
                          <a:spcPct val="10000"/>
                        </a:spcBef>
                        <a:spcAft>
                          <a:spcPct val="15000"/>
                        </a:spcAft>
                        <a:buClr>
                          <a:srgbClr val="FF0000"/>
                        </a:buClr>
                        <a:buSzPct val="125000"/>
                        <a:buFont typeface="Wingdings" pitchFamily="2" charset="2"/>
                        <a:buAutoNum type="arabicPeriod" startAt="5"/>
                      </a:pPr>
                      <a:r>
                        <a:rPr lang="en-US" sz="1400" dirty="0" smtClean="0">
                          <a:latin typeface="Calibri" pitchFamily="34" charset="0"/>
                        </a:rPr>
                        <a:t>Checks whether result set cursor moves after the last row.</a:t>
                      </a:r>
                    </a:p>
                    <a:p>
                      <a:endParaRPr lang="en-IN"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ransition spd="med">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err="1" smtClean="0">
                <a:latin typeface="Calibri" pitchFamily="34" charset="0"/>
              </a:rPr>
              <a:t>ResultSet</a:t>
            </a:r>
            <a:r>
              <a:rPr lang="en-US" sz="2400" b="1" dirty="0" smtClean="0">
                <a:latin typeface="Calibri" pitchFamily="34" charset="0"/>
              </a:rPr>
              <a:t> Methods(Continued)</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Clr>
                <a:srgbClr val="FF0000"/>
              </a:buClr>
              <a:buFont typeface="Wingdings" pitchFamily="2" charset="2"/>
              <a:buChar char="q"/>
            </a:pPr>
            <a:endParaRPr lang="en-US" sz="1400" b="1" dirty="0" smtClean="0">
              <a:latin typeface="Calibri" pitchFamily="34" charset="0"/>
            </a:endParaRPr>
          </a:p>
          <a:p>
            <a:pPr>
              <a:buFont typeface="Wingdings" pitchFamily="2" charset="2"/>
              <a:buNone/>
            </a:pPr>
            <a:endParaRPr lang="en-US" sz="1400" dirty="0" smtClean="0">
              <a:latin typeface="Calibri" pitchFamily="34" charset="0"/>
            </a:endParaRPr>
          </a:p>
        </p:txBody>
      </p:sp>
      <p:graphicFrame>
        <p:nvGraphicFramePr>
          <p:cNvPr id="5" name="Table 4"/>
          <p:cNvGraphicFramePr>
            <a:graphicFrameLocks noGrp="1"/>
          </p:cNvGraphicFramePr>
          <p:nvPr/>
        </p:nvGraphicFramePr>
        <p:xfrm>
          <a:off x="827584" y="1491630"/>
          <a:ext cx="7560840" cy="3384376"/>
        </p:xfrm>
        <a:graphic>
          <a:graphicData uri="http://schemas.openxmlformats.org/drawingml/2006/table">
            <a:tbl>
              <a:tblPr firstRow="1" bandRow="1">
                <a:tableStyleId>{5940675A-B579-460E-94D1-54222C63F5DA}</a:tableStyleId>
              </a:tblPr>
              <a:tblGrid>
                <a:gridCol w="3780420"/>
                <a:gridCol w="3780420"/>
              </a:tblGrid>
              <a:tr h="3384376">
                <a:tc>
                  <a:txBody>
                    <a:bodyPr/>
                    <a:lstStyle/>
                    <a:p>
                      <a:pPr algn="ctr"/>
                      <a:r>
                        <a:rPr lang="en-IN" sz="1400" b="1" dirty="0" smtClean="0">
                          <a:latin typeface="Calibri" pitchFamily="34" charset="0"/>
                        </a:rPr>
                        <a:t>Method Name</a:t>
                      </a:r>
                    </a:p>
                    <a:p>
                      <a:pPr marL="465138" indent="-290513" algn="l">
                        <a:spcBef>
                          <a:spcPct val="10000"/>
                        </a:spcBef>
                        <a:spcAft>
                          <a:spcPct val="15000"/>
                        </a:spcAft>
                        <a:buClr>
                          <a:schemeClr val="accent1"/>
                        </a:buClr>
                        <a:buSzPct val="125000"/>
                        <a:buFont typeface="Wingdings" pitchFamily="2" charset="2"/>
                        <a:buAutoNum type="arabicPeriod"/>
                      </a:pPr>
                      <a:endParaRPr lang="en-US" sz="1400" dirty="0" smtClean="0">
                        <a:latin typeface="Calibri" pitchFamily="34" charset="0"/>
                      </a:endParaRPr>
                    </a:p>
                    <a:p>
                      <a:pPr marL="631825" indent="-457200" algn="l">
                        <a:spcBef>
                          <a:spcPct val="10000"/>
                        </a:spcBef>
                        <a:spcAft>
                          <a:spcPct val="15000"/>
                        </a:spcAft>
                        <a:buClr>
                          <a:srgbClr val="FF0000"/>
                        </a:buClr>
                        <a:buSzPct val="125000"/>
                        <a:buFont typeface="Wingdings" pitchFamily="2" charset="2"/>
                        <a:buAutoNum type="arabicPeriod" startAt="9"/>
                      </a:pPr>
                      <a:r>
                        <a:rPr lang="en-US" sz="1400" dirty="0" err="1" smtClean="0">
                          <a:latin typeface="Calibri" pitchFamily="34" charset="0"/>
                        </a:rPr>
                        <a:t>boolean</a:t>
                      </a:r>
                      <a:r>
                        <a:rPr lang="en-US" sz="1400" dirty="0" smtClean="0">
                          <a:latin typeface="Calibri" pitchFamily="34" charset="0"/>
                        </a:rPr>
                        <a:t>  next() </a:t>
                      </a:r>
                    </a:p>
                    <a:p>
                      <a:pPr marL="631825" indent="-457200" algn="l">
                        <a:spcBef>
                          <a:spcPct val="10000"/>
                        </a:spcBef>
                        <a:spcAft>
                          <a:spcPct val="15000"/>
                        </a:spcAft>
                        <a:buClr>
                          <a:srgbClr val="FF0000"/>
                        </a:buClr>
                        <a:buSzPct val="125000"/>
                        <a:buFont typeface="Wingdings" pitchFamily="2" charset="2"/>
                        <a:buAutoNum type="arabicPeriod" startAt="9"/>
                      </a:pPr>
                      <a:endParaRPr lang="en-US" sz="1400" dirty="0" smtClean="0">
                        <a:latin typeface="Calibri" pitchFamily="34" charset="0"/>
                      </a:endParaRPr>
                    </a:p>
                    <a:p>
                      <a:pPr marL="631825" indent="-457200" algn="l">
                        <a:spcBef>
                          <a:spcPct val="10000"/>
                        </a:spcBef>
                        <a:spcAft>
                          <a:spcPct val="15000"/>
                        </a:spcAft>
                        <a:buClr>
                          <a:srgbClr val="FF0000"/>
                        </a:buClr>
                        <a:buSzPct val="125000"/>
                        <a:buFont typeface="Wingdings" pitchFamily="2" charset="2"/>
                        <a:buAutoNum type="arabicPeriod" startAt="9"/>
                      </a:pPr>
                      <a:r>
                        <a:rPr lang="en-US" sz="1400" dirty="0" err="1" smtClean="0">
                          <a:latin typeface="Calibri" pitchFamily="34" charset="0"/>
                        </a:rPr>
                        <a:t>boolean</a:t>
                      </a:r>
                      <a:r>
                        <a:rPr lang="en-US" sz="1400" dirty="0" smtClean="0">
                          <a:latin typeface="Calibri" pitchFamily="34" charset="0"/>
                        </a:rPr>
                        <a:t> previous() </a:t>
                      </a:r>
                    </a:p>
                    <a:p>
                      <a:pPr marL="631825" indent="-457200" algn="l">
                        <a:spcBef>
                          <a:spcPct val="10000"/>
                        </a:spcBef>
                        <a:spcAft>
                          <a:spcPct val="15000"/>
                        </a:spcAft>
                        <a:buClr>
                          <a:srgbClr val="FF0000"/>
                        </a:buClr>
                        <a:buSzPct val="125000"/>
                        <a:buFont typeface="Wingdings" pitchFamily="2" charset="2"/>
                        <a:buAutoNum type="arabicPeriod" startAt="9"/>
                      </a:pPr>
                      <a:endParaRPr lang="en-US" sz="1400" dirty="0" smtClean="0">
                        <a:latin typeface="Calibri" pitchFamily="34" charset="0"/>
                      </a:endParaRPr>
                    </a:p>
                    <a:p>
                      <a:pPr marL="631825" indent="-457200" algn="l">
                        <a:spcBef>
                          <a:spcPct val="10000"/>
                        </a:spcBef>
                        <a:spcAft>
                          <a:spcPct val="15000"/>
                        </a:spcAft>
                        <a:buClr>
                          <a:srgbClr val="FF0000"/>
                        </a:buClr>
                        <a:buSzPct val="125000"/>
                        <a:buFont typeface="Wingdings" pitchFamily="2" charset="2"/>
                        <a:buAutoNum type="arabicPeriod" startAt="9"/>
                      </a:pPr>
                      <a:r>
                        <a:rPr lang="en-US" sz="1400" dirty="0" err="1" smtClean="0">
                          <a:latin typeface="Calibri" pitchFamily="34" charset="0"/>
                        </a:rPr>
                        <a:t>boolean</a:t>
                      </a:r>
                      <a:r>
                        <a:rPr lang="en-US" sz="1400" dirty="0" smtClean="0">
                          <a:latin typeface="Calibri" pitchFamily="34" charset="0"/>
                        </a:rPr>
                        <a:t> absolute(</a:t>
                      </a:r>
                      <a:r>
                        <a:rPr lang="en-US" sz="1400" dirty="0" err="1" smtClean="0">
                          <a:latin typeface="Calibri" pitchFamily="34" charset="0"/>
                        </a:rPr>
                        <a:t>int</a:t>
                      </a:r>
                      <a:r>
                        <a:rPr lang="en-US" sz="1400" dirty="0" smtClean="0">
                          <a:latin typeface="Calibri" pitchFamily="34" charset="0"/>
                        </a:rPr>
                        <a:t> </a:t>
                      </a:r>
                      <a:r>
                        <a:rPr lang="en-US" sz="1400" dirty="0" err="1" smtClean="0">
                          <a:latin typeface="Calibri" pitchFamily="34" charset="0"/>
                        </a:rPr>
                        <a:t>rowno</a:t>
                      </a:r>
                      <a:r>
                        <a:rPr lang="en-US" sz="1400" dirty="0" smtClean="0">
                          <a:latin typeface="Calibri" pitchFamily="34" charset="0"/>
                        </a:rPr>
                        <a:t>) </a:t>
                      </a:r>
                    </a:p>
                    <a:p>
                      <a:pPr marL="631825" indent="-457200" algn="l">
                        <a:spcBef>
                          <a:spcPct val="10000"/>
                        </a:spcBef>
                        <a:spcAft>
                          <a:spcPct val="15000"/>
                        </a:spcAft>
                        <a:buClr>
                          <a:srgbClr val="FF0000"/>
                        </a:buClr>
                        <a:buSzPct val="125000"/>
                        <a:buFont typeface="Wingdings" pitchFamily="2" charset="2"/>
                        <a:buAutoNum type="arabicPeriod" startAt="9"/>
                      </a:pPr>
                      <a:endParaRPr lang="en-US" sz="1400" dirty="0" smtClean="0">
                        <a:latin typeface="Calibri" pitchFamily="34" charset="0"/>
                      </a:endParaRPr>
                    </a:p>
                    <a:p>
                      <a:pPr marL="631825" indent="-457200" algn="l">
                        <a:spcBef>
                          <a:spcPct val="10000"/>
                        </a:spcBef>
                        <a:spcAft>
                          <a:spcPct val="15000"/>
                        </a:spcAft>
                        <a:buClr>
                          <a:srgbClr val="FF0000"/>
                        </a:buClr>
                        <a:buSzPct val="125000"/>
                        <a:buFont typeface="Wingdings" pitchFamily="2" charset="2"/>
                        <a:buAutoNum type="arabicPeriod" startAt="9"/>
                      </a:pPr>
                      <a:endParaRPr lang="en-US" sz="1400" dirty="0" smtClean="0">
                        <a:latin typeface="Calibri" pitchFamily="34" charset="0"/>
                      </a:endParaRPr>
                    </a:p>
                    <a:p>
                      <a:pPr marL="631825" indent="-457200" algn="l">
                        <a:spcBef>
                          <a:spcPct val="10000"/>
                        </a:spcBef>
                        <a:spcAft>
                          <a:spcPct val="15000"/>
                        </a:spcAft>
                        <a:buClr>
                          <a:srgbClr val="FF0000"/>
                        </a:buClr>
                        <a:buSzPct val="125000"/>
                        <a:buFont typeface="Wingdings" pitchFamily="2" charset="2"/>
                        <a:buAutoNum type="arabicPeriod" startAt="9"/>
                      </a:pPr>
                      <a:r>
                        <a:rPr lang="en-US" sz="1400" dirty="0" err="1" smtClean="0">
                          <a:latin typeface="Calibri" pitchFamily="34" charset="0"/>
                        </a:rPr>
                        <a:t>boolean</a:t>
                      </a:r>
                      <a:r>
                        <a:rPr lang="en-US" sz="1400" dirty="0" smtClean="0">
                          <a:latin typeface="Calibri" pitchFamily="34" charset="0"/>
                        </a:rPr>
                        <a:t> relative(</a:t>
                      </a:r>
                      <a:r>
                        <a:rPr lang="en-US" sz="1400" dirty="0" err="1" smtClean="0">
                          <a:latin typeface="Calibri" pitchFamily="34" charset="0"/>
                        </a:rPr>
                        <a:t>int</a:t>
                      </a:r>
                      <a:r>
                        <a:rPr lang="en-US" sz="1400" dirty="0" smtClean="0">
                          <a:latin typeface="Calibri" pitchFamily="34" charset="0"/>
                        </a:rPr>
                        <a:t> </a:t>
                      </a:r>
                      <a:r>
                        <a:rPr lang="en-US" sz="1400" dirty="0" err="1" smtClean="0">
                          <a:latin typeface="Calibri" pitchFamily="34" charset="0"/>
                        </a:rPr>
                        <a:t>rowno</a:t>
                      </a:r>
                      <a:r>
                        <a:rPr lang="en-US" sz="1400" dirty="0" smtClean="0">
                          <a:latin typeface="Calibri" pitchFamily="34" charset="0"/>
                        </a:rPr>
                        <a:t>) </a:t>
                      </a:r>
                    </a:p>
                    <a:p>
                      <a:pPr algn="l"/>
                      <a:endParaRPr lang="en-IN" sz="1400" b="0" dirty="0">
                        <a:latin typeface="Calibr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buClr>
                          <a:srgbClr val="FF0000"/>
                        </a:buClr>
                        <a:buFont typeface="Wingdings" pitchFamily="2" charset="2"/>
                        <a:buNone/>
                      </a:pPr>
                      <a:r>
                        <a:rPr lang="en-US" sz="1400" b="0" dirty="0" smtClean="0">
                          <a:latin typeface="Calibri" pitchFamily="34" charset="0"/>
                        </a:rPr>
                        <a:t>  </a:t>
                      </a:r>
                      <a:r>
                        <a:rPr lang="en-US" sz="1400" b="1" dirty="0" smtClean="0">
                          <a:latin typeface="Calibri" pitchFamily="34" charset="0"/>
                        </a:rPr>
                        <a:t>Description</a:t>
                      </a:r>
                    </a:p>
                    <a:p>
                      <a:endParaRPr lang="en-IN" sz="1400" b="0" dirty="0" smtClean="0">
                        <a:latin typeface="Calibri" pitchFamily="34" charset="0"/>
                      </a:endParaRPr>
                    </a:p>
                    <a:p>
                      <a:pPr marL="457200" indent="-457200" algn="just">
                        <a:spcBef>
                          <a:spcPct val="0"/>
                        </a:spcBef>
                        <a:buClr>
                          <a:srgbClr val="FF0000"/>
                        </a:buClr>
                        <a:buSzPct val="125000"/>
                        <a:buFont typeface="Wingdings" pitchFamily="2" charset="2"/>
                        <a:buAutoNum type="arabicPeriod" startAt="9"/>
                      </a:pPr>
                      <a:r>
                        <a:rPr lang="en-US" sz="1400" dirty="0" smtClean="0">
                          <a:latin typeface="Calibri" pitchFamily="34" charset="0"/>
                        </a:rPr>
                        <a:t>Shifts the control to the next row of result set.</a:t>
                      </a:r>
                    </a:p>
                    <a:p>
                      <a:pPr marL="457200" indent="-457200" algn="just">
                        <a:spcBef>
                          <a:spcPct val="0"/>
                        </a:spcBef>
                        <a:buClr>
                          <a:srgbClr val="FF0000"/>
                        </a:buClr>
                        <a:buSzPct val="125000"/>
                        <a:buFont typeface="Wingdings" pitchFamily="2" charset="2"/>
                        <a:buAutoNum type="arabicPeriod" startAt="9"/>
                      </a:pPr>
                      <a:r>
                        <a:rPr lang="en-US" sz="1400" dirty="0" smtClean="0">
                          <a:latin typeface="Calibri" pitchFamily="34" charset="0"/>
                        </a:rPr>
                        <a:t>Shifts the control to the previous row of the result set. </a:t>
                      </a:r>
                    </a:p>
                    <a:p>
                      <a:pPr marL="457200" indent="-457200" algn="just">
                        <a:spcBef>
                          <a:spcPct val="0"/>
                        </a:spcBef>
                        <a:spcAft>
                          <a:spcPct val="5000"/>
                        </a:spcAft>
                        <a:buClr>
                          <a:srgbClr val="FF0000"/>
                        </a:buClr>
                        <a:buSzPct val="125000"/>
                        <a:buFont typeface="Wingdings" pitchFamily="2" charset="2"/>
                        <a:buAutoNum type="arabicPeriod" startAt="9"/>
                      </a:pPr>
                      <a:endParaRPr lang="en-US" sz="1400" dirty="0" smtClean="0">
                        <a:latin typeface="Calibri" pitchFamily="34" charset="0"/>
                      </a:endParaRPr>
                    </a:p>
                    <a:p>
                      <a:pPr marL="457200" indent="-457200" algn="just">
                        <a:spcBef>
                          <a:spcPct val="0"/>
                        </a:spcBef>
                        <a:spcAft>
                          <a:spcPct val="5000"/>
                        </a:spcAft>
                        <a:buClr>
                          <a:srgbClr val="FF0000"/>
                        </a:buClr>
                        <a:buSzPct val="125000"/>
                        <a:buFont typeface="Wingdings" pitchFamily="2" charset="2"/>
                        <a:buAutoNum type="arabicPeriod" startAt="9"/>
                      </a:pPr>
                      <a:r>
                        <a:rPr lang="en-US" sz="1400" dirty="0" smtClean="0">
                          <a:latin typeface="Calibri" pitchFamily="34" charset="0"/>
                        </a:rPr>
                        <a:t>Shifts  the cursor to the row number that you specify as an argument.</a:t>
                      </a:r>
                    </a:p>
                    <a:p>
                      <a:pPr marL="457200" indent="-457200" algn="just">
                        <a:spcBef>
                          <a:spcPct val="0"/>
                        </a:spcBef>
                        <a:spcAft>
                          <a:spcPct val="5000"/>
                        </a:spcAft>
                        <a:buClr>
                          <a:srgbClr val="FF0000"/>
                        </a:buClr>
                        <a:buSzPct val="125000"/>
                        <a:buFont typeface="Wingdings" pitchFamily="2" charset="2"/>
                        <a:buAutoNum type="arabicPeriod" startAt="9"/>
                      </a:pPr>
                      <a:endParaRPr lang="en-US" sz="1400" dirty="0" smtClean="0">
                        <a:latin typeface="Calibri" pitchFamily="34" charset="0"/>
                      </a:endParaRPr>
                    </a:p>
                    <a:p>
                      <a:pPr marL="457200" indent="-457200" algn="just">
                        <a:spcBef>
                          <a:spcPct val="10000"/>
                        </a:spcBef>
                        <a:spcAft>
                          <a:spcPct val="15000"/>
                        </a:spcAft>
                        <a:buClr>
                          <a:srgbClr val="FF0000"/>
                        </a:buClr>
                        <a:buSzPct val="125000"/>
                        <a:buFont typeface="Wingdings" pitchFamily="2" charset="2"/>
                        <a:buAutoNum type="arabicPeriod" startAt="9"/>
                      </a:pPr>
                      <a:r>
                        <a:rPr lang="en-US" sz="1400" dirty="0" smtClean="0">
                          <a:latin typeface="Calibri" pitchFamily="34" charset="0"/>
                        </a:rPr>
                        <a:t>Shifts the cursor relative to the row number that you specify as an argument.</a:t>
                      </a:r>
                    </a:p>
                    <a:p>
                      <a:endParaRPr lang="en-IN" sz="1400" b="0" dirty="0">
                        <a:latin typeface="Calibr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ransition spd="med">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err="1" smtClean="0">
                <a:latin typeface="Calibri" pitchFamily="34" charset="0"/>
              </a:rPr>
              <a:t>ResultSet</a:t>
            </a:r>
            <a:r>
              <a:rPr lang="en-US" sz="2400" b="1" dirty="0" smtClean="0">
                <a:latin typeface="Calibri" pitchFamily="34" charset="0"/>
              </a:rPr>
              <a:t> Methods(Continued)</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Clr>
                <a:srgbClr val="FF0000"/>
              </a:buClr>
              <a:buFont typeface="Wingdings" pitchFamily="2" charset="2"/>
              <a:buChar char="q"/>
            </a:pPr>
            <a:endParaRPr lang="en-US" sz="1400" b="1" dirty="0" smtClean="0">
              <a:latin typeface="Calibri" pitchFamily="34" charset="0"/>
            </a:endParaRPr>
          </a:p>
          <a:p>
            <a:pPr>
              <a:buFont typeface="Wingdings" pitchFamily="2" charset="2"/>
              <a:buNone/>
            </a:pPr>
            <a:endParaRPr lang="en-US" sz="1400" dirty="0" smtClean="0">
              <a:latin typeface="Calibri" pitchFamily="34" charset="0"/>
            </a:endParaRPr>
          </a:p>
        </p:txBody>
      </p:sp>
      <p:graphicFrame>
        <p:nvGraphicFramePr>
          <p:cNvPr id="5" name="Table 4"/>
          <p:cNvGraphicFramePr>
            <a:graphicFrameLocks noGrp="1"/>
          </p:cNvGraphicFramePr>
          <p:nvPr/>
        </p:nvGraphicFramePr>
        <p:xfrm>
          <a:off x="827584" y="1491630"/>
          <a:ext cx="7488832" cy="6480720"/>
        </p:xfrm>
        <a:graphic>
          <a:graphicData uri="http://schemas.openxmlformats.org/drawingml/2006/table">
            <a:tbl>
              <a:tblPr firstRow="1" bandRow="1">
                <a:tableStyleId>{5940675A-B579-460E-94D1-54222C63F5DA}</a:tableStyleId>
              </a:tblPr>
              <a:tblGrid>
                <a:gridCol w="3744416"/>
                <a:gridCol w="3744416"/>
              </a:tblGrid>
              <a:tr h="3240360">
                <a:tc>
                  <a:txBody>
                    <a:bodyPr/>
                    <a:lstStyle/>
                    <a:p>
                      <a:pPr algn="ctr"/>
                      <a:r>
                        <a:rPr lang="en-IN" sz="1400" b="1" dirty="0" smtClean="0">
                          <a:latin typeface="Calibri" pitchFamily="34" charset="0"/>
                        </a:rPr>
                        <a:t>Method Name</a:t>
                      </a:r>
                    </a:p>
                    <a:p>
                      <a:pPr marL="465138" indent="-290513" algn="l">
                        <a:spcBef>
                          <a:spcPct val="10000"/>
                        </a:spcBef>
                        <a:spcAft>
                          <a:spcPct val="15000"/>
                        </a:spcAft>
                        <a:buClr>
                          <a:schemeClr val="accent1"/>
                        </a:buClr>
                        <a:buSzPct val="125000"/>
                        <a:buFont typeface="Wingdings" pitchFamily="2" charset="2"/>
                        <a:buAutoNum type="arabicPeriod"/>
                      </a:pPr>
                      <a:endParaRPr lang="en-US" sz="1400" dirty="0" smtClean="0"/>
                    </a:p>
                    <a:p>
                      <a:pPr marL="631825" indent="-457200" algn="l">
                        <a:spcBef>
                          <a:spcPct val="10000"/>
                        </a:spcBef>
                        <a:spcAft>
                          <a:spcPct val="15000"/>
                        </a:spcAft>
                        <a:buClr>
                          <a:srgbClr val="FF0000"/>
                        </a:buClr>
                        <a:buSzPct val="125000"/>
                        <a:buFont typeface="Wingdings" pitchFamily="2" charset="2"/>
                        <a:buAutoNum type="arabicPeriod" startAt="13"/>
                      </a:pPr>
                      <a:r>
                        <a:rPr lang="en-US" sz="1400" dirty="0" smtClean="0">
                          <a:latin typeface="Calibri" pitchFamily="34" charset="0"/>
                        </a:rPr>
                        <a:t>void  </a:t>
                      </a:r>
                      <a:r>
                        <a:rPr lang="en-US" sz="1400" dirty="0" err="1" smtClean="0">
                          <a:latin typeface="Calibri" pitchFamily="34" charset="0"/>
                        </a:rPr>
                        <a:t>insertRow</a:t>
                      </a:r>
                      <a:r>
                        <a:rPr lang="en-US" sz="1400" dirty="0" smtClean="0">
                          <a:latin typeface="Calibri" pitchFamily="34" charset="0"/>
                        </a:rPr>
                        <a:t>() </a:t>
                      </a:r>
                    </a:p>
                    <a:p>
                      <a:pPr marL="631825" indent="-457200" algn="l">
                        <a:spcBef>
                          <a:spcPct val="10000"/>
                        </a:spcBef>
                        <a:spcAft>
                          <a:spcPct val="15000"/>
                        </a:spcAft>
                        <a:buClr>
                          <a:srgbClr val="FF0000"/>
                        </a:buClr>
                        <a:buSzPct val="125000"/>
                        <a:buFont typeface="Wingdings" pitchFamily="2" charset="2"/>
                        <a:buAutoNum type="arabicPeriod" startAt="13"/>
                      </a:pPr>
                      <a:endParaRPr lang="en-US" sz="1400" dirty="0" smtClean="0">
                        <a:latin typeface="Calibri" pitchFamily="34" charset="0"/>
                      </a:endParaRPr>
                    </a:p>
                    <a:p>
                      <a:pPr marL="631825" indent="-457200" algn="l">
                        <a:spcBef>
                          <a:spcPct val="10000"/>
                        </a:spcBef>
                        <a:spcAft>
                          <a:spcPct val="15000"/>
                        </a:spcAft>
                        <a:buClr>
                          <a:srgbClr val="FF0000"/>
                        </a:buClr>
                        <a:buSzPct val="125000"/>
                        <a:buFont typeface="Wingdings" pitchFamily="2" charset="2"/>
                        <a:buAutoNum type="arabicPeriod" startAt="13"/>
                      </a:pPr>
                      <a:r>
                        <a:rPr lang="en-US" sz="1400" dirty="0" smtClean="0">
                          <a:latin typeface="Calibri" pitchFamily="34" charset="0"/>
                        </a:rPr>
                        <a:t>void </a:t>
                      </a:r>
                      <a:r>
                        <a:rPr lang="en-US" sz="1400" dirty="0" err="1" smtClean="0">
                          <a:latin typeface="Calibri" pitchFamily="34" charset="0"/>
                        </a:rPr>
                        <a:t>deleteRow</a:t>
                      </a:r>
                      <a:r>
                        <a:rPr lang="en-US" sz="1400" dirty="0" smtClean="0">
                          <a:latin typeface="Calibri" pitchFamily="34" charset="0"/>
                        </a:rPr>
                        <a:t>() </a:t>
                      </a:r>
                    </a:p>
                    <a:p>
                      <a:pPr marL="631825" indent="-457200" algn="l">
                        <a:spcBef>
                          <a:spcPct val="10000"/>
                        </a:spcBef>
                        <a:spcAft>
                          <a:spcPct val="15000"/>
                        </a:spcAft>
                        <a:buClr>
                          <a:srgbClr val="FF0000"/>
                        </a:buClr>
                        <a:buSzPct val="125000"/>
                        <a:buFont typeface="Wingdings" pitchFamily="2" charset="2"/>
                        <a:buAutoNum type="arabicPeriod" startAt="13"/>
                      </a:pPr>
                      <a:endParaRPr lang="en-US" sz="1400" dirty="0" smtClean="0">
                        <a:latin typeface="Calibri" pitchFamily="34" charset="0"/>
                      </a:endParaRPr>
                    </a:p>
                    <a:p>
                      <a:pPr marL="631825" indent="-457200" algn="l">
                        <a:spcBef>
                          <a:spcPct val="10000"/>
                        </a:spcBef>
                        <a:spcAft>
                          <a:spcPct val="15000"/>
                        </a:spcAft>
                        <a:buClr>
                          <a:srgbClr val="FF0000"/>
                        </a:buClr>
                        <a:buSzPct val="125000"/>
                        <a:buFont typeface="Wingdings" pitchFamily="2" charset="2"/>
                        <a:buAutoNum type="arabicPeriod" startAt="13"/>
                      </a:pPr>
                      <a:endParaRPr lang="en-US" sz="1400" dirty="0" smtClean="0">
                        <a:latin typeface="Calibri" pitchFamily="34" charset="0"/>
                      </a:endParaRPr>
                    </a:p>
                    <a:p>
                      <a:pPr marL="631825" indent="-457200" algn="l">
                        <a:spcBef>
                          <a:spcPct val="10000"/>
                        </a:spcBef>
                        <a:spcAft>
                          <a:spcPct val="15000"/>
                        </a:spcAft>
                        <a:buClr>
                          <a:srgbClr val="FF0000"/>
                        </a:buClr>
                        <a:buSzPct val="125000"/>
                        <a:buFont typeface="Wingdings" pitchFamily="2" charset="2"/>
                        <a:buAutoNum type="arabicPeriod" startAt="13"/>
                      </a:pPr>
                      <a:r>
                        <a:rPr lang="en-US" sz="1400" dirty="0" smtClean="0">
                          <a:latin typeface="Calibri" pitchFamily="34" charset="0"/>
                        </a:rPr>
                        <a:t>void  </a:t>
                      </a:r>
                      <a:r>
                        <a:rPr lang="en-US" sz="1400" dirty="0" err="1" smtClean="0">
                          <a:latin typeface="Calibri" pitchFamily="34" charset="0"/>
                        </a:rPr>
                        <a:t>updateRow</a:t>
                      </a:r>
                      <a:r>
                        <a:rPr lang="en-US" sz="1400" dirty="0" smtClean="0">
                          <a:latin typeface="Calibri" pitchFamily="34" charset="0"/>
                        </a:rPr>
                        <a:t>() </a:t>
                      </a:r>
                    </a:p>
                    <a:p>
                      <a:pPr marL="631825" indent="-457200" algn="l">
                        <a:spcBef>
                          <a:spcPct val="10000"/>
                        </a:spcBef>
                        <a:spcAft>
                          <a:spcPct val="15000"/>
                        </a:spcAft>
                        <a:buClr>
                          <a:srgbClr val="FF0000"/>
                        </a:buClr>
                        <a:buSzPct val="125000"/>
                        <a:buFont typeface="Wingdings" pitchFamily="2" charset="2"/>
                        <a:buAutoNum type="arabicPeriod" startAt="13"/>
                      </a:pPr>
                      <a:endParaRPr lang="en-US" sz="1400" dirty="0" smtClean="0">
                        <a:latin typeface="Calibri" pitchFamily="34" charset="0"/>
                      </a:endParaRPr>
                    </a:p>
                    <a:p>
                      <a:pPr marL="631825" indent="-457200" algn="l">
                        <a:spcBef>
                          <a:spcPct val="10000"/>
                        </a:spcBef>
                        <a:spcAft>
                          <a:spcPct val="15000"/>
                        </a:spcAft>
                        <a:buClr>
                          <a:srgbClr val="FF0000"/>
                        </a:buClr>
                        <a:buSzPct val="125000"/>
                        <a:buFont typeface="Wingdings" pitchFamily="2" charset="2"/>
                        <a:buNone/>
                      </a:pPr>
                      <a:endParaRPr lang="en-US" sz="1400" dirty="0" smtClean="0">
                        <a:latin typeface="Calibri" pitchFamily="34" charset="0"/>
                      </a:endParaRPr>
                    </a:p>
                    <a:p>
                      <a:pPr algn="l"/>
                      <a:endParaRPr lang="en-IN" sz="1400" b="0" dirty="0">
                        <a:latin typeface="Calibr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buClr>
                          <a:srgbClr val="FF0000"/>
                        </a:buClr>
                        <a:buFont typeface="Wingdings" pitchFamily="2" charset="2"/>
                        <a:buNone/>
                      </a:pPr>
                      <a:r>
                        <a:rPr lang="en-US" sz="1400" b="0" dirty="0" smtClean="0">
                          <a:latin typeface="Calibri" pitchFamily="34" charset="0"/>
                        </a:rPr>
                        <a:t>  </a:t>
                      </a:r>
                      <a:r>
                        <a:rPr lang="en-US" sz="1400" b="1" dirty="0" smtClean="0">
                          <a:latin typeface="Calibri" pitchFamily="34" charset="0"/>
                        </a:rPr>
                        <a:t>Description</a:t>
                      </a:r>
                    </a:p>
                    <a:p>
                      <a:endParaRPr lang="en-IN" sz="1400" b="0" dirty="0" smtClean="0"/>
                    </a:p>
                    <a:p>
                      <a:pPr marL="457200" indent="-457200" algn="l">
                        <a:spcBef>
                          <a:spcPct val="0"/>
                        </a:spcBef>
                        <a:buClr>
                          <a:srgbClr val="FF0000"/>
                        </a:buClr>
                        <a:buSzPct val="125000"/>
                        <a:buFont typeface="Wingdings" pitchFamily="2" charset="2"/>
                        <a:buAutoNum type="arabicPeriod" startAt="13"/>
                      </a:pPr>
                      <a:r>
                        <a:rPr lang="en-US" sz="1400" dirty="0" smtClean="0">
                          <a:latin typeface="Calibri" pitchFamily="34" charset="0"/>
                        </a:rPr>
                        <a:t>Inserts a row in the current result set.</a:t>
                      </a:r>
                    </a:p>
                    <a:p>
                      <a:pPr marL="457200" indent="-457200" algn="l">
                        <a:spcBef>
                          <a:spcPct val="0"/>
                        </a:spcBef>
                        <a:buClr>
                          <a:srgbClr val="FF0000"/>
                        </a:buClr>
                        <a:buSzPct val="125000"/>
                        <a:buFont typeface="Wingdings" pitchFamily="2" charset="2"/>
                        <a:buAutoNum type="arabicPeriod" startAt="13"/>
                      </a:pPr>
                      <a:endParaRPr lang="en-US" sz="1400" dirty="0" smtClean="0">
                        <a:latin typeface="Calibri" pitchFamily="34" charset="0"/>
                      </a:endParaRPr>
                    </a:p>
                    <a:p>
                      <a:pPr marL="457200" indent="-457200" algn="l">
                        <a:spcBef>
                          <a:spcPct val="0"/>
                        </a:spcBef>
                        <a:buClr>
                          <a:srgbClr val="FF0000"/>
                        </a:buClr>
                        <a:buSzPct val="125000"/>
                        <a:buFont typeface="Wingdings" pitchFamily="2" charset="2"/>
                        <a:buAutoNum type="arabicPeriod" startAt="13"/>
                      </a:pPr>
                      <a:endParaRPr lang="en-US" sz="1400" dirty="0" smtClean="0">
                        <a:latin typeface="Calibri" pitchFamily="34" charset="0"/>
                      </a:endParaRPr>
                    </a:p>
                    <a:p>
                      <a:pPr marL="457200" indent="-457200" algn="l">
                        <a:spcBef>
                          <a:spcPct val="0"/>
                        </a:spcBef>
                        <a:buClr>
                          <a:srgbClr val="FF0000"/>
                        </a:buClr>
                        <a:buSzPct val="125000"/>
                        <a:buFont typeface="Wingdings" pitchFamily="2" charset="2"/>
                        <a:buAutoNum type="arabicPeriod" startAt="13"/>
                      </a:pPr>
                      <a:r>
                        <a:rPr lang="en-US" sz="1400" dirty="0" smtClean="0">
                          <a:latin typeface="Calibri" pitchFamily="34" charset="0"/>
                        </a:rPr>
                        <a:t>Deletes a row in the current result set. </a:t>
                      </a:r>
                    </a:p>
                    <a:p>
                      <a:pPr marL="457200" indent="-457200" algn="l">
                        <a:spcBef>
                          <a:spcPct val="0"/>
                        </a:spcBef>
                        <a:spcAft>
                          <a:spcPct val="5000"/>
                        </a:spcAft>
                        <a:buClr>
                          <a:srgbClr val="FF0000"/>
                        </a:buClr>
                        <a:buSzPct val="125000"/>
                        <a:buFont typeface="Wingdings" pitchFamily="2" charset="2"/>
                        <a:buAutoNum type="arabicPeriod" startAt="13"/>
                      </a:pPr>
                      <a:endParaRPr lang="en-US" sz="1400" dirty="0" smtClean="0">
                        <a:latin typeface="Calibri" pitchFamily="34" charset="0"/>
                      </a:endParaRPr>
                    </a:p>
                    <a:p>
                      <a:pPr marL="457200" indent="-457200" algn="l">
                        <a:spcBef>
                          <a:spcPct val="0"/>
                        </a:spcBef>
                        <a:spcAft>
                          <a:spcPct val="5000"/>
                        </a:spcAft>
                        <a:buClr>
                          <a:srgbClr val="FF0000"/>
                        </a:buClr>
                        <a:buSzPct val="125000"/>
                        <a:buFont typeface="Wingdings" pitchFamily="2" charset="2"/>
                        <a:buAutoNum type="arabicPeriod" startAt="13"/>
                      </a:pPr>
                      <a:endParaRPr lang="en-US" sz="1400" dirty="0" smtClean="0">
                        <a:latin typeface="Calibri" pitchFamily="34" charset="0"/>
                      </a:endParaRPr>
                    </a:p>
                    <a:p>
                      <a:pPr marL="457200" indent="-457200" algn="l">
                        <a:spcBef>
                          <a:spcPct val="0"/>
                        </a:spcBef>
                        <a:spcAft>
                          <a:spcPct val="5000"/>
                        </a:spcAft>
                        <a:buClr>
                          <a:srgbClr val="FF0000"/>
                        </a:buClr>
                        <a:buSzPct val="125000"/>
                        <a:buFont typeface="Wingdings" pitchFamily="2" charset="2"/>
                        <a:buAutoNum type="arabicPeriod" startAt="13"/>
                      </a:pPr>
                      <a:r>
                        <a:rPr lang="en-US" sz="1400" dirty="0" smtClean="0">
                          <a:latin typeface="Calibri" pitchFamily="34" charset="0"/>
                        </a:rPr>
                        <a:t>Updates a row of the current </a:t>
                      </a:r>
                      <a:r>
                        <a:rPr lang="en-US" sz="1400" dirty="0" err="1" smtClean="0">
                          <a:latin typeface="Calibri" pitchFamily="34" charset="0"/>
                        </a:rPr>
                        <a:t>resultset</a:t>
                      </a:r>
                      <a:r>
                        <a:rPr lang="en-US" sz="1400" dirty="0" smtClean="0"/>
                        <a:t>.</a:t>
                      </a:r>
                    </a:p>
                    <a:p>
                      <a:endParaRPr lang="en-IN" sz="140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240360">
                <a:tc>
                  <a:txBody>
                    <a:bodyPr/>
                    <a:lstStyle/>
                    <a:p>
                      <a:pPr algn="l"/>
                      <a:endParaRPr lang="en-IN" sz="1400" b="0" dirty="0">
                        <a:latin typeface="Calibr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IN" sz="140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ransition spd="med">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err="1" smtClean="0">
                <a:latin typeface="Calibri" pitchFamily="34" charset="0"/>
              </a:rPr>
              <a:t>ResultSet</a:t>
            </a:r>
            <a:r>
              <a:rPr lang="en-US" sz="2400" b="1" dirty="0" smtClean="0">
                <a:latin typeface="Calibri" pitchFamily="34" charset="0"/>
              </a:rPr>
              <a:t> Methods(Continued)</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Clr>
                <a:srgbClr val="FF0000"/>
              </a:buClr>
              <a:buFont typeface="Wingdings" pitchFamily="2" charset="2"/>
              <a:buChar char="q"/>
            </a:pPr>
            <a:endParaRPr lang="en-US" sz="1400" b="1" dirty="0" smtClean="0">
              <a:latin typeface="Calibri" pitchFamily="34" charset="0"/>
            </a:endParaRPr>
          </a:p>
          <a:p>
            <a:pPr>
              <a:buFont typeface="Wingdings" pitchFamily="2" charset="2"/>
              <a:buNone/>
            </a:pPr>
            <a:endParaRPr lang="en-US" sz="1400" dirty="0" smtClean="0">
              <a:latin typeface="Calibri" pitchFamily="34" charset="0"/>
            </a:endParaRPr>
          </a:p>
        </p:txBody>
      </p:sp>
      <p:graphicFrame>
        <p:nvGraphicFramePr>
          <p:cNvPr id="5" name="Table 4"/>
          <p:cNvGraphicFramePr>
            <a:graphicFrameLocks noGrp="1"/>
          </p:cNvGraphicFramePr>
          <p:nvPr/>
        </p:nvGraphicFramePr>
        <p:xfrm>
          <a:off x="827584" y="1491630"/>
          <a:ext cx="7488832" cy="3240360"/>
        </p:xfrm>
        <a:graphic>
          <a:graphicData uri="http://schemas.openxmlformats.org/drawingml/2006/table">
            <a:tbl>
              <a:tblPr firstRow="1" bandRow="1">
                <a:tableStyleId>{5940675A-B579-460E-94D1-54222C63F5DA}</a:tableStyleId>
              </a:tblPr>
              <a:tblGrid>
                <a:gridCol w="3744416"/>
                <a:gridCol w="3744416"/>
              </a:tblGrid>
              <a:tr h="3240360">
                <a:tc>
                  <a:txBody>
                    <a:bodyPr/>
                    <a:lstStyle/>
                    <a:p>
                      <a:pPr algn="ctr"/>
                      <a:r>
                        <a:rPr lang="en-IN" sz="1400" b="1" dirty="0" smtClean="0">
                          <a:latin typeface="Calibri" pitchFamily="34" charset="0"/>
                        </a:rPr>
                        <a:t>Method Name</a:t>
                      </a:r>
                    </a:p>
                    <a:p>
                      <a:pPr marL="465138" indent="-290513" algn="l">
                        <a:spcBef>
                          <a:spcPct val="10000"/>
                        </a:spcBef>
                        <a:spcAft>
                          <a:spcPct val="15000"/>
                        </a:spcAft>
                        <a:buClr>
                          <a:schemeClr val="accent1"/>
                        </a:buClr>
                        <a:buSzPct val="125000"/>
                        <a:buFont typeface="Wingdings" pitchFamily="2" charset="2"/>
                        <a:buAutoNum type="arabicPeriod"/>
                      </a:pPr>
                      <a:endParaRPr lang="en-US" sz="1400" dirty="0" smtClean="0"/>
                    </a:p>
                    <a:p>
                      <a:pPr marL="515938" indent="-457200" algn="l">
                        <a:spcBef>
                          <a:spcPct val="10000"/>
                        </a:spcBef>
                        <a:spcAft>
                          <a:spcPct val="15000"/>
                        </a:spcAft>
                        <a:buClr>
                          <a:srgbClr val="FF0000"/>
                        </a:buClr>
                        <a:buSzPct val="125000"/>
                        <a:buFont typeface="Wingdings" pitchFamily="2" charset="2"/>
                        <a:buAutoNum type="arabicPeriod" startAt="16"/>
                      </a:pPr>
                      <a:r>
                        <a:rPr lang="en-US" sz="1400" dirty="0" smtClean="0">
                          <a:latin typeface="Calibri" pitchFamily="34" charset="0"/>
                        </a:rPr>
                        <a:t>void </a:t>
                      </a:r>
                      <a:r>
                        <a:rPr lang="en-US" sz="1400" dirty="0" err="1" smtClean="0">
                          <a:latin typeface="Calibri" pitchFamily="34" charset="0"/>
                        </a:rPr>
                        <a:t>updateString</a:t>
                      </a:r>
                      <a:r>
                        <a:rPr lang="en-US" sz="1400" dirty="0" smtClean="0">
                          <a:latin typeface="Calibri" pitchFamily="34" charset="0"/>
                        </a:rPr>
                        <a:t>(</a:t>
                      </a:r>
                      <a:r>
                        <a:rPr lang="en-US" sz="1400" dirty="0" err="1" smtClean="0">
                          <a:latin typeface="Calibri" pitchFamily="34" charset="0"/>
                        </a:rPr>
                        <a:t>col</a:t>
                      </a:r>
                      <a:r>
                        <a:rPr lang="en-US" sz="1400" dirty="0" smtClean="0">
                          <a:latin typeface="Calibri" pitchFamily="34" charset="0"/>
                        </a:rPr>
                        <a:t> name, String s) </a:t>
                      </a:r>
                    </a:p>
                    <a:p>
                      <a:pPr marL="515938" indent="-457200" algn="l">
                        <a:spcBef>
                          <a:spcPct val="10000"/>
                        </a:spcBef>
                        <a:spcAft>
                          <a:spcPct val="15000"/>
                        </a:spcAft>
                        <a:buClr>
                          <a:srgbClr val="FF0000"/>
                        </a:buClr>
                        <a:buSzPct val="125000"/>
                        <a:buFont typeface="Wingdings" pitchFamily="2" charset="2"/>
                        <a:buAutoNum type="arabicPeriod" startAt="16"/>
                      </a:pPr>
                      <a:endParaRPr lang="en-US" sz="1400" dirty="0" smtClean="0">
                        <a:latin typeface="Calibri" pitchFamily="34" charset="0"/>
                      </a:endParaRPr>
                    </a:p>
                    <a:p>
                      <a:pPr marL="515938" indent="-457200" algn="l">
                        <a:spcBef>
                          <a:spcPct val="10000"/>
                        </a:spcBef>
                        <a:spcAft>
                          <a:spcPct val="15000"/>
                        </a:spcAft>
                        <a:buClr>
                          <a:srgbClr val="FF0000"/>
                        </a:buClr>
                        <a:buSzPct val="125000"/>
                        <a:buFont typeface="Wingdings" pitchFamily="2" charset="2"/>
                        <a:buAutoNum type="arabicPeriod" startAt="16"/>
                      </a:pPr>
                      <a:r>
                        <a:rPr lang="en-US" sz="1400" dirty="0" smtClean="0">
                          <a:latin typeface="Calibri" pitchFamily="34" charset="0"/>
                        </a:rPr>
                        <a:t>void </a:t>
                      </a:r>
                      <a:r>
                        <a:rPr lang="en-US" sz="1400" dirty="0" err="1" smtClean="0">
                          <a:latin typeface="Calibri" pitchFamily="34" charset="0"/>
                        </a:rPr>
                        <a:t>updateInt</a:t>
                      </a:r>
                      <a:r>
                        <a:rPr lang="en-US" sz="1400" dirty="0" smtClean="0">
                          <a:latin typeface="Calibri" pitchFamily="34" charset="0"/>
                        </a:rPr>
                        <a:t>(</a:t>
                      </a:r>
                      <a:r>
                        <a:rPr lang="en-US" sz="1400" dirty="0" err="1" smtClean="0">
                          <a:latin typeface="Calibri" pitchFamily="34" charset="0"/>
                        </a:rPr>
                        <a:t>col</a:t>
                      </a:r>
                      <a:r>
                        <a:rPr lang="en-US" sz="1400" dirty="0" smtClean="0">
                          <a:latin typeface="Calibri" pitchFamily="34" charset="0"/>
                        </a:rPr>
                        <a:t> name, </a:t>
                      </a:r>
                      <a:r>
                        <a:rPr lang="en-US" sz="1400" dirty="0" err="1" smtClean="0">
                          <a:latin typeface="Calibri" pitchFamily="34" charset="0"/>
                        </a:rPr>
                        <a:t>int</a:t>
                      </a:r>
                      <a:r>
                        <a:rPr lang="en-US" sz="1400" dirty="0" smtClean="0">
                          <a:latin typeface="Calibri" pitchFamily="34" charset="0"/>
                        </a:rPr>
                        <a:t> x) </a:t>
                      </a:r>
                    </a:p>
                    <a:p>
                      <a:pPr marL="515938" indent="-457200" algn="l">
                        <a:spcBef>
                          <a:spcPct val="10000"/>
                        </a:spcBef>
                        <a:spcAft>
                          <a:spcPct val="15000"/>
                        </a:spcAft>
                        <a:buClr>
                          <a:srgbClr val="FF0000"/>
                        </a:buClr>
                        <a:buSzPct val="125000"/>
                        <a:buFont typeface="Wingdings" pitchFamily="2" charset="2"/>
                        <a:buAutoNum type="arabicPeriod" startAt="16"/>
                      </a:pPr>
                      <a:endParaRPr lang="en-US" sz="1400" dirty="0" smtClean="0">
                        <a:latin typeface="Calibri" pitchFamily="34" charset="0"/>
                      </a:endParaRPr>
                    </a:p>
                    <a:p>
                      <a:pPr marL="515938" indent="-457200" algn="l">
                        <a:spcBef>
                          <a:spcPct val="10000"/>
                        </a:spcBef>
                        <a:spcAft>
                          <a:spcPct val="15000"/>
                        </a:spcAft>
                        <a:buClr>
                          <a:srgbClr val="FF0000"/>
                        </a:buClr>
                        <a:buSzPct val="125000"/>
                        <a:buFont typeface="Wingdings" pitchFamily="2" charset="2"/>
                        <a:buAutoNum type="arabicPeriod" startAt="16"/>
                      </a:pPr>
                      <a:endParaRPr lang="en-US" sz="1400" dirty="0" smtClean="0">
                        <a:latin typeface="Calibri" pitchFamily="34" charset="0"/>
                      </a:endParaRPr>
                    </a:p>
                    <a:p>
                      <a:pPr marL="515938" indent="-457200" algn="l">
                        <a:spcBef>
                          <a:spcPct val="10000"/>
                        </a:spcBef>
                        <a:spcAft>
                          <a:spcPct val="15000"/>
                        </a:spcAft>
                        <a:buClr>
                          <a:srgbClr val="FF0000"/>
                        </a:buClr>
                        <a:buSzPct val="125000"/>
                        <a:buFont typeface="Wingdings" pitchFamily="2" charset="2"/>
                        <a:buAutoNum type="arabicPeriod" startAt="16"/>
                      </a:pPr>
                      <a:r>
                        <a:rPr lang="en-US" sz="1400" dirty="0" smtClean="0">
                          <a:latin typeface="Calibri" pitchFamily="34" charset="0"/>
                        </a:rPr>
                        <a:t>void  </a:t>
                      </a:r>
                      <a:r>
                        <a:rPr lang="en-US" sz="1400" dirty="0" err="1" smtClean="0">
                          <a:latin typeface="Calibri" pitchFamily="34" charset="0"/>
                        </a:rPr>
                        <a:t>updateFloat</a:t>
                      </a:r>
                      <a:r>
                        <a:rPr lang="en-US" sz="1400" dirty="0" smtClean="0">
                          <a:latin typeface="Calibri" pitchFamily="34" charset="0"/>
                        </a:rPr>
                        <a:t>() </a:t>
                      </a:r>
                    </a:p>
                    <a:p>
                      <a:pPr marL="515938" indent="-457200" algn="l">
                        <a:spcBef>
                          <a:spcPct val="10000"/>
                        </a:spcBef>
                        <a:spcAft>
                          <a:spcPct val="15000"/>
                        </a:spcAft>
                        <a:buClr>
                          <a:srgbClr val="FF0000"/>
                        </a:buClr>
                        <a:buSzPct val="125000"/>
                        <a:buFont typeface="Wingdings" pitchFamily="2" charset="2"/>
                        <a:buAutoNum type="arabicPeriod" startAt="16"/>
                      </a:pPr>
                      <a:endParaRPr lang="en-US" sz="1400" dirty="0" smtClean="0">
                        <a:latin typeface="Calibri" pitchFamily="34" charset="0"/>
                      </a:endParaRPr>
                    </a:p>
                    <a:p>
                      <a:pPr marL="515938" indent="-457200" algn="l">
                        <a:spcBef>
                          <a:spcPct val="10000"/>
                        </a:spcBef>
                        <a:spcAft>
                          <a:spcPct val="15000"/>
                        </a:spcAft>
                        <a:buClr>
                          <a:srgbClr val="FF0000"/>
                        </a:buClr>
                        <a:buSzPct val="125000"/>
                        <a:buFont typeface="Wingdings" pitchFamily="2" charset="2"/>
                        <a:buAutoNum type="arabicPeriod" startAt="16"/>
                      </a:pPr>
                      <a:r>
                        <a:rPr lang="en-US" sz="1400" dirty="0" smtClean="0">
                          <a:latin typeface="Calibri" pitchFamily="34" charset="0"/>
                        </a:rPr>
                        <a:t>void </a:t>
                      </a:r>
                      <a:r>
                        <a:rPr lang="en-US" sz="1400" dirty="0" err="1" smtClean="0">
                          <a:latin typeface="Calibri" pitchFamily="34" charset="0"/>
                        </a:rPr>
                        <a:t>cancelRowUpdates</a:t>
                      </a:r>
                      <a:r>
                        <a:rPr lang="en-US" sz="1400" dirty="0" smtClean="0">
                          <a:latin typeface="Calibri" pitchFamily="34" charset="0"/>
                        </a:rPr>
                        <a:t>() </a:t>
                      </a:r>
                    </a:p>
                    <a:p>
                      <a:pPr marL="631825" indent="-457200" algn="l">
                        <a:spcBef>
                          <a:spcPct val="10000"/>
                        </a:spcBef>
                        <a:spcAft>
                          <a:spcPct val="15000"/>
                        </a:spcAft>
                        <a:buClr>
                          <a:srgbClr val="FF0000"/>
                        </a:buClr>
                        <a:buSzPct val="125000"/>
                        <a:buFont typeface="Wingdings" pitchFamily="2" charset="2"/>
                        <a:buNone/>
                      </a:pPr>
                      <a:endParaRPr lang="en-US" sz="1400" dirty="0" smtClean="0">
                        <a:latin typeface="Calibri" pitchFamily="34" charset="0"/>
                      </a:endParaRPr>
                    </a:p>
                    <a:p>
                      <a:pPr algn="l"/>
                      <a:endParaRPr lang="en-IN" sz="1400" b="0" dirty="0">
                        <a:latin typeface="Calibr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buClr>
                          <a:srgbClr val="FF0000"/>
                        </a:buClr>
                        <a:buFont typeface="Wingdings" pitchFamily="2" charset="2"/>
                        <a:buNone/>
                      </a:pPr>
                      <a:r>
                        <a:rPr lang="en-US" sz="1400" b="0" dirty="0" smtClean="0">
                          <a:latin typeface="Calibri" pitchFamily="34" charset="0"/>
                        </a:rPr>
                        <a:t>  </a:t>
                      </a:r>
                      <a:r>
                        <a:rPr lang="en-US" sz="1400" b="1" dirty="0" smtClean="0">
                          <a:latin typeface="Calibri" pitchFamily="34" charset="0"/>
                        </a:rPr>
                        <a:t>Description</a:t>
                      </a:r>
                    </a:p>
                    <a:p>
                      <a:endParaRPr lang="en-IN" sz="1400" b="0" dirty="0" smtClean="0"/>
                    </a:p>
                    <a:p>
                      <a:pPr marL="457200" indent="-457200" algn="just">
                        <a:spcBef>
                          <a:spcPct val="0"/>
                        </a:spcBef>
                        <a:buClr>
                          <a:srgbClr val="FF0000"/>
                        </a:buClr>
                        <a:buSzPct val="125000"/>
                        <a:buFont typeface="Wingdings" pitchFamily="2" charset="2"/>
                        <a:buAutoNum type="arabicPeriod" startAt="16"/>
                      </a:pPr>
                      <a:r>
                        <a:rPr lang="en-US" sz="1400" dirty="0" smtClean="0">
                          <a:latin typeface="Calibri" pitchFamily="34" charset="0"/>
                        </a:rPr>
                        <a:t>Updates the specified column name with the given string value.</a:t>
                      </a:r>
                    </a:p>
                    <a:p>
                      <a:pPr marL="457200" indent="-457200" algn="just">
                        <a:spcBef>
                          <a:spcPct val="0"/>
                        </a:spcBef>
                        <a:buClr>
                          <a:srgbClr val="FF0000"/>
                        </a:buClr>
                        <a:buSzPct val="125000"/>
                        <a:buFont typeface="Wingdings" pitchFamily="2" charset="2"/>
                        <a:buAutoNum type="arabicPeriod" startAt="16"/>
                      </a:pPr>
                      <a:endParaRPr lang="en-US" sz="1400" dirty="0" smtClean="0">
                        <a:latin typeface="Calibri" pitchFamily="34" charset="0"/>
                      </a:endParaRPr>
                    </a:p>
                    <a:p>
                      <a:pPr marL="457200" indent="-457200" algn="just">
                        <a:spcBef>
                          <a:spcPct val="10000"/>
                        </a:spcBef>
                        <a:spcAft>
                          <a:spcPct val="15000"/>
                        </a:spcAft>
                        <a:buClr>
                          <a:srgbClr val="FF0000"/>
                        </a:buClr>
                        <a:buSzPct val="125000"/>
                        <a:buFont typeface="Wingdings" pitchFamily="2" charset="2"/>
                        <a:buAutoNum type="arabicPeriod" startAt="16"/>
                      </a:pPr>
                      <a:r>
                        <a:rPr lang="en-US" sz="1400" dirty="0" smtClean="0">
                          <a:latin typeface="Calibri" pitchFamily="34" charset="0"/>
                        </a:rPr>
                        <a:t>Updates the specified column name with the given </a:t>
                      </a:r>
                      <a:r>
                        <a:rPr lang="en-US" sz="1400" dirty="0" err="1" smtClean="0">
                          <a:latin typeface="Calibri" pitchFamily="34" charset="0"/>
                        </a:rPr>
                        <a:t>int</a:t>
                      </a:r>
                      <a:r>
                        <a:rPr lang="en-US" sz="1400" dirty="0" smtClean="0">
                          <a:latin typeface="Calibri" pitchFamily="34" charset="0"/>
                        </a:rPr>
                        <a:t> value.</a:t>
                      </a:r>
                    </a:p>
                    <a:p>
                      <a:pPr marL="457200" indent="-457200" algn="just">
                        <a:spcBef>
                          <a:spcPct val="10000"/>
                        </a:spcBef>
                        <a:spcAft>
                          <a:spcPct val="15000"/>
                        </a:spcAft>
                        <a:buClr>
                          <a:srgbClr val="FF0000"/>
                        </a:buClr>
                        <a:buSzPct val="125000"/>
                        <a:buFont typeface="Wingdings" pitchFamily="2" charset="2"/>
                        <a:buAutoNum type="arabicPeriod" startAt="16"/>
                      </a:pPr>
                      <a:endParaRPr lang="en-US" sz="1400" dirty="0" smtClean="0">
                        <a:latin typeface="Calibri" pitchFamily="34" charset="0"/>
                      </a:endParaRPr>
                    </a:p>
                    <a:p>
                      <a:pPr marL="457200" indent="-457200" algn="just">
                        <a:spcBef>
                          <a:spcPct val="10000"/>
                        </a:spcBef>
                        <a:spcAft>
                          <a:spcPct val="15000"/>
                        </a:spcAft>
                        <a:buClr>
                          <a:srgbClr val="FF0000"/>
                        </a:buClr>
                        <a:buSzPct val="125000"/>
                        <a:buFont typeface="Wingdings" pitchFamily="2" charset="2"/>
                        <a:buAutoNum type="arabicPeriod" startAt="16"/>
                      </a:pPr>
                      <a:r>
                        <a:rPr lang="en-US" sz="1400" dirty="0" smtClean="0">
                          <a:latin typeface="Calibri" pitchFamily="34" charset="0"/>
                        </a:rPr>
                        <a:t>Updates the specified column name with the given float value.</a:t>
                      </a:r>
                    </a:p>
                    <a:p>
                      <a:pPr marL="457200" indent="-457200" algn="just">
                        <a:spcBef>
                          <a:spcPct val="10000"/>
                        </a:spcBef>
                        <a:spcAft>
                          <a:spcPct val="15000"/>
                        </a:spcAft>
                        <a:buClr>
                          <a:srgbClr val="FF0000"/>
                        </a:buClr>
                        <a:buSzPct val="125000"/>
                        <a:buFont typeface="Wingdings" pitchFamily="2" charset="2"/>
                        <a:buAutoNum type="arabicPeriod" startAt="16"/>
                      </a:pPr>
                      <a:r>
                        <a:rPr lang="en-US" sz="1400" dirty="0" smtClean="0">
                          <a:latin typeface="Calibri" pitchFamily="34" charset="0"/>
                        </a:rPr>
                        <a:t>Cancels all of the updates in a row.</a:t>
                      </a:r>
                      <a:endParaRPr lang="en-US" sz="1400" dirty="0">
                        <a:latin typeface="Calibr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ransition spd="med">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rPr>
              <a:t>Database architecture</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buFont typeface="Wingdings" pitchFamily="2" charset="2"/>
              <a:buChar char="q"/>
            </a:pPr>
            <a:r>
              <a:rPr lang="en-US" sz="1600" dirty="0" smtClean="0">
                <a:latin typeface="Calibri" pitchFamily="34" charset="0"/>
              </a:rPr>
              <a:t>There are three types of database architecture, such as:</a:t>
            </a:r>
          </a:p>
          <a:p>
            <a:pPr lvl="1">
              <a:buClr>
                <a:srgbClr val="FF0000"/>
              </a:buClr>
              <a:buFont typeface="Wingdings" pitchFamily="2" charset="2"/>
              <a:buChar char="v"/>
            </a:pPr>
            <a:r>
              <a:rPr lang="en-US" sz="1600" dirty="0" smtClean="0">
                <a:latin typeface="Calibri" pitchFamily="34" charset="0"/>
              </a:rPr>
              <a:t>One-tier.</a:t>
            </a:r>
          </a:p>
          <a:p>
            <a:pPr lvl="1">
              <a:buClr>
                <a:srgbClr val="FF0000"/>
              </a:buClr>
              <a:buFont typeface="Wingdings" pitchFamily="2" charset="2"/>
              <a:buChar char="v"/>
            </a:pPr>
            <a:r>
              <a:rPr lang="en-US" sz="1600" dirty="0" smtClean="0">
                <a:latin typeface="Calibri" pitchFamily="34" charset="0"/>
              </a:rPr>
              <a:t>Two-tier.</a:t>
            </a:r>
          </a:p>
          <a:p>
            <a:pPr lvl="1">
              <a:buClr>
                <a:srgbClr val="FF0000"/>
              </a:buClr>
              <a:buFont typeface="Wingdings" pitchFamily="2" charset="2"/>
              <a:buChar char="v"/>
            </a:pPr>
            <a:r>
              <a:rPr lang="en-US" sz="1600" dirty="0" smtClean="0">
                <a:latin typeface="Calibri" pitchFamily="34" charset="0"/>
              </a:rPr>
              <a:t>N-tier.</a:t>
            </a:r>
          </a:p>
          <a:p>
            <a:pPr eaLnBrk="1" hangingPunct="1">
              <a:buFont typeface="Wingdings" pitchFamily="2" charset="2"/>
              <a:buNone/>
              <a:defRPr/>
            </a:pPr>
            <a:endParaRPr lang="en-US" sz="1600" dirty="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err="1" smtClean="0">
                <a:latin typeface="Calibri" pitchFamily="34" charset="0"/>
              </a:rPr>
              <a:t>ResultSet</a:t>
            </a:r>
            <a:r>
              <a:rPr lang="en-US" sz="2400" b="1" dirty="0" smtClean="0">
                <a:latin typeface="Calibri" pitchFamily="34" charset="0"/>
              </a:rPr>
              <a:t> Fields</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Clr>
                <a:srgbClr val="FF0000"/>
              </a:buClr>
              <a:buFont typeface="Wingdings" pitchFamily="2" charset="2"/>
              <a:buChar char="q"/>
            </a:pPr>
            <a:endParaRPr lang="en-US" sz="1400" b="1" dirty="0" smtClean="0">
              <a:latin typeface="Calibri" pitchFamily="34" charset="0"/>
            </a:endParaRPr>
          </a:p>
          <a:p>
            <a:pPr>
              <a:buFont typeface="Wingdings" pitchFamily="2" charset="2"/>
              <a:buNone/>
            </a:pPr>
            <a:endParaRPr lang="en-US" sz="1400" dirty="0" smtClean="0">
              <a:latin typeface="Calibri" pitchFamily="34" charset="0"/>
            </a:endParaRPr>
          </a:p>
        </p:txBody>
      </p:sp>
      <p:graphicFrame>
        <p:nvGraphicFramePr>
          <p:cNvPr id="5" name="Table 4"/>
          <p:cNvGraphicFramePr>
            <a:graphicFrameLocks noGrp="1"/>
          </p:cNvGraphicFramePr>
          <p:nvPr/>
        </p:nvGraphicFramePr>
        <p:xfrm>
          <a:off x="827584" y="1491630"/>
          <a:ext cx="7488832" cy="3240360"/>
        </p:xfrm>
        <a:graphic>
          <a:graphicData uri="http://schemas.openxmlformats.org/drawingml/2006/table">
            <a:tbl>
              <a:tblPr firstRow="1" bandRow="1">
                <a:tableStyleId>{5940675A-B579-460E-94D1-54222C63F5DA}</a:tableStyleId>
              </a:tblPr>
              <a:tblGrid>
                <a:gridCol w="3744416"/>
                <a:gridCol w="3744416"/>
              </a:tblGrid>
              <a:tr h="3240360">
                <a:tc>
                  <a:txBody>
                    <a:bodyPr/>
                    <a:lstStyle/>
                    <a:p>
                      <a:pPr algn="ctr">
                        <a:buClr>
                          <a:srgbClr val="FF0000"/>
                        </a:buClr>
                      </a:pPr>
                      <a:r>
                        <a:rPr lang="en-IN" sz="1400" b="1" dirty="0" smtClean="0">
                          <a:latin typeface="Calibri" pitchFamily="34" charset="0"/>
                        </a:rPr>
                        <a:t>Field Name</a:t>
                      </a:r>
                    </a:p>
                    <a:p>
                      <a:pPr marL="465138" indent="-290513" algn="l">
                        <a:spcBef>
                          <a:spcPct val="10000"/>
                        </a:spcBef>
                        <a:spcAft>
                          <a:spcPct val="15000"/>
                        </a:spcAft>
                        <a:buClr>
                          <a:srgbClr val="FF0000"/>
                        </a:buClr>
                        <a:buSzPct val="125000"/>
                        <a:buFont typeface="Wingdings" pitchFamily="2" charset="2"/>
                        <a:buAutoNum type="arabicPeriod"/>
                      </a:pPr>
                      <a:endParaRPr lang="en-US" sz="1400" dirty="0" smtClean="0">
                        <a:latin typeface="Calibri" pitchFamily="34" charset="0"/>
                      </a:endParaRPr>
                    </a:p>
                    <a:p>
                      <a:pPr marL="515938" indent="-457200" algn="l">
                        <a:spcBef>
                          <a:spcPct val="10000"/>
                        </a:spcBef>
                        <a:spcAft>
                          <a:spcPct val="15000"/>
                        </a:spcAft>
                        <a:buClr>
                          <a:srgbClr val="FF0000"/>
                        </a:buClr>
                        <a:buSzPct val="125000"/>
                        <a:buFont typeface="Wingdings" pitchFamily="2" charset="2"/>
                        <a:buAutoNum type="arabicPeriod"/>
                      </a:pPr>
                      <a:r>
                        <a:rPr lang="en-US" sz="1400" dirty="0" smtClean="0">
                          <a:latin typeface="Calibri" pitchFamily="34" charset="0"/>
                        </a:rPr>
                        <a:t>TYPE_FORWARD_ONLY</a:t>
                      </a:r>
                    </a:p>
                    <a:p>
                      <a:pPr marL="515938" indent="-457200" algn="l">
                        <a:spcBef>
                          <a:spcPct val="10000"/>
                        </a:spcBef>
                        <a:spcAft>
                          <a:spcPct val="15000"/>
                        </a:spcAft>
                        <a:buClr>
                          <a:srgbClr val="FF0000"/>
                        </a:buClr>
                        <a:buSzPct val="125000"/>
                        <a:buFont typeface="Wingdings" pitchFamily="2" charset="2"/>
                        <a:buAutoNum type="arabicPeriod"/>
                      </a:pPr>
                      <a:endParaRPr lang="en-US" sz="1400" dirty="0" smtClean="0">
                        <a:latin typeface="Calibri" pitchFamily="34" charset="0"/>
                      </a:endParaRPr>
                    </a:p>
                    <a:p>
                      <a:pPr marL="515938" indent="-457200" algn="l">
                        <a:spcBef>
                          <a:spcPct val="10000"/>
                        </a:spcBef>
                        <a:spcAft>
                          <a:spcPct val="15000"/>
                        </a:spcAft>
                        <a:buClr>
                          <a:srgbClr val="FF0000"/>
                        </a:buClr>
                        <a:buSzPct val="125000"/>
                        <a:buFont typeface="Wingdings" pitchFamily="2" charset="2"/>
                        <a:buAutoNum type="arabicPeriod"/>
                      </a:pPr>
                      <a:r>
                        <a:rPr lang="en-US" sz="1400" dirty="0" smtClean="0">
                          <a:latin typeface="Calibri" pitchFamily="34" charset="0"/>
                        </a:rPr>
                        <a:t>TYPE_SCROLL_SENSITIVE</a:t>
                      </a:r>
                    </a:p>
                    <a:p>
                      <a:pPr marL="515938" indent="-457200" algn="l">
                        <a:spcBef>
                          <a:spcPct val="10000"/>
                        </a:spcBef>
                        <a:spcAft>
                          <a:spcPct val="15000"/>
                        </a:spcAft>
                        <a:buClr>
                          <a:srgbClr val="FF0000"/>
                        </a:buClr>
                        <a:buSzPct val="125000"/>
                        <a:buFont typeface="Wingdings" pitchFamily="2" charset="2"/>
                        <a:buAutoNum type="arabicPeriod"/>
                      </a:pPr>
                      <a:endParaRPr lang="en-US" sz="1400" dirty="0" smtClean="0">
                        <a:latin typeface="Calibri" pitchFamily="34" charset="0"/>
                      </a:endParaRPr>
                    </a:p>
                    <a:p>
                      <a:pPr marL="515938" indent="-457200" algn="l">
                        <a:spcBef>
                          <a:spcPct val="10000"/>
                        </a:spcBef>
                        <a:spcAft>
                          <a:spcPct val="15000"/>
                        </a:spcAft>
                        <a:buClr>
                          <a:srgbClr val="FF0000"/>
                        </a:buClr>
                        <a:buSzPct val="125000"/>
                        <a:buFont typeface="Wingdings" pitchFamily="2" charset="2"/>
                        <a:buAutoNum type="arabicPeriod"/>
                      </a:pPr>
                      <a:endParaRPr lang="en-US" sz="1400" dirty="0" smtClean="0">
                        <a:latin typeface="Calibri" pitchFamily="34" charset="0"/>
                      </a:endParaRPr>
                    </a:p>
                    <a:p>
                      <a:pPr marL="515938" indent="-457200" algn="l">
                        <a:spcBef>
                          <a:spcPct val="10000"/>
                        </a:spcBef>
                        <a:spcAft>
                          <a:spcPct val="15000"/>
                        </a:spcAft>
                        <a:buClr>
                          <a:srgbClr val="FF0000"/>
                        </a:buClr>
                        <a:buSzPct val="125000"/>
                        <a:buFont typeface="Wingdings" pitchFamily="2" charset="2"/>
                        <a:buAutoNum type="arabicPeriod"/>
                      </a:pPr>
                      <a:endParaRPr lang="en-US" sz="1400" dirty="0" smtClean="0">
                        <a:latin typeface="Calibri" pitchFamily="34" charset="0"/>
                      </a:endParaRPr>
                    </a:p>
                    <a:p>
                      <a:pPr marL="515938" indent="-457200" algn="l">
                        <a:spcBef>
                          <a:spcPct val="10000"/>
                        </a:spcBef>
                        <a:spcAft>
                          <a:spcPct val="15000"/>
                        </a:spcAft>
                        <a:buClr>
                          <a:srgbClr val="FF0000"/>
                        </a:buClr>
                        <a:buSzPct val="125000"/>
                        <a:buFont typeface="Wingdings" pitchFamily="2" charset="2"/>
                        <a:buAutoNum type="arabicPeriod"/>
                      </a:pPr>
                      <a:r>
                        <a:rPr lang="en-US" sz="1400" dirty="0" smtClean="0">
                          <a:latin typeface="Calibri" pitchFamily="34" charset="0"/>
                        </a:rPr>
                        <a:t>TYPE_SCROLL_INSENSITIVE </a:t>
                      </a:r>
                    </a:p>
                    <a:p>
                      <a:pPr marL="631825" indent="-457200" algn="l">
                        <a:spcBef>
                          <a:spcPct val="10000"/>
                        </a:spcBef>
                        <a:spcAft>
                          <a:spcPct val="15000"/>
                        </a:spcAft>
                        <a:buClr>
                          <a:srgbClr val="FF0000"/>
                        </a:buClr>
                        <a:buSzPct val="125000"/>
                        <a:buFont typeface="Wingdings" pitchFamily="2" charset="2"/>
                        <a:buNone/>
                      </a:pPr>
                      <a:endParaRPr lang="en-US" sz="1400" dirty="0" smtClean="0">
                        <a:latin typeface="Calibri" pitchFamily="34" charset="0"/>
                      </a:endParaRPr>
                    </a:p>
                    <a:p>
                      <a:pPr algn="l">
                        <a:buClr>
                          <a:srgbClr val="FF0000"/>
                        </a:buClr>
                      </a:pPr>
                      <a:endParaRPr lang="en-IN" sz="1400" b="0" dirty="0">
                        <a:latin typeface="Calibr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buClr>
                          <a:srgbClr val="FF0000"/>
                        </a:buClr>
                        <a:buFont typeface="Wingdings" pitchFamily="2" charset="2"/>
                        <a:buNone/>
                      </a:pPr>
                      <a:r>
                        <a:rPr lang="en-US" sz="1400" b="0" dirty="0" smtClean="0">
                          <a:latin typeface="Calibri" pitchFamily="34" charset="0"/>
                        </a:rPr>
                        <a:t>  </a:t>
                      </a:r>
                      <a:r>
                        <a:rPr lang="en-US" sz="1400" b="1" dirty="0" smtClean="0">
                          <a:latin typeface="Calibri" pitchFamily="34" charset="0"/>
                        </a:rPr>
                        <a:t>Description</a:t>
                      </a:r>
                    </a:p>
                    <a:p>
                      <a:pPr marL="457200" indent="-457200" algn="l">
                        <a:spcBef>
                          <a:spcPct val="0"/>
                        </a:spcBef>
                        <a:buClr>
                          <a:srgbClr val="FF0000"/>
                        </a:buClr>
                        <a:buSzPct val="125000"/>
                        <a:buFont typeface="Wingdings" pitchFamily="2" charset="2"/>
                        <a:buNone/>
                      </a:pPr>
                      <a:endParaRPr lang="en-US" sz="1400" dirty="0" smtClean="0">
                        <a:latin typeface="Calibri" pitchFamily="34" charset="0"/>
                      </a:endParaRPr>
                    </a:p>
                    <a:p>
                      <a:pPr marL="457200" indent="-457200" algn="just">
                        <a:spcBef>
                          <a:spcPct val="0"/>
                        </a:spcBef>
                        <a:buClr>
                          <a:srgbClr val="FF0000"/>
                        </a:buClr>
                        <a:buSzPct val="125000"/>
                        <a:buFont typeface="Wingdings" pitchFamily="2" charset="2"/>
                        <a:buAutoNum type="arabicPeriod"/>
                      </a:pPr>
                      <a:r>
                        <a:rPr lang="en-US" sz="1400" dirty="0" smtClean="0">
                          <a:latin typeface="Calibri" pitchFamily="34" charset="0"/>
                        </a:rPr>
                        <a:t>The </a:t>
                      </a:r>
                      <a:r>
                        <a:rPr lang="en-US" sz="1400" dirty="0" err="1" smtClean="0">
                          <a:latin typeface="Calibri" pitchFamily="34" charset="0"/>
                        </a:rPr>
                        <a:t>ResultSet</a:t>
                      </a:r>
                      <a:r>
                        <a:rPr lang="en-US" sz="1400" dirty="0" smtClean="0">
                          <a:latin typeface="Calibri" pitchFamily="34" charset="0"/>
                        </a:rPr>
                        <a:t> object can moves forward only from first to last row.</a:t>
                      </a:r>
                    </a:p>
                    <a:p>
                      <a:pPr marL="457200" indent="-457200" algn="just">
                        <a:spcBef>
                          <a:spcPct val="0"/>
                        </a:spcBef>
                        <a:buClr>
                          <a:srgbClr val="FF0000"/>
                        </a:buClr>
                        <a:buSzPct val="125000"/>
                        <a:buFont typeface="Wingdings" pitchFamily="2" charset="2"/>
                        <a:buAutoNum type="arabicPeriod"/>
                      </a:pPr>
                      <a:endParaRPr lang="en-US" sz="1400" dirty="0" smtClean="0">
                        <a:latin typeface="Calibri" pitchFamily="34" charset="0"/>
                      </a:endParaRPr>
                    </a:p>
                    <a:p>
                      <a:pPr marL="457200" indent="-457200" algn="just">
                        <a:spcBef>
                          <a:spcPct val="10000"/>
                        </a:spcBef>
                        <a:spcAft>
                          <a:spcPct val="15000"/>
                        </a:spcAft>
                        <a:buClr>
                          <a:srgbClr val="FF0000"/>
                        </a:buClr>
                        <a:buSzPct val="125000"/>
                        <a:buFont typeface="Wingdings" pitchFamily="2" charset="2"/>
                        <a:buAutoNum type="arabicPeriod"/>
                      </a:pPr>
                      <a:r>
                        <a:rPr lang="en-US" sz="1400" dirty="0" smtClean="0">
                          <a:latin typeface="Calibri" pitchFamily="34" charset="0"/>
                        </a:rPr>
                        <a:t>Indicates </a:t>
                      </a:r>
                      <a:r>
                        <a:rPr lang="en-US" sz="1400" dirty="0" err="1" smtClean="0">
                          <a:latin typeface="Calibri" pitchFamily="34" charset="0"/>
                        </a:rPr>
                        <a:t>ResultSet</a:t>
                      </a:r>
                      <a:r>
                        <a:rPr lang="en-US" sz="1400" dirty="0" smtClean="0">
                          <a:latin typeface="Calibri" pitchFamily="34" charset="0"/>
                        </a:rPr>
                        <a:t> is scrollable and it reflects changes in the data made by other user.</a:t>
                      </a:r>
                    </a:p>
                    <a:p>
                      <a:pPr marL="457200" indent="-457200" algn="just">
                        <a:spcBef>
                          <a:spcPct val="10000"/>
                        </a:spcBef>
                        <a:spcAft>
                          <a:spcPct val="15000"/>
                        </a:spcAft>
                        <a:buClr>
                          <a:srgbClr val="FF0000"/>
                        </a:buClr>
                        <a:buSzPct val="125000"/>
                        <a:buFont typeface="Wingdings" pitchFamily="2" charset="2"/>
                        <a:buAutoNum type="arabicPeriod"/>
                      </a:pPr>
                      <a:endParaRPr lang="en-US" sz="1400" dirty="0" smtClean="0">
                        <a:latin typeface="Calibri" pitchFamily="34" charset="0"/>
                      </a:endParaRPr>
                    </a:p>
                    <a:p>
                      <a:pPr marL="457200" indent="-457200" algn="just">
                        <a:spcBef>
                          <a:spcPct val="10000"/>
                        </a:spcBef>
                        <a:spcAft>
                          <a:spcPct val="15000"/>
                        </a:spcAft>
                        <a:buClr>
                          <a:srgbClr val="FF0000"/>
                        </a:buClr>
                        <a:buSzPct val="125000"/>
                        <a:buFont typeface="Wingdings" pitchFamily="2" charset="2"/>
                        <a:buAutoNum type="arabicPeriod"/>
                      </a:pPr>
                      <a:r>
                        <a:rPr lang="en-US" sz="1400" dirty="0" smtClean="0">
                          <a:latin typeface="Calibri" pitchFamily="34" charset="0"/>
                        </a:rPr>
                        <a:t>Indicates </a:t>
                      </a:r>
                      <a:r>
                        <a:rPr lang="en-US" sz="1400" dirty="0" err="1" smtClean="0">
                          <a:latin typeface="Calibri" pitchFamily="34" charset="0"/>
                        </a:rPr>
                        <a:t>ResultSet</a:t>
                      </a:r>
                      <a:r>
                        <a:rPr lang="en-US" sz="1400" dirty="0" smtClean="0">
                          <a:latin typeface="Calibri" pitchFamily="34" charset="0"/>
                        </a:rPr>
                        <a:t> is scrollable and does not reflect changes in the data made by other user.</a:t>
                      </a:r>
                    </a:p>
                    <a:p>
                      <a:pPr marL="457200" indent="-457200" algn="l">
                        <a:spcBef>
                          <a:spcPct val="0"/>
                        </a:spcBef>
                        <a:buClr>
                          <a:srgbClr val="FF0000"/>
                        </a:buClr>
                        <a:buSzPct val="125000"/>
                        <a:buFont typeface="Wingdings" pitchFamily="2" charset="2"/>
                        <a:buNone/>
                      </a:pPr>
                      <a:endParaRPr lang="en-US" sz="1400" dirty="0">
                        <a:latin typeface="Calibr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ransition spd="med">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err="1" smtClean="0">
                <a:latin typeface="Calibri" pitchFamily="34" charset="0"/>
              </a:rPr>
              <a:t>ResultSet</a:t>
            </a:r>
            <a:r>
              <a:rPr lang="en-US" sz="2400" b="1" dirty="0" smtClean="0">
                <a:latin typeface="Calibri" pitchFamily="34" charset="0"/>
              </a:rPr>
              <a:t> Fields (Continued)</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Clr>
                <a:srgbClr val="FF0000"/>
              </a:buClr>
              <a:buFont typeface="Wingdings" pitchFamily="2" charset="2"/>
              <a:buChar char="q"/>
            </a:pPr>
            <a:endParaRPr lang="en-US" sz="1400" b="1" dirty="0" smtClean="0">
              <a:latin typeface="Calibri" pitchFamily="34" charset="0"/>
            </a:endParaRPr>
          </a:p>
          <a:p>
            <a:pPr>
              <a:buFont typeface="Wingdings" pitchFamily="2" charset="2"/>
              <a:buNone/>
            </a:pPr>
            <a:endParaRPr lang="en-US" sz="1400" dirty="0" smtClean="0">
              <a:latin typeface="Calibri" pitchFamily="34" charset="0"/>
            </a:endParaRPr>
          </a:p>
        </p:txBody>
      </p:sp>
      <p:graphicFrame>
        <p:nvGraphicFramePr>
          <p:cNvPr id="5" name="Table 4"/>
          <p:cNvGraphicFramePr>
            <a:graphicFrameLocks noGrp="1"/>
          </p:cNvGraphicFramePr>
          <p:nvPr/>
        </p:nvGraphicFramePr>
        <p:xfrm>
          <a:off x="827584" y="1491630"/>
          <a:ext cx="7488832" cy="3240360"/>
        </p:xfrm>
        <a:graphic>
          <a:graphicData uri="http://schemas.openxmlformats.org/drawingml/2006/table">
            <a:tbl>
              <a:tblPr firstRow="1" bandRow="1">
                <a:tableStyleId>{5940675A-B579-460E-94D1-54222C63F5DA}</a:tableStyleId>
              </a:tblPr>
              <a:tblGrid>
                <a:gridCol w="3744416"/>
                <a:gridCol w="3744416"/>
              </a:tblGrid>
              <a:tr h="3240360">
                <a:tc>
                  <a:txBody>
                    <a:bodyPr/>
                    <a:lstStyle/>
                    <a:p>
                      <a:pPr algn="ctr">
                        <a:buClr>
                          <a:srgbClr val="FF0000"/>
                        </a:buClr>
                      </a:pPr>
                      <a:r>
                        <a:rPr lang="en-IN" sz="1400" b="1" dirty="0" smtClean="0">
                          <a:latin typeface="Calibri" pitchFamily="34" charset="0"/>
                        </a:rPr>
                        <a:t>Field Name</a:t>
                      </a:r>
                    </a:p>
                    <a:p>
                      <a:pPr marL="465138" indent="-290513" algn="l">
                        <a:spcBef>
                          <a:spcPct val="10000"/>
                        </a:spcBef>
                        <a:spcAft>
                          <a:spcPct val="15000"/>
                        </a:spcAft>
                        <a:buClr>
                          <a:srgbClr val="FF0000"/>
                        </a:buClr>
                        <a:buSzPct val="125000"/>
                        <a:buFont typeface="Wingdings" pitchFamily="2" charset="2"/>
                        <a:buAutoNum type="arabicPeriod"/>
                      </a:pPr>
                      <a:endParaRPr lang="en-US" sz="1400" dirty="0" smtClean="0">
                        <a:latin typeface="Calibri" pitchFamily="34" charset="0"/>
                      </a:endParaRPr>
                    </a:p>
                    <a:p>
                      <a:pPr marL="515938" indent="-457200" algn="l">
                        <a:spcBef>
                          <a:spcPct val="10000"/>
                        </a:spcBef>
                        <a:spcAft>
                          <a:spcPct val="15000"/>
                        </a:spcAft>
                        <a:buClr>
                          <a:srgbClr val="FF0000"/>
                        </a:buClr>
                        <a:buSzPct val="125000"/>
                        <a:buFont typeface="Wingdings" pitchFamily="2" charset="2"/>
                        <a:buAutoNum type="arabicPeriod" startAt="4"/>
                      </a:pPr>
                      <a:r>
                        <a:rPr lang="en-US" sz="1400" dirty="0" smtClean="0">
                          <a:latin typeface="Calibri" pitchFamily="34" charset="0"/>
                        </a:rPr>
                        <a:t>CONCUR_READ_ONLY</a:t>
                      </a:r>
                    </a:p>
                    <a:p>
                      <a:pPr marL="515938" indent="-457200" algn="l">
                        <a:spcBef>
                          <a:spcPct val="10000"/>
                        </a:spcBef>
                        <a:spcAft>
                          <a:spcPct val="15000"/>
                        </a:spcAft>
                        <a:buClr>
                          <a:srgbClr val="FF0000"/>
                        </a:buClr>
                        <a:buSzPct val="125000"/>
                        <a:buFont typeface="Wingdings" pitchFamily="2" charset="2"/>
                        <a:buAutoNum type="arabicPeriod" startAt="4"/>
                      </a:pPr>
                      <a:endParaRPr lang="en-US" sz="1400" dirty="0" smtClean="0">
                        <a:latin typeface="Calibri" pitchFamily="34" charset="0"/>
                      </a:endParaRPr>
                    </a:p>
                    <a:p>
                      <a:pPr marL="515938" indent="-457200" algn="l">
                        <a:spcBef>
                          <a:spcPct val="10000"/>
                        </a:spcBef>
                        <a:spcAft>
                          <a:spcPct val="15000"/>
                        </a:spcAft>
                        <a:buClr>
                          <a:srgbClr val="FF0000"/>
                        </a:buClr>
                        <a:buSzPct val="125000"/>
                        <a:buFont typeface="Wingdings" pitchFamily="2" charset="2"/>
                        <a:buAutoNum type="arabicPeriod" startAt="4"/>
                      </a:pPr>
                      <a:endParaRPr lang="en-US" sz="1400" dirty="0" smtClean="0">
                        <a:latin typeface="Calibri" pitchFamily="34" charset="0"/>
                      </a:endParaRPr>
                    </a:p>
                    <a:p>
                      <a:pPr marL="515938" indent="-457200" algn="l">
                        <a:spcBef>
                          <a:spcPct val="10000"/>
                        </a:spcBef>
                        <a:spcAft>
                          <a:spcPct val="15000"/>
                        </a:spcAft>
                        <a:buClr>
                          <a:srgbClr val="FF0000"/>
                        </a:buClr>
                        <a:buSzPct val="125000"/>
                        <a:buFont typeface="Wingdings" pitchFamily="2" charset="2"/>
                        <a:buAutoNum type="arabicPeriod" startAt="4"/>
                      </a:pPr>
                      <a:r>
                        <a:rPr lang="en-US" sz="1400" dirty="0" smtClean="0">
                          <a:latin typeface="Calibri" pitchFamily="34" charset="0"/>
                        </a:rPr>
                        <a:t>CONCUR_UPDATABLE</a:t>
                      </a:r>
                    </a:p>
                    <a:p>
                      <a:pPr marL="631825" indent="-457200" algn="l">
                        <a:spcBef>
                          <a:spcPct val="10000"/>
                        </a:spcBef>
                        <a:spcAft>
                          <a:spcPct val="15000"/>
                        </a:spcAft>
                        <a:buClr>
                          <a:srgbClr val="FF0000"/>
                        </a:buClr>
                        <a:buSzPct val="125000"/>
                        <a:buFont typeface="Wingdings" pitchFamily="2" charset="2"/>
                        <a:buNone/>
                      </a:pPr>
                      <a:endParaRPr lang="en-US" sz="1400" dirty="0" smtClean="0">
                        <a:latin typeface="Calibri" pitchFamily="34" charset="0"/>
                      </a:endParaRPr>
                    </a:p>
                    <a:p>
                      <a:pPr algn="l">
                        <a:buClr>
                          <a:srgbClr val="FF0000"/>
                        </a:buClr>
                      </a:pPr>
                      <a:endParaRPr lang="en-IN" sz="1400" b="0" dirty="0">
                        <a:latin typeface="Calibr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buClr>
                          <a:srgbClr val="FF0000"/>
                        </a:buClr>
                        <a:buFont typeface="Wingdings" pitchFamily="2" charset="2"/>
                        <a:buNone/>
                      </a:pPr>
                      <a:r>
                        <a:rPr lang="en-US" sz="1400" b="0" dirty="0" smtClean="0">
                          <a:latin typeface="Calibri" pitchFamily="34" charset="0"/>
                        </a:rPr>
                        <a:t>  </a:t>
                      </a:r>
                      <a:r>
                        <a:rPr lang="en-US" sz="1400" b="1" dirty="0" smtClean="0">
                          <a:latin typeface="Calibri" pitchFamily="34" charset="0"/>
                        </a:rPr>
                        <a:t>Description</a:t>
                      </a:r>
                    </a:p>
                    <a:p>
                      <a:pPr marL="457200" indent="-457200" algn="l">
                        <a:spcBef>
                          <a:spcPct val="0"/>
                        </a:spcBef>
                        <a:buClr>
                          <a:srgbClr val="FF0000"/>
                        </a:buClr>
                        <a:buSzPct val="125000"/>
                        <a:buFont typeface="Wingdings" pitchFamily="2" charset="2"/>
                        <a:buNone/>
                      </a:pPr>
                      <a:endParaRPr lang="en-US" sz="1400" dirty="0" smtClean="0">
                        <a:latin typeface="Calibri" pitchFamily="34" charset="0"/>
                      </a:endParaRPr>
                    </a:p>
                    <a:p>
                      <a:pPr marL="457200" indent="-457200" algn="just">
                        <a:lnSpc>
                          <a:spcPct val="115000"/>
                        </a:lnSpc>
                        <a:spcBef>
                          <a:spcPct val="0"/>
                        </a:spcBef>
                        <a:buClr>
                          <a:srgbClr val="FF0000"/>
                        </a:buClr>
                        <a:buSzPct val="125000"/>
                        <a:buFont typeface="Wingdings" pitchFamily="2" charset="2"/>
                        <a:buAutoNum type="arabicPeriod" startAt="4"/>
                      </a:pPr>
                      <a:r>
                        <a:rPr lang="en-US" sz="1400" dirty="0" smtClean="0">
                          <a:latin typeface="Calibri" pitchFamily="34" charset="0"/>
                        </a:rPr>
                        <a:t>Does not allow to update the </a:t>
                      </a:r>
                      <a:r>
                        <a:rPr lang="en-US" sz="1400" dirty="0" err="1" smtClean="0">
                          <a:latin typeface="Calibri" pitchFamily="34" charset="0"/>
                        </a:rPr>
                        <a:t>ResultSet</a:t>
                      </a:r>
                      <a:r>
                        <a:rPr lang="en-US" sz="1400" dirty="0" smtClean="0">
                          <a:latin typeface="Calibri" pitchFamily="34" charset="0"/>
                        </a:rPr>
                        <a:t> object.</a:t>
                      </a:r>
                    </a:p>
                    <a:p>
                      <a:pPr marL="457200" indent="-457200" algn="just">
                        <a:lnSpc>
                          <a:spcPct val="115000"/>
                        </a:lnSpc>
                        <a:spcBef>
                          <a:spcPct val="0"/>
                        </a:spcBef>
                        <a:buClr>
                          <a:srgbClr val="FF0000"/>
                        </a:buClr>
                        <a:buSzPct val="125000"/>
                        <a:buFont typeface="Wingdings" pitchFamily="2" charset="2"/>
                        <a:buAutoNum type="arabicPeriod" startAt="4"/>
                      </a:pPr>
                      <a:endParaRPr lang="en-US" sz="1400" dirty="0" smtClean="0">
                        <a:latin typeface="Calibri" pitchFamily="34" charset="0"/>
                      </a:endParaRPr>
                    </a:p>
                    <a:p>
                      <a:pPr marL="457200" indent="-457200" algn="just">
                        <a:lnSpc>
                          <a:spcPct val="115000"/>
                        </a:lnSpc>
                        <a:spcBef>
                          <a:spcPct val="10000"/>
                        </a:spcBef>
                        <a:spcAft>
                          <a:spcPct val="15000"/>
                        </a:spcAft>
                        <a:buClr>
                          <a:srgbClr val="FF0000"/>
                        </a:buClr>
                        <a:buSzPct val="125000"/>
                        <a:buFont typeface="Wingdings" pitchFamily="2" charset="2"/>
                        <a:buAutoNum type="arabicPeriod" startAt="4"/>
                      </a:pPr>
                      <a:r>
                        <a:rPr lang="en-US" sz="1400" dirty="0" smtClean="0">
                          <a:latin typeface="Calibri" pitchFamily="34" charset="0"/>
                        </a:rPr>
                        <a:t>Allows to update the </a:t>
                      </a:r>
                      <a:r>
                        <a:rPr lang="en-US" sz="1400" dirty="0" err="1" smtClean="0">
                          <a:latin typeface="Calibri" pitchFamily="34" charset="0"/>
                        </a:rPr>
                        <a:t>ResultSet</a:t>
                      </a:r>
                      <a:r>
                        <a:rPr lang="en-US" sz="1400" dirty="0" smtClean="0">
                          <a:latin typeface="Calibri" pitchFamily="34" charset="0"/>
                        </a:rPr>
                        <a:t> object .</a:t>
                      </a:r>
                    </a:p>
                    <a:p>
                      <a:pPr marL="457200" indent="-457200" algn="just">
                        <a:spcBef>
                          <a:spcPct val="0"/>
                        </a:spcBef>
                        <a:buClr>
                          <a:srgbClr val="FF0000"/>
                        </a:buClr>
                        <a:buSzPct val="125000"/>
                        <a:buFont typeface="Wingdings" pitchFamily="2" charset="2"/>
                        <a:buNone/>
                      </a:pPr>
                      <a:endParaRPr lang="en-US" sz="1400" dirty="0">
                        <a:latin typeface="Calibr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ransition spd="med">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Example :Code to insert and fetch records</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Clr>
                <a:srgbClr val="FF0000"/>
              </a:buClr>
              <a:buFont typeface="Wingdings" pitchFamily="2" charset="2"/>
              <a:buChar char="q"/>
            </a:pPr>
            <a:endParaRPr lang="en-US" sz="1400" b="1" dirty="0" smtClean="0">
              <a:latin typeface="Calibri" pitchFamily="34" charset="0"/>
            </a:endParaRPr>
          </a:p>
          <a:p>
            <a:pPr>
              <a:buFont typeface="Wingdings" pitchFamily="2" charset="2"/>
              <a:buNone/>
            </a:pPr>
            <a:endParaRPr lang="en-US" sz="1400" dirty="0" smtClean="0">
              <a:latin typeface="Calibri" pitchFamily="34" charset="0"/>
            </a:endParaRPr>
          </a:p>
        </p:txBody>
      </p:sp>
      <p:graphicFrame>
        <p:nvGraphicFramePr>
          <p:cNvPr id="5" name="Table 4"/>
          <p:cNvGraphicFramePr>
            <a:graphicFrameLocks noGrp="1"/>
          </p:cNvGraphicFramePr>
          <p:nvPr/>
        </p:nvGraphicFramePr>
        <p:xfrm>
          <a:off x="827584" y="1491630"/>
          <a:ext cx="7488832" cy="3240360"/>
        </p:xfrm>
        <a:graphic>
          <a:graphicData uri="http://schemas.openxmlformats.org/drawingml/2006/table">
            <a:tbl>
              <a:tblPr firstRow="1" bandRow="1">
                <a:tableStyleId>{5940675A-B579-460E-94D1-54222C63F5DA}</a:tableStyleId>
              </a:tblPr>
              <a:tblGrid>
                <a:gridCol w="3744416"/>
                <a:gridCol w="3744416"/>
              </a:tblGrid>
              <a:tr h="3240360">
                <a:tc>
                  <a:txBody>
                    <a:bodyPr/>
                    <a:lstStyle/>
                    <a:p>
                      <a:pPr algn="l" eaLnBrk="1" hangingPunct="1">
                        <a:buNone/>
                        <a:defRPr/>
                      </a:pPr>
                      <a:r>
                        <a:rPr lang="en-US" sz="1200" b="1" dirty="0" smtClean="0">
                          <a:solidFill>
                            <a:schemeClr val="tx1"/>
                          </a:solidFill>
                          <a:latin typeface="Calibri" pitchFamily="34" charset="0"/>
                          <a:cs typeface="Times New Roman" pitchFamily="18" charset="0"/>
                        </a:rPr>
                        <a:t>1. import java.sql.*;</a:t>
                      </a:r>
                    </a:p>
                    <a:p>
                      <a:pPr algn="l" eaLnBrk="1" hangingPunct="1">
                        <a:buNone/>
                        <a:defRPr/>
                      </a:pPr>
                      <a:r>
                        <a:rPr lang="en-US" sz="1200" b="1" dirty="0" smtClean="0">
                          <a:solidFill>
                            <a:schemeClr val="tx1"/>
                          </a:solidFill>
                          <a:latin typeface="Calibri" pitchFamily="34" charset="0"/>
                          <a:cs typeface="Times New Roman" pitchFamily="18" charset="0"/>
                        </a:rPr>
                        <a:t>2. class </a:t>
                      </a:r>
                      <a:r>
                        <a:rPr lang="en-US" sz="1200" b="1" dirty="0" err="1" smtClean="0">
                          <a:solidFill>
                            <a:schemeClr val="tx1"/>
                          </a:solidFill>
                          <a:latin typeface="Calibri" pitchFamily="34" charset="0"/>
                          <a:cs typeface="Times New Roman" pitchFamily="18" charset="0"/>
                        </a:rPr>
                        <a:t>TestConection</a:t>
                      </a:r>
                      <a:endParaRPr lang="en-US" sz="1200" b="1" dirty="0" smtClean="0">
                        <a:solidFill>
                          <a:schemeClr val="tx1"/>
                        </a:solidFill>
                        <a:latin typeface="Calibri" pitchFamily="34" charset="0"/>
                        <a:cs typeface="Times New Roman" pitchFamily="18" charset="0"/>
                      </a:endParaRPr>
                    </a:p>
                    <a:p>
                      <a:pPr algn="l" eaLnBrk="1" hangingPunct="1">
                        <a:buNone/>
                        <a:defRPr/>
                      </a:pPr>
                      <a:r>
                        <a:rPr lang="en-US" sz="1200" b="1" dirty="0" smtClean="0">
                          <a:solidFill>
                            <a:schemeClr val="tx1"/>
                          </a:solidFill>
                          <a:latin typeface="Calibri" pitchFamily="34" charset="0"/>
                          <a:cs typeface="Times New Roman" pitchFamily="18" charset="0"/>
                        </a:rPr>
                        <a:t>3. {</a:t>
                      </a:r>
                    </a:p>
                    <a:p>
                      <a:pPr algn="l" eaLnBrk="1" hangingPunct="1">
                        <a:buNone/>
                        <a:defRPr/>
                      </a:pPr>
                      <a:r>
                        <a:rPr lang="en-US" sz="1200" b="1" dirty="0" smtClean="0">
                          <a:solidFill>
                            <a:schemeClr val="tx1"/>
                          </a:solidFill>
                          <a:latin typeface="Calibri" pitchFamily="34" charset="0"/>
                          <a:cs typeface="Times New Roman" pitchFamily="18" charset="0"/>
                        </a:rPr>
                        <a:t>4. public static void main(String as[])</a:t>
                      </a:r>
                    </a:p>
                    <a:p>
                      <a:pPr algn="l" eaLnBrk="1" hangingPunct="1">
                        <a:buNone/>
                        <a:defRPr/>
                      </a:pPr>
                      <a:r>
                        <a:rPr lang="en-US" sz="1200" b="1" dirty="0" smtClean="0">
                          <a:solidFill>
                            <a:schemeClr val="tx1"/>
                          </a:solidFill>
                          <a:latin typeface="Calibri" pitchFamily="34" charset="0"/>
                          <a:cs typeface="Times New Roman" pitchFamily="18" charset="0"/>
                        </a:rPr>
                        <a:t>5. {</a:t>
                      </a:r>
                    </a:p>
                    <a:p>
                      <a:pPr algn="l" eaLnBrk="1" hangingPunct="1">
                        <a:buNone/>
                        <a:defRPr/>
                      </a:pPr>
                      <a:r>
                        <a:rPr lang="en-US" sz="1200" b="1" dirty="0" smtClean="0">
                          <a:solidFill>
                            <a:schemeClr val="tx1"/>
                          </a:solidFill>
                          <a:latin typeface="Calibri" pitchFamily="34" charset="0"/>
                          <a:cs typeface="Times New Roman" pitchFamily="18" charset="0"/>
                        </a:rPr>
                        <a:t>6.    Connection con=null;</a:t>
                      </a:r>
                    </a:p>
                    <a:p>
                      <a:pPr algn="l" eaLnBrk="1" hangingPunct="1">
                        <a:buNone/>
                        <a:defRPr/>
                      </a:pPr>
                      <a:r>
                        <a:rPr lang="en-US" sz="1200" b="1" dirty="0" smtClean="0">
                          <a:solidFill>
                            <a:schemeClr val="tx1"/>
                          </a:solidFill>
                          <a:latin typeface="Calibri" pitchFamily="34" charset="0"/>
                          <a:cs typeface="Times New Roman" pitchFamily="18" charset="0"/>
                        </a:rPr>
                        <a:t>7.  try {</a:t>
                      </a:r>
                    </a:p>
                    <a:p>
                      <a:pPr algn="l" eaLnBrk="1" hangingPunct="1">
                        <a:buNone/>
                        <a:defRPr/>
                      </a:pPr>
                      <a:r>
                        <a:rPr lang="en-US" sz="1200" b="1" dirty="0" smtClean="0">
                          <a:solidFill>
                            <a:schemeClr val="tx1"/>
                          </a:solidFill>
                          <a:latin typeface="Calibri" pitchFamily="34" charset="0"/>
                          <a:cs typeface="Times New Roman" pitchFamily="18" charset="0"/>
                        </a:rPr>
                        <a:t>8.   con = </a:t>
                      </a:r>
                      <a:r>
                        <a:rPr lang="en-US" sz="1200" b="1" dirty="0" err="1" smtClean="0">
                          <a:solidFill>
                            <a:schemeClr val="tx1"/>
                          </a:solidFill>
                          <a:latin typeface="Calibri" pitchFamily="34" charset="0"/>
                          <a:cs typeface="Times New Roman" pitchFamily="18" charset="0"/>
                        </a:rPr>
                        <a:t>DriverManager.getConnection</a:t>
                      </a:r>
                      <a:r>
                        <a:rPr lang="en-US" sz="1200" b="1" dirty="0" smtClean="0">
                          <a:solidFill>
                            <a:schemeClr val="tx1"/>
                          </a:solidFill>
                          <a:latin typeface="Calibri" pitchFamily="34" charset="0"/>
                          <a:cs typeface="Times New Roman" pitchFamily="18" charset="0"/>
                        </a:rPr>
                        <a:t>("</a:t>
                      </a:r>
                      <a:r>
                        <a:rPr lang="en-US" sz="1200" b="1" dirty="0" err="1" smtClean="0">
                          <a:solidFill>
                            <a:schemeClr val="tx1"/>
                          </a:solidFill>
                          <a:latin typeface="Calibri" pitchFamily="34" charset="0"/>
                          <a:cs typeface="Times New Roman" pitchFamily="18" charset="0"/>
                        </a:rPr>
                        <a:t>jdbc:mysql</a:t>
                      </a:r>
                      <a:r>
                        <a:rPr lang="en-US" sz="1200" b="1" dirty="0" smtClean="0">
                          <a:solidFill>
                            <a:schemeClr val="tx1"/>
                          </a:solidFill>
                          <a:latin typeface="Calibri" pitchFamily="34" charset="0"/>
                          <a:cs typeface="Times New Roman" pitchFamily="18" charset="0"/>
                        </a:rPr>
                        <a:t>://</a:t>
                      </a:r>
                      <a:r>
                        <a:rPr lang="en-US" sz="1200" b="1" dirty="0" err="1" smtClean="0">
                          <a:solidFill>
                            <a:schemeClr val="tx1"/>
                          </a:solidFill>
                          <a:latin typeface="Calibri" pitchFamily="34" charset="0"/>
                          <a:cs typeface="Times New Roman" pitchFamily="18" charset="0"/>
                        </a:rPr>
                        <a:t>localhost</a:t>
                      </a:r>
                      <a:r>
                        <a:rPr lang="en-US" sz="1200" b="1" dirty="0" smtClean="0">
                          <a:solidFill>
                            <a:schemeClr val="tx1"/>
                          </a:solidFill>
                          <a:latin typeface="Calibri" pitchFamily="34" charset="0"/>
                          <a:cs typeface="Times New Roman" pitchFamily="18" charset="0"/>
                        </a:rPr>
                        <a:t>/</a:t>
                      </a:r>
                      <a:r>
                        <a:rPr lang="en-US" sz="1200" b="1" dirty="0" err="1" smtClean="0">
                          <a:solidFill>
                            <a:schemeClr val="tx1"/>
                          </a:solidFill>
                          <a:latin typeface="Calibri" pitchFamily="34" charset="0"/>
                          <a:cs typeface="Times New Roman" pitchFamily="18" charset="0"/>
                        </a:rPr>
                        <a:t>test","root","root</a:t>
                      </a:r>
                      <a:r>
                        <a:rPr lang="en-US" sz="1200" b="1" dirty="0" smtClean="0">
                          <a:solidFill>
                            <a:schemeClr val="tx1"/>
                          </a:solidFill>
                          <a:latin typeface="Calibri" pitchFamily="34" charset="0"/>
                          <a:cs typeface="Times New Roman" pitchFamily="18" charset="0"/>
                        </a:rPr>
                        <a:t>");</a:t>
                      </a:r>
                    </a:p>
                    <a:p>
                      <a:pPr algn="l" eaLnBrk="1" hangingPunct="1">
                        <a:buNone/>
                        <a:defRPr/>
                      </a:pPr>
                      <a:r>
                        <a:rPr lang="en-US" sz="1200" b="1" dirty="0" smtClean="0">
                          <a:latin typeface="Calibri" pitchFamily="34" charset="0"/>
                        </a:rPr>
                        <a:t>9. Statement s= </a:t>
                      </a:r>
                      <a:r>
                        <a:rPr lang="en-US" sz="1200" b="1" dirty="0" err="1" smtClean="0">
                          <a:latin typeface="Calibri" pitchFamily="34" charset="0"/>
                        </a:rPr>
                        <a:t>con.createStatement</a:t>
                      </a:r>
                      <a:r>
                        <a:rPr lang="en-US" sz="1200" b="1" dirty="0" smtClean="0">
                          <a:latin typeface="Calibri" pitchFamily="34" charset="0"/>
                        </a:rPr>
                        <a:t>();</a:t>
                      </a:r>
                      <a:endParaRPr lang="en-US" sz="1200" b="1" dirty="0" smtClean="0">
                        <a:solidFill>
                          <a:schemeClr val="tx1"/>
                        </a:solidFill>
                        <a:latin typeface="Calibri" pitchFamily="34" charset="0"/>
                        <a:cs typeface="Times New Roman" pitchFamily="18" charset="0"/>
                      </a:endParaRPr>
                    </a:p>
                    <a:p>
                      <a:r>
                        <a:rPr lang="en-US" sz="1200" b="1" dirty="0" smtClean="0">
                          <a:latin typeface="Calibri" pitchFamily="34" charset="0"/>
                        </a:rPr>
                        <a:t>10. </a:t>
                      </a:r>
                      <a:r>
                        <a:rPr lang="en-US" sz="1200" b="1" dirty="0" err="1" smtClean="0">
                          <a:latin typeface="Calibri" pitchFamily="34" charset="0"/>
                        </a:rPr>
                        <a:t>s.executeUpdate</a:t>
                      </a:r>
                      <a:r>
                        <a:rPr lang="en-US" sz="1200" b="1" dirty="0" smtClean="0">
                          <a:latin typeface="Calibri" pitchFamily="34" charset="0"/>
                        </a:rPr>
                        <a:t>("INSERT INTO STUDENT VALUES (1,‘Martin','M.C.A.', 1)");</a:t>
                      </a:r>
                    </a:p>
                    <a:p>
                      <a:r>
                        <a:rPr lang="en-US" sz="1200" b="1" dirty="0" smtClean="0">
                          <a:latin typeface="Calibri" pitchFamily="34" charset="0"/>
                        </a:rPr>
                        <a:t>11. </a:t>
                      </a:r>
                      <a:r>
                        <a:rPr lang="en-US" sz="1200" b="1" dirty="0" err="1" smtClean="0">
                          <a:latin typeface="Calibri" pitchFamily="34" charset="0"/>
                        </a:rPr>
                        <a:t>s.executeUpdate</a:t>
                      </a:r>
                      <a:r>
                        <a:rPr lang="en-US" sz="1200" b="1" dirty="0" smtClean="0">
                          <a:latin typeface="Calibri" pitchFamily="34" charset="0"/>
                        </a:rPr>
                        <a:t>("INSERT INTO STUDENT VALUES (2,‘Mark','B.Tech', 2)");</a:t>
                      </a:r>
                    </a:p>
                    <a:p>
                      <a:pPr algn="l" eaLnBrk="1" hangingPunct="1">
                        <a:buNone/>
                        <a:defRPr/>
                      </a:pPr>
                      <a:r>
                        <a:rPr lang="en-US" sz="1200" b="1" dirty="0" smtClean="0">
                          <a:latin typeface="Calibri" pitchFamily="34" charset="0"/>
                        </a:rPr>
                        <a:t>12. </a:t>
                      </a:r>
                      <a:r>
                        <a:rPr lang="en-US" sz="1200" b="1" dirty="0" err="1" smtClean="0">
                          <a:latin typeface="Calibri" pitchFamily="34" charset="0"/>
                        </a:rPr>
                        <a:t>ResultS</a:t>
                      </a:r>
                      <a:r>
                        <a:rPr lang="en-US" sz="1200" b="1" dirty="0" smtClean="0">
                          <a:latin typeface="Calibri" pitchFamily="34" charset="0"/>
                        </a:rPr>
                        <a:t>  et </a:t>
                      </a:r>
                      <a:r>
                        <a:rPr lang="en-US" sz="1200" b="1" dirty="0" err="1" smtClean="0">
                          <a:latin typeface="Calibri" pitchFamily="34" charset="0"/>
                        </a:rPr>
                        <a:t>rs</a:t>
                      </a:r>
                      <a:r>
                        <a:rPr lang="en-US" sz="1200" b="1" dirty="0" smtClean="0">
                          <a:latin typeface="Calibri" pitchFamily="34" charset="0"/>
                        </a:rPr>
                        <a:t>=</a:t>
                      </a:r>
                      <a:r>
                        <a:rPr lang="en-US" sz="1200" b="1" dirty="0" err="1" smtClean="0">
                          <a:latin typeface="Calibri" pitchFamily="34" charset="0"/>
                        </a:rPr>
                        <a:t>s.executeQuery</a:t>
                      </a:r>
                      <a:r>
                        <a:rPr lang="en-US" sz="1200" b="1" dirty="0" smtClean="0">
                          <a:latin typeface="Calibri" pitchFamily="34" charset="0"/>
                        </a:rPr>
                        <a:t>("SELECT * FROM STUDENT");</a:t>
                      </a:r>
                      <a:endParaRPr lang="en-IN" sz="1200" b="0" dirty="0">
                        <a:latin typeface="Calibr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200" b="1" dirty="0" smtClean="0">
                          <a:latin typeface="Calibri" pitchFamily="34" charset="0"/>
                        </a:rPr>
                        <a:t>13. </a:t>
                      </a:r>
                      <a:r>
                        <a:rPr lang="en-US" sz="1200" b="1" dirty="0" err="1" smtClean="0">
                          <a:latin typeface="Calibri" pitchFamily="34" charset="0"/>
                        </a:rPr>
                        <a:t>System.out.println</a:t>
                      </a:r>
                      <a:r>
                        <a:rPr lang="en-US" sz="1200" b="1" dirty="0" smtClean="0">
                          <a:latin typeface="Calibri" pitchFamily="34" charset="0"/>
                        </a:rPr>
                        <a:t>("ID     Name     Degree     Semester");</a:t>
                      </a:r>
                    </a:p>
                    <a:p>
                      <a:r>
                        <a:rPr lang="en-US" sz="1200" b="1" dirty="0" smtClean="0">
                          <a:latin typeface="Calibri" pitchFamily="34" charset="0"/>
                        </a:rPr>
                        <a:t>14. while (</a:t>
                      </a:r>
                      <a:r>
                        <a:rPr lang="en-US" sz="1200" b="1" dirty="0" err="1" smtClean="0">
                          <a:latin typeface="Calibri" pitchFamily="34" charset="0"/>
                        </a:rPr>
                        <a:t>rs.next</a:t>
                      </a:r>
                      <a:r>
                        <a:rPr lang="en-US" sz="1200" b="1" dirty="0" smtClean="0">
                          <a:latin typeface="Calibri" pitchFamily="34" charset="0"/>
                        </a:rPr>
                        <a:t>() ) </a:t>
                      </a:r>
                    </a:p>
                    <a:p>
                      <a:r>
                        <a:rPr lang="en-US" sz="1200" b="1" dirty="0" smtClean="0">
                          <a:latin typeface="Calibri" pitchFamily="34" charset="0"/>
                        </a:rPr>
                        <a:t>15. {</a:t>
                      </a:r>
                    </a:p>
                    <a:p>
                      <a:r>
                        <a:rPr lang="en-US" sz="1200" b="1" dirty="0" smtClean="0">
                          <a:latin typeface="Calibri" pitchFamily="34" charset="0"/>
                        </a:rPr>
                        <a:t>16. </a:t>
                      </a:r>
                      <a:r>
                        <a:rPr lang="en-US" sz="1200" b="1" dirty="0" err="1" smtClean="0">
                          <a:latin typeface="Calibri" pitchFamily="34" charset="0"/>
                        </a:rPr>
                        <a:t>System.out.println</a:t>
                      </a:r>
                      <a:r>
                        <a:rPr lang="en-US" sz="1200" b="1" dirty="0" smtClean="0">
                          <a:latin typeface="Calibri" pitchFamily="34" charset="0"/>
                        </a:rPr>
                        <a:t>( </a:t>
                      </a:r>
                      <a:r>
                        <a:rPr lang="en-US" sz="1200" b="1" dirty="0" err="1" smtClean="0">
                          <a:latin typeface="Calibri" pitchFamily="34" charset="0"/>
                        </a:rPr>
                        <a:t>rs.getInt</a:t>
                      </a:r>
                      <a:r>
                        <a:rPr lang="en-US" sz="1200" b="1" dirty="0" smtClean="0">
                          <a:latin typeface="Calibri" pitchFamily="34" charset="0"/>
                        </a:rPr>
                        <a:t>(1) +"      "+</a:t>
                      </a:r>
                      <a:r>
                        <a:rPr lang="en-US" sz="1200" b="1" dirty="0" err="1" smtClean="0">
                          <a:latin typeface="Calibri" pitchFamily="34" charset="0"/>
                        </a:rPr>
                        <a:t>rs.getString</a:t>
                      </a:r>
                      <a:r>
                        <a:rPr lang="en-US" sz="1200" b="1" dirty="0" smtClean="0">
                          <a:latin typeface="Calibri" pitchFamily="34" charset="0"/>
                        </a:rPr>
                        <a:t>(2)+"      "+</a:t>
                      </a:r>
                      <a:r>
                        <a:rPr lang="en-US" sz="1200" b="1" dirty="0" err="1" smtClean="0">
                          <a:latin typeface="Calibri" pitchFamily="34" charset="0"/>
                        </a:rPr>
                        <a:t>rs.getString</a:t>
                      </a:r>
                      <a:r>
                        <a:rPr lang="en-US" sz="1200" b="1" dirty="0" smtClean="0">
                          <a:latin typeface="Calibri" pitchFamily="34" charset="0"/>
                        </a:rPr>
                        <a:t>(3)+"     "+</a:t>
                      </a:r>
                      <a:r>
                        <a:rPr lang="en-US" sz="1200" b="1" dirty="0" err="1" smtClean="0">
                          <a:latin typeface="Calibri" pitchFamily="34" charset="0"/>
                        </a:rPr>
                        <a:t>rs.getInt</a:t>
                      </a:r>
                      <a:r>
                        <a:rPr lang="en-US" sz="1200" b="1" dirty="0" smtClean="0">
                          <a:latin typeface="Calibri" pitchFamily="34" charset="0"/>
                        </a:rPr>
                        <a:t>(4));	</a:t>
                      </a:r>
                    </a:p>
                    <a:p>
                      <a:r>
                        <a:rPr lang="en-US" sz="1200" b="1" dirty="0" smtClean="0">
                          <a:latin typeface="Calibri" pitchFamily="34" charset="0"/>
                        </a:rPr>
                        <a:t>17.}</a:t>
                      </a:r>
                    </a:p>
                    <a:p>
                      <a:r>
                        <a:rPr lang="en-US" sz="1200" b="1" dirty="0" smtClean="0">
                          <a:latin typeface="Calibri" pitchFamily="34" charset="0"/>
                        </a:rPr>
                        <a:t>18.} </a:t>
                      </a:r>
                    </a:p>
                    <a:p>
                      <a:r>
                        <a:rPr lang="en-US" sz="1200" b="1" dirty="0" smtClean="0">
                          <a:latin typeface="Calibri" pitchFamily="34" charset="0"/>
                        </a:rPr>
                        <a:t>19. catch (</a:t>
                      </a:r>
                      <a:r>
                        <a:rPr lang="en-US" sz="1200" b="1" dirty="0" err="1" smtClean="0">
                          <a:latin typeface="Calibri" pitchFamily="34" charset="0"/>
                        </a:rPr>
                        <a:t>SQLException</a:t>
                      </a:r>
                      <a:r>
                        <a:rPr lang="en-US" sz="1200" b="1" dirty="0" smtClean="0">
                          <a:latin typeface="Calibri" pitchFamily="34" charset="0"/>
                        </a:rPr>
                        <a:t> e){</a:t>
                      </a:r>
                    </a:p>
                    <a:p>
                      <a:r>
                        <a:rPr lang="en-US" sz="1200" b="1" dirty="0" smtClean="0">
                          <a:latin typeface="Calibri" pitchFamily="34" charset="0"/>
                        </a:rPr>
                        <a:t>20. </a:t>
                      </a:r>
                      <a:r>
                        <a:rPr lang="en-US" sz="1200" b="1" dirty="0" err="1" smtClean="0">
                          <a:latin typeface="Calibri" pitchFamily="34" charset="0"/>
                        </a:rPr>
                        <a:t>System.err.println</a:t>
                      </a:r>
                      <a:r>
                        <a:rPr lang="en-US" sz="1200" b="1" dirty="0" smtClean="0">
                          <a:latin typeface="Calibri" pitchFamily="34" charset="0"/>
                        </a:rPr>
                        <a:t> ("Failed to connect to database" +e);</a:t>
                      </a:r>
                    </a:p>
                    <a:p>
                      <a:r>
                        <a:rPr lang="en-US" sz="1200" b="1" dirty="0" smtClean="0">
                          <a:latin typeface="Calibri" pitchFamily="34" charset="0"/>
                        </a:rPr>
                        <a:t>21. }</a:t>
                      </a:r>
                    </a:p>
                    <a:p>
                      <a:r>
                        <a:rPr lang="en-US" sz="1200" b="1" dirty="0" smtClean="0">
                          <a:latin typeface="Calibri" pitchFamily="34" charset="0"/>
                        </a:rPr>
                        <a:t>22. finally  {</a:t>
                      </a:r>
                    </a:p>
                    <a:p>
                      <a:r>
                        <a:rPr lang="en-US" sz="1200" b="1" dirty="0" smtClean="0">
                          <a:latin typeface="Calibri" pitchFamily="34" charset="0"/>
                        </a:rPr>
                        <a:t>23.     if (con != null) {</a:t>
                      </a:r>
                    </a:p>
                    <a:p>
                      <a:r>
                        <a:rPr lang="en-US" sz="1200" b="1" dirty="0" smtClean="0">
                          <a:latin typeface="Calibri" pitchFamily="34" charset="0"/>
                        </a:rPr>
                        <a:t>24.     try    {  </a:t>
                      </a:r>
                      <a:r>
                        <a:rPr lang="en-US" sz="1200" b="1" dirty="0" err="1" smtClean="0">
                          <a:latin typeface="Calibri" pitchFamily="34" charset="0"/>
                        </a:rPr>
                        <a:t>con.close</a:t>
                      </a:r>
                      <a:r>
                        <a:rPr lang="en-US" sz="1200" b="1" dirty="0" smtClean="0">
                          <a:latin typeface="Calibri" pitchFamily="34" charset="0"/>
                        </a:rPr>
                        <a:t> ();}catch (</a:t>
                      </a:r>
                      <a:r>
                        <a:rPr lang="en-US" sz="1200" b="1" dirty="0" err="1" smtClean="0">
                          <a:latin typeface="Calibri" pitchFamily="34" charset="0"/>
                        </a:rPr>
                        <a:t>SQLException</a:t>
                      </a:r>
                      <a:r>
                        <a:rPr lang="en-US" sz="1200" b="1" dirty="0" smtClean="0">
                          <a:latin typeface="Calibri" pitchFamily="34" charset="0"/>
                        </a:rPr>
                        <a:t> e) { }</a:t>
                      </a:r>
                    </a:p>
                    <a:p>
                      <a:r>
                        <a:rPr lang="en-US" sz="1200" b="1" dirty="0" smtClean="0">
                          <a:latin typeface="Calibri" pitchFamily="34" charset="0"/>
                        </a:rPr>
                        <a:t>25. }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ransition spd="med">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Example: using advanced </a:t>
            </a:r>
            <a:r>
              <a:rPr lang="en-US" sz="2400" b="1" dirty="0" err="1" smtClean="0">
                <a:latin typeface="Calibri" pitchFamily="34" charset="0"/>
                <a:cs typeface="Courier New" pitchFamily="49" charset="0"/>
              </a:rPr>
              <a:t>ResultSet</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eaLnBrk="1" hangingPunct="1">
              <a:buNone/>
              <a:defRPr/>
            </a:pPr>
            <a:r>
              <a:rPr lang="en-US" sz="1200" b="1" dirty="0" smtClean="0">
                <a:solidFill>
                  <a:schemeClr val="tx1"/>
                </a:solidFill>
                <a:latin typeface="Calibri" pitchFamily="34" charset="0"/>
                <a:cs typeface="Times New Roman" pitchFamily="18" charset="0"/>
              </a:rPr>
              <a:t>1. import java.sql.*;</a:t>
            </a:r>
          </a:p>
          <a:p>
            <a:pPr algn="just" eaLnBrk="1" hangingPunct="1">
              <a:buNone/>
              <a:defRPr/>
            </a:pPr>
            <a:r>
              <a:rPr lang="en-US" sz="1200" b="1" dirty="0" smtClean="0">
                <a:solidFill>
                  <a:schemeClr val="tx1"/>
                </a:solidFill>
                <a:latin typeface="Calibri" pitchFamily="34" charset="0"/>
                <a:cs typeface="Times New Roman" pitchFamily="18" charset="0"/>
              </a:rPr>
              <a:t>2. class </a:t>
            </a:r>
            <a:r>
              <a:rPr lang="en-US" sz="1200" b="1" dirty="0" err="1" smtClean="0">
                <a:solidFill>
                  <a:schemeClr val="tx1"/>
                </a:solidFill>
                <a:latin typeface="Calibri" pitchFamily="34" charset="0"/>
                <a:cs typeface="Times New Roman" pitchFamily="18" charset="0"/>
              </a:rPr>
              <a:t>TestConection</a:t>
            </a:r>
            <a:endParaRPr lang="en-US" sz="1200" b="1" dirty="0" smtClean="0">
              <a:solidFill>
                <a:schemeClr val="tx1"/>
              </a:solidFill>
              <a:latin typeface="Calibri" pitchFamily="34" charset="0"/>
              <a:cs typeface="Times New Roman" pitchFamily="18" charset="0"/>
            </a:endParaRPr>
          </a:p>
          <a:p>
            <a:pPr algn="just" eaLnBrk="1" hangingPunct="1">
              <a:buNone/>
              <a:defRPr/>
            </a:pPr>
            <a:r>
              <a:rPr lang="en-US" sz="1200" b="1" dirty="0" smtClean="0">
                <a:solidFill>
                  <a:schemeClr val="tx1"/>
                </a:solidFill>
                <a:latin typeface="Calibri" pitchFamily="34" charset="0"/>
                <a:cs typeface="Times New Roman" pitchFamily="18" charset="0"/>
              </a:rPr>
              <a:t>3. {</a:t>
            </a:r>
          </a:p>
          <a:p>
            <a:pPr algn="just" eaLnBrk="1" hangingPunct="1">
              <a:buNone/>
              <a:defRPr/>
            </a:pPr>
            <a:r>
              <a:rPr lang="en-US" sz="1200" b="1" dirty="0" smtClean="0">
                <a:solidFill>
                  <a:schemeClr val="tx1"/>
                </a:solidFill>
                <a:latin typeface="Calibri" pitchFamily="34" charset="0"/>
                <a:cs typeface="Times New Roman" pitchFamily="18" charset="0"/>
              </a:rPr>
              <a:t>4.       public static void main(String as[])</a:t>
            </a:r>
          </a:p>
          <a:p>
            <a:pPr algn="just" eaLnBrk="1" hangingPunct="1">
              <a:buNone/>
              <a:defRPr/>
            </a:pPr>
            <a:r>
              <a:rPr lang="en-US" sz="1200" b="1" dirty="0" smtClean="0">
                <a:solidFill>
                  <a:schemeClr val="tx1"/>
                </a:solidFill>
                <a:latin typeface="Calibri" pitchFamily="34" charset="0"/>
                <a:cs typeface="Times New Roman" pitchFamily="18" charset="0"/>
              </a:rPr>
              <a:t>5.       {</a:t>
            </a:r>
          </a:p>
          <a:p>
            <a:pPr algn="just" eaLnBrk="1" hangingPunct="1">
              <a:buNone/>
              <a:defRPr/>
            </a:pPr>
            <a:r>
              <a:rPr lang="en-US" sz="1200" b="1" dirty="0" smtClean="0">
                <a:solidFill>
                  <a:schemeClr val="tx1"/>
                </a:solidFill>
                <a:latin typeface="Calibri" pitchFamily="34" charset="0"/>
                <a:cs typeface="Times New Roman" pitchFamily="18" charset="0"/>
              </a:rPr>
              <a:t>6.	Connection con=null;</a:t>
            </a:r>
          </a:p>
          <a:p>
            <a:pPr algn="just" eaLnBrk="1" hangingPunct="1">
              <a:buNone/>
              <a:defRPr/>
            </a:pPr>
            <a:r>
              <a:rPr lang="en-US" sz="1200" b="1" dirty="0" smtClean="0">
                <a:solidFill>
                  <a:schemeClr val="tx1"/>
                </a:solidFill>
                <a:latin typeface="Calibri" pitchFamily="34" charset="0"/>
                <a:cs typeface="Times New Roman" pitchFamily="18" charset="0"/>
              </a:rPr>
              <a:t>7.            try {</a:t>
            </a:r>
          </a:p>
          <a:p>
            <a:pPr algn="just" eaLnBrk="1" hangingPunct="1">
              <a:buNone/>
              <a:defRPr/>
            </a:pPr>
            <a:r>
              <a:rPr lang="en-US" sz="1200" b="1" dirty="0" smtClean="0">
                <a:solidFill>
                  <a:schemeClr val="tx1"/>
                </a:solidFill>
                <a:latin typeface="Calibri" pitchFamily="34" charset="0"/>
                <a:cs typeface="Times New Roman" pitchFamily="18" charset="0"/>
              </a:rPr>
              <a:t>8.                 	con = </a:t>
            </a:r>
            <a:r>
              <a:rPr lang="en-US" sz="1200" b="1" dirty="0" err="1" smtClean="0">
                <a:solidFill>
                  <a:schemeClr val="tx1"/>
                </a:solidFill>
                <a:latin typeface="Calibri" pitchFamily="34" charset="0"/>
                <a:cs typeface="Times New Roman" pitchFamily="18" charset="0"/>
              </a:rPr>
              <a:t>DriverManager.getConnection</a:t>
            </a:r>
            <a:r>
              <a:rPr lang="en-US" sz="1200" b="1" dirty="0" smtClean="0">
                <a:solidFill>
                  <a:schemeClr val="tx1"/>
                </a:solidFill>
                <a:latin typeface="Calibri" pitchFamily="34" charset="0"/>
                <a:cs typeface="Times New Roman" pitchFamily="18" charset="0"/>
              </a:rPr>
              <a:t>("</a:t>
            </a:r>
            <a:r>
              <a:rPr lang="en-US" sz="1200" b="1" dirty="0" err="1" smtClean="0">
                <a:solidFill>
                  <a:schemeClr val="tx1"/>
                </a:solidFill>
                <a:latin typeface="Calibri" pitchFamily="34" charset="0"/>
                <a:cs typeface="Times New Roman" pitchFamily="18" charset="0"/>
              </a:rPr>
              <a:t>jdbc:mysql</a:t>
            </a:r>
            <a:r>
              <a:rPr lang="en-US" sz="1200" b="1" dirty="0" smtClean="0">
                <a:solidFill>
                  <a:schemeClr val="tx1"/>
                </a:solidFill>
                <a:latin typeface="Calibri" pitchFamily="34" charset="0"/>
                <a:cs typeface="Times New Roman" pitchFamily="18" charset="0"/>
              </a:rPr>
              <a:t>://</a:t>
            </a:r>
            <a:r>
              <a:rPr lang="en-US" sz="1200" b="1" dirty="0" err="1" smtClean="0">
                <a:solidFill>
                  <a:schemeClr val="tx1"/>
                </a:solidFill>
                <a:latin typeface="Calibri" pitchFamily="34" charset="0"/>
                <a:cs typeface="Times New Roman" pitchFamily="18" charset="0"/>
              </a:rPr>
              <a:t>localhost</a:t>
            </a:r>
            <a:r>
              <a:rPr lang="en-US" sz="1200" b="1" dirty="0" smtClean="0">
                <a:solidFill>
                  <a:schemeClr val="tx1"/>
                </a:solidFill>
                <a:latin typeface="Calibri" pitchFamily="34" charset="0"/>
                <a:cs typeface="Times New Roman" pitchFamily="18" charset="0"/>
              </a:rPr>
              <a:t>/</a:t>
            </a:r>
            <a:r>
              <a:rPr lang="en-US" sz="1200" b="1" dirty="0" err="1" smtClean="0">
                <a:solidFill>
                  <a:schemeClr val="tx1"/>
                </a:solidFill>
                <a:latin typeface="Calibri" pitchFamily="34" charset="0"/>
                <a:cs typeface="Times New Roman" pitchFamily="18" charset="0"/>
              </a:rPr>
              <a:t>test","root","root</a:t>
            </a:r>
            <a:r>
              <a:rPr lang="en-US" sz="1200" b="1" dirty="0" smtClean="0">
                <a:solidFill>
                  <a:schemeClr val="tx1"/>
                </a:solidFill>
                <a:latin typeface="Calibri" pitchFamily="34" charset="0"/>
                <a:cs typeface="Times New Roman" pitchFamily="18" charset="0"/>
              </a:rPr>
              <a:t>");</a:t>
            </a:r>
          </a:p>
          <a:p>
            <a:pPr eaLnBrk="1" hangingPunct="1">
              <a:buNone/>
              <a:defRPr/>
            </a:pPr>
            <a:r>
              <a:rPr lang="en-US" sz="1200" b="1" dirty="0" smtClean="0">
                <a:solidFill>
                  <a:schemeClr val="tx1"/>
                </a:solidFill>
                <a:latin typeface="Calibri" pitchFamily="34" charset="0"/>
                <a:cs typeface="Times New Roman" pitchFamily="18" charset="0"/>
              </a:rPr>
              <a:t>9.	                  </a:t>
            </a:r>
            <a:r>
              <a:rPr lang="en-US" sz="1200" b="1" dirty="0" smtClean="0">
                <a:solidFill>
                  <a:schemeClr val="tx1"/>
                </a:solidFill>
                <a:latin typeface="Calibri" pitchFamily="34" charset="0"/>
              </a:rPr>
              <a:t>Statement stmt =  </a:t>
            </a:r>
            <a:r>
              <a:rPr lang="en-US" sz="1200" b="1" dirty="0" err="1" smtClean="0">
                <a:solidFill>
                  <a:schemeClr val="tx1"/>
                </a:solidFill>
                <a:latin typeface="Calibri" pitchFamily="34" charset="0"/>
              </a:rPr>
              <a:t>con.createStatement</a:t>
            </a:r>
            <a:r>
              <a:rPr lang="en-US" sz="1200" b="1" dirty="0" smtClean="0">
                <a:solidFill>
                  <a:schemeClr val="tx1"/>
                </a:solidFill>
                <a:latin typeface="Calibri" pitchFamily="34" charset="0"/>
              </a:rPr>
              <a:t>(</a:t>
            </a:r>
            <a:r>
              <a:rPr lang="en-US" sz="1200" b="1" dirty="0" err="1" smtClean="0">
                <a:solidFill>
                  <a:schemeClr val="tx1"/>
                </a:solidFill>
                <a:latin typeface="Calibri" pitchFamily="34" charset="0"/>
              </a:rPr>
              <a:t>ResultSet.TYPE_SCROLL_INSENSITIVE</a:t>
            </a:r>
            <a:r>
              <a:rPr lang="en-US" sz="1200" b="1" dirty="0" smtClean="0">
                <a:solidFill>
                  <a:schemeClr val="tx1"/>
                </a:solidFill>
                <a:latin typeface="Calibri" pitchFamily="34" charset="0"/>
              </a:rPr>
              <a:t>, </a:t>
            </a:r>
            <a:r>
              <a:rPr lang="en-US" sz="1200" b="1" dirty="0" err="1" smtClean="0">
                <a:solidFill>
                  <a:schemeClr val="tx1"/>
                </a:solidFill>
                <a:latin typeface="Calibri" pitchFamily="34" charset="0"/>
              </a:rPr>
              <a:t>ResultSet.CONCUR_UPDATABLE</a:t>
            </a:r>
            <a:r>
              <a:rPr lang="en-US" sz="1200" b="1" dirty="0" smtClean="0">
                <a:solidFill>
                  <a:schemeClr val="tx1"/>
                </a:solidFill>
                <a:latin typeface="Calibri" pitchFamily="34" charset="0"/>
              </a:rPr>
              <a:t>);</a:t>
            </a:r>
          </a:p>
          <a:p>
            <a:pPr>
              <a:buNone/>
            </a:pPr>
            <a:r>
              <a:rPr lang="en-US" sz="1200" b="1" dirty="0" smtClean="0">
                <a:latin typeface="Calibri" pitchFamily="34" charset="0"/>
              </a:rPr>
              <a:t>10.		</a:t>
            </a:r>
            <a:r>
              <a:rPr lang="en-US" sz="1200" b="1" dirty="0" err="1" smtClean="0">
                <a:latin typeface="Calibri" pitchFamily="34" charset="0"/>
              </a:rPr>
              <a:t>ResultSet</a:t>
            </a:r>
            <a:r>
              <a:rPr lang="en-US" sz="1200" b="1" dirty="0" smtClean="0">
                <a:latin typeface="Calibri" pitchFamily="34" charset="0"/>
              </a:rPr>
              <a:t> </a:t>
            </a:r>
            <a:r>
              <a:rPr lang="en-US" sz="1200" b="1" dirty="0" err="1" smtClean="0">
                <a:latin typeface="Calibri" pitchFamily="34" charset="0"/>
              </a:rPr>
              <a:t>rs</a:t>
            </a:r>
            <a:r>
              <a:rPr lang="en-US" sz="1200" b="1" dirty="0" smtClean="0">
                <a:latin typeface="Calibri" pitchFamily="34" charset="0"/>
              </a:rPr>
              <a:t> = </a:t>
            </a:r>
            <a:r>
              <a:rPr lang="en-US" sz="1200" b="1" dirty="0" err="1" smtClean="0">
                <a:latin typeface="Calibri" pitchFamily="34" charset="0"/>
              </a:rPr>
              <a:t>stmt.executeQuery</a:t>
            </a:r>
            <a:r>
              <a:rPr lang="en-US" sz="1200" b="1" dirty="0" smtClean="0">
                <a:latin typeface="Calibri" pitchFamily="34" charset="0"/>
              </a:rPr>
              <a:t>("SELECT * FROM STUDENT");</a:t>
            </a:r>
          </a:p>
          <a:p>
            <a:pPr>
              <a:buNone/>
            </a:pPr>
            <a:r>
              <a:rPr lang="en-US" sz="1200" b="1" dirty="0" smtClean="0">
                <a:latin typeface="Calibri" pitchFamily="34" charset="0"/>
              </a:rPr>
              <a:t>11.		</a:t>
            </a:r>
            <a:r>
              <a:rPr lang="en-US" sz="1200" b="1" dirty="0" err="1" smtClean="0">
                <a:latin typeface="Calibri" pitchFamily="34" charset="0"/>
              </a:rPr>
              <a:t>System.out.println</a:t>
            </a:r>
            <a:r>
              <a:rPr lang="en-US" sz="1200" b="1" dirty="0" smtClean="0">
                <a:latin typeface="Calibri" pitchFamily="34" charset="0"/>
              </a:rPr>
              <a:t>("Before...");</a:t>
            </a:r>
          </a:p>
          <a:p>
            <a:pPr>
              <a:buNone/>
            </a:pPr>
            <a:r>
              <a:rPr lang="en-US" sz="1200" b="1" dirty="0" smtClean="0">
                <a:latin typeface="Calibri" pitchFamily="34" charset="0"/>
              </a:rPr>
              <a:t>12.		</a:t>
            </a:r>
            <a:r>
              <a:rPr lang="en-US" sz="1200" b="1" dirty="0" err="1" smtClean="0">
                <a:latin typeface="Calibri" pitchFamily="34" charset="0"/>
              </a:rPr>
              <a:t>System.out.println</a:t>
            </a:r>
            <a:r>
              <a:rPr lang="en-US" sz="1200" b="1" dirty="0" smtClean="0">
                <a:latin typeface="Calibri" pitchFamily="34" charset="0"/>
              </a:rPr>
              <a:t>("ID     Name     Degree      Semester");</a:t>
            </a:r>
            <a:endParaRPr lang="en-US" sz="1200" b="1" dirty="0" smtClean="0">
              <a:solidFill>
                <a:schemeClr val="tx1"/>
              </a:solidFill>
              <a:latin typeface="Calibri" pitchFamily="34"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Example: Continued</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r>
              <a:rPr lang="en-US" sz="1200" b="1" dirty="0" smtClean="0">
                <a:latin typeface="Calibri" pitchFamily="34" charset="0"/>
              </a:rPr>
              <a:t>13. while (</a:t>
            </a:r>
            <a:r>
              <a:rPr lang="en-US" sz="1200" b="1" dirty="0" err="1" smtClean="0">
                <a:latin typeface="Calibri" pitchFamily="34" charset="0"/>
              </a:rPr>
              <a:t>rs.next</a:t>
            </a:r>
            <a:r>
              <a:rPr lang="en-US" sz="1200" b="1" dirty="0" smtClean="0">
                <a:latin typeface="Calibri" pitchFamily="34" charset="0"/>
              </a:rPr>
              <a:t>() ) {</a:t>
            </a:r>
          </a:p>
          <a:p>
            <a:pPr>
              <a:buNone/>
            </a:pPr>
            <a:r>
              <a:rPr lang="en-US" sz="1200" b="1" dirty="0" smtClean="0">
                <a:latin typeface="Calibri" pitchFamily="34" charset="0"/>
              </a:rPr>
              <a:t>14.		</a:t>
            </a:r>
            <a:r>
              <a:rPr lang="en-US" sz="1200" b="1" dirty="0" err="1" smtClean="0">
                <a:latin typeface="Calibri" pitchFamily="34" charset="0"/>
              </a:rPr>
              <a:t>System.out.println</a:t>
            </a:r>
            <a:r>
              <a:rPr lang="en-US" sz="1200" b="1" dirty="0" smtClean="0">
                <a:latin typeface="Calibri" pitchFamily="34" charset="0"/>
              </a:rPr>
              <a:t>( </a:t>
            </a:r>
            <a:r>
              <a:rPr lang="en-US" sz="1200" b="1" dirty="0" err="1" smtClean="0">
                <a:latin typeface="Calibri" pitchFamily="34" charset="0"/>
              </a:rPr>
              <a:t>rs.getInt</a:t>
            </a:r>
            <a:r>
              <a:rPr lang="en-US" sz="1200" b="1" dirty="0" smtClean="0">
                <a:latin typeface="Calibri" pitchFamily="34" charset="0"/>
              </a:rPr>
              <a:t>(1) +"      "+</a:t>
            </a:r>
            <a:r>
              <a:rPr lang="en-US" sz="1200" b="1" dirty="0" err="1" smtClean="0">
                <a:latin typeface="Calibri" pitchFamily="34" charset="0"/>
              </a:rPr>
              <a:t>rs.getString</a:t>
            </a:r>
            <a:r>
              <a:rPr lang="en-US" sz="1200" b="1" dirty="0" smtClean="0">
                <a:latin typeface="Calibri" pitchFamily="34" charset="0"/>
              </a:rPr>
              <a:t>(2)+"      "+</a:t>
            </a:r>
            <a:r>
              <a:rPr lang="en-US" sz="1200" b="1" dirty="0" err="1" smtClean="0">
                <a:latin typeface="Calibri" pitchFamily="34" charset="0"/>
              </a:rPr>
              <a:t>rs.getString</a:t>
            </a:r>
            <a:r>
              <a:rPr lang="en-US" sz="1200" b="1" dirty="0" smtClean="0">
                <a:latin typeface="Calibri" pitchFamily="34" charset="0"/>
              </a:rPr>
              <a:t>(3)+"     "+</a:t>
            </a:r>
            <a:r>
              <a:rPr lang="en-US" sz="1200" b="1" dirty="0" err="1" smtClean="0">
                <a:latin typeface="Calibri" pitchFamily="34" charset="0"/>
              </a:rPr>
              <a:t>rs.getInt</a:t>
            </a:r>
            <a:r>
              <a:rPr lang="en-US" sz="1200" b="1" dirty="0" smtClean="0">
                <a:latin typeface="Calibri" pitchFamily="34" charset="0"/>
              </a:rPr>
              <a:t>(4));</a:t>
            </a:r>
          </a:p>
          <a:p>
            <a:pPr>
              <a:buNone/>
            </a:pPr>
            <a:r>
              <a:rPr lang="en-US" sz="1200" b="1" dirty="0" smtClean="0">
                <a:latin typeface="Calibri" pitchFamily="34" charset="0"/>
              </a:rPr>
              <a:t>15.	}</a:t>
            </a:r>
          </a:p>
          <a:p>
            <a:pPr>
              <a:buNone/>
            </a:pPr>
            <a:r>
              <a:rPr lang="en-US" sz="1200" b="1" dirty="0" smtClean="0">
                <a:solidFill>
                  <a:schemeClr val="tx1"/>
                </a:solidFill>
                <a:latin typeface="Calibri" pitchFamily="34" charset="0"/>
                <a:cs typeface="Times New Roman" pitchFamily="18" charset="0"/>
              </a:rPr>
              <a:t>16.	</a:t>
            </a:r>
            <a:r>
              <a:rPr lang="en-US" sz="1200" b="1" dirty="0" err="1" smtClean="0">
                <a:solidFill>
                  <a:schemeClr val="tx1"/>
                </a:solidFill>
                <a:latin typeface="Calibri" pitchFamily="34" charset="0"/>
              </a:rPr>
              <a:t>rs.moveToInsertRow</a:t>
            </a:r>
            <a:r>
              <a:rPr lang="en-US" sz="1200" b="1" dirty="0" smtClean="0">
                <a:solidFill>
                  <a:schemeClr val="tx1"/>
                </a:solidFill>
                <a:latin typeface="Calibri" pitchFamily="34" charset="0"/>
              </a:rPr>
              <a:t>();</a:t>
            </a:r>
          </a:p>
          <a:p>
            <a:pPr>
              <a:buNone/>
            </a:pPr>
            <a:r>
              <a:rPr lang="en-US" sz="1200" b="1" dirty="0" smtClean="0">
                <a:solidFill>
                  <a:schemeClr val="tx1"/>
                </a:solidFill>
                <a:latin typeface="Calibri" pitchFamily="34" charset="0"/>
              </a:rPr>
              <a:t>17.	</a:t>
            </a:r>
            <a:r>
              <a:rPr lang="en-US" sz="1200" b="1" dirty="0" err="1" smtClean="0">
                <a:solidFill>
                  <a:schemeClr val="tx1"/>
                </a:solidFill>
                <a:latin typeface="Calibri" pitchFamily="34" charset="0"/>
              </a:rPr>
              <a:t>rs.updateInt</a:t>
            </a:r>
            <a:r>
              <a:rPr lang="en-US" sz="1200" b="1" dirty="0" smtClean="0">
                <a:solidFill>
                  <a:schemeClr val="tx1"/>
                </a:solidFill>
                <a:latin typeface="Calibri" pitchFamily="34" charset="0"/>
              </a:rPr>
              <a:t>("</a:t>
            </a:r>
            <a:r>
              <a:rPr lang="en-US" sz="1200" b="1" dirty="0" err="1" smtClean="0">
                <a:solidFill>
                  <a:schemeClr val="tx1"/>
                </a:solidFill>
                <a:latin typeface="Calibri" pitchFamily="34" charset="0"/>
              </a:rPr>
              <a:t>RegNo</a:t>
            </a:r>
            <a:r>
              <a:rPr lang="en-US" sz="1200" b="1" dirty="0" smtClean="0">
                <a:solidFill>
                  <a:schemeClr val="tx1"/>
                </a:solidFill>
                <a:latin typeface="Calibri" pitchFamily="34" charset="0"/>
              </a:rPr>
              <a:t>", 3);</a:t>
            </a:r>
          </a:p>
          <a:p>
            <a:pPr>
              <a:buNone/>
            </a:pPr>
            <a:r>
              <a:rPr lang="en-US" sz="1200" b="1" dirty="0" smtClean="0">
                <a:solidFill>
                  <a:schemeClr val="tx1"/>
                </a:solidFill>
                <a:latin typeface="Calibri" pitchFamily="34" charset="0"/>
              </a:rPr>
              <a:t>18.	</a:t>
            </a:r>
            <a:r>
              <a:rPr lang="en-US" sz="1200" b="1" dirty="0" err="1" smtClean="0">
                <a:solidFill>
                  <a:schemeClr val="tx1"/>
                </a:solidFill>
                <a:latin typeface="Calibri" pitchFamily="34" charset="0"/>
              </a:rPr>
              <a:t>rs.updateString</a:t>
            </a:r>
            <a:r>
              <a:rPr lang="en-US" sz="1200" b="1" dirty="0" smtClean="0">
                <a:solidFill>
                  <a:schemeClr val="tx1"/>
                </a:solidFill>
                <a:latin typeface="Calibri" pitchFamily="34" charset="0"/>
              </a:rPr>
              <a:t>("name", "John");</a:t>
            </a:r>
          </a:p>
          <a:p>
            <a:pPr>
              <a:buNone/>
            </a:pPr>
            <a:r>
              <a:rPr lang="en-US" sz="1200" b="1" dirty="0" smtClean="0">
                <a:solidFill>
                  <a:schemeClr val="tx1"/>
                </a:solidFill>
                <a:latin typeface="Calibri" pitchFamily="34" charset="0"/>
              </a:rPr>
              <a:t>19.	</a:t>
            </a:r>
            <a:r>
              <a:rPr lang="en-US" sz="1200" b="1" dirty="0" err="1" smtClean="0">
                <a:solidFill>
                  <a:schemeClr val="tx1"/>
                </a:solidFill>
                <a:latin typeface="Calibri" pitchFamily="34" charset="0"/>
              </a:rPr>
              <a:t>rs.updateString</a:t>
            </a:r>
            <a:r>
              <a:rPr lang="en-US" sz="1200" b="1" dirty="0" smtClean="0">
                <a:solidFill>
                  <a:schemeClr val="tx1"/>
                </a:solidFill>
                <a:latin typeface="Calibri" pitchFamily="34" charset="0"/>
              </a:rPr>
              <a:t>("degree", "B.sc.");</a:t>
            </a:r>
          </a:p>
          <a:p>
            <a:pPr>
              <a:buNone/>
            </a:pPr>
            <a:r>
              <a:rPr lang="en-US" sz="1200" b="1" dirty="0" smtClean="0">
                <a:solidFill>
                  <a:schemeClr val="tx1"/>
                </a:solidFill>
                <a:latin typeface="Calibri" pitchFamily="34" charset="0"/>
              </a:rPr>
              <a:t>20.	</a:t>
            </a:r>
            <a:r>
              <a:rPr lang="en-US" sz="1200" b="1" dirty="0" err="1" smtClean="0">
                <a:solidFill>
                  <a:schemeClr val="tx1"/>
                </a:solidFill>
                <a:latin typeface="Calibri" pitchFamily="34" charset="0"/>
              </a:rPr>
              <a:t>rs.updateInt</a:t>
            </a:r>
            <a:r>
              <a:rPr lang="en-US" sz="1200" b="1" dirty="0" smtClean="0">
                <a:solidFill>
                  <a:schemeClr val="tx1"/>
                </a:solidFill>
                <a:latin typeface="Calibri" pitchFamily="34" charset="0"/>
              </a:rPr>
              <a:t>("semester", 4);</a:t>
            </a:r>
          </a:p>
          <a:p>
            <a:pPr>
              <a:buNone/>
            </a:pPr>
            <a:r>
              <a:rPr lang="en-US" sz="1200" b="1" dirty="0" smtClean="0">
                <a:solidFill>
                  <a:schemeClr val="tx1"/>
                </a:solidFill>
                <a:latin typeface="Calibri" pitchFamily="34" charset="0"/>
              </a:rPr>
              <a:t>21.	</a:t>
            </a:r>
            <a:r>
              <a:rPr lang="en-US" sz="1200" b="1" dirty="0" err="1" smtClean="0">
                <a:solidFill>
                  <a:schemeClr val="tx1"/>
                </a:solidFill>
                <a:latin typeface="Calibri" pitchFamily="34" charset="0"/>
              </a:rPr>
              <a:t>rs.insertRow</a:t>
            </a:r>
            <a:r>
              <a:rPr lang="en-US" sz="1200" b="1" dirty="0" smtClean="0">
                <a:solidFill>
                  <a:schemeClr val="tx1"/>
                </a:solidFill>
                <a:latin typeface="Calibri" pitchFamily="34" charset="0"/>
              </a:rPr>
              <a:t>();</a:t>
            </a:r>
          </a:p>
          <a:p>
            <a:pPr>
              <a:buNone/>
            </a:pPr>
            <a:r>
              <a:rPr lang="en-US" sz="1200" b="1" dirty="0" smtClean="0">
                <a:solidFill>
                  <a:schemeClr val="tx1"/>
                </a:solidFill>
                <a:latin typeface="Calibri" pitchFamily="34" charset="0"/>
                <a:cs typeface="Times New Roman" pitchFamily="18" charset="0"/>
              </a:rPr>
              <a:t>	</a:t>
            </a:r>
            <a:r>
              <a:rPr lang="en-US" sz="1200" b="1" dirty="0" smtClean="0">
                <a:solidFill>
                  <a:schemeClr val="tx1"/>
                </a:solidFill>
                <a:latin typeface="Calibri" pitchFamily="34" charset="0"/>
              </a:rPr>
              <a:t> //updating 2nd row – changing name to </a:t>
            </a:r>
            <a:r>
              <a:rPr lang="en-US" sz="1200" b="1" dirty="0" err="1" smtClean="0">
                <a:solidFill>
                  <a:schemeClr val="tx1"/>
                </a:solidFill>
                <a:latin typeface="Calibri" pitchFamily="34" charset="0"/>
              </a:rPr>
              <a:t>Saurabh</a:t>
            </a:r>
            <a:endParaRPr lang="en-US" sz="1200" b="1" dirty="0" smtClean="0">
              <a:solidFill>
                <a:schemeClr val="tx1"/>
              </a:solidFill>
              <a:latin typeface="Calibri" pitchFamily="34" charset="0"/>
            </a:endParaRPr>
          </a:p>
          <a:p>
            <a:pPr>
              <a:buNone/>
            </a:pPr>
            <a:r>
              <a:rPr lang="en-US" sz="1200" b="1" dirty="0" smtClean="0">
                <a:solidFill>
                  <a:schemeClr val="tx1"/>
                </a:solidFill>
                <a:latin typeface="Calibri" pitchFamily="34" charset="0"/>
              </a:rPr>
              <a:t>22.	</a:t>
            </a:r>
            <a:r>
              <a:rPr lang="en-US" sz="1200" b="1" dirty="0" err="1" smtClean="0">
                <a:solidFill>
                  <a:schemeClr val="tx1"/>
                </a:solidFill>
                <a:latin typeface="Calibri" pitchFamily="34" charset="0"/>
              </a:rPr>
              <a:t>rs.absolute</a:t>
            </a:r>
            <a:r>
              <a:rPr lang="en-US" sz="1200" b="1" dirty="0" smtClean="0">
                <a:solidFill>
                  <a:schemeClr val="tx1"/>
                </a:solidFill>
                <a:latin typeface="Calibri" pitchFamily="34" charset="0"/>
              </a:rPr>
              <a:t>(2); </a:t>
            </a:r>
          </a:p>
          <a:p>
            <a:pPr>
              <a:buNone/>
            </a:pPr>
            <a:r>
              <a:rPr lang="en-US" sz="1200" b="1" dirty="0" smtClean="0">
                <a:solidFill>
                  <a:schemeClr val="tx1"/>
                </a:solidFill>
                <a:latin typeface="Calibri" pitchFamily="34" charset="0"/>
              </a:rPr>
              <a:t>23.   	</a:t>
            </a:r>
            <a:r>
              <a:rPr lang="en-US" sz="1200" b="1" dirty="0" err="1" smtClean="0">
                <a:solidFill>
                  <a:schemeClr val="tx1"/>
                </a:solidFill>
                <a:latin typeface="Calibri" pitchFamily="34" charset="0"/>
              </a:rPr>
              <a:t>rs.updateString</a:t>
            </a:r>
            <a:r>
              <a:rPr lang="en-US" sz="1200" b="1" dirty="0" smtClean="0">
                <a:solidFill>
                  <a:schemeClr val="tx1"/>
                </a:solidFill>
                <a:latin typeface="Calibri" pitchFamily="34" charset="0"/>
              </a:rPr>
              <a:t>(2,"Saurabh"); </a:t>
            </a:r>
          </a:p>
          <a:p>
            <a:pPr>
              <a:buNone/>
            </a:pPr>
            <a:r>
              <a:rPr lang="en-US" sz="1200" b="1" dirty="0" smtClean="0">
                <a:solidFill>
                  <a:schemeClr val="tx1"/>
                </a:solidFill>
                <a:latin typeface="Calibri" pitchFamily="34" charset="0"/>
              </a:rPr>
              <a:t>24.	</a:t>
            </a:r>
            <a:r>
              <a:rPr lang="en-US" sz="1200" b="1" dirty="0" err="1" smtClean="0">
                <a:solidFill>
                  <a:schemeClr val="tx1"/>
                </a:solidFill>
                <a:latin typeface="Calibri" pitchFamily="34" charset="0"/>
              </a:rPr>
              <a:t>rs.updateRow</a:t>
            </a:r>
            <a:r>
              <a:rPr lang="en-US" sz="1200" b="1" dirty="0" smtClean="0">
                <a:solidFill>
                  <a:schemeClr val="tx1"/>
                </a:solidFill>
                <a:latin typeface="Calibri" pitchFamily="34" charset="0"/>
              </a:rPr>
              <a:t>();</a:t>
            </a:r>
            <a:endParaRPr lang="en-US" sz="1200" b="1" dirty="0" smtClean="0">
              <a:solidFill>
                <a:schemeClr val="tx1"/>
              </a:solidFill>
              <a:latin typeface="Calibri" pitchFamily="34"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Example: Continued</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r>
              <a:rPr lang="en-US" sz="1200" b="1" dirty="0" smtClean="0">
                <a:solidFill>
                  <a:schemeClr val="tx1"/>
                </a:solidFill>
                <a:latin typeface="Calibri" pitchFamily="34" charset="0"/>
              </a:rPr>
              <a:t>25.	</a:t>
            </a:r>
            <a:r>
              <a:rPr lang="en-US" sz="1200" b="1" dirty="0" err="1" smtClean="0">
                <a:solidFill>
                  <a:schemeClr val="tx1"/>
                </a:solidFill>
                <a:latin typeface="Calibri" pitchFamily="34" charset="0"/>
              </a:rPr>
              <a:t>rs.beforeFirst</a:t>
            </a:r>
            <a:r>
              <a:rPr lang="en-US" sz="1200" b="1" dirty="0" smtClean="0">
                <a:solidFill>
                  <a:schemeClr val="tx1"/>
                </a:solidFill>
                <a:latin typeface="Calibri" pitchFamily="34" charset="0"/>
              </a:rPr>
              <a:t>();      </a:t>
            </a:r>
          </a:p>
          <a:p>
            <a:pPr>
              <a:buNone/>
            </a:pPr>
            <a:r>
              <a:rPr lang="en-US" sz="1200" b="1" dirty="0" smtClean="0">
                <a:solidFill>
                  <a:schemeClr val="tx1"/>
                </a:solidFill>
                <a:latin typeface="Calibri" pitchFamily="34" charset="0"/>
              </a:rPr>
              <a:t>26.	</a:t>
            </a:r>
            <a:r>
              <a:rPr lang="en-US" sz="1200" b="1" dirty="0" err="1" smtClean="0">
                <a:solidFill>
                  <a:schemeClr val="tx1"/>
                </a:solidFill>
                <a:latin typeface="Calibri" pitchFamily="34" charset="0"/>
              </a:rPr>
              <a:t>System.out.println</a:t>
            </a:r>
            <a:r>
              <a:rPr lang="en-US" sz="1200" b="1" dirty="0" smtClean="0">
                <a:solidFill>
                  <a:schemeClr val="tx1"/>
                </a:solidFill>
                <a:latin typeface="Calibri" pitchFamily="34" charset="0"/>
              </a:rPr>
              <a:t>("After...");</a:t>
            </a:r>
          </a:p>
          <a:p>
            <a:pPr>
              <a:buNone/>
            </a:pPr>
            <a:r>
              <a:rPr lang="en-US" sz="1200" b="1" dirty="0" smtClean="0">
                <a:solidFill>
                  <a:schemeClr val="tx1"/>
                </a:solidFill>
                <a:latin typeface="Calibri" pitchFamily="34" charset="0"/>
              </a:rPr>
              <a:t>27.	</a:t>
            </a:r>
            <a:r>
              <a:rPr lang="en-US" sz="1200" b="1" dirty="0" err="1" smtClean="0">
                <a:solidFill>
                  <a:schemeClr val="tx1"/>
                </a:solidFill>
                <a:latin typeface="Calibri" pitchFamily="34" charset="0"/>
              </a:rPr>
              <a:t>System.out.println</a:t>
            </a:r>
            <a:r>
              <a:rPr lang="en-US" sz="1200" b="1" dirty="0" smtClean="0">
                <a:solidFill>
                  <a:schemeClr val="tx1"/>
                </a:solidFill>
                <a:latin typeface="Calibri" pitchFamily="34" charset="0"/>
              </a:rPr>
              <a:t>("ID     Name      Degree     Semester");</a:t>
            </a:r>
          </a:p>
          <a:p>
            <a:pPr>
              <a:buNone/>
            </a:pPr>
            <a:r>
              <a:rPr lang="en-US" sz="1200" b="1" dirty="0" smtClean="0">
                <a:solidFill>
                  <a:schemeClr val="tx1"/>
                </a:solidFill>
                <a:latin typeface="Calibri" pitchFamily="34" charset="0"/>
              </a:rPr>
              <a:t>28.	while (</a:t>
            </a:r>
            <a:r>
              <a:rPr lang="en-US" sz="1200" b="1" dirty="0" err="1" smtClean="0">
                <a:solidFill>
                  <a:schemeClr val="tx1"/>
                </a:solidFill>
                <a:latin typeface="Calibri" pitchFamily="34" charset="0"/>
              </a:rPr>
              <a:t>rs.next</a:t>
            </a:r>
            <a:r>
              <a:rPr lang="en-US" sz="1200" b="1" dirty="0" smtClean="0">
                <a:solidFill>
                  <a:schemeClr val="tx1"/>
                </a:solidFill>
                <a:latin typeface="Calibri" pitchFamily="34" charset="0"/>
              </a:rPr>
              <a:t>() ) {</a:t>
            </a:r>
          </a:p>
          <a:p>
            <a:pPr>
              <a:buNone/>
            </a:pPr>
            <a:r>
              <a:rPr lang="en-US" sz="1200" b="1" dirty="0" smtClean="0">
                <a:solidFill>
                  <a:schemeClr val="tx1"/>
                </a:solidFill>
                <a:latin typeface="Calibri" pitchFamily="34" charset="0"/>
              </a:rPr>
              <a:t>29.		</a:t>
            </a:r>
            <a:r>
              <a:rPr lang="en-US" sz="1200" b="1" dirty="0" err="1" smtClean="0">
                <a:solidFill>
                  <a:schemeClr val="tx1"/>
                </a:solidFill>
                <a:latin typeface="Calibri" pitchFamily="34" charset="0"/>
              </a:rPr>
              <a:t>System.out.println</a:t>
            </a:r>
            <a:r>
              <a:rPr lang="en-US" sz="1200" b="1" dirty="0" smtClean="0">
                <a:solidFill>
                  <a:schemeClr val="tx1"/>
                </a:solidFill>
                <a:latin typeface="Calibri" pitchFamily="34" charset="0"/>
              </a:rPr>
              <a:t>( </a:t>
            </a:r>
            <a:r>
              <a:rPr lang="en-US" sz="1200" b="1" dirty="0" err="1" smtClean="0">
                <a:solidFill>
                  <a:schemeClr val="tx1"/>
                </a:solidFill>
                <a:latin typeface="Calibri" pitchFamily="34" charset="0"/>
              </a:rPr>
              <a:t>rs.getInt</a:t>
            </a:r>
            <a:r>
              <a:rPr lang="en-US" sz="1200" b="1" dirty="0" smtClean="0">
                <a:solidFill>
                  <a:schemeClr val="tx1"/>
                </a:solidFill>
                <a:latin typeface="Calibri" pitchFamily="34" charset="0"/>
              </a:rPr>
              <a:t>(1) +"      "+</a:t>
            </a:r>
            <a:r>
              <a:rPr lang="en-US" sz="1200" b="1" dirty="0" err="1" smtClean="0">
                <a:solidFill>
                  <a:schemeClr val="tx1"/>
                </a:solidFill>
                <a:latin typeface="Calibri" pitchFamily="34" charset="0"/>
              </a:rPr>
              <a:t>rs.getString</a:t>
            </a:r>
            <a:r>
              <a:rPr lang="en-US" sz="1200" b="1" dirty="0" smtClean="0">
                <a:solidFill>
                  <a:schemeClr val="tx1"/>
                </a:solidFill>
                <a:latin typeface="Calibri" pitchFamily="34" charset="0"/>
              </a:rPr>
              <a:t>(2)+"       "+</a:t>
            </a:r>
            <a:r>
              <a:rPr lang="en-US" sz="1200" b="1" dirty="0" err="1" smtClean="0">
                <a:solidFill>
                  <a:schemeClr val="tx1"/>
                </a:solidFill>
                <a:latin typeface="Calibri" pitchFamily="34" charset="0"/>
              </a:rPr>
              <a:t>rs.getString</a:t>
            </a:r>
            <a:r>
              <a:rPr lang="en-US" sz="1200" b="1" dirty="0" smtClean="0">
                <a:solidFill>
                  <a:schemeClr val="tx1"/>
                </a:solidFill>
                <a:latin typeface="Calibri" pitchFamily="34" charset="0"/>
              </a:rPr>
              <a:t>(3)+"     "+</a:t>
            </a:r>
            <a:r>
              <a:rPr lang="en-US" sz="1200" b="1" dirty="0" err="1" smtClean="0">
                <a:solidFill>
                  <a:schemeClr val="tx1"/>
                </a:solidFill>
                <a:latin typeface="Calibri" pitchFamily="34" charset="0"/>
              </a:rPr>
              <a:t>rs.getInt</a:t>
            </a:r>
            <a:r>
              <a:rPr lang="en-US" sz="1200" b="1" dirty="0" smtClean="0">
                <a:solidFill>
                  <a:schemeClr val="tx1"/>
                </a:solidFill>
                <a:latin typeface="Calibri" pitchFamily="34" charset="0"/>
              </a:rPr>
              <a:t>(4));	}</a:t>
            </a:r>
          </a:p>
          <a:p>
            <a:pPr>
              <a:buNone/>
            </a:pPr>
            <a:r>
              <a:rPr lang="en-US" sz="1200" b="1" dirty="0" smtClean="0">
                <a:solidFill>
                  <a:schemeClr val="tx1"/>
                </a:solidFill>
                <a:latin typeface="Calibri" pitchFamily="34" charset="0"/>
              </a:rPr>
              <a:t>30.	}</a:t>
            </a:r>
          </a:p>
          <a:p>
            <a:pPr>
              <a:buNone/>
            </a:pPr>
            <a:r>
              <a:rPr lang="en-US" sz="1200" b="1" dirty="0" smtClean="0">
                <a:solidFill>
                  <a:schemeClr val="tx1"/>
                </a:solidFill>
                <a:latin typeface="Calibri" pitchFamily="34" charset="0"/>
              </a:rPr>
              <a:t>31.	catch (</a:t>
            </a:r>
            <a:r>
              <a:rPr lang="en-US" sz="1200" b="1" dirty="0" err="1" smtClean="0">
                <a:solidFill>
                  <a:schemeClr val="tx1"/>
                </a:solidFill>
                <a:latin typeface="Calibri" pitchFamily="34" charset="0"/>
              </a:rPr>
              <a:t>SQLException</a:t>
            </a:r>
            <a:r>
              <a:rPr lang="en-US" sz="1200" b="1" dirty="0" smtClean="0">
                <a:solidFill>
                  <a:schemeClr val="tx1"/>
                </a:solidFill>
                <a:latin typeface="Calibri" pitchFamily="34" charset="0"/>
              </a:rPr>
              <a:t> e) {  </a:t>
            </a:r>
            <a:r>
              <a:rPr lang="en-US" sz="1200" b="1" dirty="0" err="1" smtClean="0">
                <a:solidFill>
                  <a:schemeClr val="tx1"/>
                </a:solidFill>
                <a:latin typeface="Calibri" pitchFamily="34" charset="0"/>
              </a:rPr>
              <a:t>System.err.println</a:t>
            </a:r>
            <a:r>
              <a:rPr lang="en-US" sz="1200" b="1" dirty="0" smtClean="0">
                <a:solidFill>
                  <a:schemeClr val="tx1"/>
                </a:solidFill>
                <a:latin typeface="Calibri" pitchFamily="34" charset="0"/>
              </a:rPr>
              <a:t> ("Failed to connect to database" +e); }</a:t>
            </a:r>
          </a:p>
          <a:p>
            <a:pPr>
              <a:buNone/>
            </a:pPr>
            <a:r>
              <a:rPr lang="en-US" sz="1200" b="1" dirty="0" smtClean="0">
                <a:solidFill>
                  <a:schemeClr val="tx1"/>
                </a:solidFill>
                <a:latin typeface="Calibri" pitchFamily="34" charset="0"/>
                <a:cs typeface="Times New Roman" pitchFamily="18" charset="0"/>
              </a:rPr>
              <a:t>32.	</a:t>
            </a:r>
            <a:r>
              <a:rPr lang="en-US" sz="1200" b="1" dirty="0" smtClean="0">
                <a:latin typeface="Calibri" pitchFamily="34" charset="0"/>
              </a:rPr>
              <a:t>finally {</a:t>
            </a:r>
          </a:p>
          <a:p>
            <a:pPr>
              <a:buNone/>
            </a:pPr>
            <a:r>
              <a:rPr lang="en-US" sz="1200" b="1" dirty="0" smtClean="0">
                <a:latin typeface="Calibri" pitchFamily="34" charset="0"/>
              </a:rPr>
              <a:t>33.		if (con != null)    {</a:t>
            </a:r>
          </a:p>
          <a:p>
            <a:pPr>
              <a:buNone/>
            </a:pPr>
            <a:r>
              <a:rPr lang="en-US" sz="1200" b="1" dirty="0" smtClean="0">
                <a:latin typeface="Calibri" pitchFamily="34" charset="0"/>
              </a:rPr>
              <a:t>34.			try { </a:t>
            </a:r>
            <a:r>
              <a:rPr lang="en-US" sz="1200" b="1" dirty="0" err="1" smtClean="0">
                <a:latin typeface="Calibri" pitchFamily="34" charset="0"/>
              </a:rPr>
              <a:t>con.close</a:t>
            </a:r>
            <a:r>
              <a:rPr lang="en-US" sz="1200" b="1" dirty="0" smtClean="0">
                <a:latin typeface="Calibri" pitchFamily="34" charset="0"/>
              </a:rPr>
              <a:t> (); } catch (</a:t>
            </a:r>
            <a:r>
              <a:rPr lang="en-US" sz="1200" b="1" dirty="0" err="1" smtClean="0">
                <a:latin typeface="Calibri" pitchFamily="34" charset="0"/>
              </a:rPr>
              <a:t>SQLException</a:t>
            </a:r>
            <a:r>
              <a:rPr lang="en-US" sz="1200" b="1" dirty="0" smtClean="0">
                <a:latin typeface="Calibri" pitchFamily="34" charset="0"/>
              </a:rPr>
              <a:t> e) { }          </a:t>
            </a:r>
          </a:p>
          <a:p>
            <a:pPr>
              <a:buNone/>
            </a:pPr>
            <a:r>
              <a:rPr lang="en-US" sz="1200" b="1" dirty="0" smtClean="0">
                <a:latin typeface="Calibri" pitchFamily="34" charset="0"/>
              </a:rPr>
              <a:t>35.		}         </a:t>
            </a:r>
          </a:p>
          <a:p>
            <a:pPr>
              <a:buNone/>
            </a:pPr>
            <a:r>
              <a:rPr lang="en-US" sz="1200" b="1" dirty="0" smtClean="0">
                <a:latin typeface="Calibri" pitchFamily="34" charset="0"/>
              </a:rPr>
              <a:t>36.	}    </a:t>
            </a:r>
          </a:p>
          <a:p>
            <a:pPr>
              <a:buNone/>
            </a:pPr>
            <a:r>
              <a:rPr lang="en-US" sz="1200" b="1" dirty="0" smtClean="0">
                <a:latin typeface="Calibri" pitchFamily="34" charset="0"/>
              </a:rPr>
              <a:t>37. } }</a:t>
            </a:r>
          </a:p>
        </p:txBody>
      </p:sp>
    </p:spTree>
  </p:cSld>
  <p:clrMapOvr>
    <a:masterClrMapping/>
  </p:clrMapOvr>
  <p:transition spd="med">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Example: Continued</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r>
              <a:rPr lang="en-US" sz="1600" b="1" dirty="0" smtClean="0">
                <a:latin typeface="Calibri" pitchFamily="34" charset="0"/>
              </a:rPr>
              <a:t>Result of execution of the code</a:t>
            </a:r>
          </a:p>
          <a:p>
            <a:pPr>
              <a:buNone/>
            </a:pPr>
            <a:r>
              <a:rPr lang="en-US" sz="1600" dirty="0" smtClean="0">
                <a:latin typeface="Calibri" pitchFamily="34" charset="0"/>
              </a:rPr>
              <a:t>Before...</a:t>
            </a:r>
          </a:p>
          <a:p>
            <a:pPr>
              <a:buNone/>
            </a:pPr>
            <a:r>
              <a:rPr lang="en-US" sz="1600" dirty="0" smtClean="0">
                <a:latin typeface="Calibri" pitchFamily="34" charset="0"/>
              </a:rPr>
              <a:t>ID     Name     Degree      Semester</a:t>
            </a:r>
          </a:p>
          <a:p>
            <a:pPr>
              <a:buNone/>
            </a:pPr>
            <a:r>
              <a:rPr lang="en-US" sz="1600" dirty="0" smtClean="0">
                <a:latin typeface="Calibri" pitchFamily="34" charset="0"/>
              </a:rPr>
              <a:t>1      Martin      M.C.A.     1</a:t>
            </a:r>
          </a:p>
          <a:p>
            <a:pPr>
              <a:buNone/>
            </a:pPr>
            <a:r>
              <a:rPr lang="en-US" sz="1600" dirty="0" smtClean="0">
                <a:latin typeface="Calibri" pitchFamily="34" charset="0"/>
              </a:rPr>
              <a:t>2      Mark      </a:t>
            </a:r>
            <a:r>
              <a:rPr lang="en-US" sz="1600" dirty="0" err="1" smtClean="0">
                <a:latin typeface="Calibri" pitchFamily="34" charset="0"/>
              </a:rPr>
              <a:t>B.Tech</a:t>
            </a:r>
            <a:r>
              <a:rPr lang="en-US" sz="1600" dirty="0" smtClean="0">
                <a:latin typeface="Calibri" pitchFamily="34" charset="0"/>
              </a:rPr>
              <a:t>     2</a:t>
            </a:r>
          </a:p>
          <a:p>
            <a:pPr>
              <a:buNone/>
            </a:pPr>
            <a:r>
              <a:rPr lang="en-US" sz="1600" dirty="0" smtClean="0">
                <a:latin typeface="Calibri" pitchFamily="34" charset="0"/>
              </a:rPr>
              <a:t>After...</a:t>
            </a:r>
          </a:p>
          <a:p>
            <a:pPr>
              <a:buNone/>
            </a:pPr>
            <a:r>
              <a:rPr lang="en-US" sz="1600" dirty="0" smtClean="0">
                <a:latin typeface="Calibri" pitchFamily="34" charset="0"/>
              </a:rPr>
              <a:t>ID     Name      Degree     Semester</a:t>
            </a:r>
          </a:p>
          <a:p>
            <a:pPr>
              <a:buNone/>
            </a:pPr>
            <a:r>
              <a:rPr lang="en-US" sz="1600" dirty="0" smtClean="0">
                <a:latin typeface="Calibri" pitchFamily="34" charset="0"/>
              </a:rPr>
              <a:t>1      Martin       M.C.A.     1</a:t>
            </a:r>
          </a:p>
          <a:p>
            <a:pPr>
              <a:buNone/>
            </a:pPr>
            <a:r>
              <a:rPr lang="en-US" sz="1600" dirty="0" smtClean="0">
                <a:latin typeface="Calibri" pitchFamily="34" charset="0"/>
              </a:rPr>
              <a:t>2      </a:t>
            </a:r>
            <a:r>
              <a:rPr lang="en-US" sz="1600" dirty="0" err="1" smtClean="0">
                <a:latin typeface="Calibri" pitchFamily="34" charset="0"/>
              </a:rPr>
              <a:t>Saurabh</a:t>
            </a:r>
            <a:r>
              <a:rPr lang="en-US" sz="1600" dirty="0" smtClean="0">
                <a:latin typeface="Calibri" pitchFamily="34" charset="0"/>
              </a:rPr>
              <a:t>       </a:t>
            </a:r>
            <a:r>
              <a:rPr lang="en-US" sz="1600" dirty="0" err="1" smtClean="0">
                <a:latin typeface="Calibri" pitchFamily="34" charset="0"/>
              </a:rPr>
              <a:t>B.Tech</a:t>
            </a:r>
            <a:r>
              <a:rPr lang="en-US" sz="1600" dirty="0" smtClean="0">
                <a:latin typeface="Calibri" pitchFamily="34" charset="0"/>
              </a:rPr>
              <a:t>     2</a:t>
            </a:r>
          </a:p>
          <a:p>
            <a:pPr>
              <a:buNone/>
            </a:pPr>
            <a:r>
              <a:rPr lang="en-US" sz="1600" dirty="0" smtClean="0">
                <a:latin typeface="Calibri" pitchFamily="34" charset="0"/>
              </a:rPr>
              <a:t>3      John       B.sc.     4</a:t>
            </a:r>
          </a:p>
          <a:p>
            <a:pPr>
              <a:buNone/>
            </a:pPr>
            <a:endParaRPr lang="en-US" sz="1200" b="1"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err="1" smtClean="0">
                <a:latin typeface="Calibri" pitchFamily="34" charset="0"/>
                <a:cs typeface="Courier New" pitchFamily="49" charset="0"/>
              </a:rPr>
              <a:t>PreparedStatement</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buFont typeface="Wingdings" pitchFamily="2" charset="2"/>
              <a:buChar char="q"/>
            </a:pPr>
            <a:r>
              <a:rPr lang="en-US" sz="1400" dirty="0" smtClean="0">
                <a:latin typeface="Calibri" pitchFamily="34" charset="0"/>
              </a:rPr>
              <a:t>Interface that inherits from </a:t>
            </a:r>
            <a:r>
              <a:rPr lang="en-US" sz="1400" b="1" dirty="0" smtClean="0">
                <a:latin typeface="Calibri" pitchFamily="34" charset="0"/>
                <a:cs typeface="Courier New" pitchFamily="49" charset="0"/>
              </a:rPr>
              <a:t>Statement</a:t>
            </a:r>
          </a:p>
          <a:p>
            <a:pPr algn="just">
              <a:buFont typeface="Wingdings" pitchFamily="2" charset="2"/>
              <a:buChar char="q"/>
            </a:pPr>
            <a:r>
              <a:rPr lang="en-US" sz="1400" dirty="0" smtClean="0">
                <a:latin typeface="Calibri" pitchFamily="34" charset="0"/>
              </a:rPr>
              <a:t>If the same </a:t>
            </a:r>
            <a:r>
              <a:rPr lang="en-US" sz="1400" dirty="0" err="1" smtClean="0">
                <a:latin typeface="Calibri" pitchFamily="34" charset="0"/>
              </a:rPr>
              <a:t>sql</a:t>
            </a:r>
            <a:r>
              <a:rPr lang="en-US" sz="1400" dirty="0" smtClean="0">
                <a:latin typeface="Calibri" pitchFamily="34" charset="0"/>
              </a:rPr>
              <a:t> statement is executed many times it is more efficient to use a prepared statement.</a:t>
            </a:r>
          </a:p>
          <a:p>
            <a:pPr algn="just">
              <a:buFont typeface="Wingdings" pitchFamily="2" charset="2"/>
              <a:buChar char="q"/>
            </a:pPr>
            <a:r>
              <a:rPr lang="en-US" sz="1400" dirty="0" smtClean="0">
                <a:latin typeface="Calibri" pitchFamily="34" charset="0"/>
              </a:rPr>
              <a:t>It enables a SQL statement to contain parameters like functions. So same statement can be executed for different set of values.</a:t>
            </a:r>
          </a:p>
          <a:p>
            <a:pPr algn="just">
              <a:buFont typeface="Wingdings" pitchFamily="2" charset="2"/>
              <a:buChar char="q"/>
            </a:pPr>
            <a:r>
              <a:rPr lang="en-US" sz="1400" dirty="0" smtClean="0">
                <a:latin typeface="Calibri" pitchFamily="34" charset="0"/>
              </a:rPr>
              <a:t>Methods</a:t>
            </a:r>
          </a:p>
          <a:p>
            <a:pPr lvl="1">
              <a:spcBef>
                <a:spcPts val="200"/>
              </a:spcBef>
              <a:buClr>
                <a:srgbClr val="FF0000"/>
              </a:buClr>
              <a:buFont typeface="Wingdings" pitchFamily="2" charset="2"/>
              <a:buChar char="v"/>
              <a:defRPr/>
            </a:pPr>
            <a:r>
              <a:rPr lang="en-US" sz="1400" b="1" dirty="0" smtClean="0">
                <a:solidFill>
                  <a:schemeClr val="tx1"/>
                </a:solidFill>
                <a:latin typeface="Calibri" pitchFamily="34" charset="0"/>
              </a:rPr>
              <a:t>public void </a:t>
            </a:r>
            <a:r>
              <a:rPr lang="en-US" sz="1400" b="1" dirty="0" err="1" smtClean="0">
                <a:solidFill>
                  <a:schemeClr val="tx1"/>
                </a:solidFill>
                <a:latin typeface="Calibri" pitchFamily="34" charset="0"/>
              </a:rPr>
              <a:t>clearParameters</a:t>
            </a:r>
            <a:r>
              <a:rPr lang="en-US" sz="1400" b="1" dirty="0" smtClean="0">
                <a:solidFill>
                  <a:schemeClr val="tx1"/>
                </a:solidFill>
                <a:latin typeface="Calibri" pitchFamily="34" charset="0"/>
              </a:rPr>
              <a:t>() throws </a:t>
            </a:r>
            <a:r>
              <a:rPr lang="en-US" sz="1400" b="1" dirty="0" err="1" smtClean="0">
                <a:solidFill>
                  <a:schemeClr val="tx1"/>
                </a:solidFill>
                <a:latin typeface="Calibri" pitchFamily="34" charset="0"/>
              </a:rPr>
              <a:t>SQLException</a:t>
            </a:r>
            <a:r>
              <a:rPr lang="en-US" sz="1400" b="1" dirty="0" smtClean="0">
                <a:solidFill>
                  <a:schemeClr val="tx1"/>
                </a:solidFill>
                <a:latin typeface="Calibri" pitchFamily="34" charset="0"/>
              </a:rPr>
              <a:t> </a:t>
            </a:r>
          </a:p>
          <a:p>
            <a:pPr lvl="1">
              <a:spcBef>
                <a:spcPts val="200"/>
              </a:spcBef>
              <a:buClr>
                <a:srgbClr val="FF0000"/>
              </a:buClr>
              <a:buFont typeface="Wingdings" pitchFamily="2" charset="2"/>
              <a:buChar char="v"/>
              <a:defRPr/>
            </a:pPr>
            <a:r>
              <a:rPr lang="en-US" sz="1400" b="1" dirty="0" smtClean="0">
                <a:solidFill>
                  <a:schemeClr val="tx1"/>
                </a:solidFill>
                <a:latin typeface="Calibri" pitchFamily="34" charset="0"/>
              </a:rPr>
              <a:t>void </a:t>
            </a:r>
            <a:r>
              <a:rPr lang="en-US" sz="1400" b="1" dirty="0" err="1" smtClean="0">
                <a:solidFill>
                  <a:schemeClr val="tx1"/>
                </a:solidFill>
                <a:latin typeface="Calibri" pitchFamily="34" charset="0"/>
              </a:rPr>
              <a:t>setXxx</a:t>
            </a:r>
            <a:r>
              <a:rPr lang="en-US" sz="1400" b="1" dirty="0" smtClean="0">
                <a:solidFill>
                  <a:schemeClr val="tx1"/>
                </a:solidFill>
                <a:latin typeface="Calibri" pitchFamily="34" charset="0"/>
              </a:rPr>
              <a:t>(</a:t>
            </a:r>
            <a:r>
              <a:rPr lang="en-US" sz="1400" b="1" dirty="0" err="1" smtClean="0">
                <a:solidFill>
                  <a:schemeClr val="tx1"/>
                </a:solidFill>
                <a:latin typeface="Calibri" pitchFamily="34" charset="0"/>
              </a:rPr>
              <a:t>int</a:t>
            </a:r>
            <a:r>
              <a:rPr lang="en-US" sz="1400" b="1" dirty="0" smtClean="0">
                <a:solidFill>
                  <a:schemeClr val="tx1"/>
                </a:solidFill>
                <a:latin typeface="Calibri" pitchFamily="34" charset="0"/>
              </a:rPr>
              <a:t> </a:t>
            </a:r>
            <a:r>
              <a:rPr lang="en-US" sz="1400" b="1" dirty="0" err="1" smtClean="0">
                <a:solidFill>
                  <a:schemeClr val="tx1"/>
                </a:solidFill>
                <a:latin typeface="Calibri" pitchFamily="34" charset="0"/>
              </a:rPr>
              <a:t>parameterIndex</a:t>
            </a:r>
            <a:r>
              <a:rPr lang="en-US" sz="1400" b="1" dirty="0" smtClean="0">
                <a:solidFill>
                  <a:schemeClr val="tx1"/>
                </a:solidFill>
                <a:latin typeface="Calibri" pitchFamily="34" charset="0"/>
              </a:rPr>
              <a:t>, XXX x) All methods throws </a:t>
            </a:r>
            <a:r>
              <a:rPr lang="en-US" sz="1400" b="1" dirty="0" err="1" smtClean="0">
                <a:solidFill>
                  <a:schemeClr val="tx1"/>
                </a:solidFill>
                <a:latin typeface="Calibri" pitchFamily="34" charset="0"/>
              </a:rPr>
              <a:t>SQLException</a:t>
            </a:r>
            <a:r>
              <a:rPr lang="en-US" sz="1400" b="1" dirty="0" smtClean="0">
                <a:solidFill>
                  <a:schemeClr val="tx1"/>
                </a:solidFill>
                <a:latin typeface="Calibri" pitchFamily="34" charset="0"/>
              </a:rPr>
              <a:t> </a:t>
            </a:r>
          </a:p>
          <a:p>
            <a:pPr lvl="1">
              <a:spcBef>
                <a:spcPts val="200"/>
              </a:spcBef>
              <a:buClr>
                <a:srgbClr val="FF0000"/>
              </a:buClr>
              <a:buFont typeface="Wingdings" pitchFamily="2" charset="2"/>
              <a:buChar char="v"/>
              <a:defRPr/>
            </a:pPr>
            <a:r>
              <a:rPr lang="en-US" sz="1400" b="1" dirty="0" smtClean="0">
                <a:solidFill>
                  <a:schemeClr val="tx1"/>
                </a:solidFill>
                <a:latin typeface="Calibri" pitchFamily="34" charset="0"/>
              </a:rPr>
              <a:t>XXX </a:t>
            </a:r>
            <a:r>
              <a:rPr lang="en-US" sz="1400" dirty="0" smtClean="0">
                <a:latin typeface="Calibri" pitchFamily="34" charset="0"/>
              </a:rPr>
              <a:t>are all primitives</a:t>
            </a:r>
            <a:r>
              <a:rPr lang="en-US" sz="1400" b="1" dirty="0" smtClean="0">
                <a:solidFill>
                  <a:schemeClr val="tx1"/>
                </a:solidFill>
                <a:latin typeface="Calibri" pitchFamily="34" charset="0"/>
              </a:rPr>
              <a:t>, String, </a:t>
            </a:r>
            <a:r>
              <a:rPr lang="en-US" sz="1400" b="1" dirty="0" err="1" smtClean="0">
                <a:solidFill>
                  <a:schemeClr val="tx1"/>
                </a:solidFill>
                <a:latin typeface="Calibri" pitchFamily="34" charset="0"/>
              </a:rPr>
              <a:t>java.sql.Date</a:t>
            </a:r>
            <a:r>
              <a:rPr lang="en-US" sz="1400" b="1" dirty="0" smtClean="0">
                <a:solidFill>
                  <a:schemeClr val="tx1"/>
                </a:solidFill>
                <a:latin typeface="Calibri" pitchFamily="34" charset="0"/>
              </a:rPr>
              <a:t>, Object</a:t>
            </a:r>
          </a:p>
          <a:p>
            <a:pPr lvl="1">
              <a:spcBef>
                <a:spcPts val="200"/>
              </a:spcBef>
              <a:buClr>
                <a:srgbClr val="FF0000"/>
              </a:buClr>
              <a:buFont typeface="Wingdings" pitchFamily="2" charset="2"/>
              <a:buChar char="v"/>
              <a:defRPr/>
            </a:pPr>
            <a:r>
              <a:rPr lang="en-US" sz="1400" dirty="0" smtClean="0">
                <a:solidFill>
                  <a:schemeClr val="tx1"/>
                </a:solidFill>
                <a:latin typeface="Calibri" pitchFamily="34" charset="0"/>
              </a:rPr>
              <a:t>And many more.</a:t>
            </a:r>
          </a:p>
          <a:p>
            <a:pPr lvl="1" algn="just">
              <a:buFont typeface="Wingdings" pitchFamily="2" charset="2"/>
              <a:buChar char="q"/>
            </a:pPr>
            <a:endParaRPr lang="en-US" sz="1400" dirty="0" smtClean="0">
              <a:latin typeface="Calibri" pitchFamily="34" charset="0"/>
            </a:endParaRPr>
          </a:p>
          <a:p>
            <a:pPr>
              <a:buNone/>
            </a:pPr>
            <a:endParaRPr lang="en-US" sz="1400" b="1"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1800" b="1" dirty="0" smtClean="0">
                <a:latin typeface="Calibri" pitchFamily="34" charset="0"/>
              </a:rPr>
              <a:t>Example: Inserting data in the database using </a:t>
            </a:r>
            <a:r>
              <a:rPr lang="en-US" sz="1800" b="1" dirty="0" err="1" smtClean="0">
                <a:latin typeface="Calibri" pitchFamily="34" charset="0"/>
              </a:rPr>
              <a:t>PreparedStatement</a:t>
            </a:r>
            <a:endParaRPr lang="en-US" sz="18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Clr>
                <a:srgbClr val="FF0000"/>
              </a:buClr>
              <a:buFont typeface="Wingdings" pitchFamily="2" charset="2"/>
              <a:buChar char="q"/>
            </a:pPr>
            <a:endParaRPr lang="en-US" sz="1400" b="1" dirty="0" smtClean="0">
              <a:latin typeface="Calibri" pitchFamily="34" charset="0"/>
            </a:endParaRPr>
          </a:p>
          <a:p>
            <a:pPr>
              <a:buFont typeface="Wingdings" pitchFamily="2" charset="2"/>
              <a:buNone/>
            </a:pPr>
            <a:endParaRPr lang="en-US" sz="1400" dirty="0" smtClean="0">
              <a:latin typeface="Calibri" pitchFamily="34" charset="0"/>
            </a:endParaRPr>
          </a:p>
        </p:txBody>
      </p:sp>
      <p:graphicFrame>
        <p:nvGraphicFramePr>
          <p:cNvPr id="5" name="Table 4"/>
          <p:cNvGraphicFramePr>
            <a:graphicFrameLocks noGrp="1"/>
          </p:cNvGraphicFramePr>
          <p:nvPr/>
        </p:nvGraphicFramePr>
        <p:xfrm>
          <a:off x="827584" y="1491630"/>
          <a:ext cx="7488832" cy="3240360"/>
        </p:xfrm>
        <a:graphic>
          <a:graphicData uri="http://schemas.openxmlformats.org/drawingml/2006/table">
            <a:tbl>
              <a:tblPr firstRow="1" bandRow="1">
                <a:tableStyleId>{5940675A-B579-460E-94D1-54222C63F5DA}</a:tableStyleId>
              </a:tblPr>
              <a:tblGrid>
                <a:gridCol w="3744416"/>
                <a:gridCol w="3744416"/>
              </a:tblGrid>
              <a:tr h="3240360">
                <a:tc>
                  <a:txBody>
                    <a:bodyPr/>
                    <a:lstStyle/>
                    <a:p>
                      <a:pPr algn="l" eaLnBrk="1" hangingPunct="1">
                        <a:buNone/>
                        <a:defRPr/>
                      </a:pPr>
                      <a:r>
                        <a:rPr lang="en-US" sz="1200" b="1" dirty="0" smtClean="0">
                          <a:solidFill>
                            <a:schemeClr val="tx1"/>
                          </a:solidFill>
                          <a:latin typeface="Calibri" pitchFamily="34" charset="0"/>
                          <a:cs typeface="Times New Roman" pitchFamily="18" charset="0"/>
                        </a:rPr>
                        <a:t>1.</a:t>
                      </a:r>
                      <a:r>
                        <a:rPr lang="en-US" sz="1200" b="1" baseline="0" dirty="0" smtClean="0">
                          <a:solidFill>
                            <a:schemeClr val="tx1"/>
                          </a:solidFill>
                          <a:latin typeface="Calibri" pitchFamily="34" charset="0"/>
                          <a:cs typeface="Times New Roman" pitchFamily="18" charset="0"/>
                        </a:rPr>
                        <a:t> </a:t>
                      </a:r>
                      <a:r>
                        <a:rPr lang="en-US" sz="1200" b="1" dirty="0" smtClean="0">
                          <a:solidFill>
                            <a:schemeClr val="tx1"/>
                          </a:solidFill>
                          <a:latin typeface="Calibri" pitchFamily="34" charset="0"/>
                          <a:cs typeface="Times New Roman" pitchFamily="18" charset="0"/>
                        </a:rPr>
                        <a:t>import java.sql.*;</a:t>
                      </a:r>
                    </a:p>
                    <a:p>
                      <a:pPr algn="l" eaLnBrk="1" hangingPunct="1">
                        <a:buNone/>
                        <a:defRPr/>
                      </a:pPr>
                      <a:r>
                        <a:rPr lang="en-US" sz="1200" b="1" dirty="0" smtClean="0">
                          <a:solidFill>
                            <a:schemeClr val="tx1"/>
                          </a:solidFill>
                          <a:latin typeface="Calibri" pitchFamily="34" charset="0"/>
                          <a:cs typeface="Times New Roman" pitchFamily="18" charset="0"/>
                        </a:rPr>
                        <a:t>2. class </a:t>
                      </a:r>
                      <a:r>
                        <a:rPr lang="en-US" sz="1200" b="1" dirty="0" err="1" smtClean="0">
                          <a:solidFill>
                            <a:schemeClr val="tx1"/>
                          </a:solidFill>
                          <a:latin typeface="Calibri" pitchFamily="34" charset="0"/>
                          <a:cs typeface="Times New Roman" pitchFamily="18" charset="0"/>
                        </a:rPr>
                        <a:t>TestConection</a:t>
                      </a:r>
                      <a:endParaRPr lang="en-US" sz="1200" b="1" dirty="0" smtClean="0">
                        <a:solidFill>
                          <a:schemeClr val="tx1"/>
                        </a:solidFill>
                        <a:latin typeface="Calibri" pitchFamily="34" charset="0"/>
                        <a:cs typeface="Times New Roman" pitchFamily="18" charset="0"/>
                      </a:endParaRPr>
                    </a:p>
                    <a:p>
                      <a:pPr algn="l" eaLnBrk="1" hangingPunct="1">
                        <a:buNone/>
                        <a:defRPr/>
                      </a:pPr>
                      <a:r>
                        <a:rPr lang="en-US" sz="1200" b="1" dirty="0" smtClean="0">
                          <a:solidFill>
                            <a:schemeClr val="tx1"/>
                          </a:solidFill>
                          <a:latin typeface="Calibri" pitchFamily="34" charset="0"/>
                          <a:cs typeface="Times New Roman" pitchFamily="18" charset="0"/>
                        </a:rPr>
                        <a:t>3. {</a:t>
                      </a:r>
                    </a:p>
                    <a:p>
                      <a:pPr algn="l" eaLnBrk="1" hangingPunct="1">
                        <a:buNone/>
                        <a:defRPr/>
                      </a:pPr>
                      <a:r>
                        <a:rPr lang="en-US" sz="1200" b="1" dirty="0" smtClean="0">
                          <a:solidFill>
                            <a:schemeClr val="tx1"/>
                          </a:solidFill>
                          <a:latin typeface="Calibri" pitchFamily="34" charset="0"/>
                          <a:cs typeface="Times New Roman" pitchFamily="18" charset="0"/>
                        </a:rPr>
                        <a:t>4. public static void main(String as[])</a:t>
                      </a:r>
                    </a:p>
                    <a:p>
                      <a:pPr algn="l" eaLnBrk="1" hangingPunct="1">
                        <a:buNone/>
                        <a:defRPr/>
                      </a:pPr>
                      <a:r>
                        <a:rPr lang="en-US" sz="1200" b="1" dirty="0" smtClean="0">
                          <a:solidFill>
                            <a:schemeClr val="tx1"/>
                          </a:solidFill>
                          <a:latin typeface="Calibri" pitchFamily="34" charset="0"/>
                          <a:cs typeface="Times New Roman" pitchFamily="18" charset="0"/>
                        </a:rPr>
                        <a:t>5. {</a:t>
                      </a:r>
                    </a:p>
                    <a:p>
                      <a:pPr algn="l" eaLnBrk="1" hangingPunct="1">
                        <a:buNone/>
                        <a:defRPr/>
                      </a:pPr>
                      <a:r>
                        <a:rPr lang="en-US" sz="1200" b="1" dirty="0" smtClean="0">
                          <a:solidFill>
                            <a:schemeClr val="tx1"/>
                          </a:solidFill>
                          <a:latin typeface="Calibri" pitchFamily="34" charset="0"/>
                          <a:cs typeface="Times New Roman" pitchFamily="18" charset="0"/>
                        </a:rPr>
                        <a:t>6.    Connection con=null;</a:t>
                      </a:r>
                    </a:p>
                    <a:p>
                      <a:pPr algn="l" eaLnBrk="1" hangingPunct="1">
                        <a:buNone/>
                        <a:defRPr/>
                      </a:pPr>
                      <a:r>
                        <a:rPr lang="en-US" sz="1200" b="1" dirty="0" smtClean="0">
                          <a:solidFill>
                            <a:schemeClr val="tx1"/>
                          </a:solidFill>
                          <a:latin typeface="Calibri" pitchFamily="34" charset="0"/>
                          <a:cs typeface="Times New Roman" pitchFamily="18" charset="0"/>
                        </a:rPr>
                        <a:t>7.  try {</a:t>
                      </a:r>
                    </a:p>
                    <a:p>
                      <a:pPr algn="l" eaLnBrk="1" hangingPunct="1">
                        <a:buNone/>
                        <a:defRPr/>
                      </a:pPr>
                      <a:r>
                        <a:rPr lang="en-US" sz="1200" b="1" dirty="0" smtClean="0">
                          <a:solidFill>
                            <a:schemeClr val="tx1"/>
                          </a:solidFill>
                          <a:latin typeface="Calibri" pitchFamily="34" charset="0"/>
                          <a:cs typeface="Times New Roman" pitchFamily="18" charset="0"/>
                        </a:rPr>
                        <a:t>8.   con = </a:t>
                      </a:r>
                      <a:r>
                        <a:rPr lang="en-US" sz="1200" b="1" dirty="0" err="1" smtClean="0">
                          <a:solidFill>
                            <a:schemeClr val="tx1"/>
                          </a:solidFill>
                          <a:latin typeface="Calibri" pitchFamily="34" charset="0"/>
                          <a:cs typeface="Times New Roman" pitchFamily="18" charset="0"/>
                        </a:rPr>
                        <a:t>DriverManager.getConnection</a:t>
                      </a:r>
                      <a:r>
                        <a:rPr lang="en-US" sz="1200" b="1" dirty="0" smtClean="0">
                          <a:solidFill>
                            <a:schemeClr val="tx1"/>
                          </a:solidFill>
                          <a:latin typeface="Calibri" pitchFamily="34" charset="0"/>
                          <a:cs typeface="Times New Roman" pitchFamily="18" charset="0"/>
                        </a:rPr>
                        <a:t>("</a:t>
                      </a:r>
                      <a:r>
                        <a:rPr lang="en-US" sz="1200" b="1" dirty="0" err="1" smtClean="0">
                          <a:solidFill>
                            <a:schemeClr val="tx1"/>
                          </a:solidFill>
                          <a:latin typeface="Calibri" pitchFamily="34" charset="0"/>
                          <a:cs typeface="Times New Roman" pitchFamily="18" charset="0"/>
                        </a:rPr>
                        <a:t>jdbc:mysql</a:t>
                      </a:r>
                      <a:r>
                        <a:rPr lang="en-US" sz="1200" b="1" dirty="0" smtClean="0">
                          <a:solidFill>
                            <a:schemeClr val="tx1"/>
                          </a:solidFill>
                          <a:latin typeface="Calibri" pitchFamily="34" charset="0"/>
                          <a:cs typeface="Times New Roman" pitchFamily="18" charset="0"/>
                        </a:rPr>
                        <a:t>://</a:t>
                      </a:r>
                      <a:r>
                        <a:rPr lang="en-US" sz="1200" b="1" dirty="0" err="1" smtClean="0">
                          <a:solidFill>
                            <a:schemeClr val="tx1"/>
                          </a:solidFill>
                          <a:latin typeface="Calibri" pitchFamily="34" charset="0"/>
                          <a:cs typeface="Times New Roman" pitchFamily="18" charset="0"/>
                        </a:rPr>
                        <a:t>localhost</a:t>
                      </a:r>
                      <a:r>
                        <a:rPr lang="en-US" sz="1200" b="1" dirty="0" smtClean="0">
                          <a:solidFill>
                            <a:schemeClr val="tx1"/>
                          </a:solidFill>
                          <a:latin typeface="Calibri" pitchFamily="34" charset="0"/>
                          <a:cs typeface="Times New Roman" pitchFamily="18" charset="0"/>
                        </a:rPr>
                        <a:t>/</a:t>
                      </a:r>
                      <a:r>
                        <a:rPr lang="en-US" sz="1200" b="1" dirty="0" err="1" smtClean="0">
                          <a:solidFill>
                            <a:schemeClr val="tx1"/>
                          </a:solidFill>
                          <a:latin typeface="Calibri" pitchFamily="34" charset="0"/>
                          <a:cs typeface="Times New Roman" pitchFamily="18" charset="0"/>
                        </a:rPr>
                        <a:t>test","root","root</a:t>
                      </a:r>
                      <a:r>
                        <a:rPr lang="en-US" sz="1200" b="1" dirty="0" smtClean="0">
                          <a:solidFill>
                            <a:schemeClr val="tx1"/>
                          </a:solidFill>
                          <a:latin typeface="Calibri" pitchFamily="34" charset="0"/>
                          <a:cs typeface="Times New Roman" pitchFamily="18" charset="0"/>
                        </a:rPr>
                        <a:t>");</a:t>
                      </a:r>
                    </a:p>
                    <a:p>
                      <a:pPr algn="l" eaLnBrk="1" hangingPunct="1">
                        <a:buNone/>
                        <a:defRPr/>
                      </a:pPr>
                      <a:r>
                        <a:rPr lang="en-US" sz="1200" b="1" dirty="0" smtClean="0">
                          <a:solidFill>
                            <a:schemeClr val="tx1"/>
                          </a:solidFill>
                          <a:latin typeface="Calibri" pitchFamily="34" charset="0"/>
                          <a:cs typeface="Times New Roman" pitchFamily="18" charset="0"/>
                        </a:rPr>
                        <a:t>9. </a:t>
                      </a:r>
                      <a:r>
                        <a:rPr lang="en-US" sz="1200" b="1" dirty="0" err="1" smtClean="0">
                          <a:solidFill>
                            <a:schemeClr val="tx1"/>
                          </a:solidFill>
                          <a:latin typeface="Calibri" pitchFamily="34" charset="0"/>
                          <a:cs typeface="Times New Roman" pitchFamily="18" charset="0"/>
                        </a:rPr>
                        <a:t>PreparedStatement</a:t>
                      </a:r>
                      <a:r>
                        <a:rPr lang="en-US" sz="1200" b="1" dirty="0" smtClean="0">
                          <a:solidFill>
                            <a:schemeClr val="tx1"/>
                          </a:solidFill>
                          <a:latin typeface="Calibri" pitchFamily="34" charset="0"/>
                          <a:cs typeface="Times New Roman" pitchFamily="18" charset="0"/>
                        </a:rPr>
                        <a:t> </a:t>
                      </a:r>
                      <a:r>
                        <a:rPr lang="en-US" sz="1200" b="1" dirty="0" err="1" smtClean="0">
                          <a:solidFill>
                            <a:schemeClr val="tx1"/>
                          </a:solidFill>
                          <a:latin typeface="Calibri" pitchFamily="34" charset="0"/>
                          <a:cs typeface="Times New Roman" pitchFamily="18" charset="0"/>
                        </a:rPr>
                        <a:t>ps</a:t>
                      </a:r>
                      <a:r>
                        <a:rPr lang="en-US" sz="1200" b="1" dirty="0" smtClean="0">
                          <a:solidFill>
                            <a:schemeClr val="tx1"/>
                          </a:solidFill>
                          <a:latin typeface="Calibri" pitchFamily="34" charset="0"/>
                          <a:cs typeface="Times New Roman" pitchFamily="18" charset="0"/>
                        </a:rPr>
                        <a:t>=</a:t>
                      </a:r>
                      <a:r>
                        <a:rPr lang="en-US" sz="1200" b="1" dirty="0" err="1" smtClean="0">
                          <a:solidFill>
                            <a:schemeClr val="tx1"/>
                          </a:solidFill>
                          <a:latin typeface="Calibri" pitchFamily="34" charset="0"/>
                          <a:cs typeface="Times New Roman" pitchFamily="18" charset="0"/>
                        </a:rPr>
                        <a:t>con.prepareStatement</a:t>
                      </a:r>
                      <a:r>
                        <a:rPr lang="en-US" sz="1200" b="1" dirty="0" smtClean="0">
                          <a:solidFill>
                            <a:schemeClr val="tx1"/>
                          </a:solidFill>
                          <a:latin typeface="Calibri" pitchFamily="34" charset="0"/>
                          <a:cs typeface="Times New Roman" pitchFamily="18" charset="0"/>
                        </a:rPr>
                        <a:t>("insert into student values(?,?,?,?)");	</a:t>
                      </a:r>
                    </a:p>
                    <a:p>
                      <a:pPr algn="l" eaLnBrk="1" hangingPunct="1">
                        <a:buNone/>
                        <a:defRPr/>
                      </a:pPr>
                      <a:r>
                        <a:rPr lang="en-US" sz="1200" b="1" dirty="0" smtClean="0">
                          <a:solidFill>
                            <a:schemeClr val="tx1"/>
                          </a:solidFill>
                          <a:latin typeface="Calibri" pitchFamily="34" charset="0"/>
                          <a:cs typeface="Times New Roman" pitchFamily="18" charset="0"/>
                        </a:rPr>
                        <a:t>10.	</a:t>
                      </a:r>
                      <a:r>
                        <a:rPr lang="en-US" sz="1200" b="1" dirty="0" err="1" smtClean="0">
                          <a:solidFill>
                            <a:schemeClr val="tx1"/>
                          </a:solidFill>
                          <a:latin typeface="Calibri" pitchFamily="34" charset="0"/>
                          <a:cs typeface="Times New Roman" pitchFamily="18" charset="0"/>
                        </a:rPr>
                        <a:t>ps.setInt</a:t>
                      </a:r>
                      <a:r>
                        <a:rPr lang="en-US" sz="1200" b="1" dirty="0" smtClean="0">
                          <a:solidFill>
                            <a:schemeClr val="tx1"/>
                          </a:solidFill>
                          <a:latin typeface="Calibri" pitchFamily="34" charset="0"/>
                          <a:cs typeface="Times New Roman" pitchFamily="18" charset="0"/>
                        </a:rPr>
                        <a:t>(1,1001);	</a:t>
                      </a:r>
                    </a:p>
                    <a:p>
                      <a:pPr algn="l" eaLnBrk="1" hangingPunct="1">
                        <a:buNone/>
                        <a:defRPr/>
                      </a:pPr>
                      <a:r>
                        <a:rPr lang="en-US" sz="1200" b="1" dirty="0" smtClean="0">
                          <a:solidFill>
                            <a:schemeClr val="tx1"/>
                          </a:solidFill>
                          <a:latin typeface="Calibri" pitchFamily="34" charset="0"/>
                          <a:cs typeface="Times New Roman" pitchFamily="18" charset="0"/>
                        </a:rPr>
                        <a:t>11.	</a:t>
                      </a:r>
                      <a:r>
                        <a:rPr lang="en-US" sz="1200" b="1" dirty="0" err="1" smtClean="0">
                          <a:solidFill>
                            <a:schemeClr val="tx1"/>
                          </a:solidFill>
                          <a:latin typeface="Calibri" pitchFamily="34" charset="0"/>
                          <a:cs typeface="Times New Roman" pitchFamily="18" charset="0"/>
                        </a:rPr>
                        <a:t>ps.setString</a:t>
                      </a:r>
                      <a:r>
                        <a:rPr lang="en-US" sz="1200" b="1" dirty="0" smtClean="0">
                          <a:solidFill>
                            <a:schemeClr val="tx1"/>
                          </a:solidFill>
                          <a:latin typeface="Calibri" pitchFamily="34" charset="0"/>
                          <a:cs typeface="Times New Roman" pitchFamily="18" charset="0"/>
                        </a:rPr>
                        <a:t>(2,"Machiel");</a:t>
                      </a:r>
                    </a:p>
                    <a:p>
                      <a:pPr algn="l" eaLnBrk="1" hangingPunct="1">
                        <a:buNone/>
                        <a:defRPr/>
                      </a:pPr>
                      <a:r>
                        <a:rPr lang="en-US" sz="1200" b="1" dirty="0" smtClean="0">
                          <a:solidFill>
                            <a:schemeClr val="tx1"/>
                          </a:solidFill>
                          <a:latin typeface="Calibri" pitchFamily="34" charset="0"/>
                          <a:cs typeface="Times New Roman" pitchFamily="18" charset="0"/>
                        </a:rPr>
                        <a:t>12.	</a:t>
                      </a:r>
                      <a:r>
                        <a:rPr lang="en-US" sz="1200" b="1" dirty="0" err="1" smtClean="0">
                          <a:solidFill>
                            <a:schemeClr val="tx1"/>
                          </a:solidFill>
                          <a:latin typeface="Calibri" pitchFamily="34" charset="0"/>
                          <a:cs typeface="Times New Roman" pitchFamily="18" charset="0"/>
                        </a:rPr>
                        <a:t>ps.setString</a:t>
                      </a:r>
                      <a:r>
                        <a:rPr lang="en-US" sz="1200" b="1" dirty="0" smtClean="0">
                          <a:solidFill>
                            <a:schemeClr val="tx1"/>
                          </a:solidFill>
                          <a:latin typeface="Calibri" pitchFamily="34" charset="0"/>
                          <a:cs typeface="Times New Roman" pitchFamily="18" charset="0"/>
                        </a:rPr>
                        <a:t>(3,"M.Tec");</a:t>
                      </a:r>
                    </a:p>
                    <a:p>
                      <a:pPr marL="228600" indent="-228600" algn="l" eaLnBrk="1" hangingPunct="1">
                        <a:buAutoNum type="arabicPeriod" startAt="13"/>
                        <a:defRPr/>
                      </a:pPr>
                      <a:r>
                        <a:rPr lang="en-US" sz="1200" b="1" dirty="0" smtClean="0">
                          <a:solidFill>
                            <a:schemeClr val="tx1"/>
                          </a:solidFill>
                          <a:latin typeface="Calibri" pitchFamily="34" charset="0"/>
                          <a:cs typeface="Times New Roman" pitchFamily="18" charset="0"/>
                        </a:rPr>
                        <a:t>                    </a:t>
                      </a:r>
                      <a:r>
                        <a:rPr lang="en-US" sz="1200" b="1" dirty="0" err="1" smtClean="0">
                          <a:solidFill>
                            <a:schemeClr val="tx1"/>
                          </a:solidFill>
                          <a:latin typeface="Calibri" pitchFamily="34" charset="0"/>
                          <a:cs typeface="Times New Roman" pitchFamily="18" charset="0"/>
                        </a:rPr>
                        <a:t>ps.setString</a:t>
                      </a:r>
                      <a:r>
                        <a:rPr lang="en-US" sz="1200" b="1" dirty="0" smtClean="0">
                          <a:solidFill>
                            <a:schemeClr val="tx1"/>
                          </a:solidFill>
                          <a:latin typeface="Calibri" pitchFamily="34" charset="0"/>
                          <a:cs typeface="Times New Roman" pitchFamily="18" charset="0"/>
                        </a:rPr>
                        <a:t>(4,"4");</a:t>
                      </a:r>
                    </a:p>
                    <a:p>
                      <a:pPr marL="228600" indent="-228600" algn="l" eaLnBrk="1" hangingPunct="1">
                        <a:buAutoNum type="arabicPeriod" startAt="13"/>
                        <a:defRPr/>
                      </a:pPr>
                      <a:r>
                        <a:rPr lang="en-US" sz="1200" b="1" dirty="0" smtClean="0">
                          <a:solidFill>
                            <a:schemeClr val="tx1"/>
                          </a:solidFill>
                          <a:latin typeface="Calibri" pitchFamily="34" charset="0"/>
                          <a:cs typeface="Times New Roman" pitchFamily="18" charset="0"/>
                        </a:rPr>
                        <a:t>	</a:t>
                      </a:r>
                      <a:r>
                        <a:rPr lang="en-US" sz="1200" b="1" dirty="0" err="1" smtClean="0">
                          <a:solidFill>
                            <a:schemeClr val="tx1"/>
                          </a:solidFill>
                          <a:latin typeface="Calibri" pitchFamily="34" charset="0"/>
                          <a:cs typeface="Times New Roman" pitchFamily="18" charset="0"/>
                        </a:rPr>
                        <a:t>ps.executeUpdate</a:t>
                      </a:r>
                      <a:r>
                        <a:rPr lang="en-US" sz="1200" b="1" dirty="0" smtClean="0">
                          <a:solidFill>
                            <a:schemeClr val="tx1"/>
                          </a:solidFill>
                          <a:latin typeface="Calibri" pitchFamily="34" charset="0"/>
                          <a:cs typeface="Times New Roman" pitchFamily="18"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457200" indent="-457200" algn="l">
                        <a:spcBef>
                          <a:spcPct val="0"/>
                        </a:spcBef>
                        <a:buClr>
                          <a:srgbClr val="FF0000"/>
                        </a:buClr>
                        <a:buSzPct val="125000"/>
                        <a:buFont typeface="Wingdings" pitchFamily="2" charset="2"/>
                        <a:buNone/>
                      </a:pPr>
                      <a:r>
                        <a:rPr lang="en-US" sz="1200" b="1" dirty="0" smtClean="0">
                          <a:latin typeface="Calibri" pitchFamily="34" charset="0"/>
                        </a:rPr>
                        <a:t>15.         </a:t>
                      </a:r>
                      <a:r>
                        <a:rPr lang="en-US" sz="1200" b="1" dirty="0" err="1" smtClean="0">
                          <a:latin typeface="Calibri" pitchFamily="34" charset="0"/>
                        </a:rPr>
                        <a:t>System.out.println</a:t>
                      </a:r>
                      <a:r>
                        <a:rPr lang="en-US" sz="1200" b="1" dirty="0" smtClean="0">
                          <a:latin typeface="Calibri" pitchFamily="34" charset="0"/>
                        </a:rPr>
                        <a:t>("Inserting Successfully!");</a:t>
                      </a:r>
                    </a:p>
                    <a:p>
                      <a:pPr marL="457200" indent="-457200" algn="l">
                        <a:spcBef>
                          <a:spcPct val="0"/>
                        </a:spcBef>
                        <a:buClr>
                          <a:srgbClr val="FF0000"/>
                        </a:buClr>
                        <a:buSzPct val="125000"/>
                        <a:buFont typeface="Wingdings" pitchFamily="2" charset="2"/>
                        <a:buNone/>
                      </a:pPr>
                      <a:r>
                        <a:rPr lang="en-US" sz="1200" b="1" dirty="0" smtClean="0">
                          <a:latin typeface="Calibri" pitchFamily="34" charset="0"/>
                        </a:rPr>
                        <a:t>16.	  </a:t>
                      </a:r>
                      <a:r>
                        <a:rPr lang="en-US" sz="1200" b="1" dirty="0" err="1" smtClean="0">
                          <a:latin typeface="Calibri" pitchFamily="34" charset="0"/>
                        </a:rPr>
                        <a:t>ps.close</a:t>
                      </a:r>
                      <a:r>
                        <a:rPr lang="en-US" sz="1200" b="1" dirty="0" smtClean="0">
                          <a:latin typeface="Calibri" pitchFamily="34" charset="0"/>
                        </a:rPr>
                        <a:t>();</a:t>
                      </a:r>
                    </a:p>
                    <a:p>
                      <a:pPr marL="457200" indent="-457200" algn="l">
                        <a:spcBef>
                          <a:spcPct val="0"/>
                        </a:spcBef>
                        <a:buClr>
                          <a:srgbClr val="FF0000"/>
                        </a:buClr>
                        <a:buSzPct val="125000"/>
                        <a:buFont typeface="Wingdings" pitchFamily="2" charset="2"/>
                        <a:buNone/>
                      </a:pPr>
                      <a:r>
                        <a:rPr lang="en-US" sz="1200" b="1" dirty="0" smtClean="0">
                          <a:latin typeface="Calibri" pitchFamily="34" charset="0"/>
                        </a:rPr>
                        <a:t>17.	  </a:t>
                      </a:r>
                      <a:r>
                        <a:rPr lang="en-US" sz="1200" b="1" dirty="0" err="1" smtClean="0">
                          <a:latin typeface="Calibri" pitchFamily="34" charset="0"/>
                        </a:rPr>
                        <a:t>con.close</a:t>
                      </a:r>
                      <a:r>
                        <a:rPr lang="en-US" sz="1200" b="1" dirty="0" smtClean="0">
                          <a:latin typeface="Calibri" pitchFamily="34" charset="0"/>
                        </a:rPr>
                        <a:t>();</a:t>
                      </a:r>
                    </a:p>
                    <a:p>
                      <a:pPr marL="457200" indent="-457200" algn="l">
                        <a:spcBef>
                          <a:spcPct val="0"/>
                        </a:spcBef>
                        <a:buClr>
                          <a:srgbClr val="FF0000"/>
                        </a:buClr>
                        <a:buSzPct val="125000"/>
                        <a:buFont typeface="Wingdings" pitchFamily="2" charset="2"/>
                        <a:buNone/>
                      </a:pPr>
                      <a:r>
                        <a:rPr lang="en-US" sz="1200" b="1" dirty="0" smtClean="0">
                          <a:latin typeface="Calibri" pitchFamily="34" charset="0"/>
                        </a:rPr>
                        <a:t>18.	}</a:t>
                      </a:r>
                    </a:p>
                    <a:p>
                      <a:pPr marL="457200" indent="-457200" algn="l">
                        <a:spcBef>
                          <a:spcPct val="0"/>
                        </a:spcBef>
                        <a:buClr>
                          <a:srgbClr val="FF0000"/>
                        </a:buClr>
                        <a:buSzPct val="125000"/>
                        <a:buFont typeface="Wingdings" pitchFamily="2" charset="2"/>
                        <a:buNone/>
                      </a:pPr>
                      <a:r>
                        <a:rPr lang="en-US" sz="1200" b="1" dirty="0" smtClean="0">
                          <a:latin typeface="Calibri" pitchFamily="34" charset="0"/>
                        </a:rPr>
                        <a:t>19.	catch (Exception e)</a:t>
                      </a:r>
                    </a:p>
                    <a:p>
                      <a:pPr marL="457200" indent="-457200" algn="l">
                        <a:spcBef>
                          <a:spcPct val="0"/>
                        </a:spcBef>
                        <a:buClr>
                          <a:srgbClr val="FF0000"/>
                        </a:buClr>
                        <a:buSzPct val="125000"/>
                        <a:buFont typeface="Wingdings" pitchFamily="2" charset="2"/>
                        <a:buNone/>
                      </a:pPr>
                      <a:r>
                        <a:rPr lang="en-US" sz="1200" b="1" dirty="0" smtClean="0">
                          <a:latin typeface="Calibri" pitchFamily="34" charset="0"/>
                        </a:rPr>
                        <a:t>20.	{</a:t>
                      </a:r>
                    </a:p>
                    <a:p>
                      <a:pPr marL="457200" indent="-457200" algn="l">
                        <a:spcBef>
                          <a:spcPct val="0"/>
                        </a:spcBef>
                        <a:buClr>
                          <a:srgbClr val="FF0000"/>
                        </a:buClr>
                        <a:buSzPct val="125000"/>
                        <a:buFont typeface="Wingdings" pitchFamily="2" charset="2"/>
                        <a:buNone/>
                      </a:pPr>
                      <a:r>
                        <a:rPr lang="en-US" sz="1200" b="1" dirty="0" smtClean="0">
                          <a:latin typeface="Calibri" pitchFamily="34" charset="0"/>
                        </a:rPr>
                        <a:t>21.		</a:t>
                      </a:r>
                      <a:r>
                        <a:rPr lang="en-US" sz="1200" b="1" dirty="0" err="1" smtClean="0">
                          <a:latin typeface="Calibri" pitchFamily="34" charset="0"/>
                        </a:rPr>
                        <a:t>System.out.println</a:t>
                      </a:r>
                      <a:r>
                        <a:rPr lang="en-US" sz="1200" b="1" dirty="0" smtClean="0">
                          <a:latin typeface="Calibri" pitchFamily="34" charset="0"/>
                        </a:rPr>
                        <a:t>(</a:t>
                      </a:r>
                      <a:r>
                        <a:rPr lang="en-US" sz="1200" b="1" dirty="0" err="1" smtClean="0">
                          <a:latin typeface="Calibri" pitchFamily="34" charset="0"/>
                        </a:rPr>
                        <a:t>e.getMessage</a:t>
                      </a:r>
                      <a:r>
                        <a:rPr lang="en-US" sz="1200" b="1" dirty="0" smtClean="0">
                          <a:latin typeface="Calibri" pitchFamily="34" charset="0"/>
                        </a:rPr>
                        <a:t>());</a:t>
                      </a:r>
                    </a:p>
                    <a:p>
                      <a:pPr marL="457200" indent="-457200" algn="l">
                        <a:spcBef>
                          <a:spcPct val="0"/>
                        </a:spcBef>
                        <a:buClr>
                          <a:srgbClr val="FF0000"/>
                        </a:buClr>
                        <a:buSzPct val="125000"/>
                        <a:buFont typeface="Wingdings" pitchFamily="2" charset="2"/>
                        <a:buNone/>
                      </a:pPr>
                      <a:r>
                        <a:rPr lang="en-US" sz="1200" b="1" dirty="0" smtClean="0">
                          <a:latin typeface="Calibri" pitchFamily="34" charset="0"/>
                        </a:rPr>
                        <a:t>22.	}</a:t>
                      </a:r>
                    </a:p>
                    <a:p>
                      <a:pPr marL="457200" indent="-457200" algn="l">
                        <a:spcBef>
                          <a:spcPct val="0"/>
                        </a:spcBef>
                        <a:buClr>
                          <a:srgbClr val="FF0000"/>
                        </a:buClr>
                        <a:buSzPct val="125000"/>
                        <a:buFont typeface="Wingdings" pitchFamily="2" charset="2"/>
                        <a:buNone/>
                      </a:pPr>
                      <a:r>
                        <a:rPr lang="en-US" sz="1200" b="1" dirty="0" smtClean="0">
                          <a:latin typeface="Calibri" pitchFamily="34" charset="0"/>
                        </a:rPr>
                        <a:t>23. } }</a:t>
                      </a:r>
                    </a:p>
                    <a:p>
                      <a:pPr marL="457200" indent="-457200" algn="l">
                        <a:spcBef>
                          <a:spcPct val="0"/>
                        </a:spcBef>
                        <a:buClr>
                          <a:srgbClr val="FF0000"/>
                        </a:buClr>
                        <a:buSzPct val="125000"/>
                        <a:buFont typeface="Wingdings" pitchFamily="2" charset="2"/>
                        <a:buNone/>
                      </a:pPr>
                      <a:endParaRPr lang="en-US" sz="1200" b="1" dirty="0" smtClean="0">
                        <a:latin typeface="Calibri" pitchFamily="34" charset="0"/>
                      </a:endParaRPr>
                    </a:p>
                    <a:p>
                      <a:pPr marL="457200" indent="-457200" algn="l">
                        <a:spcBef>
                          <a:spcPct val="0"/>
                        </a:spcBef>
                        <a:buClr>
                          <a:srgbClr val="FF0000"/>
                        </a:buClr>
                        <a:buSzPct val="125000"/>
                        <a:buFont typeface="Wingdings" pitchFamily="2" charset="2"/>
                        <a:buNone/>
                      </a:pPr>
                      <a:endParaRPr lang="en-US" sz="1200" b="1" dirty="0" smtClean="0">
                        <a:latin typeface="Calibri" pitchFamily="34" charset="0"/>
                      </a:endParaRPr>
                    </a:p>
                    <a:p>
                      <a:pPr marL="457200" indent="-457200" algn="l">
                        <a:spcBef>
                          <a:spcPct val="0"/>
                        </a:spcBef>
                        <a:buClr>
                          <a:srgbClr val="FF0000"/>
                        </a:buClr>
                        <a:buSzPct val="125000"/>
                        <a:buFont typeface="Wingdings" pitchFamily="2" charset="2"/>
                        <a:buNone/>
                      </a:pPr>
                      <a:r>
                        <a:rPr lang="en-US" sz="1200" b="1" dirty="0" smtClean="0">
                          <a:latin typeface="Calibri" pitchFamily="34" charset="0"/>
                        </a:rPr>
                        <a:t>Result:</a:t>
                      </a:r>
                    </a:p>
                    <a:p>
                      <a:pPr marL="457200" indent="-457200" algn="l">
                        <a:spcBef>
                          <a:spcPct val="0"/>
                        </a:spcBef>
                        <a:buClr>
                          <a:srgbClr val="FF0000"/>
                        </a:buClr>
                        <a:buSzPct val="125000"/>
                        <a:buFont typeface="Wingdings" pitchFamily="2" charset="2"/>
                        <a:buNone/>
                      </a:pPr>
                      <a:r>
                        <a:rPr lang="en-US" sz="1200" b="0" dirty="0" smtClean="0">
                          <a:latin typeface="Calibri" pitchFamily="34" charset="0"/>
                        </a:rPr>
                        <a:t>Inserting Successfully!</a:t>
                      </a:r>
                      <a:endParaRPr lang="en-US" sz="1200" b="0" dirty="0">
                        <a:latin typeface="Calibr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ransition spd="med">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Using </a:t>
            </a:r>
            <a:r>
              <a:rPr lang="en-US" sz="2400" b="1" dirty="0" err="1" smtClean="0">
                <a:latin typeface="Calibri" pitchFamily="34" charset="0"/>
                <a:cs typeface="Courier New" pitchFamily="49" charset="0"/>
              </a:rPr>
              <a:t>PreparedStatement</a:t>
            </a:r>
            <a:r>
              <a:rPr lang="en-US" sz="2400" b="1" dirty="0" smtClean="0">
                <a:latin typeface="Calibri" pitchFamily="34" charset="0"/>
                <a:cs typeface="Courier New" pitchFamily="49" charset="0"/>
              </a:rPr>
              <a:t> </a:t>
            </a:r>
            <a:r>
              <a:rPr lang="en-US" sz="2400" b="1" dirty="0" smtClean="0">
                <a:latin typeface="Calibri" pitchFamily="34" charset="0"/>
              </a:rPr>
              <a:t>for batch updates</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buClr>
                <a:srgbClr val="FF0000"/>
              </a:buClr>
              <a:buFont typeface="Wingdings" pitchFamily="2" charset="2"/>
              <a:buChar char="q"/>
              <a:defRPr/>
            </a:pPr>
            <a:r>
              <a:rPr lang="en-US" sz="1400" dirty="0" smtClean="0">
                <a:latin typeface="Calibri" pitchFamily="34" charset="0"/>
              </a:rPr>
              <a:t>Apart from the batch related methods added by the </a:t>
            </a:r>
            <a:r>
              <a:rPr lang="en-US" sz="1400" b="1" dirty="0" smtClean="0">
                <a:latin typeface="Calibri" pitchFamily="34" charset="0"/>
              </a:rPr>
              <a:t>Statement</a:t>
            </a:r>
            <a:r>
              <a:rPr lang="en-US" sz="1400" dirty="0" smtClean="0">
                <a:latin typeface="Calibri" pitchFamily="34" charset="0"/>
              </a:rPr>
              <a:t> interface, </a:t>
            </a:r>
            <a:r>
              <a:rPr lang="en-US" sz="1400" b="1" dirty="0" err="1" smtClean="0">
                <a:latin typeface="Calibri" pitchFamily="34" charset="0"/>
              </a:rPr>
              <a:t>PreparedStatement</a:t>
            </a:r>
            <a:r>
              <a:rPr lang="en-US" sz="1400" b="1" dirty="0" smtClean="0">
                <a:latin typeface="Calibri" pitchFamily="34" charset="0"/>
              </a:rPr>
              <a:t> </a:t>
            </a:r>
            <a:r>
              <a:rPr lang="en-US" sz="1400" dirty="0" smtClean="0">
                <a:latin typeface="Calibri" pitchFamily="34" charset="0"/>
              </a:rPr>
              <a:t>adds one more.</a:t>
            </a:r>
          </a:p>
          <a:p>
            <a:pPr algn="just">
              <a:buClr>
                <a:srgbClr val="FF0000"/>
              </a:buClr>
              <a:buFont typeface="Wingdings" pitchFamily="2" charset="2"/>
              <a:buChar char="q"/>
              <a:defRPr/>
            </a:pPr>
            <a:r>
              <a:rPr lang="en-US" sz="1400" b="1" dirty="0" smtClean="0">
                <a:solidFill>
                  <a:schemeClr val="tx1"/>
                </a:solidFill>
                <a:latin typeface="Calibri" pitchFamily="34" charset="0"/>
              </a:rPr>
              <a:t>void </a:t>
            </a:r>
            <a:r>
              <a:rPr lang="en-US" sz="1400" b="1" dirty="0" err="1" smtClean="0">
                <a:solidFill>
                  <a:schemeClr val="tx1"/>
                </a:solidFill>
                <a:latin typeface="Calibri" pitchFamily="34" charset="0"/>
              </a:rPr>
              <a:t>addBatch</a:t>
            </a:r>
            <a:r>
              <a:rPr lang="en-US" sz="1400" b="1" dirty="0" smtClean="0">
                <a:solidFill>
                  <a:schemeClr val="tx1"/>
                </a:solidFill>
                <a:latin typeface="Calibri" pitchFamily="34" charset="0"/>
              </a:rPr>
              <a:t>() throws </a:t>
            </a:r>
            <a:r>
              <a:rPr lang="en-US" sz="1400" b="1" dirty="0" err="1" smtClean="0">
                <a:solidFill>
                  <a:schemeClr val="tx1"/>
                </a:solidFill>
                <a:latin typeface="Calibri" pitchFamily="34" charset="0"/>
              </a:rPr>
              <a:t>SQLException</a:t>
            </a:r>
            <a:endParaRPr lang="en-US" sz="1400" b="1" dirty="0" smtClean="0">
              <a:solidFill>
                <a:schemeClr val="tx1"/>
              </a:solidFill>
              <a:latin typeface="Calibri" pitchFamily="34" charset="0"/>
            </a:endParaRPr>
          </a:p>
          <a:p>
            <a:pPr algn="just">
              <a:buClr>
                <a:srgbClr val="FF0000"/>
              </a:buClr>
              <a:buNone/>
              <a:defRPr/>
            </a:pPr>
            <a:r>
              <a:rPr lang="en-US" sz="1400" b="1" dirty="0" smtClean="0">
                <a:solidFill>
                  <a:schemeClr val="tx1"/>
                </a:solidFill>
                <a:latin typeface="Calibri" pitchFamily="34" charset="0"/>
              </a:rPr>
              <a:t>	</a:t>
            </a:r>
            <a:r>
              <a:rPr lang="en-US" sz="1400" dirty="0" smtClean="0">
                <a:latin typeface="Calibri" pitchFamily="34" charset="0"/>
              </a:rPr>
              <a:t>is used to add batch of commands.</a:t>
            </a:r>
          </a:p>
          <a:p>
            <a:pPr algn="just">
              <a:buClr>
                <a:srgbClr val="FF0000"/>
              </a:buClr>
              <a:buFont typeface="Wingdings" pitchFamily="2" charset="2"/>
              <a:buChar char="q"/>
              <a:defRPr/>
            </a:pPr>
            <a:r>
              <a:rPr lang="en-US" sz="1400" dirty="0" smtClean="0">
                <a:latin typeface="Calibri" pitchFamily="34" charset="0"/>
              </a:rPr>
              <a:t>But  since most of the batch operations are executed using same </a:t>
            </a:r>
            <a:r>
              <a:rPr lang="en-US" sz="1400" dirty="0" err="1" smtClean="0">
                <a:latin typeface="Calibri" pitchFamily="34" charset="0"/>
              </a:rPr>
              <a:t>sql</a:t>
            </a:r>
            <a:r>
              <a:rPr lang="en-US" sz="1400" dirty="0" smtClean="0">
                <a:latin typeface="Calibri" pitchFamily="34" charset="0"/>
              </a:rPr>
              <a:t> statement, it is usually used with </a:t>
            </a:r>
            <a:r>
              <a:rPr lang="en-US" sz="1400" b="1" dirty="0" err="1" smtClean="0">
                <a:latin typeface="Calibri" pitchFamily="34" charset="0"/>
              </a:rPr>
              <a:t>PreparedStatement</a:t>
            </a:r>
            <a:r>
              <a:rPr lang="en-US" sz="1400" b="1" dirty="0" smtClean="0">
                <a:latin typeface="Calibri" pitchFamily="34" charset="0"/>
              </a:rPr>
              <a:t> </a:t>
            </a:r>
            <a:r>
              <a:rPr lang="en-US" sz="1400" dirty="0" smtClean="0">
                <a:latin typeface="Calibri" pitchFamily="34" charset="0"/>
              </a:rPr>
              <a:t>since it allows parameterized statements and hence they can be cached  to give better performance.</a:t>
            </a:r>
          </a:p>
        </p:txBody>
      </p:sp>
    </p:spTree>
  </p:cSld>
  <p:clrMapOvr>
    <a:masterClrMapping/>
  </p:clrMapOvr>
  <p:transition spd="med">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rPr>
              <a:t>One-tier</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eaLnBrk="1" hangingPunct="1">
              <a:buFont typeface="Wingdings" pitchFamily="2" charset="2"/>
              <a:buChar char="q"/>
              <a:defRPr/>
            </a:pPr>
            <a:r>
              <a:rPr lang="en-IN" sz="1600" dirty="0" smtClean="0">
                <a:latin typeface="Calibri" pitchFamily="34" charset="0"/>
              </a:rPr>
              <a:t>Imagine a person on a desktop computer who uses Microsoft Access to load up a list of personal addresses and phone numbers that he or she has saved in MS Windows' “My Documents” folder.  This is an example of a one-tier database architecture.  The program (Microsoft Access) runs on the user's local machine, and references a file that is stored on that machine's hard drive, thus using a single physical resource to access and process information.</a:t>
            </a:r>
          </a:p>
          <a:p>
            <a:pPr algn="just" eaLnBrk="1" hangingPunct="1">
              <a:buFont typeface="Wingdings" pitchFamily="2" charset="2"/>
              <a:buChar char="q"/>
              <a:defRPr/>
            </a:pPr>
            <a:r>
              <a:rPr lang="en-IN" sz="1600" dirty="0" smtClean="0">
                <a:latin typeface="Calibri" pitchFamily="34" charset="0"/>
              </a:rPr>
              <a:t>One-tier architectures can be beneficial when we are dealing with data that is relevant to a single user (or small number of users) and we have a relatively small amount of data.  They are somewhat inexpensive to deploy and maintain.</a:t>
            </a:r>
            <a:endParaRPr lang="en-US" sz="1600" dirty="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Example: Batch updates</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Clr>
                <a:srgbClr val="FF0000"/>
              </a:buClr>
              <a:buFont typeface="Wingdings" pitchFamily="2" charset="2"/>
              <a:buChar char="q"/>
            </a:pPr>
            <a:endParaRPr lang="en-US" sz="1400" b="1" dirty="0" smtClean="0">
              <a:latin typeface="Calibri" pitchFamily="34" charset="0"/>
            </a:endParaRPr>
          </a:p>
          <a:p>
            <a:pPr>
              <a:buFont typeface="Wingdings" pitchFamily="2" charset="2"/>
              <a:buNone/>
            </a:pPr>
            <a:endParaRPr lang="en-US" sz="1400" dirty="0" smtClean="0">
              <a:latin typeface="Calibri" pitchFamily="34" charset="0"/>
            </a:endParaRPr>
          </a:p>
        </p:txBody>
      </p:sp>
      <p:graphicFrame>
        <p:nvGraphicFramePr>
          <p:cNvPr id="5" name="Table 4"/>
          <p:cNvGraphicFramePr>
            <a:graphicFrameLocks noGrp="1"/>
          </p:cNvGraphicFramePr>
          <p:nvPr/>
        </p:nvGraphicFramePr>
        <p:xfrm>
          <a:off x="827584" y="1491630"/>
          <a:ext cx="7488832" cy="3240360"/>
        </p:xfrm>
        <a:graphic>
          <a:graphicData uri="http://schemas.openxmlformats.org/drawingml/2006/table">
            <a:tbl>
              <a:tblPr firstRow="1" bandRow="1">
                <a:tableStyleId>{5940675A-B579-460E-94D1-54222C63F5DA}</a:tableStyleId>
              </a:tblPr>
              <a:tblGrid>
                <a:gridCol w="3744416"/>
                <a:gridCol w="3744416"/>
              </a:tblGrid>
              <a:tr h="3240360">
                <a:tc>
                  <a:txBody>
                    <a:bodyPr/>
                    <a:lstStyle/>
                    <a:p>
                      <a:pPr algn="l" eaLnBrk="1" hangingPunct="1">
                        <a:buNone/>
                        <a:defRPr/>
                      </a:pPr>
                      <a:r>
                        <a:rPr lang="en-US" sz="1200" b="1" dirty="0" smtClean="0">
                          <a:solidFill>
                            <a:schemeClr val="tx1"/>
                          </a:solidFill>
                          <a:latin typeface="Calibri" pitchFamily="34" charset="0"/>
                          <a:cs typeface="Times New Roman" pitchFamily="18" charset="0"/>
                        </a:rPr>
                        <a:t>1. import java.sql.*;</a:t>
                      </a:r>
                    </a:p>
                    <a:p>
                      <a:pPr algn="l" eaLnBrk="1" hangingPunct="1">
                        <a:buNone/>
                        <a:defRPr/>
                      </a:pPr>
                      <a:r>
                        <a:rPr lang="en-US" sz="1200" b="1" dirty="0" smtClean="0">
                          <a:solidFill>
                            <a:schemeClr val="tx1"/>
                          </a:solidFill>
                          <a:latin typeface="Calibri" pitchFamily="34" charset="0"/>
                          <a:cs typeface="Times New Roman" pitchFamily="18" charset="0"/>
                        </a:rPr>
                        <a:t>2. class </a:t>
                      </a:r>
                      <a:r>
                        <a:rPr lang="en-US" sz="1200" b="1" dirty="0" err="1" smtClean="0">
                          <a:solidFill>
                            <a:schemeClr val="tx1"/>
                          </a:solidFill>
                          <a:latin typeface="Calibri" pitchFamily="34" charset="0"/>
                          <a:cs typeface="Times New Roman" pitchFamily="18" charset="0"/>
                        </a:rPr>
                        <a:t>TestConection</a:t>
                      </a:r>
                      <a:endParaRPr lang="en-US" sz="1200" b="1" dirty="0" smtClean="0">
                        <a:solidFill>
                          <a:schemeClr val="tx1"/>
                        </a:solidFill>
                        <a:latin typeface="Calibri" pitchFamily="34" charset="0"/>
                        <a:cs typeface="Times New Roman" pitchFamily="18" charset="0"/>
                      </a:endParaRPr>
                    </a:p>
                    <a:p>
                      <a:pPr algn="l" eaLnBrk="1" hangingPunct="1">
                        <a:buNone/>
                        <a:defRPr/>
                      </a:pPr>
                      <a:r>
                        <a:rPr lang="en-US" sz="1200" b="1" dirty="0" smtClean="0">
                          <a:solidFill>
                            <a:schemeClr val="tx1"/>
                          </a:solidFill>
                          <a:latin typeface="Calibri" pitchFamily="34" charset="0"/>
                          <a:cs typeface="Times New Roman" pitchFamily="18" charset="0"/>
                        </a:rPr>
                        <a:t>3. {</a:t>
                      </a:r>
                    </a:p>
                    <a:p>
                      <a:pPr algn="l" eaLnBrk="1" hangingPunct="1">
                        <a:buNone/>
                        <a:defRPr/>
                      </a:pPr>
                      <a:r>
                        <a:rPr lang="en-US" sz="1200" b="1" dirty="0" smtClean="0">
                          <a:solidFill>
                            <a:schemeClr val="tx1"/>
                          </a:solidFill>
                          <a:latin typeface="Calibri" pitchFamily="34" charset="0"/>
                          <a:cs typeface="Times New Roman" pitchFamily="18" charset="0"/>
                        </a:rPr>
                        <a:t>4. public static void main(String as[])</a:t>
                      </a:r>
                    </a:p>
                    <a:p>
                      <a:pPr algn="l" eaLnBrk="1" hangingPunct="1">
                        <a:buNone/>
                        <a:defRPr/>
                      </a:pPr>
                      <a:r>
                        <a:rPr lang="en-US" sz="1200" b="1" dirty="0" smtClean="0">
                          <a:solidFill>
                            <a:schemeClr val="tx1"/>
                          </a:solidFill>
                          <a:latin typeface="Calibri" pitchFamily="34" charset="0"/>
                          <a:cs typeface="Times New Roman" pitchFamily="18" charset="0"/>
                        </a:rPr>
                        <a:t>5. {</a:t>
                      </a:r>
                    </a:p>
                    <a:p>
                      <a:pPr algn="l" eaLnBrk="1" hangingPunct="1">
                        <a:buNone/>
                        <a:defRPr/>
                      </a:pPr>
                      <a:r>
                        <a:rPr lang="en-US" sz="1200" b="1" dirty="0" smtClean="0">
                          <a:solidFill>
                            <a:schemeClr val="tx1"/>
                          </a:solidFill>
                          <a:latin typeface="Calibri" pitchFamily="34" charset="0"/>
                          <a:cs typeface="Times New Roman" pitchFamily="18" charset="0"/>
                        </a:rPr>
                        <a:t>6.    Connection con=null;</a:t>
                      </a:r>
                    </a:p>
                    <a:p>
                      <a:pPr algn="l" eaLnBrk="1" hangingPunct="1">
                        <a:buNone/>
                        <a:defRPr/>
                      </a:pPr>
                      <a:r>
                        <a:rPr lang="en-US" sz="1200" b="1" dirty="0" smtClean="0">
                          <a:solidFill>
                            <a:schemeClr val="tx1"/>
                          </a:solidFill>
                          <a:latin typeface="Calibri" pitchFamily="34" charset="0"/>
                          <a:cs typeface="Times New Roman" pitchFamily="18" charset="0"/>
                        </a:rPr>
                        <a:t>7.  try {</a:t>
                      </a:r>
                    </a:p>
                    <a:p>
                      <a:pPr algn="l" eaLnBrk="1" hangingPunct="1">
                        <a:buNone/>
                        <a:defRPr/>
                      </a:pPr>
                      <a:r>
                        <a:rPr lang="en-US" sz="1200" b="1" dirty="0" smtClean="0">
                          <a:solidFill>
                            <a:schemeClr val="tx1"/>
                          </a:solidFill>
                          <a:latin typeface="Calibri" pitchFamily="34" charset="0"/>
                          <a:cs typeface="Times New Roman" pitchFamily="18" charset="0"/>
                        </a:rPr>
                        <a:t>8.   con = </a:t>
                      </a:r>
                      <a:r>
                        <a:rPr lang="en-US" sz="1200" b="1" dirty="0" err="1" smtClean="0">
                          <a:solidFill>
                            <a:schemeClr val="tx1"/>
                          </a:solidFill>
                          <a:latin typeface="Calibri" pitchFamily="34" charset="0"/>
                          <a:cs typeface="Times New Roman" pitchFamily="18" charset="0"/>
                        </a:rPr>
                        <a:t>DriverManager.getConnection</a:t>
                      </a:r>
                      <a:r>
                        <a:rPr lang="en-US" sz="1200" b="1" dirty="0" smtClean="0">
                          <a:solidFill>
                            <a:schemeClr val="tx1"/>
                          </a:solidFill>
                          <a:latin typeface="Calibri" pitchFamily="34" charset="0"/>
                          <a:cs typeface="Times New Roman" pitchFamily="18" charset="0"/>
                        </a:rPr>
                        <a:t>("</a:t>
                      </a:r>
                      <a:r>
                        <a:rPr lang="en-US" sz="1200" b="1" dirty="0" err="1" smtClean="0">
                          <a:solidFill>
                            <a:schemeClr val="tx1"/>
                          </a:solidFill>
                          <a:latin typeface="Calibri" pitchFamily="34" charset="0"/>
                          <a:cs typeface="Times New Roman" pitchFamily="18" charset="0"/>
                        </a:rPr>
                        <a:t>jdbc:mysql</a:t>
                      </a:r>
                      <a:r>
                        <a:rPr lang="en-US" sz="1200" b="1" dirty="0" smtClean="0">
                          <a:solidFill>
                            <a:schemeClr val="tx1"/>
                          </a:solidFill>
                          <a:latin typeface="Calibri" pitchFamily="34" charset="0"/>
                          <a:cs typeface="Times New Roman" pitchFamily="18" charset="0"/>
                        </a:rPr>
                        <a:t>://</a:t>
                      </a:r>
                      <a:r>
                        <a:rPr lang="en-US" sz="1200" b="1" dirty="0" err="1" smtClean="0">
                          <a:solidFill>
                            <a:schemeClr val="tx1"/>
                          </a:solidFill>
                          <a:latin typeface="Calibri" pitchFamily="34" charset="0"/>
                          <a:cs typeface="Times New Roman" pitchFamily="18" charset="0"/>
                        </a:rPr>
                        <a:t>localhost</a:t>
                      </a:r>
                      <a:r>
                        <a:rPr lang="en-US" sz="1200" b="1" dirty="0" smtClean="0">
                          <a:solidFill>
                            <a:schemeClr val="tx1"/>
                          </a:solidFill>
                          <a:latin typeface="Calibri" pitchFamily="34" charset="0"/>
                          <a:cs typeface="Times New Roman" pitchFamily="18" charset="0"/>
                        </a:rPr>
                        <a:t>/</a:t>
                      </a:r>
                      <a:r>
                        <a:rPr lang="en-US" sz="1200" b="1" dirty="0" err="1" smtClean="0">
                          <a:solidFill>
                            <a:schemeClr val="tx1"/>
                          </a:solidFill>
                          <a:latin typeface="Calibri" pitchFamily="34" charset="0"/>
                          <a:cs typeface="Times New Roman" pitchFamily="18" charset="0"/>
                        </a:rPr>
                        <a:t>test","root","root</a:t>
                      </a:r>
                      <a:r>
                        <a:rPr lang="en-US" sz="1200" b="1" dirty="0" smtClean="0">
                          <a:solidFill>
                            <a:schemeClr val="tx1"/>
                          </a:solidFill>
                          <a:latin typeface="Calibri" pitchFamily="34" charset="0"/>
                          <a:cs typeface="Times New Roman" pitchFamily="18" charset="0"/>
                        </a:rPr>
                        <a:t>");</a:t>
                      </a:r>
                    </a:p>
                    <a:p>
                      <a:pPr algn="l" eaLnBrk="1" hangingPunct="1">
                        <a:buNone/>
                        <a:defRPr/>
                      </a:pPr>
                      <a:r>
                        <a:rPr lang="en-US" sz="1200" b="1" dirty="0" smtClean="0">
                          <a:solidFill>
                            <a:schemeClr val="tx1"/>
                          </a:solidFill>
                          <a:latin typeface="Calibri" pitchFamily="34" charset="0"/>
                          <a:cs typeface="Times New Roman" pitchFamily="18" charset="0"/>
                        </a:rPr>
                        <a:t>9. </a:t>
                      </a:r>
                      <a:r>
                        <a:rPr lang="en-US" sz="1200" b="1" dirty="0" err="1" smtClean="0">
                          <a:solidFill>
                            <a:schemeClr val="tx1"/>
                          </a:solidFill>
                          <a:latin typeface="Calibri" pitchFamily="34" charset="0"/>
                          <a:cs typeface="Times New Roman" pitchFamily="18" charset="0"/>
                        </a:rPr>
                        <a:t>PreparedStatement</a:t>
                      </a:r>
                      <a:r>
                        <a:rPr lang="en-US" sz="1200" b="1" dirty="0" smtClean="0">
                          <a:solidFill>
                            <a:schemeClr val="tx1"/>
                          </a:solidFill>
                          <a:latin typeface="Calibri" pitchFamily="34" charset="0"/>
                          <a:cs typeface="Times New Roman" pitchFamily="18" charset="0"/>
                        </a:rPr>
                        <a:t> </a:t>
                      </a:r>
                      <a:r>
                        <a:rPr lang="en-US" sz="1200" b="1" dirty="0" err="1" smtClean="0">
                          <a:solidFill>
                            <a:schemeClr val="tx1"/>
                          </a:solidFill>
                          <a:latin typeface="Calibri" pitchFamily="34" charset="0"/>
                          <a:cs typeface="Times New Roman" pitchFamily="18" charset="0"/>
                        </a:rPr>
                        <a:t>ps</a:t>
                      </a:r>
                      <a:r>
                        <a:rPr lang="en-US" sz="1200" b="1" dirty="0" smtClean="0">
                          <a:solidFill>
                            <a:schemeClr val="tx1"/>
                          </a:solidFill>
                          <a:latin typeface="Calibri" pitchFamily="34" charset="0"/>
                          <a:cs typeface="Times New Roman" pitchFamily="18" charset="0"/>
                        </a:rPr>
                        <a:t>=</a:t>
                      </a:r>
                      <a:r>
                        <a:rPr lang="en-US" sz="1200" b="1" dirty="0" err="1" smtClean="0">
                          <a:solidFill>
                            <a:schemeClr val="tx1"/>
                          </a:solidFill>
                          <a:latin typeface="Calibri" pitchFamily="34" charset="0"/>
                          <a:cs typeface="Times New Roman" pitchFamily="18" charset="0"/>
                        </a:rPr>
                        <a:t>con.prepareStatement</a:t>
                      </a:r>
                      <a:r>
                        <a:rPr lang="en-US" sz="1200" b="1" dirty="0" smtClean="0">
                          <a:solidFill>
                            <a:schemeClr val="tx1"/>
                          </a:solidFill>
                          <a:latin typeface="Calibri" pitchFamily="34" charset="0"/>
                          <a:cs typeface="Times New Roman" pitchFamily="18" charset="0"/>
                        </a:rPr>
                        <a:t>("insert into student values(?,?,?,?)");	</a:t>
                      </a:r>
                    </a:p>
                    <a:p>
                      <a:pPr marL="228600" indent="-228600" algn="l" eaLnBrk="1" hangingPunct="1">
                        <a:buAutoNum type="arabicPeriod" startAt="10"/>
                        <a:defRPr/>
                      </a:pPr>
                      <a:r>
                        <a:rPr lang="en-US" sz="1200" b="1" dirty="0" smtClean="0">
                          <a:solidFill>
                            <a:schemeClr val="tx1"/>
                          </a:solidFill>
                          <a:latin typeface="Calibri" pitchFamily="34" charset="0"/>
                          <a:cs typeface="Times New Roman" pitchFamily="18" charset="0"/>
                        </a:rPr>
                        <a:t>          </a:t>
                      </a:r>
                      <a:r>
                        <a:rPr lang="en-US" sz="1200" b="1" dirty="0" err="1" smtClean="0">
                          <a:solidFill>
                            <a:schemeClr val="tx1"/>
                          </a:solidFill>
                          <a:latin typeface="Calibri" pitchFamily="34" charset="0"/>
                          <a:cs typeface="Times New Roman" pitchFamily="18" charset="0"/>
                        </a:rPr>
                        <a:t>ps.setInt</a:t>
                      </a:r>
                      <a:r>
                        <a:rPr lang="en-US" sz="1200" b="1" dirty="0" smtClean="0">
                          <a:solidFill>
                            <a:schemeClr val="tx1"/>
                          </a:solidFill>
                          <a:latin typeface="Calibri" pitchFamily="34" charset="0"/>
                          <a:cs typeface="Times New Roman" pitchFamily="18" charset="0"/>
                        </a:rPr>
                        <a:t>(1,1004);</a:t>
                      </a:r>
                    </a:p>
                    <a:p>
                      <a:pPr marL="228600" indent="-228600" algn="l" eaLnBrk="1" hangingPunct="1">
                        <a:buAutoNum type="arabicPeriod" startAt="10"/>
                        <a:defRPr/>
                      </a:pPr>
                      <a:r>
                        <a:rPr lang="en-US" sz="1200" b="1" dirty="0" smtClean="0">
                          <a:solidFill>
                            <a:schemeClr val="tx1"/>
                          </a:solidFill>
                          <a:latin typeface="Calibri" pitchFamily="34" charset="0"/>
                          <a:cs typeface="Times New Roman" pitchFamily="18" charset="0"/>
                        </a:rPr>
                        <a:t>          </a:t>
                      </a:r>
                      <a:r>
                        <a:rPr lang="en-US" sz="1200" b="1" dirty="0" err="1" smtClean="0">
                          <a:solidFill>
                            <a:schemeClr val="tx1"/>
                          </a:solidFill>
                          <a:latin typeface="Calibri" pitchFamily="34" charset="0"/>
                          <a:cs typeface="Times New Roman" pitchFamily="18" charset="0"/>
                        </a:rPr>
                        <a:t>ps.setString</a:t>
                      </a:r>
                      <a:r>
                        <a:rPr lang="en-US" sz="1200" b="1" dirty="0" smtClean="0">
                          <a:solidFill>
                            <a:schemeClr val="tx1"/>
                          </a:solidFill>
                          <a:latin typeface="Calibri" pitchFamily="34" charset="0"/>
                          <a:cs typeface="Times New Roman" pitchFamily="18" charset="0"/>
                        </a:rPr>
                        <a:t>(2,“AAA");</a:t>
                      </a:r>
                    </a:p>
                    <a:p>
                      <a:pPr algn="l" eaLnBrk="1" hangingPunct="1">
                        <a:buNone/>
                        <a:defRPr/>
                      </a:pPr>
                      <a:r>
                        <a:rPr lang="en-US" sz="1200" b="1" dirty="0" smtClean="0">
                          <a:solidFill>
                            <a:schemeClr val="tx1"/>
                          </a:solidFill>
                          <a:latin typeface="Calibri" pitchFamily="34" charset="0"/>
                          <a:cs typeface="Times New Roman" pitchFamily="18" charset="0"/>
                        </a:rPr>
                        <a:t>12.</a:t>
                      </a:r>
                      <a:r>
                        <a:rPr lang="en-US" sz="1200" b="1" baseline="0" dirty="0" smtClean="0">
                          <a:solidFill>
                            <a:schemeClr val="tx1"/>
                          </a:solidFill>
                          <a:latin typeface="Calibri" pitchFamily="34" charset="0"/>
                          <a:cs typeface="Times New Roman" pitchFamily="18" charset="0"/>
                        </a:rPr>
                        <a:t>           </a:t>
                      </a:r>
                      <a:r>
                        <a:rPr lang="en-US" sz="1200" b="1" dirty="0" err="1" smtClean="0">
                          <a:solidFill>
                            <a:schemeClr val="tx1"/>
                          </a:solidFill>
                          <a:latin typeface="Calibri" pitchFamily="34" charset="0"/>
                          <a:cs typeface="Times New Roman" pitchFamily="18" charset="0"/>
                        </a:rPr>
                        <a:t>ps.setString</a:t>
                      </a:r>
                      <a:r>
                        <a:rPr lang="en-US" sz="1200" b="1" dirty="0" smtClean="0">
                          <a:solidFill>
                            <a:schemeClr val="tx1"/>
                          </a:solidFill>
                          <a:latin typeface="Calibri" pitchFamily="34" charset="0"/>
                          <a:cs typeface="Times New Roman" pitchFamily="18" charset="0"/>
                        </a:rPr>
                        <a:t>(3,"M.Tec");</a:t>
                      </a:r>
                    </a:p>
                    <a:p>
                      <a:pPr algn="l" eaLnBrk="1" hangingPunct="1">
                        <a:buNone/>
                        <a:defRPr/>
                      </a:pPr>
                      <a:r>
                        <a:rPr lang="en-US" sz="1200" b="1" dirty="0" smtClean="0">
                          <a:solidFill>
                            <a:schemeClr val="tx1"/>
                          </a:solidFill>
                          <a:latin typeface="Calibri" pitchFamily="34" charset="0"/>
                          <a:cs typeface="Times New Roman" pitchFamily="18" charset="0"/>
                        </a:rPr>
                        <a:t>13.           </a:t>
                      </a:r>
                      <a:r>
                        <a:rPr lang="en-US" sz="1200" b="1" dirty="0" err="1" smtClean="0">
                          <a:solidFill>
                            <a:schemeClr val="tx1"/>
                          </a:solidFill>
                          <a:latin typeface="Calibri" pitchFamily="34" charset="0"/>
                          <a:cs typeface="Times New Roman" pitchFamily="18" charset="0"/>
                        </a:rPr>
                        <a:t>ps.setString</a:t>
                      </a:r>
                      <a:r>
                        <a:rPr lang="en-US" sz="1200" b="1" dirty="0" smtClean="0">
                          <a:solidFill>
                            <a:schemeClr val="tx1"/>
                          </a:solidFill>
                          <a:latin typeface="Calibri" pitchFamily="34" charset="0"/>
                          <a:cs typeface="Times New Roman" pitchFamily="18" charset="0"/>
                        </a:rPr>
                        <a:t>(4,"4");	</a:t>
                      </a:r>
                    </a:p>
                    <a:p>
                      <a:pPr algn="l" eaLnBrk="1" hangingPunct="1">
                        <a:buNone/>
                        <a:defRPr/>
                      </a:pPr>
                      <a:r>
                        <a:rPr lang="en-US" sz="1200" b="1" dirty="0" smtClean="0">
                          <a:solidFill>
                            <a:schemeClr val="tx1"/>
                          </a:solidFill>
                          <a:latin typeface="Calibri" pitchFamily="34" charset="0"/>
                          <a:cs typeface="Times New Roman" pitchFamily="18" charset="0"/>
                        </a:rPr>
                        <a:t>14.           </a:t>
                      </a:r>
                      <a:r>
                        <a:rPr lang="en-US" sz="1200" b="1" dirty="0" err="1" smtClean="0">
                          <a:solidFill>
                            <a:schemeClr val="tx1"/>
                          </a:solidFill>
                          <a:latin typeface="Calibri" pitchFamily="34" charset="0"/>
                          <a:cs typeface="Times New Roman" pitchFamily="18" charset="0"/>
                        </a:rPr>
                        <a:t>ps.addBatch</a:t>
                      </a:r>
                      <a:r>
                        <a:rPr lang="en-US" sz="1200" b="1" dirty="0" smtClean="0">
                          <a:solidFill>
                            <a:schemeClr val="tx1"/>
                          </a:solidFill>
                          <a:latin typeface="Calibri" pitchFamily="34" charset="0"/>
                          <a:cs typeface="Times New Roman" pitchFamily="18"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457200" indent="-457200" algn="l">
                        <a:spcBef>
                          <a:spcPct val="0"/>
                        </a:spcBef>
                        <a:buClr>
                          <a:srgbClr val="FF0000"/>
                        </a:buClr>
                        <a:buSzPct val="125000"/>
                        <a:buFont typeface="Wingdings" pitchFamily="2" charset="2"/>
                        <a:buNone/>
                      </a:pPr>
                      <a:r>
                        <a:rPr lang="en-US" sz="1200" b="1" dirty="0" smtClean="0">
                          <a:latin typeface="Calibri" pitchFamily="34" charset="0"/>
                        </a:rPr>
                        <a:t>15.                     </a:t>
                      </a:r>
                      <a:r>
                        <a:rPr lang="en-US" sz="1200" b="1" dirty="0" err="1" smtClean="0">
                          <a:latin typeface="Calibri" pitchFamily="34" charset="0"/>
                        </a:rPr>
                        <a:t>ps.setInt</a:t>
                      </a:r>
                      <a:r>
                        <a:rPr lang="en-US" sz="1200" b="1" dirty="0" smtClean="0">
                          <a:latin typeface="Calibri" pitchFamily="34" charset="0"/>
                        </a:rPr>
                        <a:t>(1,1005);</a:t>
                      </a:r>
                    </a:p>
                    <a:p>
                      <a:pPr marL="457200" indent="-457200" algn="l">
                        <a:spcBef>
                          <a:spcPct val="0"/>
                        </a:spcBef>
                        <a:buClr>
                          <a:srgbClr val="FF0000"/>
                        </a:buClr>
                        <a:buSzPct val="125000"/>
                        <a:buFont typeface="Wingdings" pitchFamily="2" charset="2"/>
                        <a:buNone/>
                      </a:pPr>
                      <a:r>
                        <a:rPr lang="en-US" sz="1200" b="1" dirty="0" smtClean="0">
                          <a:latin typeface="Calibri" pitchFamily="34" charset="0"/>
                        </a:rPr>
                        <a:t>16.		</a:t>
                      </a:r>
                      <a:r>
                        <a:rPr lang="en-US" sz="1200" b="1" dirty="0" err="1" smtClean="0">
                          <a:latin typeface="Calibri" pitchFamily="34" charset="0"/>
                        </a:rPr>
                        <a:t>ps.setString</a:t>
                      </a:r>
                      <a:r>
                        <a:rPr lang="en-US" sz="1200" b="1" dirty="0" smtClean="0">
                          <a:latin typeface="Calibri" pitchFamily="34" charset="0"/>
                        </a:rPr>
                        <a:t>(2,"BBB");</a:t>
                      </a:r>
                    </a:p>
                    <a:p>
                      <a:pPr marL="457200" indent="-457200" algn="l">
                        <a:spcBef>
                          <a:spcPct val="0"/>
                        </a:spcBef>
                        <a:buClr>
                          <a:srgbClr val="FF0000"/>
                        </a:buClr>
                        <a:buSzPct val="125000"/>
                        <a:buFont typeface="Wingdings" pitchFamily="2" charset="2"/>
                        <a:buNone/>
                      </a:pPr>
                      <a:r>
                        <a:rPr lang="en-US" sz="1200" b="1" dirty="0" smtClean="0">
                          <a:latin typeface="Calibri" pitchFamily="34" charset="0"/>
                        </a:rPr>
                        <a:t>17.		</a:t>
                      </a:r>
                      <a:r>
                        <a:rPr lang="en-US" sz="1200" b="1" dirty="0" err="1" smtClean="0">
                          <a:latin typeface="Calibri" pitchFamily="34" charset="0"/>
                        </a:rPr>
                        <a:t>ps.setString</a:t>
                      </a:r>
                      <a:r>
                        <a:rPr lang="en-US" sz="1200" b="1" dirty="0" smtClean="0">
                          <a:latin typeface="Calibri" pitchFamily="34" charset="0"/>
                        </a:rPr>
                        <a:t>(3,"B.Tec");</a:t>
                      </a:r>
                    </a:p>
                    <a:p>
                      <a:pPr marL="457200" indent="-457200" algn="l">
                        <a:spcBef>
                          <a:spcPct val="0"/>
                        </a:spcBef>
                        <a:buClr>
                          <a:srgbClr val="FF0000"/>
                        </a:buClr>
                        <a:buSzPct val="125000"/>
                        <a:buFont typeface="Wingdings" pitchFamily="2" charset="2"/>
                        <a:buNone/>
                      </a:pPr>
                      <a:r>
                        <a:rPr lang="en-US" sz="1200" b="1" dirty="0" smtClean="0">
                          <a:latin typeface="Calibri" pitchFamily="34" charset="0"/>
                        </a:rPr>
                        <a:t>18.		</a:t>
                      </a:r>
                      <a:r>
                        <a:rPr lang="en-US" sz="1200" b="1" dirty="0" err="1" smtClean="0">
                          <a:latin typeface="Calibri" pitchFamily="34" charset="0"/>
                        </a:rPr>
                        <a:t>ps.setString</a:t>
                      </a:r>
                      <a:r>
                        <a:rPr lang="en-US" sz="1200" b="1" dirty="0" smtClean="0">
                          <a:latin typeface="Calibri" pitchFamily="34" charset="0"/>
                        </a:rPr>
                        <a:t>(4,"6");</a:t>
                      </a:r>
                    </a:p>
                    <a:p>
                      <a:pPr marL="457200" indent="-457200" algn="l">
                        <a:spcBef>
                          <a:spcPct val="0"/>
                        </a:spcBef>
                        <a:buClr>
                          <a:srgbClr val="FF0000"/>
                        </a:buClr>
                        <a:buSzPct val="125000"/>
                        <a:buFont typeface="Wingdings" pitchFamily="2" charset="2"/>
                        <a:buNone/>
                      </a:pPr>
                      <a:r>
                        <a:rPr lang="en-US" sz="1200" b="1" dirty="0" smtClean="0">
                          <a:latin typeface="Calibri" pitchFamily="34" charset="0"/>
                        </a:rPr>
                        <a:t>19.		</a:t>
                      </a:r>
                      <a:r>
                        <a:rPr lang="en-US" sz="1200" b="1" dirty="0" err="1" smtClean="0">
                          <a:latin typeface="Calibri" pitchFamily="34" charset="0"/>
                        </a:rPr>
                        <a:t>ps.addBatch</a:t>
                      </a:r>
                      <a:r>
                        <a:rPr lang="en-US" sz="1200" b="1" dirty="0" smtClean="0">
                          <a:latin typeface="Calibri" pitchFamily="34" charset="0"/>
                        </a:rPr>
                        <a:t>();</a:t>
                      </a:r>
                    </a:p>
                    <a:p>
                      <a:pPr marL="457200" indent="-457200" algn="l">
                        <a:spcBef>
                          <a:spcPct val="0"/>
                        </a:spcBef>
                        <a:buClr>
                          <a:srgbClr val="FF0000"/>
                        </a:buClr>
                        <a:buSzPct val="125000"/>
                        <a:buFont typeface="Wingdings" pitchFamily="2" charset="2"/>
                        <a:buNone/>
                      </a:pPr>
                      <a:r>
                        <a:rPr lang="en-US" sz="1200" b="1" dirty="0" smtClean="0">
                          <a:latin typeface="Calibri" pitchFamily="34" charset="0"/>
                        </a:rPr>
                        <a:t>20.		</a:t>
                      </a:r>
                      <a:r>
                        <a:rPr lang="en-US" sz="1200" b="1" dirty="0" err="1" smtClean="0">
                          <a:latin typeface="Calibri" pitchFamily="34" charset="0"/>
                        </a:rPr>
                        <a:t>ps.executeBatch</a:t>
                      </a:r>
                      <a:r>
                        <a:rPr lang="en-US" sz="1200" b="1" dirty="0" smtClean="0">
                          <a:latin typeface="Calibri" pitchFamily="34" charset="0"/>
                        </a:rPr>
                        <a:t>();</a:t>
                      </a:r>
                    </a:p>
                    <a:p>
                      <a:pPr marL="457200" indent="-457200" algn="l">
                        <a:spcBef>
                          <a:spcPct val="0"/>
                        </a:spcBef>
                        <a:buClr>
                          <a:srgbClr val="FF0000"/>
                        </a:buClr>
                        <a:buSzPct val="125000"/>
                        <a:buFont typeface="Wingdings" pitchFamily="2" charset="2"/>
                        <a:buNone/>
                      </a:pPr>
                      <a:r>
                        <a:rPr lang="en-US" sz="1200" b="1" dirty="0" smtClean="0">
                          <a:latin typeface="Calibri" pitchFamily="34" charset="0"/>
                        </a:rPr>
                        <a:t>21.		</a:t>
                      </a:r>
                      <a:r>
                        <a:rPr lang="en-US" sz="1200" b="1" dirty="0" err="1" smtClean="0">
                          <a:latin typeface="Calibri" pitchFamily="34" charset="0"/>
                        </a:rPr>
                        <a:t>con.close</a:t>
                      </a:r>
                      <a:r>
                        <a:rPr lang="en-US" sz="1200" b="1" dirty="0" smtClean="0">
                          <a:latin typeface="Calibri" pitchFamily="34" charset="0"/>
                        </a:rPr>
                        <a:t>();</a:t>
                      </a:r>
                    </a:p>
                    <a:p>
                      <a:pPr marL="457200" indent="-457200" algn="l">
                        <a:spcBef>
                          <a:spcPct val="0"/>
                        </a:spcBef>
                        <a:buClr>
                          <a:srgbClr val="FF0000"/>
                        </a:buClr>
                        <a:buSzPct val="125000"/>
                        <a:buFont typeface="Wingdings" pitchFamily="2" charset="2"/>
                        <a:buNone/>
                      </a:pPr>
                      <a:r>
                        <a:rPr lang="en-US" sz="1200" b="1" dirty="0" smtClean="0">
                          <a:latin typeface="Calibri" pitchFamily="34" charset="0"/>
                        </a:rPr>
                        <a:t>21.		</a:t>
                      </a:r>
                      <a:r>
                        <a:rPr lang="en-US" sz="1200" b="1" dirty="0" err="1" smtClean="0">
                          <a:latin typeface="Calibri" pitchFamily="34" charset="0"/>
                        </a:rPr>
                        <a:t>System.out.println</a:t>
                      </a:r>
                      <a:r>
                        <a:rPr lang="en-US" sz="1200" b="1" dirty="0" smtClean="0">
                          <a:latin typeface="Calibri" pitchFamily="34" charset="0"/>
                        </a:rPr>
                        <a:t>("Batch Updated!!!!");</a:t>
                      </a:r>
                    </a:p>
                    <a:p>
                      <a:pPr marL="457200" indent="-457200" algn="l">
                        <a:spcBef>
                          <a:spcPct val="0"/>
                        </a:spcBef>
                        <a:buClr>
                          <a:srgbClr val="FF0000"/>
                        </a:buClr>
                        <a:buSzPct val="125000"/>
                        <a:buFont typeface="Wingdings" pitchFamily="2" charset="2"/>
                        <a:buNone/>
                      </a:pPr>
                      <a:r>
                        <a:rPr lang="en-US" sz="1200" b="1" dirty="0" smtClean="0">
                          <a:latin typeface="Calibri" pitchFamily="34" charset="0"/>
                        </a:rPr>
                        <a:t>22.             }</a:t>
                      </a:r>
                    </a:p>
                    <a:p>
                      <a:pPr marL="457200" indent="-457200" algn="l">
                        <a:spcBef>
                          <a:spcPct val="0"/>
                        </a:spcBef>
                        <a:buClr>
                          <a:srgbClr val="FF0000"/>
                        </a:buClr>
                        <a:buSzPct val="125000"/>
                        <a:buFont typeface="Wingdings" pitchFamily="2" charset="2"/>
                        <a:buNone/>
                      </a:pPr>
                      <a:r>
                        <a:rPr lang="en-US" sz="1200" b="1" dirty="0" smtClean="0">
                          <a:latin typeface="Calibri" pitchFamily="34" charset="0"/>
                        </a:rPr>
                        <a:t>23.	catch (Exception e)</a:t>
                      </a:r>
                    </a:p>
                    <a:p>
                      <a:pPr marL="457200" indent="-457200" algn="l">
                        <a:spcBef>
                          <a:spcPct val="0"/>
                        </a:spcBef>
                        <a:buClr>
                          <a:srgbClr val="FF0000"/>
                        </a:buClr>
                        <a:buSzPct val="125000"/>
                        <a:buFont typeface="Wingdings" pitchFamily="2" charset="2"/>
                        <a:buNone/>
                      </a:pPr>
                      <a:r>
                        <a:rPr lang="en-US" sz="1200" b="1" dirty="0" smtClean="0">
                          <a:latin typeface="Calibri" pitchFamily="34" charset="0"/>
                        </a:rPr>
                        <a:t>24.	{</a:t>
                      </a:r>
                    </a:p>
                    <a:p>
                      <a:pPr marL="457200" indent="-457200" algn="l">
                        <a:spcBef>
                          <a:spcPct val="0"/>
                        </a:spcBef>
                        <a:buClr>
                          <a:srgbClr val="FF0000"/>
                        </a:buClr>
                        <a:buSzPct val="125000"/>
                        <a:buFont typeface="Wingdings" pitchFamily="2" charset="2"/>
                        <a:buNone/>
                      </a:pPr>
                      <a:r>
                        <a:rPr lang="en-US" sz="1200" b="1" dirty="0" smtClean="0">
                          <a:latin typeface="Calibri" pitchFamily="34" charset="0"/>
                        </a:rPr>
                        <a:t>25.	        </a:t>
                      </a:r>
                      <a:r>
                        <a:rPr lang="en-US" sz="1200" b="1" dirty="0" err="1" smtClean="0">
                          <a:latin typeface="Calibri" pitchFamily="34" charset="0"/>
                        </a:rPr>
                        <a:t>System.out.println</a:t>
                      </a:r>
                      <a:r>
                        <a:rPr lang="en-US" sz="1200" b="1" dirty="0" smtClean="0">
                          <a:latin typeface="Calibri" pitchFamily="34" charset="0"/>
                        </a:rPr>
                        <a:t>(</a:t>
                      </a:r>
                      <a:r>
                        <a:rPr lang="en-US" sz="1200" b="1" dirty="0" err="1" smtClean="0">
                          <a:latin typeface="Calibri" pitchFamily="34" charset="0"/>
                        </a:rPr>
                        <a:t>e.getMessage</a:t>
                      </a:r>
                      <a:r>
                        <a:rPr lang="en-US" sz="1200" b="1" dirty="0" smtClean="0">
                          <a:latin typeface="Calibri" pitchFamily="34" charset="0"/>
                        </a:rPr>
                        <a:t>());</a:t>
                      </a:r>
                    </a:p>
                    <a:p>
                      <a:pPr marL="457200" indent="-457200" algn="l">
                        <a:spcBef>
                          <a:spcPct val="0"/>
                        </a:spcBef>
                        <a:buClr>
                          <a:srgbClr val="FF0000"/>
                        </a:buClr>
                        <a:buSzPct val="125000"/>
                        <a:buFont typeface="Wingdings" pitchFamily="2" charset="2"/>
                        <a:buNone/>
                      </a:pPr>
                      <a:r>
                        <a:rPr lang="en-US" sz="1200" b="1" dirty="0" smtClean="0">
                          <a:latin typeface="Calibri" pitchFamily="34" charset="0"/>
                        </a:rPr>
                        <a:t>26.	}</a:t>
                      </a:r>
                    </a:p>
                    <a:p>
                      <a:pPr marL="457200" indent="-457200" algn="l">
                        <a:spcBef>
                          <a:spcPct val="0"/>
                        </a:spcBef>
                        <a:buClr>
                          <a:srgbClr val="FF0000"/>
                        </a:buClr>
                        <a:buSzPct val="125000"/>
                        <a:buFont typeface="Wingdings" pitchFamily="2" charset="2"/>
                        <a:buNone/>
                      </a:pPr>
                      <a:r>
                        <a:rPr lang="en-US" sz="1200" b="1" dirty="0" smtClean="0">
                          <a:latin typeface="Calibri" pitchFamily="34" charset="0"/>
                        </a:rPr>
                        <a:t>27.  } }</a:t>
                      </a:r>
                    </a:p>
                    <a:p>
                      <a:pPr marL="457200" indent="-457200" algn="l">
                        <a:spcBef>
                          <a:spcPct val="0"/>
                        </a:spcBef>
                        <a:buClr>
                          <a:srgbClr val="FF0000"/>
                        </a:buClr>
                        <a:buSzPct val="125000"/>
                        <a:buFont typeface="Wingdings" pitchFamily="2" charset="2"/>
                        <a:buNone/>
                      </a:pPr>
                      <a:endParaRPr lang="en-US" sz="1200" b="1" dirty="0" smtClean="0">
                        <a:latin typeface="Calibri" pitchFamily="34" charset="0"/>
                      </a:endParaRPr>
                    </a:p>
                    <a:p>
                      <a:pPr marL="457200" indent="-457200" algn="l">
                        <a:spcBef>
                          <a:spcPct val="0"/>
                        </a:spcBef>
                        <a:buClr>
                          <a:srgbClr val="FF0000"/>
                        </a:buClr>
                        <a:buSzPct val="125000"/>
                        <a:buFont typeface="Wingdings" pitchFamily="2" charset="2"/>
                        <a:buNone/>
                      </a:pPr>
                      <a:r>
                        <a:rPr lang="en-US" sz="1200" b="1" dirty="0" smtClean="0">
                          <a:latin typeface="Calibri" pitchFamily="34" charset="0"/>
                        </a:rPr>
                        <a:t>Result:</a:t>
                      </a:r>
                    </a:p>
                    <a:p>
                      <a:pPr marL="457200" indent="-457200" algn="l">
                        <a:spcBef>
                          <a:spcPct val="0"/>
                        </a:spcBef>
                        <a:buClr>
                          <a:srgbClr val="FF0000"/>
                        </a:buClr>
                        <a:buSzPct val="125000"/>
                        <a:buFont typeface="Wingdings" pitchFamily="2" charset="2"/>
                        <a:buNone/>
                      </a:pPr>
                      <a:r>
                        <a:rPr lang="en-US" sz="1200" b="0" dirty="0" smtClean="0">
                          <a:latin typeface="Calibri" pitchFamily="34" charset="0"/>
                        </a:rPr>
                        <a:t>Batch Updated!!!!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ransition spd="med">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err="1" smtClean="0">
                <a:latin typeface="Calibri" pitchFamily="34" charset="0"/>
                <a:cs typeface="Courier New" pitchFamily="49" charset="0"/>
              </a:rPr>
              <a:t>CallableStatement</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lnSpc>
                <a:spcPct val="120000"/>
              </a:lnSpc>
              <a:buFont typeface="Wingdings" pitchFamily="2" charset="2"/>
              <a:buChar char="q"/>
            </a:pPr>
            <a:r>
              <a:rPr lang="en-US" sz="1400" dirty="0" smtClean="0">
                <a:latin typeface="Calibri" pitchFamily="34" charset="0"/>
              </a:rPr>
              <a:t>Interface that inherits from</a:t>
            </a:r>
            <a:r>
              <a:rPr lang="en-US" sz="1400" b="1" dirty="0" smtClean="0">
                <a:latin typeface="Calibri" pitchFamily="34" charset="0"/>
                <a:cs typeface="Courier New" pitchFamily="49" charset="0"/>
              </a:rPr>
              <a:t> </a:t>
            </a:r>
            <a:r>
              <a:rPr lang="en-US" sz="1400" b="1" dirty="0" err="1" smtClean="0">
                <a:latin typeface="Calibri" pitchFamily="34" charset="0"/>
                <a:cs typeface="Courier New" pitchFamily="49" charset="0"/>
              </a:rPr>
              <a:t>PreparedStatement</a:t>
            </a:r>
            <a:r>
              <a:rPr lang="en-US" sz="1400" b="1" dirty="0" smtClean="0">
                <a:latin typeface="Calibri" pitchFamily="34" charset="0"/>
                <a:cs typeface="Courier New" pitchFamily="49" charset="0"/>
              </a:rPr>
              <a:t> </a:t>
            </a:r>
            <a:r>
              <a:rPr lang="en-US" sz="1400" dirty="0" smtClean="0">
                <a:latin typeface="Calibri" pitchFamily="34" charset="0"/>
              </a:rPr>
              <a:t>that is used to execute stored-procedure.</a:t>
            </a:r>
          </a:p>
          <a:p>
            <a:pPr algn="just">
              <a:lnSpc>
                <a:spcPct val="120000"/>
              </a:lnSpc>
              <a:buFont typeface="Wingdings" pitchFamily="2" charset="2"/>
              <a:buChar char="q"/>
            </a:pPr>
            <a:r>
              <a:rPr lang="en-US" sz="1400" b="1" dirty="0" smtClean="0">
                <a:solidFill>
                  <a:schemeClr val="tx1"/>
                </a:solidFill>
                <a:latin typeface="Calibri" pitchFamily="34" charset="0"/>
                <a:cs typeface="Courier New" pitchFamily="49" charset="0"/>
              </a:rPr>
              <a:t>In </a:t>
            </a:r>
            <a:r>
              <a:rPr lang="en-US" sz="1400" b="1" dirty="0" err="1" smtClean="0">
                <a:latin typeface="Calibri" pitchFamily="34" charset="0"/>
                <a:cs typeface="Courier New" pitchFamily="49" charset="0"/>
              </a:rPr>
              <a:t>Connection.prepareCall</a:t>
            </a:r>
            <a:r>
              <a:rPr lang="en-US" sz="1400" b="1" dirty="0" smtClean="0">
                <a:latin typeface="Calibri" pitchFamily="34" charset="0"/>
                <a:cs typeface="Courier New" pitchFamily="49" charset="0"/>
              </a:rPr>
              <a:t>(String </a:t>
            </a:r>
            <a:r>
              <a:rPr lang="en-US" sz="1400" dirty="0" smtClean="0">
                <a:latin typeface="Calibri" pitchFamily="34" charset="0"/>
              </a:rPr>
              <a:t>s)is used to create a </a:t>
            </a:r>
            <a:r>
              <a:rPr lang="en-US" sz="1400" b="1" dirty="0" err="1" smtClean="0">
                <a:latin typeface="Calibri" pitchFamily="34" charset="0"/>
                <a:cs typeface="Courier New" pitchFamily="49" charset="0"/>
              </a:rPr>
              <a:t>CallableStatement</a:t>
            </a:r>
            <a:r>
              <a:rPr lang="en-US" sz="1400" b="1" dirty="0" smtClean="0">
                <a:latin typeface="Calibri" pitchFamily="34" charset="0"/>
                <a:cs typeface="Courier New" pitchFamily="49" charset="0"/>
              </a:rPr>
              <a:t>.</a:t>
            </a:r>
          </a:p>
          <a:p>
            <a:pPr algn="just">
              <a:lnSpc>
                <a:spcPct val="120000"/>
              </a:lnSpc>
              <a:buFont typeface="Wingdings" pitchFamily="2" charset="2"/>
              <a:buChar char="q"/>
            </a:pPr>
            <a:r>
              <a:rPr lang="en-US" sz="1400" dirty="0" smtClean="0">
                <a:latin typeface="Calibri" pitchFamily="34" charset="0"/>
              </a:rPr>
              <a:t>The string parameter is of the form</a:t>
            </a:r>
          </a:p>
          <a:p>
            <a:pPr algn="just">
              <a:lnSpc>
                <a:spcPct val="120000"/>
              </a:lnSpc>
              <a:buNone/>
            </a:pPr>
            <a:r>
              <a:rPr lang="en-US" sz="1400" b="1" dirty="0" smtClean="0">
                <a:solidFill>
                  <a:schemeClr val="tx1"/>
                </a:solidFill>
                <a:latin typeface="Calibri" pitchFamily="34" charset="0"/>
                <a:cs typeface="Courier New" pitchFamily="49" charset="0"/>
              </a:rPr>
              <a:t>         {[?=] call &lt;procedure-name&gt;[&lt;arg1&gt;,&lt;arg2&gt;, ...]} 	//Line1	</a:t>
            </a:r>
          </a:p>
          <a:p>
            <a:pPr algn="just">
              <a:lnSpc>
                <a:spcPct val="120000"/>
              </a:lnSpc>
              <a:buFont typeface="Wingdings" pitchFamily="2" charset="2"/>
              <a:buChar char="q"/>
            </a:pPr>
            <a:r>
              <a:rPr lang="en-US" sz="1400" dirty="0" smtClean="0">
                <a:latin typeface="Calibri" pitchFamily="34" charset="0"/>
              </a:rPr>
              <a:t>The arguments IN parameter values are set using the set methods inherited from </a:t>
            </a:r>
            <a:r>
              <a:rPr lang="en-US" sz="1400" b="1" dirty="0" err="1" smtClean="0">
                <a:latin typeface="Calibri" pitchFamily="34" charset="0"/>
                <a:cs typeface="Courier New" pitchFamily="49" charset="0"/>
              </a:rPr>
              <a:t>PreparedStatement</a:t>
            </a:r>
            <a:r>
              <a:rPr lang="en-US" sz="1400" dirty="0" smtClean="0">
                <a:latin typeface="Calibri" pitchFamily="34" charset="0"/>
              </a:rPr>
              <a:t>.</a:t>
            </a:r>
          </a:p>
          <a:p>
            <a:pPr algn="just">
              <a:lnSpc>
                <a:spcPct val="120000"/>
              </a:lnSpc>
              <a:buFont typeface="Wingdings" pitchFamily="2" charset="2"/>
              <a:buChar char="q"/>
            </a:pPr>
            <a:r>
              <a:rPr lang="en-US" sz="1400" dirty="0" smtClean="0">
                <a:latin typeface="Calibri" pitchFamily="34" charset="0"/>
              </a:rPr>
              <a:t>All </a:t>
            </a:r>
            <a:r>
              <a:rPr lang="en-US" sz="1400" b="1" dirty="0" smtClean="0">
                <a:latin typeface="Calibri" pitchFamily="34" charset="0"/>
                <a:cs typeface="Courier New" pitchFamily="49" charset="0"/>
              </a:rPr>
              <a:t>OUT</a:t>
            </a:r>
            <a:r>
              <a:rPr lang="en-US" sz="1400" dirty="0" smtClean="0">
                <a:latin typeface="Calibri" pitchFamily="34" charset="0"/>
              </a:rPr>
              <a:t> parameters must be registered before a stored procedure is executed.</a:t>
            </a:r>
          </a:p>
          <a:p>
            <a:pPr algn="just">
              <a:lnSpc>
                <a:spcPct val="120000"/>
              </a:lnSpc>
              <a:buNone/>
            </a:pPr>
            <a:r>
              <a:rPr lang="en-US" sz="1400" b="1" dirty="0" smtClean="0">
                <a:solidFill>
                  <a:schemeClr val="tx1"/>
                </a:solidFill>
                <a:latin typeface="Calibri" pitchFamily="34" charset="0"/>
                <a:cs typeface="Courier New" pitchFamily="49" charset="0"/>
              </a:rPr>
              <a:t>	void </a:t>
            </a:r>
            <a:r>
              <a:rPr lang="en-US" sz="1400" b="1" dirty="0" err="1" smtClean="0">
                <a:solidFill>
                  <a:schemeClr val="tx1"/>
                </a:solidFill>
                <a:latin typeface="Calibri" pitchFamily="34" charset="0"/>
                <a:cs typeface="Courier New" pitchFamily="49" charset="0"/>
              </a:rPr>
              <a:t>registerOutParameter</a:t>
            </a:r>
            <a:r>
              <a:rPr lang="en-US" sz="1400" b="1" dirty="0" smtClean="0">
                <a:solidFill>
                  <a:schemeClr val="tx1"/>
                </a:solidFill>
                <a:latin typeface="Calibri" pitchFamily="34" charset="0"/>
                <a:cs typeface="Courier New" pitchFamily="49" charset="0"/>
              </a:rPr>
              <a:t>(</a:t>
            </a:r>
            <a:r>
              <a:rPr lang="en-US" sz="1400" b="1" dirty="0" err="1" smtClean="0">
                <a:solidFill>
                  <a:schemeClr val="tx1"/>
                </a:solidFill>
                <a:latin typeface="Calibri" pitchFamily="34" charset="0"/>
                <a:cs typeface="Courier New" pitchFamily="49" charset="0"/>
              </a:rPr>
              <a:t>int</a:t>
            </a:r>
            <a:r>
              <a:rPr lang="en-US" sz="1400" b="1" dirty="0" smtClean="0">
                <a:solidFill>
                  <a:schemeClr val="tx1"/>
                </a:solidFill>
                <a:latin typeface="Calibri" pitchFamily="34" charset="0"/>
                <a:cs typeface="Courier New" pitchFamily="49" charset="0"/>
              </a:rPr>
              <a:t> </a:t>
            </a:r>
            <a:r>
              <a:rPr lang="en-US" sz="1400" b="1" dirty="0" err="1" smtClean="0">
                <a:solidFill>
                  <a:schemeClr val="tx1"/>
                </a:solidFill>
                <a:latin typeface="Calibri" pitchFamily="34" charset="0"/>
                <a:cs typeface="Courier New" pitchFamily="49" charset="0"/>
              </a:rPr>
              <a:t>parameterIndex</a:t>
            </a:r>
            <a:r>
              <a:rPr lang="en-US" sz="1400" b="1" dirty="0" smtClean="0">
                <a:solidFill>
                  <a:schemeClr val="tx1"/>
                </a:solidFill>
                <a:latin typeface="Calibri" pitchFamily="34" charset="0"/>
                <a:cs typeface="Courier New" pitchFamily="49" charset="0"/>
              </a:rPr>
              <a:t>, </a:t>
            </a:r>
            <a:r>
              <a:rPr lang="en-US" sz="1400" b="1" dirty="0" err="1" smtClean="0">
                <a:solidFill>
                  <a:schemeClr val="tx1"/>
                </a:solidFill>
                <a:latin typeface="Calibri" pitchFamily="34" charset="0"/>
                <a:cs typeface="Courier New" pitchFamily="49" charset="0"/>
              </a:rPr>
              <a:t>int</a:t>
            </a:r>
            <a:r>
              <a:rPr lang="en-US" sz="1400" b="1" dirty="0" smtClean="0">
                <a:solidFill>
                  <a:schemeClr val="tx1"/>
                </a:solidFill>
                <a:latin typeface="Calibri" pitchFamily="34" charset="0"/>
                <a:cs typeface="Courier New" pitchFamily="49" charset="0"/>
              </a:rPr>
              <a:t> </a:t>
            </a:r>
            <a:r>
              <a:rPr lang="en-US" sz="1400" b="1" dirty="0" err="1" smtClean="0">
                <a:solidFill>
                  <a:schemeClr val="tx1"/>
                </a:solidFill>
                <a:latin typeface="Calibri" pitchFamily="34" charset="0"/>
                <a:cs typeface="Courier New" pitchFamily="49" charset="0"/>
              </a:rPr>
              <a:t>sqlType</a:t>
            </a:r>
            <a:r>
              <a:rPr lang="en-US" sz="1400" b="1" dirty="0" smtClean="0">
                <a:solidFill>
                  <a:schemeClr val="tx1"/>
                </a:solidFill>
                <a:latin typeface="Calibri" pitchFamily="34" charset="0"/>
                <a:cs typeface="Courier New" pitchFamily="49" charset="0"/>
              </a:rPr>
              <a:t>) throws </a:t>
            </a:r>
            <a:r>
              <a:rPr lang="en-US" sz="1400" b="1" dirty="0" err="1" smtClean="0">
                <a:solidFill>
                  <a:schemeClr val="tx1"/>
                </a:solidFill>
                <a:latin typeface="Calibri" pitchFamily="34" charset="0"/>
                <a:cs typeface="Courier New" pitchFamily="49" charset="0"/>
              </a:rPr>
              <a:t>SQLException</a:t>
            </a:r>
            <a:r>
              <a:rPr lang="en-US" sz="1400" b="1" dirty="0" smtClean="0">
                <a:solidFill>
                  <a:schemeClr val="tx1"/>
                </a:solidFill>
                <a:latin typeface="Calibri" pitchFamily="34" charset="0"/>
                <a:cs typeface="Courier New" pitchFamily="49" charset="0"/>
              </a:rPr>
              <a:t>	// Line2</a:t>
            </a:r>
          </a:p>
          <a:p>
            <a:pPr algn="just">
              <a:lnSpc>
                <a:spcPct val="120000"/>
              </a:lnSpc>
              <a:buFont typeface="Wingdings" pitchFamily="2" charset="2"/>
              <a:buChar char="q"/>
            </a:pPr>
            <a:r>
              <a:rPr lang="en-US" sz="1400" b="1" dirty="0" err="1" smtClean="0">
                <a:latin typeface="Calibri" pitchFamily="34" charset="0"/>
                <a:cs typeface="Courier New" pitchFamily="49" charset="0"/>
              </a:rPr>
              <a:t>java.sql.Types</a:t>
            </a:r>
            <a:r>
              <a:rPr lang="en-US" sz="1400" b="1" dirty="0" smtClean="0">
                <a:latin typeface="Calibri" pitchFamily="34" charset="0"/>
                <a:cs typeface="Courier New" pitchFamily="49" charset="0"/>
              </a:rPr>
              <a:t> has all the </a:t>
            </a:r>
            <a:r>
              <a:rPr lang="en-US" sz="1400" dirty="0" smtClean="0">
                <a:latin typeface="Calibri" pitchFamily="34" charset="0"/>
              </a:rPr>
              <a:t>parameters  that can be sent as </a:t>
            </a:r>
            <a:r>
              <a:rPr lang="en-US" sz="1400" b="1" dirty="0" err="1" smtClean="0">
                <a:latin typeface="Calibri" pitchFamily="34" charset="0"/>
                <a:cs typeface="Courier New" pitchFamily="49" charset="0"/>
              </a:rPr>
              <a:t>sqlType</a:t>
            </a:r>
            <a:r>
              <a:rPr lang="en-US" sz="1400" b="1" dirty="0" smtClean="0">
                <a:latin typeface="Calibri" pitchFamily="34" charset="0"/>
                <a:cs typeface="Courier New" pitchFamily="49" charset="0"/>
              </a:rPr>
              <a:t>. </a:t>
            </a:r>
            <a:endParaRPr lang="en-US" sz="1400" dirty="0" smtClean="0">
              <a:latin typeface="Calibri" pitchFamily="34" charset="0"/>
            </a:endParaRPr>
          </a:p>
          <a:p>
            <a:pPr algn="just">
              <a:buClr>
                <a:srgbClr val="FF0000"/>
              </a:buClr>
              <a:buFont typeface="Wingdings" pitchFamily="2" charset="2"/>
              <a:buChar char="q"/>
            </a:pPr>
            <a:endParaRPr lang="en-US" sz="1400" b="1"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Example: </a:t>
            </a:r>
            <a:r>
              <a:rPr lang="en-US" sz="2400" b="1" dirty="0" err="1" smtClean="0">
                <a:latin typeface="Calibri" pitchFamily="34" charset="0"/>
                <a:cs typeface="Courier New" pitchFamily="49" charset="0"/>
              </a:rPr>
              <a:t>CallableStatement</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eaLnBrk="1" hangingPunct="1">
              <a:buNone/>
              <a:defRPr/>
            </a:pPr>
            <a:r>
              <a:rPr lang="en-US" sz="1200" b="1" dirty="0" smtClean="0">
                <a:solidFill>
                  <a:schemeClr val="tx1"/>
                </a:solidFill>
                <a:latin typeface="Calibri" pitchFamily="34" charset="0"/>
                <a:cs typeface="Times New Roman" pitchFamily="18" charset="0"/>
              </a:rPr>
              <a:t>1. import java.sql.*;</a:t>
            </a:r>
          </a:p>
          <a:p>
            <a:pPr algn="just" eaLnBrk="1" hangingPunct="1">
              <a:buNone/>
              <a:defRPr/>
            </a:pPr>
            <a:r>
              <a:rPr lang="en-US" sz="1200" b="1" dirty="0" smtClean="0">
                <a:solidFill>
                  <a:schemeClr val="tx1"/>
                </a:solidFill>
                <a:latin typeface="Calibri" pitchFamily="34" charset="0"/>
                <a:cs typeface="Times New Roman" pitchFamily="18" charset="0"/>
              </a:rPr>
              <a:t>2. class </a:t>
            </a:r>
            <a:r>
              <a:rPr lang="en-US" sz="1200" b="1" dirty="0" err="1" smtClean="0">
                <a:solidFill>
                  <a:schemeClr val="tx1"/>
                </a:solidFill>
                <a:latin typeface="Calibri" pitchFamily="34" charset="0"/>
                <a:cs typeface="Times New Roman" pitchFamily="18" charset="0"/>
              </a:rPr>
              <a:t>TestConection</a:t>
            </a:r>
            <a:r>
              <a:rPr lang="en-US" sz="1200" b="1" dirty="0" smtClean="0">
                <a:solidFill>
                  <a:schemeClr val="tx1"/>
                </a:solidFill>
                <a:latin typeface="Calibri" pitchFamily="34" charset="0"/>
                <a:cs typeface="Times New Roman" pitchFamily="18" charset="0"/>
              </a:rPr>
              <a:t> {</a:t>
            </a:r>
          </a:p>
          <a:p>
            <a:pPr algn="just" eaLnBrk="1" hangingPunct="1">
              <a:buNone/>
              <a:defRPr/>
            </a:pPr>
            <a:r>
              <a:rPr lang="en-US" sz="1200" b="1" dirty="0" smtClean="0">
                <a:solidFill>
                  <a:schemeClr val="tx1"/>
                </a:solidFill>
                <a:latin typeface="Calibri" pitchFamily="34" charset="0"/>
                <a:cs typeface="Times New Roman" pitchFamily="18" charset="0"/>
              </a:rPr>
              <a:t>3.       public static void main(String as[]) {</a:t>
            </a:r>
          </a:p>
          <a:p>
            <a:pPr algn="just" eaLnBrk="1" hangingPunct="1">
              <a:buNone/>
              <a:defRPr/>
            </a:pPr>
            <a:r>
              <a:rPr lang="en-US" sz="1200" b="1" dirty="0" smtClean="0">
                <a:solidFill>
                  <a:schemeClr val="tx1"/>
                </a:solidFill>
                <a:latin typeface="Calibri" pitchFamily="34" charset="0"/>
                <a:cs typeface="Times New Roman" pitchFamily="18" charset="0"/>
              </a:rPr>
              <a:t>4.	Connection con=null;</a:t>
            </a:r>
          </a:p>
          <a:p>
            <a:pPr algn="just" eaLnBrk="1" hangingPunct="1">
              <a:buNone/>
              <a:defRPr/>
            </a:pPr>
            <a:r>
              <a:rPr lang="en-US" sz="1200" b="1" dirty="0" smtClean="0">
                <a:solidFill>
                  <a:schemeClr val="tx1"/>
                </a:solidFill>
                <a:latin typeface="Calibri" pitchFamily="34" charset="0"/>
                <a:cs typeface="Times New Roman" pitchFamily="18" charset="0"/>
              </a:rPr>
              <a:t>5.            try {</a:t>
            </a:r>
          </a:p>
          <a:p>
            <a:pPr algn="just" eaLnBrk="1" hangingPunct="1">
              <a:buNone/>
              <a:defRPr/>
            </a:pPr>
            <a:r>
              <a:rPr lang="en-US" sz="1200" b="1" dirty="0" smtClean="0">
                <a:solidFill>
                  <a:schemeClr val="tx1"/>
                </a:solidFill>
                <a:latin typeface="Calibri" pitchFamily="34" charset="0"/>
                <a:cs typeface="Times New Roman" pitchFamily="18" charset="0"/>
              </a:rPr>
              <a:t>6.                 	con = </a:t>
            </a:r>
            <a:r>
              <a:rPr lang="en-US" sz="1200" b="1" dirty="0" err="1" smtClean="0">
                <a:solidFill>
                  <a:schemeClr val="tx1"/>
                </a:solidFill>
                <a:latin typeface="Calibri" pitchFamily="34" charset="0"/>
                <a:cs typeface="Times New Roman" pitchFamily="18" charset="0"/>
              </a:rPr>
              <a:t>DriverManager.getConnection</a:t>
            </a:r>
            <a:r>
              <a:rPr lang="en-US" sz="1200" b="1" dirty="0" smtClean="0">
                <a:solidFill>
                  <a:schemeClr val="tx1"/>
                </a:solidFill>
                <a:latin typeface="Calibri" pitchFamily="34" charset="0"/>
                <a:cs typeface="Times New Roman" pitchFamily="18" charset="0"/>
              </a:rPr>
              <a:t>("</a:t>
            </a:r>
            <a:r>
              <a:rPr lang="en-US" sz="1200" b="1" dirty="0" err="1" smtClean="0">
                <a:solidFill>
                  <a:schemeClr val="tx1"/>
                </a:solidFill>
                <a:latin typeface="Calibri" pitchFamily="34" charset="0"/>
                <a:cs typeface="Times New Roman" pitchFamily="18" charset="0"/>
              </a:rPr>
              <a:t>jdbc:mysql</a:t>
            </a:r>
            <a:r>
              <a:rPr lang="en-US" sz="1200" b="1" dirty="0" smtClean="0">
                <a:solidFill>
                  <a:schemeClr val="tx1"/>
                </a:solidFill>
                <a:latin typeface="Calibri" pitchFamily="34" charset="0"/>
                <a:cs typeface="Times New Roman" pitchFamily="18" charset="0"/>
              </a:rPr>
              <a:t>://</a:t>
            </a:r>
            <a:r>
              <a:rPr lang="en-US" sz="1200" b="1" dirty="0" err="1" smtClean="0">
                <a:solidFill>
                  <a:schemeClr val="tx1"/>
                </a:solidFill>
                <a:latin typeface="Calibri" pitchFamily="34" charset="0"/>
                <a:cs typeface="Times New Roman" pitchFamily="18" charset="0"/>
              </a:rPr>
              <a:t>localhost</a:t>
            </a:r>
            <a:r>
              <a:rPr lang="en-US" sz="1200" b="1" dirty="0" smtClean="0">
                <a:solidFill>
                  <a:schemeClr val="tx1"/>
                </a:solidFill>
                <a:latin typeface="Calibri" pitchFamily="34" charset="0"/>
                <a:cs typeface="Times New Roman" pitchFamily="18" charset="0"/>
              </a:rPr>
              <a:t>/</a:t>
            </a:r>
            <a:r>
              <a:rPr lang="en-US" sz="1200" b="1" dirty="0" err="1" smtClean="0">
                <a:solidFill>
                  <a:schemeClr val="tx1"/>
                </a:solidFill>
                <a:latin typeface="Calibri" pitchFamily="34" charset="0"/>
                <a:cs typeface="Times New Roman" pitchFamily="18" charset="0"/>
              </a:rPr>
              <a:t>test","root","root</a:t>
            </a:r>
            <a:r>
              <a:rPr lang="en-US" sz="1200" b="1" dirty="0" smtClean="0">
                <a:solidFill>
                  <a:schemeClr val="tx1"/>
                </a:solidFill>
                <a:latin typeface="Calibri" pitchFamily="34" charset="0"/>
                <a:cs typeface="Times New Roman" pitchFamily="18" charset="0"/>
              </a:rPr>
              <a:t>");</a:t>
            </a:r>
          </a:p>
          <a:p>
            <a:pPr>
              <a:spcBef>
                <a:spcPct val="0"/>
              </a:spcBef>
              <a:buNone/>
            </a:pPr>
            <a:r>
              <a:rPr lang="en-US" sz="1200" b="1" dirty="0" smtClean="0">
                <a:solidFill>
                  <a:schemeClr val="tx1"/>
                </a:solidFill>
                <a:latin typeface="Calibri" pitchFamily="34" charset="0"/>
                <a:cs typeface="Times New Roman" pitchFamily="18" charset="0"/>
              </a:rPr>
              <a:t>7.		</a:t>
            </a:r>
            <a:r>
              <a:rPr lang="en-US" sz="1200" b="1" dirty="0" err="1" smtClean="0">
                <a:latin typeface="Calibri" pitchFamily="34" charset="0"/>
              </a:rPr>
              <a:t>CallableStatement</a:t>
            </a:r>
            <a:r>
              <a:rPr lang="en-US" sz="1200" b="1" dirty="0" smtClean="0">
                <a:latin typeface="Calibri" pitchFamily="34" charset="0"/>
              </a:rPr>
              <a:t> </a:t>
            </a:r>
            <a:r>
              <a:rPr lang="en-US" sz="1200" b="1" dirty="0" err="1" smtClean="0">
                <a:latin typeface="Calibri" pitchFamily="34" charset="0"/>
              </a:rPr>
              <a:t>clst</a:t>
            </a:r>
            <a:r>
              <a:rPr lang="en-US" sz="1200" b="1" dirty="0" smtClean="0">
                <a:latin typeface="Calibri" pitchFamily="34" charset="0"/>
              </a:rPr>
              <a:t> = </a:t>
            </a:r>
            <a:r>
              <a:rPr lang="en-US" sz="1200" b="1" dirty="0" err="1" smtClean="0">
                <a:latin typeface="Calibri" pitchFamily="34" charset="0"/>
              </a:rPr>
              <a:t>con.prepareCall</a:t>
            </a:r>
            <a:r>
              <a:rPr lang="en-US" sz="1200" b="1" dirty="0" smtClean="0">
                <a:latin typeface="Calibri" pitchFamily="34" charset="0"/>
              </a:rPr>
              <a:t>(“{call </a:t>
            </a:r>
            <a:r>
              <a:rPr lang="en-US" sz="1200" b="1" dirty="0" err="1" smtClean="0">
                <a:latin typeface="Calibri" pitchFamily="34" charset="0"/>
              </a:rPr>
              <a:t>show_emp</a:t>
            </a:r>
            <a:r>
              <a:rPr lang="en-US" sz="1200" b="1" dirty="0" smtClean="0">
                <a:latin typeface="Calibri" pitchFamily="34" charset="0"/>
              </a:rPr>
              <a:t>}”);</a:t>
            </a:r>
          </a:p>
          <a:p>
            <a:pPr>
              <a:spcBef>
                <a:spcPct val="25000"/>
              </a:spcBef>
              <a:buNone/>
            </a:pPr>
            <a:r>
              <a:rPr lang="en-US" sz="1200" b="1" dirty="0" smtClean="0">
                <a:latin typeface="Calibri" pitchFamily="34" charset="0"/>
              </a:rPr>
              <a:t>8.		</a:t>
            </a:r>
            <a:r>
              <a:rPr lang="en-US" sz="1200" b="1" dirty="0" err="1" smtClean="0">
                <a:latin typeface="Calibri" pitchFamily="34" charset="0"/>
              </a:rPr>
              <a:t>ResultSet</a:t>
            </a:r>
            <a:r>
              <a:rPr lang="en-US" sz="1200" b="1" dirty="0" smtClean="0">
                <a:latin typeface="Calibri" pitchFamily="34" charset="0"/>
              </a:rPr>
              <a:t> </a:t>
            </a:r>
            <a:r>
              <a:rPr lang="en-US" sz="1200" b="1" dirty="0" err="1" smtClean="0">
                <a:latin typeface="Calibri" pitchFamily="34" charset="0"/>
              </a:rPr>
              <a:t>rs</a:t>
            </a:r>
            <a:r>
              <a:rPr lang="en-US" sz="1200" b="1" dirty="0" smtClean="0">
                <a:latin typeface="Calibri" pitchFamily="34" charset="0"/>
              </a:rPr>
              <a:t> = </a:t>
            </a:r>
            <a:r>
              <a:rPr lang="en-US" sz="1200" b="1" dirty="0" err="1" smtClean="0">
                <a:latin typeface="Calibri" pitchFamily="34" charset="0"/>
              </a:rPr>
              <a:t>clst.executeQuery</a:t>
            </a:r>
            <a:r>
              <a:rPr lang="en-US" sz="1200" b="1" dirty="0" smtClean="0">
                <a:latin typeface="Calibri" pitchFamily="34" charset="0"/>
              </a:rPr>
              <a:t>();</a:t>
            </a:r>
          </a:p>
          <a:p>
            <a:pPr>
              <a:spcBef>
                <a:spcPct val="25000"/>
              </a:spcBef>
              <a:buNone/>
            </a:pPr>
            <a:r>
              <a:rPr lang="en-US" sz="1200" b="1" dirty="0" smtClean="0">
                <a:latin typeface="Calibri" pitchFamily="34" charset="0"/>
              </a:rPr>
              <a:t>9.		while(</a:t>
            </a:r>
            <a:r>
              <a:rPr lang="en-US" sz="1200" b="1" dirty="0" err="1" smtClean="0">
                <a:latin typeface="Calibri" pitchFamily="34" charset="0"/>
              </a:rPr>
              <a:t>rs.next</a:t>
            </a:r>
            <a:r>
              <a:rPr lang="en-US" sz="1200" b="1" dirty="0" smtClean="0">
                <a:latin typeface="Calibri" pitchFamily="34" charset="0"/>
              </a:rPr>
              <a:t>())</a:t>
            </a:r>
          </a:p>
          <a:p>
            <a:pPr>
              <a:spcBef>
                <a:spcPct val="25000"/>
              </a:spcBef>
              <a:buNone/>
            </a:pPr>
            <a:r>
              <a:rPr lang="en-US" sz="1200" b="1" dirty="0" smtClean="0">
                <a:latin typeface="Calibri" pitchFamily="34" charset="0"/>
              </a:rPr>
              <a:t>10.			</a:t>
            </a:r>
            <a:r>
              <a:rPr lang="en-US" sz="1200" b="1" dirty="0" err="1" smtClean="0">
                <a:latin typeface="Calibri" pitchFamily="34" charset="0"/>
              </a:rPr>
              <a:t>System.out.println</a:t>
            </a:r>
            <a:r>
              <a:rPr lang="en-US" sz="1200" b="1" dirty="0" smtClean="0">
                <a:latin typeface="Calibri" pitchFamily="34" charset="0"/>
              </a:rPr>
              <a:t>(</a:t>
            </a:r>
            <a:r>
              <a:rPr lang="en-US" sz="1200" b="1" dirty="0" err="1" smtClean="0">
                <a:latin typeface="Calibri" pitchFamily="34" charset="0"/>
              </a:rPr>
              <a:t>rs.getInt</a:t>
            </a:r>
            <a:r>
              <a:rPr lang="en-US" sz="1200" b="1" dirty="0" smtClean="0">
                <a:latin typeface="Calibri" pitchFamily="34" charset="0"/>
              </a:rPr>
              <a:t>(1)+"  "+</a:t>
            </a:r>
            <a:r>
              <a:rPr lang="en-US" sz="1200" b="1" dirty="0" err="1" smtClean="0">
                <a:latin typeface="Calibri" pitchFamily="34" charset="0"/>
              </a:rPr>
              <a:t>rs.getString</a:t>
            </a:r>
            <a:r>
              <a:rPr lang="en-US" sz="1200" b="1" dirty="0" smtClean="0">
                <a:latin typeface="Calibri" pitchFamily="34" charset="0"/>
              </a:rPr>
              <a:t>(2));</a:t>
            </a:r>
          </a:p>
          <a:p>
            <a:pPr>
              <a:spcBef>
                <a:spcPct val="25000"/>
              </a:spcBef>
              <a:buNone/>
            </a:pPr>
            <a:r>
              <a:rPr lang="en-US" sz="1200" b="1" dirty="0" smtClean="0">
                <a:latin typeface="Calibri" pitchFamily="34" charset="0"/>
              </a:rPr>
              <a:t>11.	        }</a:t>
            </a:r>
          </a:p>
          <a:p>
            <a:pPr>
              <a:spcBef>
                <a:spcPct val="25000"/>
              </a:spcBef>
              <a:buNone/>
            </a:pPr>
            <a:r>
              <a:rPr lang="en-US" sz="1200" b="1" dirty="0" smtClean="0">
                <a:latin typeface="Calibri" pitchFamily="34" charset="0"/>
              </a:rPr>
              <a:t>12.	      catch (Exception e){ </a:t>
            </a:r>
            <a:r>
              <a:rPr lang="en-US" sz="1200" b="1" dirty="0" err="1" smtClean="0">
                <a:latin typeface="Calibri" pitchFamily="34" charset="0"/>
              </a:rPr>
              <a:t>System.out.println</a:t>
            </a:r>
            <a:r>
              <a:rPr lang="en-US" sz="1200" b="1" dirty="0" smtClean="0">
                <a:latin typeface="Calibri" pitchFamily="34" charset="0"/>
              </a:rPr>
              <a:t>(</a:t>
            </a:r>
            <a:r>
              <a:rPr lang="en-US" sz="1200" b="1" dirty="0" err="1" smtClean="0">
                <a:latin typeface="Calibri" pitchFamily="34" charset="0"/>
              </a:rPr>
              <a:t>e.getMessage</a:t>
            </a:r>
            <a:r>
              <a:rPr lang="en-US" sz="1200" b="1" dirty="0" smtClean="0">
                <a:latin typeface="Calibri" pitchFamily="34" charset="0"/>
              </a:rPr>
              <a:t>()); }</a:t>
            </a:r>
          </a:p>
          <a:p>
            <a:pPr>
              <a:spcBef>
                <a:spcPct val="25000"/>
              </a:spcBef>
              <a:buNone/>
            </a:pPr>
            <a:r>
              <a:rPr lang="en-US" sz="1200" b="1" dirty="0" smtClean="0">
                <a:latin typeface="Calibri" pitchFamily="34" charset="0"/>
              </a:rPr>
              <a:t>13. } }</a:t>
            </a:r>
          </a:p>
        </p:txBody>
      </p:sp>
      <p:sp>
        <p:nvSpPr>
          <p:cNvPr id="5" name="Rectangle 4"/>
          <p:cNvSpPr/>
          <p:nvPr/>
        </p:nvSpPr>
        <p:spPr>
          <a:xfrm>
            <a:off x="4716016" y="1491630"/>
            <a:ext cx="3672408" cy="12961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chemeClr val="tx1"/>
                </a:solidFill>
                <a:latin typeface="Calibri" pitchFamily="34" charset="0"/>
              </a:rPr>
              <a:t>DELIMITER $$</a:t>
            </a:r>
          </a:p>
          <a:p>
            <a:r>
              <a:rPr lang="en-IN" sz="1200" b="1" dirty="0" smtClean="0">
                <a:solidFill>
                  <a:schemeClr val="tx1"/>
                </a:solidFill>
                <a:latin typeface="Calibri" pitchFamily="34" charset="0"/>
              </a:rPr>
              <a:t>DROP PROCEDURE IF EXISTS `</a:t>
            </a:r>
            <a:r>
              <a:rPr lang="en-IN" sz="1200" b="1" dirty="0" err="1" smtClean="0">
                <a:solidFill>
                  <a:schemeClr val="tx1"/>
                </a:solidFill>
                <a:latin typeface="Calibri" pitchFamily="34" charset="0"/>
              </a:rPr>
              <a:t>test`.`showStudent</a:t>
            </a:r>
            <a:r>
              <a:rPr lang="en-IN" sz="1200" b="1" dirty="0" smtClean="0">
                <a:solidFill>
                  <a:schemeClr val="tx1"/>
                </a:solidFill>
                <a:latin typeface="Calibri" pitchFamily="34" charset="0"/>
              </a:rPr>
              <a:t>` $$</a:t>
            </a:r>
          </a:p>
          <a:p>
            <a:r>
              <a:rPr lang="en-IN" sz="1200" b="1" dirty="0" smtClean="0">
                <a:solidFill>
                  <a:schemeClr val="tx1"/>
                </a:solidFill>
                <a:latin typeface="Calibri" pitchFamily="34" charset="0"/>
              </a:rPr>
              <a:t>CREATE PROCEDURE `</a:t>
            </a:r>
            <a:r>
              <a:rPr lang="en-IN" sz="1200" b="1" dirty="0" err="1" smtClean="0">
                <a:solidFill>
                  <a:schemeClr val="tx1"/>
                </a:solidFill>
                <a:latin typeface="Calibri" pitchFamily="34" charset="0"/>
              </a:rPr>
              <a:t>test`.`showStudent</a:t>
            </a:r>
            <a:r>
              <a:rPr lang="en-IN" sz="1200" b="1" dirty="0" smtClean="0">
                <a:solidFill>
                  <a:schemeClr val="tx1"/>
                </a:solidFill>
                <a:latin typeface="Calibri" pitchFamily="34" charset="0"/>
              </a:rPr>
              <a:t>` ()</a:t>
            </a:r>
          </a:p>
          <a:p>
            <a:r>
              <a:rPr lang="en-IN" sz="1200" b="1" dirty="0" smtClean="0">
                <a:solidFill>
                  <a:schemeClr val="tx1"/>
                </a:solidFill>
                <a:latin typeface="Calibri" pitchFamily="34" charset="0"/>
              </a:rPr>
              <a:t>BEGIN</a:t>
            </a:r>
          </a:p>
          <a:p>
            <a:r>
              <a:rPr lang="en-IN" sz="1200" b="1" dirty="0" smtClean="0">
                <a:solidFill>
                  <a:schemeClr val="tx1"/>
                </a:solidFill>
                <a:latin typeface="Calibri" pitchFamily="34" charset="0"/>
              </a:rPr>
              <a:t>select * from Student;</a:t>
            </a:r>
          </a:p>
          <a:p>
            <a:r>
              <a:rPr lang="en-IN" sz="1200" b="1" dirty="0" smtClean="0">
                <a:solidFill>
                  <a:schemeClr val="tx1"/>
                </a:solidFill>
                <a:latin typeface="Calibri" pitchFamily="34" charset="0"/>
              </a:rPr>
              <a:t>END $$</a:t>
            </a:r>
          </a:p>
          <a:p>
            <a:r>
              <a:rPr lang="en-IN" sz="1200" b="1" dirty="0" smtClean="0">
                <a:solidFill>
                  <a:schemeClr val="tx1"/>
                </a:solidFill>
                <a:latin typeface="Calibri" pitchFamily="34" charset="0"/>
              </a:rPr>
              <a:t>DELIMITER ;</a:t>
            </a:r>
            <a:endParaRPr lang="en-IN" sz="1200" b="1" dirty="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Mapping Java Types to SQL Types</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0" indent="0">
              <a:spcBef>
                <a:spcPct val="10000"/>
              </a:spcBef>
              <a:buNone/>
              <a:tabLst>
                <a:tab pos="4578350" algn="l"/>
              </a:tabLst>
            </a:pPr>
            <a:endParaRPr lang="en-US" sz="1400" b="1" u="sng" dirty="0" smtClean="0">
              <a:latin typeface="Calibri" pitchFamily="34" charset="0"/>
            </a:endParaRPr>
          </a:p>
          <a:p>
            <a:pPr marL="0" indent="0">
              <a:spcBef>
                <a:spcPct val="10000"/>
              </a:spcBef>
              <a:buNone/>
              <a:tabLst>
                <a:tab pos="4578350" algn="l"/>
              </a:tabLst>
            </a:pPr>
            <a:r>
              <a:rPr lang="en-US" sz="1400" b="1" u="sng" dirty="0" smtClean="0">
                <a:latin typeface="Calibri" pitchFamily="34" charset="0"/>
              </a:rPr>
              <a:t>SQL type</a:t>
            </a:r>
            <a:r>
              <a:rPr lang="en-US" sz="1400" b="1" dirty="0" smtClean="0">
                <a:latin typeface="Calibri" pitchFamily="34" charset="0"/>
              </a:rPr>
              <a:t> 	</a:t>
            </a:r>
            <a:r>
              <a:rPr lang="en-US" sz="1400" b="1" u="sng" dirty="0" smtClean="0">
                <a:latin typeface="Calibri" pitchFamily="34" charset="0"/>
              </a:rPr>
              <a:t>Java Type</a:t>
            </a:r>
          </a:p>
          <a:p>
            <a:pPr marL="0" indent="0">
              <a:spcBef>
                <a:spcPct val="10000"/>
              </a:spcBef>
              <a:buNone/>
              <a:tabLst>
                <a:tab pos="4578350" algn="l"/>
              </a:tabLst>
            </a:pPr>
            <a:r>
              <a:rPr lang="en-US" sz="1400" b="1" dirty="0" smtClean="0">
                <a:latin typeface="Calibri" pitchFamily="34" charset="0"/>
              </a:rPr>
              <a:t>CHAR, VARCHAR, LONGVARCHAR	String</a:t>
            </a:r>
          </a:p>
          <a:p>
            <a:pPr marL="0" indent="0">
              <a:spcBef>
                <a:spcPct val="10000"/>
              </a:spcBef>
              <a:buNone/>
              <a:tabLst>
                <a:tab pos="4578350" algn="l"/>
              </a:tabLst>
            </a:pPr>
            <a:r>
              <a:rPr lang="en-US" sz="1400" b="1" dirty="0" smtClean="0">
                <a:latin typeface="Calibri" pitchFamily="34" charset="0"/>
              </a:rPr>
              <a:t>NUMERIC, DECIMAL	</a:t>
            </a:r>
            <a:r>
              <a:rPr lang="en-US" sz="1400" b="1" dirty="0" err="1" smtClean="0">
                <a:latin typeface="Calibri" pitchFamily="34" charset="0"/>
              </a:rPr>
              <a:t>java.math.BigDecimal</a:t>
            </a:r>
            <a:endParaRPr lang="en-US" sz="1400" b="1" dirty="0" smtClean="0">
              <a:latin typeface="Calibri" pitchFamily="34" charset="0"/>
            </a:endParaRPr>
          </a:p>
          <a:p>
            <a:pPr marL="0" indent="0">
              <a:spcBef>
                <a:spcPct val="10000"/>
              </a:spcBef>
              <a:buNone/>
              <a:tabLst>
                <a:tab pos="4578350" algn="l"/>
              </a:tabLst>
            </a:pPr>
            <a:r>
              <a:rPr lang="en-US" sz="1400" b="1" dirty="0" smtClean="0">
                <a:latin typeface="Calibri" pitchFamily="34" charset="0"/>
              </a:rPr>
              <a:t>BIT	</a:t>
            </a:r>
            <a:r>
              <a:rPr lang="en-US" sz="1400" b="1" dirty="0" err="1" smtClean="0">
                <a:latin typeface="Calibri" pitchFamily="34" charset="0"/>
              </a:rPr>
              <a:t>boolean</a:t>
            </a:r>
            <a:endParaRPr lang="en-US" sz="1400" b="1" dirty="0" smtClean="0">
              <a:latin typeface="Calibri" pitchFamily="34" charset="0"/>
            </a:endParaRPr>
          </a:p>
          <a:p>
            <a:pPr marL="0" indent="0">
              <a:spcBef>
                <a:spcPct val="10000"/>
              </a:spcBef>
              <a:buNone/>
              <a:tabLst>
                <a:tab pos="4578350" algn="l"/>
              </a:tabLst>
            </a:pPr>
            <a:r>
              <a:rPr lang="en-US" sz="1400" b="1" dirty="0" smtClean="0">
                <a:latin typeface="Calibri" pitchFamily="34" charset="0"/>
              </a:rPr>
              <a:t>TINYINT	byte</a:t>
            </a:r>
          </a:p>
          <a:p>
            <a:pPr marL="0" indent="0">
              <a:spcBef>
                <a:spcPct val="10000"/>
              </a:spcBef>
              <a:buNone/>
              <a:tabLst>
                <a:tab pos="4578350" algn="l"/>
              </a:tabLst>
            </a:pPr>
            <a:r>
              <a:rPr lang="en-US" sz="1400" b="1" dirty="0" smtClean="0">
                <a:latin typeface="Calibri" pitchFamily="34" charset="0"/>
              </a:rPr>
              <a:t>SMALLINT	short</a:t>
            </a:r>
          </a:p>
          <a:p>
            <a:pPr marL="0" indent="0">
              <a:spcBef>
                <a:spcPct val="10000"/>
              </a:spcBef>
              <a:buNone/>
              <a:tabLst>
                <a:tab pos="4578350" algn="l"/>
              </a:tabLst>
            </a:pPr>
            <a:r>
              <a:rPr lang="en-US" sz="1400" b="1" dirty="0" smtClean="0">
                <a:latin typeface="Calibri" pitchFamily="34" charset="0"/>
              </a:rPr>
              <a:t>INTEGER	</a:t>
            </a:r>
            <a:r>
              <a:rPr lang="en-US" sz="1400" b="1" dirty="0" err="1" smtClean="0">
                <a:latin typeface="Calibri" pitchFamily="34" charset="0"/>
              </a:rPr>
              <a:t>int</a:t>
            </a:r>
            <a:endParaRPr lang="en-US" sz="1400" b="1" dirty="0" smtClean="0">
              <a:latin typeface="Calibri" pitchFamily="34" charset="0"/>
            </a:endParaRPr>
          </a:p>
          <a:p>
            <a:pPr marL="0" indent="0">
              <a:spcBef>
                <a:spcPct val="10000"/>
              </a:spcBef>
              <a:buNone/>
              <a:tabLst>
                <a:tab pos="4578350" algn="l"/>
              </a:tabLst>
            </a:pPr>
            <a:r>
              <a:rPr lang="en-US" sz="1400" b="1" dirty="0" smtClean="0">
                <a:latin typeface="Calibri" pitchFamily="34" charset="0"/>
              </a:rPr>
              <a:t>BIGINT	long</a:t>
            </a:r>
          </a:p>
          <a:p>
            <a:pPr marL="0" indent="0">
              <a:spcBef>
                <a:spcPct val="10000"/>
              </a:spcBef>
              <a:buNone/>
              <a:tabLst>
                <a:tab pos="4578350" algn="l"/>
              </a:tabLst>
            </a:pPr>
            <a:r>
              <a:rPr lang="en-US" sz="1400" b="1" dirty="0" smtClean="0">
                <a:latin typeface="Calibri" pitchFamily="34" charset="0"/>
              </a:rPr>
              <a:t>REAL	float</a:t>
            </a:r>
          </a:p>
          <a:p>
            <a:pPr marL="0" indent="0">
              <a:spcBef>
                <a:spcPct val="10000"/>
              </a:spcBef>
              <a:buNone/>
              <a:tabLst>
                <a:tab pos="4578350" algn="l"/>
              </a:tabLst>
            </a:pPr>
            <a:r>
              <a:rPr lang="en-US" sz="1400" b="1" dirty="0" smtClean="0">
                <a:latin typeface="Calibri" pitchFamily="34" charset="0"/>
              </a:rPr>
              <a:t>FLOAT, DOUBLE	</a:t>
            </a:r>
            <a:r>
              <a:rPr lang="en-US" sz="1400" b="1" dirty="0" err="1" smtClean="0">
                <a:latin typeface="Calibri" pitchFamily="34" charset="0"/>
              </a:rPr>
              <a:t>double</a:t>
            </a:r>
            <a:endParaRPr lang="en-US" sz="1400" b="1" dirty="0" smtClean="0">
              <a:latin typeface="Calibri" pitchFamily="34" charset="0"/>
            </a:endParaRPr>
          </a:p>
          <a:p>
            <a:pPr marL="0" indent="0">
              <a:spcBef>
                <a:spcPct val="10000"/>
              </a:spcBef>
              <a:buNone/>
              <a:tabLst>
                <a:tab pos="4578350" algn="l"/>
              </a:tabLst>
            </a:pPr>
            <a:r>
              <a:rPr lang="en-US" sz="1400" b="1" dirty="0" smtClean="0">
                <a:latin typeface="Calibri" pitchFamily="34" charset="0"/>
              </a:rPr>
              <a:t>BINARY, VARBINARY, LONGVARBINARY	byte[]</a:t>
            </a:r>
          </a:p>
          <a:p>
            <a:pPr marL="0" indent="0">
              <a:spcBef>
                <a:spcPct val="10000"/>
              </a:spcBef>
              <a:buNone/>
              <a:tabLst>
                <a:tab pos="4578350" algn="l"/>
              </a:tabLst>
            </a:pPr>
            <a:r>
              <a:rPr lang="en-US" sz="1400" b="1" dirty="0" smtClean="0">
                <a:latin typeface="Calibri" pitchFamily="34" charset="0"/>
              </a:rPr>
              <a:t>DATE	</a:t>
            </a:r>
            <a:r>
              <a:rPr lang="en-US" sz="1400" b="1" dirty="0" err="1" smtClean="0">
                <a:latin typeface="Calibri" pitchFamily="34" charset="0"/>
              </a:rPr>
              <a:t>java.sql.Date</a:t>
            </a:r>
            <a:endParaRPr lang="en-US" sz="1400" b="1" dirty="0" smtClean="0">
              <a:latin typeface="Calibri" pitchFamily="34" charset="0"/>
            </a:endParaRPr>
          </a:p>
          <a:p>
            <a:pPr marL="0" indent="0">
              <a:spcBef>
                <a:spcPct val="10000"/>
              </a:spcBef>
              <a:buNone/>
              <a:tabLst>
                <a:tab pos="4578350" algn="l"/>
              </a:tabLst>
            </a:pPr>
            <a:r>
              <a:rPr lang="en-US" sz="1400" b="1" dirty="0" smtClean="0">
                <a:latin typeface="Calibri" pitchFamily="34" charset="0"/>
              </a:rPr>
              <a:t>TIME	</a:t>
            </a:r>
            <a:r>
              <a:rPr lang="en-US" sz="1400" b="1" dirty="0" err="1" smtClean="0">
                <a:latin typeface="Calibri" pitchFamily="34" charset="0"/>
              </a:rPr>
              <a:t>java.sql.Time</a:t>
            </a:r>
            <a:endParaRPr lang="en-US" sz="1400" b="1" dirty="0" smtClean="0">
              <a:latin typeface="Calibri" pitchFamily="34" charset="0"/>
            </a:endParaRPr>
          </a:p>
          <a:p>
            <a:pPr marL="0" indent="0">
              <a:spcBef>
                <a:spcPct val="10000"/>
              </a:spcBef>
              <a:buNone/>
              <a:tabLst>
                <a:tab pos="4578350" algn="l"/>
              </a:tabLst>
            </a:pPr>
            <a:r>
              <a:rPr lang="en-US" sz="1400" b="1" dirty="0" smtClean="0">
                <a:latin typeface="Calibri" pitchFamily="34" charset="0"/>
              </a:rPr>
              <a:t>TIMESTAMP	</a:t>
            </a:r>
            <a:r>
              <a:rPr lang="en-US" sz="1400" b="1" dirty="0" err="1" smtClean="0">
                <a:latin typeface="Calibri" pitchFamily="34" charset="0"/>
              </a:rPr>
              <a:t>java.sql.Timestamp</a:t>
            </a:r>
            <a:endParaRPr lang="en-US" sz="1400" b="1" dirty="0" smtClean="0">
              <a:latin typeface="Calibri" pitchFamily="34" charset="0"/>
            </a:endParaRPr>
          </a:p>
          <a:p>
            <a:pPr>
              <a:buClr>
                <a:srgbClr val="FF0000"/>
              </a:buClr>
              <a:buFont typeface="Wingdings" pitchFamily="2" charset="2"/>
              <a:buChar char="q"/>
            </a:pPr>
            <a:endParaRPr lang="en-US" sz="1400" b="1"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Transaction</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Clr>
                <a:srgbClr val="FF0000"/>
              </a:buClr>
              <a:buFont typeface="Wingdings" pitchFamily="2" charset="2"/>
              <a:buChar char="q"/>
            </a:pPr>
            <a:r>
              <a:rPr lang="en-US" sz="1600" dirty="0" smtClean="0">
                <a:latin typeface="Calibri" pitchFamily="34" charset="0"/>
              </a:rPr>
              <a:t>Transaction = more than one statement which must all succeed (or all fail) together.</a:t>
            </a:r>
          </a:p>
          <a:p>
            <a:pPr>
              <a:buClr>
                <a:srgbClr val="FF0000"/>
              </a:buClr>
              <a:buFont typeface="Wingdings" pitchFamily="2" charset="2"/>
              <a:buChar char="q"/>
            </a:pPr>
            <a:r>
              <a:rPr lang="en-US" sz="1600" dirty="0" smtClean="0">
                <a:latin typeface="Calibri" pitchFamily="34" charset="0"/>
              </a:rPr>
              <a:t>If one fails, the system must reverse all previous actions.</a:t>
            </a:r>
          </a:p>
          <a:p>
            <a:pPr>
              <a:buClr>
                <a:srgbClr val="FF0000"/>
              </a:buClr>
              <a:buFont typeface="Wingdings" pitchFamily="2" charset="2"/>
              <a:buChar char="q"/>
            </a:pPr>
            <a:r>
              <a:rPr lang="en-US" sz="1600" dirty="0" smtClean="0">
                <a:latin typeface="Calibri" pitchFamily="34" charset="0"/>
              </a:rPr>
              <a:t>Also can’t leave DB in inconsistent state halfway through a transaction.</a:t>
            </a:r>
          </a:p>
          <a:p>
            <a:pPr>
              <a:buClr>
                <a:srgbClr val="FF0000"/>
              </a:buClr>
              <a:buFont typeface="Wingdings" pitchFamily="2" charset="2"/>
              <a:buChar char="q"/>
            </a:pPr>
            <a:r>
              <a:rPr lang="en-US" sz="1600" dirty="0" smtClean="0">
                <a:latin typeface="Calibri" pitchFamily="34" charset="0"/>
              </a:rPr>
              <a:t>COMMIT = complete transaction.</a:t>
            </a:r>
          </a:p>
          <a:p>
            <a:pPr>
              <a:buClr>
                <a:srgbClr val="FF0000"/>
              </a:buClr>
              <a:buFont typeface="Wingdings" pitchFamily="2" charset="2"/>
              <a:buChar char="q"/>
            </a:pPr>
            <a:r>
              <a:rPr lang="en-US" sz="1600" dirty="0" smtClean="0">
                <a:latin typeface="Calibri" pitchFamily="34" charset="0"/>
              </a:rPr>
              <a:t>ROLLBACK = abort.</a:t>
            </a:r>
          </a:p>
          <a:p>
            <a:pPr>
              <a:buFont typeface="Wingdings" pitchFamily="2" charset="2"/>
              <a:buChar char="q"/>
            </a:pPr>
            <a:r>
              <a:rPr lang="en-US" sz="1600" dirty="0" smtClean="0">
                <a:latin typeface="Calibri" pitchFamily="34" charset="0"/>
              </a:rPr>
              <a:t>Transactions are not explicitly opened and closed.</a:t>
            </a:r>
          </a:p>
          <a:p>
            <a:pPr>
              <a:buFont typeface="Wingdings" pitchFamily="2" charset="2"/>
              <a:buChar char="q"/>
            </a:pPr>
            <a:r>
              <a:rPr lang="en-US" sz="1600" dirty="0" smtClean="0">
                <a:latin typeface="Calibri" pitchFamily="34" charset="0"/>
              </a:rPr>
              <a:t>if </a:t>
            </a:r>
            <a:r>
              <a:rPr lang="en-US" sz="1600" dirty="0" err="1" smtClean="0">
                <a:latin typeface="Calibri" pitchFamily="34" charset="0"/>
              </a:rPr>
              <a:t>AutoCommit</a:t>
            </a:r>
            <a:r>
              <a:rPr lang="en-US" sz="1600" dirty="0" smtClean="0">
                <a:latin typeface="Calibri" pitchFamily="34" charset="0"/>
              </a:rPr>
              <a:t> is true, then every statement is automatically committed.</a:t>
            </a:r>
          </a:p>
          <a:p>
            <a:pPr>
              <a:buFont typeface="Wingdings" pitchFamily="2" charset="2"/>
              <a:buChar char="q"/>
            </a:pPr>
            <a:r>
              <a:rPr lang="en-US" sz="1600" dirty="0" smtClean="0">
                <a:latin typeface="Calibri" pitchFamily="34" charset="0"/>
              </a:rPr>
              <a:t>default case: true.</a:t>
            </a:r>
          </a:p>
          <a:p>
            <a:pPr>
              <a:buFont typeface="Wingdings" pitchFamily="2" charset="2"/>
              <a:buChar char="q"/>
            </a:pPr>
            <a:r>
              <a:rPr lang="en-US" sz="1600" dirty="0" smtClean="0">
                <a:latin typeface="Calibri" pitchFamily="34" charset="0"/>
              </a:rPr>
              <a:t>if </a:t>
            </a:r>
            <a:r>
              <a:rPr lang="en-US" sz="1600" dirty="0" err="1" smtClean="0">
                <a:latin typeface="Calibri" pitchFamily="34" charset="0"/>
              </a:rPr>
              <a:t>AutoCommit</a:t>
            </a:r>
            <a:r>
              <a:rPr lang="en-US" sz="1600" dirty="0" smtClean="0">
                <a:latin typeface="Calibri" pitchFamily="34" charset="0"/>
              </a:rPr>
              <a:t> is false, then every statement is added to an ongoing transaction.</a:t>
            </a:r>
          </a:p>
          <a:p>
            <a:pPr>
              <a:buFont typeface="Wingdings" pitchFamily="2" charset="2"/>
              <a:buChar char="q"/>
            </a:pPr>
            <a:r>
              <a:rPr lang="en-US" sz="1600" dirty="0" smtClean="0">
                <a:latin typeface="Calibri" pitchFamily="34" charset="0"/>
              </a:rPr>
              <a:t>Must explicitly rollback or commit.</a:t>
            </a:r>
          </a:p>
        </p:txBody>
      </p:sp>
    </p:spTree>
  </p:cSld>
  <p:clrMapOvr>
    <a:masterClrMapping/>
  </p:clrMapOvr>
  <p:transition spd="med">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Transaction(continued)</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buFont typeface="Wingdings" pitchFamily="2" charset="2"/>
              <a:buChar char="q"/>
            </a:pPr>
            <a:r>
              <a:rPr lang="en-US" sz="1600" dirty="0" smtClean="0">
                <a:latin typeface="Calibri" pitchFamily="34" charset="0"/>
              </a:rPr>
              <a:t>Methods in </a:t>
            </a:r>
            <a:r>
              <a:rPr lang="en-US" sz="1600" b="1" dirty="0" smtClean="0">
                <a:latin typeface="Calibri" pitchFamily="34" charset="0"/>
              </a:rPr>
              <a:t>Connection</a:t>
            </a:r>
            <a:r>
              <a:rPr lang="en-US" sz="1600" dirty="0" smtClean="0">
                <a:latin typeface="Calibri" pitchFamily="34" charset="0"/>
              </a:rPr>
              <a:t> class helps to demarcate the set of statements into a transaction.</a:t>
            </a:r>
          </a:p>
          <a:p>
            <a:pPr algn="just">
              <a:buFont typeface="Wingdings" pitchFamily="2" charset="2"/>
              <a:buChar char="q"/>
            </a:pPr>
            <a:r>
              <a:rPr lang="en-US" sz="1600" b="1" dirty="0" smtClean="0">
                <a:solidFill>
                  <a:schemeClr val="tx1"/>
                </a:solidFill>
                <a:latin typeface="Calibri" pitchFamily="34" charset="0"/>
              </a:rPr>
              <a:t>public void </a:t>
            </a:r>
            <a:r>
              <a:rPr lang="en-US" sz="1600" b="1" dirty="0" err="1" smtClean="0">
                <a:solidFill>
                  <a:schemeClr val="tx1"/>
                </a:solidFill>
                <a:latin typeface="Calibri" pitchFamily="34" charset="0"/>
              </a:rPr>
              <a:t>setAutoCommit</a:t>
            </a:r>
            <a:r>
              <a:rPr lang="en-US" sz="1600" b="1" dirty="0" smtClean="0">
                <a:solidFill>
                  <a:schemeClr val="tx1"/>
                </a:solidFill>
                <a:latin typeface="Calibri" pitchFamily="34" charset="0"/>
              </a:rPr>
              <a:t>(</a:t>
            </a:r>
            <a:r>
              <a:rPr lang="en-US" sz="1600" b="1" dirty="0" err="1" smtClean="0">
                <a:solidFill>
                  <a:schemeClr val="tx1"/>
                </a:solidFill>
                <a:latin typeface="Calibri" pitchFamily="34" charset="0"/>
              </a:rPr>
              <a:t>boolean</a:t>
            </a:r>
            <a:r>
              <a:rPr lang="en-US" sz="1600" b="1" dirty="0" smtClean="0">
                <a:solidFill>
                  <a:schemeClr val="tx1"/>
                </a:solidFill>
                <a:latin typeface="Calibri" pitchFamily="34" charset="0"/>
              </a:rPr>
              <a:t> </a:t>
            </a:r>
            <a:r>
              <a:rPr lang="en-US" sz="1600" b="1" dirty="0" err="1" smtClean="0">
                <a:solidFill>
                  <a:schemeClr val="tx1"/>
                </a:solidFill>
                <a:latin typeface="Calibri" pitchFamily="34" charset="0"/>
              </a:rPr>
              <a:t>autoCommit</a:t>
            </a:r>
            <a:r>
              <a:rPr lang="en-US" sz="1600" b="1" dirty="0" smtClean="0">
                <a:solidFill>
                  <a:schemeClr val="tx1"/>
                </a:solidFill>
                <a:latin typeface="Calibri" pitchFamily="34" charset="0"/>
              </a:rPr>
              <a:t>) throws </a:t>
            </a:r>
            <a:r>
              <a:rPr lang="en-US" sz="1600" b="1" dirty="0" err="1" smtClean="0">
                <a:solidFill>
                  <a:schemeClr val="tx1"/>
                </a:solidFill>
                <a:latin typeface="Calibri" pitchFamily="34" charset="0"/>
              </a:rPr>
              <a:t>SQLException</a:t>
            </a:r>
            <a:endParaRPr lang="en-US" sz="1600" b="1" dirty="0" smtClean="0">
              <a:solidFill>
                <a:schemeClr val="tx1"/>
              </a:solidFill>
              <a:latin typeface="Calibri" pitchFamily="34" charset="0"/>
            </a:endParaRPr>
          </a:p>
          <a:p>
            <a:pPr algn="just">
              <a:buFont typeface="Wingdings" pitchFamily="2" charset="2"/>
              <a:buChar char="q"/>
            </a:pPr>
            <a:r>
              <a:rPr lang="en-US" sz="1600" b="1" dirty="0" smtClean="0">
                <a:solidFill>
                  <a:schemeClr val="tx1"/>
                </a:solidFill>
                <a:latin typeface="Calibri" pitchFamily="34" charset="0"/>
              </a:rPr>
              <a:t>public void rollback()   throws </a:t>
            </a:r>
            <a:r>
              <a:rPr lang="en-US" sz="1600" b="1" dirty="0" err="1" smtClean="0">
                <a:solidFill>
                  <a:schemeClr val="tx1"/>
                </a:solidFill>
                <a:latin typeface="Calibri" pitchFamily="34" charset="0"/>
              </a:rPr>
              <a:t>SQLException</a:t>
            </a:r>
            <a:endParaRPr lang="en-US" sz="1600" b="1" dirty="0" smtClean="0">
              <a:solidFill>
                <a:schemeClr val="tx1"/>
              </a:solidFill>
              <a:latin typeface="Calibri" pitchFamily="34" charset="0"/>
            </a:endParaRPr>
          </a:p>
          <a:p>
            <a:pPr algn="just">
              <a:buFont typeface="Wingdings" pitchFamily="2" charset="2"/>
              <a:buChar char="q"/>
            </a:pPr>
            <a:r>
              <a:rPr lang="en-US" sz="1600" b="1" dirty="0" smtClean="0">
                <a:solidFill>
                  <a:schemeClr val="tx1"/>
                </a:solidFill>
                <a:latin typeface="Calibri" pitchFamily="34" charset="0"/>
              </a:rPr>
              <a:t>public void commit() throws </a:t>
            </a:r>
            <a:r>
              <a:rPr lang="en-US" sz="1600" b="1" dirty="0" err="1" smtClean="0">
                <a:solidFill>
                  <a:schemeClr val="tx1"/>
                </a:solidFill>
                <a:latin typeface="Calibri" pitchFamily="34" charset="0"/>
              </a:rPr>
              <a:t>SQLException</a:t>
            </a:r>
            <a:endParaRPr lang="en-US" sz="1600" b="1" dirty="0" smtClean="0">
              <a:solidFill>
                <a:schemeClr val="tx1"/>
              </a:solidFill>
              <a:latin typeface="Calibri" pitchFamily="34" charset="0"/>
            </a:endParaRPr>
          </a:p>
          <a:p>
            <a:pPr algn="just">
              <a:buClr>
                <a:srgbClr val="FF0000"/>
              </a:buClr>
              <a:buFont typeface="Wingdings" pitchFamily="2" charset="2"/>
              <a:buChar char="q"/>
            </a:pPr>
            <a:r>
              <a:rPr lang="en-US" sz="1600" dirty="0" smtClean="0">
                <a:solidFill>
                  <a:schemeClr val="tx1"/>
                </a:solidFill>
                <a:latin typeface="Calibri" pitchFamily="34" charset="0"/>
              </a:rPr>
              <a:t>To understand transactions we will use two tables Login ( id, login, password) and Student (</a:t>
            </a:r>
            <a:r>
              <a:rPr lang="en-US" sz="1600" dirty="0" err="1" smtClean="0">
                <a:solidFill>
                  <a:schemeClr val="tx1"/>
                </a:solidFill>
                <a:latin typeface="Calibri" pitchFamily="34" charset="0"/>
              </a:rPr>
              <a:t>regno</a:t>
            </a:r>
            <a:r>
              <a:rPr lang="en-US" sz="1600" dirty="0" smtClean="0">
                <a:solidFill>
                  <a:schemeClr val="tx1"/>
                </a:solidFill>
                <a:latin typeface="Calibri" pitchFamily="34" charset="0"/>
              </a:rPr>
              <a:t>, </a:t>
            </a:r>
            <a:r>
              <a:rPr lang="en-US" sz="1600" dirty="0" err="1" smtClean="0">
                <a:solidFill>
                  <a:schemeClr val="tx1"/>
                </a:solidFill>
                <a:latin typeface="Calibri" pitchFamily="34" charset="0"/>
              </a:rPr>
              <a:t>name,degree,semester</a:t>
            </a:r>
            <a:r>
              <a:rPr lang="en-US" sz="1600" dirty="0" smtClean="0">
                <a:solidFill>
                  <a:schemeClr val="tx1"/>
                </a:solidFill>
                <a:latin typeface="Calibri" pitchFamily="34" charset="0"/>
              </a:rPr>
              <a:t>). Insertion of student data will require us to insert data either into both the tables or in none of them in case there is an error. Login will be same as </a:t>
            </a:r>
            <a:r>
              <a:rPr lang="en-US" sz="1600" dirty="0" err="1" smtClean="0">
                <a:solidFill>
                  <a:schemeClr val="tx1"/>
                </a:solidFill>
                <a:latin typeface="Calibri" pitchFamily="34" charset="0"/>
              </a:rPr>
              <a:t>regno</a:t>
            </a:r>
            <a:r>
              <a:rPr lang="en-US" sz="1600" dirty="0" smtClean="0">
                <a:solidFill>
                  <a:schemeClr val="tx1"/>
                </a:solidFill>
                <a:latin typeface="Calibri" pitchFamily="34" charset="0"/>
              </a:rPr>
              <a:t>.</a:t>
            </a:r>
          </a:p>
          <a:p>
            <a:pPr>
              <a:buClr>
                <a:srgbClr val="FF0000"/>
              </a:buClr>
              <a:buFont typeface="Wingdings" pitchFamily="2" charset="2"/>
              <a:buChar char="q"/>
            </a:pPr>
            <a:endParaRPr lang="en-US" sz="16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Example: Transaction</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Clr>
                <a:srgbClr val="FF0000"/>
              </a:buClr>
              <a:buFont typeface="Wingdings" pitchFamily="2" charset="2"/>
              <a:buChar char="q"/>
            </a:pPr>
            <a:endParaRPr lang="en-US" sz="1400" b="1" dirty="0" smtClean="0">
              <a:latin typeface="Calibri" pitchFamily="34" charset="0"/>
            </a:endParaRPr>
          </a:p>
          <a:p>
            <a:pPr>
              <a:buFont typeface="Wingdings" pitchFamily="2" charset="2"/>
              <a:buNone/>
            </a:pPr>
            <a:endParaRPr lang="en-US" sz="1400" dirty="0" smtClean="0">
              <a:latin typeface="Calibri" pitchFamily="34" charset="0"/>
            </a:endParaRPr>
          </a:p>
        </p:txBody>
      </p:sp>
      <p:graphicFrame>
        <p:nvGraphicFramePr>
          <p:cNvPr id="5" name="Table 4"/>
          <p:cNvGraphicFramePr>
            <a:graphicFrameLocks noGrp="1"/>
          </p:cNvGraphicFramePr>
          <p:nvPr/>
        </p:nvGraphicFramePr>
        <p:xfrm>
          <a:off x="827584" y="1491630"/>
          <a:ext cx="7488832" cy="3383280"/>
        </p:xfrm>
        <a:graphic>
          <a:graphicData uri="http://schemas.openxmlformats.org/drawingml/2006/table">
            <a:tbl>
              <a:tblPr firstRow="1" bandRow="1">
                <a:tableStyleId>{5940675A-B579-460E-94D1-54222C63F5DA}</a:tableStyleId>
              </a:tblPr>
              <a:tblGrid>
                <a:gridCol w="3744416"/>
                <a:gridCol w="3744416"/>
              </a:tblGrid>
              <a:tr h="3240360">
                <a:tc>
                  <a:txBody>
                    <a:bodyPr/>
                    <a:lstStyle/>
                    <a:p>
                      <a:pPr algn="l" eaLnBrk="1" hangingPunct="1">
                        <a:buNone/>
                        <a:defRPr/>
                      </a:pPr>
                      <a:r>
                        <a:rPr lang="en-US" sz="1200" b="1" dirty="0" smtClean="0">
                          <a:solidFill>
                            <a:schemeClr val="tx1"/>
                          </a:solidFill>
                          <a:latin typeface="Calibri" pitchFamily="34" charset="0"/>
                          <a:cs typeface="Times New Roman" pitchFamily="18" charset="0"/>
                        </a:rPr>
                        <a:t>1. import java.sql.*;</a:t>
                      </a:r>
                    </a:p>
                    <a:p>
                      <a:pPr algn="l" eaLnBrk="1" hangingPunct="1">
                        <a:buNone/>
                        <a:defRPr/>
                      </a:pPr>
                      <a:r>
                        <a:rPr lang="en-US" sz="1200" b="1" dirty="0" smtClean="0">
                          <a:solidFill>
                            <a:schemeClr val="tx1"/>
                          </a:solidFill>
                          <a:latin typeface="Calibri" pitchFamily="34" charset="0"/>
                          <a:cs typeface="Times New Roman" pitchFamily="18" charset="0"/>
                        </a:rPr>
                        <a:t>2. class </a:t>
                      </a:r>
                      <a:r>
                        <a:rPr lang="en-US" sz="1200" b="1" dirty="0" err="1" smtClean="0">
                          <a:solidFill>
                            <a:schemeClr val="tx1"/>
                          </a:solidFill>
                          <a:latin typeface="Calibri" pitchFamily="34" charset="0"/>
                          <a:cs typeface="Times New Roman" pitchFamily="18" charset="0"/>
                        </a:rPr>
                        <a:t>TestConection</a:t>
                      </a:r>
                      <a:endParaRPr lang="en-US" sz="1200" b="1" dirty="0" smtClean="0">
                        <a:solidFill>
                          <a:schemeClr val="tx1"/>
                        </a:solidFill>
                        <a:latin typeface="Calibri" pitchFamily="34" charset="0"/>
                        <a:cs typeface="Times New Roman" pitchFamily="18" charset="0"/>
                      </a:endParaRPr>
                    </a:p>
                    <a:p>
                      <a:pPr algn="l" eaLnBrk="1" hangingPunct="1">
                        <a:buNone/>
                        <a:defRPr/>
                      </a:pPr>
                      <a:r>
                        <a:rPr lang="en-US" sz="1200" b="1" dirty="0" smtClean="0">
                          <a:solidFill>
                            <a:schemeClr val="tx1"/>
                          </a:solidFill>
                          <a:latin typeface="Calibri" pitchFamily="34" charset="0"/>
                          <a:cs typeface="Times New Roman" pitchFamily="18" charset="0"/>
                        </a:rPr>
                        <a:t>3. {</a:t>
                      </a:r>
                    </a:p>
                    <a:p>
                      <a:pPr algn="l" eaLnBrk="1" hangingPunct="1">
                        <a:buNone/>
                        <a:defRPr/>
                      </a:pPr>
                      <a:r>
                        <a:rPr lang="en-US" sz="1200" b="1" dirty="0" smtClean="0">
                          <a:solidFill>
                            <a:schemeClr val="tx1"/>
                          </a:solidFill>
                          <a:latin typeface="Calibri" pitchFamily="34" charset="0"/>
                          <a:cs typeface="Times New Roman" pitchFamily="18" charset="0"/>
                        </a:rPr>
                        <a:t>4. public void insert(</a:t>
                      </a:r>
                      <a:r>
                        <a:rPr lang="en-US" sz="1200" b="1" dirty="0" smtClean="0">
                          <a:latin typeface="Calibri" pitchFamily="34" charset="0"/>
                        </a:rPr>
                        <a:t>String </a:t>
                      </a:r>
                      <a:r>
                        <a:rPr lang="en-US" sz="1200" b="1" dirty="0" err="1" smtClean="0">
                          <a:latin typeface="Calibri" pitchFamily="34" charset="0"/>
                        </a:rPr>
                        <a:t>uid</a:t>
                      </a:r>
                      <a:r>
                        <a:rPr lang="en-US" sz="1200" b="1" dirty="0" smtClean="0">
                          <a:latin typeface="Calibri" pitchFamily="34" charset="0"/>
                        </a:rPr>
                        <a:t>, String pass, </a:t>
                      </a:r>
                      <a:r>
                        <a:rPr lang="en-US" sz="1200" b="1" dirty="0" err="1" smtClean="0">
                          <a:latin typeface="Calibri" pitchFamily="34" charset="0"/>
                        </a:rPr>
                        <a:t>int</a:t>
                      </a:r>
                      <a:r>
                        <a:rPr lang="en-US" sz="1200" b="1" dirty="0" smtClean="0">
                          <a:latin typeface="Calibri" pitchFamily="34" charset="0"/>
                        </a:rPr>
                        <a:t> id, String name</a:t>
                      </a:r>
                      <a:r>
                        <a:rPr lang="en-US" sz="1200" b="1" dirty="0" smtClean="0">
                          <a:solidFill>
                            <a:schemeClr val="tx1"/>
                          </a:solidFill>
                          <a:latin typeface="Calibri" pitchFamily="34" charset="0"/>
                          <a:cs typeface="Times New Roman" pitchFamily="18" charset="0"/>
                        </a:rPr>
                        <a:t>)</a:t>
                      </a:r>
                    </a:p>
                    <a:p>
                      <a:pPr algn="l" eaLnBrk="1" hangingPunct="1">
                        <a:buNone/>
                        <a:defRPr/>
                      </a:pPr>
                      <a:r>
                        <a:rPr lang="en-US" sz="1200" b="1" dirty="0" smtClean="0">
                          <a:solidFill>
                            <a:schemeClr val="tx1"/>
                          </a:solidFill>
                          <a:latin typeface="Calibri" pitchFamily="34" charset="0"/>
                          <a:cs typeface="Times New Roman" pitchFamily="18" charset="0"/>
                        </a:rPr>
                        <a:t>5. {</a:t>
                      </a:r>
                    </a:p>
                    <a:p>
                      <a:pPr algn="l" eaLnBrk="1" hangingPunct="1">
                        <a:buNone/>
                        <a:defRPr/>
                      </a:pPr>
                      <a:r>
                        <a:rPr lang="en-US" sz="1200" b="1" dirty="0" smtClean="0">
                          <a:solidFill>
                            <a:schemeClr val="tx1"/>
                          </a:solidFill>
                          <a:latin typeface="Calibri" pitchFamily="34" charset="0"/>
                          <a:cs typeface="Times New Roman" pitchFamily="18" charset="0"/>
                        </a:rPr>
                        <a:t>6.    Connection con=null;</a:t>
                      </a:r>
                    </a:p>
                    <a:p>
                      <a:pPr algn="l" eaLnBrk="1" hangingPunct="1">
                        <a:buNone/>
                        <a:defRPr/>
                      </a:pPr>
                      <a:r>
                        <a:rPr lang="en-US" sz="1200" b="1" dirty="0" smtClean="0">
                          <a:solidFill>
                            <a:schemeClr val="tx1"/>
                          </a:solidFill>
                          <a:latin typeface="Calibri" pitchFamily="34" charset="0"/>
                          <a:cs typeface="Times New Roman" pitchFamily="18" charset="0"/>
                        </a:rPr>
                        <a:t>7.  try {</a:t>
                      </a:r>
                    </a:p>
                    <a:p>
                      <a:pPr algn="l" eaLnBrk="1" hangingPunct="1">
                        <a:buNone/>
                        <a:defRPr/>
                      </a:pPr>
                      <a:r>
                        <a:rPr lang="en-US" sz="1200" b="1" dirty="0" smtClean="0">
                          <a:solidFill>
                            <a:schemeClr val="tx1"/>
                          </a:solidFill>
                          <a:latin typeface="Calibri" pitchFamily="34" charset="0"/>
                          <a:cs typeface="Times New Roman" pitchFamily="18" charset="0"/>
                        </a:rPr>
                        <a:t>8.   con = </a:t>
                      </a:r>
                      <a:r>
                        <a:rPr lang="en-US" sz="1200" b="1" dirty="0" err="1" smtClean="0">
                          <a:solidFill>
                            <a:schemeClr val="tx1"/>
                          </a:solidFill>
                          <a:latin typeface="Calibri" pitchFamily="34" charset="0"/>
                          <a:cs typeface="Times New Roman" pitchFamily="18" charset="0"/>
                        </a:rPr>
                        <a:t>DriverManager.getConnection</a:t>
                      </a:r>
                      <a:r>
                        <a:rPr lang="en-US" sz="1200" b="1" dirty="0" smtClean="0">
                          <a:solidFill>
                            <a:schemeClr val="tx1"/>
                          </a:solidFill>
                          <a:latin typeface="Calibri" pitchFamily="34" charset="0"/>
                          <a:cs typeface="Times New Roman" pitchFamily="18" charset="0"/>
                        </a:rPr>
                        <a:t>("</a:t>
                      </a:r>
                      <a:r>
                        <a:rPr lang="en-US" sz="1200" b="1" dirty="0" err="1" smtClean="0">
                          <a:solidFill>
                            <a:schemeClr val="tx1"/>
                          </a:solidFill>
                          <a:latin typeface="Calibri" pitchFamily="34" charset="0"/>
                          <a:cs typeface="Times New Roman" pitchFamily="18" charset="0"/>
                        </a:rPr>
                        <a:t>jdbc:mysql</a:t>
                      </a:r>
                      <a:r>
                        <a:rPr lang="en-US" sz="1200" b="1" dirty="0" smtClean="0">
                          <a:solidFill>
                            <a:schemeClr val="tx1"/>
                          </a:solidFill>
                          <a:latin typeface="Calibri" pitchFamily="34" charset="0"/>
                          <a:cs typeface="Times New Roman" pitchFamily="18" charset="0"/>
                        </a:rPr>
                        <a:t>://</a:t>
                      </a:r>
                      <a:r>
                        <a:rPr lang="en-US" sz="1200" b="1" dirty="0" err="1" smtClean="0">
                          <a:solidFill>
                            <a:schemeClr val="tx1"/>
                          </a:solidFill>
                          <a:latin typeface="Calibri" pitchFamily="34" charset="0"/>
                          <a:cs typeface="Times New Roman" pitchFamily="18" charset="0"/>
                        </a:rPr>
                        <a:t>localhost</a:t>
                      </a:r>
                      <a:r>
                        <a:rPr lang="en-US" sz="1200" b="1" dirty="0" smtClean="0">
                          <a:solidFill>
                            <a:schemeClr val="tx1"/>
                          </a:solidFill>
                          <a:latin typeface="Calibri" pitchFamily="34" charset="0"/>
                          <a:cs typeface="Times New Roman" pitchFamily="18" charset="0"/>
                        </a:rPr>
                        <a:t>/</a:t>
                      </a:r>
                      <a:r>
                        <a:rPr lang="en-US" sz="1200" b="1" dirty="0" err="1" smtClean="0">
                          <a:solidFill>
                            <a:schemeClr val="tx1"/>
                          </a:solidFill>
                          <a:latin typeface="Calibri" pitchFamily="34" charset="0"/>
                          <a:cs typeface="Times New Roman" pitchFamily="18" charset="0"/>
                        </a:rPr>
                        <a:t>test","root","root</a:t>
                      </a:r>
                      <a:r>
                        <a:rPr lang="en-US" sz="1200" b="1" dirty="0" smtClean="0">
                          <a:solidFill>
                            <a:schemeClr val="tx1"/>
                          </a:solidFill>
                          <a:latin typeface="Calibri" pitchFamily="34" charset="0"/>
                          <a:cs typeface="Times New Roman" pitchFamily="18" charset="0"/>
                        </a:rPr>
                        <a:t>");</a:t>
                      </a:r>
                    </a:p>
                    <a:p>
                      <a:r>
                        <a:rPr lang="en-US" sz="1200" b="1" dirty="0" smtClean="0">
                          <a:solidFill>
                            <a:schemeClr val="tx1"/>
                          </a:solidFill>
                          <a:latin typeface="Calibri" pitchFamily="34" charset="0"/>
                        </a:rPr>
                        <a:t>9.   Statement </a:t>
                      </a:r>
                      <a:r>
                        <a:rPr lang="en-US" sz="1200" b="1" dirty="0" err="1" smtClean="0">
                          <a:solidFill>
                            <a:schemeClr val="tx1"/>
                          </a:solidFill>
                          <a:latin typeface="Calibri" pitchFamily="34" charset="0"/>
                        </a:rPr>
                        <a:t>st</a:t>
                      </a:r>
                      <a:r>
                        <a:rPr lang="en-US" sz="1200" b="1" dirty="0" smtClean="0">
                          <a:solidFill>
                            <a:schemeClr val="tx1"/>
                          </a:solidFill>
                          <a:latin typeface="Calibri" pitchFamily="34" charset="0"/>
                        </a:rPr>
                        <a:t>=</a:t>
                      </a:r>
                      <a:r>
                        <a:rPr lang="en-US" sz="1200" b="1" dirty="0" err="1" smtClean="0">
                          <a:solidFill>
                            <a:schemeClr val="tx1"/>
                          </a:solidFill>
                          <a:latin typeface="Calibri" pitchFamily="34" charset="0"/>
                        </a:rPr>
                        <a:t>con.createStatement</a:t>
                      </a:r>
                      <a:r>
                        <a:rPr lang="en-US" sz="1200" b="1" dirty="0" smtClean="0">
                          <a:solidFill>
                            <a:schemeClr val="tx1"/>
                          </a:solidFill>
                          <a:latin typeface="Calibri" pitchFamily="34" charset="0"/>
                        </a:rPr>
                        <a:t>();</a:t>
                      </a:r>
                    </a:p>
                    <a:p>
                      <a:r>
                        <a:rPr lang="en-US" sz="1200" b="1" dirty="0" smtClean="0">
                          <a:solidFill>
                            <a:schemeClr val="tx1"/>
                          </a:solidFill>
                          <a:latin typeface="Calibri" pitchFamily="34" charset="0"/>
                        </a:rPr>
                        <a:t>10. </a:t>
                      </a:r>
                      <a:r>
                        <a:rPr lang="en-US" sz="1200" b="1" dirty="0" err="1" smtClean="0">
                          <a:solidFill>
                            <a:schemeClr val="tx1"/>
                          </a:solidFill>
                          <a:latin typeface="Calibri" pitchFamily="34" charset="0"/>
                        </a:rPr>
                        <a:t>con.setAutoCommit</a:t>
                      </a:r>
                      <a:r>
                        <a:rPr lang="en-US" sz="1200" b="1" dirty="0" smtClean="0">
                          <a:solidFill>
                            <a:schemeClr val="tx1"/>
                          </a:solidFill>
                          <a:latin typeface="Calibri" pitchFamily="34" charset="0"/>
                        </a:rPr>
                        <a:t>(false);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rPr>
                        <a:t>11. </a:t>
                      </a:r>
                      <a:r>
                        <a:rPr lang="en-US" sz="1200" b="1" dirty="0" err="1" smtClean="0">
                          <a:latin typeface="Calibri" pitchFamily="34" charset="0"/>
                        </a:rPr>
                        <a:t>st.executeUpdate</a:t>
                      </a:r>
                      <a:r>
                        <a:rPr lang="en-US" sz="1200" b="1" dirty="0" smtClean="0">
                          <a:latin typeface="Calibri" pitchFamily="34" charset="0"/>
                        </a:rPr>
                        <a:t>("INSERT INTO Login VALUES("+ id+ ",'"+</a:t>
                      </a:r>
                      <a:r>
                        <a:rPr lang="en-US" sz="1200" b="1" dirty="0" err="1" smtClean="0">
                          <a:latin typeface="Calibri" pitchFamily="34" charset="0"/>
                        </a:rPr>
                        <a:t>uid</a:t>
                      </a:r>
                      <a:r>
                        <a:rPr lang="en-US" sz="1200" b="1" dirty="0" smtClean="0">
                          <a:latin typeface="Calibri" pitchFamily="34" charset="0"/>
                        </a:rPr>
                        <a:t>+"','"+pass+"')");</a:t>
                      </a:r>
                      <a:endParaRPr lang="en-US" sz="1200" b="1" dirty="0" smtClean="0">
                        <a:solidFill>
                          <a:schemeClr val="tx1"/>
                        </a:solidFill>
                        <a:latin typeface="Calibri"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rPr>
                        <a:t>12. </a:t>
                      </a:r>
                      <a:r>
                        <a:rPr lang="en-US" sz="1200" b="1" dirty="0" err="1" smtClean="0">
                          <a:latin typeface="Calibri" pitchFamily="34" charset="0"/>
                        </a:rPr>
                        <a:t>st.executeUpdate</a:t>
                      </a:r>
                      <a:r>
                        <a:rPr lang="en-US" sz="1200" b="1" dirty="0" smtClean="0">
                          <a:latin typeface="Calibri" pitchFamily="34" charset="0"/>
                        </a:rPr>
                        <a:t>("INSERT INTO Student VALUES("+</a:t>
                      </a:r>
                      <a:r>
                        <a:rPr lang="en-US" sz="1200" b="1" dirty="0" err="1" smtClean="0">
                          <a:latin typeface="Calibri" pitchFamily="34" charset="0"/>
                        </a:rPr>
                        <a:t>uid</a:t>
                      </a:r>
                      <a:r>
                        <a:rPr lang="en-US" sz="1200" b="1" dirty="0" smtClean="0">
                          <a:latin typeface="Calibri" pitchFamily="34" charset="0"/>
                        </a:rPr>
                        <a:t>+",'" + name + "','B.E.',1)");</a:t>
                      </a:r>
                    </a:p>
                    <a:p>
                      <a:pPr algn="l" eaLnBrk="1" hangingPunct="1">
                        <a:buNone/>
                        <a:defRPr/>
                      </a:pPr>
                      <a:endParaRPr lang="en-US" sz="1200" b="1" dirty="0" smtClean="0">
                        <a:solidFill>
                          <a:schemeClr val="tx1"/>
                        </a:solidFill>
                        <a:latin typeface="Calibri" pitchFamily="34"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200" b="1" dirty="0" smtClean="0">
                          <a:solidFill>
                            <a:schemeClr val="tx1"/>
                          </a:solidFill>
                          <a:latin typeface="Calibri" pitchFamily="34" charset="0"/>
                        </a:rPr>
                        <a:t>13.  </a:t>
                      </a:r>
                      <a:r>
                        <a:rPr lang="en-US" sz="1200" b="1" dirty="0" err="1" smtClean="0">
                          <a:solidFill>
                            <a:schemeClr val="tx1"/>
                          </a:solidFill>
                          <a:latin typeface="Calibri" pitchFamily="34" charset="0"/>
                        </a:rPr>
                        <a:t>con.commit</a:t>
                      </a:r>
                      <a:r>
                        <a:rPr lang="en-US" sz="1200" b="1" dirty="0" smtClean="0">
                          <a:solidFill>
                            <a:schemeClr val="tx1"/>
                          </a:solidFill>
                          <a:latin typeface="Calibri" pitchFamily="34" charset="0"/>
                        </a:rPr>
                        <a:t>();</a:t>
                      </a:r>
                    </a:p>
                    <a:p>
                      <a:r>
                        <a:rPr lang="en-US" sz="1200" b="1" dirty="0" smtClean="0">
                          <a:solidFill>
                            <a:schemeClr val="tx1"/>
                          </a:solidFill>
                          <a:latin typeface="Calibri" pitchFamily="34" charset="0"/>
                        </a:rPr>
                        <a:t>14.  </a:t>
                      </a:r>
                      <a:r>
                        <a:rPr lang="en-US" sz="1200" b="1" dirty="0" err="1" smtClean="0">
                          <a:solidFill>
                            <a:schemeClr val="tx1"/>
                          </a:solidFill>
                          <a:latin typeface="Calibri" pitchFamily="34" charset="0"/>
                        </a:rPr>
                        <a:t>con.close</a:t>
                      </a:r>
                      <a:r>
                        <a:rPr lang="en-US" sz="1200" b="1" dirty="0" smtClean="0">
                          <a:solidFill>
                            <a:schemeClr val="tx1"/>
                          </a:solidFill>
                          <a:latin typeface="Calibri" pitchFamily="34" charset="0"/>
                        </a:rPr>
                        <a:t>();</a:t>
                      </a:r>
                    </a:p>
                    <a:p>
                      <a:r>
                        <a:rPr lang="en-US" sz="1200" b="1" dirty="0" smtClean="0">
                          <a:solidFill>
                            <a:schemeClr val="tx1"/>
                          </a:solidFill>
                          <a:latin typeface="Calibri" pitchFamily="34" charset="0"/>
                        </a:rPr>
                        <a:t>15. } catch(Exception e)  {</a:t>
                      </a:r>
                    </a:p>
                    <a:p>
                      <a:r>
                        <a:rPr lang="en-US" sz="1200" b="1" dirty="0" smtClean="0">
                          <a:solidFill>
                            <a:schemeClr val="tx1"/>
                          </a:solidFill>
                          <a:latin typeface="Calibri" pitchFamily="34" charset="0"/>
                        </a:rPr>
                        <a:t>16.    try{</a:t>
                      </a:r>
                    </a:p>
                    <a:p>
                      <a:r>
                        <a:rPr lang="en-US" sz="1200" b="1" dirty="0" smtClean="0">
                          <a:solidFill>
                            <a:schemeClr val="tx1"/>
                          </a:solidFill>
                          <a:latin typeface="Calibri" pitchFamily="34" charset="0"/>
                        </a:rPr>
                        <a:t>17. </a:t>
                      </a:r>
                      <a:r>
                        <a:rPr lang="en-US" sz="1200" b="1" dirty="0" err="1" smtClean="0">
                          <a:solidFill>
                            <a:schemeClr val="tx1"/>
                          </a:solidFill>
                          <a:latin typeface="Calibri" pitchFamily="34" charset="0"/>
                        </a:rPr>
                        <a:t>System.out.println</a:t>
                      </a:r>
                      <a:r>
                        <a:rPr lang="en-US" sz="1200" b="1" dirty="0" smtClean="0">
                          <a:solidFill>
                            <a:schemeClr val="tx1"/>
                          </a:solidFill>
                          <a:latin typeface="Calibri" pitchFamily="34" charset="0"/>
                        </a:rPr>
                        <a:t>("Rolling back Exception :" + </a:t>
                      </a:r>
                      <a:r>
                        <a:rPr lang="en-US" sz="1200" b="1" dirty="0" err="1" smtClean="0">
                          <a:solidFill>
                            <a:schemeClr val="tx1"/>
                          </a:solidFill>
                          <a:latin typeface="Calibri" pitchFamily="34" charset="0"/>
                        </a:rPr>
                        <a:t>e.toString</a:t>
                      </a:r>
                      <a:r>
                        <a:rPr lang="en-US" sz="1200" b="1" dirty="0" smtClean="0">
                          <a:solidFill>
                            <a:schemeClr val="tx1"/>
                          </a:solidFill>
                          <a:latin typeface="Calibri" pitchFamily="34" charset="0"/>
                        </a:rPr>
                        <a:t>());</a:t>
                      </a:r>
                    </a:p>
                    <a:p>
                      <a:r>
                        <a:rPr lang="en-US" sz="1200" b="1" dirty="0" smtClean="0">
                          <a:solidFill>
                            <a:schemeClr val="tx1"/>
                          </a:solidFill>
                          <a:latin typeface="Calibri" pitchFamily="34" charset="0"/>
                        </a:rPr>
                        <a:t>18.     </a:t>
                      </a:r>
                      <a:r>
                        <a:rPr lang="en-US" sz="1200" b="1" dirty="0" err="1" smtClean="0">
                          <a:solidFill>
                            <a:schemeClr val="tx1"/>
                          </a:solidFill>
                          <a:latin typeface="Calibri" pitchFamily="34" charset="0"/>
                        </a:rPr>
                        <a:t>con.rollback</a:t>
                      </a:r>
                      <a:r>
                        <a:rPr lang="en-US" sz="1200" b="1" dirty="0" smtClean="0">
                          <a:solidFill>
                            <a:schemeClr val="tx1"/>
                          </a:solidFill>
                          <a:latin typeface="Calibri" pitchFamily="34" charset="0"/>
                        </a:rPr>
                        <a:t>();</a:t>
                      </a:r>
                    </a:p>
                    <a:p>
                      <a:r>
                        <a:rPr lang="en-US" sz="1200" b="1" dirty="0" smtClean="0">
                          <a:solidFill>
                            <a:schemeClr val="tx1"/>
                          </a:solidFill>
                          <a:latin typeface="Calibri" pitchFamily="34" charset="0"/>
                        </a:rPr>
                        <a:t>19.     </a:t>
                      </a:r>
                      <a:r>
                        <a:rPr lang="en-US" sz="1200" b="1" dirty="0" err="1" smtClean="0">
                          <a:solidFill>
                            <a:schemeClr val="tx1"/>
                          </a:solidFill>
                          <a:latin typeface="Calibri" pitchFamily="34" charset="0"/>
                        </a:rPr>
                        <a:t>e.printStackTrace</a:t>
                      </a:r>
                      <a:r>
                        <a:rPr lang="en-US" sz="1200" b="1" dirty="0" smtClean="0">
                          <a:solidFill>
                            <a:schemeClr val="tx1"/>
                          </a:solidFill>
                          <a:latin typeface="Calibri" pitchFamily="34" charset="0"/>
                        </a:rPr>
                        <a:t>();}</a:t>
                      </a:r>
                    </a:p>
                    <a:p>
                      <a:r>
                        <a:rPr lang="en-US" sz="1200" b="1" dirty="0" smtClean="0">
                          <a:solidFill>
                            <a:schemeClr val="tx1"/>
                          </a:solidFill>
                          <a:latin typeface="Calibri" pitchFamily="34" charset="0"/>
                        </a:rPr>
                        <a:t>20.     catch(Exception e1){}     </a:t>
                      </a:r>
                    </a:p>
                    <a:p>
                      <a:r>
                        <a:rPr lang="en-US" sz="1200" b="1" dirty="0" smtClean="0">
                          <a:solidFill>
                            <a:schemeClr val="tx1"/>
                          </a:solidFill>
                          <a:latin typeface="Calibri" pitchFamily="34" charset="0"/>
                        </a:rPr>
                        <a:t>21.  } }</a:t>
                      </a:r>
                    </a:p>
                    <a:p>
                      <a:r>
                        <a:rPr lang="en-US" sz="1200" b="1" dirty="0" smtClean="0">
                          <a:solidFill>
                            <a:schemeClr val="tx1"/>
                          </a:solidFill>
                          <a:latin typeface="Calibri" pitchFamily="34" charset="0"/>
                        </a:rPr>
                        <a:t>22. public static void main(String[] s)</a:t>
                      </a:r>
                    </a:p>
                    <a:p>
                      <a:r>
                        <a:rPr lang="en-US" sz="1200" b="1" dirty="0" smtClean="0">
                          <a:solidFill>
                            <a:schemeClr val="tx1"/>
                          </a:solidFill>
                          <a:latin typeface="Calibri" pitchFamily="34" charset="0"/>
                        </a:rPr>
                        <a:t>23. {</a:t>
                      </a:r>
                    </a:p>
                    <a:p>
                      <a:r>
                        <a:rPr lang="en-US" sz="1200" b="1" dirty="0" smtClean="0">
                          <a:solidFill>
                            <a:schemeClr val="tx1"/>
                          </a:solidFill>
                          <a:latin typeface="Calibri" pitchFamily="34" charset="0"/>
                        </a:rPr>
                        <a:t>24.        insert("1111", "danger", 1,"Emily"); </a:t>
                      </a:r>
                    </a:p>
                    <a:p>
                      <a:r>
                        <a:rPr lang="en-US" sz="1200" b="1" dirty="0" smtClean="0">
                          <a:solidFill>
                            <a:schemeClr val="tx1"/>
                          </a:solidFill>
                          <a:latin typeface="Calibri" pitchFamily="34" charset="0"/>
                        </a:rPr>
                        <a:t>25. } }</a:t>
                      </a:r>
                    </a:p>
                    <a:p>
                      <a:pPr marL="457200" indent="-457200">
                        <a:defRPr/>
                      </a:pPr>
                      <a:endParaRPr lang="en-US" sz="1200" dirty="0" smtClean="0">
                        <a:solidFill>
                          <a:schemeClr val="tx1"/>
                        </a:solidFill>
                        <a:latin typeface="Calibri" pitchFamily="34" charset="0"/>
                      </a:endParaRPr>
                    </a:p>
                    <a:p>
                      <a:pPr marL="457200" indent="-457200">
                        <a:defRPr/>
                      </a:pPr>
                      <a:r>
                        <a:rPr lang="en-US" sz="1200" dirty="0" smtClean="0">
                          <a:solidFill>
                            <a:schemeClr val="tx1"/>
                          </a:solidFill>
                          <a:latin typeface="Calibri" pitchFamily="34" charset="0"/>
                        </a:rPr>
                        <a:t>Test the application by giving duplicate login values</a:t>
                      </a:r>
                    </a:p>
                    <a:p>
                      <a:pPr marL="457200" indent="-457200">
                        <a:buFontTx/>
                        <a:buAutoNum type="alphaLcParenR"/>
                        <a:defRPr/>
                      </a:pPr>
                      <a:r>
                        <a:rPr lang="en-US" sz="1200" dirty="0" smtClean="0">
                          <a:solidFill>
                            <a:schemeClr val="tx1"/>
                          </a:solidFill>
                          <a:latin typeface="Calibri" pitchFamily="34" charset="0"/>
                        </a:rPr>
                        <a:t>without transaction statements.</a:t>
                      </a:r>
                    </a:p>
                    <a:p>
                      <a:pPr marL="457200" indent="-457200">
                        <a:buFontTx/>
                        <a:buAutoNum type="alphaLcParenR"/>
                        <a:defRPr/>
                      </a:pPr>
                      <a:r>
                        <a:rPr lang="en-US" sz="1200" dirty="0" smtClean="0">
                          <a:solidFill>
                            <a:schemeClr val="tx1"/>
                          </a:solidFill>
                          <a:latin typeface="Calibri" pitchFamily="34" charset="0"/>
                        </a:rPr>
                        <a:t>with transaction statements.</a:t>
                      </a:r>
                      <a:endParaRPr lang="en-US" sz="1200" b="0" dirty="0" smtClean="0">
                        <a:solidFill>
                          <a:schemeClr val="tx1"/>
                        </a:solidFill>
                        <a:latin typeface="Calibr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ransition spd="med">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JDBC Transaction Isolation Levels</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buClr>
                <a:srgbClr val="FF0000"/>
              </a:buClr>
              <a:buFont typeface="Wingdings" pitchFamily="2" charset="2"/>
              <a:buChar char="q"/>
              <a:defRPr/>
            </a:pPr>
            <a:r>
              <a:rPr lang="en-US" sz="1400" b="1" dirty="0" smtClean="0">
                <a:latin typeface="Calibri" pitchFamily="34" charset="0"/>
                <a:cs typeface="Courier New" pitchFamily="49" charset="0"/>
              </a:rPr>
              <a:t>Connection</a:t>
            </a:r>
            <a:r>
              <a:rPr lang="en-US" sz="1400" dirty="0" smtClean="0">
                <a:latin typeface="Calibri" pitchFamily="34" charset="0"/>
              </a:rPr>
              <a:t> interface defines a method to set isolation level.</a:t>
            </a:r>
          </a:p>
          <a:p>
            <a:pPr algn="just">
              <a:buClr>
                <a:srgbClr val="FF0000"/>
              </a:buClr>
              <a:buFont typeface="Wingdings" pitchFamily="2" charset="2"/>
              <a:buChar char="q"/>
              <a:defRPr/>
            </a:pPr>
            <a:r>
              <a:rPr lang="en-US" sz="1400" b="1" dirty="0" smtClean="0">
                <a:solidFill>
                  <a:schemeClr val="tx1"/>
                </a:solidFill>
                <a:latin typeface="Calibri" pitchFamily="34" charset="0"/>
              </a:rPr>
              <a:t>void </a:t>
            </a:r>
            <a:r>
              <a:rPr lang="en-US" sz="1400" b="1" dirty="0" err="1" smtClean="0">
                <a:solidFill>
                  <a:schemeClr val="tx1"/>
                </a:solidFill>
                <a:latin typeface="Calibri" pitchFamily="34" charset="0"/>
              </a:rPr>
              <a:t>setTransactionIsolation</a:t>
            </a:r>
            <a:r>
              <a:rPr lang="en-US" sz="1400" b="1" dirty="0" smtClean="0">
                <a:solidFill>
                  <a:schemeClr val="tx1"/>
                </a:solidFill>
                <a:latin typeface="Calibri" pitchFamily="34" charset="0"/>
              </a:rPr>
              <a:t>(</a:t>
            </a:r>
            <a:r>
              <a:rPr lang="en-US" sz="1400" b="1" dirty="0" err="1" smtClean="0">
                <a:solidFill>
                  <a:schemeClr val="tx1"/>
                </a:solidFill>
                <a:latin typeface="Calibri" pitchFamily="34" charset="0"/>
              </a:rPr>
              <a:t>int</a:t>
            </a:r>
            <a:r>
              <a:rPr lang="en-US" sz="1400" b="1" dirty="0" smtClean="0">
                <a:solidFill>
                  <a:schemeClr val="tx1"/>
                </a:solidFill>
                <a:latin typeface="Calibri" pitchFamily="34" charset="0"/>
              </a:rPr>
              <a:t> level) throws </a:t>
            </a:r>
            <a:r>
              <a:rPr lang="en-US" sz="1400" b="1" dirty="0" err="1" smtClean="0">
                <a:solidFill>
                  <a:schemeClr val="tx1"/>
                </a:solidFill>
                <a:latin typeface="Calibri" pitchFamily="34" charset="0"/>
              </a:rPr>
              <a:t>SQLException</a:t>
            </a:r>
            <a:endParaRPr lang="en-US" sz="1400" b="1" dirty="0" smtClean="0">
              <a:solidFill>
                <a:schemeClr val="tx1"/>
              </a:solidFill>
              <a:latin typeface="Calibri" pitchFamily="34" charset="0"/>
            </a:endParaRPr>
          </a:p>
          <a:p>
            <a:pPr algn="just">
              <a:buClr>
                <a:srgbClr val="FF0000"/>
              </a:buClr>
              <a:buFont typeface="Wingdings" pitchFamily="2" charset="2"/>
              <a:buChar char="q"/>
              <a:defRPr/>
            </a:pPr>
            <a:r>
              <a:rPr lang="en-US" sz="1400" dirty="0" smtClean="0">
                <a:latin typeface="Calibri" pitchFamily="34" charset="0"/>
              </a:rPr>
              <a:t>Level can have following static constants define in </a:t>
            </a:r>
            <a:r>
              <a:rPr lang="en-US" sz="1400" b="1" dirty="0" smtClean="0">
                <a:latin typeface="Calibri" pitchFamily="34" charset="0"/>
                <a:cs typeface="Courier New" pitchFamily="49" charset="0"/>
              </a:rPr>
              <a:t>Connection.</a:t>
            </a:r>
            <a:r>
              <a:rPr lang="en-US" sz="1400" dirty="0" smtClean="0">
                <a:latin typeface="Calibri" pitchFamily="34" charset="0"/>
              </a:rPr>
              <a:t> </a:t>
            </a:r>
          </a:p>
          <a:p>
            <a:pPr lvl="1" algn="just">
              <a:buClr>
                <a:srgbClr val="FF0000"/>
              </a:buClr>
              <a:buFont typeface="Wingdings" pitchFamily="2" charset="2"/>
              <a:buChar char="v"/>
              <a:defRPr/>
            </a:pPr>
            <a:r>
              <a:rPr lang="en-US" sz="1400" b="1" dirty="0" smtClean="0">
                <a:latin typeface="Calibri" pitchFamily="34" charset="0"/>
                <a:cs typeface="Courier New" pitchFamily="49" charset="0"/>
              </a:rPr>
              <a:t>TRANSACTION_READ_UNCOMMITTED </a:t>
            </a:r>
            <a:r>
              <a:rPr lang="en-US" sz="1400" dirty="0" smtClean="0">
                <a:latin typeface="Calibri" pitchFamily="34" charset="0"/>
              </a:rPr>
              <a:t>:Allows dirty reads, non-repeatable reads, and phantom reads to occur.</a:t>
            </a:r>
          </a:p>
          <a:p>
            <a:pPr lvl="1" algn="just">
              <a:buClr>
                <a:srgbClr val="FF0000"/>
              </a:buClr>
              <a:buFont typeface="Wingdings" pitchFamily="2" charset="2"/>
              <a:buChar char="v"/>
              <a:defRPr/>
            </a:pPr>
            <a:r>
              <a:rPr lang="en-US" sz="1400" b="1" dirty="0" smtClean="0">
                <a:latin typeface="Calibri" pitchFamily="34" charset="0"/>
                <a:cs typeface="Courier New" pitchFamily="49" charset="0"/>
              </a:rPr>
              <a:t>TRANSACTION_READ_COMMITTED</a:t>
            </a:r>
            <a:r>
              <a:rPr lang="en-US" sz="1400" dirty="0" smtClean="0">
                <a:latin typeface="Calibri" pitchFamily="34" charset="0"/>
              </a:rPr>
              <a:t> :Ensures only committed data can be read. </a:t>
            </a:r>
          </a:p>
          <a:p>
            <a:pPr lvl="1" algn="just">
              <a:buClr>
                <a:srgbClr val="FF0000"/>
              </a:buClr>
              <a:buFont typeface="Wingdings" pitchFamily="2" charset="2"/>
              <a:buChar char="v"/>
              <a:defRPr/>
            </a:pPr>
            <a:r>
              <a:rPr lang="en-US" sz="1400" b="1" dirty="0" smtClean="0">
                <a:latin typeface="Calibri" pitchFamily="34" charset="0"/>
                <a:cs typeface="Courier New" pitchFamily="49" charset="0"/>
              </a:rPr>
              <a:t>TRANSACTION_REPEATABLE_READ:</a:t>
            </a:r>
            <a:r>
              <a:rPr lang="en-US" sz="1400" dirty="0" smtClean="0">
                <a:latin typeface="Calibri" pitchFamily="34" charset="0"/>
              </a:rPr>
              <a:t> Is close to being </a:t>
            </a:r>
            <a:r>
              <a:rPr lang="en-US" sz="1400" dirty="0" err="1" smtClean="0">
                <a:latin typeface="Calibri" pitchFamily="34" charset="0"/>
              </a:rPr>
              <a:t>serializable</a:t>
            </a:r>
            <a:r>
              <a:rPr lang="en-US" sz="1400" dirty="0" smtClean="0">
                <a:latin typeface="Calibri" pitchFamily="34" charset="0"/>
              </a:rPr>
              <a:t>,  however,  phantom reads are possible. </a:t>
            </a:r>
          </a:p>
          <a:p>
            <a:pPr lvl="1" algn="just">
              <a:buClr>
                <a:srgbClr val="FF0000"/>
              </a:buClr>
              <a:buFont typeface="Wingdings" pitchFamily="2" charset="2"/>
              <a:buChar char="v"/>
              <a:defRPr/>
            </a:pPr>
            <a:r>
              <a:rPr lang="en-US" sz="1400" b="1" dirty="0" smtClean="0">
                <a:latin typeface="Calibri" pitchFamily="34" charset="0"/>
                <a:cs typeface="Courier New" pitchFamily="49" charset="0"/>
              </a:rPr>
              <a:t>TRANSACTION_SERIALIZABLE: </a:t>
            </a:r>
            <a:r>
              <a:rPr lang="en-US" sz="1400" dirty="0" smtClean="0">
                <a:latin typeface="Calibri" pitchFamily="34" charset="0"/>
              </a:rPr>
              <a:t>Dirty reads, non-repeatable reads, and phantom reads are prevented.</a:t>
            </a:r>
          </a:p>
          <a:p>
            <a:pPr>
              <a:buClr>
                <a:srgbClr val="FF0000"/>
              </a:buClr>
              <a:buFont typeface="Wingdings" pitchFamily="2" charset="2"/>
              <a:buChar char="q"/>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Introduction to </a:t>
            </a:r>
            <a:r>
              <a:rPr lang="en-US" sz="2400" b="1" dirty="0" err="1" smtClean="0">
                <a:latin typeface="Calibri" pitchFamily="34" charset="0"/>
                <a:cs typeface="Courier New" pitchFamily="49" charset="0"/>
              </a:rPr>
              <a:t>javax.sql.RowSet</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buFont typeface="Wingdings" pitchFamily="2" charset="2"/>
              <a:buChar char="q"/>
            </a:pPr>
            <a:r>
              <a:rPr lang="en-US" sz="1400" dirty="0" smtClean="0">
                <a:latin typeface="Calibri" pitchFamily="34" charset="0"/>
              </a:rPr>
              <a:t>JDBC </a:t>
            </a:r>
            <a:r>
              <a:rPr lang="en-US" sz="1400" b="1" dirty="0" err="1" smtClean="0">
                <a:latin typeface="Calibri" pitchFamily="34" charset="0"/>
                <a:cs typeface="Courier New" pitchFamily="49" charset="0"/>
              </a:rPr>
              <a:t>Rowset</a:t>
            </a:r>
            <a:r>
              <a:rPr lang="en-US" sz="1400" dirty="0" smtClean="0">
                <a:latin typeface="Calibri" pitchFamily="34" charset="0"/>
              </a:rPr>
              <a:t>  is like </a:t>
            </a:r>
            <a:r>
              <a:rPr lang="en-US" sz="1400" b="1" dirty="0" err="1" smtClean="0">
                <a:latin typeface="Calibri" pitchFamily="34" charset="0"/>
                <a:cs typeface="Courier New" pitchFamily="49" charset="0"/>
              </a:rPr>
              <a:t>ResultSet</a:t>
            </a:r>
            <a:r>
              <a:rPr lang="en-US" sz="1400" dirty="0" smtClean="0">
                <a:latin typeface="Calibri" pitchFamily="34" charset="0"/>
              </a:rPr>
              <a:t> but more simpler and flexible than </a:t>
            </a:r>
            <a:r>
              <a:rPr lang="en-US" sz="1400" b="1" dirty="0" err="1" smtClean="0">
                <a:latin typeface="Calibri" pitchFamily="34" charset="0"/>
                <a:cs typeface="Courier New" pitchFamily="49" charset="0"/>
              </a:rPr>
              <a:t>ResultSet</a:t>
            </a:r>
            <a:r>
              <a:rPr lang="en-US" sz="1400" dirty="0" smtClean="0">
                <a:latin typeface="Calibri" pitchFamily="34" charset="0"/>
              </a:rPr>
              <a:t> </a:t>
            </a:r>
          </a:p>
          <a:p>
            <a:pPr algn="just">
              <a:buFont typeface="Wingdings" pitchFamily="2" charset="2"/>
              <a:buChar char="q"/>
            </a:pPr>
            <a:r>
              <a:rPr lang="en-US" sz="1400" b="1" dirty="0" err="1" smtClean="0">
                <a:latin typeface="Calibri" pitchFamily="34" charset="0"/>
                <a:cs typeface="Courier New" pitchFamily="49" charset="0"/>
              </a:rPr>
              <a:t>Rowset</a:t>
            </a:r>
            <a:r>
              <a:rPr lang="en-US" sz="1400" b="1" dirty="0" smtClean="0">
                <a:latin typeface="Calibri" pitchFamily="34" charset="0"/>
                <a:cs typeface="Courier New" pitchFamily="49" charset="0"/>
              </a:rPr>
              <a:t> </a:t>
            </a:r>
            <a:r>
              <a:rPr lang="en-US" sz="1400" dirty="0" smtClean="0">
                <a:latin typeface="Calibri" pitchFamily="34" charset="0"/>
              </a:rPr>
              <a:t>is an interface subclass of </a:t>
            </a:r>
            <a:r>
              <a:rPr lang="en-US" sz="1400" b="1" dirty="0" err="1" smtClean="0">
                <a:latin typeface="Calibri" pitchFamily="34" charset="0"/>
                <a:cs typeface="Courier New" pitchFamily="49" charset="0"/>
              </a:rPr>
              <a:t>ResultSet</a:t>
            </a:r>
            <a:r>
              <a:rPr lang="en-US" sz="1400" dirty="0" smtClean="0">
                <a:latin typeface="Calibri" pitchFamily="34" charset="0"/>
              </a:rPr>
              <a:t> interface.</a:t>
            </a:r>
          </a:p>
          <a:p>
            <a:pPr algn="just">
              <a:buFont typeface="Wingdings" pitchFamily="2" charset="2"/>
              <a:buChar char="q"/>
            </a:pPr>
            <a:r>
              <a:rPr lang="en-US" sz="1400" dirty="0" smtClean="0">
                <a:latin typeface="Calibri" pitchFamily="34" charset="0"/>
              </a:rPr>
              <a:t>A </a:t>
            </a:r>
            <a:r>
              <a:rPr lang="en-US" sz="1400" dirty="0" err="1" smtClean="0">
                <a:latin typeface="Calibri" pitchFamily="34" charset="0"/>
              </a:rPr>
              <a:t>rowset</a:t>
            </a:r>
            <a:r>
              <a:rPr lang="en-US" sz="1400" dirty="0" smtClean="0">
                <a:latin typeface="Calibri" pitchFamily="34" charset="0"/>
              </a:rPr>
              <a:t> can be used as a JavaBeans component and can be created and configured at design time and executed at run time. </a:t>
            </a:r>
          </a:p>
          <a:p>
            <a:pPr algn="just">
              <a:buFont typeface="Wingdings" pitchFamily="2" charset="2"/>
              <a:buChar char="q"/>
            </a:pPr>
            <a:r>
              <a:rPr lang="en-US" sz="1400" dirty="0" smtClean="0">
                <a:latin typeface="Calibri" pitchFamily="34" charset="0"/>
              </a:rPr>
              <a:t>Since it is designed like a </a:t>
            </a:r>
            <a:r>
              <a:rPr lang="en-US" sz="1400" dirty="0" err="1" smtClean="0">
                <a:latin typeface="Calibri" pitchFamily="34" charset="0"/>
              </a:rPr>
              <a:t>JavaBean</a:t>
            </a:r>
            <a:r>
              <a:rPr lang="en-US" sz="1400" dirty="0" smtClean="0">
                <a:latin typeface="Calibri" pitchFamily="34" charset="0"/>
              </a:rPr>
              <a:t>, there are setter and getter methods to retrieve </a:t>
            </a:r>
            <a:r>
              <a:rPr lang="en-US" sz="1400" dirty="0" err="1" smtClean="0">
                <a:latin typeface="Calibri" pitchFamily="34" charset="0"/>
              </a:rPr>
              <a:t>datasource</a:t>
            </a:r>
            <a:r>
              <a:rPr lang="en-US" sz="1400" dirty="0" smtClean="0">
                <a:latin typeface="Calibri" pitchFamily="34" charset="0"/>
              </a:rPr>
              <a:t>, </a:t>
            </a:r>
            <a:r>
              <a:rPr lang="en-US" sz="1400" dirty="0" err="1" smtClean="0">
                <a:latin typeface="Calibri" pitchFamily="34" charset="0"/>
              </a:rPr>
              <a:t>usename</a:t>
            </a:r>
            <a:r>
              <a:rPr lang="en-US" sz="1400" dirty="0" smtClean="0">
                <a:latin typeface="Calibri" pitchFamily="34" charset="0"/>
              </a:rPr>
              <a:t>, password etc.</a:t>
            </a:r>
          </a:p>
          <a:p>
            <a:pPr algn="just">
              <a:buFont typeface="Wingdings" pitchFamily="2" charset="2"/>
              <a:buChar char="q"/>
            </a:pPr>
            <a:r>
              <a:rPr lang="en-US" sz="1400" dirty="0" smtClean="0">
                <a:latin typeface="Calibri" pitchFamily="34" charset="0"/>
              </a:rPr>
              <a:t>The </a:t>
            </a:r>
            <a:r>
              <a:rPr lang="en-US" sz="1400" b="1" dirty="0" err="1" smtClean="0">
                <a:latin typeface="Calibri" pitchFamily="34" charset="0"/>
                <a:cs typeface="Courier New" pitchFamily="49" charset="0"/>
              </a:rPr>
              <a:t>RowSet</a:t>
            </a:r>
            <a:r>
              <a:rPr lang="en-US" sz="1400" dirty="0" smtClean="0">
                <a:latin typeface="Calibri" pitchFamily="34" charset="0"/>
              </a:rPr>
              <a:t> interface also supports JavaBeans events. </a:t>
            </a:r>
          </a:p>
          <a:p>
            <a:pPr algn="just">
              <a:buFont typeface="Wingdings" pitchFamily="2" charset="2"/>
              <a:buChar char="q"/>
            </a:pPr>
            <a:r>
              <a:rPr lang="en-US" sz="1400" dirty="0" smtClean="0">
                <a:latin typeface="Calibri" pitchFamily="34" charset="0"/>
              </a:rPr>
              <a:t>Events allow </a:t>
            </a:r>
            <a:r>
              <a:rPr lang="en-US" sz="1400" b="1" dirty="0" err="1" smtClean="0">
                <a:latin typeface="Calibri" pitchFamily="34" charset="0"/>
                <a:cs typeface="Courier New" pitchFamily="49" charset="0"/>
              </a:rPr>
              <a:t>RowSet</a:t>
            </a:r>
            <a:r>
              <a:rPr lang="en-US" sz="1400" dirty="0" smtClean="0">
                <a:latin typeface="Calibri" pitchFamily="34" charset="0"/>
              </a:rPr>
              <a:t> to notify other components in an application to when a change happens in the </a:t>
            </a:r>
            <a:r>
              <a:rPr lang="en-US" sz="1400" dirty="0" err="1" smtClean="0">
                <a:latin typeface="Calibri" pitchFamily="34" charset="0"/>
              </a:rPr>
              <a:t>rowset</a:t>
            </a:r>
            <a:r>
              <a:rPr lang="en-US" sz="1400" dirty="0" smtClean="0">
                <a:latin typeface="Calibri" pitchFamily="34" charset="0"/>
              </a:rPr>
              <a:t> .</a:t>
            </a:r>
          </a:p>
          <a:p>
            <a:pPr algn="just">
              <a:buFont typeface="Wingdings" pitchFamily="2" charset="2"/>
              <a:buChar char="q"/>
            </a:pPr>
            <a:r>
              <a:rPr lang="en-US" sz="1400" dirty="0" smtClean="0">
                <a:latin typeface="Calibri" pitchFamily="34" charset="0"/>
              </a:rPr>
              <a:t>Like all the other JDBC classes, JDBC driver vendors or database vendors  have to  provide a </a:t>
            </a:r>
            <a:r>
              <a:rPr lang="en-US" sz="1400" b="1" dirty="0" err="1" smtClean="0">
                <a:latin typeface="Calibri" pitchFamily="34" charset="0"/>
                <a:cs typeface="Courier New" pitchFamily="49" charset="0"/>
              </a:rPr>
              <a:t>RowSet</a:t>
            </a:r>
            <a:r>
              <a:rPr lang="en-US" sz="1400" dirty="0" smtClean="0">
                <a:latin typeface="Calibri" pitchFamily="34" charset="0"/>
              </a:rPr>
              <a:t> implementation as part of their JDBC products.</a:t>
            </a:r>
          </a:p>
          <a:p>
            <a:pPr>
              <a:buClr>
                <a:srgbClr val="FF0000"/>
              </a:buClr>
              <a:buFont typeface="Wingdings" pitchFamily="2" charset="2"/>
              <a:buChar char="q"/>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err="1" smtClean="0">
                <a:latin typeface="Calibri" pitchFamily="34" charset="0"/>
                <a:cs typeface="Courier New" pitchFamily="49" charset="0"/>
              </a:rPr>
              <a:t>RowSet</a:t>
            </a:r>
            <a:r>
              <a:rPr lang="en-US" sz="2400" b="1" dirty="0" smtClean="0">
                <a:latin typeface="Calibri" pitchFamily="34" charset="0"/>
                <a:cs typeface="Courier New" pitchFamily="49" charset="0"/>
              </a:rPr>
              <a:t> Method</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defRPr/>
            </a:pPr>
            <a:r>
              <a:rPr lang="en-US" sz="1400" b="1" dirty="0" smtClean="0">
                <a:solidFill>
                  <a:schemeClr val="tx1"/>
                </a:solidFill>
                <a:latin typeface="Calibri" pitchFamily="34" charset="0"/>
              </a:rPr>
              <a:t>String </a:t>
            </a:r>
            <a:r>
              <a:rPr lang="en-US" sz="1400" b="1" dirty="0" err="1" smtClean="0">
                <a:solidFill>
                  <a:schemeClr val="tx1"/>
                </a:solidFill>
                <a:latin typeface="Calibri" pitchFamily="34" charset="0"/>
              </a:rPr>
              <a:t>getCommand</a:t>
            </a:r>
            <a:r>
              <a:rPr lang="en-US" sz="1400" b="1" dirty="0" smtClean="0">
                <a:solidFill>
                  <a:schemeClr val="tx1"/>
                </a:solidFill>
                <a:latin typeface="Calibri" pitchFamily="34" charset="0"/>
              </a:rPr>
              <a:t>()</a:t>
            </a:r>
          </a:p>
          <a:p>
            <a:pPr>
              <a:buFont typeface="Wingdings" pitchFamily="2" charset="2"/>
              <a:buChar char="q"/>
              <a:defRPr/>
            </a:pPr>
            <a:r>
              <a:rPr lang="en-US" sz="1400" b="1" dirty="0" smtClean="0">
                <a:solidFill>
                  <a:schemeClr val="tx1"/>
                </a:solidFill>
                <a:latin typeface="Calibri" pitchFamily="34" charset="0"/>
              </a:rPr>
              <a:t>void </a:t>
            </a:r>
            <a:r>
              <a:rPr lang="en-US" sz="1400" b="1" dirty="0" err="1" smtClean="0">
                <a:solidFill>
                  <a:schemeClr val="tx1"/>
                </a:solidFill>
                <a:latin typeface="Calibri" pitchFamily="34" charset="0"/>
              </a:rPr>
              <a:t>setCommand</a:t>
            </a:r>
            <a:r>
              <a:rPr lang="en-US" sz="1400" b="1" dirty="0" smtClean="0">
                <a:solidFill>
                  <a:schemeClr val="tx1"/>
                </a:solidFill>
                <a:latin typeface="Calibri" pitchFamily="34" charset="0"/>
              </a:rPr>
              <a:t>(String </a:t>
            </a:r>
            <a:r>
              <a:rPr lang="en-US" sz="1400" b="1" dirty="0" err="1" smtClean="0">
                <a:solidFill>
                  <a:schemeClr val="tx1"/>
                </a:solidFill>
                <a:latin typeface="Calibri" pitchFamily="34" charset="0"/>
              </a:rPr>
              <a:t>cmd</a:t>
            </a:r>
            <a:r>
              <a:rPr lang="en-US" sz="1400" b="1" dirty="0" smtClean="0">
                <a:solidFill>
                  <a:schemeClr val="tx1"/>
                </a:solidFill>
                <a:latin typeface="Calibri" pitchFamily="34" charset="0"/>
              </a:rPr>
              <a:t>) throws </a:t>
            </a:r>
            <a:r>
              <a:rPr lang="en-US" sz="1400" b="1" dirty="0" err="1" smtClean="0">
                <a:solidFill>
                  <a:schemeClr val="tx1"/>
                </a:solidFill>
                <a:latin typeface="Calibri" pitchFamily="34" charset="0"/>
              </a:rPr>
              <a:t>SQLException</a:t>
            </a:r>
            <a:endParaRPr lang="en-US" sz="1400" b="1" dirty="0" smtClean="0">
              <a:solidFill>
                <a:schemeClr val="tx1"/>
              </a:solidFill>
              <a:latin typeface="Calibri" pitchFamily="34" charset="0"/>
            </a:endParaRPr>
          </a:p>
          <a:p>
            <a:pPr>
              <a:buFont typeface="Wingdings" pitchFamily="2" charset="2"/>
              <a:buChar char="q"/>
              <a:defRPr/>
            </a:pPr>
            <a:r>
              <a:rPr lang="en-US" sz="1400" b="1" dirty="0" smtClean="0">
                <a:solidFill>
                  <a:schemeClr val="tx1"/>
                </a:solidFill>
                <a:latin typeface="Calibri" pitchFamily="34" charset="0"/>
              </a:rPr>
              <a:t>String </a:t>
            </a:r>
            <a:r>
              <a:rPr lang="en-US" sz="1400" b="1" dirty="0" err="1" smtClean="0">
                <a:solidFill>
                  <a:schemeClr val="tx1"/>
                </a:solidFill>
                <a:latin typeface="Calibri" pitchFamily="34" charset="0"/>
              </a:rPr>
              <a:t>getDataSourceName</a:t>
            </a:r>
            <a:r>
              <a:rPr lang="en-US" sz="1400" b="1" dirty="0" smtClean="0">
                <a:solidFill>
                  <a:schemeClr val="tx1"/>
                </a:solidFill>
                <a:latin typeface="Calibri" pitchFamily="34" charset="0"/>
              </a:rPr>
              <a:t>()</a:t>
            </a:r>
          </a:p>
          <a:p>
            <a:pPr>
              <a:buFont typeface="Wingdings" pitchFamily="2" charset="2"/>
              <a:buChar char="q"/>
              <a:defRPr/>
            </a:pPr>
            <a:r>
              <a:rPr lang="en-US" sz="1400" b="1" dirty="0" smtClean="0">
                <a:solidFill>
                  <a:schemeClr val="tx1"/>
                </a:solidFill>
                <a:latin typeface="Calibri" pitchFamily="34" charset="0"/>
              </a:rPr>
              <a:t>void </a:t>
            </a:r>
            <a:r>
              <a:rPr lang="en-US" sz="1400" b="1" dirty="0" err="1" smtClean="0">
                <a:solidFill>
                  <a:schemeClr val="tx1"/>
                </a:solidFill>
                <a:latin typeface="Calibri" pitchFamily="34" charset="0"/>
              </a:rPr>
              <a:t>setDataSourceName</a:t>
            </a:r>
            <a:r>
              <a:rPr lang="en-US" sz="1400" b="1" dirty="0" smtClean="0">
                <a:solidFill>
                  <a:schemeClr val="tx1"/>
                </a:solidFill>
                <a:latin typeface="Calibri" pitchFamily="34" charset="0"/>
              </a:rPr>
              <a:t>(String name) throws </a:t>
            </a:r>
            <a:r>
              <a:rPr lang="en-US" sz="1400" b="1" dirty="0" err="1" smtClean="0">
                <a:solidFill>
                  <a:schemeClr val="tx1"/>
                </a:solidFill>
                <a:latin typeface="Calibri" pitchFamily="34" charset="0"/>
              </a:rPr>
              <a:t>SQLException</a:t>
            </a:r>
            <a:endParaRPr lang="en-US" sz="1400" b="1" dirty="0" smtClean="0">
              <a:solidFill>
                <a:schemeClr val="tx1"/>
              </a:solidFill>
              <a:latin typeface="Calibri" pitchFamily="34" charset="0"/>
            </a:endParaRPr>
          </a:p>
          <a:p>
            <a:pPr>
              <a:buFont typeface="Wingdings" pitchFamily="2" charset="2"/>
              <a:buChar char="q"/>
              <a:defRPr/>
            </a:pPr>
            <a:r>
              <a:rPr lang="en-US" sz="1400" b="1" dirty="0" smtClean="0">
                <a:solidFill>
                  <a:schemeClr val="tx1"/>
                </a:solidFill>
                <a:latin typeface="Calibri" pitchFamily="34" charset="0"/>
              </a:rPr>
              <a:t>String </a:t>
            </a:r>
            <a:r>
              <a:rPr lang="en-US" sz="1400" b="1" dirty="0" err="1" smtClean="0">
                <a:solidFill>
                  <a:schemeClr val="tx1"/>
                </a:solidFill>
                <a:latin typeface="Calibri" pitchFamily="34" charset="0"/>
              </a:rPr>
              <a:t>getUsername</a:t>
            </a:r>
            <a:r>
              <a:rPr lang="en-US" sz="1400" b="1" dirty="0" smtClean="0">
                <a:solidFill>
                  <a:schemeClr val="tx1"/>
                </a:solidFill>
                <a:latin typeface="Calibri" pitchFamily="34" charset="0"/>
              </a:rPr>
              <a:t>()</a:t>
            </a:r>
          </a:p>
          <a:p>
            <a:pPr>
              <a:buFont typeface="Wingdings" pitchFamily="2" charset="2"/>
              <a:buChar char="q"/>
              <a:defRPr/>
            </a:pPr>
            <a:r>
              <a:rPr lang="en-US" sz="1400" b="1" dirty="0" smtClean="0">
                <a:solidFill>
                  <a:schemeClr val="tx1"/>
                </a:solidFill>
                <a:latin typeface="Calibri" pitchFamily="34" charset="0"/>
              </a:rPr>
              <a:t>void </a:t>
            </a:r>
            <a:r>
              <a:rPr lang="en-US" sz="1400" b="1" dirty="0" err="1" smtClean="0">
                <a:solidFill>
                  <a:schemeClr val="tx1"/>
                </a:solidFill>
                <a:latin typeface="Calibri" pitchFamily="34" charset="0"/>
              </a:rPr>
              <a:t>setUsername</a:t>
            </a:r>
            <a:r>
              <a:rPr lang="en-US" sz="1400" b="1" dirty="0" smtClean="0">
                <a:solidFill>
                  <a:schemeClr val="tx1"/>
                </a:solidFill>
                <a:latin typeface="Calibri" pitchFamily="34" charset="0"/>
              </a:rPr>
              <a:t>(String name) throws </a:t>
            </a:r>
            <a:r>
              <a:rPr lang="en-US" sz="1400" b="1" dirty="0" err="1" smtClean="0">
                <a:solidFill>
                  <a:schemeClr val="tx1"/>
                </a:solidFill>
                <a:latin typeface="Calibri" pitchFamily="34" charset="0"/>
              </a:rPr>
              <a:t>SQLException</a:t>
            </a:r>
            <a:endParaRPr lang="en-US" sz="1400" b="1" dirty="0" smtClean="0">
              <a:solidFill>
                <a:schemeClr val="tx1"/>
              </a:solidFill>
              <a:latin typeface="Calibri" pitchFamily="34" charset="0"/>
            </a:endParaRPr>
          </a:p>
          <a:p>
            <a:pPr>
              <a:buFont typeface="Wingdings" pitchFamily="2" charset="2"/>
              <a:buChar char="q"/>
              <a:defRPr/>
            </a:pPr>
            <a:r>
              <a:rPr lang="en-US" sz="1400" b="1" dirty="0" smtClean="0">
                <a:solidFill>
                  <a:schemeClr val="tx1"/>
                </a:solidFill>
                <a:latin typeface="Calibri" pitchFamily="34" charset="0"/>
              </a:rPr>
              <a:t>String </a:t>
            </a:r>
            <a:r>
              <a:rPr lang="en-US" sz="1400" b="1" dirty="0" err="1" smtClean="0">
                <a:solidFill>
                  <a:schemeClr val="tx1"/>
                </a:solidFill>
                <a:latin typeface="Calibri" pitchFamily="34" charset="0"/>
              </a:rPr>
              <a:t>getPassword</a:t>
            </a:r>
            <a:r>
              <a:rPr lang="en-US" sz="1400" b="1" dirty="0" smtClean="0">
                <a:solidFill>
                  <a:schemeClr val="tx1"/>
                </a:solidFill>
                <a:latin typeface="Calibri" pitchFamily="34" charset="0"/>
              </a:rPr>
              <a:t>()</a:t>
            </a:r>
          </a:p>
          <a:p>
            <a:pPr>
              <a:buFont typeface="Wingdings" pitchFamily="2" charset="2"/>
              <a:buChar char="q"/>
              <a:defRPr/>
            </a:pPr>
            <a:r>
              <a:rPr lang="en-US" sz="1400" b="1" dirty="0" smtClean="0">
                <a:solidFill>
                  <a:schemeClr val="tx1"/>
                </a:solidFill>
                <a:latin typeface="Calibri" pitchFamily="34" charset="0"/>
              </a:rPr>
              <a:t>void </a:t>
            </a:r>
            <a:r>
              <a:rPr lang="en-US" sz="1400" b="1" dirty="0" err="1" smtClean="0">
                <a:solidFill>
                  <a:schemeClr val="tx1"/>
                </a:solidFill>
                <a:latin typeface="Calibri" pitchFamily="34" charset="0"/>
              </a:rPr>
              <a:t>setPassword</a:t>
            </a:r>
            <a:r>
              <a:rPr lang="en-US" sz="1400" b="1" dirty="0" smtClean="0">
                <a:solidFill>
                  <a:schemeClr val="tx1"/>
                </a:solidFill>
                <a:latin typeface="Calibri" pitchFamily="34" charset="0"/>
              </a:rPr>
              <a:t>(String password) throws </a:t>
            </a:r>
            <a:r>
              <a:rPr lang="en-US" sz="1400" b="1" dirty="0" err="1" smtClean="0">
                <a:solidFill>
                  <a:schemeClr val="tx1"/>
                </a:solidFill>
                <a:latin typeface="Calibri" pitchFamily="34" charset="0"/>
              </a:rPr>
              <a:t>SQLException</a:t>
            </a:r>
            <a:endParaRPr lang="en-US" sz="1400" b="1"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rPr>
              <a:t>Two-tier </a:t>
            </a:r>
            <a:r>
              <a:rPr lang="en-IN" sz="2400" b="1" dirty="0" smtClean="0">
                <a:latin typeface="Calibri" pitchFamily="34" charset="0"/>
              </a:rPr>
              <a:t>Client/Server Architectures</a:t>
            </a:r>
            <a:endParaRPr lang="en-US" sz="2400" b="1" dirty="0" smtClean="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eaLnBrk="1" hangingPunct="1">
              <a:buFont typeface="Wingdings" pitchFamily="2" charset="2"/>
              <a:buChar char="q"/>
              <a:defRPr/>
            </a:pPr>
            <a:endParaRPr lang="en-IN" sz="1400" dirty="0" smtClean="0">
              <a:latin typeface="Calibri" pitchFamily="34" charset="0"/>
            </a:endParaRPr>
          </a:p>
          <a:p>
            <a:pPr algn="just" eaLnBrk="1" hangingPunct="1">
              <a:buFont typeface="Wingdings" pitchFamily="2" charset="2"/>
              <a:buChar char="q"/>
              <a:defRPr/>
            </a:pPr>
            <a:endParaRPr lang="en-IN" sz="1400" dirty="0" smtClean="0">
              <a:latin typeface="Calibri" pitchFamily="34" charset="0"/>
            </a:endParaRPr>
          </a:p>
          <a:p>
            <a:pPr algn="just" eaLnBrk="1" hangingPunct="1">
              <a:buFont typeface="Wingdings" pitchFamily="2" charset="2"/>
              <a:buChar char="q"/>
              <a:defRPr/>
            </a:pPr>
            <a:r>
              <a:rPr lang="en-IN" sz="1400" dirty="0" smtClean="0">
                <a:latin typeface="Calibri" pitchFamily="34" charset="0"/>
              </a:rPr>
              <a:t>A two-tier architecture is one that is familiar to many of today's computer users.  A common implementation of this type of system is that of a Microsoft Windows based client program that accesses a server database such as Oracle or SQL Server.  Users interact through a GUI (Graphical User Interface) to communicate with the database server across a network via SQL (Structured Query Language).</a:t>
            </a:r>
          </a:p>
          <a:p>
            <a:pPr algn="just" eaLnBrk="1" hangingPunct="1">
              <a:buFont typeface="Wingdings" pitchFamily="2" charset="2"/>
              <a:buChar char="q"/>
              <a:defRPr/>
            </a:pPr>
            <a:endParaRPr lang="en-US" sz="1400" dirty="0" smtClean="0">
              <a:latin typeface="Calibri" pitchFamily="34" charset="0"/>
            </a:endParaRPr>
          </a:p>
          <a:p>
            <a:pPr algn="just" eaLnBrk="1" hangingPunct="1">
              <a:buFont typeface="Wingdings" pitchFamily="2" charset="2"/>
              <a:buChar char="q"/>
              <a:defRPr/>
            </a:pPr>
            <a:endParaRPr lang="en-US" sz="1400" dirty="0" smtClean="0">
              <a:latin typeface="Calibri" pitchFamily="34" charset="0"/>
            </a:endParaRPr>
          </a:p>
          <a:p>
            <a:pPr algn="just" eaLnBrk="1" hangingPunct="1">
              <a:buFont typeface="Wingdings" pitchFamily="2" charset="2"/>
              <a:buChar char="q"/>
              <a:defRPr/>
            </a:pPr>
            <a:endParaRPr lang="en-US" sz="1400" dirty="0" smtClean="0">
              <a:latin typeface="Calibri" pitchFamily="34" charset="0"/>
            </a:endParaRPr>
          </a:p>
          <a:p>
            <a:pPr algn="just" eaLnBrk="1" hangingPunct="1">
              <a:buFont typeface="Wingdings" pitchFamily="2" charset="2"/>
              <a:buChar char="q"/>
              <a:defRPr/>
            </a:pPr>
            <a:endParaRPr lang="en-US" sz="1400" dirty="0" smtClean="0">
              <a:latin typeface="Calibri" pitchFamily="34" charset="0"/>
            </a:endParaRPr>
          </a:p>
          <a:p>
            <a:pPr algn="just" eaLnBrk="1" hangingPunct="1">
              <a:buFont typeface="Wingdings" pitchFamily="2" charset="2"/>
              <a:buChar char="q"/>
              <a:defRPr/>
            </a:pPr>
            <a:endParaRPr lang="en-US" sz="1400" dirty="0" smtClean="0">
              <a:latin typeface="Calibri" pitchFamily="34" charset="0"/>
            </a:endParaRPr>
          </a:p>
          <a:p>
            <a:pPr algn="just" eaLnBrk="1" hangingPunct="1">
              <a:buFont typeface="Wingdings" pitchFamily="2" charset="2"/>
              <a:buChar char="q"/>
              <a:defRPr/>
            </a:pPr>
            <a:endParaRPr lang="en-US" sz="1400" dirty="0" smtClean="0">
              <a:latin typeface="Calibri" pitchFamily="34" charset="0"/>
            </a:endParaRPr>
          </a:p>
          <a:p>
            <a:pPr algn="just" eaLnBrk="1" hangingPunct="1">
              <a:buFont typeface="Wingdings" pitchFamily="2" charset="2"/>
              <a:buChar char="q"/>
              <a:defRPr/>
            </a:pPr>
            <a:endParaRPr lang="en-US" sz="1400" dirty="0" smtClean="0">
              <a:latin typeface="Calibri" pitchFamily="34" charset="0"/>
            </a:endParaRPr>
          </a:p>
          <a:p>
            <a:pPr algn="just" eaLnBrk="1" hangingPunct="1">
              <a:buFont typeface="Wingdings" pitchFamily="2" charset="2"/>
              <a:buChar char="q"/>
              <a:defRPr/>
            </a:pPr>
            <a:endParaRPr lang="en-US" sz="1400" dirty="0">
              <a:latin typeface="Calibri" pitchFamily="34" charset="0"/>
            </a:endParaRPr>
          </a:p>
        </p:txBody>
      </p:sp>
      <p:pic>
        <p:nvPicPr>
          <p:cNvPr id="1030" name="Picture 6"/>
          <p:cNvPicPr>
            <a:picLocks noChangeAspect="1" noChangeArrowheads="1"/>
          </p:cNvPicPr>
          <p:nvPr/>
        </p:nvPicPr>
        <p:blipFill>
          <a:blip r:embed="rId3" cstate="print"/>
          <a:srcRect/>
          <a:stretch>
            <a:fillRect/>
          </a:stretch>
        </p:blipFill>
        <p:spPr bwMode="auto">
          <a:xfrm>
            <a:off x="3059832" y="3291830"/>
            <a:ext cx="2676525" cy="1314450"/>
          </a:xfrm>
          <a:prstGeom prst="rect">
            <a:avLst/>
          </a:prstGeom>
          <a:noFill/>
          <a:ln w="9525">
            <a:noFill/>
            <a:miter lim="800000"/>
            <a:headEnd/>
            <a:tailEnd/>
          </a:ln>
        </p:spPr>
      </p:pic>
    </p:spTree>
  </p:cSld>
  <p:clrMapOvr>
    <a:masterClrMapping/>
  </p:clrMapOvr>
  <p:transition spd="med">
    <p:cu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err="1" smtClean="0">
                <a:latin typeface="Calibri" pitchFamily="34" charset="0"/>
                <a:cs typeface="Courier New" pitchFamily="49" charset="0"/>
              </a:rPr>
              <a:t>RowSet</a:t>
            </a:r>
            <a:r>
              <a:rPr lang="en-US" sz="2400" b="1" dirty="0" smtClean="0">
                <a:latin typeface="Calibri" pitchFamily="34" charset="0"/>
                <a:cs typeface="Courier New" pitchFamily="49" charset="0"/>
              </a:rPr>
              <a:t> Method</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defRPr/>
            </a:pPr>
            <a:r>
              <a:rPr lang="en-US" sz="1400" b="1" dirty="0" smtClean="0">
                <a:solidFill>
                  <a:schemeClr val="tx1"/>
                </a:solidFill>
                <a:latin typeface="Calibri" pitchFamily="34" charset="0"/>
              </a:rPr>
              <a:t>String </a:t>
            </a:r>
            <a:r>
              <a:rPr lang="en-US" sz="1400" b="1" dirty="0" err="1" smtClean="0">
                <a:solidFill>
                  <a:schemeClr val="tx1"/>
                </a:solidFill>
                <a:latin typeface="Calibri" pitchFamily="34" charset="0"/>
              </a:rPr>
              <a:t>getCommand</a:t>
            </a:r>
            <a:r>
              <a:rPr lang="en-US" sz="1400" b="1" dirty="0" smtClean="0">
                <a:solidFill>
                  <a:schemeClr val="tx1"/>
                </a:solidFill>
                <a:latin typeface="Calibri" pitchFamily="34" charset="0"/>
              </a:rPr>
              <a:t>()</a:t>
            </a:r>
          </a:p>
          <a:p>
            <a:pPr>
              <a:buFont typeface="Wingdings" pitchFamily="2" charset="2"/>
              <a:buChar char="q"/>
              <a:defRPr/>
            </a:pPr>
            <a:r>
              <a:rPr lang="en-US" sz="1400" b="1" dirty="0" smtClean="0">
                <a:solidFill>
                  <a:schemeClr val="tx1"/>
                </a:solidFill>
                <a:latin typeface="Calibri" pitchFamily="34" charset="0"/>
              </a:rPr>
              <a:t>void </a:t>
            </a:r>
            <a:r>
              <a:rPr lang="en-US" sz="1400" b="1" dirty="0" err="1" smtClean="0">
                <a:solidFill>
                  <a:schemeClr val="tx1"/>
                </a:solidFill>
                <a:latin typeface="Calibri" pitchFamily="34" charset="0"/>
              </a:rPr>
              <a:t>setCommand</a:t>
            </a:r>
            <a:r>
              <a:rPr lang="en-US" sz="1400" b="1" dirty="0" smtClean="0">
                <a:solidFill>
                  <a:schemeClr val="tx1"/>
                </a:solidFill>
                <a:latin typeface="Calibri" pitchFamily="34" charset="0"/>
              </a:rPr>
              <a:t>(String </a:t>
            </a:r>
            <a:r>
              <a:rPr lang="en-US" sz="1400" b="1" dirty="0" err="1" smtClean="0">
                <a:solidFill>
                  <a:schemeClr val="tx1"/>
                </a:solidFill>
                <a:latin typeface="Calibri" pitchFamily="34" charset="0"/>
              </a:rPr>
              <a:t>cmd</a:t>
            </a:r>
            <a:r>
              <a:rPr lang="en-US" sz="1400" b="1" dirty="0" smtClean="0">
                <a:solidFill>
                  <a:schemeClr val="tx1"/>
                </a:solidFill>
                <a:latin typeface="Calibri" pitchFamily="34" charset="0"/>
              </a:rPr>
              <a:t>) throws </a:t>
            </a:r>
            <a:r>
              <a:rPr lang="en-US" sz="1400" b="1" dirty="0" err="1" smtClean="0">
                <a:solidFill>
                  <a:schemeClr val="tx1"/>
                </a:solidFill>
                <a:latin typeface="Calibri" pitchFamily="34" charset="0"/>
              </a:rPr>
              <a:t>SQLException</a:t>
            </a:r>
            <a:endParaRPr lang="en-US" sz="1400" b="1" dirty="0" smtClean="0">
              <a:solidFill>
                <a:schemeClr val="tx1"/>
              </a:solidFill>
              <a:latin typeface="Calibri" pitchFamily="34" charset="0"/>
            </a:endParaRPr>
          </a:p>
          <a:p>
            <a:pPr>
              <a:buFont typeface="Wingdings" pitchFamily="2" charset="2"/>
              <a:buChar char="q"/>
              <a:defRPr/>
            </a:pPr>
            <a:r>
              <a:rPr lang="en-US" sz="1400" b="1" dirty="0" smtClean="0">
                <a:solidFill>
                  <a:schemeClr val="tx1"/>
                </a:solidFill>
                <a:latin typeface="Calibri" pitchFamily="34" charset="0"/>
              </a:rPr>
              <a:t>String </a:t>
            </a:r>
            <a:r>
              <a:rPr lang="en-US" sz="1400" b="1" dirty="0" err="1" smtClean="0">
                <a:solidFill>
                  <a:schemeClr val="tx1"/>
                </a:solidFill>
                <a:latin typeface="Calibri" pitchFamily="34" charset="0"/>
              </a:rPr>
              <a:t>getDataSourceName</a:t>
            </a:r>
            <a:r>
              <a:rPr lang="en-US" sz="1400" b="1" dirty="0" smtClean="0">
                <a:solidFill>
                  <a:schemeClr val="tx1"/>
                </a:solidFill>
                <a:latin typeface="Calibri" pitchFamily="34" charset="0"/>
              </a:rPr>
              <a:t>()</a:t>
            </a:r>
          </a:p>
          <a:p>
            <a:pPr>
              <a:buFont typeface="Wingdings" pitchFamily="2" charset="2"/>
              <a:buChar char="q"/>
              <a:defRPr/>
            </a:pPr>
            <a:r>
              <a:rPr lang="en-US" sz="1400" b="1" dirty="0" smtClean="0">
                <a:solidFill>
                  <a:schemeClr val="tx1"/>
                </a:solidFill>
                <a:latin typeface="Calibri" pitchFamily="34" charset="0"/>
              </a:rPr>
              <a:t>void </a:t>
            </a:r>
            <a:r>
              <a:rPr lang="en-US" sz="1400" b="1" dirty="0" err="1" smtClean="0">
                <a:solidFill>
                  <a:schemeClr val="tx1"/>
                </a:solidFill>
                <a:latin typeface="Calibri" pitchFamily="34" charset="0"/>
              </a:rPr>
              <a:t>setDataSourceName</a:t>
            </a:r>
            <a:r>
              <a:rPr lang="en-US" sz="1400" b="1" dirty="0" smtClean="0">
                <a:solidFill>
                  <a:schemeClr val="tx1"/>
                </a:solidFill>
                <a:latin typeface="Calibri" pitchFamily="34" charset="0"/>
              </a:rPr>
              <a:t>(String name) throws </a:t>
            </a:r>
            <a:r>
              <a:rPr lang="en-US" sz="1400" b="1" dirty="0" err="1" smtClean="0">
                <a:solidFill>
                  <a:schemeClr val="tx1"/>
                </a:solidFill>
                <a:latin typeface="Calibri" pitchFamily="34" charset="0"/>
              </a:rPr>
              <a:t>SQLException</a:t>
            </a:r>
            <a:endParaRPr lang="en-US" sz="1400" b="1" dirty="0" smtClean="0">
              <a:solidFill>
                <a:schemeClr val="tx1"/>
              </a:solidFill>
              <a:latin typeface="Calibri" pitchFamily="34" charset="0"/>
            </a:endParaRPr>
          </a:p>
          <a:p>
            <a:pPr>
              <a:buFont typeface="Wingdings" pitchFamily="2" charset="2"/>
              <a:buChar char="q"/>
              <a:defRPr/>
            </a:pPr>
            <a:r>
              <a:rPr lang="en-US" sz="1400" b="1" dirty="0" smtClean="0">
                <a:solidFill>
                  <a:schemeClr val="tx1"/>
                </a:solidFill>
                <a:latin typeface="Calibri" pitchFamily="34" charset="0"/>
              </a:rPr>
              <a:t>String </a:t>
            </a:r>
            <a:r>
              <a:rPr lang="en-US" sz="1400" b="1" dirty="0" err="1" smtClean="0">
                <a:solidFill>
                  <a:schemeClr val="tx1"/>
                </a:solidFill>
                <a:latin typeface="Calibri" pitchFamily="34" charset="0"/>
              </a:rPr>
              <a:t>getUsername</a:t>
            </a:r>
            <a:r>
              <a:rPr lang="en-US" sz="1400" b="1" dirty="0" smtClean="0">
                <a:solidFill>
                  <a:schemeClr val="tx1"/>
                </a:solidFill>
                <a:latin typeface="Calibri" pitchFamily="34" charset="0"/>
              </a:rPr>
              <a:t>()</a:t>
            </a:r>
          </a:p>
          <a:p>
            <a:pPr>
              <a:buFont typeface="Wingdings" pitchFamily="2" charset="2"/>
              <a:buChar char="q"/>
              <a:defRPr/>
            </a:pPr>
            <a:r>
              <a:rPr lang="en-US" sz="1400" b="1" dirty="0" smtClean="0">
                <a:solidFill>
                  <a:schemeClr val="tx1"/>
                </a:solidFill>
                <a:latin typeface="Calibri" pitchFamily="34" charset="0"/>
              </a:rPr>
              <a:t>void </a:t>
            </a:r>
            <a:r>
              <a:rPr lang="en-US" sz="1400" b="1" dirty="0" err="1" smtClean="0">
                <a:solidFill>
                  <a:schemeClr val="tx1"/>
                </a:solidFill>
                <a:latin typeface="Calibri" pitchFamily="34" charset="0"/>
              </a:rPr>
              <a:t>setUsername</a:t>
            </a:r>
            <a:r>
              <a:rPr lang="en-US" sz="1400" b="1" dirty="0" smtClean="0">
                <a:solidFill>
                  <a:schemeClr val="tx1"/>
                </a:solidFill>
                <a:latin typeface="Calibri" pitchFamily="34" charset="0"/>
              </a:rPr>
              <a:t>(String name) throws </a:t>
            </a:r>
            <a:r>
              <a:rPr lang="en-US" sz="1400" b="1" dirty="0" err="1" smtClean="0">
                <a:solidFill>
                  <a:schemeClr val="tx1"/>
                </a:solidFill>
                <a:latin typeface="Calibri" pitchFamily="34" charset="0"/>
              </a:rPr>
              <a:t>SQLException</a:t>
            </a:r>
            <a:endParaRPr lang="en-US" sz="1400" b="1" dirty="0" smtClean="0">
              <a:solidFill>
                <a:schemeClr val="tx1"/>
              </a:solidFill>
              <a:latin typeface="Calibri" pitchFamily="34" charset="0"/>
            </a:endParaRPr>
          </a:p>
          <a:p>
            <a:pPr>
              <a:buFont typeface="Wingdings" pitchFamily="2" charset="2"/>
              <a:buChar char="q"/>
              <a:defRPr/>
            </a:pPr>
            <a:r>
              <a:rPr lang="en-US" sz="1400" b="1" dirty="0" smtClean="0">
                <a:solidFill>
                  <a:schemeClr val="tx1"/>
                </a:solidFill>
                <a:latin typeface="Calibri" pitchFamily="34" charset="0"/>
              </a:rPr>
              <a:t>String </a:t>
            </a:r>
            <a:r>
              <a:rPr lang="en-US" sz="1400" b="1" dirty="0" err="1" smtClean="0">
                <a:solidFill>
                  <a:schemeClr val="tx1"/>
                </a:solidFill>
                <a:latin typeface="Calibri" pitchFamily="34" charset="0"/>
              </a:rPr>
              <a:t>getPassword</a:t>
            </a:r>
            <a:r>
              <a:rPr lang="en-US" sz="1400" b="1" dirty="0" smtClean="0">
                <a:solidFill>
                  <a:schemeClr val="tx1"/>
                </a:solidFill>
                <a:latin typeface="Calibri" pitchFamily="34" charset="0"/>
              </a:rPr>
              <a:t>()</a:t>
            </a:r>
          </a:p>
          <a:p>
            <a:pPr>
              <a:buFont typeface="Wingdings" pitchFamily="2" charset="2"/>
              <a:buChar char="q"/>
              <a:defRPr/>
            </a:pPr>
            <a:r>
              <a:rPr lang="en-US" sz="1400" b="1" dirty="0" smtClean="0">
                <a:solidFill>
                  <a:schemeClr val="tx1"/>
                </a:solidFill>
                <a:latin typeface="Calibri" pitchFamily="34" charset="0"/>
              </a:rPr>
              <a:t>void </a:t>
            </a:r>
            <a:r>
              <a:rPr lang="en-US" sz="1400" b="1" dirty="0" err="1" smtClean="0">
                <a:solidFill>
                  <a:schemeClr val="tx1"/>
                </a:solidFill>
                <a:latin typeface="Calibri" pitchFamily="34" charset="0"/>
              </a:rPr>
              <a:t>setPassword</a:t>
            </a:r>
            <a:r>
              <a:rPr lang="en-US" sz="1400" b="1" dirty="0" smtClean="0">
                <a:solidFill>
                  <a:schemeClr val="tx1"/>
                </a:solidFill>
                <a:latin typeface="Calibri" pitchFamily="34" charset="0"/>
              </a:rPr>
              <a:t>(String password) throws </a:t>
            </a:r>
            <a:r>
              <a:rPr lang="en-US" sz="1400" b="1" dirty="0" err="1" smtClean="0">
                <a:solidFill>
                  <a:schemeClr val="tx1"/>
                </a:solidFill>
                <a:latin typeface="Calibri" pitchFamily="34" charset="0"/>
              </a:rPr>
              <a:t>SQLException</a:t>
            </a:r>
            <a:endParaRPr lang="en-US" sz="1400" b="1" dirty="0" smtClean="0">
              <a:solidFill>
                <a:schemeClr val="tx1"/>
              </a:solidFill>
              <a:latin typeface="Calibri" pitchFamily="34" charset="0"/>
            </a:endParaRPr>
          </a:p>
          <a:p>
            <a:pPr>
              <a:buFont typeface="Wingdings" pitchFamily="2" charset="2"/>
              <a:buChar char="q"/>
              <a:defRPr/>
            </a:pPr>
            <a:r>
              <a:rPr lang="en-US" sz="1400" b="1" dirty="0" smtClean="0">
                <a:solidFill>
                  <a:schemeClr val="tx1"/>
                </a:solidFill>
                <a:latin typeface="Calibri" pitchFamily="34" charset="0"/>
              </a:rPr>
              <a:t>String </a:t>
            </a:r>
            <a:r>
              <a:rPr lang="en-US" sz="1400" b="1" dirty="0" err="1" smtClean="0">
                <a:solidFill>
                  <a:schemeClr val="tx1"/>
                </a:solidFill>
                <a:latin typeface="Calibri" pitchFamily="34" charset="0"/>
              </a:rPr>
              <a:t>getUrl</a:t>
            </a:r>
            <a:r>
              <a:rPr lang="en-US" sz="1400" b="1" dirty="0" smtClean="0">
                <a:solidFill>
                  <a:schemeClr val="tx1"/>
                </a:solidFill>
                <a:latin typeface="Calibri" pitchFamily="34" charset="0"/>
              </a:rPr>
              <a:t>() throws </a:t>
            </a:r>
            <a:r>
              <a:rPr lang="en-US" sz="1400" b="1" dirty="0" err="1" smtClean="0">
                <a:solidFill>
                  <a:schemeClr val="tx1"/>
                </a:solidFill>
                <a:latin typeface="Calibri" pitchFamily="34" charset="0"/>
              </a:rPr>
              <a:t>SQLException</a:t>
            </a:r>
            <a:r>
              <a:rPr lang="en-US" sz="1400" b="1" dirty="0" smtClean="0">
                <a:solidFill>
                  <a:schemeClr val="tx1"/>
                </a:solidFill>
                <a:latin typeface="Calibri" pitchFamily="34" charset="0"/>
              </a:rPr>
              <a:t> </a:t>
            </a:r>
          </a:p>
          <a:p>
            <a:pPr>
              <a:buFont typeface="Wingdings" pitchFamily="2" charset="2"/>
              <a:buChar char="q"/>
              <a:defRPr/>
            </a:pPr>
            <a:r>
              <a:rPr lang="en-US" sz="1400" b="1" dirty="0" smtClean="0">
                <a:solidFill>
                  <a:schemeClr val="tx1"/>
                </a:solidFill>
                <a:latin typeface="Calibri" pitchFamily="34" charset="0"/>
              </a:rPr>
              <a:t>void </a:t>
            </a:r>
            <a:r>
              <a:rPr lang="en-US" sz="1400" b="1" dirty="0" err="1" smtClean="0">
                <a:solidFill>
                  <a:schemeClr val="tx1"/>
                </a:solidFill>
                <a:latin typeface="Calibri" pitchFamily="34" charset="0"/>
              </a:rPr>
              <a:t>setUrl</a:t>
            </a:r>
            <a:r>
              <a:rPr lang="en-US" sz="1400" b="1" dirty="0" smtClean="0">
                <a:solidFill>
                  <a:schemeClr val="tx1"/>
                </a:solidFill>
                <a:latin typeface="Calibri" pitchFamily="34" charset="0"/>
              </a:rPr>
              <a:t>(String </a:t>
            </a:r>
            <a:r>
              <a:rPr lang="en-US" sz="1400" b="1" dirty="0" err="1" smtClean="0">
                <a:solidFill>
                  <a:schemeClr val="tx1"/>
                </a:solidFill>
                <a:latin typeface="Calibri" pitchFamily="34" charset="0"/>
              </a:rPr>
              <a:t>url</a:t>
            </a:r>
            <a:r>
              <a:rPr lang="en-US" sz="1400" b="1" dirty="0" smtClean="0">
                <a:solidFill>
                  <a:schemeClr val="tx1"/>
                </a:solidFill>
                <a:latin typeface="Calibri" pitchFamily="34" charset="0"/>
              </a:rPr>
              <a:t>) throws </a:t>
            </a:r>
            <a:r>
              <a:rPr lang="en-US" sz="1400" b="1" dirty="0" err="1" smtClean="0">
                <a:solidFill>
                  <a:schemeClr val="tx1"/>
                </a:solidFill>
                <a:latin typeface="Calibri" pitchFamily="34" charset="0"/>
              </a:rPr>
              <a:t>SQLException</a:t>
            </a:r>
            <a:endParaRPr lang="en-US" sz="1400" b="1" dirty="0" smtClean="0">
              <a:solidFill>
                <a:schemeClr val="tx1"/>
              </a:solidFill>
              <a:latin typeface="Calibri" pitchFamily="34" charset="0"/>
            </a:endParaRPr>
          </a:p>
          <a:p>
            <a:pPr>
              <a:buFont typeface="Wingdings" pitchFamily="2" charset="2"/>
              <a:buChar char="q"/>
              <a:defRPr/>
            </a:pPr>
            <a:r>
              <a:rPr lang="en-US" sz="1400" b="1" dirty="0" err="1" smtClean="0">
                <a:solidFill>
                  <a:schemeClr val="tx1"/>
                </a:solidFill>
                <a:latin typeface="Calibri" pitchFamily="34" charset="0"/>
              </a:rPr>
              <a:t>int</a:t>
            </a:r>
            <a:r>
              <a:rPr lang="en-US" sz="1400" b="1" dirty="0" smtClean="0">
                <a:solidFill>
                  <a:schemeClr val="tx1"/>
                </a:solidFill>
                <a:latin typeface="Calibri" pitchFamily="34" charset="0"/>
              </a:rPr>
              <a:t> </a:t>
            </a:r>
            <a:r>
              <a:rPr lang="en-US" sz="1400" b="1" dirty="0" err="1" smtClean="0">
                <a:solidFill>
                  <a:schemeClr val="tx1"/>
                </a:solidFill>
                <a:latin typeface="Calibri" pitchFamily="34" charset="0"/>
              </a:rPr>
              <a:t>getTransactionIsolation</a:t>
            </a:r>
            <a:r>
              <a:rPr lang="en-US" sz="1400" b="1" dirty="0" smtClean="0">
                <a:solidFill>
                  <a:schemeClr val="tx1"/>
                </a:solidFill>
                <a:latin typeface="Calibri" pitchFamily="34" charset="0"/>
              </a:rPr>
              <a:t>()</a:t>
            </a:r>
          </a:p>
        </p:txBody>
      </p:sp>
    </p:spTree>
  </p:cSld>
  <p:clrMapOvr>
    <a:masterClrMapping/>
  </p:clrMapOvr>
  <p:transition spd="med">
    <p:cu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err="1" smtClean="0">
                <a:latin typeface="Calibri" pitchFamily="34" charset="0"/>
                <a:cs typeface="Courier New" pitchFamily="49" charset="0"/>
              </a:rPr>
              <a:t>RowSet</a:t>
            </a:r>
            <a:r>
              <a:rPr lang="en-US" sz="2400" b="1" dirty="0" smtClean="0">
                <a:latin typeface="Calibri" pitchFamily="34" charset="0"/>
                <a:cs typeface="Courier New" pitchFamily="49" charset="0"/>
              </a:rPr>
              <a:t> Method (Continued)</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defRPr/>
            </a:pPr>
            <a:r>
              <a:rPr lang="en-US" sz="1400" b="1" dirty="0" smtClean="0">
                <a:solidFill>
                  <a:schemeClr val="tx1"/>
                </a:solidFill>
                <a:latin typeface="Calibri" pitchFamily="34" charset="0"/>
              </a:rPr>
              <a:t>void </a:t>
            </a:r>
            <a:r>
              <a:rPr lang="en-US" sz="1400" b="1" dirty="0" err="1" smtClean="0">
                <a:solidFill>
                  <a:schemeClr val="tx1"/>
                </a:solidFill>
                <a:latin typeface="Calibri" pitchFamily="34" charset="0"/>
              </a:rPr>
              <a:t>setTransactionIsolation</a:t>
            </a:r>
            <a:r>
              <a:rPr lang="en-US" sz="1400" b="1" dirty="0" smtClean="0">
                <a:solidFill>
                  <a:schemeClr val="tx1"/>
                </a:solidFill>
                <a:latin typeface="Calibri" pitchFamily="34" charset="0"/>
              </a:rPr>
              <a:t>(</a:t>
            </a:r>
            <a:r>
              <a:rPr lang="en-US" sz="1400" b="1" dirty="0" err="1" smtClean="0">
                <a:solidFill>
                  <a:schemeClr val="tx1"/>
                </a:solidFill>
                <a:latin typeface="Calibri" pitchFamily="34" charset="0"/>
              </a:rPr>
              <a:t>int</a:t>
            </a:r>
            <a:r>
              <a:rPr lang="en-US" sz="1400" b="1" dirty="0" smtClean="0">
                <a:solidFill>
                  <a:schemeClr val="tx1"/>
                </a:solidFill>
                <a:latin typeface="Calibri" pitchFamily="34" charset="0"/>
              </a:rPr>
              <a:t> level) throws </a:t>
            </a:r>
            <a:r>
              <a:rPr lang="en-US" sz="1400" b="1" dirty="0" err="1" smtClean="0">
                <a:solidFill>
                  <a:schemeClr val="tx1"/>
                </a:solidFill>
                <a:latin typeface="Calibri" pitchFamily="34" charset="0"/>
              </a:rPr>
              <a:t>SQLException</a:t>
            </a:r>
            <a:endParaRPr lang="en-US" sz="1400" b="1" dirty="0" smtClean="0">
              <a:solidFill>
                <a:schemeClr val="tx1"/>
              </a:solidFill>
              <a:latin typeface="Calibri" pitchFamily="34" charset="0"/>
            </a:endParaRPr>
          </a:p>
          <a:p>
            <a:pPr>
              <a:buFont typeface="Wingdings" pitchFamily="2" charset="2"/>
              <a:buChar char="q"/>
              <a:defRPr/>
            </a:pPr>
            <a:r>
              <a:rPr lang="en-US" sz="1400" b="1" dirty="0" err="1" smtClean="0">
                <a:solidFill>
                  <a:schemeClr val="tx1"/>
                </a:solidFill>
                <a:latin typeface="Calibri" pitchFamily="34" charset="0"/>
              </a:rPr>
              <a:t>boolean</a:t>
            </a:r>
            <a:r>
              <a:rPr lang="en-US" sz="1400" b="1" dirty="0" smtClean="0">
                <a:solidFill>
                  <a:schemeClr val="tx1"/>
                </a:solidFill>
                <a:latin typeface="Calibri" pitchFamily="34" charset="0"/>
              </a:rPr>
              <a:t> </a:t>
            </a:r>
            <a:r>
              <a:rPr lang="en-US" sz="1400" b="1" dirty="0" err="1" smtClean="0">
                <a:solidFill>
                  <a:schemeClr val="tx1"/>
                </a:solidFill>
                <a:latin typeface="Calibri" pitchFamily="34" charset="0"/>
              </a:rPr>
              <a:t>isReadOnly</a:t>
            </a:r>
            <a:r>
              <a:rPr lang="en-US" sz="1400" b="1" dirty="0" smtClean="0">
                <a:solidFill>
                  <a:schemeClr val="tx1"/>
                </a:solidFill>
                <a:latin typeface="Calibri" pitchFamily="34" charset="0"/>
              </a:rPr>
              <a:t>()</a:t>
            </a:r>
          </a:p>
          <a:p>
            <a:pPr>
              <a:buFont typeface="Wingdings" pitchFamily="2" charset="2"/>
              <a:buChar char="q"/>
              <a:defRPr/>
            </a:pPr>
            <a:r>
              <a:rPr lang="en-US" sz="1400" b="1" dirty="0" smtClean="0">
                <a:solidFill>
                  <a:schemeClr val="tx1"/>
                </a:solidFill>
                <a:latin typeface="Calibri" pitchFamily="34" charset="0"/>
              </a:rPr>
              <a:t>void </a:t>
            </a:r>
            <a:r>
              <a:rPr lang="en-US" sz="1400" b="1" dirty="0" err="1" smtClean="0">
                <a:solidFill>
                  <a:schemeClr val="tx1"/>
                </a:solidFill>
                <a:latin typeface="Calibri" pitchFamily="34" charset="0"/>
              </a:rPr>
              <a:t>setReadOnly</a:t>
            </a:r>
            <a:r>
              <a:rPr lang="en-US" sz="1400" b="1" dirty="0" smtClean="0">
                <a:solidFill>
                  <a:schemeClr val="tx1"/>
                </a:solidFill>
                <a:latin typeface="Calibri" pitchFamily="34" charset="0"/>
              </a:rPr>
              <a:t>(</a:t>
            </a:r>
            <a:r>
              <a:rPr lang="en-US" sz="1400" b="1" dirty="0" err="1" smtClean="0">
                <a:solidFill>
                  <a:schemeClr val="tx1"/>
                </a:solidFill>
                <a:latin typeface="Calibri" pitchFamily="34" charset="0"/>
              </a:rPr>
              <a:t>boolean</a:t>
            </a:r>
            <a:r>
              <a:rPr lang="en-US" sz="1400" b="1" dirty="0" smtClean="0">
                <a:solidFill>
                  <a:schemeClr val="tx1"/>
                </a:solidFill>
                <a:latin typeface="Calibri" pitchFamily="34" charset="0"/>
              </a:rPr>
              <a:t> value) throws </a:t>
            </a:r>
            <a:r>
              <a:rPr lang="en-US" sz="1400" b="1" dirty="0" err="1" smtClean="0">
                <a:solidFill>
                  <a:schemeClr val="tx1"/>
                </a:solidFill>
                <a:latin typeface="Calibri" pitchFamily="34" charset="0"/>
              </a:rPr>
              <a:t>SQLException</a:t>
            </a:r>
            <a:endParaRPr lang="en-US" sz="1400" b="1" dirty="0" smtClean="0">
              <a:solidFill>
                <a:schemeClr val="tx1"/>
              </a:solidFill>
              <a:latin typeface="Calibri" pitchFamily="34" charset="0"/>
            </a:endParaRPr>
          </a:p>
          <a:p>
            <a:pPr>
              <a:buFont typeface="Wingdings" pitchFamily="2" charset="2"/>
              <a:buChar char="q"/>
              <a:defRPr/>
            </a:pPr>
            <a:r>
              <a:rPr lang="en-US" sz="1400" b="1" dirty="0" smtClean="0">
                <a:solidFill>
                  <a:schemeClr val="tx1"/>
                </a:solidFill>
                <a:latin typeface="Calibri" pitchFamily="34" charset="0"/>
              </a:rPr>
              <a:t>XXX </a:t>
            </a:r>
            <a:r>
              <a:rPr lang="en-US" sz="1400" b="1" dirty="0" err="1" smtClean="0">
                <a:solidFill>
                  <a:schemeClr val="tx1"/>
                </a:solidFill>
                <a:latin typeface="Calibri" pitchFamily="34" charset="0"/>
              </a:rPr>
              <a:t>getXXX</a:t>
            </a:r>
            <a:r>
              <a:rPr lang="en-US" sz="1400" b="1" dirty="0" smtClean="0">
                <a:solidFill>
                  <a:schemeClr val="tx1"/>
                </a:solidFill>
                <a:latin typeface="Calibri" pitchFamily="34" charset="0"/>
              </a:rPr>
              <a:t>()</a:t>
            </a:r>
          </a:p>
          <a:p>
            <a:pPr>
              <a:buFont typeface="Wingdings" pitchFamily="2" charset="2"/>
              <a:buChar char="q"/>
              <a:defRPr/>
            </a:pPr>
            <a:r>
              <a:rPr lang="en-US" sz="1400" b="1" dirty="0" smtClean="0">
                <a:solidFill>
                  <a:schemeClr val="tx1"/>
                </a:solidFill>
                <a:latin typeface="Calibri" pitchFamily="34" charset="0"/>
              </a:rPr>
              <a:t>void </a:t>
            </a:r>
            <a:r>
              <a:rPr lang="en-US" sz="1400" b="1" dirty="0" err="1" smtClean="0">
                <a:solidFill>
                  <a:schemeClr val="tx1"/>
                </a:solidFill>
                <a:latin typeface="Calibri" pitchFamily="34" charset="0"/>
              </a:rPr>
              <a:t>setReadXXX</a:t>
            </a:r>
            <a:r>
              <a:rPr lang="en-US" sz="1400" b="1" dirty="0" smtClean="0">
                <a:solidFill>
                  <a:schemeClr val="tx1"/>
                </a:solidFill>
                <a:latin typeface="Calibri" pitchFamily="34" charset="0"/>
              </a:rPr>
              <a:t>(XXX x) </a:t>
            </a:r>
            <a:r>
              <a:rPr lang="en-US" sz="1400" dirty="0" smtClean="0">
                <a:latin typeface="Calibri" pitchFamily="34" charset="0"/>
              </a:rPr>
              <a:t>where</a:t>
            </a:r>
            <a:r>
              <a:rPr lang="en-US" sz="1400" b="1" dirty="0" smtClean="0">
                <a:solidFill>
                  <a:schemeClr val="tx1"/>
                </a:solidFill>
                <a:latin typeface="Calibri" pitchFamily="34" charset="0"/>
              </a:rPr>
              <a:t> XXX </a:t>
            </a:r>
            <a:r>
              <a:rPr lang="en-US" sz="1400" dirty="0" smtClean="0">
                <a:latin typeface="Calibri" pitchFamily="34" charset="0"/>
              </a:rPr>
              <a:t>are</a:t>
            </a:r>
            <a:r>
              <a:rPr lang="en-US" sz="1400" b="1" dirty="0" smtClean="0">
                <a:solidFill>
                  <a:schemeClr val="tx1"/>
                </a:solidFill>
                <a:latin typeface="Calibri" pitchFamily="34" charset="0"/>
              </a:rPr>
              <a:t> primitive, String, Object and </a:t>
            </a:r>
            <a:r>
              <a:rPr lang="en-US" sz="1400" b="1" dirty="0" err="1" smtClean="0">
                <a:solidFill>
                  <a:schemeClr val="tx1"/>
                </a:solidFill>
                <a:latin typeface="Calibri" pitchFamily="34" charset="0"/>
              </a:rPr>
              <a:t>java.sql.Date</a:t>
            </a:r>
            <a:endParaRPr lang="en-US" sz="1400" b="1"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err="1" smtClean="0">
                <a:latin typeface="Calibri" pitchFamily="34" charset="0"/>
                <a:cs typeface="Courier New" pitchFamily="49" charset="0"/>
              </a:rPr>
              <a:t>RowSet</a:t>
            </a:r>
            <a:r>
              <a:rPr lang="en-US" sz="2400" b="1" dirty="0" smtClean="0">
                <a:latin typeface="Calibri" pitchFamily="34" charset="0"/>
                <a:cs typeface="Courier New" pitchFamily="49" charset="0"/>
              </a:rPr>
              <a:t> Events</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buClr>
                <a:srgbClr val="FF0000"/>
              </a:buClr>
              <a:buFont typeface="Wingdings" pitchFamily="2" charset="2"/>
              <a:buChar char="q"/>
              <a:defRPr/>
            </a:pPr>
            <a:r>
              <a:rPr lang="en-US" sz="1400" b="1" dirty="0" err="1" smtClean="0">
                <a:latin typeface="Calibri" pitchFamily="34" charset="0"/>
                <a:cs typeface="Courier New" pitchFamily="49" charset="0"/>
              </a:rPr>
              <a:t>RowSet</a:t>
            </a:r>
            <a:r>
              <a:rPr lang="en-US" sz="1400" dirty="0" smtClean="0">
                <a:latin typeface="Calibri" pitchFamily="34" charset="0"/>
              </a:rPr>
              <a:t> has fundamentally 3 events:</a:t>
            </a:r>
          </a:p>
          <a:p>
            <a:pPr lvl="1" algn="just">
              <a:buClr>
                <a:srgbClr val="FF0000"/>
              </a:buClr>
              <a:buFont typeface="Wingdings" pitchFamily="2" charset="2"/>
              <a:buChar char="v"/>
              <a:defRPr/>
            </a:pPr>
            <a:r>
              <a:rPr lang="en-US" sz="1400" b="1" dirty="0" err="1" smtClean="0">
                <a:latin typeface="Calibri" pitchFamily="34" charset="0"/>
                <a:cs typeface="Courier New" pitchFamily="49" charset="0"/>
              </a:rPr>
              <a:t>RowSet</a:t>
            </a:r>
            <a:r>
              <a:rPr lang="en-US" sz="1400" dirty="0" smtClean="0">
                <a:latin typeface="Calibri" pitchFamily="34" charset="0"/>
              </a:rPr>
              <a:t> has changed.</a:t>
            </a:r>
          </a:p>
          <a:p>
            <a:pPr lvl="1" algn="just">
              <a:buClr>
                <a:srgbClr val="FF0000"/>
              </a:buClr>
              <a:buFont typeface="Wingdings" pitchFamily="2" charset="2"/>
              <a:buChar char="v"/>
              <a:defRPr/>
            </a:pPr>
            <a:r>
              <a:rPr lang="en-US" sz="1400" dirty="0" smtClean="0">
                <a:latin typeface="Calibri" pitchFamily="34" charset="0"/>
              </a:rPr>
              <a:t>Rows have been added or deleted or updated.</a:t>
            </a:r>
          </a:p>
          <a:p>
            <a:pPr lvl="1" algn="just">
              <a:buClr>
                <a:srgbClr val="FF0000"/>
              </a:buClr>
              <a:buFont typeface="Wingdings" pitchFamily="2" charset="2"/>
              <a:buChar char="v"/>
              <a:defRPr/>
            </a:pPr>
            <a:r>
              <a:rPr lang="en-US" sz="1400" dirty="0" smtClean="0">
                <a:latin typeface="Calibri" pitchFamily="34" charset="0"/>
              </a:rPr>
              <a:t>Cursor has movement while scrolling through </a:t>
            </a:r>
            <a:r>
              <a:rPr lang="en-US" sz="1400" b="1" dirty="0" err="1" smtClean="0">
                <a:latin typeface="Calibri" pitchFamily="34" charset="0"/>
                <a:cs typeface="Courier New" pitchFamily="49" charset="0"/>
              </a:rPr>
              <a:t>RowSet</a:t>
            </a:r>
            <a:r>
              <a:rPr lang="en-US" sz="1400" dirty="0" smtClean="0">
                <a:latin typeface="Calibri" pitchFamily="34" charset="0"/>
              </a:rPr>
              <a:t>.</a:t>
            </a:r>
          </a:p>
          <a:p>
            <a:pPr algn="just">
              <a:buClr>
                <a:srgbClr val="FF0000"/>
              </a:buClr>
              <a:buFont typeface="Wingdings" pitchFamily="2" charset="2"/>
              <a:buChar char="q"/>
              <a:defRPr/>
            </a:pPr>
            <a:r>
              <a:rPr lang="en-US" sz="1400" dirty="0" smtClean="0">
                <a:latin typeface="Calibri" pitchFamily="34" charset="0"/>
              </a:rPr>
              <a:t>A class which is interested in events of the </a:t>
            </a:r>
            <a:r>
              <a:rPr lang="en-US" sz="1400" b="1" dirty="0" err="1" smtClean="0">
                <a:latin typeface="Calibri" pitchFamily="34" charset="0"/>
                <a:cs typeface="Courier New" pitchFamily="49" charset="0"/>
              </a:rPr>
              <a:t>RowSet</a:t>
            </a:r>
            <a:r>
              <a:rPr lang="en-US" sz="1400" b="1" dirty="0" smtClean="0">
                <a:latin typeface="Calibri" pitchFamily="34" charset="0"/>
                <a:cs typeface="Courier New" pitchFamily="49" charset="0"/>
              </a:rPr>
              <a:t> </a:t>
            </a:r>
            <a:r>
              <a:rPr lang="en-US" sz="1400" dirty="0" smtClean="0">
                <a:latin typeface="Calibri" pitchFamily="34" charset="0"/>
              </a:rPr>
              <a:t>must register itself with the </a:t>
            </a:r>
            <a:r>
              <a:rPr lang="en-US" sz="1400" b="1" dirty="0" err="1" smtClean="0">
                <a:latin typeface="Calibri" pitchFamily="34" charset="0"/>
                <a:cs typeface="Courier New" pitchFamily="49" charset="0"/>
              </a:rPr>
              <a:t>RowSet</a:t>
            </a:r>
            <a:r>
              <a:rPr lang="en-US" sz="1400" b="1" dirty="0" smtClean="0">
                <a:latin typeface="Calibri" pitchFamily="34" charset="0"/>
                <a:cs typeface="Courier New" pitchFamily="49" charset="0"/>
              </a:rPr>
              <a:t> </a:t>
            </a:r>
            <a:r>
              <a:rPr lang="en-US" sz="1400" dirty="0" smtClean="0">
                <a:latin typeface="Calibri" pitchFamily="34" charset="0"/>
              </a:rPr>
              <a:t>using the method.</a:t>
            </a:r>
          </a:p>
          <a:p>
            <a:pPr algn="just">
              <a:buClr>
                <a:srgbClr val="FF0000"/>
              </a:buClr>
              <a:buNone/>
              <a:defRPr/>
            </a:pPr>
            <a:r>
              <a:rPr lang="en-US" sz="1400" b="1" dirty="0" smtClean="0">
                <a:solidFill>
                  <a:schemeClr val="tx1"/>
                </a:solidFill>
                <a:latin typeface="Calibri" pitchFamily="34" charset="0"/>
                <a:cs typeface="Courier New" pitchFamily="49" charset="0"/>
              </a:rPr>
              <a:t>	</a:t>
            </a:r>
            <a:r>
              <a:rPr lang="en-US" sz="1400" b="1" dirty="0" smtClean="0">
                <a:solidFill>
                  <a:schemeClr val="tx1"/>
                </a:solidFill>
                <a:latin typeface="Calibri" pitchFamily="34" charset="0"/>
              </a:rPr>
              <a:t>void </a:t>
            </a:r>
            <a:r>
              <a:rPr lang="en-US" sz="1400" b="1" dirty="0" err="1" smtClean="0">
                <a:solidFill>
                  <a:schemeClr val="tx1"/>
                </a:solidFill>
                <a:latin typeface="Calibri" pitchFamily="34" charset="0"/>
              </a:rPr>
              <a:t>addRowSetListener</a:t>
            </a:r>
            <a:r>
              <a:rPr lang="en-US" sz="1400" b="1" dirty="0" smtClean="0">
                <a:solidFill>
                  <a:schemeClr val="tx1"/>
                </a:solidFill>
                <a:latin typeface="Calibri" pitchFamily="34" charset="0"/>
              </a:rPr>
              <a:t>(</a:t>
            </a:r>
            <a:r>
              <a:rPr lang="en-US" sz="1400" b="1" dirty="0" err="1" smtClean="0">
                <a:solidFill>
                  <a:schemeClr val="tx1"/>
                </a:solidFill>
                <a:latin typeface="Calibri" pitchFamily="34" charset="0"/>
              </a:rPr>
              <a:t>RowSetListener</a:t>
            </a:r>
            <a:r>
              <a:rPr lang="en-US" sz="1400" b="1" dirty="0" smtClean="0">
                <a:solidFill>
                  <a:schemeClr val="tx1"/>
                </a:solidFill>
                <a:latin typeface="Calibri" pitchFamily="34" charset="0"/>
              </a:rPr>
              <a:t> listener)</a:t>
            </a:r>
          </a:p>
          <a:p>
            <a:pPr algn="just">
              <a:buClr>
                <a:srgbClr val="FF0000"/>
              </a:buClr>
              <a:buFont typeface="Wingdings" pitchFamily="2" charset="2"/>
              <a:buChar char="q"/>
              <a:defRPr/>
            </a:pPr>
            <a:r>
              <a:rPr lang="en-US" sz="1400" dirty="0" smtClean="0">
                <a:latin typeface="Calibri" pitchFamily="34" charset="0"/>
              </a:rPr>
              <a:t>This class must also implement methods of the interface </a:t>
            </a:r>
            <a:r>
              <a:rPr lang="en-US" sz="1400" b="1" dirty="0" err="1" smtClean="0">
                <a:latin typeface="Calibri" pitchFamily="34" charset="0"/>
                <a:cs typeface="Courier New" pitchFamily="49" charset="0"/>
              </a:rPr>
              <a:t>RowSetListener</a:t>
            </a:r>
            <a:r>
              <a:rPr lang="en-US" sz="1400" b="1" dirty="0" smtClean="0">
                <a:latin typeface="Calibri" pitchFamily="34" charset="0"/>
                <a:cs typeface="Courier New" pitchFamily="49" charset="0"/>
              </a:rPr>
              <a:t>.</a:t>
            </a:r>
          </a:p>
          <a:p>
            <a:pPr algn="just">
              <a:buClr>
                <a:srgbClr val="FF0000"/>
              </a:buClr>
              <a:buFont typeface="Wingdings" pitchFamily="2" charset="2"/>
              <a:buChar char="q"/>
              <a:defRPr/>
            </a:pPr>
            <a:r>
              <a:rPr lang="en-US" sz="1400" dirty="0" smtClean="0">
                <a:latin typeface="Calibri" pitchFamily="34" charset="0"/>
              </a:rPr>
              <a:t>This allows the </a:t>
            </a:r>
            <a:r>
              <a:rPr lang="en-US" sz="1400" b="1" dirty="0" err="1" smtClean="0">
                <a:latin typeface="Calibri" pitchFamily="34" charset="0"/>
                <a:cs typeface="Courier New" pitchFamily="49" charset="0"/>
              </a:rPr>
              <a:t>RowSet</a:t>
            </a:r>
            <a:r>
              <a:rPr lang="en-US" sz="1400" b="1" dirty="0" smtClean="0">
                <a:latin typeface="Calibri" pitchFamily="34" charset="0"/>
                <a:cs typeface="Courier New" pitchFamily="49" charset="0"/>
              </a:rPr>
              <a:t> </a:t>
            </a:r>
            <a:r>
              <a:rPr lang="en-US" sz="1400" dirty="0" smtClean="0">
                <a:latin typeface="Calibri" pitchFamily="34" charset="0"/>
              </a:rPr>
              <a:t>to call back the methods of </a:t>
            </a:r>
            <a:r>
              <a:rPr lang="en-US" sz="1400" dirty="0" err="1" smtClean="0">
                <a:latin typeface="Calibri" pitchFamily="34" charset="0"/>
              </a:rPr>
              <a:t>RowSetListener</a:t>
            </a:r>
            <a:r>
              <a:rPr lang="en-US" sz="1400" dirty="0" smtClean="0">
                <a:latin typeface="Calibri" pitchFamily="34" charset="0"/>
              </a:rPr>
              <a:t> when the event fires.</a:t>
            </a:r>
            <a:endParaRPr lang="en-US" sz="1400" b="1" dirty="0" smtClean="0">
              <a:latin typeface="Calibri" pitchFamily="34" charset="0"/>
              <a:cs typeface="Courier New" pitchFamily="49" charset="0"/>
            </a:endParaRPr>
          </a:p>
        </p:txBody>
      </p:sp>
    </p:spTree>
  </p:cSld>
  <p:clrMapOvr>
    <a:masterClrMapping/>
  </p:clrMapOvr>
  <p:transition spd="med">
    <p:cu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err="1" smtClean="0">
                <a:latin typeface="Calibri" pitchFamily="34" charset="0"/>
                <a:cs typeface="Courier New" pitchFamily="49" charset="0"/>
              </a:rPr>
              <a:t>RowSetListener</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Clr>
                <a:srgbClr val="FF0000"/>
              </a:buClr>
              <a:buFont typeface="Wingdings" pitchFamily="2" charset="2"/>
              <a:buChar char="q"/>
              <a:defRPr/>
            </a:pPr>
            <a:r>
              <a:rPr lang="en-US" sz="1400" b="1" dirty="0" smtClean="0">
                <a:latin typeface="Calibri" pitchFamily="34" charset="0"/>
                <a:cs typeface="Courier New" pitchFamily="49" charset="0"/>
              </a:rPr>
              <a:t>void </a:t>
            </a:r>
            <a:r>
              <a:rPr lang="en-US" sz="1400" b="1" dirty="0" err="1" smtClean="0">
                <a:latin typeface="Calibri" pitchFamily="34" charset="0"/>
                <a:cs typeface="Courier New" pitchFamily="49" charset="0"/>
              </a:rPr>
              <a:t>rowSetChanged</a:t>
            </a:r>
            <a:r>
              <a:rPr lang="en-US" sz="1400" b="1" dirty="0" smtClean="0">
                <a:latin typeface="Calibri" pitchFamily="34" charset="0"/>
                <a:cs typeface="Courier New" pitchFamily="49" charset="0"/>
              </a:rPr>
              <a:t>(</a:t>
            </a:r>
            <a:r>
              <a:rPr lang="en-US" sz="1400" b="1" dirty="0" err="1" smtClean="0">
                <a:latin typeface="Calibri" pitchFamily="34" charset="0"/>
                <a:cs typeface="Courier New" pitchFamily="49" charset="0"/>
              </a:rPr>
              <a:t>RowSetEvent</a:t>
            </a:r>
            <a:r>
              <a:rPr lang="en-US" sz="1400" b="1" dirty="0" smtClean="0">
                <a:latin typeface="Calibri" pitchFamily="34" charset="0"/>
                <a:cs typeface="Courier New" pitchFamily="49" charset="0"/>
              </a:rPr>
              <a:t> event)</a:t>
            </a:r>
          </a:p>
          <a:p>
            <a:pPr lvl="1">
              <a:buClr>
                <a:srgbClr val="FF0000"/>
              </a:buClr>
              <a:buFont typeface="Wingdings" pitchFamily="2" charset="2"/>
              <a:buChar char="v"/>
              <a:defRPr/>
            </a:pPr>
            <a:r>
              <a:rPr lang="en-US" sz="1400" dirty="0" smtClean="0">
                <a:latin typeface="Calibri" pitchFamily="34" charset="0"/>
              </a:rPr>
              <a:t>Called when </a:t>
            </a:r>
            <a:r>
              <a:rPr lang="en-US" sz="1400" b="1" dirty="0" err="1" smtClean="0">
                <a:latin typeface="Calibri" pitchFamily="34" charset="0"/>
                <a:cs typeface="Courier New" pitchFamily="49" charset="0"/>
              </a:rPr>
              <a:t>RowSet</a:t>
            </a:r>
            <a:r>
              <a:rPr lang="en-US" sz="1400" dirty="0" smtClean="0">
                <a:latin typeface="Calibri" pitchFamily="34" charset="0"/>
              </a:rPr>
              <a:t> has changed.</a:t>
            </a:r>
          </a:p>
          <a:p>
            <a:pPr>
              <a:buClr>
                <a:srgbClr val="FF0000"/>
              </a:buClr>
              <a:buFont typeface="Wingdings" pitchFamily="2" charset="2"/>
              <a:buChar char="q"/>
              <a:defRPr/>
            </a:pPr>
            <a:r>
              <a:rPr lang="en-US" sz="1400" b="1" dirty="0" smtClean="0">
                <a:latin typeface="Calibri" pitchFamily="34" charset="0"/>
                <a:cs typeface="Courier New" pitchFamily="49" charset="0"/>
              </a:rPr>
              <a:t>void </a:t>
            </a:r>
            <a:r>
              <a:rPr lang="en-US" sz="1400" b="1" dirty="0" err="1" smtClean="0">
                <a:latin typeface="Calibri" pitchFamily="34" charset="0"/>
                <a:cs typeface="Courier New" pitchFamily="49" charset="0"/>
              </a:rPr>
              <a:t>rowChanged</a:t>
            </a:r>
            <a:r>
              <a:rPr lang="en-US" sz="1400" b="1" dirty="0" smtClean="0">
                <a:latin typeface="Calibri" pitchFamily="34" charset="0"/>
                <a:cs typeface="Courier New" pitchFamily="49" charset="0"/>
              </a:rPr>
              <a:t>(</a:t>
            </a:r>
            <a:r>
              <a:rPr lang="en-US" sz="1400" b="1" dirty="0" err="1" smtClean="0">
                <a:latin typeface="Calibri" pitchFamily="34" charset="0"/>
                <a:cs typeface="Courier New" pitchFamily="49" charset="0"/>
              </a:rPr>
              <a:t>RowSetEvent</a:t>
            </a:r>
            <a:r>
              <a:rPr lang="en-US" sz="1400" b="1" dirty="0" smtClean="0">
                <a:latin typeface="Calibri" pitchFamily="34" charset="0"/>
                <a:cs typeface="Courier New" pitchFamily="49" charset="0"/>
              </a:rPr>
              <a:t> event)</a:t>
            </a:r>
          </a:p>
          <a:p>
            <a:pPr lvl="1">
              <a:buClr>
                <a:srgbClr val="FF0000"/>
              </a:buClr>
              <a:buFont typeface="Wingdings" pitchFamily="2" charset="2"/>
              <a:buChar char="v"/>
              <a:defRPr/>
            </a:pPr>
            <a:r>
              <a:rPr lang="en-US" sz="1400" dirty="0" smtClean="0">
                <a:latin typeface="Calibri" pitchFamily="34" charset="0"/>
              </a:rPr>
              <a:t>Called when rows have been added or deleted or updated.</a:t>
            </a:r>
            <a:endParaRPr lang="en-US" sz="1400" b="1" dirty="0" smtClean="0">
              <a:latin typeface="Calibri" pitchFamily="34" charset="0"/>
              <a:cs typeface="Courier New" pitchFamily="49" charset="0"/>
            </a:endParaRPr>
          </a:p>
          <a:p>
            <a:pPr>
              <a:buClr>
                <a:srgbClr val="FF0000"/>
              </a:buClr>
              <a:buFont typeface="Wingdings" pitchFamily="2" charset="2"/>
              <a:buChar char="q"/>
              <a:defRPr/>
            </a:pPr>
            <a:r>
              <a:rPr lang="en-US" sz="1400" b="1" dirty="0" smtClean="0">
                <a:latin typeface="Calibri" pitchFamily="34" charset="0"/>
                <a:cs typeface="Courier New" pitchFamily="49" charset="0"/>
              </a:rPr>
              <a:t>void </a:t>
            </a:r>
            <a:r>
              <a:rPr lang="en-US" sz="1400" b="1" dirty="0" err="1" smtClean="0">
                <a:latin typeface="Calibri" pitchFamily="34" charset="0"/>
                <a:cs typeface="Courier New" pitchFamily="49" charset="0"/>
              </a:rPr>
              <a:t>cursorMoved</a:t>
            </a:r>
            <a:r>
              <a:rPr lang="en-US" sz="1400" b="1" dirty="0" smtClean="0">
                <a:latin typeface="Calibri" pitchFamily="34" charset="0"/>
                <a:cs typeface="Courier New" pitchFamily="49" charset="0"/>
              </a:rPr>
              <a:t>(</a:t>
            </a:r>
            <a:r>
              <a:rPr lang="en-US" sz="1400" b="1" dirty="0" err="1" smtClean="0">
                <a:latin typeface="Calibri" pitchFamily="34" charset="0"/>
                <a:cs typeface="Courier New" pitchFamily="49" charset="0"/>
              </a:rPr>
              <a:t>RowSetEvent</a:t>
            </a:r>
            <a:r>
              <a:rPr lang="en-US" sz="1400" b="1" dirty="0" smtClean="0">
                <a:latin typeface="Calibri" pitchFamily="34" charset="0"/>
                <a:cs typeface="Courier New" pitchFamily="49" charset="0"/>
              </a:rPr>
              <a:t> event)</a:t>
            </a:r>
          </a:p>
          <a:p>
            <a:pPr lvl="1">
              <a:buClr>
                <a:srgbClr val="FF0000"/>
              </a:buClr>
              <a:buFont typeface="Wingdings" pitchFamily="2" charset="2"/>
              <a:buChar char="v"/>
              <a:defRPr/>
            </a:pPr>
            <a:r>
              <a:rPr lang="en-US" sz="1400" dirty="0" smtClean="0">
                <a:latin typeface="Calibri" pitchFamily="34" charset="0"/>
              </a:rPr>
              <a:t>Called when Cursor has movement while scrolling through </a:t>
            </a:r>
            <a:r>
              <a:rPr lang="en-US" sz="1400" b="1" dirty="0" err="1" smtClean="0">
                <a:latin typeface="Calibri" pitchFamily="34" charset="0"/>
                <a:cs typeface="Courier New" pitchFamily="49" charset="0"/>
              </a:rPr>
              <a:t>RowSet</a:t>
            </a:r>
            <a:r>
              <a:rPr lang="en-US" sz="1400" b="1" dirty="0" smtClean="0">
                <a:latin typeface="Calibri" pitchFamily="34" charset="0"/>
                <a:cs typeface="Courier New" pitchFamily="49" charset="0"/>
              </a:rPr>
              <a:t>.</a:t>
            </a:r>
            <a:endParaRPr lang="en-US" sz="1400" dirty="0" smtClean="0">
              <a:latin typeface="Calibri" pitchFamily="34" charset="0"/>
              <a:cs typeface="Courier New" pitchFamily="49" charset="0"/>
            </a:endParaRPr>
          </a:p>
          <a:p>
            <a:pPr>
              <a:buClr>
                <a:srgbClr val="FF0000"/>
              </a:buClr>
              <a:buFont typeface="Wingdings" pitchFamily="2" charset="2"/>
              <a:buChar char="q"/>
              <a:defRPr/>
            </a:pPr>
            <a:endParaRPr lang="en-US" sz="1400" b="1" dirty="0" smtClean="0">
              <a:latin typeface="Calibri" pitchFamily="34" charset="0"/>
              <a:cs typeface="Courier New" pitchFamily="49" charset="0"/>
            </a:endParaRPr>
          </a:p>
        </p:txBody>
      </p:sp>
    </p:spTree>
  </p:cSld>
  <p:clrMapOvr>
    <a:masterClrMapping/>
  </p:clrMapOvr>
  <p:transition spd="med">
    <p:cu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Interfaces inheriting from </a:t>
            </a:r>
            <a:r>
              <a:rPr lang="en-US" sz="2400" b="1" dirty="0" err="1" smtClean="0">
                <a:latin typeface="Calibri" pitchFamily="34" charset="0"/>
                <a:cs typeface="Courier New" pitchFamily="49" charset="0"/>
              </a:rPr>
              <a:t>RowSet</a:t>
            </a:r>
            <a:r>
              <a:rPr lang="en-US" sz="2400" b="1" dirty="0" smtClean="0">
                <a:latin typeface="Calibri" pitchFamily="34" charset="0"/>
                <a:cs typeface="Courier New" pitchFamily="49" charset="0"/>
              </a:rPr>
              <a:t> </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defRPr/>
            </a:pPr>
            <a:r>
              <a:rPr lang="en-US" sz="1400" b="1" dirty="0" err="1" smtClean="0">
                <a:solidFill>
                  <a:schemeClr val="tx1"/>
                </a:solidFill>
                <a:latin typeface="Calibri" pitchFamily="34" charset="0"/>
              </a:rPr>
              <a:t>JdbcRowSet</a:t>
            </a:r>
            <a:r>
              <a:rPr lang="en-US" sz="1400" b="1" dirty="0" smtClean="0">
                <a:solidFill>
                  <a:schemeClr val="tx1"/>
                </a:solidFill>
                <a:latin typeface="Calibri" pitchFamily="34" charset="0"/>
              </a:rPr>
              <a:t>.</a:t>
            </a:r>
          </a:p>
          <a:p>
            <a:pPr>
              <a:buFont typeface="Wingdings" pitchFamily="2" charset="2"/>
              <a:buChar char="q"/>
              <a:defRPr/>
            </a:pPr>
            <a:r>
              <a:rPr lang="en-US" sz="1400" b="1" dirty="0" err="1" smtClean="0">
                <a:solidFill>
                  <a:schemeClr val="tx1"/>
                </a:solidFill>
                <a:latin typeface="Calibri" pitchFamily="34" charset="0"/>
              </a:rPr>
              <a:t>CachedRowSet</a:t>
            </a:r>
            <a:r>
              <a:rPr lang="en-US" sz="1400" b="1" dirty="0" smtClean="0">
                <a:solidFill>
                  <a:schemeClr val="tx1"/>
                </a:solidFill>
                <a:latin typeface="Calibri" pitchFamily="34" charset="0"/>
              </a:rPr>
              <a:t>.</a:t>
            </a:r>
          </a:p>
          <a:p>
            <a:pPr>
              <a:buFont typeface="Wingdings" pitchFamily="2" charset="2"/>
              <a:buChar char="q"/>
              <a:defRPr/>
            </a:pPr>
            <a:r>
              <a:rPr lang="en-US" sz="1400" b="1" dirty="0" err="1" smtClean="0">
                <a:solidFill>
                  <a:schemeClr val="tx1"/>
                </a:solidFill>
                <a:latin typeface="Calibri" pitchFamily="34" charset="0"/>
              </a:rPr>
              <a:t>WebRowSet</a:t>
            </a:r>
            <a:r>
              <a:rPr lang="en-US" sz="1400" b="1" dirty="0" smtClean="0">
                <a:solidFill>
                  <a:schemeClr val="tx1"/>
                </a:solidFill>
                <a:latin typeface="Calibri" pitchFamily="34" charset="0"/>
              </a:rPr>
              <a:t>.</a:t>
            </a:r>
          </a:p>
          <a:p>
            <a:pPr>
              <a:buFont typeface="Wingdings" pitchFamily="2" charset="2"/>
              <a:buChar char="q"/>
              <a:defRPr/>
            </a:pPr>
            <a:r>
              <a:rPr lang="en-US" sz="1400" b="1" dirty="0" err="1" smtClean="0">
                <a:solidFill>
                  <a:schemeClr val="tx1"/>
                </a:solidFill>
                <a:latin typeface="Calibri" pitchFamily="34" charset="0"/>
              </a:rPr>
              <a:t>JoinRowSet</a:t>
            </a:r>
            <a:r>
              <a:rPr lang="en-US" sz="1400" b="1" dirty="0" smtClean="0">
                <a:solidFill>
                  <a:schemeClr val="tx1"/>
                </a:solidFill>
                <a:latin typeface="Calibri" pitchFamily="34" charset="0"/>
              </a:rPr>
              <a:t>.</a:t>
            </a:r>
          </a:p>
          <a:p>
            <a:pPr>
              <a:buFont typeface="Wingdings" pitchFamily="2" charset="2"/>
              <a:buChar char="q"/>
              <a:defRPr/>
            </a:pPr>
            <a:r>
              <a:rPr lang="en-US" sz="1400" b="1" dirty="0" err="1" smtClean="0">
                <a:solidFill>
                  <a:schemeClr val="tx1"/>
                </a:solidFill>
                <a:latin typeface="Calibri" pitchFamily="34" charset="0"/>
              </a:rPr>
              <a:t>FilteredRowSet</a:t>
            </a:r>
            <a:r>
              <a:rPr lang="en-US" sz="1400" b="1" dirty="0" smtClean="0">
                <a:solidFill>
                  <a:schemeClr val="tx1"/>
                </a:solidFill>
                <a:latin typeface="Calibri" pitchFamily="34" charset="0"/>
              </a:rPr>
              <a:t>.</a:t>
            </a:r>
          </a:p>
          <a:p>
            <a:pPr>
              <a:buFont typeface="Wingdings" pitchFamily="2" charset="2"/>
              <a:buChar char="q"/>
              <a:defRPr/>
            </a:pPr>
            <a:endParaRPr lang="en-US" sz="1400" b="1" dirty="0" smtClean="0">
              <a:solidFill>
                <a:schemeClr val="tx1"/>
              </a:solidFill>
              <a:latin typeface="Calibri" pitchFamily="34" charset="0"/>
            </a:endParaRPr>
          </a:p>
          <a:p>
            <a:pPr>
              <a:buFont typeface="Wingdings" pitchFamily="2" charset="2"/>
              <a:buChar char="q"/>
              <a:defRPr/>
            </a:pPr>
            <a:r>
              <a:rPr lang="en-US" sz="1400" dirty="0" smtClean="0">
                <a:latin typeface="Calibri" pitchFamily="34" charset="0"/>
              </a:rPr>
              <a:t>In this session we will look at the basic usage of </a:t>
            </a:r>
            <a:r>
              <a:rPr lang="en-US" sz="1400" b="1" dirty="0" err="1" smtClean="0">
                <a:latin typeface="Calibri" pitchFamily="34" charset="0"/>
                <a:cs typeface="Courier New" pitchFamily="49" charset="0"/>
              </a:rPr>
              <a:t>JdbcRowSet</a:t>
            </a:r>
            <a:r>
              <a:rPr lang="en-US" sz="1400" b="1" dirty="0" smtClean="0">
                <a:solidFill>
                  <a:schemeClr val="tx1"/>
                </a:solidFill>
                <a:latin typeface="Calibri" pitchFamily="34" charset="0"/>
              </a:rPr>
              <a:t> </a:t>
            </a:r>
            <a:r>
              <a:rPr lang="en-US" sz="1400" dirty="0" smtClean="0">
                <a:latin typeface="Calibri" pitchFamily="34" charset="0"/>
              </a:rPr>
              <a:t>.</a:t>
            </a:r>
            <a:endParaRPr lang="en-US" sz="1400" b="1" dirty="0" smtClean="0">
              <a:solidFill>
                <a:schemeClr val="tx1"/>
              </a:solidFill>
              <a:latin typeface="Calibri" pitchFamily="34" charset="0"/>
            </a:endParaRPr>
          </a:p>
          <a:p>
            <a:pPr>
              <a:buClr>
                <a:srgbClr val="FF0000"/>
              </a:buClr>
              <a:buFont typeface="Wingdings" pitchFamily="2" charset="2"/>
              <a:buChar char="q"/>
              <a:defRPr/>
            </a:pPr>
            <a:endParaRPr lang="en-US" sz="1400" b="1" dirty="0" smtClean="0">
              <a:latin typeface="Calibri" pitchFamily="34" charset="0"/>
              <a:cs typeface="Courier New" pitchFamily="49" charset="0"/>
            </a:endParaRPr>
          </a:p>
        </p:txBody>
      </p:sp>
    </p:spTree>
  </p:cSld>
  <p:clrMapOvr>
    <a:masterClrMapping/>
  </p:clrMapOvr>
  <p:transition spd="med">
    <p:cu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Connected and disconnected </a:t>
            </a:r>
            <a:r>
              <a:rPr lang="en-US" sz="2400" b="1" dirty="0" err="1" smtClean="0">
                <a:latin typeface="Calibri" pitchFamily="34" charset="0"/>
                <a:cs typeface="Courier New" pitchFamily="49" charset="0"/>
              </a:rPr>
              <a:t>RowSet</a:t>
            </a:r>
            <a:r>
              <a:rPr lang="en-US" sz="2400" b="1" dirty="0" smtClean="0">
                <a:latin typeface="Calibri" pitchFamily="34" charset="0"/>
                <a:cs typeface="Courier New" pitchFamily="49" charset="0"/>
              </a:rPr>
              <a:t> </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lnSpc>
                <a:spcPct val="130000"/>
              </a:lnSpc>
              <a:buClr>
                <a:srgbClr val="FF0000"/>
              </a:buClr>
              <a:buFont typeface="Wingdings" pitchFamily="2" charset="2"/>
              <a:buChar char="q"/>
              <a:defRPr/>
            </a:pPr>
            <a:r>
              <a:rPr lang="en-US" sz="1300" dirty="0" smtClean="0">
                <a:latin typeface="Calibri" pitchFamily="34" charset="0"/>
              </a:rPr>
              <a:t>There are two ways in which a </a:t>
            </a:r>
            <a:r>
              <a:rPr lang="en-US" sz="1300" b="1" dirty="0" err="1" smtClean="0">
                <a:latin typeface="Calibri" pitchFamily="34" charset="0"/>
                <a:cs typeface="Courier New" pitchFamily="49" charset="0"/>
              </a:rPr>
              <a:t>RowSet</a:t>
            </a:r>
            <a:r>
              <a:rPr lang="en-US" sz="1300" dirty="0" smtClean="0">
                <a:latin typeface="Calibri" pitchFamily="34" charset="0"/>
              </a:rPr>
              <a:t> can connect to database.</a:t>
            </a:r>
          </a:p>
          <a:p>
            <a:pPr algn="just">
              <a:lnSpc>
                <a:spcPct val="130000"/>
              </a:lnSpc>
              <a:buClr>
                <a:srgbClr val="FF0000"/>
              </a:buClr>
              <a:buFont typeface="Wingdings" pitchFamily="2" charset="2"/>
              <a:buChar char="q"/>
              <a:defRPr/>
            </a:pPr>
            <a:r>
              <a:rPr lang="en-US" sz="1300" dirty="0" smtClean="0">
                <a:latin typeface="Calibri" pitchFamily="34" charset="0"/>
              </a:rPr>
              <a:t>Connected </a:t>
            </a:r>
            <a:r>
              <a:rPr lang="en-US" sz="1300" b="1" dirty="0" err="1" smtClean="0">
                <a:latin typeface="Calibri" pitchFamily="34" charset="0"/>
                <a:cs typeface="Courier New" pitchFamily="49" charset="0"/>
              </a:rPr>
              <a:t>RowSet</a:t>
            </a:r>
            <a:r>
              <a:rPr lang="en-US" sz="1300" dirty="0" smtClean="0">
                <a:latin typeface="Calibri" pitchFamily="34" charset="0"/>
              </a:rPr>
              <a:t>:</a:t>
            </a:r>
          </a:p>
          <a:p>
            <a:pPr lvl="1" algn="just">
              <a:lnSpc>
                <a:spcPct val="130000"/>
              </a:lnSpc>
              <a:buClr>
                <a:srgbClr val="FF0000"/>
              </a:buClr>
              <a:buFont typeface="Wingdings" pitchFamily="2" charset="2"/>
              <a:buChar char="v"/>
              <a:defRPr/>
            </a:pPr>
            <a:r>
              <a:rPr lang="en-US" sz="1300" dirty="0" smtClean="0">
                <a:latin typeface="Calibri" pitchFamily="34" charset="0"/>
              </a:rPr>
              <a:t> A </a:t>
            </a:r>
            <a:r>
              <a:rPr lang="en-US" sz="1300" b="1" dirty="0" err="1" smtClean="0">
                <a:latin typeface="Calibri" pitchFamily="34" charset="0"/>
                <a:cs typeface="Courier New" pitchFamily="49" charset="0"/>
              </a:rPr>
              <a:t>RowSet</a:t>
            </a:r>
            <a:r>
              <a:rPr lang="en-US" sz="1300" dirty="0" smtClean="0">
                <a:latin typeface="Calibri" pitchFamily="34" charset="0"/>
              </a:rPr>
              <a:t> object uses a JDBC driver to make a connection and maintain that connection throughout its life cycle. </a:t>
            </a:r>
          </a:p>
          <a:p>
            <a:pPr lvl="1" algn="just">
              <a:lnSpc>
                <a:spcPct val="130000"/>
              </a:lnSpc>
              <a:buClr>
                <a:srgbClr val="FF0000"/>
              </a:buClr>
              <a:buFont typeface="Wingdings" pitchFamily="2" charset="2"/>
              <a:buChar char="v"/>
              <a:defRPr/>
            </a:pPr>
            <a:r>
              <a:rPr lang="en-US" sz="1300" dirty="0" smtClean="0">
                <a:latin typeface="Calibri" pitchFamily="34" charset="0"/>
              </a:rPr>
              <a:t>Only </a:t>
            </a:r>
            <a:r>
              <a:rPr lang="en-US" sz="1300" b="1" dirty="0" err="1" smtClean="0">
                <a:latin typeface="Calibri" pitchFamily="34" charset="0"/>
                <a:cs typeface="Courier New" pitchFamily="49" charset="0"/>
              </a:rPr>
              <a:t>JdbcRowSet</a:t>
            </a:r>
            <a:r>
              <a:rPr lang="en-US" sz="1300" dirty="0" smtClean="0">
                <a:latin typeface="Calibri" pitchFamily="34" charset="0"/>
              </a:rPr>
              <a:t> interface is connected.</a:t>
            </a:r>
          </a:p>
          <a:p>
            <a:pPr algn="just">
              <a:lnSpc>
                <a:spcPct val="130000"/>
              </a:lnSpc>
              <a:buClr>
                <a:srgbClr val="FF0000"/>
              </a:buClr>
              <a:buFont typeface="Wingdings" pitchFamily="2" charset="2"/>
              <a:buChar char="q"/>
              <a:defRPr/>
            </a:pPr>
            <a:r>
              <a:rPr lang="en-US" sz="1300" dirty="0" smtClean="0">
                <a:latin typeface="Calibri" pitchFamily="34" charset="0"/>
              </a:rPr>
              <a:t>Disconnected </a:t>
            </a:r>
            <a:r>
              <a:rPr lang="en-US" sz="1300" b="1" dirty="0" err="1" smtClean="0">
                <a:latin typeface="Calibri" pitchFamily="34" charset="0"/>
                <a:cs typeface="Courier New" pitchFamily="49" charset="0"/>
              </a:rPr>
              <a:t>RowSet</a:t>
            </a:r>
            <a:r>
              <a:rPr lang="en-US" sz="1300" dirty="0" smtClean="0">
                <a:latin typeface="Calibri" pitchFamily="34" charset="0"/>
              </a:rPr>
              <a:t>:</a:t>
            </a:r>
          </a:p>
          <a:p>
            <a:pPr lvl="1" algn="just">
              <a:lnSpc>
                <a:spcPct val="130000"/>
              </a:lnSpc>
              <a:buClr>
                <a:srgbClr val="FF0000"/>
              </a:buClr>
              <a:buFont typeface="Wingdings" pitchFamily="2" charset="2"/>
              <a:buChar char="v"/>
              <a:defRPr/>
            </a:pPr>
            <a:r>
              <a:rPr lang="en-US" sz="1300" dirty="0" smtClean="0">
                <a:latin typeface="Calibri" pitchFamily="34" charset="0"/>
              </a:rPr>
              <a:t>A </a:t>
            </a:r>
            <a:r>
              <a:rPr lang="en-US" sz="1300" b="1" dirty="0" err="1" smtClean="0">
                <a:latin typeface="Calibri" pitchFamily="34" charset="0"/>
                <a:cs typeface="Courier New" pitchFamily="49" charset="0"/>
              </a:rPr>
              <a:t>RowSet</a:t>
            </a:r>
            <a:r>
              <a:rPr lang="en-US" sz="1300" dirty="0" smtClean="0">
                <a:latin typeface="Calibri" pitchFamily="34" charset="0"/>
              </a:rPr>
              <a:t> object  makes a connection with a data source, gets data from it, and then close the connection. </a:t>
            </a:r>
          </a:p>
          <a:p>
            <a:pPr lvl="1" algn="just">
              <a:lnSpc>
                <a:spcPct val="130000"/>
              </a:lnSpc>
              <a:buClr>
                <a:srgbClr val="FF0000"/>
              </a:buClr>
              <a:buFont typeface="Wingdings" pitchFamily="2" charset="2"/>
              <a:buChar char="v"/>
              <a:defRPr/>
            </a:pPr>
            <a:r>
              <a:rPr lang="en-US" sz="1300" dirty="0" smtClean="0">
                <a:latin typeface="Calibri" pitchFamily="34" charset="0"/>
              </a:rPr>
              <a:t>A disconnected </a:t>
            </a:r>
            <a:r>
              <a:rPr lang="en-US" sz="1300" dirty="0" err="1" smtClean="0">
                <a:latin typeface="Calibri" pitchFamily="34" charset="0"/>
              </a:rPr>
              <a:t>rowset</a:t>
            </a:r>
            <a:r>
              <a:rPr lang="en-US" sz="1300" dirty="0" smtClean="0">
                <a:latin typeface="Calibri" pitchFamily="34" charset="0"/>
              </a:rPr>
              <a:t> may make changes to its data while it is disconnected and then send the changes back to the original source of the data, but it must reestablish a connection to do so.</a:t>
            </a:r>
          </a:p>
          <a:p>
            <a:pPr lvl="1" algn="just">
              <a:lnSpc>
                <a:spcPct val="130000"/>
              </a:lnSpc>
              <a:buClr>
                <a:srgbClr val="FF0000"/>
              </a:buClr>
              <a:buFont typeface="Wingdings" pitchFamily="2" charset="2"/>
              <a:buChar char="v"/>
              <a:defRPr/>
            </a:pPr>
            <a:r>
              <a:rPr lang="en-US" sz="1300" dirty="0" smtClean="0">
                <a:latin typeface="Calibri" pitchFamily="34" charset="0"/>
              </a:rPr>
              <a:t> All </a:t>
            </a:r>
            <a:r>
              <a:rPr lang="en-US" sz="1300" b="1" dirty="0" err="1" smtClean="0">
                <a:latin typeface="Calibri" pitchFamily="34" charset="0"/>
                <a:cs typeface="Courier New" pitchFamily="49" charset="0"/>
              </a:rPr>
              <a:t>RowSet</a:t>
            </a:r>
            <a:r>
              <a:rPr lang="en-US" sz="1300" b="1" dirty="0" smtClean="0">
                <a:latin typeface="Calibri" pitchFamily="34" charset="0"/>
                <a:cs typeface="Courier New" pitchFamily="49" charset="0"/>
              </a:rPr>
              <a:t> </a:t>
            </a:r>
            <a:r>
              <a:rPr lang="en-US" sz="1300" dirty="0" smtClean="0">
                <a:latin typeface="Calibri" pitchFamily="34" charset="0"/>
              </a:rPr>
              <a:t>interface except </a:t>
            </a:r>
            <a:r>
              <a:rPr lang="en-US" sz="1300" b="1" dirty="0" err="1" smtClean="0">
                <a:latin typeface="Calibri" pitchFamily="34" charset="0"/>
                <a:cs typeface="Courier New" pitchFamily="49" charset="0"/>
              </a:rPr>
              <a:t>JdbcRowSet</a:t>
            </a:r>
            <a:r>
              <a:rPr lang="en-US" sz="1300" dirty="0" smtClean="0">
                <a:latin typeface="Calibri" pitchFamily="34" charset="0"/>
              </a:rPr>
              <a:t> disconnected. </a:t>
            </a:r>
          </a:p>
        </p:txBody>
      </p:sp>
    </p:spTree>
  </p:cSld>
  <p:clrMapOvr>
    <a:masterClrMapping/>
  </p:clrMapOvr>
  <p:transition spd="med">
    <p:cu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Example : using </a:t>
            </a:r>
            <a:r>
              <a:rPr lang="en-US" sz="2400" b="1" dirty="0" err="1" smtClean="0">
                <a:latin typeface="Calibri" pitchFamily="34" charset="0"/>
                <a:cs typeface="Courier New" pitchFamily="49" charset="0"/>
              </a:rPr>
              <a:t>JdbcRowSet</a:t>
            </a:r>
            <a:r>
              <a:rPr lang="en-US" sz="2400" b="1" dirty="0" smtClean="0">
                <a:latin typeface="Calibri" pitchFamily="34" charset="0"/>
              </a:rPr>
              <a:t> </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lnSpc>
                <a:spcPct val="130000"/>
              </a:lnSpc>
              <a:buClr>
                <a:srgbClr val="FF0000"/>
              </a:buClr>
              <a:buFont typeface="Wingdings" pitchFamily="2" charset="2"/>
              <a:buChar char="q"/>
              <a:defRPr/>
            </a:pPr>
            <a:r>
              <a:rPr lang="en-US" sz="1400" dirty="0" smtClean="0">
                <a:latin typeface="Calibri" pitchFamily="34" charset="0"/>
              </a:rPr>
              <a:t>This examples deletes a row  and displays the rows in Student table. When these events happen, the </a:t>
            </a:r>
            <a:r>
              <a:rPr lang="en-US" sz="1400" b="1" dirty="0" err="1" smtClean="0">
                <a:latin typeface="Calibri" pitchFamily="34" charset="0"/>
                <a:cs typeface="Courier New" pitchFamily="49" charset="0"/>
              </a:rPr>
              <a:t>JdbcRowSetListener</a:t>
            </a:r>
            <a:r>
              <a:rPr lang="en-US" sz="1400" dirty="0" smtClean="0">
                <a:latin typeface="Calibri" pitchFamily="34" charset="0"/>
              </a:rPr>
              <a:t> is notified.</a:t>
            </a:r>
          </a:p>
          <a:p>
            <a:pPr algn="just" eaLnBrk="1" hangingPunct="1">
              <a:buNone/>
              <a:defRPr/>
            </a:pPr>
            <a:r>
              <a:rPr lang="en-US" sz="1200" b="1" dirty="0" smtClean="0">
                <a:solidFill>
                  <a:schemeClr val="tx1"/>
                </a:solidFill>
                <a:latin typeface="Calibri" pitchFamily="34" charset="0"/>
                <a:cs typeface="Times New Roman" pitchFamily="18" charset="0"/>
              </a:rPr>
              <a:t>1. import java.sql.*;</a:t>
            </a:r>
          </a:p>
          <a:p>
            <a:pPr algn="just" eaLnBrk="1" hangingPunct="1">
              <a:buNone/>
              <a:defRPr/>
            </a:pPr>
            <a:r>
              <a:rPr lang="en-US" sz="1200" b="1" dirty="0" smtClean="0">
                <a:solidFill>
                  <a:schemeClr val="tx1"/>
                </a:solidFill>
                <a:latin typeface="Calibri" pitchFamily="34" charset="0"/>
                <a:cs typeface="Times New Roman" pitchFamily="18" charset="0"/>
              </a:rPr>
              <a:t>2. import  </a:t>
            </a:r>
            <a:r>
              <a:rPr lang="en-US" sz="1200" b="1" dirty="0" err="1" smtClean="0">
                <a:solidFill>
                  <a:schemeClr val="tx1"/>
                </a:solidFill>
                <a:latin typeface="Calibri" pitchFamily="34" charset="0"/>
                <a:cs typeface="Times New Roman" pitchFamily="18" charset="0"/>
              </a:rPr>
              <a:t>javax.sql.rowset</a:t>
            </a:r>
            <a:r>
              <a:rPr lang="en-US" sz="1200" b="1" dirty="0" smtClean="0">
                <a:solidFill>
                  <a:schemeClr val="tx1"/>
                </a:solidFill>
                <a:latin typeface="Calibri" pitchFamily="34" charset="0"/>
                <a:cs typeface="Times New Roman" pitchFamily="18" charset="0"/>
              </a:rPr>
              <a:t>.*;  </a:t>
            </a:r>
            <a:r>
              <a:rPr lang="en-IN" sz="1200" b="1" dirty="0" smtClean="0">
                <a:latin typeface="Calibri" pitchFamily="34" charset="0"/>
              </a:rPr>
              <a:t>import </a:t>
            </a:r>
            <a:r>
              <a:rPr lang="en-IN" sz="1200" b="1" dirty="0" err="1" smtClean="0">
                <a:latin typeface="Calibri" pitchFamily="34" charset="0"/>
              </a:rPr>
              <a:t>com.sun.rowset.JdbcRowSetImpl</a:t>
            </a:r>
            <a:r>
              <a:rPr lang="en-IN" sz="1200" b="1" dirty="0" smtClean="0">
                <a:latin typeface="Calibri" pitchFamily="34" charset="0"/>
              </a:rPr>
              <a:t>;</a:t>
            </a:r>
            <a:endParaRPr lang="en-US" sz="1200" b="1" dirty="0" smtClean="0">
              <a:solidFill>
                <a:schemeClr val="tx1"/>
              </a:solidFill>
              <a:latin typeface="Calibri" pitchFamily="34" charset="0"/>
              <a:cs typeface="Times New Roman" pitchFamily="18" charset="0"/>
            </a:endParaRPr>
          </a:p>
          <a:p>
            <a:pPr algn="just" eaLnBrk="1" hangingPunct="1">
              <a:buNone/>
              <a:defRPr/>
            </a:pPr>
            <a:r>
              <a:rPr lang="en-US" sz="1200" b="1" dirty="0" smtClean="0">
                <a:solidFill>
                  <a:schemeClr val="tx1"/>
                </a:solidFill>
                <a:latin typeface="Calibri" pitchFamily="34" charset="0"/>
                <a:cs typeface="Times New Roman" pitchFamily="18" charset="0"/>
              </a:rPr>
              <a:t>3. class </a:t>
            </a:r>
            <a:r>
              <a:rPr lang="en-US" sz="1200" b="1" dirty="0" err="1" smtClean="0">
                <a:solidFill>
                  <a:schemeClr val="tx1"/>
                </a:solidFill>
                <a:latin typeface="Calibri" pitchFamily="34" charset="0"/>
                <a:cs typeface="Times New Roman" pitchFamily="18" charset="0"/>
              </a:rPr>
              <a:t>TestConection</a:t>
            </a:r>
            <a:endParaRPr lang="en-US" sz="1200" b="1" dirty="0" smtClean="0">
              <a:solidFill>
                <a:schemeClr val="tx1"/>
              </a:solidFill>
              <a:latin typeface="Calibri" pitchFamily="34" charset="0"/>
              <a:cs typeface="Times New Roman" pitchFamily="18" charset="0"/>
            </a:endParaRPr>
          </a:p>
          <a:p>
            <a:pPr algn="just" eaLnBrk="1" hangingPunct="1">
              <a:buNone/>
              <a:defRPr/>
            </a:pPr>
            <a:r>
              <a:rPr lang="en-US" sz="1200" b="1" dirty="0" smtClean="0">
                <a:solidFill>
                  <a:schemeClr val="tx1"/>
                </a:solidFill>
                <a:latin typeface="Calibri" pitchFamily="34" charset="0"/>
                <a:cs typeface="Times New Roman" pitchFamily="18" charset="0"/>
              </a:rPr>
              <a:t>4. {</a:t>
            </a:r>
          </a:p>
          <a:p>
            <a:pPr algn="just" eaLnBrk="1" hangingPunct="1">
              <a:buNone/>
              <a:defRPr/>
            </a:pPr>
            <a:r>
              <a:rPr lang="en-US" sz="1200" b="1" dirty="0" smtClean="0">
                <a:solidFill>
                  <a:schemeClr val="tx1"/>
                </a:solidFill>
                <a:latin typeface="Calibri" pitchFamily="34" charset="0"/>
                <a:cs typeface="Times New Roman" pitchFamily="18" charset="0"/>
              </a:rPr>
              <a:t>5.       public static void main(String as[])</a:t>
            </a:r>
          </a:p>
          <a:p>
            <a:pPr algn="just" eaLnBrk="1" hangingPunct="1">
              <a:buNone/>
              <a:defRPr/>
            </a:pPr>
            <a:r>
              <a:rPr lang="en-US" sz="1200" b="1" dirty="0" smtClean="0">
                <a:solidFill>
                  <a:schemeClr val="tx1"/>
                </a:solidFill>
                <a:latin typeface="Calibri" pitchFamily="34" charset="0"/>
                <a:cs typeface="Times New Roman" pitchFamily="18" charset="0"/>
              </a:rPr>
              <a:t>6.       {</a:t>
            </a:r>
          </a:p>
          <a:p>
            <a:pPr algn="just" eaLnBrk="1" hangingPunct="1">
              <a:buNone/>
              <a:defRPr/>
            </a:pPr>
            <a:r>
              <a:rPr lang="en-US" sz="1200" b="1" dirty="0" smtClean="0">
                <a:solidFill>
                  <a:schemeClr val="tx1"/>
                </a:solidFill>
                <a:latin typeface="Calibri" pitchFamily="34" charset="0"/>
                <a:cs typeface="Times New Roman" pitchFamily="18" charset="0"/>
              </a:rPr>
              <a:t>7.            try {</a:t>
            </a:r>
          </a:p>
          <a:p>
            <a:pPr algn="just" eaLnBrk="1" hangingPunct="1">
              <a:buNone/>
              <a:defRPr/>
            </a:pPr>
            <a:r>
              <a:rPr lang="en-US" sz="1200" b="1" dirty="0" smtClean="0">
                <a:solidFill>
                  <a:schemeClr val="tx1"/>
                </a:solidFill>
                <a:latin typeface="Calibri" pitchFamily="34" charset="0"/>
                <a:cs typeface="Times New Roman" pitchFamily="18" charset="0"/>
              </a:rPr>
              <a:t>8.                 	Connection con = </a:t>
            </a:r>
            <a:r>
              <a:rPr lang="en-US" sz="1200" b="1" dirty="0" err="1" smtClean="0">
                <a:solidFill>
                  <a:schemeClr val="tx1"/>
                </a:solidFill>
                <a:latin typeface="Calibri" pitchFamily="34" charset="0"/>
                <a:cs typeface="Times New Roman" pitchFamily="18" charset="0"/>
              </a:rPr>
              <a:t>DriverManager.getConnection</a:t>
            </a:r>
            <a:r>
              <a:rPr lang="en-US" sz="1200" b="1" dirty="0" smtClean="0">
                <a:solidFill>
                  <a:schemeClr val="tx1"/>
                </a:solidFill>
                <a:latin typeface="Calibri" pitchFamily="34" charset="0"/>
                <a:cs typeface="Times New Roman" pitchFamily="18" charset="0"/>
              </a:rPr>
              <a:t>("</a:t>
            </a:r>
            <a:r>
              <a:rPr lang="en-US" sz="1200" b="1" dirty="0" err="1" smtClean="0">
                <a:solidFill>
                  <a:schemeClr val="tx1"/>
                </a:solidFill>
                <a:latin typeface="Calibri" pitchFamily="34" charset="0"/>
                <a:cs typeface="Times New Roman" pitchFamily="18" charset="0"/>
              </a:rPr>
              <a:t>jdbc:mysql</a:t>
            </a:r>
            <a:r>
              <a:rPr lang="en-US" sz="1200" b="1" dirty="0" smtClean="0">
                <a:solidFill>
                  <a:schemeClr val="tx1"/>
                </a:solidFill>
                <a:latin typeface="Calibri" pitchFamily="34" charset="0"/>
                <a:cs typeface="Times New Roman" pitchFamily="18" charset="0"/>
              </a:rPr>
              <a:t>://</a:t>
            </a:r>
            <a:r>
              <a:rPr lang="en-US" sz="1200" b="1" dirty="0" err="1" smtClean="0">
                <a:solidFill>
                  <a:schemeClr val="tx1"/>
                </a:solidFill>
                <a:latin typeface="Calibri" pitchFamily="34" charset="0"/>
                <a:cs typeface="Times New Roman" pitchFamily="18" charset="0"/>
              </a:rPr>
              <a:t>localhost</a:t>
            </a:r>
            <a:r>
              <a:rPr lang="en-US" sz="1200" b="1" dirty="0" smtClean="0">
                <a:solidFill>
                  <a:schemeClr val="tx1"/>
                </a:solidFill>
                <a:latin typeface="Calibri" pitchFamily="34" charset="0"/>
                <a:cs typeface="Times New Roman" pitchFamily="18" charset="0"/>
              </a:rPr>
              <a:t>/</a:t>
            </a:r>
            <a:r>
              <a:rPr lang="en-US" sz="1200" b="1" dirty="0" err="1" smtClean="0">
                <a:solidFill>
                  <a:schemeClr val="tx1"/>
                </a:solidFill>
                <a:latin typeface="Calibri" pitchFamily="34" charset="0"/>
                <a:cs typeface="Times New Roman" pitchFamily="18" charset="0"/>
              </a:rPr>
              <a:t>test","root","root</a:t>
            </a:r>
            <a:r>
              <a:rPr lang="en-US" sz="1200" b="1" dirty="0" smtClean="0">
                <a:solidFill>
                  <a:schemeClr val="tx1"/>
                </a:solidFill>
                <a:latin typeface="Calibri" pitchFamily="34" charset="0"/>
                <a:cs typeface="Times New Roman" pitchFamily="18" charset="0"/>
              </a:rPr>
              <a:t>");</a:t>
            </a:r>
          </a:p>
          <a:p>
            <a:pPr>
              <a:buNone/>
            </a:pPr>
            <a:r>
              <a:rPr lang="en-US" sz="1200" b="1" dirty="0" smtClean="0">
                <a:solidFill>
                  <a:schemeClr val="tx1"/>
                </a:solidFill>
                <a:latin typeface="Calibri" pitchFamily="34" charset="0"/>
                <a:cs typeface="Times New Roman" pitchFamily="18" charset="0"/>
              </a:rPr>
              <a:t>9.    		</a:t>
            </a:r>
            <a:r>
              <a:rPr lang="en-US" sz="1200" b="1" dirty="0" err="1" smtClean="0">
                <a:solidFill>
                  <a:schemeClr val="tx1"/>
                </a:solidFill>
                <a:latin typeface="Calibri" pitchFamily="34" charset="0"/>
                <a:cs typeface="Courier New" pitchFamily="49" charset="0"/>
              </a:rPr>
              <a:t>JdbcRowSet</a:t>
            </a:r>
            <a:r>
              <a:rPr lang="en-US" sz="1200" b="1" dirty="0" smtClean="0">
                <a:solidFill>
                  <a:schemeClr val="tx1"/>
                </a:solidFill>
                <a:latin typeface="Calibri" pitchFamily="34" charset="0"/>
                <a:cs typeface="Courier New" pitchFamily="49" charset="0"/>
              </a:rPr>
              <a:t> </a:t>
            </a:r>
            <a:r>
              <a:rPr lang="en-US" sz="1200" b="1" dirty="0" err="1" smtClean="0">
                <a:solidFill>
                  <a:schemeClr val="tx1"/>
                </a:solidFill>
                <a:latin typeface="Calibri" pitchFamily="34" charset="0"/>
                <a:cs typeface="Courier New" pitchFamily="49" charset="0"/>
              </a:rPr>
              <a:t>rowSet</a:t>
            </a:r>
            <a:r>
              <a:rPr lang="en-US" sz="1200" b="1" dirty="0" smtClean="0">
                <a:solidFill>
                  <a:schemeClr val="tx1"/>
                </a:solidFill>
                <a:latin typeface="Calibri" pitchFamily="34" charset="0"/>
                <a:cs typeface="Courier New" pitchFamily="49" charset="0"/>
              </a:rPr>
              <a:t> = new </a:t>
            </a:r>
            <a:r>
              <a:rPr lang="en-US" sz="1200" b="1" dirty="0" err="1" smtClean="0">
                <a:solidFill>
                  <a:schemeClr val="tx1"/>
                </a:solidFill>
                <a:latin typeface="Calibri" pitchFamily="34" charset="0"/>
                <a:cs typeface="Courier New" pitchFamily="49" charset="0"/>
              </a:rPr>
              <a:t>JdbcRowSetImpl</a:t>
            </a:r>
            <a:r>
              <a:rPr lang="en-US" sz="1200" b="1" dirty="0" smtClean="0">
                <a:solidFill>
                  <a:schemeClr val="tx1"/>
                </a:solidFill>
                <a:latin typeface="Calibri" pitchFamily="34" charset="0"/>
                <a:cs typeface="Courier New" pitchFamily="49" charset="0"/>
              </a:rPr>
              <a:t>(con);</a:t>
            </a:r>
          </a:p>
          <a:p>
            <a:pPr>
              <a:buNone/>
            </a:pPr>
            <a:r>
              <a:rPr lang="en-US" sz="1200" b="1" dirty="0" smtClean="0">
                <a:solidFill>
                  <a:schemeClr val="tx1"/>
                </a:solidFill>
                <a:latin typeface="Calibri" pitchFamily="34" charset="0"/>
                <a:cs typeface="Courier New" pitchFamily="49" charset="0"/>
              </a:rPr>
              <a:t>10.		</a:t>
            </a:r>
            <a:r>
              <a:rPr lang="en-US" sz="1200" b="1" dirty="0" err="1" smtClean="0">
                <a:solidFill>
                  <a:schemeClr val="tx1"/>
                </a:solidFill>
                <a:latin typeface="Calibri" pitchFamily="34" charset="0"/>
                <a:cs typeface="Courier New" pitchFamily="49" charset="0"/>
              </a:rPr>
              <a:t>rowSet.setType</a:t>
            </a:r>
            <a:r>
              <a:rPr lang="en-US" sz="1200" b="1" dirty="0" smtClean="0">
                <a:solidFill>
                  <a:schemeClr val="tx1"/>
                </a:solidFill>
                <a:latin typeface="Calibri" pitchFamily="34" charset="0"/>
                <a:cs typeface="Courier New" pitchFamily="49" charset="0"/>
              </a:rPr>
              <a:t>(</a:t>
            </a:r>
            <a:r>
              <a:rPr lang="en-US" sz="1200" b="1" dirty="0" err="1" smtClean="0">
                <a:solidFill>
                  <a:schemeClr val="tx1"/>
                </a:solidFill>
                <a:latin typeface="Calibri" pitchFamily="34" charset="0"/>
                <a:cs typeface="Courier New" pitchFamily="49" charset="0"/>
              </a:rPr>
              <a:t>ResultSet.TYPE_SCROLL_INSENSITIVE</a:t>
            </a:r>
            <a:r>
              <a:rPr lang="en-US" sz="1200" b="1" dirty="0" smtClean="0">
                <a:solidFill>
                  <a:schemeClr val="tx1"/>
                </a:solidFill>
                <a:latin typeface="Calibri" pitchFamily="34" charset="0"/>
                <a:cs typeface="Courier New" pitchFamily="49" charset="0"/>
              </a:rPr>
              <a:t>);</a:t>
            </a:r>
          </a:p>
        </p:txBody>
      </p:sp>
    </p:spTree>
  </p:cSld>
  <p:clrMapOvr>
    <a:masterClrMapping/>
  </p:clrMapOvr>
  <p:transition spd="med">
    <p:cu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Example : using </a:t>
            </a:r>
            <a:r>
              <a:rPr lang="en-US" sz="2400" b="1" dirty="0" err="1" smtClean="0">
                <a:latin typeface="Calibri" pitchFamily="34" charset="0"/>
                <a:cs typeface="Courier New" pitchFamily="49" charset="0"/>
              </a:rPr>
              <a:t>JdbcRowSet</a:t>
            </a:r>
            <a:r>
              <a:rPr lang="en-US" sz="2400" b="1" dirty="0" smtClean="0">
                <a:latin typeface="Calibri" pitchFamily="34" charset="0"/>
              </a:rPr>
              <a:t> (Continued)</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r>
              <a:rPr lang="en-US" sz="1200" b="1" dirty="0" smtClean="0">
                <a:solidFill>
                  <a:schemeClr val="tx1"/>
                </a:solidFill>
                <a:latin typeface="Calibri" pitchFamily="34" charset="0"/>
                <a:cs typeface="Courier New" pitchFamily="49" charset="0"/>
              </a:rPr>
              <a:t>11. String </a:t>
            </a:r>
            <a:r>
              <a:rPr lang="en-US" sz="1200" b="1" dirty="0" err="1" smtClean="0">
                <a:solidFill>
                  <a:schemeClr val="tx1"/>
                </a:solidFill>
                <a:latin typeface="Calibri" pitchFamily="34" charset="0"/>
                <a:cs typeface="Courier New" pitchFamily="49" charset="0"/>
              </a:rPr>
              <a:t>queryString</a:t>
            </a:r>
            <a:r>
              <a:rPr lang="en-US" sz="1200" b="1" dirty="0" smtClean="0">
                <a:solidFill>
                  <a:schemeClr val="tx1"/>
                </a:solidFill>
                <a:latin typeface="Calibri" pitchFamily="34" charset="0"/>
                <a:cs typeface="Courier New" pitchFamily="49" charset="0"/>
              </a:rPr>
              <a:t> = "SELECT * FROM student";</a:t>
            </a:r>
          </a:p>
          <a:p>
            <a:pPr>
              <a:buNone/>
            </a:pPr>
            <a:r>
              <a:rPr lang="en-US" sz="1200" b="1" dirty="0" smtClean="0">
                <a:solidFill>
                  <a:schemeClr val="tx1"/>
                </a:solidFill>
                <a:latin typeface="Calibri" pitchFamily="34" charset="0"/>
                <a:cs typeface="Courier New" pitchFamily="49" charset="0"/>
              </a:rPr>
              <a:t>12. </a:t>
            </a:r>
            <a:r>
              <a:rPr lang="en-US" sz="1200" b="1" dirty="0" err="1" smtClean="0">
                <a:solidFill>
                  <a:schemeClr val="tx1"/>
                </a:solidFill>
                <a:latin typeface="Calibri" pitchFamily="34" charset="0"/>
                <a:cs typeface="Courier New" pitchFamily="49" charset="0"/>
              </a:rPr>
              <a:t>rowSet.setCommand</a:t>
            </a:r>
            <a:r>
              <a:rPr lang="en-US" sz="1200" b="1" dirty="0" smtClean="0">
                <a:solidFill>
                  <a:schemeClr val="tx1"/>
                </a:solidFill>
                <a:latin typeface="Calibri" pitchFamily="34" charset="0"/>
                <a:cs typeface="Courier New" pitchFamily="49" charset="0"/>
              </a:rPr>
              <a:t>(</a:t>
            </a:r>
            <a:r>
              <a:rPr lang="en-US" sz="1200" b="1" dirty="0" err="1" smtClean="0">
                <a:solidFill>
                  <a:schemeClr val="tx1"/>
                </a:solidFill>
                <a:latin typeface="Calibri" pitchFamily="34" charset="0"/>
                <a:cs typeface="Courier New" pitchFamily="49" charset="0"/>
              </a:rPr>
              <a:t>queryString</a:t>
            </a:r>
            <a:r>
              <a:rPr lang="en-US" sz="1200" b="1" dirty="0" smtClean="0">
                <a:solidFill>
                  <a:schemeClr val="tx1"/>
                </a:solidFill>
                <a:latin typeface="Calibri" pitchFamily="34" charset="0"/>
                <a:cs typeface="Courier New" pitchFamily="49" charset="0"/>
              </a:rPr>
              <a:t>);</a:t>
            </a:r>
          </a:p>
          <a:p>
            <a:pPr>
              <a:buNone/>
            </a:pPr>
            <a:r>
              <a:rPr lang="en-US" sz="1200" b="1" dirty="0" smtClean="0">
                <a:solidFill>
                  <a:schemeClr val="tx1"/>
                </a:solidFill>
                <a:latin typeface="Calibri" pitchFamily="34" charset="0"/>
                <a:cs typeface="Courier New" pitchFamily="49" charset="0"/>
              </a:rPr>
              <a:t>13. </a:t>
            </a:r>
            <a:r>
              <a:rPr lang="en-US" sz="1200" b="1" dirty="0" err="1" smtClean="0">
                <a:solidFill>
                  <a:schemeClr val="tx1"/>
                </a:solidFill>
                <a:latin typeface="Calibri" pitchFamily="34" charset="0"/>
                <a:cs typeface="Courier New" pitchFamily="49" charset="0"/>
              </a:rPr>
              <a:t>rowSet.execute</a:t>
            </a:r>
            <a:r>
              <a:rPr lang="en-US" sz="1200" b="1" dirty="0" smtClean="0">
                <a:solidFill>
                  <a:schemeClr val="tx1"/>
                </a:solidFill>
                <a:latin typeface="Calibri" pitchFamily="34" charset="0"/>
                <a:cs typeface="Courier New" pitchFamily="49" charset="0"/>
              </a:rPr>
              <a:t>();</a:t>
            </a:r>
          </a:p>
          <a:p>
            <a:pPr>
              <a:buNone/>
            </a:pPr>
            <a:r>
              <a:rPr lang="en-US" sz="1200" b="1" dirty="0" smtClean="0">
                <a:solidFill>
                  <a:schemeClr val="tx1"/>
                </a:solidFill>
                <a:latin typeface="Calibri" pitchFamily="34" charset="0"/>
                <a:cs typeface="Courier New" pitchFamily="49" charset="0"/>
              </a:rPr>
              <a:t>14. </a:t>
            </a:r>
            <a:r>
              <a:rPr lang="en-US" sz="1200" b="1" dirty="0" err="1" smtClean="0">
                <a:solidFill>
                  <a:schemeClr val="tx1"/>
                </a:solidFill>
                <a:latin typeface="Calibri" pitchFamily="34" charset="0"/>
                <a:cs typeface="Courier New" pitchFamily="49" charset="0"/>
              </a:rPr>
              <a:t>rowSet.addRowSetListener</a:t>
            </a:r>
            <a:r>
              <a:rPr lang="en-US" sz="1200" b="1" dirty="0" smtClean="0">
                <a:solidFill>
                  <a:schemeClr val="tx1"/>
                </a:solidFill>
                <a:latin typeface="Calibri" pitchFamily="34" charset="0"/>
                <a:cs typeface="Courier New" pitchFamily="49" charset="0"/>
              </a:rPr>
              <a:t>(new </a:t>
            </a:r>
            <a:r>
              <a:rPr lang="en-US" sz="1200" b="1" dirty="0" err="1" smtClean="0">
                <a:solidFill>
                  <a:schemeClr val="tx1"/>
                </a:solidFill>
                <a:latin typeface="Calibri" pitchFamily="34" charset="0"/>
                <a:cs typeface="Courier New" pitchFamily="49" charset="0"/>
              </a:rPr>
              <a:t>JdbcRowSetListener</a:t>
            </a:r>
            <a:r>
              <a:rPr lang="en-US" sz="1200" b="1" dirty="0" smtClean="0">
                <a:solidFill>
                  <a:schemeClr val="tx1"/>
                </a:solidFill>
                <a:latin typeface="Calibri" pitchFamily="34" charset="0"/>
                <a:cs typeface="Courier New" pitchFamily="49" charset="0"/>
              </a:rPr>
              <a:t>());</a:t>
            </a:r>
          </a:p>
          <a:p>
            <a:pPr>
              <a:buNone/>
            </a:pPr>
            <a:r>
              <a:rPr lang="en-US" sz="1200" b="1" dirty="0" smtClean="0">
                <a:solidFill>
                  <a:schemeClr val="tx1"/>
                </a:solidFill>
                <a:latin typeface="Calibri" pitchFamily="34" charset="0"/>
                <a:cs typeface="Courier New" pitchFamily="49" charset="0"/>
              </a:rPr>
              <a:t>15. </a:t>
            </a:r>
            <a:r>
              <a:rPr lang="en-US" sz="1200" b="1" dirty="0" err="1" smtClean="0">
                <a:solidFill>
                  <a:schemeClr val="tx1"/>
                </a:solidFill>
                <a:latin typeface="Calibri" pitchFamily="34" charset="0"/>
                <a:cs typeface="Courier New" pitchFamily="49" charset="0"/>
              </a:rPr>
              <a:t>rowSet.next</a:t>
            </a:r>
            <a:r>
              <a:rPr lang="en-US" sz="1200" b="1" dirty="0" smtClean="0">
                <a:solidFill>
                  <a:schemeClr val="tx1"/>
                </a:solidFill>
                <a:latin typeface="Calibri" pitchFamily="34" charset="0"/>
                <a:cs typeface="Courier New" pitchFamily="49" charset="0"/>
              </a:rPr>
              <a:t>();</a:t>
            </a:r>
          </a:p>
          <a:p>
            <a:pPr>
              <a:buNone/>
            </a:pPr>
            <a:r>
              <a:rPr lang="en-US" sz="1200" b="1" dirty="0" smtClean="0">
                <a:solidFill>
                  <a:schemeClr val="tx1"/>
                </a:solidFill>
                <a:latin typeface="Calibri" pitchFamily="34" charset="0"/>
                <a:cs typeface="Courier New" pitchFamily="49" charset="0"/>
              </a:rPr>
              <a:t>16. if(</a:t>
            </a:r>
            <a:r>
              <a:rPr lang="en-US" sz="1200" b="1" dirty="0" err="1" smtClean="0">
                <a:solidFill>
                  <a:schemeClr val="tx1"/>
                </a:solidFill>
                <a:latin typeface="Calibri" pitchFamily="34" charset="0"/>
                <a:cs typeface="Courier New" pitchFamily="49" charset="0"/>
              </a:rPr>
              <a:t>rowSet.getInt</a:t>
            </a:r>
            <a:r>
              <a:rPr lang="en-US" sz="1200" b="1" dirty="0" smtClean="0">
                <a:solidFill>
                  <a:schemeClr val="tx1"/>
                </a:solidFill>
                <a:latin typeface="Calibri" pitchFamily="34" charset="0"/>
                <a:cs typeface="Courier New" pitchFamily="49" charset="0"/>
              </a:rPr>
              <a:t>(1)==1)  </a:t>
            </a:r>
            <a:r>
              <a:rPr lang="en-US" sz="1200" b="1" dirty="0" err="1" smtClean="0">
                <a:solidFill>
                  <a:schemeClr val="tx1"/>
                </a:solidFill>
                <a:latin typeface="Calibri" pitchFamily="34" charset="0"/>
                <a:cs typeface="Courier New" pitchFamily="49" charset="0"/>
              </a:rPr>
              <a:t>rowSet.deleteRow</a:t>
            </a:r>
            <a:r>
              <a:rPr lang="en-US" sz="1200" b="1" dirty="0" smtClean="0">
                <a:solidFill>
                  <a:schemeClr val="tx1"/>
                </a:solidFill>
                <a:latin typeface="Calibri" pitchFamily="34" charset="0"/>
                <a:cs typeface="Courier New" pitchFamily="49" charset="0"/>
              </a:rPr>
              <a:t>();</a:t>
            </a:r>
          </a:p>
          <a:p>
            <a:pPr>
              <a:buNone/>
            </a:pPr>
            <a:r>
              <a:rPr lang="en-US" sz="1200" b="1" dirty="0" smtClean="0">
                <a:solidFill>
                  <a:schemeClr val="tx1"/>
                </a:solidFill>
                <a:latin typeface="Calibri" pitchFamily="34" charset="0"/>
                <a:cs typeface="Courier New" pitchFamily="49" charset="0"/>
              </a:rPr>
              <a:t>17. while (</a:t>
            </a:r>
            <a:r>
              <a:rPr lang="en-US" sz="1200" b="1" dirty="0" err="1" smtClean="0">
                <a:solidFill>
                  <a:schemeClr val="tx1"/>
                </a:solidFill>
                <a:latin typeface="Calibri" pitchFamily="34" charset="0"/>
                <a:cs typeface="Courier New" pitchFamily="49" charset="0"/>
              </a:rPr>
              <a:t>rowSet.next</a:t>
            </a:r>
            <a:r>
              <a:rPr lang="en-US" sz="1200" b="1" dirty="0" smtClean="0">
                <a:solidFill>
                  <a:schemeClr val="tx1"/>
                </a:solidFill>
                <a:latin typeface="Calibri" pitchFamily="34" charset="0"/>
                <a:cs typeface="Courier New" pitchFamily="49" charset="0"/>
              </a:rPr>
              <a:t>()) {</a:t>
            </a:r>
          </a:p>
          <a:p>
            <a:pPr>
              <a:buNone/>
            </a:pPr>
            <a:r>
              <a:rPr lang="en-US" sz="1200" b="1" dirty="0" smtClean="0">
                <a:solidFill>
                  <a:schemeClr val="tx1"/>
                </a:solidFill>
                <a:latin typeface="Calibri" pitchFamily="34" charset="0"/>
                <a:cs typeface="Courier New" pitchFamily="49" charset="0"/>
              </a:rPr>
              <a:t>18. </a:t>
            </a:r>
            <a:r>
              <a:rPr lang="en-US" sz="1200" b="1" dirty="0" err="1" smtClean="0">
                <a:solidFill>
                  <a:schemeClr val="tx1"/>
                </a:solidFill>
                <a:latin typeface="Calibri" pitchFamily="34" charset="0"/>
                <a:cs typeface="Courier New" pitchFamily="49" charset="0"/>
              </a:rPr>
              <a:t>System.out.println</a:t>
            </a:r>
            <a:r>
              <a:rPr lang="en-US" sz="1200" b="1" dirty="0" smtClean="0">
                <a:solidFill>
                  <a:schemeClr val="tx1"/>
                </a:solidFill>
                <a:latin typeface="Calibri" pitchFamily="34" charset="0"/>
                <a:cs typeface="Courier New" pitchFamily="49" charset="0"/>
              </a:rPr>
              <a:t>("</a:t>
            </a:r>
            <a:r>
              <a:rPr lang="en-US" sz="1200" b="1" dirty="0" err="1" smtClean="0">
                <a:solidFill>
                  <a:schemeClr val="tx1"/>
                </a:solidFill>
                <a:latin typeface="Calibri" pitchFamily="34" charset="0"/>
                <a:cs typeface="Courier New" pitchFamily="49" charset="0"/>
              </a:rPr>
              <a:t>Reg</a:t>
            </a:r>
            <a:r>
              <a:rPr lang="en-US" sz="1200" b="1" dirty="0" smtClean="0">
                <a:solidFill>
                  <a:schemeClr val="tx1"/>
                </a:solidFill>
                <a:latin typeface="Calibri" pitchFamily="34" charset="0"/>
                <a:cs typeface="Courier New" pitchFamily="49" charset="0"/>
              </a:rPr>
              <a:t> Number: " + </a:t>
            </a:r>
            <a:r>
              <a:rPr lang="en-US" sz="1200" b="1" dirty="0" err="1" smtClean="0">
                <a:solidFill>
                  <a:schemeClr val="tx1"/>
                </a:solidFill>
                <a:latin typeface="Calibri" pitchFamily="34" charset="0"/>
                <a:cs typeface="Courier New" pitchFamily="49" charset="0"/>
              </a:rPr>
              <a:t>rowSet.getInt</a:t>
            </a:r>
            <a:r>
              <a:rPr lang="en-US" sz="1200" b="1" dirty="0" smtClean="0">
                <a:solidFill>
                  <a:schemeClr val="tx1"/>
                </a:solidFill>
                <a:latin typeface="Calibri" pitchFamily="34" charset="0"/>
                <a:cs typeface="Courier New" pitchFamily="49" charset="0"/>
              </a:rPr>
              <a:t>(1)); </a:t>
            </a:r>
            <a:r>
              <a:rPr lang="en-US" sz="1200" b="1" dirty="0" err="1" smtClean="0">
                <a:solidFill>
                  <a:schemeClr val="tx1"/>
                </a:solidFill>
                <a:latin typeface="Calibri" pitchFamily="34" charset="0"/>
                <a:cs typeface="Courier New" pitchFamily="49" charset="0"/>
              </a:rPr>
              <a:t>System.out.println</a:t>
            </a:r>
            <a:r>
              <a:rPr lang="en-US" sz="1200" b="1" dirty="0" smtClean="0">
                <a:solidFill>
                  <a:schemeClr val="tx1"/>
                </a:solidFill>
                <a:latin typeface="Calibri" pitchFamily="34" charset="0"/>
                <a:cs typeface="Courier New" pitchFamily="49" charset="0"/>
              </a:rPr>
              <a:t>("Name: " + </a:t>
            </a:r>
            <a:r>
              <a:rPr lang="en-US" sz="1200" b="1" dirty="0" err="1" smtClean="0">
                <a:solidFill>
                  <a:schemeClr val="tx1"/>
                </a:solidFill>
                <a:latin typeface="Calibri" pitchFamily="34" charset="0"/>
                <a:cs typeface="Courier New" pitchFamily="49" charset="0"/>
              </a:rPr>
              <a:t>rowSet.getString</a:t>
            </a:r>
            <a:r>
              <a:rPr lang="en-US" sz="1200" b="1" dirty="0" smtClean="0">
                <a:solidFill>
                  <a:schemeClr val="tx1"/>
                </a:solidFill>
                <a:latin typeface="Calibri" pitchFamily="34" charset="0"/>
                <a:cs typeface="Courier New" pitchFamily="49" charset="0"/>
              </a:rPr>
              <a:t>(2));</a:t>
            </a:r>
          </a:p>
          <a:p>
            <a:pPr>
              <a:buNone/>
            </a:pPr>
            <a:r>
              <a:rPr lang="en-US" sz="1200" b="1" dirty="0" smtClean="0">
                <a:solidFill>
                  <a:schemeClr val="tx1"/>
                </a:solidFill>
                <a:latin typeface="Calibri" pitchFamily="34" charset="0"/>
                <a:cs typeface="Courier New" pitchFamily="49" charset="0"/>
              </a:rPr>
              <a:t>19. }</a:t>
            </a:r>
          </a:p>
          <a:p>
            <a:pPr>
              <a:buNone/>
            </a:pPr>
            <a:r>
              <a:rPr lang="en-US" sz="1200" b="1" dirty="0" smtClean="0">
                <a:solidFill>
                  <a:schemeClr val="tx1"/>
                </a:solidFill>
                <a:latin typeface="Calibri" pitchFamily="34" charset="0"/>
                <a:cs typeface="Courier New" pitchFamily="49" charset="0"/>
              </a:rPr>
              <a:t>20. </a:t>
            </a:r>
            <a:r>
              <a:rPr lang="en-US" sz="1200" b="1" dirty="0" err="1" smtClean="0">
                <a:solidFill>
                  <a:schemeClr val="tx1"/>
                </a:solidFill>
                <a:latin typeface="Calibri" pitchFamily="34" charset="0"/>
                <a:cs typeface="Courier New" pitchFamily="49" charset="0"/>
              </a:rPr>
              <a:t>con.close</a:t>
            </a:r>
            <a:r>
              <a:rPr lang="en-US" sz="1200" b="1" dirty="0" smtClean="0">
                <a:solidFill>
                  <a:schemeClr val="tx1"/>
                </a:solidFill>
                <a:latin typeface="Calibri" pitchFamily="34" charset="0"/>
                <a:cs typeface="Courier New" pitchFamily="49" charset="0"/>
              </a:rPr>
              <a:t>(); </a:t>
            </a:r>
          </a:p>
          <a:p>
            <a:pPr>
              <a:buNone/>
            </a:pPr>
            <a:r>
              <a:rPr lang="en-US" sz="1200" b="1" dirty="0" smtClean="0">
                <a:solidFill>
                  <a:schemeClr val="tx1"/>
                </a:solidFill>
                <a:latin typeface="Calibri" pitchFamily="34" charset="0"/>
                <a:cs typeface="Courier New" pitchFamily="49" charset="0"/>
              </a:rPr>
              <a:t>21. }}</a:t>
            </a:r>
            <a:r>
              <a:rPr lang="en-US" sz="1200" b="1" dirty="0" smtClean="0">
                <a:solidFill>
                  <a:schemeClr val="tx1"/>
                </a:solidFill>
                <a:latin typeface="Calibri" pitchFamily="34" charset="0"/>
                <a:cs typeface="Times New Roman" pitchFamily="18" charset="0"/>
              </a:rPr>
              <a:t>	     </a:t>
            </a:r>
            <a:endParaRPr lang="en-US" sz="12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Example : using </a:t>
            </a:r>
            <a:r>
              <a:rPr lang="en-US" sz="2400" b="1" dirty="0" err="1" smtClean="0">
                <a:latin typeface="Calibri" pitchFamily="34" charset="0"/>
                <a:cs typeface="Courier New" pitchFamily="49" charset="0"/>
              </a:rPr>
              <a:t>JdbcRowSet</a:t>
            </a:r>
            <a:r>
              <a:rPr lang="en-US" sz="2400" b="1" dirty="0" smtClean="0">
                <a:latin typeface="Calibri" pitchFamily="34" charset="0"/>
              </a:rPr>
              <a:t> (Continued)</a:t>
            </a:r>
            <a:endParaRPr lang="en-US"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endParaRPr lang="en-US" sz="1200" b="1" dirty="0" smtClean="0">
              <a:latin typeface="Calibri" pitchFamily="34" charset="0"/>
              <a:cs typeface="Courier New" pitchFamily="49" charset="0"/>
            </a:endParaRPr>
          </a:p>
          <a:p>
            <a:pPr>
              <a:buNone/>
            </a:pPr>
            <a:r>
              <a:rPr lang="en-US" sz="1200" b="1" dirty="0" smtClean="0">
                <a:solidFill>
                  <a:schemeClr val="tx1"/>
                </a:solidFill>
                <a:latin typeface="Calibri" pitchFamily="34" charset="0"/>
                <a:cs typeface="Courier New" pitchFamily="49" charset="0"/>
              </a:rPr>
              <a:t>class </a:t>
            </a:r>
            <a:r>
              <a:rPr lang="en-US" sz="1200" b="1" dirty="0" err="1" smtClean="0">
                <a:solidFill>
                  <a:schemeClr val="tx1"/>
                </a:solidFill>
                <a:latin typeface="Calibri" pitchFamily="34" charset="0"/>
                <a:cs typeface="Courier New" pitchFamily="49" charset="0"/>
              </a:rPr>
              <a:t>JdbcRowSetListener</a:t>
            </a:r>
            <a:r>
              <a:rPr lang="en-US" sz="1200" b="1" dirty="0" smtClean="0">
                <a:solidFill>
                  <a:schemeClr val="tx1"/>
                </a:solidFill>
                <a:latin typeface="Calibri" pitchFamily="34" charset="0"/>
                <a:cs typeface="Courier New" pitchFamily="49" charset="0"/>
              </a:rPr>
              <a:t> implements </a:t>
            </a:r>
            <a:r>
              <a:rPr lang="en-US" sz="1200" b="1" dirty="0" err="1" smtClean="0">
                <a:solidFill>
                  <a:schemeClr val="tx1"/>
                </a:solidFill>
                <a:latin typeface="Calibri" pitchFamily="34" charset="0"/>
                <a:cs typeface="Courier New" pitchFamily="49" charset="0"/>
              </a:rPr>
              <a:t>RowSetListener</a:t>
            </a:r>
            <a:r>
              <a:rPr lang="en-US" sz="1200" b="1" dirty="0" smtClean="0">
                <a:solidFill>
                  <a:schemeClr val="tx1"/>
                </a:solidFill>
                <a:latin typeface="Calibri" pitchFamily="34" charset="0"/>
                <a:cs typeface="Courier New" pitchFamily="49" charset="0"/>
              </a:rPr>
              <a:t> {</a:t>
            </a:r>
          </a:p>
          <a:p>
            <a:pPr>
              <a:buNone/>
            </a:pPr>
            <a:r>
              <a:rPr lang="en-US" sz="1200" b="1" dirty="0" smtClean="0">
                <a:solidFill>
                  <a:schemeClr val="tx1"/>
                </a:solidFill>
                <a:latin typeface="Calibri" pitchFamily="34" charset="0"/>
                <a:cs typeface="Courier New" pitchFamily="49" charset="0"/>
              </a:rPr>
              <a:t>	public void </a:t>
            </a:r>
            <a:r>
              <a:rPr lang="en-US" sz="1200" b="1" dirty="0" err="1" smtClean="0">
                <a:solidFill>
                  <a:schemeClr val="tx1"/>
                </a:solidFill>
                <a:latin typeface="Calibri" pitchFamily="34" charset="0"/>
                <a:cs typeface="Courier New" pitchFamily="49" charset="0"/>
              </a:rPr>
              <a:t>cursorMoved</a:t>
            </a:r>
            <a:r>
              <a:rPr lang="en-US" sz="1200" b="1" dirty="0" smtClean="0">
                <a:solidFill>
                  <a:schemeClr val="tx1"/>
                </a:solidFill>
                <a:latin typeface="Calibri" pitchFamily="34" charset="0"/>
                <a:cs typeface="Courier New" pitchFamily="49" charset="0"/>
              </a:rPr>
              <a:t>(</a:t>
            </a:r>
            <a:r>
              <a:rPr lang="en-US" sz="1200" b="1" dirty="0" err="1" smtClean="0">
                <a:solidFill>
                  <a:schemeClr val="tx1"/>
                </a:solidFill>
                <a:latin typeface="Calibri" pitchFamily="34" charset="0"/>
                <a:cs typeface="Courier New" pitchFamily="49" charset="0"/>
              </a:rPr>
              <a:t>RowSetEvent</a:t>
            </a:r>
            <a:r>
              <a:rPr lang="en-US" sz="1200" b="1" dirty="0" smtClean="0">
                <a:solidFill>
                  <a:schemeClr val="tx1"/>
                </a:solidFill>
                <a:latin typeface="Calibri" pitchFamily="34" charset="0"/>
                <a:cs typeface="Courier New" pitchFamily="49" charset="0"/>
              </a:rPr>
              <a:t> event) {</a:t>
            </a:r>
          </a:p>
          <a:p>
            <a:pPr>
              <a:buNone/>
            </a:pPr>
            <a:r>
              <a:rPr lang="en-US" sz="1200" b="1" dirty="0" smtClean="0">
                <a:solidFill>
                  <a:schemeClr val="tx1"/>
                </a:solidFill>
                <a:latin typeface="Calibri" pitchFamily="34" charset="0"/>
                <a:cs typeface="Courier New" pitchFamily="49" charset="0"/>
              </a:rPr>
              <a:t> 	     </a:t>
            </a:r>
            <a:r>
              <a:rPr lang="en-US" sz="1200" b="1" dirty="0" err="1" smtClean="0">
                <a:solidFill>
                  <a:schemeClr val="tx1"/>
                </a:solidFill>
                <a:latin typeface="Calibri" pitchFamily="34" charset="0"/>
                <a:cs typeface="Courier New" pitchFamily="49" charset="0"/>
              </a:rPr>
              <a:t>System.out.println</a:t>
            </a:r>
            <a:r>
              <a:rPr lang="en-US" sz="1200" b="1" dirty="0" smtClean="0">
                <a:solidFill>
                  <a:schemeClr val="tx1"/>
                </a:solidFill>
                <a:latin typeface="Calibri" pitchFamily="34" charset="0"/>
                <a:cs typeface="Courier New" pitchFamily="49" charset="0"/>
              </a:rPr>
              <a:t>("Cursor Moved");</a:t>
            </a:r>
          </a:p>
          <a:p>
            <a:pPr>
              <a:buNone/>
            </a:pPr>
            <a:r>
              <a:rPr lang="en-US" sz="1200" b="1" dirty="0" smtClean="0">
                <a:solidFill>
                  <a:schemeClr val="tx1"/>
                </a:solidFill>
                <a:latin typeface="Calibri" pitchFamily="34" charset="0"/>
                <a:cs typeface="Courier New" pitchFamily="49" charset="0"/>
              </a:rPr>
              <a:t>	}</a:t>
            </a:r>
          </a:p>
          <a:p>
            <a:pPr>
              <a:buNone/>
            </a:pPr>
            <a:r>
              <a:rPr lang="en-US" sz="1200" b="1" dirty="0" smtClean="0">
                <a:solidFill>
                  <a:schemeClr val="tx1"/>
                </a:solidFill>
                <a:latin typeface="Calibri" pitchFamily="34" charset="0"/>
                <a:cs typeface="Courier New" pitchFamily="49" charset="0"/>
              </a:rPr>
              <a:t>	public void </a:t>
            </a:r>
            <a:r>
              <a:rPr lang="en-US" sz="1200" b="1" dirty="0" err="1" smtClean="0">
                <a:solidFill>
                  <a:schemeClr val="tx1"/>
                </a:solidFill>
                <a:latin typeface="Calibri" pitchFamily="34" charset="0"/>
                <a:cs typeface="Courier New" pitchFamily="49" charset="0"/>
              </a:rPr>
              <a:t>rowChanged</a:t>
            </a:r>
            <a:r>
              <a:rPr lang="en-US" sz="1200" b="1" dirty="0" smtClean="0">
                <a:solidFill>
                  <a:schemeClr val="tx1"/>
                </a:solidFill>
                <a:latin typeface="Calibri" pitchFamily="34" charset="0"/>
                <a:cs typeface="Courier New" pitchFamily="49" charset="0"/>
              </a:rPr>
              <a:t>(</a:t>
            </a:r>
            <a:r>
              <a:rPr lang="en-US" sz="1200" b="1" dirty="0" err="1" smtClean="0">
                <a:solidFill>
                  <a:schemeClr val="tx1"/>
                </a:solidFill>
                <a:latin typeface="Calibri" pitchFamily="34" charset="0"/>
                <a:cs typeface="Courier New" pitchFamily="49" charset="0"/>
              </a:rPr>
              <a:t>RowSetEvent</a:t>
            </a:r>
            <a:r>
              <a:rPr lang="en-US" sz="1200" b="1" dirty="0" smtClean="0">
                <a:solidFill>
                  <a:schemeClr val="tx1"/>
                </a:solidFill>
                <a:latin typeface="Calibri" pitchFamily="34" charset="0"/>
                <a:cs typeface="Courier New" pitchFamily="49" charset="0"/>
              </a:rPr>
              <a:t> event) {</a:t>
            </a:r>
          </a:p>
          <a:p>
            <a:pPr>
              <a:buNone/>
            </a:pPr>
            <a:r>
              <a:rPr lang="en-US" sz="1200" b="1" dirty="0" smtClean="0">
                <a:solidFill>
                  <a:schemeClr val="tx1"/>
                </a:solidFill>
                <a:latin typeface="Calibri" pitchFamily="34" charset="0"/>
                <a:cs typeface="Courier New" pitchFamily="49" charset="0"/>
              </a:rPr>
              <a:t>	     </a:t>
            </a:r>
            <a:r>
              <a:rPr lang="en-US" sz="1200" b="1" dirty="0" err="1" smtClean="0">
                <a:solidFill>
                  <a:schemeClr val="tx1"/>
                </a:solidFill>
                <a:latin typeface="Calibri" pitchFamily="34" charset="0"/>
                <a:cs typeface="Courier New" pitchFamily="49" charset="0"/>
              </a:rPr>
              <a:t>System.out.println</a:t>
            </a:r>
            <a:r>
              <a:rPr lang="en-US" sz="1200" b="1" dirty="0" smtClean="0">
                <a:solidFill>
                  <a:schemeClr val="tx1"/>
                </a:solidFill>
                <a:latin typeface="Calibri" pitchFamily="34" charset="0"/>
                <a:cs typeface="Courier New" pitchFamily="49" charset="0"/>
              </a:rPr>
              <a:t>("Row Changed ");</a:t>
            </a:r>
          </a:p>
          <a:p>
            <a:pPr>
              <a:buNone/>
            </a:pPr>
            <a:r>
              <a:rPr lang="en-US" sz="1200" b="1" dirty="0" smtClean="0">
                <a:solidFill>
                  <a:schemeClr val="tx1"/>
                </a:solidFill>
                <a:latin typeface="Calibri" pitchFamily="34" charset="0"/>
                <a:cs typeface="Courier New" pitchFamily="49" charset="0"/>
              </a:rPr>
              <a:t>	 }</a:t>
            </a:r>
          </a:p>
          <a:p>
            <a:pPr>
              <a:buNone/>
            </a:pPr>
            <a:r>
              <a:rPr lang="en-US" sz="1200" b="1" dirty="0" smtClean="0">
                <a:solidFill>
                  <a:schemeClr val="tx1"/>
                </a:solidFill>
                <a:latin typeface="Calibri" pitchFamily="34" charset="0"/>
                <a:cs typeface="Courier New" pitchFamily="49" charset="0"/>
              </a:rPr>
              <a:t>	public void </a:t>
            </a:r>
            <a:r>
              <a:rPr lang="en-US" sz="1200" b="1" dirty="0" err="1" smtClean="0">
                <a:solidFill>
                  <a:schemeClr val="tx1"/>
                </a:solidFill>
                <a:latin typeface="Calibri" pitchFamily="34" charset="0"/>
                <a:cs typeface="Courier New" pitchFamily="49" charset="0"/>
              </a:rPr>
              <a:t>rowSetChanged</a:t>
            </a:r>
            <a:r>
              <a:rPr lang="en-US" sz="1200" b="1" dirty="0" smtClean="0">
                <a:solidFill>
                  <a:schemeClr val="tx1"/>
                </a:solidFill>
                <a:latin typeface="Calibri" pitchFamily="34" charset="0"/>
                <a:cs typeface="Courier New" pitchFamily="49" charset="0"/>
              </a:rPr>
              <a:t>(</a:t>
            </a:r>
            <a:r>
              <a:rPr lang="en-US" sz="1200" b="1" dirty="0" err="1" smtClean="0">
                <a:solidFill>
                  <a:schemeClr val="tx1"/>
                </a:solidFill>
                <a:latin typeface="Calibri" pitchFamily="34" charset="0"/>
                <a:cs typeface="Courier New" pitchFamily="49" charset="0"/>
              </a:rPr>
              <a:t>RowSetEvent</a:t>
            </a:r>
            <a:r>
              <a:rPr lang="en-US" sz="1200" b="1" dirty="0" smtClean="0">
                <a:solidFill>
                  <a:schemeClr val="tx1"/>
                </a:solidFill>
                <a:latin typeface="Calibri" pitchFamily="34" charset="0"/>
                <a:cs typeface="Courier New" pitchFamily="49" charset="0"/>
              </a:rPr>
              <a:t> event){}</a:t>
            </a:r>
          </a:p>
          <a:p>
            <a:pPr>
              <a:buNone/>
            </a:pPr>
            <a:r>
              <a:rPr lang="en-US" sz="1200" b="1" dirty="0" smtClean="0">
                <a:solidFill>
                  <a:schemeClr val="tx1"/>
                </a:solidFill>
                <a:latin typeface="Calibri" pitchFamily="34" charset="0"/>
                <a:cs typeface="Courier New" pitchFamily="49" charset="0"/>
              </a:rPr>
              <a:t>}</a:t>
            </a:r>
          </a:p>
          <a:p>
            <a:pPr algn="just" eaLnBrk="1" hangingPunct="1">
              <a:buNone/>
              <a:defRPr/>
            </a:pPr>
            <a:endParaRPr lang="en-US" sz="1200" b="1" dirty="0" smtClean="0">
              <a:solidFill>
                <a:schemeClr val="tx1"/>
              </a:solidFill>
              <a:latin typeface="Calibri" pitchFamily="34" charset="0"/>
              <a:cs typeface="Times New Roman" pitchFamily="18" charset="0"/>
            </a:endParaRPr>
          </a:p>
          <a:p>
            <a:pPr algn="just" eaLnBrk="1" hangingPunct="1">
              <a:buNone/>
              <a:defRPr/>
            </a:pPr>
            <a:r>
              <a:rPr lang="en-US" sz="1200" b="1" dirty="0" smtClean="0">
                <a:solidFill>
                  <a:schemeClr val="tx1"/>
                </a:solidFill>
                <a:latin typeface="Calibri" pitchFamily="34" charset="0"/>
                <a:cs typeface="Times New Roman" pitchFamily="18" charset="0"/>
              </a:rPr>
              <a:t>	     </a:t>
            </a:r>
            <a:endParaRPr lang="en-US" sz="1200" dirty="0" smtClean="0">
              <a:latin typeface="Calibri" pitchFamily="34" charset="0"/>
            </a:endParaRPr>
          </a:p>
        </p:txBody>
      </p:sp>
      <p:sp>
        <p:nvSpPr>
          <p:cNvPr id="5" name="Rectangle 4"/>
          <p:cNvSpPr/>
          <p:nvPr/>
        </p:nvSpPr>
        <p:spPr>
          <a:xfrm>
            <a:off x="5148064" y="1851670"/>
            <a:ext cx="3168352" cy="28083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1600" b="1" dirty="0" smtClean="0">
                <a:solidFill>
                  <a:schemeClr val="tx1"/>
                </a:solidFill>
                <a:latin typeface="Calibri" pitchFamily="34" charset="0"/>
                <a:cs typeface="Courier New" pitchFamily="49" charset="0"/>
              </a:rPr>
              <a:t>Result:</a:t>
            </a:r>
          </a:p>
          <a:p>
            <a:pPr>
              <a:defRPr/>
            </a:pPr>
            <a:r>
              <a:rPr lang="en-US" sz="1600" dirty="0" smtClean="0">
                <a:solidFill>
                  <a:schemeClr val="tx1"/>
                </a:solidFill>
                <a:latin typeface="Calibri" pitchFamily="34" charset="0"/>
                <a:cs typeface="Courier New" pitchFamily="49" charset="0"/>
              </a:rPr>
              <a:t>Cursor Moved</a:t>
            </a:r>
          </a:p>
          <a:p>
            <a:pPr>
              <a:defRPr/>
            </a:pPr>
            <a:r>
              <a:rPr lang="en-US" sz="1600" dirty="0" smtClean="0">
                <a:solidFill>
                  <a:schemeClr val="tx1"/>
                </a:solidFill>
                <a:latin typeface="Calibri" pitchFamily="34" charset="0"/>
                <a:cs typeface="Courier New" pitchFamily="49" charset="0"/>
              </a:rPr>
              <a:t>Row Changed </a:t>
            </a:r>
          </a:p>
          <a:p>
            <a:pPr>
              <a:defRPr/>
            </a:pPr>
            <a:r>
              <a:rPr lang="en-US" sz="1600" dirty="0" smtClean="0">
                <a:solidFill>
                  <a:schemeClr val="tx1"/>
                </a:solidFill>
                <a:latin typeface="Calibri" pitchFamily="34" charset="0"/>
                <a:cs typeface="Courier New" pitchFamily="49" charset="0"/>
              </a:rPr>
              <a:t>Cursor Moved</a:t>
            </a:r>
          </a:p>
          <a:p>
            <a:pPr>
              <a:defRPr/>
            </a:pPr>
            <a:r>
              <a:rPr lang="en-US" sz="1600" dirty="0" err="1" smtClean="0">
                <a:solidFill>
                  <a:schemeClr val="tx1"/>
                </a:solidFill>
                <a:latin typeface="Calibri" pitchFamily="34" charset="0"/>
                <a:cs typeface="Courier New" pitchFamily="49" charset="0"/>
              </a:rPr>
              <a:t>Reg</a:t>
            </a:r>
            <a:r>
              <a:rPr lang="en-US" sz="1600" dirty="0" smtClean="0">
                <a:solidFill>
                  <a:schemeClr val="tx1"/>
                </a:solidFill>
                <a:latin typeface="Calibri" pitchFamily="34" charset="0"/>
                <a:cs typeface="Courier New" pitchFamily="49" charset="0"/>
              </a:rPr>
              <a:t> Number: 3</a:t>
            </a:r>
          </a:p>
          <a:p>
            <a:pPr>
              <a:defRPr/>
            </a:pPr>
            <a:r>
              <a:rPr lang="en-US" sz="1600" dirty="0" smtClean="0">
                <a:solidFill>
                  <a:schemeClr val="tx1"/>
                </a:solidFill>
                <a:latin typeface="Calibri" pitchFamily="34" charset="0"/>
                <a:cs typeface="Courier New" pitchFamily="49" charset="0"/>
              </a:rPr>
              <a:t>Name: </a:t>
            </a:r>
            <a:r>
              <a:rPr lang="en-US" sz="1600" dirty="0" err="1" smtClean="0">
                <a:solidFill>
                  <a:schemeClr val="tx1"/>
                </a:solidFill>
                <a:latin typeface="Calibri" pitchFamily="34" charset="0"/>
                <a:cs typeface="Courier New" pitchFamily="49" charset="0"/>
              </a:rPr>
              <a:t>Machiel</a:t>
            </a:r>
            <a:endParaRPr lang="en-US" sz="1600" dirty="0" smtClean="0">
              <a:solidFill>
                <a:schemeClr val="tx1"/>
              </a:solidFill>
              <a:latin typeface="Calibri" pitchFamily="34" charset="0"/>
              <a:cs typeface="Courier New" pitchFamily="49" charset="0"/>
            </a:endParaRPr>
          </a:p>
          <a:p>
            <a:pPr>
              <a:defRPr/>
            </a:pPr>
            <a:r>
              <a:rPr lang="en-US" sz="1600" dirty="0" smtClean="0">
                <a:solidFill>
                  <a:schemeClr val="tx1"/>
                </a:solidFill>
                <a:latin typeface="Calibri" pitchFamily="34" charset="0"/>
                <a:cs typeface="Courier New" pitchFamily="49" charset="0"/>
              </a:rPr>
              <a:t>Cursor Moved</a:t>
            </a:r>
          </a:p>
          <a:p>
            <a:pPr>
              <a:defRPr/>
            </a:pPr>
            <a:r>
              <a:rPr lang="en-US" sz="1600" dirty="0" err="1" smtClean="0">
                <a:solidFill>
                  <a:schemeClr val="tx1"/>
                </a:solidFill>
                <a:latin typeface="Calibri" pitchFamily="34" charset="0"/>
                <a:cs typeface="Courier New" pitchFamily="49" charset="0"/>
              </a:rPr>
              <a:t>Reg</a:t>
            </a:r>
            <a:r>
              <a:rPr lang="en-US" sz="1600" dirty="0" smtClean="0">
                <a:solidFill>
                  <a:schemeClr val="tx1"/>
                </a:solidFill>
                <a:latin typeface="Calibri" pitchFamily="34" charset="0"/>
                <a:cs typeface="Courier New" pitchFamily="49" charset="0"/>
              </a:rPr>
              <a:t> Number: 1111</a:t>
            </a:r>
          </a:p>
          <a:p>
            <a:pPr>
              <a:defRPr/>
            </a:pPr>
            <a:r>
              <a:rPr lang="en-US" sz="1600" dirty="0" smtClean="0">
                <a:solidFill>
                  <a:schemeClr val="tx1"/>
                </a:solidFill>
                <a:latin typeface="Calibri" pitchFamily="34" charset="0"/>
                <a:cs typeface="Courier New" pitchFamily="49" charset="0"/>
              </a:rPr>
              <a:t>Name: Emily</a:t>
            </a:r>
          </a:p>
          <a:p>
            <a:pPr>
              <a:defRPr/>
            </a:pPr>
            <a:r>
              <a:rPr lang="en-US" sz="1600" dirty="0" smtClean="0">
                <a:solidFill>
                  <a:schemeClr val="tx1"/>
                </a:solidFill>
                <a:latin typeface="Calibri" pitchFamily="34" charset="0"/>
                <a:cs typeface="Courier New" pitchFamily="49" charset="0"/>
              </a:rPr>
              <a:t>Cursor Moved</a:t>
            </a:r>
          </a:p>
          <a:p>
            <a:pPr algn="ctr"/>
            <a:endParaRPr lang="en-IN" dirty="0"/>
          </a:p>
        </p:txBody>
      </p:sp>
    </p:spTree>
  </p:cSld>
  <p:clrMapOvr>
    <a:masterClrMapping/>
  </p:clrMapOvr>
  <p:transition spd="med">
    <p:cu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p:cNvSpPr>
          <p:nvPr>
            <p:ph type="title"/>
          </p:nvPr>
        </p:nvSpPr>
        <p:spPr>
          <a:xfrm>
            <a:off x="609600" y="117475"/>
            <a:ext cx="8534400" cy="1006475"/>
          </a:xfrm>
        </p:spPr>
        <p:txBody>
          <a:bodyPr/>
          <a:lstStyle/>
          <a:p>
            <a:pPr>
              <a:defRPr/>
            </a:pPr>
            <a:endParaRPr lang="en-US" sz="2400" b="1" kern="0"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ctr">
              <a:buClr>
                <a:srgbClr val="FF0000"/>
              </a:buClr>
              <a:buNone/>
              <a:defRPr/>
            </a:pPr>
            <a:r>
              <a:rPr lang="en-IN" sz="2400" b="1" dirty="0" smtClean="0">
                <a:solidFill>
                  <a:srgbClr val="7030A0"/>
                </a:solidFill>
                <a:latin typeface="Calibri" pitchFamily="34" charset="0"/>
              </a:rPr>
              <a:t>Core Java: Session 6</a:t>
            </a:r>
            <a:r>
              <a:rPr lang="en-IN" sz="2400" dirty="0" smtClean="0">
                <a:solidFill>
                  <a:srgbClr val="7030A0"/>
                </a:solidFill>
                <a:latin typeface="Calibri" pitchFamily="34" charset="0"/>
              </a:rPr>
              <a:t> </a:t>
            </a:r>
          </a:p>
          <a:p>
            <a:pPr algn="ctr">
              <a:buClr>
                <a:srgbClr val="FF0000"/>
              </a:buClr>
              <a:buNone/>
              <a:defRPr/>
            </a:pPr>
            <a:r>
              <a:rPr lang="en-IN" sz="2000" b="1" dirty="0" smtClean="0">
                <a:solidFill>
                  <a:srgbClr val="7030A0"/>
                </a:solidFill>
                <a:latin typeface="Calibri" pitchFamily="34" charset="0"/>
              </a:rPr>
              <a:t>  Module 2: </a:t>
            </a:r>
            <a:r>
              <a:rPr lang="en-US" sz="2000" b="1" spc="5" dirty="0" smtClean="0">
                <a:solidFill>
                  <a:srgbClr val="7030A0"/>
                </a:solidFill>
                <a:latin typeface="Calibri" pitchFamily="34" charset="0"/>
                <a:ea typeface="Times New Roman"/>
                <a:cs typeface="Calibri"/>
              </a:rPr>
              <a:t>Lo</a:t>
            </a:r>
            <a:r>
              <a:rPr lang="en-US" sz="2000" b="1" dirty="0" smtClean="0">
                <a:solidFill>
                  <a:srgbClr val="7030A0"/>
                </a:solidFill>
                <a:latin typeface="Calibri" pitchFamily="34" charset="0"/>
                <a:ea typeface="Times New Roman"/>
                <a:cs typeface="Calibri"/>
              </a:rPr>
              <a:t>cali</a:t>
            </a:r>
            <a:r>
              <a:rPr lang="en-US" sz="2000" b="1" spc="-5" dirty="0" smtClean="0">
                <a:solidFill>
                  <a:srgbClr val="7030A0"/>
                </a:solidFill>
                <a:latin typeface="Calibri" pitchFamily="34" charset="0"/>
                <a:ea typeface="Times New Roman"/>
                <a:cs typeface="Calibri"/>
              </a:rPr>
              <a:t>z</a:t>
            </a:r>
            <a:r>
              <a:rPr lang="en-US" sz="2000" b="1" spc="-15" dirty="0" smtClean="0">
                <a:solidFill>
                  <a:srgbClr val="7030A0"/>
                </a:solidFill>
                <a:latin typeface="Calibri" pitchFamily="34" charset="0"/>
                <a:ea typeface="Times New Roman"/>
                <a:cs typeface="Calibri"/>
              </a:rPr>
              <a:t>a</a:t>
            </a:r>
            <a:r>
              <a:rPr lang="en-US" sz="2000" b="1" dirty="0" smtClean="0">
                <a:solidFill>
                  <a:srgbClr val="7030A0"/>
                </a:solidFill>
                <a:latin typeface="Calibri" pitchFamily="34" charset="0"/>
                <a:ea typeface="Times New Roman"/>
                <a:cs typeface="Calibri"/>
              </a:rPr>
              <a:t>ti</a:t>
            </a:r>
            <a:r>
              <a:rPr lang="en-US" sz="2000" b="1" spc="5" dirty="0" smtClean="0">
                <a:solidFill>
                  <a:srgbClr val="7030A0"/>
                </a:solidFill>
                <a:latin typeface="Calibri" pitchFamily="34" charset="0"/>
                <a:ea typeface="Times New Roman"/>
                <a:cs typeface="Calibri"/>
              </a:rPr>
              <a:t>o</a:t>
            </a:r>
            <a:r>
              <a:rPr lang="en-US" sz="2000" b="1" dirty="0" smtClean="0">
                <a:solidFill>
                  <a:srgbClr val="7030A0"/>
                </a:solidFill>
                <a:latin typeface="Calibri" pitchFamily="34" charset="0"/>
                <a:ea typeface="Times New Roman"/>
                <a:cs typeface="Calibri"/>
              </a:rPr>
              <a:t>n with </a:t>
            </a:r>
            <a:r>
              <a:rPr lang="en-US" sz="2000" b="1" dirty="0" err="1" smtClean="0">
                <a:solidFill>
                  <a:srgbClr val="7030A0"/>
                </a:solidFill>
                <a:latin typeface="Calibri" pitchFamily="34" charset="0"/>
              </a:rPr>
              <a:t>NumberFormat</a:t>
            </a:r>
            <a:r>
              <a:rPr lang="en-US" sz="2000" b="1" dirty="0" smtClean="0">
                <a:solidFill>
                  <a:srgbClr val="7030A0"/>
                </a:solidFill>
                <a:latin typeface="Calibri" pitchFamily="34" charset="0"/>
              </a:rPr>
              <a:t> and </a:t>
            </a:r>
            <a:r>
              <a:rPr lang="en-US" sz="2000" b="1" dirty="0" err="1" smtClean="0">
                <a:solidFill>
                  <a:srgbClr val="7030A0"/>
                </a:solidFill>
                <a:latin typeface="Calibri" pitchFamily="34" charset="0"/>
              </a:rPr>
              <a:t>DateFormat</a:t>
            </a:r>
            <a:endParaRPr lang="en-US" sz="2000" b="1" dirty="0" smtClean="0">
              <a:solidFill>
                <a:srgbClr val="7030A0"/>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rPr>
              <a:t>N-tier</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eaLnBrk="1" hangingPunct="1">
              <a:buFont typeface="Wingdings" pitchFamily="2" charset="2"/>
              <a:buChar char="q"/>
              <a:defRPr/>
            </a:pPr>
            <a:endParaRPr lang="en-IN" sz="1400" dirty="0" smtClean="0">
              <a:latin typeface="Calibri" pitchFamily="34" charset="0"/>
            </a:endParaRPr>
          </a:p>
          <a:p>
            <a:pPr algn="just" eaLnBrk="1" hangingPunct="1">
              <a:buFont typeface="Wingdings" pitchFamily="2" charset="2"/>
              <a:buChar char="q"/>
              <a:defRPr/>
            </a:pPr>
            <a:endParaRPr lang="en-IN" sz="1400" dirty="0" smtClean="0">
              <a:latin typeface="Calibri" pitchFamily="34" charset="0"/>
            </a:endParaRPr>
          </a:p>
          <a:p>
            <a:pPr algn="just" eaLnBrk="1" hangingPunct="1">
              <a:buFont typeface="Wingdings" pitchFamily="2" charset="2"/>
              <a:buChar char="q"/>
              <a:defRPr/>
            </a:pPr>
            <a:r>
              <a:rPr lang="en-IN" sz="1400" dirty="0" smtClean="0">
                <a:latin typeface="Calibri" pitchFamily="34" charset="0"/>
              </a:rPr>
              <a:t>Most n-tier database architectures exist in a three-tier configuration. In this architecture the client/server model expands to include a middle tier (business tier), which is an application server that houses the business logic.  This middle tier relieves the client application(s) and database server of some of their processing duties by translating client calls into database queries and translating data from the database into client data in return.  Consequently, the client and server never talk directly to one-another.</a:t>
            </a:r>
          </a:p>
          <a:p>
            <a:pPr algn="just" eaLnBrk="1" hangingPunct="1">
              <a:buFont typeface="Wingdings" pitchFamily="2" charset="2"/>
              <a:buChar char="q"/>
              <a:defRPr/>
            </a:pPr>
            <a:endParaRPr lang="en-IN" sz="1400" dirty="0" smtClean="0">
              <a:latin typeface="Calibri" pitchFamily="34" charset="0"/>
            </a:endParaRPr>
          </a:p>
          <a:p>
            <a:pPr algn="just" eaLnBrk="1" hangingPunct="1">
              <a:buFont typeface="Wingdings" pitchFamily="2" charset="2"/>
              <a:buChar char="q"/>
              <a:defRPr/>
            </a:pPr>
            <a:endParaRPr lang="en-IN" sz="1400" dirty="0" smtClean="0">
              <a:latin typeface="Calibri" pitchFamily="34" charset="0"/>
            </a:endParaRPr>
          </a:p>
          <a:p>
            <a:pPr algn="just" eaLnBrk="1" hangingPunct="1">
              <a:buFont typeface="Wingdings" pitchFamily="2" charset="2"/>
              <a:buChar char="q"/>
              <a:defRPr/>
            </a:pPr>
            <a:endParaRPr lang="en-IN" sz="1400" dirty="0" smtClean="0">
              <a:latin typeface="Calibri" pitchFamily="34" charset="0"/>
            </a:endParaRPr>
          </a:p>
          <a:p>
            <a:pPr algn="just" eaLnBrk="1" hangingPunct="1">
              <a:buFont typeface="Wingdings" pitchFamily="2" charset="2"/>
              <a:buChar char="q"/>
              <a:defRPr/>
            </a:pPr>
            <a:endParaRPr lang="en-IN" sz="1400" dirty="0" smtClean="0">
              <a:latin typeface="Calibri" pitchFamily="34" charset="0"/>
            </a:endParaRPr>
          </a:p>
          <a:p>
            <a:pPr algn="just" eaLnBrk="1" hangingPunct="1">
              <a:buFont typeface="Wingdings" pitchFamily="2" charset="2"/>
              <a:buChar char="q"/>
              <a:defRPr/>
            </a:pPr>
            <a:endParaRPr lang="en-IN" sz="1400" dirty="0" smtClean="0">
              <a:latin typeface="Calibri" pitchFamily="34" charset="0"/>
            </a:endParaRPr>
          </a:p>
          <a:p>
            <a:pPr algn="just" eaLnBrk="1" hangingPunct="1">
              <a:buFont typeface="Wingdings" pitchFamily="2" charset="2"/>
              <a:buChar char="q"/>
              <a:defRPr/>
            </a:pPr>
            <a:endParaRPr lang="en-IN" sz="1400" dirty="0" smtClean="0">
              <a:latin typeface="Calibri" pitchFamily="34" charset="0"/>
            </a:endParaRPr>
          </a:p>
          <a:p>
            <a:pPr algn="just" eaLnBrk="1" hangingPunct="1">
              <a:buFont typeface="Wingdings" pitchFamily="2" charset="2"/>
              <a:buChar char="q"/>
              <a:defRPr/>
            </a:pPr>
            <a:endParaRPr lang="en-US" sz="1400" dirty="0">
              <a:latin typeface="Calibri"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2627784" y="3147814"/>
            <a:ext cx="3962400" cy="1343025"/>
          </a:xfrm>
          <a:prstGeom prst="rect">
            <a:avLst/>
          </a:prstGeom>
          <a:noFill/>
          <a:ln w="9525">
            <a:noFill/>
            <a:miter lim="800000"/>
            <a:headEnd/>
            <a:tailEnd/>
          </a:ln>
        </p:spPr>
      </p:pic>
    </p:spTree>
  </p:cSld>
  <p:clrMapOvr>
    <a:masterClrMapping/>
  </p:clrMapOvr>
  <p:transition spd="med">
    <p:cu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p:cNvSpPr>
          <p:nvPr>
            <p:ph type="title"/>
          </p:nvPr>
        </p:nvSpPr>
        <p:spPr>
          <a:xfrm>
            <a:off x="609600" y="117475"/>
            <a:ext cx="8534400" cy="1006475"/>
          </a:xfrm>
        </p:spPr>
        <p:txBody>
          <a:bodyPr/>
          <a:lstStyle/>
          <a:p>
            <a:pPr>
              <a:defRPr/>
            </a:pPr>
            <a:r>
              <a:rPr lang="en-US" sz="2400" b="1" dirty="0" err="1" smtClean="0">
                <a:latin typeface="Calibri" pitchFamily="34" charset="0"/>
              </a:rPr>
              <a:t>NumberFormat</a:t>
            </a:r>
            <a:endParaRPr lang="en-US" sz="2400" b="1" kern="0"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lnSpc>
                <a:spcPct val="90000"/>
              </a:lnSpc>
              <a:buClr>
                <a:srgbClr val="FF0000"/>
              </a:buClr>
              <a:buFont typeface="Wingdings" pitchFamily="2" charset="2"/>
              <a:buChar char="q"/>
            </a:pPr>
            <a:r>
              <a:rPr lang="en-US" sz="1600" dirty="0" smtClean="0">
                <a:solidFill>
                  <a:schemeClr val="tx1"/>
                </a:solidFill>
                <a:latin typeface="Calibri" pitchFamily="34" charset="0"/>
              </a:rPr>
              <a:t>Using the </a:t>
            </a:r>
            <a:r>
              <a:rPr lang="en-US" sz="1600" b="1" dirty="0" err="1" smtClean="0">
                <a:solidFill>
                  <a:schemeClr val="tx1"/>
                </a:solidFill>
                <a:latin typeface="Calibri" pitchFamily="34" charset="0"/>
              </a:rPr>
              <a:t>NumberFormat</a:t>
            </a:r>
            <a:r>
              <a:rPr lang="en-US" sz="1600" dirty="0" smtClean="0">
                <a:solidFill>
                  <a:schemeClr val="tx1"/>
                </a:solidFill>
                <a:latin typeface="Calibri" pitchFamily="34" charset="0"/>
              </a:rPr>
              <a:t> class enables a program to output amounts of money using the appropriate format</a:t>
            </a:r>
          </a:p>
          <a:p>
            <a:pPr lvl="1" algn="just">
              <a:lnSpc>
                <a:spcPct val="90000"/>
              </a:lnSpc>
              <a:buClr>
                <a:srgbClr val="FF0000"/>
              </a:buClr>
              <a:buFont typeface="Wingdings" pitchFamily="2" charset="2"/>
              <a:buChar char="v"/>
            </a:pPr>
            <a:r>
              <a:rPr lang="en-US" sz="1600" dirty="0" smtClean="0">
                <a:solidFill>
                  <a:schemeClr val="tx1"/>
                </a:solidFill>
                <a:latin typeface="Calibri" pitchFamily="34" charset="0"/>
              </a:rPr>
              <a:t>The </a:t>
            </a:r>
            <a:r>
              <a:rPr lang="en-US" sz="1600" b="1" dirty="0" err="1" smtClean="0">
                <a:solidFill>
                  <a:schemeClr val="tx1"/>
                </a:solidFill>
                <a:latin typeface="Calibri" pitchFamily="34" charset="0"/>
              </a:rPr>
              <a:t>NumberFormat</a:t>
            </a:r>
            <a:r>
              <a:rPr lang="en-US" sz="1600" dirty="0" smtClean="0">
                <a:solidFill>
                  <a:schemeClr val="tx1"/>
                </a:solidFill>
                <a:latin typeface="Calibri" pitchFamily="34" charset="0"/>
              </a:rPr>
              <a:t> class must first be imported in order to use it:</a:t>
            </a:r>
          </a:p>
          <a:p>
            <a:pPr lvl="2" algn="just">
              <a:lnSpc>
                <a:spcPct val="90000"/>
              </a:lnSpc>
              <a:buClr>
                <a:srgbClr val="FF0000"/>
              </a:buClr>
              <a:buNone/>
            </a:pPr>
            <a:r>
              <a:rPr lang="en-US" sz="1600" b="1" dirty="0" smtClean="0">
                <a:solidFill>
                  <a:schemeClr val="tx1"/>
                </a:solidFill>
                <a:latin typeface="Calibri" pitchFamily="34" charset="0"/>
              </a:rPr>
              <a:t>import </a:t>
            </a:r>
            <a:r>
              <a:rPr lang="en-US" sz="1600" b="1" dirty="0" err="1" smtClean="0">
                <a:solidFill>
                  <a:schemeClr val="tx1"/>
                </a:solidFill>
                <a:latin typeface="Calibri" pitchFamily="34" charset="0"/>
              </a:rPr>
              <a:t>java.text.NumberFormat</a:t>
            </a:r>
            <a:endParaRPr lang="en-US" sz="1600" dirty="0" smtClean="0">
              <a:solidFill>
                <a:schemeClr val="tx1"/>
              </a:solidFill>
              <a:latin typeface="Calibri" pitchFamily="34" charset="0"/>
            </a:endParaRPr>
          </a:p>
          <a:p>
            <a:pPr lvl="1" algn="just">
              <a:lnSpc>
                <a:spcPct val="90000"/>
              </a:lnSpc>
              <a:buClr>
                <a:srgbClr val="FF0000"/>
              </a:buClr>
              <a:buFont typeface="Wingdings" pitchFamily="2" charset="2"/>
              <a:buChar char="v"/>
            </a:pPr>
            <a:r>
              <a:rPr lang="en-US" sz="1600" dirty="0" smtClean="0">
                <a:solidFill>
                  <a:schemeClr val="tx1"/>
                </a:solidFill>
                <a:latin typeface="Calibri" pitchFamily="34" charset="0"/>
              </a:rPr>
              <a:t>An object of </a:t>
            </a:r>
            <a:r>
              <a:rPr lang="en-US" sz="1600" b="1" dirty="0" err="1" smtClean="0">
                <a:solidFill>
                  <a:schemeClr val="tx1"/>
                </a:solidFill>
                <a:latin typeface="Calibri" pitchFamily="34" charset="0"/>
              </a:rPr>
              <a:t>NumberFormat</a:t>
            </a:r>
            <a:r>
              <a:rPr lang="en-US" sz="1600" dirty="0" smtClean="0">
                <a:solidFill>
                  <a:schemeClr val="tx1"/>
                </a:solidFill>
                <a:latin typeface="Calibri" pitchFamily="34" charset="0"/>
              </a:rPr>
              <a:t> must then be created using the </a:t>
            </a:r>
            <a:r>
              <a:rPr lang="en-US" sz="1600" b="1" dirty="0" err="1" smtClean="0">
                <a:solidFill>
                  <a:schemeClr val="tx1"/>
                </a:solidFill>
                <a:latin typeface="Calibri" pitchFamily="34" charset="0"/>
              </a:rPr>
              <a:t>getCurrencyInstance</a:t>
            </a:r>
            <a:r>
              <a:rPr lang="en-US" sz="1600" b="1" dirty="0" smtClean="0">
                <a:solidFill>
                  <a:schemeClr val="tx1"/>
                </a:solidFill>
                <a:latin typeface="Calibri" pitchFamily="34" charset="0"/>
              </a:rPr>
              <a:t>()</a:t>
            </a:r>
            <a:r>
              <a:rPr lang="en-US" sz="1600" dirty="0" smtClean="0">
                <a:solidFill>
                  <a:schemeClr val="tx1"/>
                </a:solidFill>
                <a:latin typeface="Calibri" pitchFamily="34" charset="0"/>
              </a:rPr>
              <a:t> method.</a:t>
            </a:r>
          </a:p>
          <a:p>
            <a:pPr lvl="1" algn="just">
              <a:lnSpc>
                <a:spcPct val="90000"/>
              </a:lnSpc>
              <a:buClr>
                <a:srgbClr val="FF0000"/>
              </a:buClr>
              <a:buFont typeface="Wingdings" pitchFamily="2" charset="2"/>
              <a:buChar char="v"/>
            </a:pPr>
            <a:r>
              <a:rPr lang="en-US" sz="1600" dirty="0" smtClean="0">
                <a:solidFill>
                  <a:schemeClr val="tx1"/>
                </a:solidFill>
                <a:latin typeface="Calibri" pitchFamily="34" charset="0"/>
              </a:rPr>
              <a:t>The </a:t>
            </a:r>
            <a:r>
              <a:rPr lang="en-US" sz="1600" b="1" dirty="0" smtClean="0">
                <a:solidFill>
                  <a:schemeClr val="tx1"/>
                </a:solidFill>
                <a:latin typeface="Calibri" pitchFamily="34" charset="0"/>
              </a:rPr>
              <a:t>format</a:t>
            </a:r>
            <a:r>
              <a:rPr lang="en-US" sz="1600" dirty="0" smtClean="0">
                <a:solidFill>
                  <a:schemeClr val="tx1"/>
                </a:solidFill>
                <a:latin typeface="Calibri" pitchFamily="34" charset="0"/>
              </a:rPr>
              <a:t> method takes a floating-point number as an argument and returns a </a:t>
            </a:r>
            <a:r>
              <a:rPr lang="en-US" sz="1600" b="1" dirty="0" smtClean="0">
                <a:solidFill>
                  <a:schemeClr val="tx1"/>
                </a:solidFill>
                <a:latin typeface="Calibri" pitchFamily="34" charset="0"/>
              </a:rPr>
              <a:t>String</a:t>
            </a:r>
            <a:r>
              <a:rPr lang="en-US" sz="1600" dirty="0" smtClean="0">
                <a:solidFill>
                  <a:schemeClr val="tx1"/>
                </a:solidFill>
                <a:latin typeface="Calibri" pitchFamily="34" charset="0"/>
              </a:rPr>
              <a:t> value representation of the number in the local currency.</a:t>
            </a:r>
          </a:p>
          <a:p>
            <a:pPr>
              <a:buClr>
                <a:srgbClr val="FF0000"/>
              </a:buClr>
              <a:buNone/>
              <a:defRPr/>
            </a:pPr>
            <a:endParaRPr lang="en-US" sz="2000" b="1" dirty="0" smtClean="0">
              <a:solidFill>
                <a:srgbClr val="7030A0"/>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p:cNvSpPr>
          <p:nvPr>
            <p:ph type="title"/>
          </p:nvPr>
        </p:nvSpPr>
        <p:spPr>
          <a:xfrm>
            <a:off x="609600" y="117475"/>
            <a:ext cx="8534400" cy="1006475"/>
          </a:xfrm>
        </p:spPr>
        <p:txBody>
          <a:bodyPr/>
          <a:lstStyle/>
          <a:p>
            <a:pPr>
              <a:defRPr/>
            </a:pPr>
            <a:r>
              <a:rPr lang="en-US" sz="2400" b="1" dirty="0" smtClean="0">
                <a:latin typeface="Calibri" pitchFamily="34" charset="0"/>
              </a:rPr>
              <a:t>Example: </a:t>
            </a:r>
            <a:r>
              <a:rPr lang="en-US" sz="2400" b="1" dirty="0" err="1" smtClean="0">
                <a:latin typeface="Calibri" pitchFamily="34" charset="0"/>
              </a:rPr>
              <a:t>NumberFormat</a:t>
            </a:r>
            <a:endParaRPr lang="en-US" sz="2400" b="1" kern="0"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nSpc>
                <a:spcPct val="80000"/>
              </a:lnSpc>
              <a:buFontTx/>
              <a:buNone/>
            </a:pPr>
            <a:r>
              <a:rPr lang="en-US" sz="1400" b="1" dirty="0" smtClean="0">
                <a:solidFill>
                  <a:schemeClr val="tx1"/>
                </a:solidFill>
                <a:latin typeface="Calibri" pitchFamily="34" charset="0"/>
              </a:rPr>
              <a:t>1. import </a:t>
            </a:r>
            <a:r>
              <a:rPr lang="en-US" sz="1400" b="1" dirty="0" err="1" smtClean="0">
                <a:solidFill>
                  <a:schemeClr val="tx1"/>
                </a:solidFill>
                <a:latin typeface="Calibri" pitchFamily="34" charset="0"/>
              </a:rPr>
              <a:t>java.text.NumberFormat</a:t>
            </a:r>
            <a:r>
              <a:rPr lang="en-US" sz="1400" b="1" dirty="0" smtClean="0">
                <a:solidFill>
                  <a:schemeClr val="tx1"/>
                </a:solidFill>
                <a:latin typeface="Calibri" pitchFamily="34" charset="0"/>
              </a:rPr>
              <a:t>;</a:t>
            </a:r>
          </a:p>
          <a:p>
            <a:pPr>
              <a:lnSpc>
                <a:spcPct val="80000"/>
              </a:lnSpc>
              <a:buFontTx/>
              <a:buNone/>
            </a:pPr>
            <a:r>
              <a:rPr lang="en-US" sz="1400" b="1" dirty="0" smtClean="0">
                <a:solidFill>
                  <a:schemeClr val="tx1"/>
                </a:solidFill>
                <a:latin typeface="Calibri" pitchFamily="34" charset="0"/>
              </a:rPr>
              <a:t>2. public class </a:t>
            </a:r>
            <a:r>
              <a:rPr lang="en-US" sz="1400" b="1" dirty="0" err="1" smtClean="0">
                <a:solidFill>
                  <a:schemeClr val="tx1"/>
                </a:solidFill>
                <a:latin typeface="Calibri" pitchFamily="34" charset="0"/>
              </a:rPr>
              <a:t>CurrencyFormatDemo</a:t>
            </a:r>
            <a:r>
              <a:rPr lang="en-US" sz="1400" b="1" dirty="0" smtClean="0">
                <a:solidFill>
                  <a:schemeClr val="tx1"/>
                </a:solidFill>
                <a:latin typeface="Calibri" pitchFamily="34" charset="0"/>
              </a:rPr>
              <a:t> {</a:t>
            </a:r>
          </a:p>
          <a:p>
            <a:pPr>
              <a:lnSpc>
                <a:spcPct val="80000"/>
              </a:lnSpc>
              <a:buFontTx/>
              <a:buNone/>
            </a:pPr>
            <a:r>
              <a:rPr lang="en-US" sz="1400" b="1" dirty="0" smtClean="0">
                <a:solidFill>
                  <a:schemeClr val="tx1"/>
                </a:solidFill>
                <a:latin typeface="Calibri" pitchFamily="34" charset="0"/>
              </a:rPr>
              <a:t>3.   public static void main(String[] </a:t>
            </a:r>
            <a:r>
              <a:rPr lang="en-US" sz="1400" b="1" dirty="0" err="1" smtClean="0">
                <a:solidFill>
                  <a:schemeClr val="tx1"/>
                </a:solidFill>
                <a:latin typeface="Calibri" pitchFamily="34" charset="0"/>
              </a:rPr>
              <a:t>args</a:t>
            </a:r>
            <a:r>
              <a:rPr lang="en-US" sz="1400" b="1" dirty="0" smtClean="0">
                <a:solidFill>
                  <a:schemeClr val="tx1"/>
                </a:solidFill>
                <a:latin typeface="Calibri" pitchFamily="34" charset="0"/>
              </a:rPr>
              <a:t>)</a:t>
            </a:r>
          </a:p>
          <a:p>
            <a:pPr>
              <a:lnSpc>
                <a:spcPct val="80000"/>
              </a:lnSpc>
              <a:buFontTx/>
              <a:buNone/>
            </a:pPr>
            <a:r>
              <a:rPr lang="en-US" sz="1400" b="1" dirty="0" smtClean="0">
                <a:solidFill>
                  <a:schemeClr val="tx1"/>
                </a:solidFill>
                <a:latin typeface="Calibri" pitchFamily="34" charset="0"/>
              </a:rPr>
              <a:t>4.   {       </a:t>
            </a:r>
          </a:p>
          <a:p>
            <a:pPr>
              <a:lnSpc>
                <a:spcPct val="80000"/>
              </a:lnSpc>
              <a:buFontTx/>
              <a:buNone/>
            </a:pPr>
            <a:r>
              <a:rPr lang="en-US" sz="1400" b="1" dirty="0" smtClean="0">
                <a:solidFill>
                  <a:schemeClr val="tx1"/>
                </a:solidFill>
                <a:latin typeface="Calibri" pitchFamily="34" charset="0"/>
              </a:rPr>
              <a:t>5.     </a:t>
            </a:r>
            <a:r>
              <a:rPr lang="en-US" sz="1400" b="1" dirty="0" err="1" smtClean="0">
                <a:solidFill>
                  <a:schemeClr val="tx1"/>
                </a:solidFill>
                <a:latin typeface="Calibri" pitchFamily="34" charset="0"/>
              </a:rPr>
              <a:t>System.out.println</a:t>
            </a:r>
            <a:r>
              <a:rPr lang="en-US" sz="1400" b="1" dirty="0" smtClean="0">
                <a:solidFill>
                  <a:schemeClr val="tx1"/>
                </a:solidFill>
                <a:latin typeface="Calibri" pitchFamily="34" charset="0"/>
              </a:rPr>
              <a:t>("Default location:");</a:t>
            </a:r>
          </a:p>
          <a:p>
            <a:pPr>
              <a:lnSpc>
                <a:spcPct val="80000"/>
              </a:lnSpc>
              <a:buFontTx/>
              <a:buNone/>
            </a:pPr>
            <a:r>
              <a:rPr lang="en-US" sz="1400" b="1" dirty="0" smtClean="0">
                <a:solidFill>
                  <a:schemeClr val="tx1"/>
                </a:solidFill>
                <a:latin typeface="Calibri" pitchFamily="34" charset="0"/>
              </a:rPr>
              <a:t>6.     </a:t>
            </a:r>
            <a:r>
              <a:rPr lang="en-US" sz="1400" b="1" dirty="0" err="1" smtClean="0">
                <a:solidFill>
                  <a:schemeClr val="tx1"/>
                </a:solidFill>
                <a:latin typeface="Calibri" pitchFamily="34" charset="0"/>
              </a:rPr>
              <a:t>NumberFormat</a:t>
            </a:r>
            <a:r>
              <a:rPr lang="en-US" sz="1400" b="1" dirty="0" smtClean="0">
                <a:solidFill>
                  <a:schemeClr val="tx1"/>
                </a:solidFill>
                <a:latin typeface="Calibri" pitchFamily="34" charset="0"/>
              </a:rPr>
              <a:t> </a:t>
            </a:r>
            <a:r>
              <a:rPr lang="en-US" sz="1400" b="1" dirty="0" err="1" smtClean="0">
                <a:solidFill>
                  <a:schemeClr val="tx1"/>
                </a:solidFill>
                <a:latin typeface="Calibri" pitchFamily="34" charset="0"/>
              </a:rPr>
              <a:t>moneyFormater</a:t>
            </a:r>
            <a:r>
              <a:rPr lang="en-US" sz="1400" b="1" dirty="0" smtClean="0">
                <a:solidFill>
                  <a:schemeClr val="tx1"/>
                </a:solidFill>
                <a:latin typeface="Calibri" pitchFamily="34" charset="0"/>
              </a:rPr>
              <a:t> = </a:t>
            </a:r>
            <a:r>
              <a:rPr lang="en-US" sz="1400" b="1" dirty="0" err="1" smtClean="0">
                <a:solidFill>
                  <a:schemeClr val="tx1"/>
                </a:solidFill>
                <a:latin typeface="Calibri" pitchFamily="34" charset="0"/>
              </a:rPr>
              <a:t>NumberFormat.getCurrencyInstance</a:t>
            </a:r>
            <a:r>
              <a:rPr lang="en-US" sz="1400" b="1" dirty="0" smtClean="0">
                <a:solidFill>
                  <a:schemeClr val="tx1"/>
                </a:solidFill>
                <a:latin typeface="Calibri" pitchFamily="34" charset="0"/>
              </a:rPr>
              <a:t>();</a:t>
            </a:r>
          </a:p>
          <a:p>
            <a:pPr>
              <a:lnSpc>
                <a:spcPct val="80000"/>
              </a:lnSpc>
              <a:buFontTx/>
              <a:buNone/>
            </a:pPr>
            <a:r>
              <a:rPr lang="en-US" sz="1400" b="1" dirty="0" smtClean="0">
                <a:solidFill>
                  <a:schemeClr val="tx1"/>
                </a:solidFill>
                <a:latin typeface="Calibri" pitchFamily="34" charset="0"/>
              </a:rPr>
              <a:t>7.     </a:t>
            </a:r>
            <a:r>
              <a:rPr lang="en-US" sz="1400" b="1" dirty="0" err="1" smtClean="0">
                <a:solidFill>
                  <a:schemeClr val="tx1"/>
                </a:solidFill>
                <a:latin typeface="Calibri" pitchFamily="34" charset="0"/>
              </a:rPr>
              <a:t>System.out.println</a:t>
            </a:r>
            <a:r>
              <a:rPr lang="en-US" sz="1400" b="1" dirty="0" smtClean="0">
                <a:solidFill>
                  <a:schemeClr val="tx1"/>
                </a:solidFill>
                <a:latin typeface="Calibri" pitchFamily="34" charset="0"/>
              </a:rPr>
              <a:t>(</a:t>
            </a:r>
            <a:r>
              <a:rPr lang="en-US" sz="1400" b="1" dirty="0" err="1" smtClean="0">
                <a:solidFill>
                  <a:schemeClr val="tx1"/>
                </a:solidFill>
                <a:latin typeface="Calibri" pitchFamily="34" charset="0"/>
              </a:rPr>
              <a:t>moneyFormater.format</a:t>
            </a:r>
            <a:r>
              <a:rPr lang="en-US" sz="1400" b="1" dirty="0" smtClean="0">
                <a:solidFill>
                  <a:schemeClr val="tx1"/>
                </a:solidFill>
                <a:latin typeface="Calibri" pitchFamily="34" charset="0"/>
              </a:rPr>
              <a:t>(19.8));</a:t>
            </a:r>
          </a:p>
          <a:p>
            <a:pPr>
              <a:lnSpc>
                <a:spcPct val="80000"/>
              </a:lnSpc>
              <a:buFontTx/>
              <a:buNone/>
            </a:pPr>
            <a:r>
              <a:rPr lang="en-US" sz="1400" b="1" dirty="0" smtClean="0">
                <a:solidFill>
                  <a:schemeClr val="tx1"/>
                </a:solidFill>
                <a:latin typeface="Calibri" pitchFamily="34" charset="0"/>
              </a:rPr>
              <a:t>8.     </a:t>
            </a:r>
            <a:r>
              <a:rPr lang="en-US" sz="1400" b="1" dirty="0" err="1" smtClean="0">
                <a:solidFill>
                  <a:schemeClr val="tx1"/>
                </a:solidFill>
                <a:latin typeface="Calibri" pitchFamily="34" charset="0"/>
              </a:rPr>
              <a:t>System.out.println</a:t>
            </a:r>
            <a:r>
              <a:rPr lang="en-US" sz="1400" b="1" dirty="0" smtClean="0">
                <a:solidFill>
                  <a:schemeClr val="tx1"/>
                </a:solidFill>
                <a:latin typeface="Calibri" pitchFamily="34" charset="0"/>
              </a:rPr>
              <a:t>(</a:t>
            </a:r>
            <a:r>
              <a:rPr lang="en-US" sz="1400" b="1" dirty="0" err="1" smtClean="0">
                <a:solidFill>
                  <a:schemeClr val="tx1"/>
                </a:solidFill>
                <a:latin typeface="Calibri" pitchFamily="34" charset="0"/>
              </a:rPr>
              <a:t>moneyFormater.format</a:t>
            </a:r>
            <a:r>
              <a:rPr lang="en-US" sz="1400" b="1" dirty="0" smtClean="0">
                <a:solidFill>
                  <a:schemeClr val="tx1"/>
                </a:solidFill>
                <a:latin typeface="Calibri" pitchFamily="34" charset="0"/>
              </a:rPr>
              <a:t>(19.81111));</a:t>
            </a:r>
          </a:p>
          <a:p>
            <a:pPr>
              <a:lnSpc>
                <a:spcPct val="80000"/>
              </a:lnSpc>
              <a:buFontTx/>
              <a:buNone/>
            </a:pPr>
            <a:r>
              <a:rPr lang="en-US" sz="1400" b="1" dirty="0" smtClean="0">
                <a:solidFill>
                  <a:schemeClr val="tx1"/>
                </a:solidFill>
                <a:latin typeface="Calibri" pitchFamily="34" charset="0"/>
              </a:rPr>
              <a:t>9.     </a:t>
            </a:r>
            <a:r>
              <a:rPr lang="en-US" sz="1400" b="1" dirty="0" err="1" smtClean="0">
                <a:solidFill>
                  <a:schemeClr val="tx1"/>
                </a:solidFill>
                <a:latin typeface="Calibri" pitchFamily="34" charset="0"/>
              </a:rPr>
              <a:t>System.out.println</a:t>
            </a:r>
            <a:r>
              <a:rPr lang="en-US" sz="1400" b="1" dirty="0" smtClean="0">
                <a:solidFill>
                  <a:schemeClr val="tx1"/>
                </a:solidFill>
                <a:latin typeface="Calibri" pitchFamily="34" charset="0"/>
              </a:rPr>
              <a:t>(</a:t>
            </a:r>
            <a:r>
              <a:rPr lang="en-US" sz="1400" b="1" dirty="0" err="1" smtClean="0">
                <a:solidFill>
                  <a:schemeClr val="tx1"/>
                </a:solidFill>
                <a:latin typeface="Calibri" pitchFamily="34" charset="0"/>
              </a:rPr>
              <a:t>moneyFormater.format</a:t>
            </a:r>
            <a:r>
              <a:rPr lang="en-US" sz="1400" b="1" dirty="0" smtClean="0">
                <a:solidFill>
                  <a:schemeClr val="tx1"/>
                </a:solidFill>
                <a:latin typeface="Calibri" pitchFamily="34" charset="0"/>
              </a:rPr>
              <a:t>(19.89999));</a:t>
            </a:r>
          </a:p>
          <a:p>
            <a:pPr>
              <a:lnSpc>
                <a:spcPct val="80000"/>
              </a:lnSpc>
              <a:buFontTx/>
              <a:buNone/>
            </a:pPr>
            <a:r>
              <a:rPr lang="en-US" sz="1400" b="1" dirty="0" smtClean="0">
                <a:solidFill>
                  <a:schemeClr val="tx1"/>
                </a:solidFill>
                <a:latin typeface="Calibri" pitchFamily="34" charset="0"/>
              </a:rPr>
              <a:t>10.   </a:t>
            </a:r>
            <a:r>
              <a:rPr lang="en-US" sz="1400" b="1" dirty="0" err="1" smtClean="0">
                <a:solidFill>
                  <a:schemeClr val="tx1"/>
                </a:solidFill>
                <a:latin typeface="Calibri" pitchFamily="34" charset="0"/>
              </a:rPr>
              <a:t>System.out.println</a:t>
            </a:r>
            <a:r>
              <a:rPr lang="en-US" sz="1400" b="1" dirty="0" smtClean="0">
                <a:solidFill>
                  <a:schemeClr val="tx1"/>
                </a:solidFill>
                <a:latin typeface="Calibri" pitchFamily="34" charset="0"/>
              </a:rPr>
              <a:t>(</a:t>
            </a:r>
            <a:r>
              <a:rPr lang="en-US" sz="1400" b="1" dirty="0" err="1" smtClean="0">
                <a:solidFill>
                  <a:schemeClr val="tx1"/>
                </a:solidFill>
                <a:latin typeface="Calibri" pitchFamily="34" charset="0"/>
              </a:rPr>
              <a:t>moneyFormater.format</a:t>
            </a:r>
            <a:r>
              <a:rPr lang="en-US" sz="1400" b="1" dirty="0" smtClean="0">
                <a:solidFill>
                  <a:schemeClr val="tx1"/>
                </a:solidFill>
                <a:latin typeface="Calibri" pitchFamily="34" charset="0"/>
              </a:rPr>
              <a:t>(19));</a:t>
            </a:r>
          </a:p>
          <a:p>
            <a:pPr>
              <a:lnSpc>
                <a:spcPct val="80000"/>
              </a:lnSpc>
              <a:buFontTx/>
              <a:buNone/>
            </a:pPr>
            <a:r>
              <a:rPr lang="en-US" sz="1400" b="1" dirty="0" smtClean="0">
                <a:solidFill>
                  <a:schemeClr val="tx1"/>
                </a:solidFill>
                <a:latin typeface="Calibri" pitchFamily="34" charset="0"/>
              </a:rPr>
              <a:t>11.   </a:t>
            </a:r>
            <a:r>
              <a:rPr lang="en-US" sz="1400" b="1" dirty="0" err="1" smtClean="0">
                <a:solidFill>
                  <a:schemeClr val="tx1"/>
                </a:solidFill>
                <a:latin typeface="Calibri" pitchFamily="34" charset="0"/>
              </a:rPr>
              <a:t>System.out.println</a:t>
            </a:r>
            <a:r>
              <a:rPr lang="en-US" sz="1400" b="1" dirty="0" smtClean="0">
                <a:solidFill>
                  <a:schemeClr val="tx1"/>
                </a:solidFill>
                <a:latin typeface="Calibri" pitchFamily="34" charset="0"/>
              </a:rPr>
              <a:t>();</a:t>
            </a:r>
          </a:p>
          <a:p>
            <a:pPr>
              <a:lnSpc>
                <a:spcPct val="80000"/>
              </a:lnSpc>
              <a:buFontTx/>
              <a:buNone/>
            </a:pPr>
            <a:r>
              <a:rPr lang="en-US" sz="1400" b="1" dirty="0" smtClean="0">
                <a:solidFill>
                  <a:schemeClr val="tx1"/>
                </a:solidFill>
                <a:latin typeface="Calibri" pitchFamily="34" charset="0"/>
              </a:rPr>
              <a:t>12.  }</a:t>
            </a:r>
          </a:p>
          <a:p>
            <a:pPr>
              <a:lnSpc>
                <a:spcPct val="80000"/>
              </a:lnSpc>
              <a:buFontTx/>
              <a:buNone/>
            </a:pPr>
            <a:r>
              <a:rPr lang="en-US" sz="1400" b="1" dirty="0" smtClean="0">
                <a:solidFill>
                  <a:schemeClr val="tx1"/>
                </a:solidFill>
                <a:latin typeface="Calibri" pitchFamily="34" charset="0"/>
              </a:rPr>
              <a:t>13.}</a:t>
            </a:r>
            <a:endParaRPr lang="en-US" sz="1400" b="1" dirty="0">
              <a:solidFill>
                <a:schemeClr val="tx1"/>
              </a:solidFill>
              <a:latin typeface="Calibri" pitchFamily="34" charset="0"/>
            </a:endParaRPr>
          </a:p>
        </p:txBody>
      </p:sp>
      <p:sp>
        <p:nvSpPr>
          <p:cNvPr id="5" name="Rectangle 4"/>
          <p:cNvSpPr/>
          <p:nvPr/>
        </p:nvSpPr>
        <p:spPr>
          <a:xfrm>
            <a:off x="5292080" y="3363838"/>
            <a:ext cx="2880320" cy="15121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b="1" dirty="0" smtClean="0">
                <a:solidFill>
                  <a:schemeClr val="tx1"/>
                </a:solidFill>
                <a:latin typeface="Calibri" pitchFamily="34" charset="0"/>
              </a:rPr>
              <a:t>Result:</a:t>
            </a:r>
          </a:p>
          <a:p>
            <a:r>
              <a:rPr lang="en-IN" sz="1400" dirty="0" smtClean="0">
                <a:solidFill>
                  <a:schemeClr val="tx1"/>
                </a:solidFill>
                <a:latin typeface="Calibri" pitchFamily="34" charset="0"/>
              </a:rPr>
              <a:t>Default location:</a:t>
            </a:r>
          </a:p>
          <a:p>
            <a:r>
              <a:rPr lang="en-IN" sz="1400" dirty="0" smtClean="0">
                <a:solidFill>
                  <a:schemeClr val="tx1"/>
                </a:solidFill>
                <a:latin typeface="Calibri" pitchFamily="34" charset="0"/>
              </a:rPr>
              <a:t>Rs.19.80</a:t>
            </a:r>
          </a:p>
          <a:p>
            <a:r>
              <a:rPr lang="en-IN" sz="1400" dirty="0" smtClean="0">
                <a:solidFill>
                  <a:schemeClr val="tx1"/>
                </a:solidFill>
                <a:latin typeface="Calibri" pitchFamily="34" charset="0"/>
              </a:rPr>
              <a:t>Rs.19.81</a:t>
            </a:r>
          </a:p>
          <a:p>
            <a:r>
              <a:rPr lang="en-IN" sz="1400" dirty="0" smtClean="0">
                <a:solidFill>
                  <a:schemeClr val="tx1"/>
                </a:solidFill>
                <a:latin typeface="Calibri" pitchFamily="34" charset="0"/>
              </a:rPr>
              <a:t>Rs.19.90</a:t>
            </a:r>
          </a:p>
          <a:p>
            <a:r>
              <a:rPr lang="en-IN" sz="1400" dirty="0" smtClean="0">
                <a:solidFill>
                  <a:schemeClr val="tx1"/>
                </a:solidFill>
                <a:latin typeface="Calibri" pitchFamily="34" charset="0"/>
              </a:rPr>
              <a:t>Rs.19.00</a:t>
            </a:r>
            <a:endParaRPr lang="en-IN" sz="1400" dirty="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p:cNvSpPr>
          <p:nvPr>
            <p:ph type="title"/>
          </p:nvPr>
        </p:nvSpPr>
        <p:spPr>
          <a:xfrm>
            <a:off x="609600" y="117475"/>
            <a:ext cx="8534400" cy="1006475"/>
          </a:xfrm>
        </p:spPr>
        <p:txBody>
          <a:bodyPr/>
          <a:lstStyle/>
          <a:p>
            <a:pPr>
              <a:defRPr/>
            </a:pPr>
            <a:r>
              <a:rPr lang="en-US" sz="2400" b="1" dirty="0" smtClean="0">
                <a:latin typeface="Calibri" pitchFamily="34" charset="0"/>
              </a:rPr>
              <a:t>Specifying Locale</a:t>
            </a:r>
            <a:endParaRPr lang="en-US" sz="2400" b="1" kern="0"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lnSpc>
                <a:spcPct val="80000"/>
              </a:lnSpc>
              <a:buClr>
                <a:srgbClr val="FF0000"/>
              </a:buClr>
              <a:buFont typeface="Wingdings" pitchFamily="2" charset="2"/>
              <a:buChar char="q"/>
            </a:pPr>
            <a:r>
              <a:rPr lang="en-US" sz="1600" dirty="0" smtClean="0">
                <a:solidFill>
                  <a:schemeClr val="tx1"/>
                </a:solidFill>
                <a:latin typeface="Calibri" pitchFamily="34" charset="0"/>
              </a:rPr>
              <a:t>Invoking the </a:t>
            </a:r>
            <a:r>
              <a:rPr lang="en-US" sz="1600" b="1" dirty="0" err="1" smtClean="0">
                <a:solidFill>
                  <a:schemeClr val="tx1"/>
                </a:solidFill>
                <a:latin typeface="Calibri" pitchFamily="34" charset="0"/>
              </a:rPr>
              <a:t>getCurrencyInstance</a:t>
            </a:r>
            <a:r>
              <a:rPr lang="en-US" sz="1600" b="1" dirty="0" smtClean="0">
                <a:solidFill>
                  <a:schemeClr val="tx1"/>
                </a:solidFill>
                <a:latin typeface="Calibri" pitchFamily="34" charset="0"/>
              </a:rPr>
              <a:t>()</a:t>
            </a:r>
            <a:r>
              <a:rPr lang="en-US" sz="1600" dirty="0" smtClean="0">
                <a:solidFill>
                  <a:schemeClr val="tx1"/>
                </a:solidFill>
                <a:latin typeface="Calibri" pitchFamily="34" charset="0"/>
              </a:rPr>
              <a:t> method without any arguments produces an object that will format numbers according to the default location.</a:t>
            </a:r>
          </a:p>
          <a:p>
            <a:pPr algn="just">
              <a:lnSpc>
                <a:spcPct val="80000"/>
              </a:lnSpc>
              <a:buClr>
                <a:srgbClr val="FF0000"/>
              </a:buClr>
              <a:buFont typeface="Wingdings" pitchFamily="2" charset="2"/>
              <a:buChar char="q"/>
            </a:pPr>
            <a:r>
              <a:rPr lang="en-US" sz="1600" dirty="0" smtClean="0">
                <a:solidFill>
                  <a:schemeClr val="tx1"/>
                </a:solidFill>
                <a:latin typeface="Calibri" pitchFamily="34" charset="0"/>
              </a:rPr>
              <a:t>In contrast, the location can be explicitly specified by providing a location from the </a:t>
            </a:r>
            <a:r>
              <a:rPr lang="en-US" sz="1600" b="1" dirty="0" smtClean="0">
                <a:solidFill>
                  <a:schemeClr val="tx1"/>
                </a:solidFill>
                <a:latin typeface="Calibri" pitchFamily="34" charset="0"/>
              </a:rPr>
              <a:t>Locale</a:t>
            </a:r>
            <a:r>
              <a:rPr lang="en-US" sz="1600" dirty="0" smtClean="0">
                <a:solidFill>
                  <a:schemeClr val="tx1"/>
                </a:solidFill>
                <a:latin typeface="Calibri" pitchFamily="34" charset="0"/>
              </a:rPr>
              <a:t> class as an argument to the </a:t>
            </a:r>
            <a:r>
              <a:rPr lang="en-US" sz="1600" b="1" dirty="0" err="1" smtClean="0">
                <a:solidFill>
                  <a:schemeClr val="tx1"/>
                </a:solidFill>
                <a:latin typeface="Calibri" pitchFamily="34" charset="0"/>
              </a:rPr>
              <a:t>getCurrencyInstance</a:t>
            </a:r>
            <a:r>
              <a:rPr lang="en-US" sz="1600" b="1" dirty="0" smtClean="0">
                <a:solidFill>
                  <a:schemeClr val="tx1"/>
                </a:solidFill>
                <a:latin typeface="Calibri" pitchFamily="34" charset="0"/>
              </a:rPr>
              <a:t>()</a:t>
            </a:r>
            <a:r>
              <a:rPr lang="en-US" sz="1600" dirty="0" smtClean="0">
                <a:solidFill>
                  <a:schemeClr val="tx1"/>
                </a:solidFill>
                <a:latin typeface="Calibri" pitchFamily="34" charset="0"/>
              </a:rPr>
              <a:t> method.</a:t>
            </a:r>
          </a:p>
          <a:p>
            <a:pPr lvl="1" algn="just">
              <a:lnSpc>
                <a:spcPct val="80000"/>
              </a:lnSpc>
              <a:buClr>
                <a:srgbClr val="FF0000"/>
              </a:buClr>
              <a:buFont typeface="Wingdings" pitchFamily="2" charset="2"/>
              <a:buChar char="v"/>
            </a:pPr>
            <a:r>
              <a:rPr lang="en-US" sz="1600" dirty="0" smtClean="0">
                <a:solidFill>
                  <a:schemeClr val="tx1"/>
                </a:solidFill>
                <a:latin typeface="Calibri" pitchFamily="34" charset="0"/>
              </a:rPr>
              <a:t>When doing so, the </a:t>
            </a:r>
            <a:r>
              <a:rPr lang="en-US" sz="1600" b="1" dirty="0" smtClean="0">
                <a:solidFill>
                  <a:schemeClr val="tx1"/>
                </a:solidFill>
                <a:latin typeface="Calibri" pitchFamily="34" charset="0"/>
              </a:rPr>
              <a:t>Locale</a:t>
            </a:r>
            <a:r>
              <a:rPr lang="en-US" sz="1600" dirty="0" smtClean="0">
                <a:solidFill>
                  <a:schemeClr val="tx1"/>
                </a:solidFill>
                <a:latin typeface="Calibri" pitchFamily="34" charset="0"/>
              </a:rPr>
              <a:t> class must first be imported:</a:t>
            </a:r>
          </a:p>
          <a:p>
            <a:pPr lvl="2" algn="just">
              <a:lnSpc>
                <a:spcPct val="80000"/>
              </a:lnSpc>
              <a:buClr>
                <a:srgbClr val="FF0000"/>
              </a:buClr>
              <a:buNone/>
            </a:pPr>
            <a:r>
              <a:rPr lang="en-US" sz="1600" b="1" dirty="0" smtClean="0">
                <a:solidFill>
                  <a:schemeClr val="tx1"/>
                </a:solidFill>
                <a:latin typeface="Calibri" pitchFamily="34" charset="0"/>
              </a:rPr>
              <a:t>import </a:t>
            </a:r>
            <a:r>
              <a:rPr lang="en-US" sz="1600" b="1" dirty="0" err="1" smtClean="0">
                <a:solidFill>
                  <a:schemeClr val="tx1"/>
                </a:solidFill>
                <a:latin typeface="Calibri" pitchFamily="34" charset="0"/>
              </a:rPr>
              <a:t>java.util.Locale</a:t>
            </a:r>
            <a:r>
              <a:rPr lang="en-US" sz="1600" b="1" dirty="0" smtClean="0">
                <a:solidFill>
                  <a:schemeClr val="tx1"/>
                </a:solidFill>
                <a:latin typeface="Calibri" pitchFamily="34" charset="0"/>
              </a:rPr>
              <a:t>;</a:t>
            </a:r>
            <a:endParaRPr lang="en-US" sz="1600" dirty="0" smtClean="0">
              <a:solidFill>
                <a:schemeClr val="tx1"/>
              </a:solidFill>
              <a:latin typeface="Calibri" pitchFamily="34" charset="0"/>
            </a:endParaRPr>
          </a:p>
          <a:p>
            <a:pPr>
              <a:buClr>
                <a:srgbClr val="FF0000"/>
              </a:buClr>
              <a:buFont typeface="Wingdings" pitchFamily="2" charset="2"/>
              <a:buChar char="q"/>
              <a:defRPr/>
            </a:pPr>
            <a:endParaRPr lang="en-US" sz="1600" b="1"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p:cNvSpPr>
          <p:nvPr>
            <p:ph type="title"/>
          </p:nvPr>
        </p:nvSpPr>
        <p:spPr>
          <a:xfrm>
            <a:off x="609600" y="117475"/>
            <a:ext cx="8534400" cy="1006475"/>
          </a:xfrm>
        </p:spPr>
        <p:txBody>
          <a:bodyPr/>
          <a:lstStyle/>
          <a:p>
            <a:pPr>
              <a:defRPr/>
            </a:pPr>
            <a:r>
              <a:rPr lang="en-US" sz="2400" b="1" dirty="0" smtClean="0">
                <a:latin typeface="Calibri" pitchFamily="34" charset="0"/>
              </a:rPr>
              <a:t>Example: Locale</a:t>
            </a:r>
            <a:endParaRPr lang="en-US" sz="2400" b="1" kern="0"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nSpc>
                <a:spcPct val="80000"/>
              </a:lnSpc>
              <a:buFontTx/>
              <a:buNone/>
            </a:pPr>
            <a:endParaRPr lang="en-US" sz="1200" b="1" dirty="0" smtClean="0">
              <a:solidFill>
                <a:schemeClr val="tx1"/>
              </a:solidFill>
              <a:latin typeface="Calibri" pitchFamily="34" charset="0"/>
            </a:endParaRPr>
          </a:p>
          <a:p>
            <a:pPr>
              <a:lnSpc>
                <a:spcPct val="80000"/>
              </a:lnSpc>
              <a:buFontTx/>
              <a:buNone/>
            </a:pPr>
            <a:r>
              <a:rPr lang="en-US" sz="1200" b="1" dirty="0" smtClean="0">
                <a:solidFill>
                  <a:schemeClr val="tx1"/>
                </a:solidFill>
                <a:latin typeface="Calibri" pitchFamily="34" charset="0"/>
              </a:rPr>
              <a:t>1. import </a:t>
            </a:r>
            <a:r>
              <a:rPr lang="en-US" sz="1200" b="1" dirty="0" err="1" smtClean="0">
                <a:solidFill>
                  <a:schemeClr val="tx1"/>
                </a:solidFill>
                <a:latin typeface="Calibri" pitchFamily="34" charset="0"/>
              </a:rPr>
              <a:t>java.text.NumberFormat</a:t>
            </a:r>
            <a:r>
              <a:rPr lang="en-US" sz="1200" b="1" dirty="0" smtClean="0">
                <a:solidFill>
                  <a:schemeClr val="tx1"/>
                </a:solidFill>
                <a:latin typeface="Calibri" pitchFamily="34" charset="0"/>
              </a:rPr>
              <a:t>;</a:t>
            </a:r>
          </a:p>
          <a:p>
            <a:pPr>
              <a:lnSpc>
                <a:spcPct val="80000"/>
              </a:lnSpc>
              <a:buFontTx/>
              <a:buNone/>
            </a:pPr>
            <a:r>
              <a:rPr lang="en-US" sz="1200" b="1" dirty="0" smtClean="0">
                <a:solidFill>
                  <a:schemeClr val="tx1"/>
                </a:solidFill>
                <a:latin typeface="Calibri" pitchFamily="34" charset="0"/>
              </a:rPr>
              <a:t>2. import </a:t>
            </a:r>
            <a:r>
              <a:rPr lang="en-US" sz="1200" b="1" dirty="0" err="1" smtClean="0">
                <a:solidFill>
                  <a:schemeClr val="tx1"/>
                </a:solidFill>
                <a:latin typeface="Calibri" pitchFamily="34" charset="0"/>
              </a:rPr>
              <a:t>java.util.Locale</a:t>
            </a:r>
            <a:r>
              <a:rPr lang="en-US" sz="1200" b="1" dirty="0" smtClean="0">
                <a:solidFill>
                  <a:schemeClr val="tx1"/>
                </a:solidFill>
                <a:latin typeface="Calibri" pitchFamily="34" charset="0"/>
              </a:rPr>
              <a:t>;</a:t>
            </a:r>
          </a:p>
          <a:p>
            <a:pPr>
              <a:lnSpc>
                <a:spcPct val="80000"/>
              </a:lnSpc>
              <a:buFontTx/>
              <a:buNone/>
            </a:pPr>
            <a:r>
              <a:rPr lang="en-US" sz="1200" b="1" dirty="0" smtClean="0">
                <a:solidFill>
                  <a:schemeClr val="tx1"/>
                </a:solidFill>
                <a:latin typeface="Calibri" pitchFamily="34" charset="0"/>
              </a:rPr>
              <a:t>3. public class </a:t>
            </a:r>
            <a:r>
              <a:rPr lang="en-US" sz="1200" b="1" dirty="0" err="1" smtClean="0">
                <a:solidFill>
                  <a:schemeClr val="tx1"/>
                </a:solidFill>
                <a:latin typeface="Calibri" pitchFamily="34" charset="0"/>
              </a:rPr>
              <a:t>CurrencyFormatDemo</a:t>
            </a:r>
            <a:r>
              <a:rPr lang="en-US" sz="1200" b="1" dirty="0" smtClean="0">
                <a:solidFill>
                  <a:schemeClr val="tx1"/>
                </a:solidFill>
                <a:latin typeface="Calibri" pitchFamily="34" charset="0"/>
              </a:rPr>
              <a:t> {</a:t>
            </a:r>
          </a:p>
          <a:p>
            <a:pPr>
              <a:lnSpc>
                <a:spcPct val="80000"/>
              </a:lnSpc>
              <a:buFontTx/>
              <a:buNone/>
            </a:pPr>
            <a:r>
              <a:rPr lang="en-US" sz="1200" b="1" dirty="0" smtClean="0">
                <a:solidFill>
                  <a:schemeClr val="tx1"/>
                </a:solidFill>
                <a:latin typeface="Calibri" pitchFamily="34" charset="0"/>
              </a:rPr>
              <a:t>4.   public static void main(String[] </a:t>
            </a:r>
            <a:r>
              <a:rPr lang="en-US" sz="1200" b="1" dirty="0" err="1" smtClean="0">
                <a:solidFill>
                  <a:schemeClr val="tx1"/>
                </a:solidFill>
                <a:latin typeface="Calibri" pitchFamily="34" charset="0"/>
              </a:rPr>
              <a:t>args</a:t>
            </a:r>
            <a:r>
              <a:rPr lang="en-US" sz="1200" b="1" dirty="0" smtClean="0">
                <a:solidFill>
                  <a:schemeClr val="tx1"/>
                </a:solidFill>
                <a:latin typeface="Calibri" pitchFamily="34" charset="0"/>
              </a:rPr>
              <a:t>)</a:t>
            </a:r>
          </a:p>
          <a:p>
            <a:pPr>
              <a:lnSpc>
                <a:spcPct val="80000"/>
              </a:lnSpc>
              <a:buFontTx/>
              <a:buNone/>
            </a:pPr>
            <a:r>
              <a:rPr lang="en-US" sz="1200" b="1" dirty="0" smtClean="0">
                <a:solidFill>
                  <a:schemeClr val="tx1"/>
                </a:solidFill>
                <a:latin typeface="Calibri" pitchFamily="34" charset="0"/>
              </a:rPr>
              <a:t>5.   {        </a:t>
            </a:r>
          </a:p>
          <a:p>
            <a:pPr>
              <a:lnSpc>
                <a:spcPct val="80000"/>
              </a:lnSpc>
              <a:buFontTx/>
              <a:buNone/>
            </a:pPr>
            <a:r>
              <a:rPr lang="en-US" sz="1200" b="1" dirty="0" smtClean="0">
                <a:solidFill>
                  <a:schemeClr val="tx1"/>
                </a:solidFill>
                <a:latin typeface="Calibri" pitchFamily="34" charset="0"/>
              </a:rPr>
              <a:t>6.    	</a:t>
            </a:r>
            <a:r>
              <a:rPr lang="en-US" sz="1200" b="1" dirty="0" err="1" smtClean="0">
                <a:solidFill>
                  <a:schemeClr val="tx1"/>
                </a:solidFill>
                <a:latin typeface="Calibri" pitchFamily="34" charset="0"/>
              </a:rPr>
              <a:t>System.out.println</a:t>
            </a:r>
            <a:r>
              <a:rPr lang="en-US" sz="1200" b="1" dirty="0" smtClean="0">
                <a:solidFill>
                  <a:schemeClr val="tx1"/>
                </a:solidFill>
                <a:latin typeface="Calibri" pitchFamily="34" charset="0"/>
              </a:rPr>
              <a:t>("US as location:");</a:t>
            </a:r>
          </a:p>
          <a:p>
            <a:pPr>
              <a:lnSpc>
                <a:spcPct val="80000"/>
              </a:lnSpc>
              <a:buFontTx/>
              <a:buNone/>
            </a:pPr>
            <a:r>
              <a:rPr lang="en-US" sz="1200" b="1" dirty="0" smtClean="0">
                <a:solidFill>
                  <a:schemeClr val="tx1"/>
                </a:solidFill>
                <a:latin typeface="Calibri" pitchFamily="34" charset="0"/>
              </a:rPr>
              <a:t>7.    	</a:t>
            </a:r>
            <a:r>
              <a:rPr lang="en-US" sz="1200" b="1" dirty="0" err="1" smtClean="0">
                <a:solidFill>
                  <a:schemeClr val="tx1"/>
                </a:solidFill>
                <a:latin typeface="Calibri" pitchFamily="34" charset="0"/>
              </a:rPr>
              <a:t>NumberFormat</a:t>
            </a:r>
            <a:r>
              <a:rPr lang="en-US" sz="1200" b="1" dirty="0" smtClean="0">
                <a:solidFill>
                  <a:schemeClr val="tx1"/>
                </a:solidFill>
                <a:latin typeface="Calibri" pitchFamily="34" charset="0"/>
              </a:rPr>
              <a:t> moneyFormater2 = </a:t>
            </a:r>
            <a:r>
              <a:rPr lang="en-US" sz="1200" b="1" dirty="0" err="1" smtClean="0">
                <a:solidFill>
                  <a:schemeClr val="tx1"/>
                </a:solidFill>
                <a:latin typeface="Calibri" pitchFamily="34" charset="0"/>
              </a:rPr>
              <a:t>NumberFormat.getCurrencyInstance</a:t>
            </a:r>
            <a:r>
              <a:rPr lang="en-US" sz="1200" b="1" dirty="0" smtClean="0">
                <a:solidFill>
                  <a:schemeClr val="tx1"/>
                </a:solidFill>
                <a:latin typeface="Calibri" pitchFamily="34" charset="0"/>
              </a:rPr>
              <a:t>(Locale.US);</a:t>
            </a:r>
          </a:p>
          <a:p>
            <a:pPr>
              <a:lnSpc>
                <a:spcPct val="80000"/>
              </a:lnSpc>
              <a:buFontTx/>
              <a:buNone/>
            </a:pPr>
            <a:r>
              <a:rPr lang="en-US" sz="1200" b="1" dirty="0" smtClean="0">
                <a:solidFill>
                  <a:schemeClr val="tx1"/>
                </a:solidFill>
                <a:latin typeface="Calibri" pitchFamily="34" charset="0"/>
              </a:rPr>
              <a:t>8.	</a:t>
            </a:r>
            <a:r>
              <a:rPr lang="en-US" sz="1200" b="1" dirty="0" err="1" smtClean="0">
                <a:solidFill>
                  <a:schemeClr val="tx1"/>
                </a:solidFill>
                <a:latin typeface="Calibri" pitchFamily="34" charset="0"/>
              </a:rPr>
              <a:t>System.out.println</a:t>
            </a:r>
            <a:r>
              <a:rPr lang="en-US" sz="1200" b="1" dirty="0" smtClean="0">
                <a:solidFill>
                  <a:schemeClr val="tx1"/>
                </a:solidFill>
                <a:latin typeface="Calibri" pitchFamily="34" charset="0"/>
              </a:rPr>
              <a:t>(moneyFormater2.format(19.8));</a:t>
            </a:r>
          </a:p>
          <a:p>
            <a:pPr>
              <a:lnSpc>
                <a:spcPct val="80000"/>
              </a:lnSpc>
              <a:buFontTx/>
              <a:buNone/>
            </a:pPr>
            <a:r>
              <a:rPr lang="en-US" sz="1200" b="1" dirty="0" smtClean="0">
                <a:solidFill>
                  <a:schemeClr val="tx1"/>
                </a:solidFill>
                <a:latin typeface="Calibri" pitchFamily="34" charset="0"/>
              </a:rPr>
              <a:t>9.    	</a:t>
            </a:r>
            <a:r>
              <a:rPr lang="en-US" sz="1200" b="1" dirty="0" err="1" smtClean="0">
                <a:solidFill>
                  <a:schemeClr val="tx1"/>
                </a:solidFill>
                <a:latin typeface="Calibri" pitchFamily="34" charset="0"/>
              </a:rPr>
              <a:t>System.out.println</a:t>
            </a:r>
            <a:r>
              <a:rPr lang="en-US" sz="1200" b="1" dirty="0" smtClean="0">
                <a:solidFill>
                  <a:schemeClr val="tx1"/>
                </a:solidFill>
                <a:latin typeface="Calibri" pitchFamily="34" charset="0"/>
              </a:rPr>
              <a:t>(moneyFormater2.format(19.81111));</a:t>
            </a:r>
          </a:p>
          <a:p>
            <a:pPr>
              <a:lnSpc>
                <a:spcPct val="80000"/>
              </a:lnSpc>
              <a:buFontTx/>
              <a:buNone/>
            </a:pPr>
            <a:r>
              <a:rPr lang="en-US" sz="1200" b="1" dirty="0" smtClean="0">
                <a:solidFill>
                  <a:schemeClr val="tx1"/>
                </a:solidFill>
                <a:latin typeface="Calibri" pitchFamily="34" charset="0"/>
              </a:rPr>
              <a:t>10.	</a:t>
            </a:r>
            <a:r>
              <a:rPr lang="en-US" sz="1200" b="1" dirty="0" err="1" smtClean="0">
                <a:solidFill>
                  <a:schemeClr val="tx1"/>
                </a:solidFill>
                <a:latin typeface="Calibri" pitchFamily="34" charset="0"/>
              </a:rPr>
              <a:t>System.out.println</a:t>
            </a:r>
            <a:r>
              <a:rPr lang="en-US" sz="1200" b="1" dirty="0" smtClean="0">
                <a:solidFill>
                  <a:schemeClr val="tx1"/>
                </a:solidFill>
                <a:latin typeface="Calibri" pitchFamily="34" charset="0"/>
              </a:rPr>
              <a:t>(moneyFormater2.format(19.89999));</a:t>
            </a:r>
          </a:p>
          <a:p>
            <a:pPr>
              <a:lnSpc>
                <a:spcPct val="80000"/>
              </a:lnSpc>
              <a:buFontTx/>
              <a:buNone/>
            </a:pPr>
            <a:r>
              <a:rPr lang="en-US" sz="1200" b="1" dirty="0" smtClean="0">
                <a:solidFill>
                  <a:schemeClr val="tx1"/>
                </a:solidFill>
                <a:latin typeface="Calibri" pitchFamily="34" charset="0"/>
              </a:rPr>
              <a:t>11.  	</a:t>
            </a:r>
            <a:r>
              <a:rPr lang="en-US" sz="1200" b="1" dirty="0" err="1" smtClean="0">
                <a:solidFill>
                  <a:schemeClr val="tx1"/>
                </a:solidFill>
                <a:latin typeface="Calibri" pitchFamily="34" charset="0"/>
              </a:rPr>
              <a:t>System.out.println</a:t>
            </a:r>
            <a:r>
              <a:rPr lang="en-US" sz="1200" b="1" dirty="0" smtClean="0">
                <a:solidFill>
                  <a:schemeClr val="tx1"/>
                </a:solidFill>
                <a:latin typeface="Calibri" pitchFamily="34" charset="0"/>
              </a:rPr>
              <a:t>(moneyFormater2.format(19));</a:t>
            </a:r>
          </a:p>
          <a:p>
            <a:pPr>
              <a:lnSpc>
                <a:spcPct val="80000"/>
              </a:lnSpc>
              <a:buFontTx/>
              <a:buNone/>
            </a:pPr>
            <a:r>
              <a:rPr lang="en-US" sz="1200" b="1" dirty="0" smtClean="0">
                <a:solidFill>
                  <a:schemeClr val="tx1"/>
                </a:solidFill>
                <a:latin typeface="Calibri" pitchFamily="34" charset="0"/>
              </a:rPr>
              <a:t>12.  }</a:t>
            </a:r>
          </a:p>
          <a:p>
            <a:pPr>
              <a:lnSpc>
                <a:spcPct val="80000"/>
              </a:lnSpc>
              <a:buFontTx/>
              <a:buNone/>
            </a:pPr>
            <a:r>
              <a:rPr lang="en-US" sz="1200" b="1" dirty="0" smtClean="0">
                <a:solidFill>
                  <a:schemeClr val="tx1"/>
                </a:solidFill>
                <a:latin typeface="Calibri" pitchFamily="34" charset="0"/>
              </a:rPr>
              <a:t>13.}</a:t>
            </a:r>
          </a:p>
          <a:p>
            <a:pPr>
              <a:buClr>
                <a:srgbClr val="FF0000"/>
              </a:buClr>
              <a:buFont typeface="Wingdings" pitchFamily="2" charset="2"/>
              <a:buChar char="q"/>
              <a:defRPr/>
            </a:pPr>
            <a:endParaRPr lang="en-US" sz="900" b="1" dirty="0" smtClean="0">
              <a:solidFill>
                <a:schemeClr val="tx1"/>
              </a:solidFill>
              <a:latin typeface="Calibri" pitchFamily="34" charset="0"/>
            </a:endParaRPr>
          </a:p>
        </p:txBody>
      </p:sp>
      <p:sp>
        <p:nvSpPr>
          <p:cNvPr id="5" name="Rectangle 4"/>
          <p:cNvSpPr/>
          <p:nvPr/>
        </p:nvSpPr>
        <p:spPr>
          <a:xfrm>
            <a:off x="5292080" y="3291830"/>
            <a:ext cx="2880320" cy="15121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b="1" dirty="0" smtClean="0">
                <a:solidFill>
                  <a:schemeClr val="tx1"/>
                </a:solidFill>
                <a:latin typeface="Calibri" pitchFamily="34" charset="0"/>
              </a:rPr>
              <a:t>Result:</a:t>
            </a:r>
          </a:p>
          <a:p>
            <a:r>
              <a:rPr lang="en-US" sz="1400" dirty="0" smtClean="0">
                <a:solidFill>
                  <a:schemeClr val="tx1"/>
                </a:solidFill>
                <a:latin typeface="Calibri" pitchFamily="34" charset="0"/>
              </a:rPr>
              <a:t>US as location:</a:t>
            </a:r>
          </a:p>
          <a:p>
            <a:r>
              <a:rPr lang="en-US" sz="1400" dirty="0" smtClean="0">
                <a:solidFill>
                  <a:schemeClr val="tx1"/>
                </a:solidFill>
                <a:latin typeface="Calibri" pitchFamily="34" charset="0"/>
              </a:rPr>
              <a:t>$19.80</a:t>
            </a:r>
          </a:p>
          <a:p>
            <a:r>
              <a:rPr lang="en-US" sz="1400" dirty="0" smtClean="0">
                <a:solidFill>
                  <a:schemeClr val="tx1"/>
                </a:solidFill>
                <a:latin typeface="Calibri" pitchFamily="34" charset="0"/>
              </a:rPr>
              <a:t>$19.81</a:t>
            </a:r>
          </a:p>
          <a:p>
            <a:r>
              <a:rPr lang="en-US" sz="1400" dirty="0" smtClean="0">
                <a:solidFill>
                  <a:schemeClr val="tx1"/>
                </a:solidFill>
                <a:latin typeface="Calibri" pitchFamily="34" charset="0"/>
              </a:rPr>
              <a:t>$19.90</a:t>
            </a:r>
          </a:p>
          <a:p>
            <a:r>
              <a:rPr lang="en-US" sz="1400" dirty="0" smtClean="0">
                <a:solidFill>
                  <a:schemeClr val="tx1"/>
                </a:solidFill>
                <a:latin typeface="Calibri" pitchFamily="34" charset="0"/>
              </a:rPr>
              <a:t>$19.00</a:t>
            </a:r>
            <a:endParaRPr lang="en-IN" sz="1400" dirty="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p:cNvSpPr>
          <p:nvPr>
            <p:ph type="title"/>
          </p:nvPr>
        </p:nvSpPr>
        <p:spPr>
          <a:xfrm>
            <a:off x="609600" y="117475"/>
            <a:ext cx="8534400" cy="1006475"/>
          </a:xfrm>
        </p:spPr>
        <p:txBody>
          <a:bodyPr/>
          <a:lstStyle/>
          <a:p>
            <a:pPr>
              <a:defRPr/>
            </a:pPr>
            <a:r>
              <a:rPr lang="en-US" sz="2000" b="1" dirty="0" smtClean="0">
                <a:latin typeface="Calibri" pitchFamily="34" charset="0"/>
              </a:rPr>
              <a:t>Locale Constants for Currencies of Different Countries</a:t>
            </a:r>
            <a:endParaRPr lang="en-US" sz="2000" b="1" kern="0"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Clr>
                <a:srgbClr val="FF0000"/>
              </a:buClr>
              <a:buNone/>
              <a:defRPr/>
            </a:pPr>
            <a:endParaRPr lang="en-US" sz="1600" b="1" dirty="0" smtClean="0">
              <a:solidFill>
                <a:schemeClr val="tx1"/>
              </a:solidFill>
              <a:latin typeface="Calibri" pitchFamily="34" charset="0"/>
            </a:endParaRPr>
          </a:p>
        </p:txBody>
      </p:sp>
      <p:pic>
        <p:nvPicPr>
          <p:cNvPr id="1028" name="Picture 4"/>
          <p:cNvPicPr>
            <a:picLocks noChangeAspect="1" noChangeArrowheads="1"/>
          </p:cNvPicPr>
          <p:nvPr/>
        </p:nvPicPr>
        <p:blipFill>
          <a:blip r:embed="rId3" cstate="print"/>
          <a:srcRect/>
          <a:stretch>
            <a:fillRect/>
          </a:stretch>
        </p:blipFill>
        <p:spPr bwMode="auto">
          <a:xfrm>
            <a:off x="971600" y="1491630"/>
            <a:ext cx="6552728" cy="3166871"/>
          </a:xfrm>
          <a:prstGeom prst="rect">
            <a:avLst/>
          </a:prstGeom>
          <a:noFill/>
          <a:ln w="9525">
            <a:noFill/>
            <a:miter lim="800000"/>
            <a:headEnd/>
            <a:tailEnd/>
          </a:ln>
        </p:spPr>
      </p:pic>
    </p:spTree>
  </p:cSld>
  <p:clrMapOvr>
    <a:masterClrMapping/>
  </p:clrMapOvr>
  <p:transition spd="med">
    <p:cut/>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p:cNvSpPr>
          <p:nvPr>
            <p:ph type="title"/>
          </p:nvPr>
        </p:nvSpPr>
        <p:spPr>
          <a:xfrm>
            <a:off x="609600" y="117475"/>
            <a:ext cx="8534400" cy="1006475"/>
          </a:xfrm>
        </p:spPr>
        <p:txBody>
          <a:bodyPr/>
          <a:lstStyle/>
          <a:p>
            <a:pPr>
              <a:defRPr/>
            </a:pPr>
            <a:r>
              <a:rPr lang="en-IN" sz="2400" b="1" dirty="0" smtClean="0">
                <a:latin typeface="Calibri" pitchFamily="34" charset="0"/>
              </a:rPr>
              <a:t>Locale Class</a:t>
            </a:r>
            <a:endParaRPr lang="en-US" sz="2400" b="1" kern="0"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nSpc>
                <a:spcPct val="80000"/>
              </a:lnSpc>
              <a:buClr>
                <a:srgbClr val="FF0000"/>
              </a:buClr>
              <a:buSzPct val="80000"/>
              <a:buFont typeface="Wingdings" pitchFamily="2" charset="2"/>
              <a:buChar char="q"/>
            </a:pPr>
            <a:r>
              <a:rPr lang="en-IN" sz="1400" dirty="0" smtClean="0">
                <a:latin typeface="Calibri" pitchFamily="34" charset="0"/>
              </a:rPr>
              <a:t>In Java, the Locale class provides programming support for locales.</a:t>
            </a:r>
          </a:p>
          <a:p>
            <a:pPr>
              <a:lnSpc>
                <a:spcPct val="80000"/>
              </a:lnSpc>
              <a:buClr>
                <a:srgbClr val="FF0000"/>
              </a:buClr>
              <a:buSzPct val="80000"/>
              <a:buFont typeface="Wingdings" pitchFamily="2" charset="2"/>
              <a:buChar char="q"/>
            </a:pPr>
            <a:r>
              <a:rPr lang="en-IN" sz="1400" dirty="0" smtClean="0">
                <a:latin typeface="Calibri" pitchFamily="34" charset="0"/>
              </a:rPr>
              <a:t>Method</a:t>
            </a:r>
          </a:p>
          <a:p>
            <a:pPr lvl="1">
              <a:buClr>
                <a:srgbClr val="FF0000"/>
              </a:buClr>
              <a:buSzPct val="80000"/>
              <a:buFont typeface="Wingdings" pitchFamily="2" charset="2"/>
              <a:buChar char="v"/>
            </a:pPr>
            <a:r>
              <a:rPr lang="en-IN" sz="1400" b="1" dirty="0" smtClean="0">
                <a:latin typeface="Calibri" pitchFamily="34" charset="0"/>
              </a:rPr>
              <a:t>static Locale[] </a:t>
            </a:r>
            <a:r>
              <a:rPr lang="en-IN" sz="1400" b="1" dirty="0" err="1" smtClean="0">
                <a:latin typeface="Calibri" pitchFamily="34" charset="0"/>
              </a:rPr>
              <a:t>getAvailableLocales</a:t>
            </a:r>
            <a:r>
              <a:rPr lang="en-IN" sz="1400" b="1" dirty="0" smtClean="0">
                <a:latin typeface="Calibri" pitchFamily="34" charset="0"/>
              </a:rPr>
              <a:t>() </a:t>
            </a:r>
          </a:p>
          <a:p>
            <a:pPr lvl="1">
              <a:buClr>
                <a:srgbClr val="FF0000"/>
              </a:buClr>
              <a:buSzPct val="80000"/>
              <a:buNone/>
            </a:pPr>
            <a:r>
              <a:rPr lang="en-IN" sz="1400" dirty="0" smtClean="0">
                <a:latin typeface="Calibri" pitchFamily="34" charset="0"/>
              </a:rPr>
              <a:t>	Returns a list of available locales (i.e., installed locales) supported by the JVM.</a:t>
            </a:r>
          </a:p>
          <a:p>
            <a:pPr lvl="1">
              <a:lnSpc>
                <a:spcPct val="80000"/>
              </a:lnSpc>
              <a:buClr>
                <a:srgbClr val="FF0000"/>
              </a:buClr>
              <a:buSzPct val="80000"/>
              <a:buFont typeface="Wingdings" pitchFamily="2" charset="2"/>
              <a:buChar char="v"/>
            </a:pPr>
            <a:r>
              <a:rPr lang="en-IN" sz="1400" b="1" dirty="0" smtClean="0">
                <a:latin typeface="Calibri" pitchFamily="34" charset="0"/>
              </a:rPr>
              <a:t>static Locale </a:t>
            </a:r>
            <a:r>
              <a:rPr lang="en-IN" sz="1400" b="1" dirty="0" err="1" smtClean="0">
                <a:latin typeface="Calibri" pitchFamily="34" charset="0"/>
              </a:rPr>
              <a:t>getDefault</a:t>
            </a:r>
            <a:r>
              <a:rPr lang="en-IN" sz="1400" b="1" dirty="0" smtClean="0">
                <a:latin typeface="Calibri" pitchFamily="34" charset="0"/>
              </a:rPr>
              <a:t>() : </a:t>
            </a:r>
            <a:r>
              <a:rPr lang="en-IN" sz="1400" dirty="0" smtClean="0">
                <a:latin typeface="Calibri" pitchFamily="34" charset="0"/>
              </a:rPr>
              <a:t>Returns the default locale of the JVM.</a:t>
            </a:r>
          </a:p>
          <a:p>
            <a:pPr lvl="1">
              <a:lnSpc>
                <a:spcPct val="80000"/>
              </a:lnSpc>
              <a:buClr>
                <a:srgbClr val="FF0000"/>
              </a:buClr>
              <a:buSzPct val="80000"/>
              <a:buFont typeface="Wingdings" pitchFamily="2" charset="2"/>
              <a:buChar char="v"/>
            </a:pPr>
            <a:r>
              <a:rPr lang="en-IN" sz="1400" b="1" dirty="0" smtClean="0">
                <a:latin typeface="Calibri" pitchFamily="34" charset="0"/>
              </a:rPr>
              <a:t>static void </a:t>
            </a:r>
            <a:r>
              <a:rPr lang="en-IN" sz="1400" b="1" dirty="0" err="1" smtClean="0">
                <a:latin typeface="Calibri" pitchFamily="34" charset="0"/>
              </a:rPr>
              <a:t>setDefault</a:t>
            </a:r>
            <a:r>
              <a:rPr lang="en-IN" sz="1400" b="1" dirty="0" smtClean="0">
                <a:latin typeface="Calibri" pitchFamily="34" charset="0"/>
              </a:rPr>
              <a:t>(Locale </a:t>
            </a:r>
            <a:r>
              <a:rPr lang="en-IN" sz="1400" b="1" dirty="0" err="1" smtClean="0">
                <a:latin typeface="Calibri" pitchFamily="34" charset="0"/>
              </a:rPr>
              <a:t>newLocale</a:t>
            </a:r>
            <a:r>
              <a:rPr lang="en-IN" sz="1400" b="1" dirty="0" smtClean="0">
                <a:latin typeface="Calibri" pitchFamily="34" charset="0"/>
              </a:rPr>
              <a:t>) : </a:t>
            </a:r>
            <a:r>
              <a:rPr lang="en-IN" sz="1400" dirty="0" smtClean="0">
                <a:latin typeface="Calibri" pitchFamily="34" charset="0"/>
              </a:rPr>
              <a:t>Sets the default locale of the JVM.</a:t>
            </a:r>
          </a:p>
          <a:p>
            <a:pPr lvl="1">
              <a:buClr>
                <a:srgbClr val="FF0000"/>
              </a:buClr>
              <a:buSzPct val="80000"/>
              <a:buFont typeface="Wingdings" pitchFamily="2" charset="2"/>
              <a:buChar char="v"/>
            </a:pPr>
            <a:r>
              <a:rPr lang="en-IN" sz="1400" b="1" dirty="0" smtClean="0">
                <a:latin typeface="Calibri" pitchFamily="34" charset="0"/>
              </a:rPr>
              <a:t>String </a:t>
            </a:r>
            <a:r>
              <a:rPr lang="en-IN" sz="1400" b="1" dirty="0" err="1" smtClean="0">
                <a:latin typeface="Calibri" pitchFamily="34" charset="0"/>
              </a:rPr>
              <a:t>getCountry</a:t>
            </a:r>
            <a:r>
              <a:rPr lang="en-IN" sz="1400" b="1" dirty="0" smtClean="0">
                <a:latin typeface="Calibri" pitchFamily="34" charset="0"/>
              </a:rPr>
              <a:t>() : </a:t>
            </a:r>
            <a:r>
              <a:rPr lang="en-IN" sz="1400" dirty="0" smtClean="0">
                <a:latin typeface="Calibri" pitchFamily="34" charset="0"/>
              </a:rPr>
              <a:t>Returns the country code for the locale object.</a:t>
            </a:r>
          </a:p>
          <a:p>
            <a:pPr lvl="1">
              <a:buClr>
                <a:srgbClr val="FF0000"/>
              </a:buClr>
              <a:buSzPct val="80000"/>
              <a:buFont typeface="Wingdings" pitchFamily="2" charset="2"/>
              <a:buChar char="v"/>
            </a:pPr>
            <a:r>
              <a:rPr lang="en-IN" sz="1400" b="1" dirty="0" smtClean="0">
                <a:latin typeface="Calibri" pitchFamily="34" charset="0"/>
              </a:rPr>
              <a:t>String </a:t>
            </a:r>
            <a:r>
              <a:rPr lang="en-IN" sz="1400" b="1" dirty="0" err="1" smtClean="0">
                <a:latin typeface="Calibri" pitchFamily="34" charset="0"/>
              </a:rPr>
              <a:t>getDisplayCountry</a:t>
            </a:r>
            <a:r>
              <a:rPr lang="en-IN" sz="1400" b="1" dirty="0" smtClean="0">
                <a:latin typeface="Calibri" pitchFamily="34" charset="0"/>
              </a:rPr>
              <a:t>() : </a:t>
            </a:r>
            <a:r>
              <a:rPr lang="en-IN" sz="1400" dirty="0" smtClean="0">
                <a:latin typeface="Calibri" pitchFamily="34" charset="0"/>
              </a:rPr>
              <a:t>Returns the country name for the locale object.</a:t>
            </a:r>
          </a:p>
          <a:p>
            <a:pPr lvl="1">
              <a:buClr>
                <a:srgbClr val="FF0000"/>
              </a:buClr>
              <a:buSzPct val="80000"/>
              <a:buFont typeface="Wingdings" pitchFamily="2" charset="2"/>
              <a:buChar char="v"/>
            </a:pPr>
            <a:r>
              <a:rPr lang="en-IN" sz="1400" b="1" dirty="0" smtClean="0">
                <a:latin typeface="Calibri" pitchFamily="34" charset="0"/>
              </a:rPr>
              <a:t>String </a:t>
            </a:r>
            <a:r>
              <a:rPr lang="en-IN" sz="1400" b="1" dirty="0" err="1" smtClean="0">
                <a:latin typeface="Calibri" pitchFamily="34" charset="0"/>
              </a:rPr>
              <a:t>getLanguage</a:t>
            </a:r>
            <a:r>
              <a:rPr lang="en-IN" sz="1400" b="1" dirty="0" smtClean="0">
                <a:latin typeface="Calibri" pitchFamily="34" charset="0"/>
              </a:rPr>
              <a:t>() : </a:t>
            </a:r>
            <a:r>
              <a:rPr lang="en-IN" sz="1400" dirty="0" smtClean="0">
                <a:latin typeface="Calibri" pitchFamily="34" charset="0"/>
              </a:rPr>
              <a:t>Returns the language code for the locale object.</a:t>
            </a:r>
          </a:p>
          <a:p>
            <a:pPr lvl="1">
              <a:buClr>
                <a:srgbClr val="FF0000"/>
              </a:buClr>
              <a:buSzPct val="80000"/>
              <a:buFont typeface="Wingdings" pitchFamily="2" charset="2"/>
              <a:buChar char="v"/>
            </a:pPr>
            <a:r>
              <a:rPr lang="en-IN" sz="1400" b="1" dirty="0" smtClean="0">
                <a:latin typeface="Calibri" pitchFamily="34" charset="0"/>
              </a:rPr>
              <a:t>String </a:t>
            </a:r>
            <a:r>
              <a:rPr lang="en-IN" sz="1400" b="1" dirty="0" err="1" smtClean="0">
                <a:latin typeface="Calibri" pitchFamily="34" charset="0"/>
              </a:rPr>
              <a:t>getDisplayLanguage</a:t>
            </a:r>
            <a:r>
              <a:rPr lang="en-IN" sz="1400" b="1" dirty="0" smtClean="0">
                <a:latin typeface="Calibri" pitchFamily="34" charset="0"/>
              </a:rPr>
              <a:t>() :</a:t>
            </a:r>
            <a:r>
              <a:rPr lang="en-IN" sz="1400" dirty="0" smtClean="0">
                <a:latin typeface="Calibri" pitchFamily="34" charset="0"/>
              </a:rPr>
              <a:t> Returns the language name for the locale object.</a:t>
            </a:r>
          </a:p>
          <a:p>
            <a:pPr>
              <a:buSzPct val="80000"/>
              <a:buNone/>
            </a:pPr>
            <a:endParaRPr lang="en-US" sz="1400" b="1"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p:cNvSpPr>
          <p:nvPr>
            <p:ph type="title"/>
          </p:nvPr>
        </p:nvSpPr>
        <p:spPr>
          <a:xfrm>
            <a:off x="609600" y="117475"/>
            <a:ext cx="8534400" cy="1006475"/>
          </a:xfrm>
        </p:spPr>
        <p:txBody>
          <a:bodyPr/>
          <a:lstStyle/>
          <a:p>
            <a:pPr>
              <a:defRPr/>
            </a:pPr>
            <a:r>
              <a:rPr lang="en-IN" sz="2400" b="1" dirty="0" err="1" smtClean="0">
                <a:latin typeface="Calibri" pitchFamily="34" charset="0"/>
              </a:rPr>
              <a:t>DateFormat</a:t>
            </a:r>
            <a:r>
              <a:rPr lang="en-IN" sz="2400" b="1" dirty="0" smtClean="0">
                <a:latin typeface="Calibri" pitchFamily="34" charset="0"/>
              </a:rPr>
              <a:t> Class</a:t>
            </a:r>
            <a:endParaRPr lang="en-US" sz="2400" b="1" kern="0"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buClr>
                <a:srgbClr val="FF0000"/>
              </a:buClr>
              <a:buFont typeface="Wingdings" pitchFamily="2" charset="2"/>
              <a:buChar char="q"/>
            </a:pPr>
            <a:r>
              <a:rPr lang="en-IN" sz="1400" dirty="0" smtClean="0">
                <a:latin typeface="Calibri" pitchFamily="34" charset="0"/>
              </a:rPr>
              <a:t>The </a:t>
            </a:r>
            <a:r>
              <a:rPr lang="en-IN" sz="1400" dirty="0" err="1" smtClean="0">
                <a:latin typeface="Calibri" pitchFamily="34" charset="0"/>
              </a:rPr>
              <a:t>DateFormat</a:t>
            </a:r>
            <a:r>
              <a:rPr lang="en-IN" sz="1400" dirty="0" smtClean="0">
                <a:latin typeface="Calibri" pitchFamily="34" charset="0"/>
              </a:rPr>
              <a:t> class provides support for processing date and time in a locale-sensitive manner (the name simply says </a:t>
            </a:r>
            <a:r>
              <a:rPr lang="en-IN" sz="1400" dirty="0" err="1" smtClean="0">
                <a:latin typeface="Calibri" pitchFamily="34" charset="0"/>
              </a:rPr>
              <a:t>DateFormat</a:t>
            </a:r>
            <a:r>
              <a:rPr lang="en-IN" sz="1400" dirty="0" smtClean="0">
                <a:latin typeface="Calibri" pitchFamily="34" charset="0"/>
              </a:rPr>
              <a:t>, but it supports both date and time).</a:t>
            </a:r>
          </a:p>
          <a:p>
            <a:pPr algn="just">
              <a:buClr>
                <a:srgbClr val="FF0000"/>
              </a:buClr>
              <a:buFont typeface="Wingdings" pitchFamily="2" charset="2"/>
              <a:buChar char="q"/>
            </a:pPr>
            <a:r>
              <a:rPr lang="en-IN" sz="1400" dirty="0" smtClean="0">
                <a:solidFill>
                  <a:schemeClr val="tx1"/>
                </a:solidFill>
                <a:latin typeface="Calibri" pitchFamily="34" charset="0"/>
              </a:rPr>
              <a:t>Method</a:t>
            </a:r>
          </a:p>
          <a:p>
            <a:pPr lvl="1" algn="just">
              <a:buClr>
                <a:srgbClr val="FF0000"/>
              </a:buClr>
              <a:buFont typeface="Wingdings" pitchFamily="2" charset="2"/>
              <a:buChar char="v"/>
            </a:pPr>
            <a:r>
              <a:rPr lang="en-IN" sz="1400" b="1" dirty="0" smtClean="0">
                <a:latin typeface="Calibri" pitchFamily="34" charset="0"/>
              </a:rPr>
              <a:t>String format(Date </a:t>
            </a:r>
            <a:r>
              <a:rPr lang="en-IN" sz="1400" b="1" dirty="0" err="1" smtClean="0">
                <a:latin typeface="Calibri" pitchFamily="34" charset="0"/>
              </a:rPr>
              <a:t>date</a:t>
            </a:r>
            <a:r>
              <a:rPr lang="en-IN" sz="1400" b="1" dirty="0" smtClean="0">
                <a:latin typeface="Calibri" pitchFamily="34" charset="0"/>
              </a:rPr>
              <a:t>)</a:t>
            </a:r>
          </a:p>
          <a:p>
            <a:pPr lvl="1" algn="just">
              <a:buClr>
                <a:srgbClr val="FF0000"/>
              </a:buClr>
              <a:buNone/>
            </a:pPr>
            <a:r>
              <a:rPr lang="en-IN" sz="1400" dirty="0" smtClean="0">
                <a:latin typeface="Calibri" pitchFamily="34" charset="0"/>
              </a:rPr>
              <a:t>	Formats the given date for the default locale and returns a textual representation. Its overloaded version takes a </a:t>
            </a:r>
            <a:r>
              <a:rPr lang="en-IN" sz="1400" dirty="0" err="1" smtClean="0">
                <a:latin typeface="Calibri" pitchFamily="34" charset="0"/>
              </a:rPr>
              <a:t>StringBuffer</a:t>
            </a:r>
            <a:r>
              <a:rPr lang="en-IN" sz="1400" dirty="0" smtClean="0">
                <a:latin typeface="Calibri" pitchFamily="34" charset="0"/>
              </a:rPr>
              <a:t> and position as arguments and returns a </a:t>
            </a:r>
            <a:r>
              <a:rPr lang="en-IN" sz="1400" dirty="0" err="1" smtClean="0">
                <a:latin typeface="Calibri" pitchFamily="34" charset="0"/>
              </a:rPr>
              <a:t>StringBuffer</a:t>
            </a:r>
            <a:r>
              <a:rPr lang="en-IN" sz="1400" dirty="0" smtClean="0">
                <a:latin typeface="Calibri" pitchFamily="34" charset="0"/>
              </a:rPr>
              <a:t> object;  useful if an existing </a:t>
            </a:r>
            <a:r>
              <a:rPr lang="en-IN" sz="1400" dirty="0" err="1" smtClean="0">
                <a:latin typeface="Calibri" pitchFamily="34" charset="0"/>
              </a:rPr>
              <a:t>StringBuffer</a:t>
            </a:r>
            <a:r>
              <a:rPr lang="en-IN" sz="1400" dirty="0" smtClean="0">
                <a:latin typeface="Calibri" pitchFamily="34" charset="0"/>
              </a:rPr>
              <a:t> needs to be formatted for date.</a:t>
            </a:r>
          </a:p>
          <a:p>
            <a:pPr lvl="1" algn="just">
              <a:buClr>
                <a:srgbClr val="FF0000"/>
              </a:buClr>
              <a:buFont typeface="Wingdings" pitchFamily="2" charset="2"/>
              <a:buChar char="v"/>
            </a:pPr>
            <a:r>
              <a:rPr lang="en-IN" sz="1400" b="1" dirty="0" smtClean="0">
                <a:latin typeface="Calibri" pitchFamily="34" charset="0"/>
              </a:rPr>
              <a:t>Date parse(String source)</a:t>
            </a:r>
          </a:p>
          <a:p>
            <a:pPr lvl="1" algn="just">
              <a:buClr>
                <a:srgbClr val="FF0000"/>
              </a:buClr>
              <a:buNone/>
            </a:pPr>
            <a:r>
              <a:rPr lang="en-IN" sz="1400" b="1" dirty="0" smtClean="0">
                <a:latin typeface="Calibri" pitchFamily="34" charset="0"/>
              </a:rPr>
              <a:t>	</a:t>
            </a:r>
            <a:r>
              <a:rPr lang="en-IN" sz="1400" dirty="0" smtClean="0">
                <a:latin typeface="Calibri" pitchFamily="34" charset="0"/>
              </a:rPr>
              <a:t>Reads the given String according to the default locale conventions to return a Date object; throws </a:t>
            </a:r>
            <a:r>
              <a:rPr lang="en-IN" sz="1400" dirty="0" err="1" smtClean="0">
                <a:latin typeface="Calibri" pitchFamily="34" charset="0"/>
              </a:rPr>
              <a:t>ParseException</a:t>
            </a:r>
            <a:r>
              <a:rPr lang="en-IN" sz="1400" dirty="0" smtClean="0">
                <a:latin typeface="Calibri" pitchFamily="34" charset="0"/>
              </a:rPr>
              <a:t> if it fails. It has an overloaded version that takes </a:t>
            </a:r>
            <a:r>
              <a:rPr lang="en-IN" sz="1400" dirty="0" err="1" smtClean="0">
                <a:latin typeface="Calibri" pitchFamily="34" charset="0"/>
              </a:rPr>
              <a:t>ParsePosition</a:t>
            </a:r>
            <a:r>
              <a:rPr lang="en-IN" sz="1400" dirty="0" smtClean="0">
                <a:latin typeface="Calibri" pitchFamily="34" charset="0"/>
              </a:rPr>
              <a:t> (the position from which to parse the String) as an additional argument.</a:t>
            </a:r>
            <a:endParaRPr lang="en-US" sz="1400" b="1"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p:cNvSpPr>
          <p:nvPr>
            <p:ph type="title"/>
          </p:nvPr>
        </p:nvSpPr>
        <p:spPr>
          <a:xfrm>
            <a:off x="609600" y="117475"/>
            <a:ext cx="8534400" cy="1006475"/>
          </a:xfrm>
        </p:spPr>
        <p:txBody>
          <a:bodyPr/>
          <a:lstStyle/>
          <a:p>
            <a:pPr>
              <a:defRPr/>
            </a:pPr>
            <a:r>
              <a:rPr lang="en-IN" sz="2400" b="1" dirty="0" smtClean="0">
                <a:latin typeface="Calibri" pitchFamily="34" charset="0"/>
              </a:rPr>
              <a:t>Method of </a:t>
            </a:r>
            <a:r>
              <a:rPr lang="en-IN" sz="2400" b="1" dirty="0" err="1" smtClean="0">
                <a:latin typeface="Calibri" pitchFamily="34" charset="0"/>
              </a:rPr>
              <a:t>DateFormat</a:t>
            </a:r>
            <a:r>
              <a:rPr lang="en-IN" sz="2400" b="1" dirty="0" smtClean="0">
                <a:latin typeface="Calibri" pitchFamily="34" charset="0"/>
              </a:rPr>
              <a:t> Class (Continued)</a:t>
            </a:r>
            <a:endParaRPr lang="en-US" sz="2400" b="1" kern="0"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buFont typeface="Wingdings" pitchFamily="2" charset="2"/>
              <a:buChar char="q"/>
            </a:pPr>
            <a:r>
              <a:rPr lang="en-IN" sz="1400" b="1" dirty="0" smtClean="0">
                <a:latin typeface="Calibri" pitchFamily="34" charset="0"/>
              </a:rPr>
              <a:t>static Locale[] </a:t>
            </a:r>
            <a:r>
              <a:rPr lang="en-IN" sz="1400" b="1" dirty="0" err="1" smtClean="0">
                <a:latin typeface="Calibri" pitchFamily="34" charset="0"/>
              </a:rPr>
              <a:t>getAvailableLocales</a:t>
            </a:r>
            <a:r>
              <a:rPr lang="en-IN" sz="1400" b="1" dirty="0" smtClean="0">
                <a:latin typeface="Calibri" pitchFamily="34" charset="0"/>
              </a:rPr>
              <a:t>() </a:t>
            </a:r>
          </a:p>
          <a:p>
            <a:pPr algn="just">
              <a:buNone/>
            </a:pPr>
            <a:r>
              <a:rPr lang="en-IN" sz="1400" dirty="0" smtClean="0">
                <a:latin typeface="Calibri" pitchFamily="34" charset="0"/>
              </a:rPr>
              <a:t>	Returns an array of Locales that are supported by the Java runtime for date/time formatting.</a:t>
            </a:r>
          </a:p>
          <a:p>
            <a:pPr algn="just">
              <a:buFont typeface="Wingdings" pitchFamily="2" charset="2"/>
              <a:buChar char="q"/>
            </a:pPr>
            <a:r>
              <a:rPr lang="en-IN" sz="1400" b="1" dirty="0" smtClean="0">
                <a:latin typeface="Calibri" pitchFamily="34" charset="0"/>
              </a:rPr>
              <a:t>static </a:t>
            </a:r>
            <a:r>
              <a:rPr lang="en-IN" sz="1400" b="1" dirty="0" err="1" smtClean="0">
                <a:latin typeface="Calibri" pitchFamily="34" charset="0"/>
              </a:rPr>
              <a:t>DateFormat</a:t>
            </a:r>
            <a:r>
              <a:rPr lang="en-IN" sz="1400" b="1" dirty="0" smtClean="0">
                <a:latin typeface="Calibri" pitchFamily="34" charset="0"/>
              </a:rPr>
              <a:t> </a:t>
            </a:r>
            <a:r>
              <a:rPr lang="en-IN" sz="1400" b="1" dirty="0" err="1" smtClean="0">
                <a:latin typeface="Calibri" pitchFamily="34" charset="0"/>
              </a:rPr>
              <a:t>getInstance</a:t>
            </a:r>
            <a:r>
              <a:rPr lang="en-IN" sz="1400" b="1" dirty="0" smtClean="0">
                <a:latin typeface="Calibri" pitchFamily="34" charset="0"/>
              </a:rPr>
              <a:t>() </a:t>
            </a:r>
          </a:p>
          <a:p>
            <a:pPr algn="just">
              <a:buNone/>
            </a:pPr>
            <a:r>
              <a:rPr lang="en-IN" sz="1400" dirty="0" smtClean="0">
                <a:latin typeface="Calibri" pitchFamily="34" charset="0"/>
              </a:rPr>
              <a:t>	Returns the default </a:t>
            </a:r>
            <a:r>
              <a:rPr lang="en-IN" sz="1400" dirty="0" err="1" smtClean="0">
                <a:latin typeface="Calibri" pitchFamily="34" charset="0"/>
              </a:rPr>
              <a:t>DateFormat</a:t>
            </a:r>
            <a:r>
              <a:rPr lang="en-IN" sz="1400" dirty="0" smtClean="0">
                <a:latin typeface="Calibri" pitchFamily="34" charset="0"/>
              </a:rPr>
              <a:t> instance that supports </a:t>
            </a:r>
            <a:r>
              <a:rPr lang="en-IN" sz="1400" i="1" dirty="0" smtClean="0">
                <a:latin typeface="Calibri" pitchFamily="34" charset="0"/>
              </a:rPr>
              <a:t>both date </a:t>
            </a:r>
            <a:r>
              <a:rPr lang="en-IN" sz="1400" dirty="0" smtClean="0">
                <a:latin typeface="Calibri" pitchFamily="34" charset="0"/>
              </a:rPr>
              <a:t>and time; it uses </a:t>
            </a:r>
            <a:r>
              <a:rPr lang="en-IN" sz="1400" dirty="0" err="1" smtClean="0">
                <a:latin typeface="Calibri" pitchFamily="34" charset="0"/>
              </a:rPr>
              <a:t>DateFormat.SHORT</a:t>
            </a:r>
            <a:r>
              <a:rPr lang="en-IN" sz="1400" dirty="0" smtClean="0">
                <a:latin typeface="Calibri" pitchFamily="34" charset="0"/>
              </a:rPr>
              <a:t> style for both date and time.</a:t>
            </a:r>
          </a:p>
          <a:p>
            <a:pPr algn="just">
              <a:buFont typeface="Wingdings" pitchFamily="2" charset="2"/>
              <a:buChar char="q"/>
            </a:pPr>
            <a:r>
              <a:rPr lang="en-IN" sz="1400" b="1" dirty="0" smtClean="0">
                <a:latin typeface="Calibri" pitchFamily="34" charset="0"/>
              </a:rPr>
              <a:t>static </a:t>
            </a:r>
            <a:r>
              <a:rPr lang="en-IN" sz="1400" b="1" dirty="0" err="1" smtClean="0">
                <a:latin typeface="Calibri" pitchFamily="34" charset="0"/>
              </a:rPr>
              <a:t>DateFormat</a:t>
            </a:r>
            <a:r>
              <a:rPr lang="en-IN" sz="1400" b="1" dirty="0" smtClean="0">
                <a:latin typeface="Calibri" pitchFamily="34" charset="0"/>
              </a:rPr>
              <a:t> </a:t>
            </a:r>
            <a:r>
              <a:rPr lang="en-IN" sz="1400" b="1" dirty="0" err="1" smtClean="0">
                <a:latin typeface="Calibri" pitchFamily="34" charset="0"/>
              </a:rPr>
              <a:t>getDateInstance</a:t>
            </a:r>
            <a:r>
              <a:rPr lang="en-IN" sz="1400" b="1" dirty="0" smtClean="0">
                <a:latin typeface="Calibri" pitchFamily="34" charset="0"/>
              </a:rPr>
              <a:t>() </a:t>
            </a:r>
          </a:p>
          <a:p>
            <a:pPr algn="just">
              <a:buNone/>
            </a:pPr>
            <a:r>
              <a:rPr lang="en-IN" sz="1400" dirty="0" smtClean="0">
                <a:latin typeface="Calibri" pitchFamily="34" charset="0"/>
              </a:rPr>
              <a:t>	Returns the </a:t>
            </a:r>
            <a:r>
              <a:rPr lang="en-IN" sz="1400" dirty="0" err="1" smtClean="0">
                <a:latin typeface="Calibri" pitchFamily="34" charset="0"/>
              </a:rPr>
              <a:t>DateFormat</a:t>
            </a:r>
            <a:r>
              <a:rPr lang="en-IN" sz="1400" dirty="0" smtClean="0">
                <a:latin typeface="Calibri" pitchFamily="34" charset="0"/>
              </a:rPr>
              <a:t> instance suitable for processing dates for default locale; its two overloaded versions take style and Locale as additional arguments.</a:t>
            </a:r>
          </a:p>
          <a:p>
            <a:pPr algn="just">
              <a:buFont typeface="Wingdings" pitchFamily="2" charset="2"/>
              <a:buChar char="q"/>
            </a:pPr>
            <a:r>
              <a:rPr lang="en-IN" sz="1400" b="1" dirty="0" smtClean="0">
                <a:latin typeface="Calibri" pitchFamily="34" charset="0"/>
              </a:rPr>
              <a:t>static </a:t>
            </a:r>
            <a:r>
              <a:rPr lang="en-IN" sz="1400" b="1" dirty="0" err="1" smtClean="0">
                <a:latin typeface="Calibri" pitchFamily="34" charset="0"/>
              </a:rPr>
              <a:t>DateFormat</a:t>
            </a:r>
            <a:r>
              <a:rPr lang="en-IN" sz="1400" b="1" dirty="0" smtClean="0">
                <a:latin typeface="Calibri" pitchFamily="34" charset="0"/>
              </a:rPr>
              <a:t> </a:t>
            </a:r>
            <a:r>
              <a:rPr lang="en-IN" sz="1400" b="1" dirty="0" err="1" smtClean="0">
                <a:latin typeface="Calibri" pitchFamily="34" charset="0"/>
              </a:rPr>
              <a:t>getTimeInstance</a:t>
            </a:r>
            <a:r>
              <a:rPr lang="en-IN" sz="1400" b="1" dirty="0" smtClean="0">
                <a:latin typeface="Calibri" pitchFamily="34" charset="0"/>
              </a:rPr>
              <a:t>() </a:t>
            </a:r>
          </a:p>
          <a:p>
            <a:pPr algn="just">
              <a:buNone/>
            </a:pPr>
            <a:r>
              <a:rPr lang="en-IN" sz="1400" dirty="0" smtClean="0">
                <a:latin typeface="Calibri" pitchFamily="34" charset="0"/>
              </a:rPr>
              <a:t>	Returns the </a:t>
            </a:r>
            <a:r>
              <a:rPr lang="en-IN" sz="1400" dirty="0" err="1" smtClean="0">
                <a:latin typeface="Calibri" pitchFamily="34" charset="0"/>
              </a:rPr>
              <a:t>DateFormat</a:t>
            </a:r>
            <a:r>
              <a:rPr lang="en-IN" sz="1400" dirty="0" smtClean="0">
                <a:latin typeface="Calibri" pitchFamily="34" charset="0"/>
              </a:rPr>
              <a:t> instance suitable for processing time for a default locale; its two overloaded versions take style and Locale as additional arguments.</a:t>
            </a:r>
            <a:endParaRPr lang="en-US" sz="1400" b="1"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p:cNvSpPr>
          <p:nvPr>
            <p:ph type="title"/>
          </p:nvPr>
        </p:nvSpPr>
        <p:spPr>
          <a:xfrm>
            <a:off x="609600" y="117475"/>
            <a:ext cx="8534400" cy="1006475"/>
          </a:xfrm>
        </p:spPr>
        <p:txBody>
          <a:bodyPr/>
          <a:lstStyle/>
          <a:p>
            <a:pPr>
              <a:defRPr/>
            </a:pPr>
            <a:r>
              <a:rPr lang="en-IN" sz="2400" b="1" dirty="0" smtClean="0">
                <a:latin typeface="Calibri" pitchFamily="34" charset="0"/>
              </a:rPr>
              <a:t>Method of </a:t>
            </a:r>
            <a:r>
              <a:rPr lang="en-IN" sz="2400" b="1" dirty="0" err="1" smtClean="0">
                <a:latin typeface="Calibri" pitchFamily="34" charset="0"/>
              </a:rPr>
              <a:t>DateFormat</a:t>
            </a:r>
            <a:r>
              <a:rPr lang="en-IN" sz="2400" b="1" dirty="0" smtClean="0">
                <a:latin typeface="Calibri" pitchFamily="34" charset="0"/>
              </a:rPr>
              <a:t> Class (Continued)</a:t>
            </a:r>
            <a:endParaRPr lang="en-US" sz="2400" b="1" kern="0"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buFont typeface="Wingdings" pitchFamily="2" charset="2"/>
              <a:buChar char="q"/>
            </a:pPr>
            <a:r>
              <a:rPr lang="en-IN" sz="1400" b="1" dirty="0" smtClean="0">
                <a:latin typeface="Calibri" pitchFamily="34" charset="0"/>
              </a:rPr>
              <a:t>static </a:t>
            </a:r>
            <a:r>
              <a:rPr lang="en-IN" sz="1400" b="1" dirty="0" err="1" smtClean="0">
                <a:latin typeface="Calibri" pitchFamily="34" charset="0"/>
              </a:rPr>
              <a:t>DateFormat</a:t>
            </a:r>
            <a:r>
              <a:rPr lang="en-IN" sz="1400" b="1" dirty="0" smtClean="0">
                <a:latin typeface="Calibri" pitchFamily="34" charset="0"/>
              </a:rPr>
              <a:t> </a:t>
            </a:r>
            <a:r>
              <a:rPr lang="en-IN" sz="1400" b="1" dirty="0" err="1" smtClean="0">
                <a:latin typeface="Calibri" pitchFamily="34" charset="0"/>
              </a:rPr>
              <a:t>getDateTimeInstance</a:t>
            </a:r>
            <a:r>
              <a:rPr lang="en-IN" sz="1400" b="1" dirty="0" smtClean="0">
                <a:latin typeface="Calibri" pitchFamily="34" charset="0"/>
              </a:rPr>
              <a:t>() </a:t>
            </a:r>
          </a:p>
          <a:p>
            <a:pPr algn="just">
              <a:buNone/>
            </a:pPr>
            <a:r>
              <a:rPr lang="en-IN" sz="1400" dirty="0" smtClean="0">
                <a:latin typeface="Calibri" pitchFamily="34" charset="0"/>
              </a:rPr>
              <a:t>	Returns the </a:t>
            </a:r>
            <a:r>
              <a:rPr lang="en-IN" sz="1400" dirty="0" err="1" smtClean="0">
                <a:latin typeface="Calibri" pitchFamily="34" charset="0"/>
              </a:rPr>
              <a:t>DateFormat</a:t>
            </a:r>
            <a:r>
              <a:rPr lang="en-IN" sz="1400" dirty="0" smtClean="0">
                <a:latin typeface="Calibri" pitchFamily="34" charset="0"/>
              </a:rPr>
              <a:t> instance suitable for processing both date and time for a default locale; its two overloaded versions take style and Locale as additional arguments.</a:t>
            </a:r>
            <a:endParaRPr lang="en-US" sz="1400" b="1"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p:cNvSpPr>
          <p:nvPr>
            <p:ph type="title"/>
          </p:nvPr>
        </p:nvSpPr>
        <p:spPr>
          <a:xfrm>
            <a:off x="609600" y="117475"/>
            <a:ext cx="8534400" cy="1006475"/>
          </a:xfrm>
        </p:spPr>
        <p:txBody>
          <a:bodyPr/>
          <a:lstStyle/>
          <a:p>
            <a:pPr>
              <a:defRPr/>
            </a:pPr>
            <a:r>
              <a:rPr lang="en-IN" sz="2400" b="1" dirty="0" smtClean="0">
                <a:latin typeface="Calibri" pitchFamily="34" charset="0"/>
              </a:rPr>
              <a:t>Example</a:t>
            </a:r>
            <a:endParaRPr lang="en-US" sz="2400" b="1" kern="0"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r>
              <a:rPr lang="en-IN" sz="1200" b="1" dirty="0" smtClean="0">
                <a:latin typeface="Calibri" pitchFamily="34" charset="0"/>
              </a:rPr>
              <a:t>1. import </a:t>
            </a:r>
            <a:r>
              <a:rPr lang="en-IN" sz="1200" b="1" dirty="0" err="1" smtClean="0">
                <a:latin typeface="Calibri" pitchFamily="34" charset="0"/>
              </a:rPr>
              <a:t>java.util</a:t>
            </a:r>
            <a:r>
              <a:rPr lang="en-IN" sz="1200" b="1" dirty="0" smtClean="0">
                <a:latin typeface="Calibri" pitchFamily="34" charset="0"/>
              </a:rPr>
              <a:t>.*;</a:t>
            </a:r>
          </a:p>
          <a:p>
            <a:pPr>
              <a:buNone/>
            </a:pPr>
            <a:r>
              <a:rPr lang="en-IN" sz="1200" b="1" dirty="0" smtClean="0">
                <a:latin typeface="Calibri" pitchFamily="34" charset="0"/>
              </a:rPr>
              <a:t>2. import </a:t>
            </a:r>
            <a:r>
              <a:rPr lang="en-IN" sz="1200" b="1" dirty="0" err="1" smtClean="0">
                <a:latin typeface="Calibri" pitchFamily="34" charset="0"/>
              </a:rPr>
              <a:t>java.text</a:t>
            </a:r>
            <a:r>
              <a:rPr lang="en-IN" sz="1200" b="1" dirty="0" smtClean="0">
                <a:latin typeface="Calibri" pitchFamily="34" charset="0"/>
              </a:rPr>
              <a:t>.*;</a:t>
            </a:r>
          </a:p>
          <a:p>
            <a:pPr>
              <a:buNone/>
            </a:pPr>
            <a:r>
              <a:rPr lang="en-IN" sz="1200" b="1" dirty="0" smtClean="0">
                <a:latin typeface="Calibri" pitchFamily="34" charset="0"/>
              </a:rPr>
              <a:t>3. class </a:t>
            </a:r>
            <a:r>
              <a:rPr lang="en-IN" sz="1200" b="1" dirty="0" err="1" smtClean="0">
                <a:latin typeface="Calibri" pitchFamily="34" charset="0"/>
              </a:rPr>
              <a:t>DatePrint</a:t>
            </a:r>
            <a:r>
              <a:rPr lang="en-IN" sz="1200" b="1" dirty="0" smtClean="0">
                <a:latin typeface="Calibri" pitchFamily="34" charset="0"/>
              </a:rPr>
              <a:t> {</a:t>
            </a:r>
          </a:p>
          <a:p>
            <a:pPr>
              <a:buNone/>
            </a:pPr>
            <a:r>
              <a:rPr lang="en-IN" sz="1200" b="1" dirty="0" smtClean="0">
                <a:latin typeface="Calibri" pitchFamily="34" charset="0"/>
              </a:rPr>
              <a:t>4.	public static void main(String[] </a:t>
            </a:r>
            <a:r>
              <a:rPr lang="en-IN" sz="1200" b="1" dirty="0" err="1" smtClean="0">
                <a:latin typeface="Calibri" pitchFamily="34" charset="0"/>
              </a:rPr>
              <a:t>args</a:t>
            </a:r>
            <a:r>
              <a:rPr lang="en-IN" sz="1200" b="1" dirty="0" smtClean="0">
                <a:latin typeface="Calibri" pitchFamily="34" charset="0"/>
              </a:rPr>
              <a:t>) {</a:t>
            </a:r>
          </a:p>
          <a:p>
            <a:pPr>
              <a:buNone/>
            </a:pPr>
            <a:r>
              <a:rPr lang="en-IN" sz="1200" b="1" dirty="0" smtClean="0">
                <a:latin typeface="Calibri" pitchFamily="34" charset="0"/>
              </a:rPr>
              <a:t>5.		Date today = new Date();</a:t>
            </a:r>
          </a:p>
          <a:p>
            <a:pPr>
              <a:buNone/>
            </a:pPr>
            <a:r>
              <a:rPr lang="en-IN" sz="1200" b="1" dirty="0" smtClean="0">
                <a:latin typeface="Calibri" pitchFamily="34" charset="0"/>
              </a:rPr>
              <a:t>6.		Locale [] locales = { </a:t>
            </a:r>
            <a:r>
              <a:rPr lang="en-IN" sz="1200" b="1" dirty="0" err="1" smtClean="0">
                <a:latin typeface="Calibri" pitchFamily="34" charset="0"/>
              </a:rPr>
              <a:t>Locale.CANADA</a:t>
            </a:r>
            <a:r>
              <a:rPr lang="en-IN" sz="1200" b="1" dirty="0" smtClean="0">
                <a:latin typeface="Calibri" pitchFamily="34" charset="0"/>
              </a:rPr>
              <a:t>, </a:t>
            </a:r>
            <a:r>
              <a:rPr lang="en-IN" sz="1200" b="1" dirty="0" err="1" smtClean="0">
                <a:latin typeface="Calibri" pitchFamily="34" charset="0"/>
              </a:rPr>
              <a:t>Locale.FRANCE</a:t>
            </a:r>
            <a:r>
              <a:rPr lang="en-IN" sz="1200" b="1" dirty="0" smtClean="0">
                <a:latin typeface="Calibri" pitchFamily="34" charset="0"/>
              </a:rPr>
              <a:t>, </a:t>
            </a:r>
            <a:r>
              <a:rPr lang="en-IN" sz="1200" b="1" dirty="0" err="1" smtClean="0">
                <a:latin typeface="Calibri" pitchFamily="34" charset="0"/>
              </a:rPr>
              <a:t>Locale.GERMANY</a:t>
            </a:r>
            <a:r>
              <a:rPr lang="en-IN" sz="1200" b="1" dirty="0" smtClean="0">
                <a:latin typeface="Calibri" pitchFamily="34" charset="0"/>
              </a:rPr>
              <a:t>, </a:t>
            </a:r>
            <a:r>
              <a:rPr lang="en-IN" sz="1200" b="1" dirty="0" err="1" smtClean="0">
                <a:latin typeface="Calibri" pitchFamily="34" charset="0"/>
              </a:rPr>
              <a:t>Locale.ITALY</a:t>
            </a:r>
            <a:r>
              <a:rPr lang="en-IN" sz="1200" b="1" dirty="0" smtClean="0">
                <a:latin typeface="Calibri" pitchFamily="34" charset="0"/>
              </a:rPr>
              <a:t> };</a:t>
            </a:r>
          </a:p>
          <a:p>
            <a:pPr>
              <a:buNone/>
            </a:pPr>
            <a:r>
              <a:rPr lang="en-IN" sz="1200" b="1" dirty="0" smtClean="0">
                <a:latin typeface="Calibri" pitchFamily="34" charset="0"/>
              </a:rPr>
              <a:t>7.		for(Locale </a:t>
            </a:r>
            <a:r>
              <a:rPr lang="en-IN" sz="1200" b="1" dirty="0" err="1" smtClean="0">
                <a:latin typeface="Calibri" pitchFamily="34" charset="0"/>
              </a:rPr>
              <a:t>locale</a:t>
            </a:r>
            <a:r>
              <a:rPr lang="en-IN" sz="1200" b="1" dirty="0" smtClean="0">
                <a:latin typeface="Calibri" pitchFamily="34" charset="0"/>
              </a:rPr>
              <a:t> : locales) {</a:t>
            </a:r>
          </a:p>
          <a:p>
            <a:pPr>
              <a:buNone/>
            </a:pPr>
            <a:r>
              <a:rPr lang="en-IN" sz="1200" b="1" dirty="0" smtClean="0">
                <a:latin typeface="Calibri" pitchFamily="34" charset="0"/>
              </a:rPr>
              <a:t>8.			</a:t>
            </a:r>
            <a:r>
              <a:rPr lang="en-IN" sz="1200" b="1" dirty="0" err="1" smtClean="0">
                <a:latin typeface="Calibri" pitchFamily="34" charset="0"/>
              </a:rPr>
              <a:t>DateFormat</a:t>
            </a:r>
            <a:r>
              <a:rPr lang="en-IN" sz="1200" b="1" dirty="0" smtClean="0">
                <a:latin typeface="Calibri" pitchFamily="34" charset="0"/>
              </a:rPr>
              <a:t> </a:t>
            </a:r>
            <a:r>
              <a:rPr lang="en-IN" sz="1200" b="1" dirty="0" err="1" smtClean="0">
                <a:latin typeface="Calibri" pitchFamily="34" charset="0"/>
              </a:rPr>
              <a:t>dateFormat</a:t>
            </a:r>
            <a:r>
              <a:rPr lang="en-IN" sz="1200" b="1" dirty="0" smtClean="0">
                <a:latin typeface="Calibri" pitchFamily="34" charset="0"/>
              </a:rPr>
              <a:t> = </a:t>
            </a:r>
            <a:r>
              <a:rPr lang="en-IN" sz="1200" b="1" dirty="0" err="1" smtClean="0">
                <a:latin typeface="Calibri" pitchFamily="34" charset="0"/>
              </a:rPr>
              <a:t>DateFormat.getDateInstance</a:t>
            </a:r>
            <a:r>
              <a:rPr lang="en-IN" sz="1200" b="1" dirty="0" smtClean="0">
                <a:latin typeface="Calibri" pitchFamily="34" charset="0"/>
              </a:rPr>
              <a:t>(</a:t>
            </a:r>
            <a:r>
              <a:rPr lang="en-IN" sz="1200" b="1" dirty="0" err="1" smtClean="0">
                <a:latin typeface="Calibri" pitchFamily="34" charset="0"/>
              </a:rPr>
              <a:t>DateFormat.FULL</a:t>
            </a:r>
            <a:r>
              <a:rPr lang="en-IN" sz="1200" b="1" dirty="0" smtClean="0">
                <a:latin typeface="Calibri" pitchFamily="34" charset="0"/>
              </a:rPr>
              <a:t>, locale);</a:t>
            </a:r>
          </a:p>
          <a:p>
            <a:pPr>
              <a:buNone/>
            </a:pPr>
            <a:r>
              <a:rPr lang="en-IN" sz="1200" b="1" dirty="0" smtClean="0">
                <a:latin typeface="Calibri" pitchFamily="34" charset="0"/>
              </a:rPr>
              <a:t>9.			</a:t>
            </a:r>
            <a:r>
              <a:rPr lang="en-IN" sz="1200" b="1" dirty="0" err="1" smtClean="0">
                <a:latin typeface="Calibri" pitchFamily="34" charset="0"/>
              </a:rPr>
              <a:t>System.out.println</a:t>
            </a:r>
            <a:r>
              <a:rPr lang="en-IN" sz="1200" b="1" dirty="0" smtClean="0">
                <a:latin typeface="Calibri" pitchFamily="34" charset="0"/>
              </a:rPr>
              <a:t>("Date in locale " + locale + " is: " + </a:t>
            </a:r>
            <a:r>
              <a:rPr lang="en-IN" sz="1200" b="1" dirty="0" err="1" smtClean="0">
                <a:latin typeface="Calibri" pitchFamily="34" charset="0"/>
              </a:rPr>
              <a:t>dateFormat.format</a:t>
            </a:r>
            <a:r>
              <a:rPr lang="en-IN" sz="1200" b="1" dirty="0" smtClean="0">
                <a:latin typeface="Calibri" pitchFamily="34" charset="0"/>
              </a:rPr>
              <a:t>(today));</a:t>
            </a:r>
          </a:p>
          <a:p>
            <a:pPr>
              <a:buNone/>
            </a:pPr>
            <a:r>
              <a:rPr lang="en-IN" sz="1200" b="1" dirty="0" smtClean="0">
                <a:latin typeface="Calibri" pitchFamily="34" charset="0"/>
              </a:rPr>
              <a:t>10.		}</a:t>
            </a:r>
          </a:p>
          <a:p>
            <a:pPr>
              <a:buNone/>
            </a:pPr>
            <a:r>
              <a:rPr lang="en-IN" sz="1200" b="1" dirty="0" smtClean="0">
                <a:latin typeface="Calibri" pitchFamily="34" charset="0"/>
              </a:rPr>
              <a:t>11.	}</a:t>
            </a:r>
          </a:p>
          <a:p>
            <a:pPr>
              <a:buNone/>
            </a:pPr>
            <a:r>
              <a:rPr lang="en-IN" sz="1200" b="1" dirty="0" smtClean="0">
                <a:latin typeface="Calibri" pitchFamily="34" charset="0"/>
              </a:rPr>
              <a:t>12.}</a:t>
            </a:r>
            <a:endParaRPr lang="en-US" sz="1200" b="1"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rPr>
              <a:t>JDBC architecture</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buFont typeface="Wingdings" pitchFamily="2" charset="2"/>
              <a:buChar char="q"/>
            </a:pPr>
            <a:r>
              <a:rPr lang="en-US" sz="1600" dirty="0" smtClean="0">
                <a:latin typeface="Calibri" pitchFamily="34" charset="0"/>
              </a:rPr>
              <a:t>Java code calls JDBC library.</a:t>
            </a:r>
          </a:p>
          <a:p>
            <a:pPr>
              <a:buFont typeface="Wingdings" pitchFamily="2" charset="2"/>
              <a:buChar char="q"/>
            </a:pPr>
            <a:r>
              <a:rPr lang="en-US" sz="1600" dirty="0" smtClean="0">
                <a:latin typeface="Calibri" pitchFamily="34" charset="0"/>
              </a:rPr>
              <a:t>JDBC loads a driver. </a:t>
            </a:r>
          </a:p>
          <a:p>
            <a:pPr>
              <a:buFont typeface="Wingdings" pitchFamily="2" charset="2"/>
              <a:buChar char="q"/>
            </a:pPr>
            <a:r>
              <a:rPr lang="en-US" sz="1600" dirty="0" smtClean="0">
                <a:latin typeface="Calibri" pitchFamily="34" charset="0"/>
              </a:rPr>
              <a:t>Driver talks to a particular database.</a:t>
            </a:r>
          </a:p>
          <a:p>
            <a:pPr>
              <a:buFont typeface="Wingdings" pitchFamily="2" charset="2"/>
              <a:buChar char="q"/>
            </a:pPr>
            <a:r>
              <a:rPr lang="en-US" sz="1600" dirty="0" smtClean="0">
                <a:latin typeface="Calibri" pitchFamily="34" charset="0"/>
              </a:rPr>
              <a:t>Can have more than one driver -&gt; more than one database.</a:t>
            </a:r>
          </a:p>
          <a:p>
            <a:pPr>
              <a:buFont typeface="Wingdings" pitchFamily="2" charset="2"/>
              <a:buChar char="q"/>
            </a:pPr>
            <a:r>
              <a:rPr lang="en-US" sz="1600" dirty="0" smtClean="0">
                <a:latin typeface="Calibri" pitchFamily="34" charset="0"/>
              </a:rPr>
              <a:t>Can change database engines without changing any application code.</a:t>
            </a:r>
          </a:p>
          <a:p>
            <a:pPr algn="just" eaLnBrk="1" hangingPunct="1">
              <a:buFont typeface="Wingdings" pitchFamily="2" charset="2"/>
              <a:buChar char="q"/>
              <a:defRPr/>
            </a:pPr>
            <a:endParaRPr lang="en-US" sz="1600" dirty="0">
              <a:latin typeface="Calibri" pitchFamily="34" charset="0"/>
            </a:endParaRPr>
          </a:p>
        </p:txBody>
      </p:sp>
      <p:pic>
        <p:nvPicPr>
          <p:cNvPr id="3075" name="Picture 3"/>
          <p:cNvPicPr>
            <a:picLocks noChangeAspect="1" noChangeArrowheads="1"/>
          </p:cNvPicPr>
          <p:nvPr/>
        </p:nvPicPr>
        <p:blipFill>
          <a:blip r:embed="rId3" cstate="print"/>
          <a:srcRect/>
          <a:stretch>
            <a:fillRect/>
          </a:stretch>
        </p:blipFill>
        <p:spPr bwMode="auto">
          <a:xfrm>
            <a:off x="6084168" y="1563638"/>
            <a:ext cx="2066925" cy="1990725"/>
          </a:xfrm>
          <a:prstGeom prst="rect">
            <a:avLst/>
          </a:prstGeom>
          <a:noFill/>
          <a:ln w="9525">
            <a:noFill/>
            <a:miter lim="800000"/>
            <a:headEnd/>
            <a:tailEnd/>
          </a:ln>
        </p:spPr>
      </p:pic>
    </p:spTree>
  </p:cSld>
  <p:clrMapOvr>
    <a:masterClrMapping/>
  </p:clrMapOvr>
  <p:transition spd="med">
    <p:cu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p:cNvSpPr>
          <p:nvPr>
            <p:ph type="title"/>
          </p:nvPr>
        </p:nvSpPr>
        <p:spPr>
          <a:xfrm>
            <a:off x="609600" y="117475"/>
            <a:ext cx="8534400" cy="1006475"/>
          </a:xfrm>
        </p:spPr>
        <p:txBody>
          <a:bodyPr/>
          <a:lstStyle/>
          <a:p>
            <a:pPr>
              <a:defRPr/>
            </a:pPr>
            <a:r>
              <a:rPr lang="en-IN" sz="2400" b="1" dirty="0" smtClean="0">
                <a:latin typeface="Calibri" pitchFamily="34" charset="0"/>
              </a:rPr>
              <a:t>Output</a:t>
            </a:r>
            <a:endParaRPr lang="en-US" sz="2400" b="1" kern="0"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r>
              <a:rPr lang="en-IN" sz="1400" dirty="0" smtClean="0">
                <a:solidFill>
                  <a:schemeClr val="tx1"/>
                </a:solidFill>
                <a:latin typeface="Calibri" pitchFamily="34" charset="0"/>
              </a:rPr>
              <a:t>Date in locale </a:t>
            </a:r>
            <a:r>
              <a:rPr lang="en-IN" sz="1400" dirty="0" err="1" smtClean="0">
                <a:solidFill>
                  <a:schemeClr val="tx1"/>
                </a:solidFill>
                <a:latin typeface="Calibri" pitchFamily="34" charset="0"/>
              </a:rPr>
              <a:t>en_CA</a:t>
            </a:r>
            <a:r>
              <a:rPr lang="en-IN" sz="1400" dirty="0" smtClean="0">
                <a:solidFill>
                  <a:schemeClr val="tx1"/>
                </a:solidFill>
                <a:latin typeface="Calibri" pitchFamily="34" charset="0"/>
              </a:rPr>
              <a:t> is: Monday, September 9, 2013</a:t>
            </a:r>
          </a:p>
          <a:p>
            <a:pPr>
              <a:buNone/>
            </a:pPr>
            <a:r>
              <a:rPr lang="en-IN" sz="1400" dirty="0" smtClean="0">
                <a:solidFill>
                  <a:schemeClr val="tx1"/>
                </a:solidFill>
                <a:latin typeface="Calibri" pitchFamily="34" charset="0"/>
              </a:rPr>
              <a:t>Date in locale </a:t>
            </a:r>
            <a:r>
              <a:rPr lang="en-IN" sz="1400" dirty="0" err="1" smtClean="0">
                <a:solidFill>
                  <a:schemeClr val="tx1"/>
                </a:solidFill>
                <a:latin typeface="Calibri" pitchFamily="34" charset="0"/>
              </a:rPr>
              <a:t>fr_FR</a:t>
            </a:r>
            <a:r>
              <a:rPr lang="en-IN" sz="1400" dirty="0" smtClean="0">
                <a:solidFill>
                  <a:schemeClr val="tx1"/>
                </a:solidFill>
                <a:latin typeface="Calibri" pitchFamily="34" charset="0"/>
              </a:rPr>
              <a:t> is: </a:t>
            </a:r>
            <a:r>
              <a:rPr lang="en-IN" sz="1400" dirty="0" err="1" smtClean="0">
                <a:solidFill>
                  <a:schemeClr val="tx1"/>
                </a:solidFill>
                <a:latin typeface="Calibri" pitchFamily="34" charset="0"/>
              </a:rPr>
              <a:t>lundi</a:t>
            </a:r>
            <a:r>
              <a:rPr lang="en-IN" sz="1400" dirty="0" smtClean="0">
                <a:solidFill>
                  <a:schemeClr val="tx1"/>
                </a:solidFill>
                <a:latin typeface="Calibri" pitchFamily="34" charset="0"/>
              </a:rPr>
              <a:t> 9 </a:t>
            </a:r>
            <a:r>
              <a:rPr lang="en-IN" sz="1400" dirty="0" err="1" smtClean="0">
                <a:solidFill>
                  <a:schemeClr val="tx1"/>
                </a:solidFill>
                <a:latin typeface="Calibri" pitchFamily="34" charset="0"/>
              </a:rPr>
              <a:t>septembre</a:t>
            </a:r>
            <a:r>
              <a:rPr lang="en-IN" sz="1400" dirty="0" smtClean="0">
                <a:solidFill>
                  <a:schemeClr val="tx1"/>
                </a:solidFill>
                <a:latin typeface="Calibri" pitchFamily="34" charset="0"/>
              </a:rPr>
              <a:t> 2013</a:t>
            </a:r>
          </a:p>
          <a:p>
            <a:pPr>
              <a:buNone/>
            </a:pPr>
            <a:r>
              <a:rPr lang="en-IN" sz="1400" dirty="0" smtClean="0">
                <a:solidFill>
                  <a:schemeClr val="tx1"/>
                </a:solidFill>
                <a:latin typeface="Calibri" pitchFamily="34" charset="0"/>
              </a:rPr>
              <a:t>Date in locale </a:t>
            </a:r>
            <a:r>
              <a:rPr lang="en-IN" sz="1400" dirty="0" err="1" smtClean="0">
                <a:solidFill>
                  <a:schemeClr val="tx1"/>
                </a:solidFill>
                <a:latin typeface="Calibri" pitchFamily="34" charset="0"/>
              </a:rPr>
              <a:t>de_DE</a:t>
            </a:r>
            <a:r>
              <a:rPr lang="en-IN" sz="1400" dirty="0" smtClean="0">
                <a:solidFill>
                  <a:schemeClr val="tx1"/>
                </a:solidFill>
                <a:latin typeface="Calibri" pitchFamily="34" charset="0"/>
              </a:rPr>
              <a:t> is: </a:t>
            </a:r>
            <a:r>
              <a:rPr lang="en-IN" sz="1400" dirty="0" err="1" smtClean="0">
                <a:solidFill>
                  <a:schemeClr val="tx1"/>
                </a:solidFill>
                <a:latin typeface="Calibri" pitchFamily="34" charset="0"/>
              </a:rPr>
              <a:t>Montag</a:t>
            </a:r>
            <a:r>
              <a:rPr lang="en-IN" sz="1400" dirty="0" smtClean="0">
                <a:solidFill>
                  <a:schemeClr val="tx1"/>
                </a:solidFill>
                <a:latin typeface="Calibri" pitchFamily="34" charset="0"/>
              </a:rPr>
              <a:t>, 9. September 2013</a:t>
            </a:r>
          </a:p>
          <a:p>
            <a:pPr>
              <a:buNone/>
            </a:pPr>
            <a:r>
              <a:rPr lang="en-IN" sz="1400" dirty="0" smtClean="0">
                <a:solidFill>
                  <a:schemeClr val="tx1"/>
                </a:solidFill>
                <a:latin typeface="Calibri" pitchFamily="34" charset="0"/>
              </a:rPr>
              <a:t>Date in locale </a:t>
            </a:r>
            <a:r>
              <a:rPr lang="en-IN" sz="1400" dirty="0" err="1" smtClean="0">
                <a:solidFill>
                  <a:schemeClr val="tx1"/>
                </a:solidFill>
                <a:latin typeface="Calibri" pitchFamily="34" charset="0"/>
              </a:rPr>
              <a:t>it_IT</a:t>
            </a:r>
            <a:r>
              <a:rPr lang="en-IN" sz="1400" dirty="0" smtClean="0">
                <a:solidFill>
                  <a:schemeClr val="tx1"/>
                </a:solidFill>
                <a:latin typeface="Calibri" pitchFamily="34" charset="0"/>
              </a:rPr>
              <a:t> is: </a:t>
            </a:r>
            <a:r>
              <a:rPr lang="en-IN" sz="1400" dirty="0" err="1" smtClean="0">
                <a:solidFill>
                  <a:schemeClr val="tx1"/>
                </a:solidFill>
                <a:latin typeface="Calibri" pitchFamily="34" charset="0"/>
              </a:rPr>
              <a:t>lunedì</a:t>
            </a:r>
            <a:r>
              <a:rPr lang="en-IN" sz="1400" dirty="0" smtClean="0">
                <a:solidFill>
                  <a:schemeClr val="tx1"/>
                </a:solidFill>
                <a:latin typeface="Calibri" pitchFamily="34" charset="0"/>
              </a:rPr>
              <a:t> 9 </a:t>
            </a:r>
            <a:r>
              <a:rPr lang="en-IN" sz="1400" dirty="0" err="1" smtClean="0">
                <a:solidFill>
                  <a:schemeClr val="tx1"/>
                </a:solidFill>
                <a:latin typeface="Calibri" pitchFamily="34" charset="0"/>
              </a:rPr>
              <a:t>settembre</a:t>
            </a:r>
            <a:r>
              <a:rPr lang="en-IN" sz="1400" dirty="0" smtClean="0">
                <a:solidFill>
                  <a:schemeClr val="tx1"/>
                </a:solidFill>
                <a:latin typeface="Calibri" pitchFamily="34" charset="0"/>
              </a:rPr>
              <a:t> 2013</a:t>
            </a:r>
          </a:p>
          <a:p>
            <a:pPr>
              <a:buNone/>
            </a:pPr>
            <a:endParaRPr lang="en-US" sz="1400"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
          <p:cNvSpPr>
            <a:spLocks noGrp="1"/>
          </p:cNvSpPr>
          <p:nvPr>
            <p:ph type="title"/>
          </p:nvPr>
        </p:nvSpPr>
        <p:spPr>
          <a:xfrm>
            <a:off x="609600" y="117475"/>
            <a:ext cx="8534400" cy="1006475"/>
          </a:xfrm>
        </p:spPr>
        <p:txBody>
          <a:bodyPr/>
          <a:lstStyle/>
          <a:p>
            <a:r>
              <a:rPr lang="en-US" sz="2800" b="1" smtClean="0">
                <a:latin typeface="Calibri" pitchFamily="34" charset="0"/>
              </a:rPr>
              <a:t>Questions</a:t>
            </a:r>
            <a:endParaRPr lang="en-IN" sz="2800" b="1" smtClean="0">
              <a:latin typeface="Calibri" pitchFamily="34" charset="0"/>
            </a:endParaRPr>
          </a:p>
        </p:txBody>
      </p:sp>
      <p:pic>
        <p:nvPicPr>
          <p:cNvPr id="95236" name="Picture 2"/>
          <p:cNvPicPr>
            <a:picLocks noChangeAspect="1" noChangeArrowheads="1"/>
          </p:cNvPicPr>
          <p:nvPr/>
        </p:nvPicPr>
        <p:blipFill>
          <a:blip r:embed="rId3" cstate="print"/>
          <a:srcRect/>
          <a:stretch>
            <a:fillRect/>
          </a:stretch>
        </p:blipFill>
        <p:spPr bwMode="auto">
          <a:xfrm>
            <a:off x="2881313" y="1481138"/>
            <a:ext cx="3635375" cy="3557587"/>
          </a:xfrm>
          <a:prstGeom prst="rect">
            <a:avLst/>
          </a:prstGeom>
          <a:noFill/>
          <a:ln w="9525">
            <a:noFill/>
            <a:miter lim="800000"/>
            <a:headEnd/>
            <a:tailEnd/>
          </a:ln>
        </p:spPr>
      </p:pic>
    </p:spTree>
  </p:cSld>
  <p:clrMapOvr>
    <a:masterClrMapping/>
  </p:clrMapOvr>
  <p:transition spd="med">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rPr>
              <a:t>JDBC drivers</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buFont typeface="Wingdings" pitchFamily="2" charset="2"/>
              <a:buChar char="q"/>
            </a:pPr>
            <a:r>
              <a:rPr lang="en-IN" sz="1600" dirty="0" smtClean="0">
                <a:latin typeface="Calibri" pitchFamily="34" charset="0"/>
              </a:rPr>
              <a:t>JDBC drivers are divided into four types or levels. The different types of </a:t>
            </a:r>
            <a:r>
              <a:rPr lang="en-IN" sz="1600" dirty="0" err="1" smtClean="0">
                <a:latin typeface="Calibri" pitchFamily="34" charset="0"/>
              </a:rPr>
              <a:t>jdbc</a:t>
            </a:r>
            <a:r>
              <a:rPr lang="en-IN" sz="1600" dirty="0" smtClean="0">
                <a:latin typeface="Calibri" pitchFamily="34" charset="0"/>
              </a:rPr>
              <a:t> drivers are:</a:t>
            </a:r>
          </a:p>
          <a:p>
            <a:pPr lvl="1">
              <a:buClr>
                <a:srgbClr val="FF0000"/>
              </a:buClr>
              <a:buFont typeface="Wingdings" pitchFamily="2" charset="2"/>
              <a:buChar char="v"/>
            </a:pPr>
            <a:r>
              <a:rPr lang="en-IN" sz="1600" dirty="0" smtClean="0">
                <a:latin typeface="Calibri" pitchFamily="34" charset="0"/>
              </a:rPr>
              <a:t>Type 1: JDBC-ODBC Bridge driver (Bridge).</a:t>
            </a:r>
          </a:p>
          <a:p>
            <a:pPr lvl="1">
              <a:buClr>
                <a:srgbClr val="FF0000"/>
              </a:buClr>
              <a:buFont typeface="Wingdings" pitchFamily="2" charset="2"/>
              <a:buChar char="v"/>
            </a:pPr>
            <a:r>
              <a:rPr lang="en-IN" sz="1600" dirty="0" smtClean="0">
                <a:latin typeface="Calibri" pitchFamily="34" charset="0"/>
              </a:rPr>
              <a:t>Type 2: Native-API/partly Java driver (Native).</a:t>
            </a:r>
          </a:p>
          <a:p>
            <a:pPr lvl="1">
              <a:buClr>
                <a:srgbClr val="FF0000"/>
              </a:buClr>
              <a:buFont typeface="Wingdings" pitchFamily="2" charset="2"/>
              <a:buChar char="v"/>
            </a:pPr>
            <a:r>
              <a:rPr lang="en-IN" sz="1600" dirty="0" smtClean="0">
                <a:latin typeface="Calibri" pitchFamily="34" charset="0"/>
              </a:rPr>
              <a:t>Type 3: All Java/Net-protocol driver (Middleware).</a:t>
            </a:r>
          </a:p>
          <a:p>
            <a:pPr lvl="1">
              <a:buClr>
                <a:srgbClr val="FF0000"/>
              </a:buClr>
              <a:buFont typeface="Wingdings" pitchFamily="2" charset="2"/>
              <a:buChar char="v"/>
            </a:pPr>
            <a:r>
              <a:rPr lang="en-IN" sz="1600" dirty="0" smtClean="0">
                <a:latin typeface="Calibri" pitchFamily="34" charset="0"/>
              </a:rPr>
              <a:t>Type 4: All Java/Native-protocol driver (Pure).</a:t>
            </a:r>
          </a:p>
          <a:p>
            <a:pPr algn="just" eaLnBrk="1" hangingPunct="1">
              <a:buFont typeface="Wingdings" pitchFamily="2" charset="2"/>
              <a:buChar char="q"/>
              <a:defRPr/>
            </a:pPr>
            <a:endParaRPr lang="en-US" sz="1600" dirty="0">
              <a:latin typeface="Calibri" pitchFamily="34" charset="0"/>
            </a:endParaRPr>
          </a:p>
        </p:txBody>
      </p:sp>
    </p:spTree>
  </p:cSld>
  <p:clrMapOvr>
    <a:masterClrMapping/>
  </p:clrMapOvr>
  <p:transition spd="med">
    <p:cu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Theme1</Template>
  <TotalTime>0</TotalTime>
  <Words>4384</Words>
  <Application>Microsoft Office PowerPoint</Application>
  <PresentationFormat>On-screen Show (16:9)</PresentationFormat>
  <Paragraphs>1000</Paragraphs>
  <Slides>81</Slides>
  <Notes>81</Notes>
  <HiddenSlides>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Theme1</vt:lpstr>
      <vt:lpstr>Core Java: Session6 </vt:lpstr>
      <vt:lpstr>Agenda</vt:lpstr>
      <vt:lpstr>Module 1: Objectives</vt:lpstr>
      <vt:lpstr>Database architecture</vt:lpstr>
      <vt:lpstr>One-tier</vt:lpstr>
      <vt:lpstr>Two-tier Client/Server Architectures</vt:lpstr>
      <vt:lpstr>N-tier</vt:lpstr>
      <vt:lpstr>JDBC architecture</vt:lpstr>
      <vt:lpstr>JDBC drivers</vt:lpstr>
      <vt:lpstr>Type 1: JDBC-ODBC Bridge driver (Bridge)</vt:lpstr>
      <vt:lpstr>Disadvantage of Type-I Driver</vt:lpstr>
      <vt:lpstr>Type 2: Native-API/partly Java driver (Native)</vt:lpstr>
      <vt:lpstr>Disadvantage of Type-2 Driver</vt:lpstr>
      <vt:lpstr>Type 3: Middleware</vt:lpstr>
      <vt:lpstr>Disadvantage of Type-3 Driver</vt:lpstr>
      <vt:lpstr>Type 4: Pure java driver</vt:lpstr>
      <vt:lpstr>Disadvantage of Type-3 Driver</vt:lpstr>
      <vt:lpstr>JDBC API</vt:lpstr>
      <vt:lpstr>JDBC API (continued)</vt:lpstr>
      <vt:lpstr>Steps to create JDBC application</vt:lpstr>
      <vt:lpstr>Load A Driver</vt:lpstr>
      <vt:lpstr>Load A Driver Programmatically</vt:lpstr>
      <vt:lpstr>Load A Driver Programmatically(continued)</vt:lpstr>
      <vt:lpstr>Connect to a Database</vt:lpstr>
      <vt:lpstr>Example: Connecting to a Database(Oracle) –older way</vt:lpstr>
      <vt:lpstr>Example: Connecting to a Database(MySQL) –older way</vt:lpstr>
      <vt:lpstr>JDBC 4.0 way to connect to database</vt:lpstr>
      <vt:lpstr>Example: Connecting using JDBC 4.0 way </vt:lpstr>
      <vt:lpstr>Example: Connecting using JDBC 4.0 way </vt:lpstr>
      <vt:lpstr>Create and Execute SQL Statements</vt:lpstr>
      <vt:lpstr>Methods of Statement Interface</vt:lpstr>
      <vt:lpstr>ResultSet Interface</vt:lpstr>
      <vt:lpstr>ResultSet Methods</vt:lpstr>
      <vt:lpstr>ResultSet Methods (Continued)</vt:lpstr>
      <vt:lpstr>ResultSet Methods(Continued)</vt:lpstr>
      <vt:lpstr>ResultSet Methods(Continued)</vt:lpstr>
      <vt:lpstr>ResultSet Methods(Continued)</vt:lpstr>
      <vt:lpstr>ResultSet Methods(Continued)</vt:lpstr>
      <vt:lpstr>ResultSet Methods(Continued)</vt:lpstr>
      <vt:lpstr>ResultSet Fields</vt:lpstr>
      <vt:lpstr>ResultSet Fields (Continued)</vt:lpstr>
      <vt:lpstr>Example :Code to insert and fetch records</vt:lpstr>
      <vt:lpstr>Example: using advanced ResultSet</vt:lpstr>
      <vt:lpstr>Example: Continued</vt:lpstr>
      <vt:lpstr>Example: Continued</vt:lpstr>
      <vt:lpstr>Example: Continued</vt:lpstr>
      <vt:lpstr>PreparedStatement</vt:lpstr>
      <vt:lpstr>Example: Inserting data in the database using PreparedStatement</vt:lpstr>
      <vt:lpstr>Using PreparedStatement for batch updates</vt:lpstr>
      <vt:lpstr>Example: Batch updates</vt:lpstr>
      <vt:lpstr>CallableStatement</vt:lpstr>
      <vt:lpstr>Example: CallableStatement</vt:lpstr>
      <vt:lpstr>Mapping Java Types to SQL Types</vt:lpstr>
      <vt:lpstr>Transaction</vt:lpstr>
      <vt:lpstr>Transaction(continued)</vt:lpstr>
      <vt:lpstr>Example: Transaction</vt:lpstr>
      <vt:lpstr>JDBC Transaction Isolation Levels</vt:lpstr>
      <vt:lpstr>Introduction to javax.sql.RowSet</vt:lpstr>
      <vt:lpstr>RowSet Method</vt:lpstr>
      <vt:lpstr>RowSet Method</vt:lpstr>
      <vt:lpstr>RowSet Method (Continued)</vt:lpstr>
      <vt:lpstr>RowSet Events</vt:lpstr>
      <vt:lpstr>RowSetListener</vt:lpstr>
      <vt:lpstr>Interfaces inheriting from RowSet </vt:lpstr>
      <vt:lpstr>Connected and disconnected RowSet </vt:lpstr>
      <vt:lpstr>Example : using JdbcRowSet </vt:lpstr>
      <vt:lpstr>Example : using JdbcRowSet (Continued)</vt:lpstr>
      <vt:lpstr>Example : using JdbcRowSet (Continued)</vt:lpstr>
      <vt:lpstr>Slide 69</vt:lpstr>
      <vt:lpstr>NumberFormat</vt:lpstr>
      <vt:lpstr>Example: NumberFormat</vt:lpstr>
      <vt:lpstr>Specifying Locale</vt:lpstr>
      <vt:lpstr>Example: Locale</vt:lpstr>
      <vt:lpstr>Locale Constants for Currencies of Different Countries</vt:lpstr>
      <vt:lpstr>Locale Class</vt:lpstr>
      <vt:lpstr>DateFormat Class</vt:lpstr>
      <vt:lpstr>Method of DateFormat Class (Continued)</vt:lpstr>
      <vt:lpstr>Method of DateFormat Class (Continued)</vt:lpstr>
      <vt:lpstr>Example</vt:lpstr>
      <vt:lpstr>Output</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PMP</dc:title>
  <dc:creator/>
  <cp:lastModifiedBy/>
  <cp:revision>5</cp:revision>
  <dcterms:created xsi:type="dcterms:W3CDTF">2010-09-05T14:08:51Z</dcterms:created>
  <dcterms:modified xsi:type="dcterms:W3CDTF">2014-09-10T14:54:41Z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