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97.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heme/themeOverride2.xml" ContentType="application/vnd.openxmlformats-officedocument.themeOverr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32" r:id="rId1"/>
  </p:sldMasterIdLst>
  <p:notesMasterIdLst>
    <p:notesMasterId r:id="rId99"/>
  </p:notesMasterIdLst>
  <p:sldIdLst>
    <p:sldId id="261" r:id="rId2"/>
    <p:sldId id="272" r:id="rId3"/>
    <p:sldId id="273" r:id="rId4"/>
    <p:sldId id="274" r:id="rId5"/>
    <p:sldId id="275" r:id="rId6"/>
    <p:sldId id="277" r:id="rId7"/>
    <p:sldId id="370" r:id="rId8"/>
    <p:sldId id="278" r:id="rId9"/>
    <p:sldId id="279" r:id="rId10"/>
    <p:sldId id="280" r:id="rId11"/>
    <p:sldId id="282" r:id="rId12"/>
    <p:sldId id="281" r:id="rId13"/>
    <p:sldId id="283" r:id="rId14"/>
    <p:sldId id="284" r:id="rId15"/>
    <p:sldId id="286" r:id="rId16"/>
    <p:sldId id="287" r:id="rId17"/>
    <p:sldId id="288" r:id="rId18"/>
    <p:sldId id="285" r:id="rId19"/>
    <p:sldId id="289" r:id="rId20"/>
    <p:sldId id="290" r:id="rId21"/>
    <p:sldId id="291" r:id="rId22"/>
    <p:sldId id="292" r:id="rId23"/>
    <p:sldId id="293" r:id="rId24"/>
    <p:sldId id="294" r:id="rId25"/>
    <p:sldId id="295" r:id="rId26"/>
    <p:sldId id="296" r:id="rId27"/>
    <p:sldId id="297" r:id="rId28"/>
    <p:sldId id="298" r:id="rId29"/>
    <p:sldId id="299" r:id="rId30"/>
    <p:sldId id="303" r:id="rId31"/>
    <p:sldId id="300" r:id="rId32"/>
    <p:sldId id="301" r:id="rId33"/>
    <p:sldId id="302" r:id="rId34"/>
    <p:sldId id="304" r:id="rId35"/>
    <p:sldId id="305" r:id="rId36"/>
    <p:sldId id="307" r:id="rId37"/>
    <p:sldId id="308" r:id="rId38"/>
    <p:sldId id="309" r:id="rId39"/>
    <p:sldId id="310" r:id="rId40"/>
    <p:sldId id="311" r:id="rId41"/>
    <p:sldId id="312" r:id="rId42"/>
    <p:sldId id="313" r:id="rId43"/>
    <p:sldId id="314" r:id="rId44"/>
    <p:sldId id="315" r:id="rId45"/>
    <p:sldId id="316" r:id="rId46"/>
    <p:sldId id="318" r:id="rId47"/>
    <p:sldId id="319" r:id="rId48"/>
    <p:sldId id="320" r:id="rId49"/>
    <p:sldId id="323" r:id="rId50"/>
    <p:sldId id="321" r:id="rId51"/>
    <p:sldId id="322" r:id="rId52"/>
    <p:sldId id="324" r:id="rId53"/>
    <p:sldId id="325" r:id="rId54"/>
    <p:sldId id="326" r:id="rId55"/>
    <p:sldId id="327" r:id="rId56"/>
    <p:sldId id="328" r:id="rId57"/>
    <p:sldId id="329" r:id="rId58"/>
    <p:sldId id="330" r:id="rId59"/>
    <p:sldId id="331" r:id="rId60"/>
    <p:sldId id="332" r:id="rId61"/>
    <p:sldId id="333" r:id="rId62"/>
    <p:sldId id="334" r:id="rId63"/>
    <p:sldId id="335" r:id="rId64"/>
    <p:sldId id="336" r:id="rId65"/>
    <p:sldId id="337" r:id="rId66"/>
    <p:sldId id="338" r:id="rId67"/>
    <p:sldId id="339" r:id="rId68"/>
    <p:sldId id="340" r:id="rId69"/>
    <p:sldId id="341" r:id="rId70"/>
    <p:sldId id="342" r:id="rId71"/>
    <p:sldId id="352" r:id="rId72"/>
    <p:sldId id="353" r:id="rId73"/>
    <p:sldId id="354" r:id="rId74"/>
    <p:sldId id="355" r:id="rId75"/>
    <p:sldId id="356" r:id="rId76"/>
    <p:sldId id="357" r:id="rId77"/>
    <p:sldId id="358" r:id="rId78"/>
    <p:sldId id="359" r:id="rId79"/>
    <p:sldId id="343" r:id="rId80"/>
    <p:sldId id="344" r:id="rId81"/>
    <p:sldId id="345" r:id="rId82"/>
    <p:sldId id="346" r:id="rId83"/>
    <p:sldId id="347" r:id="rId84"/>
    <p:sldId id="348" r:id="rId85"/>
    <p:sldId id="349" r:id="rId86"/>
    <p:sldId id="350" r:id="rId87"/>
    <p:sldId id="351" r:id="rId88"/>
    <p:sldId id="360" r:id="rId89"/>
    <p:sldId id="361" r:id="rId90"/>
    <p:sldId id="362" r:id="rId91"/>
    <p:sldId id="363" r:id="rId92"/>
    <p:sldId id="364" r:id="rId93"/>
    <p:sldId id="365" r:id="rId94"/>
    <p:sldId id="366" r:id="rId95"/>
    <p:sldId id="367" r:id="rId96"/>
    <p:sldId id="368" r:id="rId97"/>
    <p:sldId id="369" r:id="rId98"/>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FFFF"/>
    <a:srgbClr val="CB450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94386" autoAdjust="0"/>
  </p:normalViewPr>
  <p:slideViewPr>
    <p:cSldViewPr>
      <p:cViewPr>
        <p:scale>
          <a:sx n="100" d="100"/>
          <a:sy n="100" d="100"/>
        </p:scale>
        <p:origin x="-200" y="9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sz="1200">
                <a:latin typeface="+mn-lt"/>
                <a:cs typeface="+mn-cs"/>
              </a:defRPr>
            </a:lvl1pPr>
            <a:extLst/>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sz="1200">
                <a:latin typeface="+mn-lt"/>
                <a:cs typeface="+mn-cs"/>
              </a:defRPr>
            </a:lvl1pPr>
            <a:extLst/>
          </a:lstStyle>
          <a:p>
            <a:pPr>
              <a:defRPr/>
            </a:pPr>
            <a:fld id="{F35A456C-F767-4286-9119-895929EE58DC}" type="datetimeFigureOut">
              <a:rPr lang="en-US"/>
              <a:pPr>
                <a:defRPr/>
              </a:pPr>
              <a:t>5/24/2023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noProof="0" smtClean="0"/>
              <a:t>Click to edit Master text styles</a:t>
            </a:r>
            <a:endParaRPr lang="en-US" noProof="0"/>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sz="12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a:spcBef>
                <a:spcPts val="0"/>
              </a:spcBef>
              <a:spcAft>
                <a:spcPts val="0"/>
              </a:spcAft>
              <a:defRPr sz="1200">
                <a:latin typeface="+mn-lt"/>
                <a:cs typeface="+mn-cs"/>
              </a:defRPr>
            </a:lvl1pPr>
            <a:extLst/>
          </a:lstStyle>
          <a:p>
            <a:pPr>
              <a:defRPr/>
            </a:pPr>
            <a:fld id="{164B575D-FF5C-4028-BB44-EF214201916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Rot="1" noChangeAspect="1" noTextEdit="1"/>
          </p:cNvSpPr>
          <p:nvPr>
            <p:ph type="sldImg"/>
          </p:nvPr>
        </p:nvSpPr>
        <p:spPr bwMode="auto">
          <a:noFill/>
          <a:ln>
            <a:solidFill>
              <a:srgbClr val="000000"/>
            </a:solidFill>
            <a:miter lim="800000"/>
            <a:headEnd/>
            <a:tailEnd/>
          </a:ln>
        </p:spPr>
      </p:sp>
      <p:sp>
        <p:nvSpPr>
          <p:cNvPr id="1126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6804"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CDC0043-625E-49B5-915B-6CECB964BA5C}"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41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46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48</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49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50</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51</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52</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53</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54</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55</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56</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57</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58</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59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60</a:t>
            </a:fld>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61</a:t>
            </a:fld>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62</a:t>
            </a:fld>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63</a:t>
            </a:fld>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64</a:t>
            </a:fld>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65</a:t>
            </a:fld>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66</a:t>
            </a:fld>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67</a:t>
            </a:fld>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68</a:t>
            </a:fld>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69</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70</a:t>
            </a:fld>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71</a:t>
            </a:fld>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72</a:t>
            </a:fld>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73</a:t>
            </a:fld>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74</a:t>
            </a:fld>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75</a:t>
            </a:fld>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76</a:t>
            </a:fld>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77</a:t>
            </a:fld>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78</a:t>
            </a:fld>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79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80</a:t>
            </a:fld>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81</a:t>
            </a:fld>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82</a:t>
            </a:fld>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83</a:t>
            </a:fld>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84</a:t>
            </a:fld>
            <a:endParaRPr 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85</a:t>
            </a:fld>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86</a:t>
            </a:fld>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87</a:t>
            </a:fld>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88</a:t>
            </a:fld>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89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9</a:t>
            </a:fld>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90</a:t>
            </a:fld>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91</a:t>
            </a:fld>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92</a:t>
            </a:fld>
            <a:endParaRPr 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93</a:t>
            </a:fld>
            <a:endParaRPr 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94</a:t>
            </a:fld>
            <a:endParaRPr 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95</a:t>
            </a:fld>
            <a:endParaRPr lang="en-US"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1D3AAE-EBE5-49BB-AD62-5DD662E307E4}" type="slidenum">
              <a:rPr lang="en-US" smtClean="0"/>
              <a:pPr fontAlgn="base">
                <a:spcBef>
                  <a:spcPct val="0"/>
                </a:spcBef>
                <a:spcAft>
                  <a:spcPct val="0"/>
                </a:spcAft>
                <a:defRPr/>
              </a:pPr>
              <a:t>96</a:t>
            </a:fld>
            <a:endParaRPr lang="en-US"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97</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a:xfrm>
            <a:off x="0" y="4478338"/>
            <a:ext cx="9144000" cy="66516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9525" y="4540250"/>
            <a:ext cx="2249488" cy="5349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2359025" y="4533900"/>
            <a:ext cx="6784975" cy="5334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12" name="Rectangle 11"/>
          <p:cNvSpPr>
            <a:spLocks noGrp="1"/>
          </p:cNvSpPr>
          <p:nvPr>
            <p:ph type="title"/>
          </p:nvPr>
        </p:nvSpPr>
        <p:spPr>
          <a:xfrm>
            <a:off x="2362200" y="2343150"/>
            <a:ext cx="6477000" cy="2038350"/>
          </a:xfrm>
        </p:spPr>
        <p:txBody>
          <a:bodyPr rtlCol="0"/>
          <a:lstStyle>
            <a:lvl1pPr>
              <a:defRPr cap="all" baseline="0"/>
            </a:lvl1pPr>
            <a:extLst/>
          </a:lstStyle>
          <a:p>
            <a:r>
              <a:rPr lang="en-US" smtClean="0"/>
              <a:t>Click to edit Master title style</a:t>
            </a:r>
            <a:endParaRPr lang="en-US" dirty="0"/>
          </a:p>
        </p:txBody>
      </p:sp>
      <p:sp>
        <p:nvSpPr>
          <p:cNvPr id="7" name="Date Placeholder 27"/>
          <p:cNvSpPr>
            <a:spLocks noGrp="1"/>
          </p:cNvSpPr>
          <p:nvPr>
            <p:ph type="dt" sz="half" idx="10"/>
          </p:nvPr>
        </p:nvSpPr>
        <p:spPr>
          <a:xfrm>
            <a:off x="76200" y="4551363"/>
            <a:ext cx="2057400" cy="514350"/>
          </a:xfrm>
        </p:spPr>
        <p:txBody>
          <a:bodyPr>
            <a:noAutofit/>
          </a:bodyPr>
          <a:lstStyle>
            <a:lvl1pPr algn="ctr">
              <a:defRPr sz="2000">
                <a:solidFill>
                  <a:srgbClr val="FFFFFF"/>
                </a:solidFill>
              </a:defRPr>
            </a:lvl1pPr>
            <a:extLst/>
          </a:lstStyle>
          <a:p>
            <a:pPr>
              <a:defRPr/>
            </a:pPr>
            <a:fld id="{6E38390B-DFD8-4795-B3C8-C9D558D3369C}" type="datetime1">
              <a:rPr lang="en-US"/>
              <a:pPr>
                <a:defRPr/>
              </a:pPr>
              <a:t>5/24/2023</a:t>
            </a:fld>
            <a:endParaRPr lang="en-US" dirty="0"/>
          </a:p>
        </p:txBody>
      </p:sp>
      <p:sp>
        <p:nvSpPr>
          <p:cNvPr id="8" name="Footer Placeholder 16"/>
          <p:cNvSpPr>
            <a:spLocks noGrp="1"/>
          </p:cNvSpPr>
          <p:nvPr>
            <p:ph type="ftr" sz="quarter" idx="11"/>
          </p:nvPr>
        </p:nvSpPr>
        <p:spPr>
          <a:xfrm>
            <a:off x="2085975" y="177800"/>
            <a:ext cx="5867400" cy="273050"/>
          </a:xfrm>
        </p:spPr>
        <p:txBody>
          <a:bodyPr/>
          <a:lstStyle>
            <a:lvl1pPr algn="r">
              <a:defRPr>
                <a:solidFill>
                  <a:schemeClr val="tx2"/>
                </a:solidFill>
              </a:defRPr>
            </a:lvl1pPr>
            <a:extLst/>
          </a:lstStyle>
          <a:p>
            <a:pPr>
              <a:defRPr/>
            </a:pPr>
            <a:endParaRPr lang="en-US"/>
          </a:p>
        </p:txBody>
      </p:sp>
      <p:sp>
        <p:nvSpPr>
          <p:cNvPr id="10"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pPr>
              <a:defRPr/>
            </a:pPr>
            <a:fld id="{A9E9F515-0B3F-4DA7-9793-9AD2AA3DDFE6}"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4"/>
          </p:nvPr>
        </p:nvSpPr>
        <p:spPr/>
        <p:txBody>
          <a:bodyPr/>
          <a:lstStyle>
            <a:lvl1pPr>
              <a:defRPr/>
            </a:lvl1pPr>
          </a:lstStyle>
          <a:p>
            <a:pPr>
              <a:defRPr/>
            </a:pPr>
            <a:fld id="{CD3DAD4D-F677-468B-B70A-6B44332A97E4}" type="datetime1">
              <a:rPr lang="en-US"/>
              <a:pPr>
                <a:defRPr/>
              </a:pPr>
              <a:t>5/24/2023</a:t>
            </a:fld>
            <a:endParaRPr lang="en-US" dirty="0"/>
          </a:p>
        </p:txBody>
      </p:sp>
      <p:sp>
        <p:nvSpPr>
          <p:cNvPr id="5" name="Footer Placeholder 2"/>
          <p:cNvSpPr>
            <a:spLocks noGrp="1"/>
          </p:cNvSpPr>
          <p:nvPr>
            <p:ph type="ftr" sz="quarter" idx="15"/>
          </p:nvPr>
        </p:nvSpPr>
        <p:spPr/>
        <p:txBody>
          <a:bodyPr/>
          <a:lstStyle>
            <a:lvl1pPr>
              <a:defRPr/>
            </a:lvl1pPr>
          </a:lstStyle>
          <a:p>
            <a:pPr>
              <a:defRPr/>
            </a:pPr>
            <a:endParaRPr lang="en-US"/>
          </a:p>
        </p:txBody>
      </p:sp>
      <p:sp>
        <p:nvSpPr>
          <p:cNvPr id="6" name="Slide Number Placeholder 22"/>
          <p:cNvSpPr>
            <a:spLocks noGrp="1"/>
          </p:cNvSpPr>
          <p:nvPr>
            <p:ph type="sldNum" sz="quarter" idx="16"/>
          </p:nvPr>
        </p:nvSpPr>
        <p:spPr/>
        <p:txBody>
          <a:bodyPr/>
          <a:lstStyle>
            <a:lvl1pPr>
              <a:defRPr/>
            </a:lvl1pPr>
          </a:lstStyle>
          <a:p>
            <a:pPr>
              <a:defRPr/>
            </a:pPr>
            <a:fld id="{7BFC0A50-CEE0-4161-85A9-51EBD2B7CCC0}" type="slidenum">
              <a:rPr lang="en-US"/>
              <a:pPr>
                <a:defRPr/>
              </a:pPr>
              <a:t>‹#›</a:t>
            </a:fld>
            <a:endParaRPr lang="en-US" dirty="0"/>
          </a:p>
        </p:txBody>
      </p:sp>
    </p:spTree>
  </p:cSld>
  <p:clrMapOvr>
    <a:masterClrMapping/>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057400"/>
            <a:ext cx="7123113" cy="1254919"/>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extLst/>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extLst/>
          </a:lstStyle>
          <a:p>
            <a:pPr>
              <a:defRPr/>
            </a:pPr>
            <a:fld id="{9745F894-36CA-4329-BCE8-F1C968A4D638}" type="datetime1">
              <a:rPr lang="en-US"/>
              <a:pPr>
                <a:defRPr/>
              </a:pPr>
              <a:t>5/24/2023</a:t>
            </a:fld>
            <a:endParaRPr lang="en-US"/>
          </a:p>
        </p:txBody>
      </p:sp>
      <p:sp>
        <p:nvSpPr>
          <p:cNvPr id="8" name="Slide Number Placeholder 12"/>
          <p:cNvSpPr>
            <a:spLocks noGrp="1"/>
          </p:cNvSpPr>
          <p:nvPr>
            <p:ph type="sldNum" sz="quarter" idx="11"/>
          </p:nvPr>
        </p:nvSpPr>
        <p:spPr>
          <a:xfrm>
            <a:off x="0" y="1314450"/>
            <a:ext cx="1295400" cy="527050"/>
          </a:xfrm>
        </p:spPr>
        <p:txBody>
          <a:bodyPr>
            <a:noAutofit/>
          </a:bodyPr>
          <a:lstStyle>
            <a:lvl1pPr>
              <a:defRPr sz="2400">
                <a:solidFill>
                  <a:srgbClr val="FFFFFF"/>
                </a:solidFill>
              </a:defRPr>
            </a:lvl1pPr>
            <a:extLst/>
          </a:lstStyle>
          <a:p>
            <a:pPr>
              <a:defRPr/>
            </a:pPr>
            <a:fld id="{23986FA9-843E-4210-BA72-11A9ABA6A5FA}"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extLst/>
          </a:lstStyle>
          <a:p>
            <a:pPr>
              <a:defRPr/>
            </a:pPr>
            <a:endParaRPr lang="en-US"/>
          </a:p>
        </p:txBody>
      </p:sp>
    </p:spTree>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5"/>
          </p:nvPr>
        </p:nvSpPr>
        <p:spPr/>
        <p:txBody>
          <a:bodyPr rtlCol="0"/>
          <a:lstStyle>
            <a:lvl1pPr>
              <a:defRPr/>
            </a:lvl1pPr>
            <a:extLst/>
          </a:lstStyle>
          <a:p>
            <a:pPr>
              <a:defRPr/>
            </a:pPr>
            <a:fld id="{D1B6D1E3-E2F4-4806-A434-1D74F3819813}" type="datetime1">
              <a:rPr lang="en-US"/>
              <a:pPr>
                <a:defRPr/>
              </a:pPr>
              <a:t>5/24/2023</a:t>
            </a:fld>
            <a:endParaRPr lang="en-US" dirty="0"/>
          </a:p>
        </p:txBody>
      </p:sp>
      <p:sp>
        <p:nvSpPr>
          <p:cNvPr id="6" name="Slide Number Placeholder 9"/>
          <p:cNvSpPr>
            <a:spLocks noGrp="1"/>
          </p:cNvSpPr>
          <p:nvPr>
            <p:ph type="sldNum" sz="quarter" idx="16"/>
          </p:nvPr>
        </p:nvSpPr>
        <p:spPr/>
        <p:txBody>
          <a:bodyPr rtlCol="0"/>
          <a:lstStyle>
            <a:lvl1pPr>
              <a:defRPr/>
            </a:lvl1pPr>
            <a:extLst/>
          </a:lstStyle>
          <a:p>
            <a:pPr>
              <a:defRPr/>
            </a:pPr>
            <a:fld id="{30020BAF-81F0-42BC-A539-3C20DE306214}" type="slidenum">
              <a:rPr lang="en-US"/>
              <a:pPr>
                <a:defRPr/>
              </a:pPr>
              <a:t>‹#›</a:t>
            </a:fld>
            <a:endParaRPr lang="en-US" dirty="0"/>
          </a:p>
        </p:txBody>
      </p:sp>
      <p:sp>
        <p:nvSpPr>
          <p:cNvPr id="7" name="Footer Placeholder 11"/>
          <p:cNvSpPr>
            <a:spLocks noGrp="1"/>
          </p:cNvSpPr>
          <p:nvPr>
            <p:ph type="ftr" sz="quarter" idx="17"/>
          </p:nvPr>
        </p:nvSpPr>
        <p:spPr/>
        <p:txBody>
          <a:bodyPr rtlCol="0"/>
          <a:lstStyle>
            <a:lvl1pPr>
              <a:defRPr/>
            </a:lvl1pPr>
            <a:extLst/>
          </a:lstStyle>
          <a:p>
            <a:pPr>
              <a:defRPr/>
            </a:pPr>
            <a:endParaRPr 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7" name="Date Placeholder 9"/>
          <p:cNvSpPr>
            <a:spLocks noGrp="1"/>
          </p:cNvSpPr>
          <p:nvPr>
            <p:ph type="dt" sz="half" idx="20"/>
          </p:nvPr>
        </p:nvSpPr>
        <p:spPr/>
        <p:txBody>
          <a:bodyPr rtlCol="0"/>
          <a:lstStyle>
            <a:lvl1pPr>
              <a:defRPr/>
            </a:lvl1pPr>
            <a:extLst/>
          </a:lstStyle>
          <a:p>
            <a:pPr>
              <a:defRPr/>
            </a:pPr>
            <a:fld id="{6AC8F0FE-CA1E-4C7F-9B90-097AD1A0D7FD}" type="datetime1">
              <a:rPr lang="en-US"/>
              <a:pPr>
                <a:defRPr/>
              </a:pPr>
              <a:t>5/24/2023</a:t>
            </a:fld>
            <a:endParaRPr lang="en-US" dirty="0"/>
          </a:p>
        </p:txBody>
      </p:sp>
      <p:sp>
        <p:nvSpPr>
          <p:cNvPr id="8" name="Slide Number Placeholder 11"/>
          <p:cNvSpPr>
            <a:spLocks noGrp="1"/>
          </p:cNvSpPr>
          <p:nvPr>
            <p:ph type="sldNum" sz="quarter" idx="21"/>
          </p:nvPr>
        </p:nvSpPr>
        <p:spPr/>
        <p:txBody>
          <a:bodyPr rtlCol="0"/>
          <a:lstStyle>
            <a:lvl1pPr>
              <a:defRPr/>
            </a:lvl1pPr>
            <a:extLst/>
          </a:lstStyle>
          <a:p>
            <a:pPr>
              <a:defRPr/>
            </a:pPr>
            <a:fld id="{DD2C1D1B-D999-4FA5-8162-84EF39A2C7F0}" type="slidenum">
              <a:rPr lang="en-US"/>
              <a:pPr>
                <a:defRPr/>
              </a:pPr>
              <a:t>‹#›</a:t>
            </a:fld>
            <a:endParaRPr lang="en-US" dirty="0"/>
          </a:p>
        </p:txBody>
      </p:sp>
      <p:sp>
        <p:nvSpPr>
          <p:cNvPr id="9" name="Footer Placeholder 13"/>
          <p:cNvSpPr>
            <a:spLocks noGrp="1"/>
          </p:cNvSpPr>
          <p:nvPr>
            <p:ph type="ftr" sz="quarter" idx="22"/>
          </p:nvPr>
        </p:nvSpPr>
        <p:spPr/>
        <p:txBody>
          <a:bodyPr rtlCol="0"/>
          <a:lstStyle>
            <a:lvl1pPr>
              <a:defRPr/>
            </a:lvl1pPr>
            <a:extLst/>
          </a:lstStyle>
          <a:p>
            <a:pPr>
              <a:defRPr/>
            </a:pPr>
            <a:endParaRPr 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59958D2B-59C9-44FF-B559-9CDA860E168B}" type="datetime1">
              <a:rPr lang="en-US"/>
              <a:pPr>
                <a:defRPr/>
              </a:pPr>
              <a:t>5/24/2023</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6A603001-B37D-41D9-AEB1-F2AB49CEFD0A}" type="slidenum">
              <a:rPr lang="en-US"/>
              <a:pPr>
                <a:defRPr/>
              </a:pPr>
              <a:t>‹#›</a:t>
            </a:fld>
            <a:endParaRPr lang="en-US" dirty="0"/>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5B9509A7-4FBA-4381-9A43-E9F73643C5E2}" type="datetime1">
              <a:rPr lang="en-US"/>
              <a:pPr>
                <a:defRPr/>
              </a:pPr>
              <a:t>5/24/2023</a:t>
            </a:fld>
            <a:endParaRPr lang="en-US" dirty="0"/>
          </a:p>
        </p:txBody>
      </p:sp>
      <p:sp>
        <p:nvSpPr>
          <p:cNvPr id="3" name="Footer Placeholder 2"/>
          <p:cNvSpPr>
            <a:spLocks noGrp="1"/>
          </p:cNvSpPr>
          <p:nvPr>
            <p:ph type="ftr" sz="quarter" idx="11"/>
          </p:nvPr>
        </p:nvSpPr>
        <p:spPr/>
        <p:txBody>
          <a:bodyPr/>
          <a:lstStyle>
            <a:lvl1pPr>
              <a:defRPr/>
            </a:lvl1pPr>
            <a:extLst/>
          </a:lstStyle>
          <a:p>
            <a:pPr>
              <a:defRPr/>
            </a:pPr>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pPr>
              <a:defRPr/>
            </a:pPr>
            <a:fld id="{F771069F-A7C1-4D3C-B6FF-BD90DCD23B16}" type="slidenum">
              <a:rPr lang="en-US"/>
              <a:pPr>
                <a:defRPr/>
              </a:pPr>
              <a:t>‹#›</a:t>
            </a:fld>
            <a:endParaRPr lang="en-US" dirty="0"/>
          </a:p>
        </p:txBody>
      </p:sp>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lstStyle>
            <a:lvl1pPr algn="l">
              <a:buNone/>
              <a:defRPr sz="42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13"/>
          <p:cNvSpPr>
            <a:spLocks noGrp="1"/>
          </p:cNvSpPr>
          <p:nvPr>
            <p:ph type="dt" sz="half" idx="14"/>
          </p:nvPr>
        </p:nvSpPr>
        <p:spPr/>
        <p:txBody>
          <a:bodyPr/>
          <a:lstStyle>
            <a:lvl1pPr>
              <a:defRPr/>
            </a:lvl1pPr>
          </a:lstStyle>
          <a:p>
            <a:pPr>
              <a:defRPr/>
            </a:pPr>
            <a:fld id="{9DC53536-721A-4D6F-A84B-1093F6090E84}" type="datetime1">
              <a:rPr lang="en-US"/>
              <a:pPr>
                <a:defRPr/>
              </a:pPr>
              <a:t>5/24/2023</a:t>
            </a:fld>
            <a:endParaRPr lang="en-US" dirty="0"/>
          </a:p>
        </p:txBody>
      </p:sp>
      <p:sp>
        <p:nvSpPr>
          <p:cNvPr id="6" name="Footer Placeholder 2"/>
          <p:cNvSpPr>
            <a:spLocks noGrp="1"/>
          </p:cNvSpPr>
          <p:nvPr>
            <p:ph type="ftr" sz="quarter" idx="15"/>
          </p:nvPr>
        </p:nvSpPr>
        <p:spPr/>
        <p:txBody>
          <a:bodyPr/>
          <a:lstStyle>
            <a:lvl1pPr>
              <a:defRPr/>
            </a:lvl1pPr>
          </a:lstStyle>
          <a:p>
            <a:pPr>
              <a:defRPr/>
            </a:pPr>
            <a:endParaRPr lang="en-US"/>
          </a:p>
        </p:txBody>
      </p:sp>
      <p:sp>
        <p:nvSpPr>
          <p:cNvPr id="7" name="Slide Number Placeholder 22"/>
          <p:cNvSpPr>
            <a:spLocks noGrp="1"/>
          </p:cNvSpPr>
          <p:nvPr>
            <p:ph type="sldNum" sz="quarter" idx="16"/>
          </p:nvPr>
        </p:nvSpPr>
        <p:spPr/>
        <p:txBody>
          <a:bodyPr/>
          <a:lstStyle>
            <a:lvl1pPr>
              <a:defRPr/>
            </a:lvl1pPr>
          </a:lstStyle>
          <a:p>
            <a:pPr>
              <a:defRPr/>
            </a:pPr>
            <a:fld id="{BA3F98ED-E6E7-4030-9A60-A100E95840A1}" type="slidenum">
              <a:rPr lang="en-US"/>
              <a:pPr>
                <a:defRPr/>
              </a:pPr>
              <a:t>‹#›</a:t>
            </a:fld>
            <a:endParaRPr lang="en-US" dirty="0"/>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9525" y="3429000"/>
            <a:ext cx="9144000" cy="66516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9525" y="3497263"/>
            <a:ext cx="1463675" cy="5349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Rectangle 6"/>
          <p:cNvSpPr/>
          <p:nvPr/>
        </p:nvSpPr>
        <p:spPr>
          <a:xfrm>
            <a:off x="1544638" y="3490913"/>
            <a:ext cx="7589837" cy="53498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1447800" y="0"/>
            <a:ext cx="100013" cy="51498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normAutofit/>
          </a:bodyPr>
          <a:lstStyle>
            <a:lvl1pPr>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9" name="Date Placeholder 11"/>
          <p:cNvSpPr>
            <a:spLocks noGrp="1"/>
          </p:cNvSpPr>
          <p:nvPr>
            <p:ph type="dt" sz="half" idx="10"/>
          </p:nvPr>
        </p:nvSpPr>
        <p:spPr>
          <a:xfrm>
            <a:off x="6248400" y="4686300"/>
            <a:ext cx="2667000" cy="274638"/>
          </a:xfrm>
        </p:spPr>
        <p:txBody>
          <a:bodyPr rtlCol="0"/>
          <a:lstStyle>
            <a:lvl1pPr>
              <a:defRPr/>
            </a:lvl1pPr>
            <a:extLst/>
          </a:lstStyle>
          <a:p>
            <a:pPr>
              <a:defRPr/>
            </a:pPr>
            <a:fld id="{E1653F54-B6EF-4258-8BC3-D2C420D5B834}" type="datetime1">
              <a:rPr lang="en-US"/>
              <a:pPr>
                <a:defRPr/>
              </a:pPr>
              <a:t>5/24/2023</a:t>
            </a:fld>
            <a:endParaRPr lang="en-US" dirty="0"/>
          </a:p>
        </p:txBody>
      </p:sp>
      <p:sp>
        <p:nvSpPr>
          <p:cNvPr id="10" name="Slide Number Placeholder 12"/>
          <p:cNvSpPr>
            <a:spLocks noGrp="1"/>
          </p:cNvSpPr>
          <p:nvPr>
            <p:ph type="sldNum" sz="quarter" idx="11"/>
          </p:nvPr>
        </p:nvSpPr>
        <p:spPr>
          <a:xfrm>
            <a:off x="0" y="3500438"/>
            <a:ext cx="1447800" cy="498475"/>
          </a:xfrm>
        </p:spPr>
        <p:txBody>
          <a:bodyPr rtlCol="0"/>
          <a:lstStyle>
            <a:lvl1pPr>
              <a:defRPr sz="2800"/>
            </a:lvl1pPr>
            <a:extLst/>
          </a:lstStyle>
          <a:p>
            <a:pPr>
              <a:defRPr/>
            </a:pPr>
            <a:fld id="{1EC4EF16-5DD0-42CA-BA25-129C92BEA6E4}" type="slidenum">
              <a:rPr lang="en-US"/>
              <a:pPr>
                <a:defRPr/>
              </a:pPr>
              <a:t>‹#›</a:t>
            </a:fld>
            <a:endParaRPr lang="en-US" dirty="0"/>
          </a:p>
        </p:txBody>
      </p:sp>
      <p:sp>
        <p:nvSpPr>
          <p:cNvPr id="11" name="Footer Placeholder 13"/>
          <p:cNvSpPr>
            <a:spLocks noGrp="1"/>
          </p:cNvSpPr>
          <p:nvPr>
            <p:ph type="ftr" sz="quarter" idx="12"/>
          </p:nvPr>
        </p:nvSpPr>
        <p:spPr>
          <a:xfrm>
            <a:off x="1600200" y="4686300"/>
            <a:ext cx="4572000" cy="273050"/>
          </a:xfrm>
        </p:spPr>
        <p:txBody>
          <a:bodyPr rtlCol="0"/>
          <a:lstStyle>
            <a:lvl1pPr>
              <a:defRPr/>
            </a:lvl1pPr>
            <a:extLst/>
          </a:lstStyle>
          <a:p>
            <a:pPr>
              <a:defRPr/>
            </a:pPr>
            <a:endParaRPr lang="en-US"/>
          </a:p>
        </p:txBody>
      </p:sp>
    </p:spTree>
  </p:cSld>
  <p:clrMapOvr>
    <a:overrideClrMapping bg1="dk1" tx1="lt1" bg2="dk2" tx2="lt2" accent1="accent1" accent2="accent2" accent3="accent3" accent4="accent4" accent5="accent5" accent6="accent6" hlink="hlink" folHlink="folHlink"/>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12"/>
          <p:cNvSpPr>
            <a:spLocks noGrp="1"/>
          </p:cNvSpPr>
          <p:nvPr>
            <p:ph type="body" idx="1"/>
          </p:nvPr>
        </p:nvSpPr>
        <p:spPr bwMode="auto">
          <a:xfrm>
            <a:off x="612775" y="1352550"/>
            <a:ext cx="8153400" cy="3241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4686300"/>
            <a:ext cx="2667000" cy="274638"/>
          </a:xfrm>
          <a:prstGeom prst="rect">
            <a:avLst/>
          </a:prstGeom>
        </p:spPr>
        <p:txBody>
          <a:bodyPr vert="horz" anchor="ctr" anchorCtr="0"/>
          <a:lstStyle>
            <a:lvl1pPr algn="l" fontAlgn="auto">
              <a:spcBef>
                <a:spcPts val="0"/>
              </a:spcBef>
              <a:spcAft>
                <a:spcPts val="0"/>
              </a:spcAft>
              <a:defRPr sz="1400">
                <a:solidFill>
                  <a:schemeClr val="tx2"/>
                </a:solidFill>
                <a:latin typeface="+mn-lt"/>
                <a:cs typeface="+mn-cs"/>
              </a:defRPr>
            </a:lvl1pPr>
            <a:extLst/>
          </a:lstStyle>
          <a:p>
            <a:pPr>
              <a:defRPr/>
            </a:pPr>
            <a:fld id="{FCDA4EB7-1D39-4487-9F8F-23A5C06C2866}" type="datetime1">
              <a:rPr lang="en-US"/>
              <a:pPr>
                <a:defRPr/>
              </a:pPr>
              <a:t>5/24/2023</a:t>
            </a:fld>
            <a:endParaRPr lang="en-US" dirty="0"/>
          </a:p>
        </p:txBody>
      </p:sp>
      <p:sp>
        <p:nvSpPr>
          <p:cNvPr id="3" name="Footer Placeholder 2"/>
          <p:cNvSpPr>
            <a:spLocks noGrp="1"/>
          </p:cNvSpPr>
          <p:nvPr>
            <p:ph type="ftr" sz="quarter" idx="3"/>
          </p:nvPr>
        </p:nvSpPr>
        <p:spPr>
          <a:xfrm>
            <a:off x="609600" y="4686300"/>
            <a:ext cx="5421313" cy="273050"/>
          </a:xfrm>
          <a:prstGeom prst="rect">
            <a:avLst/>
          </a:prstGeom>
        </p:spPr>
        <p:txBody>
          <a:bodyPr vert="horz" anchor="ctr"/>
          <a:lstStyle>
            <a:lvl1pPr algn="r" fontAlgn="auto">
              <a:spcBef>
                <a:spcPts val="0"/>
              </a:spcBef>
              <a:spcAft>
                <a:spcPts val="0"/>
              </a:spcAft>
              <a:defRPr sz="1400">
                <a:solidFill>
                  <a:schemeClr val="tx2"/>
                </a:solidFill>
                <a:latin typeface="+mn-lt"/>
                <a:cs typeface="+mn-cs"/>
              </a:defRPr>
            </a:lvl1pPr>
            <a:extLst/>
          </a:lstStyle>
          <a:p>
            <a:pPr>
              <a:defRPr/>
            </a:pPr>
            <a:endParaRPr lang="en-US"/>
          </a:p>
        </p:txBody>
      </p:sp>
      <p:sp>
        <p:nvSpPr>
          <p:cNvPr id="7" name="Rectangle 6"/>
          <p:cNvSpPr/>
          <p:nvPr/>
        </p:nvSpPr>
        <p:spPr>
          <a:xfrm>
            <a:off x="0" y="1095375"/>
            <a:ext cx="9144000" cy="2397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0" y="1128713"/>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ectangle 8"/>
          <p:cNvSpPr/>
          <p:nvPr/>
        </p:nvSpPr>
        <p:spPr>
          <a:xfrm>
            <a:off x="590550" y="1128713"/>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123950"/>
            <a:ext cx="533400" cy="182563"/>
          </a:xfrm>
          <a:prstGeom prst="rect">
            <a:avLst/>
          </a:prstGeom>
        </p:spPr>
        <p:txBody>
          <a:bodyPr vert="horz" anchor="ctr" anchorCtr="0">
            <a:normAutofit/>
          </a:bodyPr>
          <a:lstStyle>
            <a:lvl1pPr algn="ctr" fontAlgn="auto">
              <a:spcBef>
                <a:spcPts val="0"/>
              </a:spcBef>
              <a:spcAft>
                <a:spcPts val="0"/>
              </a:spcAft>
              <a:defRPr sz="1400" b="1">
                <a:solidFill>
                  <a:srgbClr val="FFFFFF"/>
                </a:solidFill>
                <a:latin typeface="+mn-lt"/>
                <a:cs typeface="+mn-cs"/>
              </a:defRPr>
            </a:lvl1pPr>
            <a:extLst/>
          </a:lstStyle>
          <a:p>
            <a:pPr>
              <a:defRPr/>
            </a:pPr>
            <a:fld id="{62BC5F80-4DFB-4016-A8D3-1ACABA60F369}" type="slidenum">
              <a:rPr lang="en-US"/>
              <a:pPr>
                <a:defRPr/>
              </a:pPr>
              <a:t>‹#›</a:t>
            </a:fld>
            <a:endParaRPr lang="en-US" dirty="0"/>
          </a:p>
        </p:txBody>
      </p:sp>
      <p:sp>
        <p:nvSpPr>
          <p:cNvPr id="1033" name="Title Placeholder 21"/>
          <p:cNvSpPr>
            <a:spLocks noGrp="1"/>
          </p:cNvSpPr>
          <p:nvPr>
            <p:ph type="title"/>
          </p:nvPr>
        </p:nvSpPr>
        <p:spPr bwMode="auto">
          <a:xfrm>
            <a:off x="609600" y="117475"/>
            <a:ext cx="8153400" cy="1006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066" r:id="rId1"/>
    <p:sldLayoutId id="2147484063" r:id="rId2"/>
    <p:sldLayoutId id="2147484067" r:id="rId3"/>
    <p:sldLayoutId id="2147484068" r:id="rId4"/>
    <p:sldLayoutId id="2147484069" r:id="rId5"/>
    <p:sldLayoutId id="2147484064" r:id="rId6"/>
    <p:sldLayoutId id="2147484070" r:id="rId7"/>
    <p:sldLayoutId id="2147484065" r:id="rId8"/>
    <p:sldLayoutId id="2147484071" r:id="rId9"/>
  </p:sldLayoutIdLst>
  <p:transition spd="med">
    <p:cut/>
  </p:transition>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w Cen MT" pitchFamily="34" charset="0"/>
        </a:defRPr>
      </a:lvl2pPr>
      <a:lvl3pPr algn="l" rtl="0" eaLnBrk="0" fontAlgn="base" hangingPunct="0">
        <a:spcBef>
          <a:spcPct val="0"/>
        </a:spcBef>
        <a:spcAft>
          <a:spcPct val="0"/>
        </a:spcAft>
        <a:defRPr sz="4200">
          <a:solidFill>
            <a:schemeClr val="tx2"/>
          </a:solidFill>
          <a:latin typeface="Tw Cen MT" pitchFamily="34" charset="0"/>
        </a:defRPr>
      </a:lvl3pPr>
      <a:lvl4pPr algn="l" rtl="0" eaLnBrk="0" fontAlgn="base" hangingPunct="0">
        <a:spcBef>
          <a:spcPct val="0"/>
        </a:spcBef>
        <a:spcAft>
          <a:spcPct val="0"/>
        </a:spcAft>
        <a:defRPr sz="4200">
          <a:solidFill>
            <a:schemeClr val="tx2"/>
          </a:solidFill>
          <a:latin typeface="Tw Cen MT" pitchFamily="34" charset="0"/>
        </a:defRPr>
      </a:lvl4pPr>
      <a:lvl5pPr algn="l" rtl="0" eaLnBrk="0" fontAlgn="base" hangingPunct="0">
        <a:spcBef>
          <a:spcPct val="0"/>
        </a:spcBef>
        <a:spcAft>
          <a:spcPct val="0"/>
        </a:spcAft>
        <a:defRPr sz="4200">
          <a:solidFill>
            <a:schemeClr val="tx2"/>
          </a:solidFill>
          <a:latin typeface="Tw Cen MT" pitchFamily="34" charset="0"/>
        </a:defRPr>
      </a:lvl5pPr>
      <a:lvl6pPr marL="457200" algn="l" rtl="0" eaLnBrk="1" fontAlgn="base" hangingPunct="1">
        <a:spcBef>
          <a:spcPct val="0"/>
        </a:spcBef>
        <a:spcAft>
          <a:spcPct val="0"/>
        </a:spcAft>
        <a:defRPr sz="4200">
          <a:solidFill>
            <a:schemeClr val="tx2"/>
          </a:solidFill>
          <a:latin typeface="Tw Cen MT" pitchFamily="34" charset="0"/>
        </a:defRPr>
      </a:lvl6pPr>
      <a:lvl7pPr marL="914400" algn="l" rtl="0" eaLnBrk="1" fontAlgn="base" hangingPunct="1">
        <a:spcBef>
          <a:spcPct val="0"/>
        </a:spcBef>
        <a:spcAft>
          <a:spcPct val="0"/>
        </a:spcAft>
        <a:defRPr sz="4200">
          <a:solidFill>
            <a:schemeClr val="tx2"/>
          </a:solidFill>
          <a:latin typeface="Tw Cen MT" pitchFamily="34" charset="0"/>
        </a:defRPr>
      </a:lvl7pPr>
      <a:lvl8pPr marL="1371600" algn="l" rtl="0" eaLnBrk="1" fontAlgn="base" hangingPunct="1">
        <a:spcBef>
          <a:spcPct val="0"/>
        </a:spcBef>
        <a:spcAft>
          <a:spcPct val="0"/>
        </a:spcAft>
        <a:defRPr sz="4200">
          <a:solidFill>
            <a:schemeClr val="tx2"/>
          </a:solidFill>
          <a:latin typeface="Tw Cen MT" pitchFamily="34" charset="0"/>
        </a:defRPr>
      </a:lvl8pPr>
      <a:lvl9pPr marL="1828800" algn="l" rtl="0" eaLnBrk="1" fontAlgn="base" hangingPunct="1">
        <a:spcBef>
          <a:spcPct val="0"/>
        </a:spcBef>
        <a:spcAft>
          <a:spcPct val="0"/>
        </a:spcAft>
        <a:defRPr sz="4200">
          <a:solidFill>
            <a:schemeClr val="tx2"/>
          </a:solidFill>
          <a:latin typeface="Tw Cen MT" pitchFamily="34" charset="0"/>
        </a:defRPr>
      </a:lvl9pPr>
      <a:extLst/>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EB641B"/>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39639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194" name="Rectangle 2"/>
          <p:cNvSpPr>
            <a:spLocks noGrp="1"/>
          </p:cNvSpPr>
          <p:nvPr>
            <p:ph type="body" sz="half" idx="2"/>
          </p:nvPr>
        </p:nvSpPr>
        <p:spPr/>
        <p:txBody>
          <a:bodyPr/>
          <a:lstStyle/>
          <a:p>
            <a:pPr eaLnBrk="1" hangingPunct="1"/>
            <a:r>
              <a:rPr lang="en-US" sz="2800" b="1" dirty="0" smtClean="0">
                <a:latin typeface="Calibri" pitchFamily="34" charset="0"/>
              </a:rPr>
              <a:t>Session2 By </a:t>
            </a:r>
            <a:r>
              <a:rPr lang="en-US" sz="2800" b="1" dirty="0" err="1" smtClean="0">
                <a:latin typeface="Calibri" pitchFamily="34" charset="0"/>
              </a:rPr>
              <a:t>Saurabh</a:t>
            </a:r>
            <a:r>
              <a:rPr lang="en-US" sz="2800" b="1" smtClean="0">
                <a:latin typeface="Calibri" pitchFamily="34" charset="0"/>
              </a:rPr>
              <a:t> Sharma</a:t>
            </a:r>
            <a:endParaRPr lang="en-US" sz="2800" b="1" dirty="0" smtClean="0">
              <a:latin typeface="Calibri" pitchFamily="34" charset="0"/>
            </a:endParaRPr>
          </a:p>
        </p:txBody>
      </p:sp>
      <p:sp>
        <p:nvSpPr>
          <p:cNvPr id="4" name="Rectangle 3"/>
          <p:cNvSpPr>
            <a:spLocks noGrp="1"/>
          </p:cNvSpPr>
          <p:nvPr>
            <p:ph type="title"/>
          </p:nvPr>
        </p:nvSpPr>
        <p:spPr/>
        <p:txBody>
          <a:bodyPr>
            <a:normAutofit fontScale="90000"/>
          </a:bodyPr>
          <a:lstStyle>
            <a:extLst/>
          </a:lstStyle>
          <a:p>
            <a:pPr eaLnBrk="1" fontAlgn="auto" hangingPunct="1">
              <a:spcAft>
                <a:spcPts val="0"/>
              </a:spcAft>
              <a:defRPr/>
            </a:pPr>
            <a:r>
              <a:rPr lang="en-US" b="1" dirty="0" smtClean="0">
                <a:latin typeface="Calibri" pitchFamily="34" charset="0"/>
              </a:rPr>
              <a:t>Core Java </a:t>
            </a:r>
            <a:endParaRPr lang="en-US" b="1" dirty="0">
              <a:latin typeface="Calibri" pitchFamily="34" charset="0"/>
            </a:endParaRPr>
          </a:p>
        </p:txBody>
      </p:sp>
      <p:pic>
        <p:nvPicPr>
          <p:cNvPr id="8196" name="Picture 6" descr="Nityo_Small"/>
          <p:cNvPicPr>
            <a:picLocks noChangeAspect="1" noChangeArrowheads="1"/>
          </p:cNvPicPr>
          <p:nvPr/>
        </p:nvPicPr>
        <p:blipFill>
          <a:blip r:embed="rId3" cstate="print"/>
          <a:srcRect/>
          <a:stretch>
            <a:fillRect/>
          </a:stretch>
        </p:blipFill>
        <p:spPr bwMode="auto">
          <a:xfrm>
            <a:off x="8039100" y="9525"/>
            <a:ext cx="1095375" cy="652463"/>
          </a:xfrm>
          <a:prstGeom prst="rect">
            <a:avLst/>
          </a:prstGeom>
          <a:noFill/>
          <a:ln w="9525">
            <a:noFill/>
            <a:miter lim="800000"/>
            <a:headEnd/>
            <a:tailEnd/>
          </a:ln>
        </p:spPr>
      </p:pic>
      <p:pic>
        <p:nvPicPr>
          <p:cNvPr id="7" name="Picture Placeholder 6" descr="java-logo.jpg"/>
          <p:cNvPicPr>
            <a:picLocks noGrp="1" noChangeAspect="1"/>
          </p:cNvPicPr>
          <p:nvPr>
            <p:ph type="pic" idx="1"/>
          </p:nvPr>
        </p:nvPicPr>
        <p:blipFill>
          <a:blip r:embed="rId4" cstate="print"/>
          <a:srcRect t="13322" b="13322"/>
          <a:stretch>
            <a:fillRect/>
          </a:stretch>
        </p:blipFill>
        <p:spPr>
          <a:xfrm>
            <a:off x="1557338" y="0"/>
            <a:ext cx="7586662" cy="3419475"/>
          </a:xfrm>
        </p:spPr>
      </p:pic>
    </p:spTree>
  </p:cSld>
  <p:clrMapOvr>
    <a:overrideClrMapping bg1="dk1" tx1="lt1" bg2="dk2" tx2="lt2" accent1="accent1" accent2="accent2" accent3="accent3" accent4="accent4" accent5="accent5" accent6="accent6" hlink="hlink" folHlink="folHlink"/>
  </p:clrMapOvr>
  <p:transition spd="med">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000" b="1" dirty="0" smtClean="0">
                <a:latin typeface="Calibri" pitchFamily="34" charset="0"/>
              </a:rPr>
              <a:t>Types of inheritance</a:t>
            </a:r>
          </a:p>
        </p:txBody>
      </p:sp>
      <p:sp>
        <p:nvSpPr>
          <p:cNvPr id="4" name="Rectangle 2"/>
          <p:cNvSpPr>
            <a:spLocks noGrp="1"/>
          </p:cNvSpPr>
          <p:nvPr>
            <p:ph sz="quarter" idx="13"/>
          </p:nvPr>
        </p:nvSpPr>
        <p:spPr>
          <a:xfrm>
            <a:off x="611560" y="1419622"/>
            <a:ext cx="7748614"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0" indent="0" algn="just" eaLnBrk="1" fontAlgn="auto" hangingPunct="1">
              <a:spcAft>
                <a:spcPts val="0"/>
              </a:spcAft>
              <a:buClr>
                <a:schemeClr val="tx1">
                  <a:shade val="95000"/>
                </a:schemeClr>
              </a:buClr>
              <a:buFont typeface="Wingdings" pitchFamily="2" charset="2"/>
              <a:buChar char="q"/>
              <a:defRPr/>
            </a:pPr>
            <a:r>
              <a:rPr lang="en-US" sz="1400" dirty="0" smtClean="0">
                <a:solidFill>
                  <a:schemeClr val="tx1"/>
                </a:solidFill>
                <a:latin typeface="Calibri" pitchFamily="34" charset="0"/>
                <a:cs typeface="Times New Roman" pitchFamily="18" charset="0"/>
              </a:rPr>
              <a:t> </a:t>
            </a:r>
            <a:r>
              <a:rPr lang="en-US" sz="1400" dirty="0" smtClean="0">
                <a:latin typeface="Calibri" pitchFamily="34" charset="0"/>
              </a:rPr>
              <a:t>Single Level Inheritance </a:t>
            </a:r>
            <a:r>
              <a:rPr lang="en-US" sz="1400" dirty="0" smtClean="0">
                <a:latin typeface="Calibri" pitchFamily="34" charset="0"/>
                <a:sym typeface="Wingdings" pitchFamily="2" charset="2"/>
              </a:rPr>
              <a:t> </a:t>
            </a:r>
            <a:r>
              <a:rPr lang="en-US" sz="1400" dirty="0" smtClean="0">
                <a:latin typeface="Calibri" pitchFamily="34" charset="0"/>
              </a:rPr>
              <a:t>Derives a subclass from a single superclass.</a:t>
            </a:r>
          </a:p>
          <a:p>
            <a:pPr marL="0" indent="0" algn="just" eaLnBrk="1" fontAlgn="auto" hangingPunct="1">
              <a:spcAft>
                <a:spcPts val="0"/>
              </a:spcAft>
              <a:buClr>
                <a:schemeClr val="tx1">
                  <a:shade val="95000"/>
                </a:schemeClr>
              </a:buClr>
              <a:buFont typeface="Wingdings" pitchFamily="2" charset="2"/>
              <a:buChar char="q"/>
              <a:defRPr/>
            </a:pPr>
            <a:endParaRPr lang="en-US" sz="1400" dirty="0" smtClean="0">
              <a:solidFill>
                <a:schemeClr val="tx1"/>
              </a:solidFill>
              <a:latin typeface="Calibri" pitchFamily="34" charset="0"/>
              <a:cs typeface="Times New Roman" pitchFamily="18" charset="0"/>
            </a:endParaRPr>
          </a:p>
          <a:p>
            <a:pPr marL="0" indent="0" algn="just" eaLnBrk="1" fontAlgn="auto" hangingPunct="1">
              <a:spcAft>
                <a:spcPts val="0"/>
              </a:spcAft>
              <a:buClr>
                <a:schemeClr val="tx1">
                  <a:shade val="95000"/>
                </a:schemeClr>
              </a:buClr>
              <a:buFont typeface="Wingdings" pitchFamily="2" charset="2"/>
              <a:buChar char="q"/>
              <a:defRPr/>
            </a:pPr>
            <a:endParaRPr lang="en-US" sz="1400" dirty="0" smtClean="0">
              <a:solidFill>
                <a:schemeClr val="tx1"/>
              </a:solidFill>
              <a:latin typeface="Calibri" pitchFamily="34" charset="0"/>
              <a:cs typeface="Times New Roman" pitchFamily="18" charset="0"/>
            </a:endParaRPr>
          </a:p>
          <a:p>
            <a:pPr marL="0" indent="0" algn="just" eaLnBrk="1" fontAlgn="auto" hangingPunct="1">
              <a:spcAft>
                <a:spcPts val="0"/>
              </a:spcAft>
              <a:buClr>
                <a:schemeClr val="tx1">
                  <a:shade val="95000"/>
                </a:schemeClr>
              </a:buClr>
              <a:buFont typeface="Wingdings" pitchFamily="2" charset="2"/>
              <a:buChar char="q"/>
              <a:defRPr/>
            </a:pPr>
            <a:endParaRPr lang="en-US" sz="1400" dirty="0" smtClean="0">
              <a:solidFill>
                <a:schemeClr val="tx1"/>
              </a:solidFill>
              <a:latin typeface="Calibri" pitchFamily="34" charset="0"/>
              <a:cs typeface="Times New Roman" pitchFamily="18" charset="0"/>
            </a:endParaRPr>
          </a:p>
          <a:p>
            <a:pPr marL="0" indent="0" algn="just" eaLnBrk="1" fontAlgn="auto" hangingPunct="1">
              <a:spcAft>
                <a:spcPts val="0"/>
              </a:spcAft>
              <a:buClr>
                <a:schemeClr val="tx1">
                  <a:shade val="95000"/>
                </a:schemeClr>
              </a:buClr>
              <a:buFont typeface="Wingdings" pitchFamily="2" charset="2"/>
              <a:buChar char="q"/>
              <a:defRPr/>
            </a:pPr>
            <a:endParaRPr lang="en-US" sz="1400" dirty="0" smtClean="0">
              <a:solidFill>
                <a:schemeClr val="tx1"/>
              </a:solidFill>
              <a:latin typeface="Calibri" pitchFamily="34" charset="0"/>
              <a:cs typeface="Times New Roman" pitchFamily="18" charset="0"/>
            </a:endParaRPr>
          </a:p>
          <a:p>
            <a:pPr marL="0" indent="0" algn="just" eaLnBrk="1" fontAlgn="auto" hangingPunct="1">
              <a:spcAft>
                <a:spcPts val="0"/>
              </a:spcAft>
              <a:buClr>
                <a:schemeClr val="tx1">
                  <a:shade val="95000"/>
                </a:schemeClr>
              </a:buClr>
              <a:buFont typeface="Wingdings" pitchFamily="2" charset="2"/>
              <a:buChar char="q"/>
              <a:defRPr/>
            </a:pPr>
            <a:endParaRPr lang="en-US" sz="1400" dirty="0" smtClean="0">
              <a:solidFill>
                <a:schemeClr val="tx1"/>
              </a:solidFill>
              <a:latin typeface="Calibri" pitchFamily="34" charset="0"/>
              <a:cs typeface="Times New Roman" pitchFamily="18" charset="0"/>
            </a:endParaRPr>
          </a:p>
          <a:p>
            <a:pPr marL="0" indent="0" algn="just" eaLnBrk="1" fontAlgn="auto" hangingPunct="1">
              <a:spcAft>
                <a:spcPts val="0"/>
              </a:spcAft>
              <a:buClr>
                <a:schemeClr val="tx1">
                  <a:shade val="95000"/>
                </a:schemeClr>
              </a:buClr>
              <a:buFont typeface="Wingdings" pitchFamily="2" charset="2"/>
              <a:buChar char="q"/>
              <a:defRPr/>
            </a:pPr>
            <a:endParaRPr lang="en-US" sz="1400" dirty="0" smtClean="0">
              <a:solidFill>
                <a:schemeClr val="tx1"/>
              </a:solidFill>
              <a:latin typeface="Calibri" pitchFamily="34" charset="0"/>
              <a:cs typeface="Times New Roman" pitchFamily="18" charset="0"/>
            </a:endParaRPr>
          </a:p>
          <a:p>
            <a:pPr marL="0" indent="0" algn="just" eaLnBrk="1" fontAlgn="auto" hangingPunct="1">
              <a:spcAft>
                <a:spcPts val="0"/>
              </a:spcAft>
              <a:buClr>
                <a:schemeClr val="tx1">
                  <a:shade val="95000"/>
                </a:schemeClr>
              </a:buClr>
              <a:buFont typeface="Wingdings" pitchFamily="2" charset="2"/>
              <a:buChar char="q"/>
              <a:defRPr/>
            </a:pPr>
            <a:endParaRPr lang="en-US" sz="1400" dirty="0" smtClean="0">
              <a:solidFill>
                <a:schemeClr val="tx1"/>
              </a:solidFill>
              <a:latin typeface="Calibri" pitchFamily="34" charset="0"/>
              <a:cs typeface="Times New Roman" pitchFamily="18" charset="0"/>
            </a:endParaRPr>
          </a:p>
          <a:p>
            <a:pPr marL="0" indent="0" algn="just" eaLnBrk="1" fontAlgn="auto" hangingPunct="1">
              <a:spcAft>
                <a:spcPts val="0"/>
              </a:spcAft>
              <a:buClr>
                <a:schemeClr val="tx1">
                  <a:shade val="95000"/>
                </a:schemeClr>
              </a:buClr>
              <a:buFont typeface="Wingdings" pitchFamily="2" charset="2"/>
              <a:buChar char="q"/>
              <a:defRPr/>
            </a:pPr>
            <a:endParaRPr lang="en-US" sz="1400" dirty="0" smtClean="0">
              <a:solidFill>
                <a:schemeClr val="tx1"/>
              </a:solidFill>
              <a:latin typeface="Calibri" pitchFamily="34" charset="0"/>
              <a:cs typeface="Times New Roman" pitchFamily="18" charset="0"/>
            </a:endParaRPr>
          </a:p>
          <a:p>
            <a:pPr marL="0" indent="0" algn="just" eaLnBrk="1" fontAlgn="auto" hangingPunct="1">
              <a:spcAft>
                <a:spcPts val="0"/>
              </a:spcAft>
              <a:buClr>
                <a:schemeClr val="tx1">
                  <a:shade val="95000"/>
                </a:schemeClr>
              </a:buClr>
              <a:buNone/>
              <a:defRPr/>
            </a:pPr>
            <a:endParaRPr lang="en-US" sz="1400" dirty="0">
              <a:solidFill>
                <a:schemeClr val="tx1"/>
              </a:solidFill>
              <a:latin typeface="Calibri" pitchFamily="34" charset="0"/>
              <a:cs typeface="Times New Roman" pitchFamily="18" charset="0"/>
            </a:endParaRPr>
          </a:p>
        </p:txBody>
      </p:sp>
      <p:sp>
        <p:nvSpPr>
          <p:cNvPr id="5" name="Rectangle 4"/>
          <p:cNvSpPr/>
          <p:nvPr/>
        </p:nvSpPr>
        <p:spPr>
          <a:xfrm>
            <a:off x="3131840" y="2427734"/>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 Person </a:t>
            </a:r>
            <a:endParaRPr lang="en-IN" dirty="0"/>
          </a:p>
        </p:txBody>
      </p:sp>
      <p:sp>
        <p:nvSpPr>
          <p:cNvPr id="6" name="Rectangle 5"/>
          <p:cNvSpPr/>
          <p:nvPr/>
        </p:nvSpPr>
        <p:spPr>
          <a:xfrm>
            <a:off x="1691680" y="3939902"/>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r>
              <a:rPr lang="en-IN" dirty="0" smtClean="0"/>
              <a:t>lass Employee</a:t>
            </a:r>
            <a:endParaRPr lang="en-IN" dirty="0"/>
          </a:p>
        </p:txBody>
      </p:sp>
      <p:sp>
        <p:nvSpPr>
          <p:cNvPr id="8" name="Rectangle 7"/>
          <p:cNvSpPr/>
          <p:nvPr/>
        </p:nvSpPr>
        <p:spPr>
          <a:xfrm>
            <a:off x="4355976" y="3939902"/>
            <a:ext cx="165618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 Student </a:t>
            </a:r>
            <a:endParaRPr lang="en-IN" dirty="0"/>
          </a:p>
        </p:txBody>
      </p:sp>
      <p:cxnSp>
        <p:nvCxnSpPr>
          <p:cNvPr id="10" name="Straight Connector 9"/>
          <p:cNvCxnSpPr/>
          <p:nvPr/>
        </p:nvCxnSpPr>
        <p:spPr>
          <a:xfrm>
            <a:off x="2483768" y="3507854"/>
            <a:ext cx="25202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04048" y="3507854"/>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483768" y="3507854"/>
            <a:ext cx="0" cy="50405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Up Arrow 14"/>
          <p:cNvSpPr/>
          <p:nvPr/>
        </p:nvSpPr>
        <p:spPr>
          <a:xfrm>
            <a:off x="3707904" y="3075806"/>
            <a:ext cx="144016" cy="4320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med">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000" b="1" dirty="0" smtClean="0">
                <a:latin typeface="Calibri" pitchFamily="34" charset="0"/>
              </a:rPr>
              <a:t>Types of inheritance(Continued)</a:t>
            </a:r>
          </a:p>
        </p:txBody>
      </p:sp>
      <p:sp>
        <p:nvSpPr>
          <p:cNvPr id="4" name="Rectangle 2"/>
          <p:cNvSpPr>
            <a:spLocks noGrp="1"/>
          </p:cNvSpPr>
          <p:nvPr>
            <p:ph sz="quarter" idx="13"/>
          </p:nvPr>
        </p:nvSpPr>
        <p:spPr>
          <a:xfrm>
            <a:off x="611560" y="1419622"/>
            <a:ext cx="7748614"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0" indent="0" algn="just" eaLnBrk="1" fontAlgn="auto" hangingPunct="1">
              <a:spcAft>
                <a:spcPts val="0"/>
              </a:spcAft>
              <a:buClr>
                <a:schemeClr val="tx1">
                  <a:shade val="95000"/>
                </a:schemeClr>
              </a:buClr>
              <a:buFont typeface="Wingdings" pitchFamily="2" charset="2"/>
              <a:buChar char="q"/>
              <a:defRPr/>
            </a:pPr>
            <a:r>
              <a:rPr lang="en-US" sz="1400" dirty="0" smtClean="0">
                <a:solidFill>
                  <a:schemeClr val="tx1"/>
                </a:solidFill>
                <a:latin typeface="Calibri" pitchFamily="34" charset="0"/>
                <a:cs typeface="Times New Roman" pitchFamily="18" charset="0"/>
              </a:rPr>
              <a:t> </a:t>
            </a:r>
            <a:r>
              <a:rPr lang="en-US" sz="1400" dirty="0" smtClean="0">
                <a:latin typeface="Calibri" pitchFamily="34" charset="0"/>
              </a:rPr>
              <a:t>Multilevel Inheritance </a:t>
            </a:r>
            <a:r>
              <a:rPr lang="en-US" sz="1400" dirty="0" smtClean="0">
                <a:latin typeface="Calibri" pitchFamily="34" charset="0"/>
                <a:sym typeface="Wingdings" pitchFamily="2" charset="2"/>
              </a:rPr>
              <a:t> </a:t>
            </a:r>
            <a:r>
              <a:rPr lang="en-US" sz="1400" dirty="0" smtClean="0">
                <a:latin typeface="Calibri" pitchFamily="34" charset="0"/>
              </a:rPr>
              <a:t>Inherits the properties of another subclass.</a:t>
            </a:r>
          </a:p>
          <a:p>
            <a:pPr marL="0" indent="0" algn="just" eaLnBrk="1" fontAlgn="auto" hangingPunct="1">
              <a:spcAft>
                <a:spcPts val="0"/>
              </a:spcAft>
              <a:buClr>
                <a:schemeClr val="tx1">
                  <a:shade val="95000"/>
                </a:schemeClr>
              </a:buClr>
              <a:buNone/>
              <a:defRPr/>
            </a:pPr>
            <a:r>
              <a:rPr lang="en-US" sz="1400" dirty="0" smtClean="0">
                <a:latin typeface="Calibri" pitchFamily="34" charset="0"/>
              </a:rPr>
              <a:t>Example: </a:t>
            </a:r>
          </a:p>
          <a:p>
            <a:pPr marL="0" indent="0" algn="just" eaLnBrk="1" fontAlgn="auto" hangingPunct="1">
              <a:spcAft>
                <a:spcPts val="0"/>
              </a:spcAft>
              <a:buClr>
                <a:schemeClr val="tx1">
                  <a:shade val="95000"/>
                </a:schemeClr>
              </a:buClr>
              <a:buFont typeface="Wingdings" pitchFamily="2" charset="2"/>
              <a:buChar char="q"/>
              <a:defRPr/>
            </a:pPr>
            <a:endParaRPr lang="en-US" sz="1400" dirty="0" smtClean="0">
              <a:solidFill>
                <a:schemeClr val="tx1"/>
              </a:solidFill>
              <a:latin typeface="Calibri" pitchFamily="34" charset="0"/>
              <a:cs typeface="Times New Roman" pitchFamily="18" charset="0"/>
            </a:endParaRPr>
          </a:p>
          <a:p>
            <a:pPr marL="0" indent="0" algn="just" eaLnBrk="1" fontAlgn="auto" hangingPunct="1">
              <a:spcAft>
                <a:spcPts val="0"/>
              </a:spcAft>
              <a:buClr>
                <a:schemeClr val="tx1">
                  <a:shade val="95000"/>
                </a:schemeClr>
              </a:buClr>
              <a:buFont typeface="Wingdings" pitchFamily="2" charset="2"/>
              <a:buChar char="q"/>
              <a:defRPr/>
            </a:pPr>
            <a:endParaRPr lang="en-US" sz="1400" dirty="0" smtClean="0">
              <a:solidFill>
                <a:schemeClr val="tx1"/>
              </a:solidFill>
              <a:latin typeface="Calibri" pitchFamily="34" charset="0"/>
              <a:cs typeface="Times New Roman" pitchFamily="18" charset="0"/>
            </a:endParaRPr>
          </a:p>
          <a:p>
            <a:pPr marL="0" indent="0" algn="just" eaLnBrk="1" fontAlgn="auto" hangingPunct="1">
              <a:spcAft>
                <a:spcPts val="0"/>
              </a:spcAft>
              <a:buClr>
                <a:schemeClr val="tx1">
                  <a:shade val="95000"/>
                </a:schemeClr>
              </a:buClr>
              <a:buFont typeface="Wingdings" pitchFamily="2" charset="2"/>
              <a:buChar char="q"/>
              <a:defRPr/>
            </a:pPr>
            <a:endParaRPr lang="en-US" sz="1400" dirty="0" smtClean="0">
              <a:solidFill>
                <a:schemeClr val="tx1"/>
              </a:solidFill>
              <a:latin typeface="Calibri" pitchFamily="34" charset="0"/>
              <a:cs typeface="Times New Roman" pitchFamily="18" charset="0"/>
            </a:endParaRPr>
          </a:p>
          <a:p>
            <a:pPr marL="0" indent="0" algn="just" eaLnBrk="1" fontAlgn="auto" hangingPunct="1">
              <a:spcAft>
                <a:spcPts val="0"/>
              </a:spcAft>
              <a:buClr>
                <a:schemeClr val="tx1">
                  <a:shade val="95000"/>
                </a:schemeClr>
              </a:buClr>
              <a:buNone/>
              <a:defRPr/>
            </a:pPr>
            <a:endParaRPr lang="en-US" sz="1400" dirty="0" smtClean="0">
              <a:solidFill>
                <a:schemeClr val="tx1"/>
              </a:solidFill>
              <a:latin typeface="Calibri" pitchFamily="34" charset="0"/>
              <a:cs typeface="Times New Roman" pitchFamily="18" charset="0"/>
            </a:endParaRPr>
          </a:p>
          <a:p>
            <a:pPr marL="0" indent="0" algn="just" eaLnBrk="1" fontAlgn="auto" hangingPunct="1">
              <a:spcAft>
                <a:spcPts val="0"/>
              </a:spcAft>
              <a:buClr>
                <a:schemeClr val="tx1">
                  <a:shade val="95000"/>
                </a:schemeClr>
              </a:buClr>
              <a:buFont typeface="Wingdings" pitchFamily="2" charset="2"/>
              <a:buChar char="q"/>
              <a:defRPr/>
            </a:pPr>
            <a:endParaRPr lang="en-US" sz="1400" dirty="0" smtClean="0">
              <a:solidFill>
                <a:schemeClr val="tx1"/>
              </a:solidFill>
              <a:latin typeface="Calibri" pitchFamily="34" charset="0"/>
              <a:cs typeface="Times New Roman" pitchFamily="18" charset="0"/>
            </a:endParaRPr>
          </a:p>
          <a:p>
            <a:pPr marL="0" indent="0" algn="just" eaLnBrk="1" fontAlgn="auto" hangingPunct="1">
              <a:spcAft>
                <a:spcPts val="0"/>
              </a:spcAft>
              <a:buClr>
                <a:schemeClr val="tx1">
                  <a:shade val="95000"/>
                </a:schemeClr>
              </a:buClr>
              <a:buFont typeface="Wingdings" pitchFamily="2" charset="2"/>
              <a:buChar char="q"/>
              <a:defRPr/>
            </a:pPr>
            <a:endParaRPr lang="en-US" sz="1400" dirty="0" smtClean="0">
              <a:solidFill>
                <a:schemeClr val="tx1"/>
              </a:solidFill>
              <a:latin typeface="Calibri" pitchFamily="34" charset="0"/>
              <a:cs typeface="Times New Roman" pitchFamily="18" charset="0"/>
            </a:endParaRPr>
          </a:p>
          <a:p>
            <a:pPr marL="0" indent="0" algn="just" eaLnBrk="1" fontAlgn="auto" hangingPunct="1">
              <a:spcAft>
                <a:spcPts val="0"/>
              </a:spcAft>
              <a:buClr>
                <a:schemeClr val="tx1">
                  <a:shade val="95000"/>
                </a:schemeClr>
              </a:buClr>
              <a:buFont typeface="Wingdings" pitchFamily="2" charset="2"/>
              <a:buChar char="q"/>
              <a:defRPr/>
            </a:pPr>
            <a:endParaRPr lang="en-US" sz="1400" dirty="0" smtClean="0">
              <a:solidFill>
                <a:schemeClr val="tx1"/>
              </a:solidFill>
              <a:latin typeface="Calibri" pitchFamily="34" charset="0"/>
              <a:cs typeface="Times New Roman" pitchFamily="18" charset="0"/>
            </a:endParaRPr>
          </a:p>
          <a:p>
            <a:pPr marL="0" indent="0" algn="just" eaLnBrk="1" fontAlgn="auto" hangingPunct="1">
              <a:spcAft>
                <a:spcPts val="0"/>
              </a:spcAft>
              <a:buClr>
                <a:schemeClr val="tx1">
                  <a:shade val="95000"/>
                </a:schemeClr>
              </a:buClr>
              <a:buFont typeface="Wingdings" pitchFamily="2" charset="2"/>
              <a:buChar char="q"/>
              <a:defRPr/>
            </a:pPr>
            <a:endParaRPr lang="en-US" sz="1400" dirty="0" smtClean="0">
              <a:solidFill>
                <a:schemeClr val="tx1"/>
              </a:solidFill>
              <a:latin typeface="Calibri" pitchFamily="34" charset="0"/>
              <a:cs typeface="Times New Roman" pitchFamily="18" charset="0"/>
            </a:endParaRPr>
          </a:p>
          <a:p>
            <a:pPr marL="0" indent="0" algn="just" eaLnBrk="1" fontAlgn="auto" hangingPunct="1">
              <a:spcAft>
                <a:spcPts val="0"/>
              </a:spcAft>
              <a:buClr>
                <a:schemeClr val="tx1">
                  <a:shade val="95000"/>
                </a:schemeClr>
              </a:buClr>
              <a:buNone/>
              <a:defRPr/>
            </a:pPr>
            <a:endParaRPr lang="en-US" sz="1400" dirty="0">
              <a:solidFill>
                <a:schemeClr val="tx1"/>
              </a:solidFill>
              <a:latin typeface="Calibri" pitchFamily="34" charset="0"/>
              <a:cs typeface="Times New Roman" pitchFamily="18" charset="0"/>
            </a:endParaRPr>
          </a:p>
        </p:txBody>
      </p:sp>
      <p:sp>
        <p:nvSpPr>
          <p:cNvPr id="5" name="Rectangle 4"/>
          <p:cNvSpPr/>
          <p:nvPr/>
        </p:nvSpPr>
        <p:spPr>
          <a:xfrm>
            <a:off x="3131840" y="1995686"/>
            <a:ext cx="158417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Calibri" pitchFamily="34" charset="0"/>
              </a:rPr>
              <a:t>class Person </a:t>
            </a:r>
            <a:endParaRPr lang="en-IN" sz="1600" b="1" dirty="0">
              <a:latin typeface="Calibri" pitchFamily="34" charset="0"/>
            </a:endParaRPr>
          </a:p>
        </p:txBody>
      </p:sp>
      <p:sp>
        <p:nvSpPr>
          <p:cNvPr id="6" name="Rectangle 5"/>
          <p:cNvSpPr/>
          <p:nvPr/>
        </p:nvSpPr>
        <p:spPr>
          <a:xfrm>
            <a:off x="3131840" y="3075806"/>
            <a:ext cx="15841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latin typeface="Calibri" pitchFamily="34" charset="0"/>
              </a:rPr>
              <a:t>c</a:t>
            </a:r>
            <a:r>
              <a:rPr lang="en-IN" sz="1600" b="1" dirty="0" smtClean="0">
                <a:latin typeface="Calibri" pitchFamily="34" charset="0"/>
              </a:rPr>
              <a:t>lass Employee</a:t>
            </a:r>
            <a:endParaRPr lang="en-IN" sz="1600" b="1" dirty="0">
              <a:latin typeface="Calibri" pitchFamily="34" charset="0"/>
            </a:endParaRPr>
          </a:p>
        </p:txBody>
      </p:sp>
      <p:sp>
        <p:nvSpPr>
          <p:cNvPr id="8" name="Rectangle 7"/>
          <p:cNvSpPr/>
          <p:nvPr/>
        </p:nvSpPr>
        <p:spPr>
          <a:xfrm>
            <a:off x="3131840" y="4083918"/>
            <a:ext cx="15841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Calibri" pitchFamily="34" charset="0"/>
              </a:rPr>
              <a:t>class Manager </a:t>
            </a:r>
            <a:endParaRPr lang="en-IN" sz="1600" b="1" dirty="0">
              <a:latin typeface="Calibri" pitchFamily="34" charset="0"/>
            </a:endParaRPr>
          </a:p>
        </p:txBody>
      </p:sp>
      <p:sp>
        <p:nvSpPr>
          <p:cNvPr id="15" name="Up Arrow 14"/>
          <p:cNvSpPr/>
          <p:nvPr/>
        </p:nvSpPr>
        <p:spPr>
          <a:xfrm>
            <a:off x="3851920" y="2643758"/>
            <a:ext cx="144016" cy="4320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Up Arrow 12"/>
          <p:cNvSpPr/>
          <p:nvPr/>
        </p:nvSpPr>
        <p:spPr>
          <a:xfrm>
            <a:off x="3851920" y="3651870"/>
            <a:ext cx="144016" cy="4320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med">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super()</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eaLnBrk="1" hangingPunct="1">
              <a:lnSpc>
                <a:spcPct val="90000"/>
              </a:lnSpc>
            </a:pPr>
            <a:r>
              <a:rPr lang="en-US" sz="1400" dirty="0" smtClean="0">
                <a:latin typeface="Calibri" pitchFamily="34" charset="0"/>
              </a:rPr>
              <a:t>Keyword </a:t>
            </a:r>
            <a:r>
              <a:rPr lang="en-US" sz="1400" b="1" dirty="0" smtClean="0">
                <a:solidFill>
                  <a:srgbClr val="000000"/>
                </a:solidFill>
                <a:latin typeface="Calibri" pitchFamily="34" charset="0"/>
              </a:rPr>
              <a:t>super() or super(&lt; with parameters&gt;) </a:t>
            </a:r>
            <a:r>
              <a:rPr lang="en-US" sz="1400" dirty="0" smtClean="0">
                <a:latin typeface="Calibri" pitchFamily="34" charset="0"/>
              </a:rPr>
              <a:t>is used to call the super class constructor. </a:t>
            </a:r>
          </a:p>
          <a:p>
            <a:pPr algn="just" eaLnBrk="1" hangingPunct="1">
              <a:lnSpc>
                <a:spcPct val="90000"/>
              </a:lnSpc>
              <a:spcBef>
                <a:spcPct val="50000"/>
              </a:spcBef>
            </a:pPr>
            <a:r>
              <a:rPr lang="en-US" sz="1400" b="1" dirty="0" smtClean="0">
                <a:solidFill>
                  <a:srgbClr val="000000"/>
                </a:solidFill>
                <a:latin typeface="Calibri" pitchFamily="34" charset="0"/>
              </a:rPr>
              <a:t>super() </a:t>
            </a:r>
            <a:r>
              <a:rPr lang="en-US" sz="1400" dirty="0" smtClean="0">
                <a:latin typeface="Calibri" pitchFamily="34" charset="0"/>
              </a:rPr>
              <a:t>(like </a:t>
            </a:r>
            <a:r>
              <a:rPr lang="en-US" sz="1400" b="1" dirty="0" smtClean="0">
                <a:solidFill>
                  <a:srgbClr val="000000"/>
                </a:solidFill>
                <a:latin typeface="Calibri" pitchFamily="34" charset="0"/>
              </a:rPr>
              <a:t>this() </a:t>
            </a:r>
            <a:r>
              <a:rPr lang="en-US" sz="1400" dirty="0" smtClean="0">
                <a:latin typeface="Calibri" pitchFamily="34" charset="0"/>
              </a:rPr>
              <a:t>) can be called only from the constructor.</a:t>
            </a:r>
          </a:p>
          <a:p>
            <a:pPr algn="just" eaLnBrk="1" hangingPunct="1">
              <a:lnSpc>
                <a:spcPct val="90000"/>
              </a:lnSpc>
              <a:spcBef>
                <a:spcPct val="50000"/>
              </a:spcBef>
            </a:pPr>
            <a:r>
              <a:rPr lang="en-US" sz="1400" dirty="0" smtClean="0">
                <a:latin typeface="Calibri" pitchFamily="34" charset="0"/>
              </a:rPr>
              <a:t>It must be the first statement of the constructor.</a:t>
            </a:r>
          </a:p>
          <a:p>
            <a:pPr algn="just" eaLnBrk="1" hangingPunct="1">
              <a:lnSpc>
                <a:spcPct val="90000"/>
              </a:lnSpc>
              <a:spcBef>
                <a:spcPct val="50000"/>
              </a:spcBef>
            </a:pPr>
            <a:r>
              <a:rPr lang="en-US" sz="1400" dirty="0" smtClean="0">
                <a:latin typeface="Calibri" pitchFamily="34" charset="0"/>
              </a:rPr>
              <a:t>Which also implies that </a:t>
            </a:r>
            <a:r>
              <a:rPr lang="en-US" sz="1400" b="1" dirty="0" smtClean="0">
                <a:solidFill>
                  <a:srgbClr val="000000"/>
                </a:solidFill>
                <a:latin typeface="Calibri" pitchFamily="34" charset="0"/>
              </a:rPr>
              <a:t>super() </a:t>
            </a:r>
            <a:r>
              <a:rPr lang="en-US" sz="1400" dirty="0" smtClean="0">
                <a:latin typeface="Calibri" pitchFamily="34" charset="0"/>
              </a:rPr>
              <a:t>and</a:t>
            </a:r>
            <a:r>
              <a:rPr lang="en-US" sz="1400" b="1" dirty="0" smtClean="0">
                <a:solidFill>
                  <a:srgbClr val="000000"/>
                </a:solidFill>
                <a:latin typeface="Calibri" pitchFamily="34" charset="0"/>
              </a:rPr>
              <a:t> this()</a:t>
            </a:r>
            <a:r>
              <a:rPr lang="en-US" sz="1400" dirty="0" smtClean="0">
                <a:latin typeface="Calibri" pitchFamily="34" charset="0"/>
              </a:rPr>
              <a:t>  cannot be used together because both must be first statement of constructor.</a:t>
            </a:r>
          </a:p>
          <a:p>
            <a:pPr algn="just"/>
            <a:r>
              <a:rPr lang="en-US" sz="1400" dirty="0" smtClean="0">
                <a:latin typeface="Calibri" pitchFamily="34" charset="0"/>
              </a:rPr>
              <a:t>Compiler inserts a </a:t>
            </a:r>
            <a:r>
              <a:rPr lang="en-US" sz="1400" b="1" dirty="0" smtClean="0">
                <a:solidFill>
                  <a:srgbClr val="000000"/>
                </a:solidFill>
                <a:latin typeface="Calibri" pitchFamily="34" charset="0"/>
              </a:rPr>
              <a:t>super() </a:t>
            </a:r>
            <a:r>
              <a:rPr lang="en-US" sz="1400" dirty="0" smtClean="0">
                <a:latin typeface="Calibri" pitchFamily="34" charset="0"/>
              </a:rPr>
              <a:t>statement in all constructor if subclass constructor does not explicitly call some form of </a:t>
            </a:r>
            <a:r>
              <a:rPr lang="en-US" sz="1400" b="1" dirty="0" smtClean="0">
                <a:solidFill>
                  <a:srgbClr val="000000"/>
                </a:solidFill>
                <a:latin typeface="Calibri" pitchFamily="34" charset="0"/>
              </a:rPr>
              <a:t>super()</a:t>
            </a:r>
            <a:r>
              <a:rPr lang="en-US" sz="1400" dirty="0" smtClean="0">
                <a:latin typeface="Calibri" pitchFamily="34" charset="0"/>
              </a:rPr>
              <a:t> that calls super class constructor.</a:t>
            </a:r>
          </a:p>
          <a:p>
            <a:pPr algn="just"/>
            <a:r>
              <a:rPr lang="en-US" sz="1400" dirty="0" smtClean="0">
                <a:latin typeface="Calibri" pitchFamily="34" charset="0"/>
              </a:rPr>
              <a:t>This is to ensure initialization of super class members because they are also part of subclass.</a:t>
            </a:r>
          </a:p>
        </p:txBody>
      </p:sp>
    </p:spTree>
  </p:cSld>
  <p:clrMapOvr>
    <a:masterClrMapping/>
  </p:clrMapOvr>
  <p:transition spd="med">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Example of super</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47500" lnSpcReduction="20000"/>
          </a:bodyPr>
          <a:lstStyle>
            <a:extLst/>
          </a:lstStyle>
          <a:p>
            <a:pPr algn="just" eaLnBrk="1" hangingPunct="1">
              <a:lnSpc>
                <a:spcPct val="90000"/>
              </a:lnSpc>
            </a:pPr>
            <a:endParaRPr lang="en-US" sz="1400" dirty="0" smtClean="0">
              <a:latin typeface="Calibri" pitchFamily="34" charset="0"/>
            </a:endParaRPr>
          </a:p>
          <a:p>
            <a:pPr algn="just" eaLnBrk="1" hangingPunct="1">
              <a:lnSpc>
                <a:spcPct val="90000"/>
              </a:lnSpc>
            </a:pPr>
            <a:r>
              <a:rPr lang="en-US" sz="2500" dirty="0" smtClean="0">
                <a:latin typeface="Calibri" pitchFamily="34" charset="0"/>
              </a:rPr>
              <a:t>Assume that there is only a parameter constructor in class </a:t>
            </a:r>
            <a:r>
              <a:rPr lang="en-US" sz="2500" b="1" dirty="0" smtClean="0">
                <a:latin typeface="Calibri" pitchFamily="34" charset="0"/>
              </a:rPr>
              <a:t>Person </a:t>
            </a:r>
            <a:r>
              <a:rPr lang="en-US" sz="2500" dirty="0" smtClean="0">
                <a:latin typeface="Calibri" pitchFamily="34" charset="0"/>
              </a:rPr>
              <a:t>which is taking one parameter </a:t>
            </a:r>
            <a:r>
              <a:rPr lang="en-US" sz="2500" b="1" dirty="0" smtClean="0">
                <a:latin typeface="Calibri" pitchFamily="34" charset="0"/>
              </a:rPr>
              <a:t>name </a:t>
            </a:r>
            <a:r>
              <a:rPr lang="en-US" sz="2500" dirty="0" smtClean="0">
                <a:latin typeface="Calibri" pitchFamily="34" charset="0"/>
              </a:rPr>
              <a:t>type of </a:t>
            </a:r>
            <a:r>
              <a:rPr lang="en-US" sz="2500" b="1" dirty="0" smtClean="0">
                <a:latin typeface="Calibri" pitchFamily="34" charset="0"/>
              </a:rPr>
              <a:t>String </a:t>
            </a:r>
            <a:r>
              <a:rPr lang="en-US" sz="2500" dirty="0" smtClean="0">
                <a:latin typeface="Calibri" pitchFamily="34" charset="0"/>
              </a:rPr>
              <a:t>and </a:t>
            </a:r>
            <a:r>
              <a:rPr lang="en-US" sz="2500" b="1" dirty="0" smtClean="0">
                <a:latin typeface="Calibri" pitchFamily="34" charset="0"/>
              </a:rPr>
              <a:t>Student </a:t>
            </a:r>
            <a:r>
              <a:rPr lang="en-US" sz="2500" dirty="0" smtClean="0">
                <a:latin typeface="Calibri" pitchFamily="34" charset="0"/>
              </a:rPr>
              <a:t>is a child class of </a:t>
            </a:r>
            <a:r>
              <a:rPr lang="en-US" sz="2500" b="1" dirty="0" smtClean="0">
                <a:latin typeface="Calibri" pitchFamily="34" charset="0"/>
              </a:rPr>
              <a:t>Person class </a:t>
            </a:r>
            <a:r>
              <a:rPr lang="en-US" sz="2500" dirty="0" smtClean="0">
                <a:latin typeface="Calibri" pitchFamily="34" charset="0"/>
              </a:rPr>
              <a:t>then inside </a:t>
            </a:r>
            <a:r>
              <a:rPr lang="en-US" sz="2500" b="1" dirty="0" smtClean="0">
                <a:latin typeface="Calibri" pitchFamily="34" charset="0"/>
              </a:rPr>
              <a:t>Student </a:t>
            </a:r>
            <a:r>
              <a:rPr lang="en-US" sz="2500" dirty="0" smtClean="0">
                <a:latin typeface="Calibri" pitchFamily="34" charset="0"/>
              </a:rPr>
              <a:t>class we must have to override one constructor.</a:t>
            </a:r>
          </a:p>
          <a:p>
            <a:pPr algn="just" eaLnBrk="1" hangingPunct="1">
              <a:lnSpc>
                <a:spcPct val="90000"/>
              </a:lnSpc>
            </a:pPr>
            <a:r>
              <a:rPr lang="en-US" sz="2500" dirty="0" smtClean="0">
                <a:latin typeface="Calibri" pitchFamily="34" charset="0"/>
              </a:rPr>
              <a:t>Example:	</a:t>
            </a:r>
          </a:p>
          <a:p>
            <a:pPr algn="just" eaLnBrk="1" hangingPunct="1">
              <a:lnSpc>
                <a:spcPct val="90000"/>
              </a:lnSpc>
              <a:buNone/>
            </a:pPr>
            <a:r>
              <a:rPr lang="en-US" sz="2500" dirty="0" smtClean="0">
                <a:latin typeface="Calibri" pitchFamily="34" charset="0"/>
              </a:rPr>
              <a:t>	1. public class Student extends Person</a:t>
            </a:r>
          </a:p>
          <a:p>
            <a:pPr algn="just" eaLnBrk="1" hangingPunct="1">
              <a:lnSpc>
                <a:spcPct val="90000"/>
              </a:lnSpc>
              <a:buNone/>
            </a:pPr>
            <a:r>
              <a:rPr lang="en-US" sz="2500" dirty="0" smtClean="0">
                <a:latin typeface="Calibri" pitchFamily="34" charset="0"/>
              </a:rPr>
              <a:t>	2. {</a:t>
            </a:r>
          </a:p>
          <a:p>
            <a:pPr algn="just" eaLnBrk="1" hangingPunct="1">
              <a:lnSpc>
                <a:spcPct val="90000"/>
              </a:lnSpc>
              <a:buNone/>
            </a:pPr>
            <a:r>
              <a:rPr lang="en-US" sz="2500" dirty="0" smtClean="0">
                <a:latin typeface="Calibri" pitchFamily="34" charset="0"/>
              </a:rPr>
              <a:t>	3.	public Student()</a:t>
            </a:r>
          </a:p>
          <a:p>
            <a:pPr algn="just" eaLnBrk="1" hangingPunct="1">
              <a:lnSpc>
                <a:spcPct val="90000"/>
              </a:lnSpc>
              <a:buNone/>
            </a:pPr>
            <a:r>
              <a:rPr lang="en-US" sz="2500" dirty="0" smtClean="0">
                <a:latin typeface="Calibri" pitchFamily="34" charset="0"/>
              </a:rPr>
              <a:t>	4.	{</a:t>
            </a:r>
          </a:p>
          <a:p>
            <a:pPr algn="just" eaLnBrk="1" hangingPunct="1">
              <a:lnSpc>
                <a:spcPct val="90000"/>
              </a:lnSpc>
              <a:buNone/>
            </a:pPr>
            <a:r>
              <a:rPr lang="en-US" sz="2500" dirty="0" smtClean="0">
                <a:latin typeface="Calibri" pitchFamily="34" charset="0"/>
              </a:rPr>
              <a:t>	5.		super(“Mark”);   //Use for calling superclass constructor</a:t>
            </a:r>
          </a:p>
          <a:p>
            <a:pPr algn="just" eaLnBrk="1" hangingPunct="1">
              <a:lnSpc>
                <a:spcPct val="90000"/>
              </a:lnSpc>
              <a:buNone/>
            </a:pPr>
            <a:r>
              <a:rPr lang="en-US" sz="2500" dirty="0" smtClean="0">
                <a:latin typeface="Calibri" pitchFamily="34" charset="0"/>
              </a:rPr>
              <a:t>	6.	}</a:t>
            </a:r>
          </a:p>
          <a:p>
            <a:pPr algn="just" eaLnBrk="1" hangingPunct="1">
              <a:lnSpc>
                <a:spcPct val="90000"/>
              </a:lnSpc>
              <a:buNone/>
            </a:pPr>
            <a:r>
              <a:rPr lang="en-US" sz="2500" dirty="0" smtClean="0">
                <a:latin typeface="Calibri" pitchFamily="34" charset="0"/>
              </a:rPr>
              <a:t>	7. }</a:t>
            </a:r>
          </a:p>
          <a:p>
            <a:pPr algn="just" eaLnBrk="1" hangingPunct="1">
              <a:lnSpc>
                <a:spcPct val="90000"/>
              </a:lnSpc>
              <a:buFont typeface="Wingdings" pitchFamily="2" charset="2"/>
              <a:buChar char="q"/>
            </a:pPr>
            <a:r>
              <a:rPr lang="en-US" sz="2500" dirty="0" smtClean="0">
                <a:latin typeface="Calibri" pitchFamily="34" charset="0"/>
              </a:rPr>
              <a:t>For classes where super class does not have no-argument constructor, all subclass constructors must explicitly call appropriate super class constructor.</a:t>
            </a:r>
          </a:p>
          <a:p>
            <a:pPr algn="just">
              <a:lnSpc>
                <a:spcPct val="140000"/>
              </a:lnSpc>
              <a:buFont typeface="Wingdings" pitchFamily="2" charset="2"/>
              <a:buChar char="q"/>
              <a:defRPr/>
            </a:pPr>
            <a:r>
              <a:rPr lang="en-US" sz="2500" b="1" dirty="0" smtClean="0">
                <a:latin typeface="Calibri" pitchFamily="34" charset="0"/>
              </a:rPr>
              <a:t>Note</a:t>
            </a:r>
            <a:r>
              <a:rPr lang="en-US" sz="2500" b="1" dirty="0" smtClean="0">
                <a:latin typeface="Calibri" pitchFamily="34" charset="0"/>
                <a:sym typeface="Wingdings" pitchFamily="2" charset="2"/>
              </a:rPr>
              <a:t> </a:t>
            </a:r>
            <a:r>
              <a:rPr lang="en-US" sz="2500" dirty="0" smtClean="0">
                <a:latin typeface="Calibri" pitchFamily="34" charset="0"/>
                <a:sym typeface="Wingdings" pitchFamily="2" charset="2"/>
              </a:rPr>
              <a:t>In this example</a:t>
            </a:r>
            <a:r>
              <a:rPr lang="en-US" sz="2500" dirty="0" smtClean="0">
                <a:latin typeface="Calibri" pitchFamily="34" charset="0"/>
              </a:rPr>
              <a:t> calling super(“Mark”) becomes compulsory from constructor of Student class since only one constructor is defined in Person class which takes one argument.</a:t>
            </a:r>
          </a:p>
          <a:p>
            <a:pPr algn="just" eaLnBrk="1" hangingPunct="1">
              <a:lnSpc>
                <a:spcPct val="90000"/>
              </a:lnSpc>
              <a:buNone/>
            </a:pPr>
            <a:endParaRPr lang="en-US" sz="1400" dirty="0" smtClean="0">
              <a:latin typeface="Calibri" pitchFamily="34" charset="0"/>
            </a:endParaRPr>
          </a:p>
          <a:p>
            <a:pPr algn="just" eaLnBrk="1" hangingPunct="1">
              <a:lnSpc>
                <a:spcPct val="90000"/>
              </a:lnSpc>
              <a:buNone/>
            </a:pPr>
            <a:r>
              <a:rPr lang="en-US" sz="1400" b="1" dirty="0" smtClean="0">
                <a:latin typeface="Calibri" pitchFamily="34" charset="0"/>
              </a:rPr>
              <a:t>	 </a:t>
            </a: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Calling super class methods</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eaLnBrk="1" hangingPunct="1">
              <a:buClr>
                <a:schemeClr val="accent6"/>
              </a:buClr>
            </a:pPr>
            <a:r>
              <a:rPr lang="en-US" sz="1600" dirty="0" smtClean="0">
                <a:latin typeface="Calibri" pitchFamily="34" charset="0"/>
              </a:rPr>
              <a:t>The </a:t>
            </a:r>
            <a:r>
              <a:rPr lang="en-US" sz="1600" b="1" dirty="0" smtClean="0">
                <a:solidFill>
                  <a:srgbClr val="000000"/>
                </a:solidFill>
                <a:latin typeface="Calibri" pitchFamily="34" charset="0"/>
              </a:rPr>
              <a:t>super</a:t>
            </a:r>
            <a:r>
              <a:rPr lang="en-US" sz="1600" dirty="0" smtClean="0">
                <a:latin typeface="Calibri" pitchFamily="34" charset="0"/>
              </a:rPr>
              <a:t> keyword  can also be used to invoke super class methods from the subclass method.</a:t>
            </a:r>
          </a:p>
          <a:p>
            <a:pPr lvl="1" algn="just" eaLnBrk="1" hangingPunct="1">
              <a:buClr>
                <a:schemeClr val="accent6"/>
              </a:buClr>
              <a:buNone/>
            </a:pPr>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super.getName</a:t>
            </a:r>
            <a:r>
              <a:rPr lang="en-US" sz="1600" b="1" dirty="0" smtClean="0">
                <a:solidFill>
                  <a:srgbClr val="000000"/>
                </a:solidFill>
                <a:latin typeface="Calibri" pitchFamily="34" charset="0"/>
              </a:rPr>
              <a:t>()</a:t>
            </a:r>
          </a:p>
          <a:p>
            <a:pPr algn="just" eaLnBrk="1" hangingPunct="1">
              <a:buClr>
                <a:schemeClr val="accent6"/>
              </a:buClr>
            </a:pPr>
            <a:r>
              <a:rPr lang="en-US" sz="1600" dirty="0" smtClean="0">
                <a:latin typeface="Calibri" pitchFamily="34" charset="0"/>
              </a:rPr>
              <a:t>This becomes necessary only when subclass has redefined the method in super class. </a:t>
            </a:r>
          </a:p>
          <a:p>
            <a:pPr algn="just" eaLnBrk="1" hangingPunct="1">
              <a:buClr>
                <a:schemeClr val="accent6"/>
              </a:buClr>
              <a:buNone/>
            </a:pPr>
            <a:r>
              <a:rPr lang="en-US" sz="1600" i="1" dirty="0" smtClean="0">
                <a:solidFill>
                  <a:schemeClr val="tx1"/>
                </a:solidFill>
                <a:latin typeface="Calibri" pitchFamily="34" charset="0"/>
              </a:rPr>
              <a:t>	 </a:t>
            </a:r>
          </a:p>
          <a:p>
            <a:pPr algn="just" eaLnBrk="1" hangingPunct="1">
              <a:buClr>
                <a:schemeClr val="accent6"/>
              </a:buClr>
              <a:buNone/>
            </a:pPr>
            <a:r>
              <a:rPr lang="en-US" sz="1600" i="1" dirty="0" smtClean="0">
                <a:solidFill>
                  <a:schemeClr val="tx1"/>
                </a:solidFill>
                <a:latin typeface="Calibri" pitchFamily="34" charset="0"/>
              </a:rPr>
              <a:t>	</a:t>
            </a:r>
            <a:r>
              <a:rPr lang="en-US" sz="1600" b="1" dirty="0" smtClean="0">
                <a:solidFill>
                  <a:schemeClr val="tx1"/>
                </a:solidFill>
                <a:latin typeface="Calibri" pitchFamily="34" charset="0"/>
              </a:rPr>
              <a:t>More on this in overriding session</a:t>
            </a:r>
            <a:endParaRPr lang="en-US" sz="1600" b="1" dirty="0" smtClean="0">
              <a:latin typeface="Calibri" pitchFamily="34" charset="0"/>
            </a:endParaRPr>
          </a:p>
          <a:p>
            <a:pPr algn="just" eaLnBrk="1" hangingPunct="1">
              <a:lnSpc>
                <a:spcPct val="90000"/>
              </a:lnSpc>
              <a:buNone/>
            </a:pPr>
            <a:r>
              <a:rPr lang="en-US" sz="1400" b="1" dirty="0" smtClean="0">
                <a:latin typeface="Calibri" pitchFamily="34" charset="0"/>
              </a:rPr>
              <a:t>	 </a:t>
            </a: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Initializers</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609600" indent="-609600" eaLnBrk="1" hangingPunct="1">
              <a:defRPr/>
            </a:pPr>
            <a:r>
              <a:rPr lang="en-US" sz="1400" dirty="0" smtClean="0">
                <a:latin typeface="Calibri" pitchFamily="34" charset="0"/>
              </a:rPr>
              <a:t>Initializers are blocks of code used to initialize member variables. </a:t>
            </a:r>
          </a:p>
          <a:p>
            <a:pPr marL="1371600" lvl="2" indent="-457200" eaLnBrk="1" hangingPunct="1">
              <a:buFontTx/>
              <a:buAutoNum type="alphaLcParenR"/>
              <a:defRPr/>
            </a:pPr>
            <a:r>
              <a:rPr lang="en-US" sz="1400" dirty="0" smtClean="0">
                <a:latin typeface="Calibri" pitchFamily="34" charset="0"/>
              </a:rPr>
              <a:t>Non-Static Initializers</a:t>
            </a:r>
          </a:p>
          <a:p>
            <a:pPr marL="1828800" lvl="3" indent="-457200" eaLnBrk="1" hangingPunct="1">
              <a:defRPr/>
            </a:pPr>
            <a:r>
              <a:rPr lang="en-US" sz="1400" dirty="0" smtClean="0">
                <a:latin typeface="Calibri" pitchFamily="34" charset="0"/>
              </a:rPr>
              <a:t>Used to initialize instance variables.</a:t>
            </a:r>
          </a:p>
          <a:p>
            <a:pPr marL="1828800" lvl="3" indent="-457200" eaLnBrk="1" hangingPunct="1">
              <a:defRPr/>
            </a:pPr>
            <a:r>
              <a:rPr lang="en-US" sz="1400" dirty="0" smtClean="0">
                <a:latin typeface="Calibri" pitchFamily="34" charset="0"/>
              </a:rPr>
              <a:t>Invoked every time object is created.</a:t>
            </a:r>
          </a:p>
          <a:p>
            <a:pPr marL="1828800" lvl="3" indent="-457200" eaLnBrk="1" hangingPunct="1">
              <a:defRPr/>
            </a:pPr>
            <a:r>
              <a:rPr lang="en-US" sz="1400" dirty="0" smtClean="0">
                <a:latin typeface="Calibri" pitchFamily="34" charset="0"/>
              </a:rPr>
              <a:t>Syntax </a:t>
            </a:r>
          </a:p>
          <a:p>
            <a:pPr marL="2286000" lvl="4" indent="-457200" eaLnBrk="1" hangingPunct="1">
              <a:defRPr/>
            </a:pPr>
            <a:r>
              <a:rPr lang="en-US" sz="1400" b="1" dirty="0" smtClean="0">
                <a:solidFill>
                  <a:srgbClr val="000000"/>
                </a:solidFill>
                <a:latin typeface="Calibri" pitchFamily="34" charset="0"/>
                <a:cs typeface="Courier New" pitchFamily="49" charset="0"/>
              </a:rPr>
              <a:t>{ &lt;&lt;statements&gt;&gt;} 	//Line 1</a:t>
            </a:r>
          </a:p>
          <a:p>
            <a:pPr marL="1371600" lvl="2" indent="-457200" eaLnBrk="1" hangingPunct="1">
              <a:buFontTx/>
              <a:buAutoNum type="alphaLcParenR"/>
              <a:defRPr/>
            </a:pPr>
            <a:r>
              <a:rPr lang="en-US" sz="1400" dirty="0" smtClean="0">
                <a:latin typeface="Calibri" pitchFamily="34" charset="0"/>
              </a:rPr>
              <a:t>Static Initializers</a:t>
            </a:r>
          </a:p>
          <a:p>
            <a:pPr marL="1828800" lvl="3" indent="-457200" eaLnBrk="1" hangingPunct="1">
              <a:defRPr/>
            </a:pPr>
            <a:r>
              <a:rPr lang="en-US" sz="1400" dirty="0" smtClean="0">
                <a:latin typeface="Calibri" pitchFamily="34" charset="0"/>
              </a:rPr>
              <a:t>Used to initialize static variables. </a:t>
            </a:r>
          </a:p>
          <a:p>
            <a:pPr marL="1828800" lvl="3" indent="-457200" eaLnBrk="1" hangingPunct="1">
              <a:defRPr/>
            </a:pPr>
            <a:r>
              <a:rPr lang="en-US" sz="1400" dirty="0" smtClean="0">
                <a:latin typeface="Calibri" pitchFamily="34" charset="0"/>
              </a:rPr>
              <a:t>Invoked once when the class is loaded.</a:t>
            </a:r>
          </a:p>
          <a:p>
            <a:pPr marL="1828800" lvl="3" indent="-457200" eaLnBrk="1" hangingPunct="1">
              <a:defRPr/>
            </a:pPr>
            <a:r>
              <a:rPr lang="en-US" sz="1400" dirty="0" smtClean="0">
                <a:latin typeface="Calibri" pitchFamily="34" charset="0"/>
              </a:rPr>
              <a:t>Syntax</a:t>
            </a:r>
          </a:p>
          <a:p>
            <a:pPr marL="2286000" lvl="4" indent="-457200" eaLnBrk="1" hangingPunct="1">
              <a:defRPr/>
            </a:pPr>
            <a:r>
              <a:rPr lang="en-US" sz="1400" b="1" dirty="0" smtClean="0">
                <a:solidFill>
                  <a:srgbClr val="000000"/>
                </a:solidFill>
                <a:latin typeface="Calibri" pitchFamily="34" charset="0"/>
                <a:cs typeface="Courier New" pitchFamily="49" charset="0"/>
              </a:rPr>
              <a:t>static { &lt;&lt;statements&gt;&gt;}	//Line2</a:t>
            </a:r>
          </a:p>
          <a:p>
            <a:pPr algn="just" eaLnBrk="1" hangingPunct="1">
              <a:lnSpc>
                <a:spcPct val="90000"/>
              </a:lnSpc>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Why we need initializers?</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spcBef>
                <a:spcPts val="0"/>
              </a:spcBef>
              <a:defRPr/>
            </a:pPr>
            <a:r>
              <a:rPr lang="en-US" sz="1400" dirty="0" smtClean="0">
                <a:latin typeface="Calibri" pitchFamily="34" charset="0"/>
              </a:rPr>
              <a:t>The declarations and initialization of fields can be done in same line like this: </a:t>
            </a:r>
            <a:r>
              <a:rPr lang="en-US" sz="1400" b="1" dirty="0" err="1" smtClean="0">
                <a:solidFill>
                  <a:srgbClr val="000000"/>
                </a:solidFill>
                <a:latin typeface="Calibri" pitchFamily="34" charset="0"/>
              </a:rPr>
              <a:t>int</a:t>
            </a:r>
            <a:r>
              <a:rPr lang="en-US" sz="1400" b="1" dirty="0" smtClean="0">
                <a:solidFill>
                  <a:srgbClr val="000000"/>
                </a:solidFill>
                <a:latin typeface="Calibri" pitchFamily="34" charset="0"/>
              </a:rPr>
              <a:t> </a:t>
            </a:r>
            <a:r>
              <a:rPr lang="en-US" sz="1400" b="1" dirty="0" err="1" smtClean="0">
                <a:solidFill>
                  <a:srgbClr val="000000"/>
                </a:solidFill>
                <a:latin typeface="Calibri" pitchFamily="34" charset="0"/>
              </a:rPr>
              <a:t>var</a:t>
            </a:r>
            <a:r>
              <a:rPr lang="en-US" sz="1400" b="1" dirty="0" smtClean="0">
                <a:solidFill>
                  <a:srgbClr val="000000"/>
                </a:solidFill>
                <a:latin typeface="Calibri" pitchFamily="34" charset="0"/>
              </a:rPr>
              <a:t>=1; </a:t>
            </a:r>
          </a:p>
          <a:p>
            <a:pPr algn="just"/>
            <a:r>
              <a:rPr lang="en-US" sz="1400" dirty="0" smtClean="0">
                <a:latin typeface="Calibri" pitchFamily="34" charset="0"/>
              </a:rPr>
              <a:t>Initializers are required for initializations that require a set of java statements for computing the initialization variable.</a:t>
            </a:r>
          </a:p>
          <a:p>
            <a:pPr algn="just"/>
            <a:r>
              <a:rPr lang="en-US" sz="1400" dirty="0" smtClean="0">
                <a:latin typeface="Calibri" pitchFamily="34" charset="0"/>
              </a:rPr>
              <a:t>For instance if the initial value is to be read from a file, then the set of file statements can be put in the initialization block. Another place where this may be required in the use of for-loop for initializing arrays.</a:t>
            </a:r>
          </a:p>
          <a:p>
            <a:pPr algn="just"/>
            <a:r>
              <a:rPr lang="en-US" sz="1400" dirty="0" smtClean="0">
                <a:latin typeface="Calibri" pitchFamily="34" charset="0"/>
              </a:rPr>
              <a:t>The Compiler copies instance initializer block into every constructor. Therefore, this can be used to share a block of code between multiple constructors.</a:t>
            </a:r>
          </a:p>
          <a:p>
            <a:pPr algn="just"/>
            <a:r>
              <a:rPr lang="en-US" sz="1400" dirty="0" smtClean="0">
                <a:latin typeface="Calibri" pitchFamily="34" charset="0"/>
              </a:rPr>
              <a:t>The static initializer is the only place to initialize static fields in cases where initialization exceeds more than a statement.</a:t>
            </a:r>
          </a:p>
          <a:p>
            <a:pPr algn="just" eaLnBrk="1" hangingPunct="1">
              <a:lnSpc>
                <a:spcPct val="90000"/>
              </a:lnSpc>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Example of initialization block</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eaLnBrk="1" hangingPunct="1">
              <a:lnSpc>
                <a:spcPct val="90000"/>
              </a:lnSpc>
              <a:buNone/>
            </a:pPr>
            <a:r>
              <a:rPr lang="en-US" sz="1400" dirty="0" smtClean="0">
                <a:latin typeface="Calibri" pitchFamily="34" charset="0"/>
              </a:rPr>
              <a:t> </a:t>
            </a:r>
          </a:p>
        </p:txBody>
      </p:sp>
      <p:graphicFrame>
        <p:nvGraphicFramePr>
          <p:cNvPr id="6" name="Table 5"/>
          <p:cNvGraphicFramePr>
            <a:graphicFrameLocks noGrp="1"/>
          </p:cNvGraphicFramePr>
          <p:nvPr/>
        </p:nvGraphicFramePr>
        <p:xfrm>
          <a:off x="827584" y="1563638"/>
          <a:ext cx="7344816" cy="3261360"/>
        </p:xfrm>
        <a:graphic>
          <a:graphicData uri="http://schemas.openxmlformats.org/drawingml/2006/table">
            <a:tbl>
              <a:tblPr firstRow="1" bandRow="1">
                <a:tableStyleId>{5940675A-B579-460E-94D1-54222C63F5DA}</a:tableStyleId>
              </a:tblPr>
              <a:tblGrid>
                <a:gridCol w="3960440"/>
                <a:gridCol w="3384376"/>
              </a:tblGrid>
              <a:tr h="2664296">
                <a:tc>
                  <a:txBody>
                    <a:bodyPr/>
                    <a:lstStyle/>
                    <a:p>
                      <a:r>
                        <a:rPr lang="en-IN" sz="1200" dirty="0" smtClean="0">
                          <a:latin typeface="Calibri" pitchFamily="34" charset="0"/>
                        </a:rPr>
                        <a:t>1. public class Person</a:t>
                      </a:r>
                    </a:p>
                    <a:p>
                      <a:r>
                        <a:rPr lang="en-IN" sz="1200" dirty="0" smtClean="0">
                          <a:latin typeface="Calibri" pitchFamily="34" charset="0"/>
                        </a:rPr>
                        <a:t>2. { </a:t>
                      </a:r>
                    </a:p>
                    <a:p>
                      <a:r>
                        <a:rPr lang="en-IN" sz="1200" dirty="0" smtClean="0">
                          <a:latin typeface="Calibri" pitchFamily="34" charset="0"/>
                        </a:rPr>
                        <a:t>3.         public</a:t>
                      </a:r>
                      <a:r>
                        <a:rPr lang="en-IN" sz="1200" baseline="0" dirty="0" smtClean="0">
                          <a:latin typeface="Calibri" pitchFamily="34" charset="0"/>
                        </a:rPr>
                        <a:t> Person()</a:t>
                      </a:r>
                    </a:p>
                    <a:p>
                      <a:r>
                        <a:rPr lang="en-IN" sz="1200" baseline="0" dirty="0" smtClean="0">
                          <a:latin typeface="Calibri" pitchFamily="34" charset="0"/>
                        </a:rPr>
                        <a:t>4.          {</a:t>
                      </a:r>
                    </a:p>
                    <a:p>
                      <a:r>
                        <a:rPr lang="en-IN" sz="1200" baseline="0" dirty="0" smtClean="0">
                          <a:latin typeface="Calibri" pitchFamily="34" charset="0"/>
                        </a:rPr>
                        <a:t>5.               </a:t>
                      </a:r>
                      <a:r>
                        <a:rPr lang="en-IN" sz="1200" baseline="0" dirty="0" err="1" smtClean="0">
                          <a:latin typeface="Calibri" pitchFamily="34" charset="0"/>
                        </a:rPr>
                        <a:t>System.out.println</a:t>
                      </a:r>
                      <a:r>
                        <a:rPr lang="en-IN" sz="1200" baseline="0" dirty="0" smtClean="0">
                          <a:latin typeface="Calibri" pitchFamily="34" charset="0"/>
                        </a:rPr>
                        <a:t>(“Constrictor!!!!!!”);</a:t>
                      </a:r>
                    </a:p>
                    <a:p>
                      <a:r>
                        <a:rPr lang="en-IN" sz="1200" baseline="0" dirty="0" smtClean="0">
                          <a:latin typeface="Calibri" pitchFamily="34" charset="0"/>
                        </a:rPr>
                        <a:t>6.          }</a:t>
                      </a:r>
                    </a:p>
                    <a:p>
                      <a:r>
                        <a:rPr lang="en-IN" sz="1200" baseline="0" dirty="0" smtClean="0">
                          <a:latin typeface="Calibri" pitchFamily="34" charset="0"/>
                        </a:rPr>
                        <a:t>7.</a:t>
                      </a:r>
                    </a:p>
                    <a:p>
                      <a:r>
                        <a:rPr lang="en-IN" sz="1200" baseline="0" dirty="0" smtClean="0">
                          <a:latin typeface="Calibri" pitchFamily="34" charset="0"/>
                        </a:rPr>
                        <a:t>8.          {</a:t>
                      </a:r>
                    </a:p>
                    <a:p>
                      <a:r>
                        <a:rPr lang="en-IN" sz="1200" baseline="0" dirty="0" smtClean="0">
                          <a:latin typeface="Calibri" pitchFamily="34" charset="0"/>
                        </a:rPr>
                        <a:t>9.               </a:t>
                      </a:r>
                      <a:r>
                        <a:rPr lang="en-IN" sz="1200" baseline="0" dirty="0" err="1" smtClean="0">
                          <a:latin typeface="Calibri" pitchFamily="34" charset="0"/>
                        </a:rPr>
                        <a:t>System.out.println</a:t>
                      </a:r>
                      <a:r>
                        <a:rPr lang="en-IN" sz="1200" baseline="0" dirty="0" smtClean="0">
                          <a:latin typeface="Calibri" pitchFamily="34" charset="0"/>
                        </a:rPr>
                        <a:t>(“Non-Static Initialization Block”);</a:t>
                      </a:r>
                    </a:p>
                    <a:p>
                      <a:r>
                        <a:rPr lang="en-IN" sz="1200" baseline="0" dirty="0" smtClean="0">
                          <a:latin typeface="Calibri" pitchFamily="34" charset="0"/>
                        </a:rPr>
                        <a:t>10.       }</a:t>
                      </a:r>
                    </a:p>
                    <a:p>
                      <a:r>
                        <a:rPr lang="en-IN" sz="1200" baseline="0" dirty="0" smtClean="0">
                          <a:latin typeface="Calibri" pitchFamily="34" charset="0"/>
                        </a:rPr>
                        <a:t>11.         static</a:t>
                      </a:r>
                      <a:endParaRPr lang="en-IN" sz="1200" dirty="0" smtClean="0">
                        <a:latin typeface="Calibri" pitchFamily="34" charset="0"/>
                      </a:endParaRPr>
                    </a:p>
                    <a:p>
                      <a:r>
                        <a:rPr lang="en-IN" sz="1200" baseline="0" dirty="0" smtClean="0">
                          <a:latin typeface="Calibri" pitchFamily="34" charset="0"/>
                        </a:rPr>
                        <a:t>12.         {</a:t>
                      </a:r>
                    </a:p>
                    <a:p>
                      <a:r>
                        <a:rPr lang="en-IN" sz="1200" baseline="0" dirty="0" smtClean="0">
                          <a:latin typeface="Calibri" pitchFamily="34" charset="0"/>
                        </a:rPr>
                        <a:t>13.               </a:t>
                      </a:r>
                      <a:r>
                        <a:rPr lang="en-IN" sz="1200" baseline="0" dirty="0" err="1" smtClean="0">
                          <a:latin typeface="Calibri" pitchFamily="34" charset="0"/>
                        </a:rPr>
                        <a:t>System.out.println</a:t>
                      </a:r>
                      <a:r>
                        <a:rPr lang="en-IN" sz="1200" baseline="0" dirty="0" smtClean="0">
                          <a:latin typeface="Calibri" pitchFamily="34" charset="0"/>
                        </a:rPr>
                        <a:t>(“Static Initialization Block”);</a:t>
                      </a:r>
                    </a:p>
                    <a:p>
                      <a:r>
                        <a:rPr lang="en-IN" sz="1200" baseline="0" dirty="0" smtClean="0">
                          <a:latin typeface="Calibri" pitchFamily="34" charset="0"/>
                        </a:rPr>
                        <a:t>14.          }</a:t>
                      </a:r>
                    </a:p>
                    <a:p>
                      <a:endParaRPr lang="en-IN" sz="1000" dirty="0" smtClean="0">
                        <a:latin typeface="Calibri" pitchFamily="34" charset="0"/>
                      </a:endParaRPr>
                    </a:p>
                    <a:p>
                      <a:endParaRPr lang="en-IN" dirty="0" smtClean="0">
                        <a:latin typeface="Calibri" pitchFamily="34" charset="0"/>
                      </a:endParaRPr>
                    </a:p>
                  </a:txBody>
                  <a:tcPr/>
                </a:tc>
                <a:tc>
                  <a:txBody>
                    <a:bodyPr/>
                    <a:lstStyle/>
                    <a:p>
                      <a:pPr marL="228600" indent="-228600">
                        <a:buAutoNum type="arabicPeriod" startAt="15"/>
                      </a:pPr>
                      <a:r>
                        <a:rPr lang="en-IN" sz="1200" dirty="0" smtClean="0">
                          <a:latin typeface="Calibri" pitchFamily="34" charset="0"/>
                        </a:rPr>
                        <a:t> public  static void main(String as[])</a:t>
                      </a:r>
                    </a:p>
                    <a:p>
                      <a:pPr marL="228600" indent="-228600">
                        <a:buAutoNum type="arabicPeriod" startAt="15"/>
                      </a:pPr>
                      <a:r>
                        <a:rPr lang="en-IN" sz="1200" dirty="0" smtClean="0">
                          <a:latin typeface="Calibri" pitchFamily="34" charset="0"/>
                        </a:rPr>
                        <a:t> {</a:t>
                      </a:r>
                    </a:p>
                    <a:p>
                      <a:r>
                        <a:rPr lang="en-IN" sz="1200" dirty="0" smtClean="0">
                          <a:latin typeface="Calibri" pitchFamily="34" charset="0"/>
                        </a:rPr>
                        <a:t>17.            Person</a:t>
                      </a:r>
                      <a:r>
                        <a:rPr lang="en-IN" sz="1200" baseline="0" dirty="0" smtClean="0">
                          <a:latin typeface="Calibri" pitchFamily="34" charset="0"/>
                        </a:rPr>
                        <a:t> p=new Person();</a:t>
                      </a:r>
                    </a:p>
                    <a:p>
                      <a:r>
                        <a:rPr lang="en-IN" sz="1200" baseline="0" dirty="0" smtClean="0">
                          <a:latin typeface="Calibri" pitchFamily="34" charset="0"/>
                        </a:rPr>
                        <a:t>18.             Person p1=new Person();</a:t>
                      </a:r>
                      <a:endParaRPr lang="en-IN" sz="1200" dirty="0" smtClean="0">
                        <a:latin typeface="Calibri" pitchFamily="34" charset="0"/>
                      </a:endParaRPr>
                    </a:p>
                    <a:p>
                      <a:r>
                        <a:rPr lang="en-IN" sz="1200" dirty="0" smtClean="0">
                          <a:latin typeface="Calibri" pitchFamily="34" charset="0"/>
                        </a:rPr>
                        <a:t>19.        }</a:t>
                      </a:r>
                    </a:p>
                    <a:p>
                      <a:r>
                        <a:rPr lang="en-IN" sz="1200" dirty="0" smtClean="0">
                          <a:latin typeface="Calibri" pitchFamily="34" charset="0"/>
                        </a:rPr>
                        <a:t>20.}</a:t>
                      </a:r>
                    </a:p>
                    <a:p>
                      <a:endParaRPr lang="en-IN" sz="1200" dirty="0" smtClean="0">
                        <a:latin typeface="Calibri" pitchFamily="34" charset="0"/>
                      </a:endParaRPr>
                    </a:p>
                    <a:p>
                      <a:r>
                        <a:rPr lang="en-IN" sz="1200" b="1" dirty="0" smtClean="0">
                          <a:latin typeface="Calibri" pitchFamily="34" charset="0"/>
                        </a:rPr>
                        <a:t>Output:-</a:t>
                      </a:r>
                    </a:p>
                    <a:p>
                      <a:r>
                        <a:rPr lang="en-IN" sz="1200" baseline="0" dirty="0" smtClean="0">
                          <a:latin typeface="Calibri" pitchFamily="34" charset="0"/>
                        </a:rPr>
                        <a:t>Static Initialization Block</a:t>
                      </a:r>
                    </a:p>
                    <a:p>
                      <a:r>
                        <a:rPr lang="en-IN" sz="1200" baseline="0" dirty="0" smtClean="0">
                          <a:latin typeface="Calibri" pitchFamily="34" charset="0"/>
                        </a:rPr>
                        <a:t>Non-Static Initialization Block</a:t>
                      </a:r>
                    </a:p>
                    <a:p>
                      <a:r>
                        <a:rPr lang="en-IN" sz="1200" baseline="0" dirty="0" smtClean="0">
                          <a:latin typeface="Calibri" pitchFamily="34" charset="0"/>
                        </a:rPr>
                        <a:t>Constrictor!!!!!!</a:t>
                      </a:r>
                    </a:p>
                    <a:p>
                      <a:r>
                        <a:rPr lang="en-IN" sz="1200" baseline="0" dirty="0" smtClean="0">
                          <a:latin typeface="Calibri" pitchFamily="34" charset="0"/>
                        </a:rPr>
                        <a:t>Non-Static Initialization Block</a:t>
                      </a:r>
                    </a:p>
                    <a:p>
                      <a:r>
                        <a:rPr lang="en-IN" sz="1200" baseline="0" dirty="0" smtClean="0">
                          <a:latin typeface="Calibri" pitchFamily="34" charset="0"/>
                        </a:rPr>
                        <a:t>Constrictor!!!!!!</a:t>
                      </a:r>
                    </a:p>
                    <a:p>
                      <a:endParaRPr lang="en-IN" sz="1200" b="1" dirty="0">
                        <a:latin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000" b="1" dirty="0" smtClean="0">
                <a:latin typeface="Calibri" pitchFamily="34" charset="0"/>
              </a:rPr>
              <a:t>Order of initializations when subclass instance is created</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609600" indent="-609600" algn="just" eaLnBrk="1" hangingPunct="1">
              <a:buFont typeface="Wingdings" pitchFamily="2" charset="2"/>
              <a:buAutoNum type="arabicPeriod"/>
              <a:defRPr/>
            </a:pPr>
            <a:r>
              <a:rPr lang="en-US" sz="1600" dirty="0" smtClean="0">
                <a:latin typeface="Calibri" pitchFamily="34" charset="0"/>
              </a:rPr>
              <a:t>Static initializations of super class: Static variables are initialized and static blocks are executed in the order of their appearance in the code.</a:t>
            </a:r>
          </a:p>
          <a:p>
            <a:pPr marL="609600" indent="-609600" algn="just" eaLnBrk="1" hangingPunct="1">
              <a:spcBef>
                <a:spcPct val="50000"/>
              </a:spcBef>
              <a:buFont typeface="Wingdings" pitchFamily="2" charset="2"/>
              <a:buAutoNum type="arabicPeriod"/>
              <a:defRPr/>
            </a:pPr>
            <a:r>
              <a:rPr lang="en-US" sz="1600" dirty="0" smtClean="0">
                <a:latin typeface="Calibri" pitchFamily="34" charset="0"/>
              </a:rPr>
              <a:t>Static initializations of subclass class  : Static variables are initialized and static blocks are executed in the order of their appearance in the code.</a:t>
            </a:r>
          </a:p>
          <a:p>
            <a:pPr marL="609600" indent="-609600" algn="just" eaLnBrk="1" hangingPunct="1">
              <a:buFont typeface="Wingdings" pitchFamily="2" charset="2"/>
              <a:buAutoNum type="arabicPeriod"/>
              <a:defRPr/>
            </a:pPr>
            <a:r>
              <a:rPr lang="en-US" sz="1600" dirty="0" smtClean="0">
                <a:latin typeface="Calibri" pitchFamily="34" charset="0"/>
              </a:rPr>
              <a:t>Instance initializations of super class : Instance variables are initialized and instance blocks are executed in the order of their appearance in the code.</a:t>
            </a:r>
          </a:p>
          <a:p>
            <a:pPr marL="609600" indent="-609600" algn="just" eaLnBrk="1" hangingPunct="1">
              <a:lnSpc>
                <a:spcPct val="100000"/>
              </a:lnSpc>
              <a:buFontTx/>
              <a:buAutoNum type="arabicPeriod" startAt="4"/>
              <a:defRPr/>
            </a:pPr>
            <a:r>
              <a:rPr lang="en-US" sz="1600" dirty="0" smtClean="0">
                <a:latin typeface="Calibri" pitchFamily="34" charset="0"/>
              </a:rPr>
              <a:t>Super class constructor is executed.</a:t>
            </a:r>
          </a:p>
          <a:p>
            <a:pPr marL="609600" indent="-609600" algn="just" eaLnBrk="1" hangingPunct="1">
              <a:lnSpc>
                <a:spcPct val="100000"/>
              </a:lnSpc>
              <a:buFontTx/>
              <a:buAutoNum type="arabicPeriod" startAt="4"/>
              <a:defRPr/>
            </a:pPr>
            <a:r>
              <a:rPr lang="en-US" sz="1600" dirty="0" smtClean="0">
                <a:latin typeface="Calibri" pitchFamily="34" charset="0"/>
              </a:rPr>
              <a:t>Instance initializations of subclass class : Instance variables are initialized and instance blocks are executed in the order of their appearance in the code.</a:t>
            </a:r>
          </a:p>
          <a:p>
            <a:pPr marL="609600" indent="-609600" algn="just" eaLnBrk="1" hangingPunct="1">
              <a:lnSpc>
                <a:spcPct val="100000"/>
              </a:lnSpc>
              <a:spcBef>
                <a:spcPct val="50000"/>
              </a:spcBef>
              <a:buFontTx/>
              <a:buAutoNum type="arabicPeriod" startAt="4"/>
              <a:defRPr/>
            </a:pPr>
            <a:r>
              <a:rPr lang="en-US" sz="1600" dirty="0" smtClean="0">
                <a:latin typeface="Calibri" pitchFamily="34" charset="0"/>
              </a:rPr>
              <a:t>Subclass class constructor is executed.</a:t>
            </a:r>
          </a:p>
          <a:p>
            <a:pPr marL="609600" indent="-609600" algn="just" eaLnBrk="1" hangingPunct="1">
              <a:lnSpc>
                <a:spcPct val="100000"/>
              </a:lnSpc>
              <a:spcBef>
                <a:spcPct val="50000"/>
              </a:spcBef>
              <a:buNone/>
              <a:defRPr/>
            </a:pPr>
            <a:r>
              <a:rPr lang="en-US" sz="1600" i="1" dirty="0" smtClean="0">
                <a:latin typeface="Calibri" pitchFamily="34" charset="0"/>
              </a:rPr>
              <a:t>	Only after the super class part, sub class part happens</a:t>
            </a: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000" b="1" dirty="0" smtClean="0">
                <a:latin typeface="Calibri" pitchFamily="34" charset="0"/>
              </a:rPr>
              <a:t>Example: Order of initializations block in inheritance. </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85000" lnSpcReduction="20000"/>
          </a:bodyPr>
          <a:lstStyle>
            <a:extLst/>
          </a:lstStyle>
          <a:p>
            <a:pPr>
              <a:buNone/>
            </a:pPr>
            <a:endParaRPr lang="en-US" sz="1400" dirty="0" smtClean="0">
              <a:latin typeface="Calibri" pitchFamily="34" charset="0"/>
            </a:endParaRPr>
          </a:p>
          <a:p>
            <a:pPr>
              <a:buNone/>
            </a:pPr>
            <a:r>
              <a:rPr lang="en-US" sz="1400" dirty="0" smtClean="0">
                <a:latin typeface="Calibri" pitchFamily="34" charset="0"/>
              </a:rPr>
              <a:t> </a:t>
            </a:r>
            <a:r>
              <a:rPr lang="en-IN" sz="1400" dirty="0" smtClean="0">
                <a:latin typeface="Calibri" pitchFamily="34" charset="0"/>
              </a:rPr>
              <a:t>public class Person</a:t>
            </a:r>
          </a:p>
          <a:p>
            <a:pPr>
              <a:buNone/>
            </a:pPr>
            <a:r>
              <a:rPr lang="en-IN" sz="1400" dirty="0" smtClean="0">
                <a:latin typeface="Calibri" pitchFamily="34" charset="0"/>
              </a:rPr>
              <a:t>{</a:t>
            </a:r>
          </a:p>
          <a:p>
            <a:pPr>
              <a:buNone/>
            </a:pPr>
            <a:r>
              <a:rPr lang="en-IN" sz="1400" dirty="0" smtClean="0">
                <a:latin typeface="Calibri" pitchFamily="34" charset="0"/>
              </a:rPr>
              <a:t>         public Person()</a:t>
            </a:r>
          </a:p>
          <a:p>
            <a:pPr>
              <a:buNone/>
            </a:pPr>
            <a:r>
              <a:rPr lang="en-IN" sz="1400" dirty="0" smtClean="0">
                <a:latin typeface="Calibri" pitchFamily="34" charset="0"/>
              </a:rPr>
              <a:t>          {</a:t>
            </a:r>
          </a:p>
          <a:p>
            <a:pPr>
              <a:buNone/>
            </a:pPr>
            <a:r>
              <a:rPr lang="en-IN" sz="140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(“Constrictor Person”);</a:t>
            </a:r>
          </a:p>
          <a:p>
            <a:pPr>
              <a:buNone/>
            </a:pPr>
            <a:r>
              <a:rPr lang="en-IN" sz="1400" dirty="0" smtClean="0">
                <a:latin typeface="Calibri" pitchFamily="34" charset="0"/>
              </a:rPr>
              <a:t>          }</a:t>
            </a:r>
          </a:p>
          <a:p>
            <a:pPr>
              <a:buNone/>
            </a:pPr>
            <a:r>
              <a:rPr lang="en-IN" sz="1400" dirty="0" smtClean="0">
                <a:latin typeface="Calibri" pitchFamily="34" charset="0"/>
              </a:rPr>
              <a:t>          {</a:t>
            </a:r>
          </a:p>
          <a:p>
            <a:pPr>
              <a:buNone/>
            </a:pPr>
            <a:r>
              <a:rPr lang="en-IN" sz="140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(“Non-Static Initialization Block Person”);</a:t>
            </a:r>
          </a:p>
          <a:p>
            <a:pPr>
              <a:buNone/>
            </a:pPr>
            <a:r>
              <a:rPr lang="en-IN" sz="1400" dirty="0" smtClean="0">
                <a:latin typeface="Calibri" pitchFamily="34" charset="0"/>
              </a:rPr>
              <a:t>          }</a:t>
            </a:r>
          </a:p>
          <a:p>
            <a:pPr>
              <a:buNone/>
            </a:pPr>
            <a:r>
              <a:rPr lang="en-IN" sz="1400" dirty="0" smtClean="0">
                <a:latin typeface="Calibri" pitchFamily="34" charset="0"/>
              </a:rPr>
              <a:t>          static </a:t>
            </a:r>
          </a:p>
          <a:p>
            <a:pPr>
              <a:buNone/>
            </a:pPr>
            <a:r>
              <a:rPr lang="en-IN" sz="1400" dirty="0" smtClean="0">
                <a:latin typeface="Calibri" pitchFamily="34" charset="0"/>
              </a:rPr>
              <a:t>          {</a:t>
            </a:r>
          </a:p>
          <a:p>
            <a:pPr>
              <a:buNone/>
            </a:pPr>
            <a:r>
              <a:rPr lang="en-IN" sz="140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(“Static Initialization Block Person”);</a:t>
            </a:r>
          </a:p>
          <a:p>
            <a:pPr>
              <a:buNone/>
            </a:pPr>
            <a:r>
              <a:rPr lang="en-IN" sz="1400" dirty="0" smtClean="0">
                <a:latin typeface="Calibri" pitchFamily="34" charset="0"/>
              </a:rPr>
              <a:t>          }</a:t>
            </a:r>
          </a:p>
          <a:p>
            <a:pPr>
              <a:buNone/>
            </a:pPr>
            <a:r>
              <a:rPr lang="en-IN" sz="1400" dirty="0" smtClean="0">
                <a:latin typeface="Calibri" pitchFamily="34" charset="0"/>
              </a:rPr>
              <a:t>}</a:t>
            </a:r>
          </a:p>
          <a:p>
            <a:pPr algn="just" eaLnBrk="1" hangingPunct="1">
              <a:lnSpc>
                <a:spcPct val="90000"/>
              </a:lnSpc>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4000" b="1" dirty="0" smtClean="0">
                <a:latin typeface="Calibri" pitchFamily="34" charset="0"/>
              </a:rPr>
              <a:t>Agenda</a:t>
            </a:r>
          </a:p>
        </p:txBody>
      </p:sp>
      <p:sp>
        <p:nvSpPr>
          <p:cNvPr id="4" name="Rectangle 2"/>
          <p:cNvSpPr>
            <a:spLocks noGrp="1"/>
          </p:cNvSpPr>
          <p:nvPr>
            <p:ph sz="quarter" idx="13"/>
          </p:nvPr>
        </p:nvSpPr>
        <p:spPr>
          <a:xfrm>
            <a:off x="609600" y="1491630"/>
            <a:ext cx="7850832"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buNone/>
            </a:pPr>
            <a:r>
              <a:rPr lang="en-US" sz="1400" b="1" dirty="0" smtClean="0">
                <a:solidFill>
                  <a:srgbClr val="0070C0"/>
                </a:solidFill>
                <a:latin typeface="Calibri" pitchFamily="34" charset="0"/>
              </a:rPr>
              <a:t>In this session will cover the following two modules:</a:t>
            </a:r>
          </a:p>
          <a:p>
            <a:r>
              <a:rPr lang="en-US" sz="1400" dirty="0" smtClean="0">
                <a:latin typeface="Calibri" pitchFamily="34" charset="0"/>
              </a:rPr>
              <a:t>Inheritance and Polymorphism.</a:t>
            </a:r>
          </a:p>
          <a:p>
            <a:r>
              <a:rPr lang="en-US" sz="1400" dirty="0" smtClean="0">
                <a:latin typeface="Calibri" pitchFamily="34" charset="0"/>
              </a:rPr>
              <a:t>Classes in Java.</a:t>
            </a:r>
          </a:p>
          <a:p>
            <a:pPr marL="320040" indent="-320040" eaLnBrk="1" fontAlgn="auto" hangingPunct="1">
              <a:spcAft>
                <a:spcPts val="0"/>
              </a:spcAft>
              <a:buClr>
                <a:schemeClr val="tx1">
                  <a:shade val="95000"/>
                </a:schemeClr>
              </a:buClr>
              <a:buFont typeface="Wingdings" pitchFamily="2" charset="2"/>
              <a:buNone/>
              <a:defRPr/>
            </a:pPr>
            <a:endParaRPr lang="en-SG" sz="1400" dirty="0" smtClean="0">
              <a:latin typeface="Times New Roman" pitchFamily="18" charset="0"/>
              <a:cs typeface="Times New Roman" pitchFamily="18" charset="0"/>
            </a:endParaRPr>
          </a:p>
          <a:p>
            <a:pPr marL="0" indent="0" eaLnBrk="1" fontAlgn="auto" hangingPunct="1">
              <a:spcAft>
                <a:spcPts val="0"/>
              </a:spcAft>
              <a:buClr>
                <a:schemeClr val="tx1">
                  <a:shade val="95000"/>
                </a:schemeClr>
              </a:buClr>
              <a:buFont typeface="Wingdings"/>
              <a:buNone/>
              <a:defRPr/>
            </a:pPr>
            <a:r>
              <a:rPr lang="en-SG" sz="1400" dirty="0" smtClean="0">
                <a:latin typeface="Times New Roman" pitchFamily="18" charset="0"/>
                <a:cs typeface="Times New Roman" pitchFamily="18" charset="0"/>
              </a:rPr>
              <a:t/>
            </a:r>
            <a:br>
              <a:rPr lang="en-SG" sz="1400" dirty="0" smtClean="0">
                <a:latin typeface="Times New Roman" pitchFamily="18" charset="0"/>
                <a:cs typeface="Times New Roman" pitchFamily="18" charset="0"/>
              </a:rPr>
            </a:br>
            <a:endParaRPr lang="en-US" sz="1400" dirty="0">
              <a:solidFill>
                <a:schemeClr val="tx1"/>
              </a:solidFill>
              <a:latin typeface="Times New Roman" pitchFamily="18"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1800" b="1" dirty="0" smtClean="0">
                <a:latin typeface="Calibri" pitchFamily="34" charset="0"/>
              </a:rPr>
              <a:t>Example: Order of initializations block in inheritance(Continued)</a:t>
            </a:r>
            <a:r>
              <a:rPr lang="en-US" sz="2000" b="1" dirty="0" smtClean="0">
                <a:latin typeface="Calibri" pitchFamily="34" charset="0"/>
              </a:rPr>
              <a:t>. </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25000" lnSpcReduction="20000"/>
          </a:bodyPr>
          <a:lstStyle>
            <a:extLst/>
          </a:lstStyle>
          <a:p>
            <a:pPr>
              <a:buNone/>
            </a:pPr>
            <a:endParaRPr lang="en-US" sz="1400" dirty="0" smtClean="0">
              <a:latin typeface="Calibri" pitchFamily="34" charset="0"/>
            </a:endParaRPr>
          </a:p>
          <a:p>
            <a:pPr>
              <a:buNone/>
            </a:pPr>
            <a:r>
              <a:rPr lang="en-US" sz="3400" dirty="0" smtClean="0">
                <a:latin typeface="Calibri" pitchFamily="34" charset="0"/>
              </a:rPr>
              <a:t> </a:t>
            </a:r>
            <a:r>
              <a:rPr lang="en-IN" sz="3400" dirty="0" smtClean="0">
                <a:latin typeface="Calibri" pitchFamily="34" charset="0"/>
              </a:rPr>
              <a:t>class Student extends Person</a:t>
            </a:r>
          </a:p>
          <a:p>
            <a:pPr>
              <a:buNone/>
            </a:pPr>
            <a:r>
              <a:rPr lang="en-IN" sz="3400" dirty="0" smtClean="0">
                <a:latin typeface="Calibri" pitchFamily="34" charset="0"/>
              </a:rPr>
              <a:t>{</a:t>
            </a:r>
          </a:p>
          <a:p>
            <a:pPr>
              <a:buNone/>
            </a:pPr>
            <a:r>
              <a:rPr lang="en-IN" sz="3400" dirty="0" smtClean="0">
                <a:latin typeface="Calibri" pitchFamily="34" charset="0"/>
              </a:rPr>
              <a:t>         public Student()</a:t>
            </a:r>
          </a:p>
          <a:p>
            <a:pPr>
              <a:buNone/>
            </a:pPr>
            <a:r>
              <a:rPr lang="en-IN" sz="3400" dirty="0" smtClean="0">
                <a:latin typeface="Calibri" pitchFamily="34" charset="0"/>
              </a:rPr>
              <a:t>          {</a:t>
            </a:r>
          </a:p>
          <a:p>
            <a:pPr>
              <a:buNone/>
            </a:pPr>
            <a:r>
              <a:rPr lang="en-IN" sz="3400" dirty="0" smtClean="0">
                <a:latin typeface="Calibri" pitchFamily="34" charset="0"/>
              </a:rPr>
              <a:t>               </a:t>
            </a:r>
            <a:r>
              <a:rPr lang="en-IN" sz="3400" dirty="0" err="1" smtClean="0">
                <a:latin typeface="Calibri" pitchFamily="34" charset="0"/>
              </a:rPr>
              <a:t>System.out.println</a:t>
            </a:r>
            <a:r>
              <a:rPr lang="en-IN" sz="3400" dirty="0" smtClean="0">
                <a:latin typeface="Calibri" pitchFamily="34" charset="0"/>
              </a:rPr>
              <a:t>(“Constrictor Student”);</a:t>
            </a:r>
          </a:p>
          <a:p>
            <a:pPr>
              <a:buNone/>
            </a:pPr>
            <a:r>
              <a:rPr lang="en-IN" sz="3400" dirty="0" smtClean="0">
                <a:latin typeface="Calibri" pitchFamily="34" charset="0"/>
              </a:rPr>
              <a:t>          }</a:t>
            </a:r>
          </a:p>
          <a:p>
            <a:pPr>
              <a:buNone/>
            </a:pPr>
            <a:r>
              <a:rPr lang="en-IN" sz="3400" dirty="0" smtClean="0">
                <a:latin typeface="Calibri" pitchFamily="34" charset="0"/>
              </a:rPr>
              <a:t>          {</a:t>
            </a:r>
          </a:p>
          <a:p>
            <a:pPr>
              <a:buNone/>
            </a:pPr>
            <a:r>
              <a:rPr lang="en-IN" sz="3400" dirty="0" smtClean="0">
                <a:latin typeface="Calibri" pitchFamily="34" charset="0"/>
              </a:rPr>
              <a:t> 	</a:t>
            </a:r>
            <a:r>
              <a:rPr lang="en-IN" sz="3400" dirty="0" err="1" smtClean="0">
                <a:latin typeface="Calibri" pitchFamily="34" charset="0"/>
              </a:rPr>
              <a:t>System.out.println</a:t>
            </a:r>
            <a:r>
              <a:rPr lang="en-IN" sz="3400" dirty="0" smtClean="0">
                <a:latin typeface="Calibri" pitchFamily="34" charset="0"/>
              </a:rPr>
              <a:t>(“Non-Static Initialization Block  Student”);</a:t>
            </a:r>
          </a:p>
          <a:p>
            <a:pPr>
              <a:buNone/>
            </a:pPr>
            <a:r>
              <a:rPr lang="en-IN" sz="3400" dirty="0" smtClean="0">
                <a:latin typeface="Calibri" pitchFamily="34" charset="0"/>
              </a:rPr>
              <a:t>          }</a:t>
            </a:r>
          </a:p>
          <a:p>
            <a:pPr>
              <a:buNone/>
            </a:pPr>
            <a:r>
              <a:rPr lang="en-IN" sz="3400" dirty="0" smtClean="0">
                <a:latin typeface="Calibri" pitchFamily="34" charset="0"/>
              </a:rPr>
              <a:t>         static </a:t>
            </a:r>
          </a:p>
          <a:p>
            <a:pPr>
              <a:buNone/>
            </a:pPr>
            <a:r>
              <a:rPr lang="en-IN" sz="3400" dirty="0" smtClean="0">
                <a:latin typeface="Calibri" pitchFamily="34" charset="0"/>
              </a:rPr>
              <a:t>         {</a:t>
            </a:r>
          </a:p>
          <a:p>
            <a:pPr>
              <a:buNone/>
            </a:pPr>
            <a:r>
              <a:rPr lang="en-IN" sz="3400" dirty="0" smtClean="0">
                <a:latin typeface="Calibri" pitchFamily="34" charset="0"/>
              </a:rPr>
              <a:t>                </a:t>
            </a:r>
            <a:r>
              <a:rPr lang="en-IN" sz="3400" dirty="0" err="1" smtClean="0">
                <a:latin typeface="Calibri" pitchFamily="34" charset="0"/>
              </a:rPr>
              <a:t>System.out.println</a:t>
            </a:r>
            <a:r>
              <a:rPr lang="en-IN" sz="3400" dirty="0" smtClean="0">
                <a:latin typeface="Calibri" pitchFamily="34" charset="0"/>
              </a:rPr>
              <a:t>(“Static Initialization Block Student”);</a:t>
            </a:r>
          </a:p>
          <a:p>
            <a:pPr>
              <a:buNone/>
            </a:pPr>
            <a:r>
              <a:rPr lang="en-IN" sz="3400" dirty="0" smtClean="0">
                <a:latin typeface="Calibri" pitchFamily="34" charset="0"/>
              </a:rPr>
              <a:t>          }</a:t>
            </a:r>
          </a:p>
          <a:p>
            <a:pPr>
              <a:buNone/>
            </a:pPr>
            <a:r>
              <a:rPr lang="en-IN" sz="3400" dirty="0" smtClean="0">
                <a:latin typeface="Calibri" pitchFamily="34" charset="0"/>
              </a:rPr>
              <a:t>         public  static void main(String as[])</a:t>
            </a:r>
          </a:p>
          <a:p>
            <a:pPr>
              <a:buNone/>
            </a:pPr>
            <a:r>
              <a:rPr lang="en-IN" sz="3400" dirty="0" smtClean="0">
                <a:latin typeface="Calibri" pitchFamily="34" charset="0"/>
              </a:rPr>
              <a:t>        {</a:t>
            </a:r>
          </a:p>
          <a:p>
            <a:pPr>
              <a:buNone/>
            </a:pPr>
            <a:r>
              <a:rPr lang="en-IN" sz="3400" dirty="0" smtClean="0">
                <a:latin typeface="Calibri" pitchFamily="34" charset="0"/>
              </a:rPr>
              <a:t>	Student s=new Student();</a:t>
            </a:r>
          </a:p>
          <a:p>
            <a:pPr>
              <a:buNone/>
            </a:pPr>
            <a:r>
              <a:rPr lang="en-IN" sz="3400" dirty="0" smtClean="0">
                <a:latin typeface="Calibri" pitchFamily="34" charset="0"/>
              </a:rPr>
              <a:t>        }</a:t>
            </a:r>
          </a:p>
          <a:p>
            <a:pPr>
              <a:buNone/>
            </a:pPr>
            <a:r>
              <a:rPr lang="en-IN" sz="3400" dirty="0" smtClean="0">
                <a:latin typeface="Calibri" pitchFamily="34" charset="0"/>
              </a:rPr>
              <a:t>}</a:t>
            </a:r>
          </a:p>
          <a:p>
            <a:pPr algn="just" eaLnBrk="1" hangingPunct="1">
              <a:lnSpc>
                <a:spcPct val="90000"/>
              </a:lnSpc>
              <a:buNone/>
            </a:pPr>
            <a:endParaRPr lang="en-US" sz="3000" dirty="0" smtClean="0">
              <a:latin typeface="Calibri" pitchFamily="34" charset="0"/>
            </a:endParaRPr>
          </a:p>
        </p:txBody>
      </p:sp>
      <p:sp>
        <p:nvSpPr>
          <p:cNvPr id="5" name="Rectangle 4"/>
          <p:cNvSpPr/>
          <p:nvPr/>
        </p:nvSpPr>
        <p:spPr>
          <a:xfrm>
            <a:off x="5076056" y="1707654"/>
            <a:ext cx="2808312" cy="31683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solidFill>
                  <a:schemeClr val="tx1"/>
                </a:solidFill>
              </a:rPr>
              <a:t>Output:</a:t>
            </a:r>
          </a:p>
          <a:p>
            <a:r>
              <a:rPr lang="en-IN" sz="1200" dirty="0" smtClean="0">
                <a:solidFill>
                  <a:schemeClr val="tx1"/>
                </a:solidFill>
                <a:latin typeface="Calibri" pitchFamily="34" charset="0"/>
              </a:rPr>
              <a:t>Static Initialization Block Person </a:t>
            </a:r>
          </a:p>
          <a:p>
            <a:r>
              <a:rPr lang="en-IN" sz="1200" dirty="0" smtClean="0">
                <a:solidFill>
                  <a:schemeClr val="tx1"/>
                </a:solidFill>
                <a:latin typeface="Calibri" pitchFamily="34" charset="0"/>
              </a:rPr>
              <a:t>Static Initialization Block Student</a:t>
            </a:r>
          </a:p>
          <a:p>
            <a:r>
              <a:rPr lang="en-IN" sz="1200" dirty="0" smtClean="0">
                <a:solidFill>
                  <a:schemeClr val="tx1"/>
                </a:solidFill>
                <a:latin typeface="Calibri" pitchFamily="34" charset="0"/>
              </a:rPr>
              <a:t>Non-Static Initialization Block  Person</a:t>
            </a:r>
          </a:p>
          <a:p>
            <a:r>
              <a:rPr lang="en-IN" sz="1200" dirty="0" smtClean="0">
                <a:solidFill>
                  <a:schemeClr val="tx1"/>
                </a:solidFill>
                <a:latin typeface="Calibri" pitchFamily="34" charset="0"/>
              </a:rPr>
              <a:t>Constrictor Person</a:t>
            </a:r>
          </a:p>
          <a:p>
            <a:r>
              <a:rPr lang="en-IN" sz="1200" dirty="0" smtClean="0">
                <a:solidFill>
                  <a:schemeClr val="tx1"/>
                </a:solidFill>
                <a:latin typeface="Calibri" pitchFamily="34" charset="0"/>
              </a:rPr>
              <a:t>Non-Static Initialization Block  Student</a:t>
            </a:r>
          </a:p>
          <a:p>
            <a:r>
              <a:rPr lang="en-IN" sz="1200" dirty="0" smtClean="0">
                <a:solidFill>
                  <a:schemeClr val="tx1"/>
                </a:solidFill>
                <a:latin typeface="Calibri" pitchFamily="34" charset="0"/>
              </a:rPr>
              <a:t>Constrictor Student</a:t>
            </a:r>
          </a:p>
          <a:p>
            <a:endParaRPr lang="en-IN" sz="1200" dirty="0" smtClean="0">
              <a:solidFill>
                <a:schemeClr val="tx1"/>
              </a:solidFill>
              <a:latin typeface="Calibri" pitchFamily="34" charset="0"/>
            </a:endParaRPr>
          </a:p>
          <a:p>
            <a:endParaRPr lang="en-IN" sz="1200" dirty="0" smtClean="0">
              <a:solidFill>
                <a:schemeClr val="tx1"/>
              </a:solidFill>
              <a:latin typeface="Calibri" pitchFamily="34" charset="0"/>
            </a:endParaRPr>
          </a:p>
          <a:p>
            <a:endParaRPr lang="en-IN" sz="1200" dirty="0">
              <a:solidFill>
                <a:schemeClr val="tx1"/>
              </a:solidFill>
            </a:endParaRPr>
          </a:p>
        </p:txBody>
      </p:sp>
    </p:spTree>
  </p:cSld>
  <p:clrMapOvr>
    <a:masterClrMapping/>
  </p:clrMapOvr>
  <p:transition spd="med">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Conversion and casting</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eaLnBrk="1" hangingPunct="1">
              <a:lnSpc>
                <a:spcPct val="100000"/>
              </a:lnSpc>
              <a:spcBef>
                <a:spcPts val="300"/>
              </a:spcBef>
              <a:defRPr/>
            </a:pPr>
            <a:r>
              <a:rPr lang="en-US" sz="1200" dirty="0" smtClean="0">
                <a:latin typeface="Calibri" pitchFamily="34" charset="0"/>
              </a:rPr>
              <a:t>A subclass object reference can be converted to super class object reference automatically. But for vice versa, casting is required.</a:t>
            </a:r>
          </a:p>
          <a:p>
            <a:pPr algn="just">
              <a:lnSpc>
                <a:spcPct val="100000"/>
              </a:lnSpc>
              <a:spcBef>
                <a:spcPts val="300"/>
              </a:spcBef>
            </a:pPr>
            <a:r>
              <a:rPr lang="en-US" sz="1200" dirty="0" smtClean="0">
                <a:latin typeface="Calibri" pitchFamily="34" charset="0"/>
              </a:rPr>
              <a:t>Automatic conversion example.</a:t>
            </a:r>
          </a:p>
          <a:p>
            <a:pPr lvl="1" algn="just">
              <a:lnSpc>
                <a:spcPct val="100000"/>
              </a:lnSpc>
              <a:spcBef>
                <a:spcPts val="300"/>
              </a:spcBef>
            </a:pPr>
            <a:r>
              <a:rPr lang="en-US" sz="1200" dirty="0" smtClean="0">
                <a:solidFill>
                  <a:schemeClr val="tx1"/>
                </a:solidFill>
                <a:latin typeface="Calibri" pitchFamily="34" charset="0"/>
              </a:rPr>
              <a:t>Only members of </a:t>
            </a:r>
            <a:r>
              <a:rPr lang="en-US" sz="1200" b="1" dirty="0" smtClean="0">
                <a:solidFill>
                  <a:schemeClr val="tx1"/>
                </a:solidFill>
                <a:latin typeface="Calibri" pitchFamily="34" charset="0"/>
              </a:rPr>
              <a:t>Person</a:t>
            </a:r>
            <a:r>
              <a:rPr lang="en-US" sz="1200" dirty="0" smtClean="0">
                <a:solidFill>
                  <a:schemeClr val="tx1"/>
                </a:solidFill>
                <a:latin typeface="Calibri" pitchFamily="34" charset="0"/>
              </a:rPr>
              <a:t> class are accessible</a:t>
            </a:r>
          </a:p>
          <a:p>
            <a:pPr lvl="1" algn="just" eaLnBrk="1" hangingPunct="1">
              <a:lnSpc>
                <a:spcPct val="100000"/>
              </a:lnSpc>
              <a:spcBef>
                <a:spcPts val="300"/>
              </a:spcBef>
              <a:buNone/>
              <a:defRPr/>
            </a:pPr>
            <a:r>
              <a:rPr lang="en-US" sz="1200" b="1" dirty="0" smtClean="0">
                <a:solidFill>
                  <a:srgbClr val="000000"/>
                </a:solidFill>
                <a:latin typeface="Calibri" pitchFamily="34" charset="0"/>
              </a:rPr>
              <a:t>	Person p= new Student();  	//Line 1</a:t>
            </a:r>
          </a:p>
          <a:p>
            <a:pPr lvl="1" algn="just" eaLnBrk="1" hangingPunct="1">
              <a:lnSpc>
                <a:spcPct val="100000"/>
              </a:lnSpc>
              <a:spcBef>
                <a:spcPts val="300"/>
              </a:spcBef>
              <a:buNone/>
              <a:defRPr/>
            </a:pPr>
            <a:r>
              <a:rPr lang="en-US" sz="1200" b="1" dirty="0" smtClean="0">
                <a:solidFill>
                  <a:srgbClr val="000000"/>
                </a:solidFill>
                <a:latin typeface="Calibri" pitchFamily="34" charset="0"/>
              </a:rPr>
              <a:t>	</a:t>
            </a:r>
            <a:r>
              <a:rPr lang="en-US" sz="1200" b="1" dirty="0" err="1" smtClean="0">
                <a:solidFill>
                  <a:srgbClr val="000000"/>
                </a:solidFill>
                <a:latin typeface="Calibri" pitchFamily="34" charset="0"/>
              </a:rPr>
              <a:t>p.getName</a:t>
            </a:r>
            <a:r>
              <a:rPr lang="en-US" sz="1200" b="1" dirty="0" smtClean="0">
                <a:solidFill>
                  <a:srgbClr val="000000"/>
                </a:solidFill>
                <a:latin typeface="Calibri" pitchFamily="34" charset="0"/>
              </a:rPr>
              <a:t>(); 		//No Compilation Error    //Line2   </a:t>
            </a:r>
          </a:p>
          <a:p>
            <a:pPr lvl="1" algn="just" eaLnBrk="1" hangingPunct="1">
              <a:lnSpc>
                <a:spcPct val="100000"/>
              </a:lnSpc>
              <a:spcBef>
                <a:spcPts val="300"/>
              </a:spcBef>
              <a:buNone/>
              <a:defRPr/>
            </a:pPr>
            <a:r>
              <a:rPr lang="en-US" sz="1200" b="1" dirty="0" smtClean="0">
                <a:solidFill>
                  <a:srgbClr val="000000"/>
                </a:solidFill>
                <a:latin typeface="Calibri" pitchFamily="34" charset="0"/>
              </a:rPr>
              <a:t>	</a:t>
            </a:r>
            <a:r>
              <a:rPr lang="en-US" sz="1200" b="1" dirty="0" err="1" smtClean="0">
                <a:solidFill>
                  <a:srgbClr val="000000"/>
                </a:solidFill>
                <a:latin typeface="Calibri" pitchFamily="34" charset="0"/>
              </a:rPr>
              <a:t>p.getSid</a:t>
            </a:r>
            <a:r>
              <a:rPr lang="en-US" sz="1200" b="1" dirty="0" smtClean="0">
                <a:solidFill>
                  <a:srgbClr val="000000"/>
                </a:solidFill>
                <a:latin typeface="Calibri" pitchFamily="34" charset="0"/>
              </a:rPr>
              <a:t>(); 		// Compilation Error         //Line3</a:t>
            </a:r>
          </a:p>
          <a:p>
            <a:pPr algn="just" eaLnBrk="1" hangingPunct="1">
              <a:lnSpc>
                <a:spcPct val="100000"/>
              </a:lnSpc>
              <a:spcBef>
                <a:spcPts val="300"/>
              </a:spcBef>
              <a:defRPr/>
            </a:pPr>
            <a:r>
              <a:rPr lang="en-US" sz="1200" dirty="0" smtClean="0">
                <a:latin typeface="Calibri" pitchFamily="34" charset="0"/>
              </a:rPr>
              <a:t>Casting conversion example.</a:t>
            </a:r>
          </a:p>
          <a:p>
            <a:pPr lvl="1" algn="just" eaLnBrk="1" hangingPunct="1">
              <a:lnSpc>
                <a:spcPct val="100000"/>
              </a:lnSpc>
              <a:spcBef>
                <a:spcPts val="300"/>
              </a:spcBef>
              <a:defRPr/>
            </a:pPr>
            <a:r>
              <a:rPr lang="en-US" sz="1200" dirty="0" smtClean="0">
                <a:latin typeface="Calibri" pitchFamily="34" charset="0"/>
              </a:rPr>
              <a:t>We cast it back to </a:t>
            </a:r>
            <a:r>
              <a:rPr lang="en-US" sz="1200" b="1" dirty="0" smtClean="0">
                <a:solidFill>
                  <a:srgbClr val="000000"/>
                </a:solidFill>
                <a:latin typeface="Calibri" pitchFamily="34" charset="0"/>
              </a:rPr>
              <a:t>Student</a:t>
            </a:r>
          </a:p>
          <a:p>
            <a:pPr lvl="2" algn="just" eaLnBrk="1" hangingPunct="1">
              <a:lnSpc>
                <a:spcPct val="100000"/>
              </a:lnSpc>
              <a:spcBef>
                <a:spcPts val="300"/>
              </a:spcBef>
              <a:buNone/>
              <a:defRPr/>
            </a:pPr>
            <a:r>
              <a:rPr lang="en-US" sz="1200" b="1" dirty="0" smtClean="0">
                <a:solidFill>
                  <a:srgbClr val="000000"/>
                </a:solidFill>
                <a:latin typeface="Calibri" pitchFamily="34" charset="0"/>
              </a:rPr>
              <a:t>Student s=(Student) p;		//Line4</a:t>
            </a:r>
          </a:p>
          <a:p>
            <a:pPr lvl="2" algn="just" eaLnBrk="1" hangingPunct="1">
              <a:lnSpc>
                <a:spcPct val="100000"/>
              </a:lnSpc>
              <a:spcBef>
                <a:spcPts val="300"/>
              </a:spcBef>
              <a:buNone/>
              <a:defRPr/>
            </a:pPr>
            <a:r>
              <a:rPr lang="en-US" sz="1200" b="1" dirty="0" err="1" smtClean="0">
                <a:solidFill>
                  <a:srgbClr val="000000"/>
                </a:solidFill>
                <a:latin typeface="Calibri" pitchFamily="34" charset="0"/>
              </a:rPr>
              <a:t>s.getSid</a:t>
            </a:r>
            <a:r>
              <a:rPr lang="en-US" sz="1200" b="1" dirty="0" smtClean="0">
                <a:solidFill>
                  <a:srgbClr val="000000"/>
                </a:solidFill>
                <a:latin typeface="Calibri" pitchFamily="34" charset="0"/>
              </a:rPr>
              <a:t>(); // No Compilation Error 	//Line5</a:t>
            </a:r>
          </a:p>
          <a:p>
            <a:pPr algn="just" eaLnBrk="1" hangingPunct="1">
              <a:lnSpc>
                <a:spcPct val="100000"/>
              </a:lnSpc>
              <a:spcBef>
                <a:spcPts val="300"/>
              </a:spcBef>
              <a:defRPr/>
            </a:pPr>
            <a:r>
              <a:rPr lang="en-US" sz="1200" dirty="0" smtClean="0">
                <a:latin typeface="Calibri" pitchFamily="34" charset="0"/>
              </a:rPr>
              <a:t>Dangers of casting: if the original object is not of subclass type then a runtime exception will be thrown on accessing subclass methods.</a:t>
            </a:r>
          </a:p>
          <a:p>
            <a:pPr lvl="1" algn="just" eaLnBrk="1" hangingPunct="1">
              <a:lnSpc>
                <a:spcPct val="100000"/>
              </a:lnSpc>
              <a:spcBef>
                <a:spcPts val="300"/>
              </a:spcBef>
              <a:buNone/>
              <a:defRPr/>
            </a:pPr>
            <a:r>
              <a:rPr lang="en-US" sz="1200" b="1" dirty="0" smtClean="0">
                <a:solidFill>
                  <a:srgbClr val="000000"/>
                </a:solidFill>
                <a:latin typeface="Calibri" pitchFamily="34" charset="0"/>
              </a:rPr>
              <a:t>Student h= (Student) new Person()); 		//Line6</a:t>
            </a:r>
          </a:p>
          <a:p>
            <a:pPr algn="just">
              <a:buNone/>
            </a:pPr>
            <a:r>
              <a:rPr lang="en-US" sz="1200" b="1" dirty="0" smtClean="0">
                <a:solidFill>
                  <a:srgbClr val="000000"/>
                </a:solidFill>
                <a:latin typeface="Calibri" pitchFamily="34" charset="0"/>
              </a:rPr>
              <a:t>	// </a:t>
            </a:r>
            <a:r>
              <a:rPr lang="en-US" sz="1200" dirty="0" smtClean="0">
                <a:latin typeface="Calibri" pitchFamily="34" charset="0"/>
              </a:rPr>
              <a:t>Runtime error-</a:t>
            </a:r>
            <a:r>
              <a:rPr lang="en-US" sz="1200" b="1" dirty="0" err="1" smtClean="0">
                <a:solidFill>
                  <a:srgbClr val="000000"/>
                </a:solidFill>
                <a:latin typeface="Calibri" pitchFamily="34" charset="0"/>
              </a:rPr>
              <a:t>ClassCastException</a:t>
            </a:r>
            <a:endParaRPr lang="en-US" sz="12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Overriding</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609600" indent="-609600" algn="just" eaLnBrk="1" hangingPunct="1">
              <a:lnSpc>
                <a:spcPct val="100000"/>
              </a:lnSpc>
              <a:defRPr/>
            </a:pPr>
            <a:r>
              <a:rPr lang="en-US" sz="1600" dirty="0" smtClean="0">
                <a:solidFill>
                  <a:schemeClr val="tx1"/>
                </a:solidFill>
                <a:latin typeface="Calibri" pitchFamily="34" charset="0"/>
              </a:rPr>
              <a:t>Many times we may have to redefine some of the existing features of a class in a subclass.</a:t>
            </a:r>
          </a:p>
          <a:p>
            <a:pPr marL="609600" indent="-609600" algn="just" eaLnBrk="1" hangingPunct="1">
              <a:lnSpc>
                <a:spcPct val="100000"/>
              </a:lnSpc>
              <a:defRPr/>
            </a:pPr>
            <a:r>
              <a:rPr lang="en-US" sz="1600" dirty="0" smtClean="0">
                <a:solidFill>
                  <a:schemeClr val="tx1"/>
                </a:solidFill>
                <a:latin typeface="Calibri" pitchFamily="34" charset="0"/>
              </a:rPr>
              <a:t>For example, a big car inheriting from a small car may retain its features like steering wheel but needs to have interiors like seats, seat cover etc of bigger size.</a:t>
            </a:r>
          </a:p>
          <a:p>
            <a:pPr marL="609600" indent="-609600" algn="just" eaLnBrk="1" hangingPunct="1">
              <a:lnSpc>
                <a:spcPct val="100000"/>
              </a:lnSpc>
              <a:defRPr/>
            </a:pPr>
            <a:r>
              <a:rPr lang="en-US" sz="1600" dirty="0" smtClean="0">
                <a:solidFill>
                  <a:schemeClr val="tx1"/>
                </a:solidFill>
                <a:latin typeface="Calibri" pitchFamily="34" charset="0"/>
              </a:rPr>
              <a:t>Redefinition of an inherited method declared in the super class by the subclass is called Overriding.</a:t>
            </a:r>
          </a:p>
          <a:p>
            <a:pPr marL="609600" indent="-609600" algn="just" eaLnBrk="1" hangingPunct="1">
              <a:lnSpc>
                <a:spcPct val="100000"/>
              </a:lnSpc>
              <a:defRPr/>
            </a:pPr>
            <a:r>
              <a:rPr lang="en-US" sz="1600" dirty="0" smtClean="0">
                <a:solidFill>
                  <a:schemeClr val="tx1"/>
                </a:solidFill>
                <a:latin typeface="Calibri" pitchFamily="34" charset="0"/>
              </a:rPr>
              <a:t>When a method is redefined there is some flexibility in terms of not having exactly same method declaration as the super class method.</a:t>
            </a:r>
          </a:p>
          <a:p>
            <a:pPr marL="609600" indent="-609600" algn="just" eaLnBrk="1" hangingPunct="1">
              <a:lnSpc>
                <a:spcPct val="100000"/>
              </a:lnSpc>
              <a:defRPr/>
            </a:pPr>
            <a:r>
              <a:rPr lang="en-US" sz="1600" dirty="0" smtClean="0">
                <a:solidFill>
                  <a:schemeClr val="tx1"/>
                </a:solidFill>
                <a:latin typeface="Calibri" pitchFamily="34" charset="0"/>
              </a:rPr>
              <a:t>They are defined by a set of rules.</a:t>
            </a:r>
          </a:p>
          <a:p>
            <a:pPr algn="just" eaLnBrk="1" hangingPunct="1">
              <a:lnSpc>
                <a:spcPct val="100000"/>
              </a:lnSpc>
              <a:spcBef>
                <a:spcPts val="300"/>
              </a:spcBef>
              <a:defRPr/>
            </a:pPr>
            <a:endParaRPr lang="en-US" sz="12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Rules of Overriding</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lnSpcReduction="10000"/>
          </a:bodyPr>
          <a:lstStyle>
            <a:extLst/>
          </a:lstStyle>
          <a:p>
            <a:pPr marL="609600" indent="-609600" eaLnBrk="1" hangingPunct="1">
              <a:spcBef>
                <a:spcPts val="800"/>
              </a:spcBef>
            </a:pPr>
            <a:endParaRPr lang="en-US" sz="1400" dirty="0" smtClean="0">
              <a:latin typeface="Calibri" pitchFamily="34" charset="0"/>
            </a:endParaRPr>
          </a:p>
          <a:p>
            <a:pPr marL="609600" indent="-609600" algn="just" eaLnBrk="1" hangingPunct="1">
              <a:spcBef>
                <a:spcPts val="800"/>
              </a:spcBef>
            </a:pPr>
            <a:r>
              <a:rPr lang="en-US" sz="1400" dirty="0" smtClean="0">
                <a:latin typeface="Calibri" pitchFamily="34" charset="0"/>
              </a:rPr>
              <a:t>The signature of the method( method name + argument list) must exactly match.</a:t>
            </a:r>
          </a:p>
          <a:p>
            <a:pPr marL="609600" indent="-609600" algn="just" eaLnBrk="1" hangingPunct="1">
              <a:spcBef>
                <a:spcPts val="800"/>
              </a:spcBef>
            </a:pPr>
            <a:r>
              <a:rPr lang="en-US" sz="1400" dirty="0" smtClean="0">
                <a:latin typeface="Calibri" pitchFamily="34" charset="0"/>
              </a:rPr>
              <a:t>The return type must be same or covariant type( a subtype of the return type of super class method).</a:t>
            </a:r>
          </a:p>
          <a:p>
            <a:pPr marL="609600" indent="-609600" algn="just" eaLnBrk="1" hangingPunct="1">
              <a:spcBef>
                <a:spcPts val="800"/>
              </a:spcBef>
            </a:pPr>
            <a:r>
              <a:rPr lang="en-US" sz="1400" dirty="0" smtClean="0">
                <a:latin typeface="Calibri" pitchFamily="34" charset="0"/>
              </a:rPr>
              <a:t>The access specifier can be same or be less restrictive. </a:t>
            </a:r>
          </a:p>
          <a:p>
            <a:pPr marL="609600" indent="-609600" algn="just" eaLnBrk="1" hangingPunct="1">
              <a:spcBef>
                <a:spcPts val="800"/>
              </a:spcBef>
              <a:buNone/>
            </a:pPr>
            <a:r>
              <a:rPr lang="en-US" sz="1400" dirty="0" smtClean="0">
                <a:latin typeface="Calibri" pitchFamily="34" charset="0"/>
              </a:rPr>
              <a:t>	(List of access specifies in order of their restriction: </a:t>
            </a:r>
            <a:r>
              <a:rPr lang="en-US" sz="1400" b="1" dirty="0" err="1" smtClean="0">
                <a:solidFill>
                  <a:srgbClr val="000000"/>
                </a:solidFill>
                <a:latin typeface="Calibri" pitchFamily="34" charset="0"/>
                <a:cs typeface="Courier New" pitchFamily="49" charset="0"/>
              </a:rPr>
              <a:t>private</a:t>
            </a:r>
            <a:r>
              <a:rPr lang="en-US" sz="1400" b="1" dirty="0" err="1" smtClean="0">
                <a:solidFill>
                  <a:srgbClr val="000000"/>
                </a:solidFill>
                <a:latin typeface="Calibri" pitchFamily="34" charset="0"/>
                <a:cs typeface="Courier New" pitchFamily="49" charset="0"/>
                <a:sym typeface="Wingdings" pitchFamily="2" charset="2"/>
              </a:rPr>
              <a:t>defaultprotectedpublic</a:t>
            </a:r>
            <a:r>
              <a:rPr lang="en-US" sz="1400" dirty="0" smtClean="0">
                <a:latin typeface="Calibri" pitchFamily="34" charset="0"/>
                <a:sym typeface="Wingdings" pitchFamily="2" charset="2"/>
              </a:rPr>
              <a:t>)</a:t>
            </a:r>
          </a:p>
          <a:p>
            <a:pPr marL="609600" indent="-609600" algn="just" eaLnBrk="1" hangingPunct="1">
              <a:spcBef>
                <a:spcPts val="800"/>
              </a:spcBef>
            </a:pPr>
            <a:r>
              <a:rPr lang="en-US" sz="1400" dirty="0" smtClean="0">
                <a:latin typeface="Calibri" pitchFamily="34" charset="0"/>
              </a:rPr>
              <a:t>Instance methods can be overridden only if they are inherited/visible by the subclass. </a:t>
            </a:r>
            <a:endParaRPr lang="en-US" sz="1400" dirty="0" smtClean="0">
              <a:latin typeface="Calibri" pitchFamily="34" charset="0"/>
              <a:sym typeface="Wingdings" pitchFamily="2" charset="2"/>
            </a:endParaRPr>
          </a:p>
          <a:p>
            <a:pPr marL="609600" indent="-609600" algn="just" eaLnBrk="1" hangingPunct="1">
              <a:spcBef>
                <a:spcPts val="800"/>
              </a:spcBef>
            </a:pPr>
            <a:r>
              <a:rPr lang="en-US" sz="1400" dirty="0" smtClean="0">
                <a:latin typeface="Calibri" pitchFamily="34" charset="0"/>
              </a:rPr>
              <a:t>Exception thrown cannot be new exceptions or parent class exception. We will discuss more about exception in exception handling session.</a:t>
            </a:r>
          </a:p>
          <a:p>
            <a:pPr marL="609600" indent="-609600" algn="just" eaLnBrk="1" hangingPunct="1">
              <a:spcBef>
                <a:spcPts val="800"/>
              </a:spcBef>
            </a:pPr>
            <a:r>
              <a:rPr lang="en-US" sz="1400" dirty="0" smtClean="0">
                <a:latin typeface="Calibri" pitchFamily="34" charset="0"/>
              </a:rPr>
              <a:t>You cannot override a method marked </a:t>
            </a:r>
            <a:r>
              <a:rPr lang="en-US" sz="1400" b="1" dirty="0" smtClean="0">
                <a:latin typeface="Calibri" pitchFamily="34" charset="0"/>
              </a:rPr>
              <a:t>final.</a:t>
            </a:r>
          </a:p>
          <a:p>
            <a:pPr marL="609600" indent="-609600" algn="just" eaLnBrk="1" hangingPunct="1">
              <a:spcBef>
                <a:spcPts val="800"/>
              </a:spcBef>
            </a:pPr>
            <a:r>
              <a:rPr lang="en-US" sz="1400" dirty="0" smtClean="0">
                <a:latin typeface="Calibri" pitchFamily="34" charset="0"/>
              </a:rPr>
              <a:t>You cannot override a method marked </a:t>
            </a:r>
            <a:r>
              <a:rPr lang="en-US" sz="1400" b="1" dirty="0" smtClean="0">
                <a:latin typeface="Calibri" pitchFamily="34" charset="0"/>
              </a:rPr>
              <a:t>static.</a:t>
            </a:r>
          </a:p>
          <a:p>
            <a:pPr marL="609600" indent="-609600" algn="just" eaLnBrk="1" hangingPunct="1">
              <a:spcBef>
                <a:spcPts val="800"/>
              </a:spcBef>
            </a:pPr>
            <a:r>
              <a:rPr lang="en-US" sz="1400" dirty="0" smtClean="0">
                <a:latin typeface="Calibri" pitchFamily="34" charset="0"/>
              </a:rPr>
              <a:t>If a method can’t be inherited , you cannot override it. Remember that overriding implies that you are </a:t>
            </a:r>
            <a:r>
              <a:rPr lang="en-US" sz="1400" dirty="0" err="1" smtClean="0">
                <a:latin typeface="Calibri" pitchFamily="34" charset="0"/>
              </a:rPr>
              <a:t>reimplementing</a:t>
            </a:r>
            <a:r>
              <a:rPr lang="en-US" sz="1400" dirty="0" smtClean="0">
                <a:latin typeface="Calibri" pitchFamily="34" charset="0"/>
              </a:rPr>
              <a:t> a method you inherited!</a:t>
            </a:r>
          </a:p>
          <a:p>
            <a:pPr marL="609600" indent="-609600" eaLnBrk="1" hangingPunct="1">
              <a:spcBef>
                <a:spcPts val="800"/>
              </a:spcBef>
            </a:pPr>
            <a:endParaRPr lang="en-US" sz="16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Example Of Overriding Method</a:t>
            </a:r>
          </a:p>
        </p:txBody>
      </p:sp>
      <p:graphicFrame>
        <p:nvGraphicFramePr>
          <p:cNvPr id="5" name="Content Placeholder 4"/>
          <p:cNvGraphicFramePr>
            <a:graphicFrameLocks noGrp="1"/>
          </p:cNvGraphicFramePr>
          <p:nvPr>
            <p:ph sz="quarter" idx="13"/>
          </p:nvPr>
        </p:nvGraphicFramePr>
        <p:xfrm>
          <a:off x="611560" y="1347614"/>
          <a:ext cx="8352928" cy="3505200"/>
        </p:xfrm>
        <a:graphic>
          <a:graphicData uri="http://schemas.openxmlformats.org/drawingml/2006/table">
            <a:tbl>
              <a:tblPr firstRow="1" bandRow="1">
                <a:tableStyleId>{5940675A-B579-460E-94D1-54222C63F5DA}</a:tableStyleId>
              </a:tblPr>
              <a:tblGrid>
                <a:gridCol w="4176464"/>
                <a:gridCol w="4176464"/>
              </a:tblGrid>
              <a:tr h="2016224">
                <a:tc>
                  <a:txBody>
                    <a:bodyPr/>
                    <a:lstStyle/>
                    <a:p>
                      <a:r>
                        <a:rPr lang="en-IN" sz="1400" dirty="0" smtClean="0">
                          <a:latin typeface="Calibri" pitchFamily="34" charset="0"/>
                        </a:rPr>
                        <a:t>1. public class</a:t>
                      </a:r>
                      <a:r>
                        <a:rPr lang="en-IN" sz="1400" baseline="0" dirty="0" smtClean="0">
                          <a:latin typeface="Calibri" pitchFamily="34" charset="0"/>
                        </a:rPr>
                        <a:t> Animal</a:t>
                      </a:r>
                    </a:p>
                    <a:p>
                      <a:r>
                        <a:rPr lang="en-IN" sz="1400" baseline="0" dirty="0" smtClean="0">
                          <a:latin typeface="Calibri" pitchFamily="34" charset="0"/>
                        </a:rPr>
                        <a:t>2. {</a:t>
                      </a:r>
                    </a:p>
                    <a:p>
                      <a:r>
                        <a:rPr lang="en-IN" sz="1400" baseline="0" dirty="0" smtClean="0">
                          <a:latin typeface="Calibri" pitchFamily="34" charset="0"/>
                        </a:rPr>
                        <a:t>3.   private String name;</a:t>
                      </a:r>
                    </a:p>
                    <a:p>
                      <a:r>
                        <a:rPr lang="en-IN" sz="1400" baseline="0" dirty="0" smtClean="0">
                          <a:latin typeface="Calibri" pitchFamily="34" charset="0"/>
                        </a:rPr>
                        <a:t>4.    public void </a:t>
                      </a:r>
                      <a:r>
                        <a:rPr lang="en-IN" sz="1400" baseline="0" dirty="0" err="1" smtClean="0">
                          <a:latin typeface="Calibri" pitchFamily="34" charset="0"/>
                        </a:rPr>
                        <a:t>setName</a:t>
                      </a:r>
                      <a:r>
                        <a:rPr lang="en-IN" sz="1400" baseline="0" dirty="0" smtClean="0">
                          <a:latin typeface="Calibri" pitchFamily="34" charset="0"/>
                        </a:rPr>
                        <a:t>(String name)</a:t>
                      </a:r>
                    </a:p>
                    <a:p>
                      <a:r>
                        <a:rPr lang="en-IN" sz="1400" baseline="0" dirty="0" smtClean="0">
                          <a:latin typeface="Calibri" pitchFamily="34" charset="0"/>
                        </a:rPr>
                        <a:t>5.    {</a:t>
                      </a:r>
                    </a:p>
                    <a:p>
                      <a:r>
                        <a:rPr lang="en-IN" sz="1400" baseline="0" dirty="0" smtClean="0">
                          <a:latin typeface="Calibri" pitchFamily="34" charset="0"/>
                        </a:rPr>
                        <a:t>6.          this.name=name;</a:t>
                      </a:r>
                    </a:p>
                    <a:p>
                      <a:r>
                        <a:rPr lang="en-IN" sz="1400" baseline="0" dirty="0" smtClean="0">
                          <a:latin typeface="Calibri" pitchFamily="34" charset="0"/>
                        </a:rPr>
                        <a:t>7.    }</a:t>
                      </a:r>
                    </a:p>
                    <a:p>
                      <a:r>
                        <a:rPr lang="en-IN" sz="1400" baseline="0" dirty="0" smtClean="0">
                          <a:latin typeface="Calibri" pitchFamily="34" charset="0"/>
                        </a:rPr>
                        <a:t>8.    public String </a:t>
                      </a:r>
                      <a:r>
                        <a:rPr lang="en-IN" sz="1400" baseline="0" dirty="0" err="1" smtClean="0">
                          <a:latin typeface="Calibri" pitchFamily="34" charset="0"/>
                        </a:rPr>
                        <a:t>getName</a:t>
                      </a:r>
                      <a:r>
                        <a:rPr lang="en-IN" sz="1400" baseline="0" dirty="0" smtClean="0">
                          <a:latin typeface="Calibri" pitchFamily="34" charset="0"/>
                        </a:rPr>
                        <a:t>()</a:t>
                      </a:r>
                    </a:p>
                    <a:p>
                      <a:r>
                        <a:rPr lang="en-IN" sz="1400" baseline="0" dirty="0" smtClean="0">
                          <a:latin typeface="Calibri" pitchFamily="34" charset="0"/>
                        </a:rPr>
                        <a:t>9.    {</a:t>
                      </a:r>
                    </a:p>
                    <a:p>
                      <a:r>
                        <a:rPr lang="en-IN" sz="1400" baseline="0" dirty="0" smtClean="0">
                          <a:latin typeface="Calibri" pitchFamily="34" charset="0"/>
                        </a:rPr>
                        <a:t>10.          return name;</a:t>
                      </a:r>
                    </a:p>
                    <a:p>
                      <a:r>
                        <a:rPr lang="en-IN" sz="1400" baseline="0" dirty="0" smtClean="0">
                          <a:latin typeface="Calibri" pitchFamily="34" charset="0"/>
                        </a:rPr>
                        <a:t>11. }</a:t>
                      </a:r>
                    </a:p>
                    <a:p>
                      <a:r>
                        <a:rPr lang="en-IN" sz="1400" dirty="0" smtClean="0">
                          <a:latin typeface="Calibri" pitchFamily="34" charset="0"/>
                        </a:rPr>
                        <a:t>12.   public void eat()</a:t>
                      </a:r>
                    </a:p>
                    <a:p>
                      <a:r>
                        <a:rPr lang="en-IN" sz="1400" dirty="0" smtClean="0">
                          <a:latin typeface="Calibri" pitchFamily="34" charset="0"/>
                        </a:rPr>
                        <a:t>13.  {</a:t>
                      </a:r>
                    </a:p>
                    <a:p>
                      <a:r>
                        <a:rPr lang="en-IN" sz="1400" baseline="0" dirty="0" smtClean="0">
                          <a:latin typeface="Calibri" pitchFamily="34" charset="0"/>
                        </a:rPr>
                        <a:t>14.        </a:t>
                      </a:r>
                      <a:r>
                        <a:rPr lang="en-IN" sz="1400" baseline="0" dirty="0" err="1" smtClean="0">
                          <a:latin typeface="Calibri" pitchFamily="34" charset="0"/>
                        </a:rPr>
                        <a:t>System.out.println</a:t>
                      </a:r>
                      <a:r>
                        <a:rPr lang="en-IN" sz="1400" baseline="0" dirty="0" smtClean="0">
                          <a:latin typeface="Calibri" pitchFamily="34" charset="0"/>
                        </a:rPr>
                        <a:t>(“Animal is Eating”);</a:t>
                      </a:r>
                    </a:p>
                    <a:p>
                      <a:r>
                        <a:rPr lang="en-IN" sz="1400" dirty="0" smtClean="0">
                          <a:latin typeface="Calibri" pitchFamily="34" charset="0"/>
                        </a:rPr>
                        <a:t>15.    }</a:t>
                      </a:r>
                    </a:p>
                    <a:p>
                      <a:r>
                        <a:rPr lang="en-IN" sz="1400" dirty="0" smtClean="0">
                          <a:latin typeface="Calibri" pitchFamily="34" charset="0"/>
                        </a:rPr>
                        <a:t>16. }</a:t>
                      </a:r>
                      <a:endParaRPr lang="en-IN" sz="1400" dirty="0">
                        <a:latin typeface="Calibri" pitchFamily="34" charset="0"/>
                      </a:endParaRPr>
                    </a:p>
                  </a:txBody>
                  <a:tcPr/>
                </a:tc>
                <a:tc>
                  <a:txBody>
                    <a:bodyPr/>
                    <a:lstStyle/>
                    <a:p>
                      <a:r>
                        <a:rPr lang="en-IN" sz="1400" dirty="0" smtClean="0">
                          <a:latin typeface="Calibri" pitchFamily="34" charset="0"/>
                        </a:rPr>
                        <a:t>17. public class</a:t>
                      </a:r>
                      <a:r>
                        <a:rPr lang="en-IN" sz="1400" baseline="0" dirty="0" smtClean="0">
                          <a:latin typeface="Calibri" pitchFamily="34" charset="0"/>
                        </a:rPr>
                        <a:t> Dog extends Animal</a:t>
                      </a:r>
                    </a:p>
                    <a:p>
                      <a:r>
                        <a:rPr lang="en-IN" sz="1400" baseline="0" dirty="0" smtClean="0">
                          <a:latin typeface="Calibri" pitchFamily="34" charset="0"/>
                        </a:rPr>
                        <a:t>18. {</a:t>
                      </a:r>
                    </a:p>
                    <a:p>
                      <a:r>
                        <a:rPr lang="en-IN" sz="1400" dirty="0" smtClean="0">
                          <a:latin typeface="Calibri" pitchFamily="34" charset="0"/>
                        </a:rPr>
                        <a:t>19.    public void eat()</a:t>
                      </a:r>
                    </a:p>
                    <a:p>
                      <a:r>
                        <a:rPr lang="en-IN" sz="1400" dirty="0" smtClean="0">
                          <a:latin typeface="Calibri" pitchFamily="34" charset="0"/>
                        </a:rPr>
                        <a:t>20.   {</a:t>
                      </a:r>
                    </a:p>
                    <a:p>
                      <a:r>
                        <a:rPr lang="en-IN" sz="1400" baseline="0" dirty="0" smtClean="0">
                          <a:latin typeface="Calibri" pitchFamily="34" charset="0"/>
                        </a:rPr>
                        <a:t>21.        </a:t>
                      </a:r>
                      <a:r>
                        <a:rPr lang="en-IN" sz="1400" baseline="0" dirty="0" err="1" smtClean="0">
                          <a:latin typeface="Calibri" pitchFamily="34" charset="0"/>
                        </a:rPr>
                        <a:t>System.out.println</a:t>
                      </a:r>
                      <a:r>
                        <a:rPr lang="en-IN" sz="1400" baseline="0" dirty="0" smtClean="0">
                          <a:latin typeface="Calibri" pitchFamily="34" charset="0"/>
                        </a:rPr>
                        <a:t>(“Dog is Eating”);</a:t>
                      </a:r>
                    </a:p>
                    <a:p>
                      <a:r>
                        <a:rPr lang="en-IN" sz="1400" dirty="0" smtClean="0">
                          <a:latin typeface="Calibri" pitchFamily="34" charset="0"/>
                        </a:rPr>
                        <a:t>22.   }</a:t>
                      </a:r>
                    </a:p>
                    <a:p>
                      <a:r>
                        <a:rPr lang="en-IN" sz="1400" dirty="0" smtClean="0">
                          <a:latin typeface="Calibri" pitchFamily="34" charset="0"/>
                        </a:rPr>
                        <a:t>23. } </a:t>
                      </a:r>
                      <a:endParaRPr lang="en-IN" sz="1400" dirty="0">
                        <a:latin typeface="Calibri" pitchFamily="34" charset="0"/>
                      </a:endParaRPr>
                    </a:p>
                  </a:txBody>
                  <a:tcPr/>
                </a:tc>
              </a:tr>
            </a:tbl>
          </a:graphicData>
        </a:graphic>
      </p:graphicFrame>
      <p:sp>
        <p:nvSpPr>
          <p:cNvPr id="6" name="5-Point Star 5"/>
          <p:cNvSpPr/>
          <p:nvPr/>
        </p:nvSpPr>
        <p:spPr>
          <a:xfrm>
            <a:off x="3419872" y="2715766"/>
            <a:ext cx="2736304" cy="15841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Calibri" pitchFamily="34" charset="0"/>
              </a:rPr>
              <a:t>eat method is overridden</a:t>
            </a:r>
            <a:endParaRPr lang="en-IN" sz="1400" dirty="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Example Of Covariant Returns</a:t>
            </a:r>
          </a:p>
        </p:txBody>
      </p:sp>
      <p:graphicFrame>
        <p:nvGraphicFramePr>
          <p:cNvPr id="5" name="Content Placeholder 4"/>
          <p:cNvGraphicFramePr>
            <a:graphicFrameLocks noGrp="1"/>
          </p:cNvGraphicFramePr>
          <p:nvPr>
            <p:ph sz="quarter" idx="13"/>
          </p:nvPr>
        </p:nvGraphicFramePr>
        <p:xfrm>
          <a:off x="611560" y="1347614"/>
          <a:ext cx="8352928" cy="3718560"/>
        </p:xfrm>
        <a:graphic>
          <a:graphicData uri="http://schemas.openxmlformats.org/drawingml/2006/table">
            <a:tbl>
              <a:tblPr firstRow="1" bandRow="1">
                <a:tableStyleId>{5940675A-B579-460E-94D1-54222C63F5DA}</a:tableStyleId>
              </a:tblPr>
              <a:tblGrid>
                <a:gridCol w="4176464"/>
                <a:gridCol w="4176464"/>
              </a:tblGrid>
              <a:tr h="2016224">
                <a:tc>
                  <a:txBody>
                    <a:bodyPr/>
                    <a:lstStyle/>
                    <a:p>
                      <a:r>
                        <a:rPr lang="en-IN" sz="1400" dirty="0" smtClean="0">
                          <a:latin typeface="Calibri" pitchFamily="34" charset="0"/>
                        </a:rPr>
                        <a:t>1.public class</a:t>
                      </a:r>
                      <a:r>
                        <a:rPr lang="en-IN" sz="1400" baseline="0" dirty="0" smtClean="0">
                          <a:latin typeface="Calibri" pitchFamily="34" charset="0"/>
                        </a:rPr>
                        <a:t> Animal</a:t>
                      </a:r>
                    </a:p>
                    <a:p>
                      <a:r>
                        <a:rPr lang="en-IN" sz="1400" baseline="0" dirty="0" smtClean="0">
                          <a:latin typeface="Calibri" pitchFamily="34" charset="0"/>
                        </a:rPr>
                        <a:t>2.{</a:t>
                      </a:r>
                    </a:p>
                    <a:p>
                      <a:r>
                        <a:rPr lang="en-IN" sz="1400" baseline="0" dirty="0" smtClean="0">
                          <a:latin typeface="Calibri" pitchFamily="34" charset="0"/>
                        </a:rPr>
                        <a:t>3.   private String name;</a:t>
                      </a:r>
                    </a:p>
                    <a:p>
                      <a:r>
                        <a:rPr lang="en-IN" sz="1400" baseline="0" dirty="0" smtClean="0">
                          <a:latin typeface="Calibri" pitchFamily="34" charset="0"/>
                        </a:rPr>
                        <a:t>4.   public void </a:t>
                      </a:r>
                      <a:r>
                        <a:rPr lang="en-IN" sz="1400" baseline="0" dirty="0" err="1" smtClean="0">
                          <a:latin typeface="Calibri" pitchFamily="34" charset="0"/>
                        </a:rPr>
                        <a:t>setName</a:t>
                      </a:r>
                      <a:r>
                        <a:rPr lang="en-IN" sz="1400" baseline="0" dirty="0" smtClean="0">
                          <a:latin typeface="Calibri" pitchFamily="34" charset="0"/>
                        </a:rPr>
                        <a:t>(String name)</a:t>
                      </a:r>
                    </a:p>
                    <a:p>
                      <a:r>
                        <a:rPr lang="en-IN" sz="1400" baseline="0" dirty="0" smtClean="0">
                          <a:latin typeface="Calibri" pitchFamily="34" charset="0"/>
                        </a:rPr>
                        <a:t>5.   {</a:t>
                      </a:r>
                    </a:p>
                    <a:p>
                      <a:r>
                        <a:rPr lang="en-IN" sz="1400" baseline="0" dirty="0" smtClean="0">
                          <a:latin typeface="Calibri" pitchFamily="34" charset="0"/>
                        </a:rPr>
                        <a:t>6.         this.name=name;</a:t>
                      </a:r>
                    </a:p>
                    <a:p>
                      <a:r>
                        <a:rPr lang="en-IN" sz="1400" baseline="0" dirty="0" smtClean="0">
                          <a:latin typeface="Calibri" pitchFamily="34" charset="0"/>
                        </a:rPr>
                        <a:t>7.    }</a:t>
                      </a:r>
                    </a:p>
                    <a:p>
                      <a:r>
                        <a:rPr lang="en-IN" sz="1400" baseline="0" dirty="0" smtClean="0">
                          <a:latin typeface="Calibri" pitchFamily="34" charset="0"/>
                        </a:rPr>
                        <a:t>8.    public String </a:t>
                      </a:r>
                      <a:r>
                        <a:rPr lang="en-IN" sz="1400" baseline="0" dirty="0" err="1" smtClean="0">
                          <a:latin typeface="Calibri" pitchFamily="34" charset="0"/>
                        </a:rPr>
                        <a:t>getName</a:t>
                      </a:r>
                      <a:r>
                        <a:rPr lang="en-IN" sz="1400" baseline="0" dirty="0" smtClean="0">
                          <a:latin typeface="Calibri" pitchFamily="34" charset="0"/>
                        </a:rPr>
                        <a:t>()</a:t>
                      </a:r>
                    </a:p>
                    <a:p>
                      <a:r>
                        <a:rPr lang="en-IN" sz="1400" baseline="0" dirty="0" smtClean="0">
                          <a:latin typeface="Calibri" pitchFamily="34" charset="0"/>
                        </a:rPr>
                        <a:t>9.    {</a:t>
                      </a:r>
                    </a:p>
                    <a:p>
                      <a:r>
                        <a:rPr lang="en-IN" sz="1400" baseline="0" dirty="0" smtClean="0">
                          <a:latin typeface="Calibri" pitchFamily="34" charset="0"/>
                        </a:rPr>
                        <a:t>10.          return name;</a:t>
                      </a:r>
                    </a:p>
                    <a:p>
                      <a:r>
                        <a:rPr lang="en-IN" sz="1400" baseline="0" dirty="0" smtClean="0">
                          <a:latin typeface="Calibri" pitchFamily="34" charset="0"/>
                        </a:rPr>
                        <a:t>11.  }</a:t>
                      </a:r>
                    </a:p>
                    <a:p>
                      <a:r>
                        <a:rPr lang="en-IN" sz="1400" dirty="0" smtClean="0">
                          <a:latin typeface="Calibri" pitchFamily="34" charset="0"/>
                        </a:rPr>
                        <a:t>12.   public Animal  eat()</a:t>
                      </a:r>
                    </a:p>
                    <a:p>
                      <a:r>
                        <a:rPr lang="en-IN" sz="1400" dirty="0" smtClean="0">
                          <a:latin typeface="Calibri" pitchFamily="34" charset="0"/>
                        </a:rPr>
                        <a:t>13.   {</a:t>
                      </a:r>
                    </a:p>
                    <a:p>
                      <a:r>
                        <a:rPr lang="en-IN" sz="1400" baseline="0" dirty="0" smtClean="0">
                          <a:latin typeface="Calibri" pitchFamily="34" charset="0"/>
                        </a:rPr>
                        <a:t>14.        </a:t>
                      </a:r>
                      <a:r>
                        <a:rPr lang="en-IN" sz="1400" baseline="0" dirty="0" err="1" smtClean="0">
                          <a:latin typeface="Calibri" pitchFamily="34" charset="0"/>
                        </a:rPr>
                        <a:t>System.out.println</a:t>
                      </a:r>
                      <a:r>
                        <a:rPr lang="en-IN" sz="1400" baseline="0" dirty="0" smtClean="0">
                          <a:latin typeface="Calibri" pitchFamily="34" charset="0"/>
                        </a:rPr>
                        <a:t>(“Animal is Eating”);</a:t>
                      </a:r>
                    </a:p>
                    <a:p>
                      <a:r>
                        <a:rPr lang="en-IN" sz="1400" baseline="0" dirty="0" smtClean="0">
                          <a:latin typeface="Calibri" pitchFamily="34" charset="0"/>
                        </a:rPr>
                        <a:t>15.           return new Animal();</a:t>
                      </a:r>
                    </a:p>
                    <a:p>
                      <a:r>
                        <a:rPr lang="en-IN" sz="1400" dirty="0" smtClean="0">
                          <a:latin typeface="Calibri" pitchFamily="34" charset="0"/>
                        </a:rPr>
                        <a:t>16.    }</a:t>
                      </a:r>
                    </a:p>
                    <a:p>
                      <a:r>
                        <a:rPr lang="en-IN" sz="1400" dirty="0" smtClean="0">
                          <a:latin typeface="Calibri" pitchFamily="34" charset="0"/>
                        </a:rPr>
                        <a:t>17.}</a:t>
                      </a:r>
                      <a:endParaRPr lang="en-IN" sz="1400" dirty="0">
                        <a:latin typeface="Calibri" pitchFamily="34" charset="0"/>
                      </a:endParaRPr>
                    </a:p>
                  </a:txBody>
                  <a:tcPr/>
                </a:tc>
                <a:tc>
                  <a:txBody>
                    <a:bodyPr/>
                    <a:lstStyle/>
                    <a:p>
                      <a:r>
                        <a:rPr lang="en-IN" sz="1400" dirty="0" smtClean="0">
                          <a:latin typeface="Calibri" pitchFamily="34" charset="0"/>
                        </a:rPr>
                        <a:t>18. public class</a:t>
                      </a:r>
                      <a:r>
                        <a:rPr lang="en-IN" sz="1400" baseline="0" dirty="0" smtClean="0">
                          <a:latin typeface="Calibri" pitchFamily="34" charset="0"/>
                        </a:rPr>
                        <a:t> Dog extends Animal</a:t>
                      </a:r>
                    </a:p>
                    <a:p>
                      <a:r>
                        <a:rPr lang="en-IN" sz="1400" baseline="0" dirty="0" smtClean="0">
                          <a:latin typeface="Calibri" pitchFamily="34" charset="0"/>
                        </a:rPr>
                        <a:t>19. {</a:t>
                      </a:r>
                    </a:p>
                    <a:p>
                      <a:r>
                        <a:rPr lang="en-IN" sz="1400" dirty="0" smtClean="0">
                          <a:latin typeface="Calibri" pitchFamily="34" charset="0"/>
                        </a:rPr>
                        <a:t>20.   public Dog  eat()</a:t>
                      </a:r>
                    </a:p>
                    <a:p>
                      <a:r>
                        <a:rPr lang="en-IN" sz="1400" dirty="0" smtClean="0">
                          <a:latin typeface="Calibri" pitchFamily="34" charset="0"/>
                        </a:rPr>
                        <a:t>21.   {</a:t>
                      </a:r>
                    </a:p>
                    <a:p>
                      <a:r>
                        <a:rPr lang="en-IN" sz="1400" baseline="0" dirty="0" smtClean="0">
                          <a:latin typeface="Calibri" pitchFamily="34" charset="0"/>
                        </a:rPr>
                        <a:t>22.        </a:t>
                      </a:r>
                      <a:r>
                        <a:rPr lang="en-IN" sz="1400" baseline="0" dirty="0" err="1" smtClean="0">
                          <a:latin typeface="Calibri" pitchFamily="34" charset="0"/>
                        </a:rPr>
                        <a:t>System.out.println</a:t>
                      </a:r>
                      <a:r>
                        <a:rPr lang="en-IN" sz="1400" baseline="0" dirty="0" smtClean="0">
                          <a:latin typeface="Calibri" pitchFamily="34" charset="0"/>
                        </a:rPr>
                        <a:t>(“Dog is Eating”);</a:t>
                      </a:r>
                    </a:p>
                    <a:p>
                      <a:r>
                        <a:rPr lang="en-IN" sz="1400" baseline="0" dirty="0" smtClean="0">
                          <a:latin typeface="Calibri" pitchFamily="34" charset="0"/>
                        </a:rPr>
                        <a:t>23.         return new Dog();</a:t>
                      </a:r>
                    </a:p>
                    <a:p>
                      <a:r>
                        <a:rPr lang="en-IN" sz="1400" dirty="0" smtClean="0">
                          <a:latin typeface="Calibri" pitchFamily="34" charset="0"/>
                        </a:rPr>
                        <a:t>24.   }</a:t>
                      </a:r>
                    </a:p>
                    <a:p>
                      <a:r>
                        <a:rPr lang="en-IN" sz="1400" dirty="0" smtClean="0">
                          <a:latin typeface="Calibri" pitchFamily="34" charset="0"/>
                        </a:rPr>
                        <a:t>25.}</a:t>
                      </a:r>
                    </a:p>
                    <a:p>
                      <a:endParaRPr lang="en-IN" sz="1400" dirty="0" smtClean="0">
                        <a:latin typeface="Calibri" pitchFamily="34" charset="0"/>
                      </a:endParaRPr>
                    </a:p>
                    <a:p>
                      <a:pPr marL="0" marR="0" indent="0" algn="just" defTabSz="914400" rtl="0" eaLnBrk="1" fontAlgn="auto" latinLnBrk="0" hangingPunct="1">
                        <a:lnSpc>
                          <a:spcPct val="100000"/>
                        </a:lnSpc>
                        <a:spcBef>
                          <a:spcPts val="0"/>
                        </a:spcBef>
                        <a:spcAft>
                          <a:spcPts val="0"/>
                        </a:spcAft>
                        <a:buClrTx/>
                        <a:buSzTx/>
                        <a:buFont typeface="Wingdings" pitchFamily="2" charset="2"/>
                        <a:buChar char="q"/>
                        <a:tabLst/>
                        <a:defRPr/>
                      </a:pPr>
                      <a:r>
                        <a:rPr lang="en-US" sz="1400" dirty="0" smtClean="0">
                          <a:latin typeface="Calibri" pitchFamily="34" charset="0"/>
                        </a:rPr>
                        <a:t>The overridden method’s return type can also be a subtype of the original method return class subtype.</a:t>
                      </a:r>
                    </a:p>
                    <a:p>
                      <a:endParaRPr lang="en-IN" sz="1400" dirty="0">
                        <a:latin typeface="Calibri" pitchFamily="34" charset="0"/>
                      </a:endParaRPr>
                    </a:p>
                  </a:txBody>
                  <a:tcPr/>
                </a:tc>
              </a:tr>
            </a:tbl>
          </a:graphicData>
        </a:graphic>
      </p:graphicFrame>
      <p:sp>
        <p:nvSpPr>
          <p:cNvPr id="11" name="Oval 10"/>
          <p:cNvSpPr/>
          <p:nvPr/>
        </p:nvSpPr>
        <p:spPr>
          <a:xfrm>
            <a:off x="1475656" y="3651870"/>
            <a:ext cx="576064" cy="432048"/>
          </a:xfrm>
          <a:prstGeom prst="ellipse">
            <a:avLst/>
          </a:prstGeom>
          <a:solidFill>
            <a:srgbClr val="FFFF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5652120" y="1779662"/>
            <a:ext cx="360040" cy="288032"/>
          </a:xfrm>
          <a:prstGeom prst="ellipse">
            <a:avLst/>
          </a:prstGeom>
          <a:solidFill>
            <a:srgbClr val="FFFF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med">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Example Of Access Specifier rule.</a:t>
            </a:r>
          </a:p>
        </p:txBody>
      </p:sp>
      <p:graphicFrame>
        <p:nvGraphicFramePr>
          <p:cNvPr id="5" name="Content Placeholder 4"/>
          <p:cNvGraphicFramePr>
            <a:graphicFrameLocks noGrp="1"/>
          </p:cNvGraphicFramePr>
          <p:nvPr>
            <p:ph sz="quarter" idx="13"/>
          </p:nvPr>
        </p:nvGraphicFramePr>
        <p:xfrm>
          <a:off x="467544" y="1347614"/>
          <a:ext cx="8532440" cy="3672408"/>
        </p:xfrm>
        <a:graphic>
          <a:graphicData uri="http://schemas.openxmlformats.org/drawingml/2006/table">
            <a:tbl>
              <a:tblPr firstRow="1" bandRow="1">
                <a:tableStyleId>{5940675A-B579-460E-94D1-54222C63F5DA}</a:tableStyleId>
              </a:tblPr>
              <a:tblGrid>
                <a:gridCol w="4266220"/>
                <a:gridCol w="4266220"/>
              </a:tblGrid>
              <a:tr h="3672408">
                <a:tc>
                  <a:txBody>
                    <a:bodyPr/>
                    <a:lstStyle/>
                    <a:p>
                      <a:r>
                        <a:rPr lang="en-IN" sz="1300" dirty="0" smtClean="0">
                          <a:latin typeface="Calibri" pitchFamily="34" charset="0"/>
                        </a:rPr>
                        <a:t>1. public class</a:t>
                      </a:r>
                      <a:r>
                        <a:rPr lang="en-IN" sz="1300" baseline="0" dirty="0" smtClean="0">
                          <a:latin typeface="Calibri" pitchFamily="34" charset="0"/>
                        </a:rPr>
                        <a:t> Animal</a:t>
                      </a:r>
                    </a:p>
                    <a:p>
                      <a:r>
                        <a:rPr lang="en-IN" sz="1300" baseline="0" dirty="0" smtClean="0">
                          <a:latin typeface="Calibri" pitchFamily="34" charset="0"/>
                        </a:rPr>
                        <a:t>2. {</a:t>
                      </a:r>
                    </a:p>
                    <a:p>
                      <a:r>
                        <a:rPr lang="en-IN" sz="1300" baseline="0" dirty="0" smtClean="0">
                          <a:latin typeface="Calibri" pitchFamily="34" charset="0"/>
                        </a:rPr>
                        <a:t>3.   private String name;</a:t>
                      </a:r>
                    </a:p>
                    <a:p>
                      <a:r>
                        <a:rPr lang="en-IN" sz="1300" baseline="0" dirty="0" smtClean="0">
                          <a:latin typeface="Calibri" pitchFamily="34" charset="0"/>
                        </a:rPr>
                        <a:t>4.   </a:t>
                      </a:r>
                      <a:r>
                        <a:rPr lang="en-IN" sz="1300" dirty="0" smtClean="0">
                          <a:latin typeface="Calibri" pitchFamily="34" charset="0"/>
                        </a:rPr>
                        <a:t>protected void  eat()</a:t>
                      </a:r>
                    </a:p>
                    <a:p>
                      <a:r>
                        <a:rPr lang="en-IN" sz="1300" dirty="0" smtClean="0">
                          <a:latin typeface="Calibri" pitchFamily="34" charset="0"/>
                        </a:rPr>
                        <a:t>5.   {</a:t>
                      </a:r>
                    </a:p>
                    <a:p>
                      <a:r>
                        <a:rPr lang="en-IN" sz="1300" baseline="0" dirty="0" smtClean="0">
                          <a:latin typeface="Calibri" pitchFamily="34" charset="0"/>
                        </a:rPr>
                        <a:t>6.        </a:t>
                      </a:r>
                      <a:r>
                        <a:rPr lang="en-IN" sz="1300" baseline="0" dirty="0" err="1" smtClean="0">
                          <a:latin typeface="Calibri" pitchFamily="34" charset="0"/>
                        </a:rPr>
                        <a:t>System.out.println</a:t>
                      </a:r>
                      <a:r>
                        <a:rPr lang="en-IN" sz="1300" baseline="0" dirty="0" smtClean="0">
                          <a:latin typeface="Calibri" pitchFamily="34" charset="0"/>
                        </a:rPr>
                        <a:t>(“Animal is Eating”);</a:t>
                      </a:r>
                    </a:p>
                    <a:p>
                      <a:r>
                        <a:rPr lang="en-IN" sz="1300" baseline="0" dirty="0" smtClean="0">
                          <a:latin typeface="Calibri" pitchFamily="34" charset="0"/>
                        </a:rPr>
                        <a:t>        </a:t>
                      </a:r>
                    </a:p>
                    <a:p>
                      <a:r>
                        <a:rPr lang="en-IN" sz="1300" dirty="0" smtClean="0">
                          <a:latin typeface="Calibri" pitchFamily="34" charset="0"/>
                        </a:rPr>
                        <a:t>7.   }</a:t>
                      </a:r>
                      <a:endParaRPr lang="en-IN" sz="1300" baseline="0" dirty="0" smtClean="0">
                        <a:latin typeface="Calibri" pitchFamily="34" charset="0"/>
                      </a:endParaRPr>
                    </a:p>
                    <a:p>
                      <a:r>
                        <a:rPr lang="en-IN" sz="1300" baseline="0" dirty="0" smtClean="0">
                          <a:latin typeface="Calibri" pitchFamily="34" charset="0"/>
                        </a:rPr>
                        <a:t>8.   public void </a:t>
                      </a:r>
                      <a:r>
                        <a:rPr lang="en-IN" sz="1300" baseline="0" dirty="0" err="1" smtClean="0">
                          <a:latin typeface="Calibri" pitchFamily="34" charset="0"/>
                        </a:rPr>
                        <a:t>setName</a:t>
                      </a:r>
                      <a:r>
                        <a:rPr lang="en-IN" sz="1300" baseline="0" dirty="0" smtClean="0">
                          <a:latin typeface="Calibri" pitchFamily="34" charset="0"/>
                        </a:rPr>
                        <a:t>(String name)</a:t>
                      </a:r>
                    </a:p>
                    <a:p>
                      <a:r>
                        <a:rPr lang="en-IN" sz="1300" baseline="0" dirty="0" smtClean="0">
                          <a:latin typeface="Calibri" pitchFamily="34" charset="0"/>
                        </a:rPr>
                        <a:t>9.   {</a:t>
                      </a:r>
                    </a:p>
                    <a:p>
                      <a:r>
                        <a:rPr lang="en-IN" sz="1300" baseline="0" dirty="0" smtClean="0">
                          <a:latin typeface="Calibri" pitchFamily="34" charset="0"/>
                        </a:rPr>
                        <a:t>10.         this.name=name;</a:t>
                      </a:r>
                    </a:p>
                    <a:p>
                      <a:r>
                        <a:rPr lang="en-IN" sz="1300" baseline="0" dirty="0" smtClean="0">
                          <a:latin typeface="Calibri" pitchFamily="34" charset="0"/>
                        </a:rPr>
                        <a:t>11. }</a:t>
                      </a:r>
                    </a:p>
                    <a:p>
                      <a:r>
                        <a:rPr lang="en-IN" sz="1300" baseline="0" dirty="0" smtClean="0">
                          <a:latin typeface="Calibri" pitchFamily="34" charset="0"/>
                        </a:rPr>
                        <a:t>12. public String </a:t>
                      </a:r>
                      <a:r>
                        <a:rPr lang="en-IN" sz="1300" baseline="0" dirty="0" err="1" smtClean="0">
                          <a:latin typeface="Calibri" pitchFamily="34" charset="0"/>
                        </a:rPr>
                        <a:t>getName</a:t>
                      </a:r>
                      <a:r>
                        <a:rPr lang="en-IN" sz="1300" baseline="0" dirty="0" smtClean="0">
                          <a:latin typeface="Calibri" pitchFamily="34" charset="0"/>
                        </a:rPr>
                        <a:t>()</a:t>
                      </a:r>
                    </a:p>
                    <a:p>
                      <a:r>
                        <a:rPr lang="en-IN" sz="1300" baseline="0" dirty="0" smtClean="0">
                          <a:latin typeface="Calibri" pitchFamily="34" charset="0"/>
                        </a:rPr>
                        <a:t> 13.{</a:t>
                      </a:r>
                    </a:p>
                    <a:p>
                      <a:r>
                        <a:rPr lang="en-IN" sz="1300" baseline="0" dirty="0" smtClean="0">
                          <a:latin typeface="Calibri" pitchFamily="34" charset="0"/>
                        </a:rPr>
                        <a:t>14.          return name;</a:t>
                      </a:r>
                    </a:p>
                    <a:p>
                      <a:r>
                        <a:rPr lang="en-IN" sz="1300" baseline="0" dirty="0" smtClean="0">
                          <a:latin typeface="Calibri" pitchFamily="34" charset="0"/>
                        </a:rPr>
                        <a:t>15. }</a:t>
                      </a:r>
                    </a:p>
                    <a:p>
                      <a:endParaRPr lang="en-IN" sz="1300" dirty="0" smtClean="0">
                        <a:latin typeface="Calibri" pitchFamily="34" charset="0"/>
                      </a:endParaRPr>
                    </a:p>
                    <a:p>
                      <a:r>
                        <a:rPr lang="en-IN" sz="1300" dirty="0" smtClean="0">
                          <a:latin typeface="Calibri" pitchFamily="34" charset="0"/>
                        </a:rPr>
                        <a:t>16.}</a:t>
                      </a:r>
                      <a:endParaRPr lang="en-IN" sz="1300" dirty="0">
                        <a:latin typeface="Calibri" pitchFamily="34" charset="0"/>
                      </a:endParaRPr>
                    </a:p>
                  </a:txBody>
                  <a:tcPr/>
                </a:tc>
                <a:tc>
                  <a:txBody>
                    <a:bodyPr/>
                    <a:lstStyle/>
                    <a:p>
                      <a:r>
                        <a:rPr lang="en-IN" sz="1300" dirty="0" smtClean="0">
                          <a:latin typeface="Calibri" pitchFamily="34" charset="0"/>
                        </a:rPr>
                        <a:t>17. public class</a:t>
                      </a:r>
                      <a:r>
                        <a:rPr lang="en-IN" sz="1300" baseline="0" dirty="0" smtClean="0">
                          <a:latin typeface="Calibri" pitchFamily="34" charset="0"/>
                        </a:rPr>
                        <a:t> Dog extends Animal</a:t>
                      </a:r>
                    </a:p>
                    <a:p>
                      <a:r>
                        <a:rPr lang="en-IN" sz="1300" baseline="0" dirty="0" smtClean="0">
                          <a:latin typeface="Calibri" pitchFamily="34" charset="0"/>
                        </a:rPr>
                        <a:t>18. {</a:t>
                      </a:r>
                    </a:p>
                    <a:p>
                      <a:r>
                        <a:rPr lang="en-IN" sz="1300" dirty="0" smtClean="0">
                          <a:latin typeface="Calibri" pitchFamily="34" charset="0"/>
                        </a:rPr>
                        <a:t>19.   public void  eat()</a:t>
                      </a:r>
                    </a:p>
                    <a:p>
                      <a:r>
                        <a:rPr lang="en-IN" sz="1300" dirty="0" smtClean="0">
                          <a:latin typeface="Calibri" pitchFamily="34" charset="0"/>
                        </a:rPr>
                        <a:t>20.   {</a:t>
                      </a:r>
                    </a:p>
                    <a:p>
                      <a:r>
                        <a:rPr lang="en-IN" sz="1300" baseline="0" dirty="0" smtClean="0">
                          <a:latin typeface="Calibri" pitchFamily="34" charset="0"/>
                        </a:rPr>
                        <a:t>21.        </a:t>
                      </a:r>
                      <a:r>
                        <a:rPr lang="en-IN" sz="1300" baseline="0" dirty="0" err="1" smtClean="0">
                          <a:latin typeface="Calibri" pitchFamily="34" charset="0"/>
                        </a:rPr>
                        <a:t>System.out.println</a:t>
                      </a:r>
                      <a:r>
                        <a:rPr lang="en-IN" sz="1300" baseline="0" dirty="0" smtClean="0">
                          <a:latin typeface="Calibri" pitchFamily="34" charset="0"/>
                        </a:rPr>
                        <a:t>(“Dog is Eating”);</a:t>
                      </a:r>
                    </a:p>
                    <a:p>
                      <a:r>
                        <a:rPr lang="en-IN" sz="1300" dirty="0" smtClean="0">
                          <a:latin typeface="Calibri" pitchFamily="34" charset="0"/>
                        </a:rPr>
                        <a:t>22.   }</a:t>
                      </a:r>
                    </a:p>
                    <a:p>
                      <a:r>
                        <a:rPr lang="en-IN" sz="1300" dirty="0" smtClean="0">
                          <a:latin typeface="Calibri" pitchFamily="34" charset="0"/>
                        </a:rPr>
                        <a:t>23.}</a:t>
                      </a:r>
                    </a:p>
                    <a:p>
                      <a:endParaRPr lang="en-IN" sz="1300" dirty="0" smtClean="0">
                        <a:latin typeface="Calibri" pitchFamily="34" charset="0"/>
                      </a:endParaRPr>
                    </a:p>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r>
                        <a:rPr lang="en-US" sz="1300" b="1" dirty="0" smtClean="0">
                          <a:solidFill>
                            <a:schemeClr val="tx1"/>
                          </a:solidFill>
                          <a:latin typeface="Calibri" pitchFamily="34" charset="0"/>
                        </a:rPr>
                        <a:t>Cannot have private or default access specifier for method eat() in</a:t>
                      </a:r>
                      <a:r>
                        <a:rPr lang="en-US" sz="1300" b="1" baseline="0" dirty="0" smtClean="0">
                          <a:solidFill>
                            <a:schemeClr val="tx1"/>
                          </a:solidFill>
                          <a:latin typeface="Calibri" pitchFamily="34" charset="0"/>
                        </a:rPr>
                        <a:t> class Dog.</a:t>
                      </a:r>
                      <a:endParaRPr lang="en-US" sz="1300" b="1" dirty="0" smtClean="0">
                        <a:solidFill>
                          <a:schemeClr val="tx1"/>
                        </a:solidFill>
                        <a:latin typeface="Calibri" pitchFamily="34" charset="0"/>
                      </a:endParaRPr>
                    </a:p>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endParaRPr lang="en-US" sz="1300" dirty="0" smtClean="0">
                        <a:solidFill>
                          <a:schemeClr val="tx1"/>
                        </a:solidFill>
                        <a:latin typeface="Calibri" pitchFamily="34" charset="0"/>
                      </a:endParaRPr>
                    </a:p>
                    <a:p>
                      <a:endParaRPr lang="en-IN" sz="1300" dirty="0">
                        <a:latin typeface="Calibri" pitchFamily="34" charset="0"/>
                      </a:endParaRPr>
                    </a:p>
                  </a:txBody>
                  <a:tcPr/>
                </a:tc>
              </a:tr>
            </a:tbl>
          </a:graphicData>
        </a:graphic>
      </p:graphicFrame>
      <p:cxnSp>
        <p:nvCxnSpPr>
          <p:cNvPr id="21" name="Elbow Connector 20"/>
          <p:cNvCxnSpPr/>
          <p:nvPr/>
        </p:nvCxnSpPr>
        <p:spPr>
          <a:xfrm flipV="1">
            <a:off x="1187624" y="1923678"/>
            <a:ext cx="3672408" cy="43204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187624" y="2211710"/>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Example Of Visibility Rule In Method Overriding</a:t>
            </a:r>
          </a:p>
        </p:txBody>
      </p:sp>
      <p:graphicFrame>
        <p:nvGraphicFramePr>
          <p:cNvPr id="5" name="Content Placeholder 4"/>
          <p:cNvGraphicFramePr>
            <a:graphicFrameLocks noGrp="1"/>
          </p:cNvGraphicFramePr>
          <p:nvPr>
            <p:ph sz="quarter" idx="13"/>
          </p:nvPr>
        </p:nvGraphicFramePr>
        <p:xfrm>
          <a:off x="611560" y="1347614"/>
          <a:ext cx="8352928" cy="3566160"/>
        </p:xfrm>
        <a:graphic>
          <a:graphicData uri="http://schemas.openxmlformats.org/drawingml/2006/table">
            <a:tbl>
              <a:tblPr firstRow="1" bandRow="1">
                <a:tableStyleId>{5940675A-B579-460E-94D1-54222C63F5DA}</a:tableStyleId>
              </a:tblPr>
              <a:tblGrid>
                <a:gridCol w="4176464"/>
                <a:gridCol w="4176464"/>
              </a:tblGrid>
              <a:tr h="2016224">
                <a:tc>
                  <a:txBody>
                    <a:bodyPr/>
                    <a:lstStyle/>
                    <a:p>
                      <a:r>
                        <a:rPr lang="en-IN" sz="1200" b="0" dirty="0" smtClean="0">
                          <a:latin typeface="Calibri" pitchFamily="34" charset="0"/>
                        </a:rPr>
                        <a:t>package </a:t>
                      </a:r>
                      <a:r>
                        <a:rPr lang="en-IN" sz="1200" b="0" dirty="0" err="1" smtClean="0">
                          <a:latin typeface="Calibri" pitchFamily="34" charset="0"/>
                        </a:rPr>
                        <a:t>foo</a:t>
                      </a:r>
                      <a:r>
                        <a:rPr lang="en-IN" sz="1200" b="0" dirty="0" smtClean="0">
                          <a:latin typeface="Calibri" pitchFamily="34" charset="0"/>
                        </a:rPr>
                        <a:t>; </a:t>
                      </a:r>
                    </a:p>
                    <a:p>
                      <a:r>
                        <a:rPr lang="en-IN" sz="1200" b="0" dirty="0" smtClean="0">
                          <a:latin typeface="Calibri" pitchFamily="34" charset="0"/>
                        </a:rPr>
                        <a:t>public class</a:t>
                      </a:r>
                      <a:r>
                        <a:rPr lang="en-IN" sz="1200" b="0" baseline="0" dirty="0" smtClean="0">
                          <a:latin typeface="Calibri" pitchFamily="34" charset="0"/>
                        </a:rPr>
                        <a:t> Animal</a:t>
                      </a:r>
                    </a:p>
                    <a:p>
                      <a:r>
                        <a:rPr lang="en-IN" sz="1200" b="0" baseline="0" dirty="0" smtClean="0">
                          <a:latin typeface="Calibri" pitchFamily="34" charset="0"/>
                        </a:rPr>
                        <a:t>{</a:t>
                      </a:r>
                    </a:p>
                    <a:p>
                      <a:r>
                        <a:rPr lang="en-IN" sz="1200" b="0" baseline="0" dirty="0" smtClean="0">
                          <a:latin typeface="Calibri" pitchFamily="34" charset="0"/>
                        </a:rPr>
                        <a:t>   private String name;</a:t>
                      </a:r>
                    </a:p>
                    <a:p>
                      <a:r>
                        <a:rPr lang="en-IN" sz="1200" b="0" baseline="0" dirty="0" smtClean="0">
                          <a:latin typeface="Calibri" pitchFamily="34" charset="0"/>
                        </a:rPr>
                        <a:t>               </a:t>
                      </a:r>
                      <a:r>
                        <a:rPr lang="en-IN" sz="1200" b="0" dirty="0" smtClean="0">
                          <a:latin typeface="Calibri" pitchFamily="34" charset="0"/>
                        </a:rPr>
                        <a:t> void  eat()</a:t>
                      </a:r>
                    </a:p>
                    <a:p>
                      <a:r>
                        <a:rPr lang="en-IN" sz="1200" b="0" dirty="0" smtClean="0">
                          <a:latin typeface="Calibri" pitchFamily="34" charset="0"/>
                        </a:rPr>
                        <a:t>   {</a:t>
                      </a:r>
                    </a:p>
                    <a:p>
                      <a:r>
                        <a:rPr lang="en-IN" sz="1200" b="0" baseline="0" dirty="0" smtClean="0">
                          <a:latin typeface="Calibri" pitchFamily="34" charset="0"/>
                        </a:rPr>
                        <a:t>        </a:t>
                      </a:r>
                      <a:r>
                        <a:rPr lang="en-IN" sz="1200" b="0" baseline="0" dirty="0" err="1" smtClean="0">
                          <a:latin typeface="Calibri" pitchFamily="34" charset="0"/>
                        </a:rPr>
                        <a:t>System.out.println</a:t>
                      </a:r>
                      <a:r>
                        <a:rPr lang="en-IN" sz="1200" b="0" baseline="0" dirty="0" smtClean="0">
                          <a:latin typeface="Calibri" pitchFamily="34" charset="0"/>
                        </a:rPr>
                        <a:t>(“Animal is Eating”);</a:t>
                      </a:r>
                    </a:p>
                    <a:p>
                      <a:r>
                        <a:rPr lang="en-IN" sz="1200" b="0" baseline="0" dirty="0" smtClean="0">
                          <a:latin typeface="Calibri" pitchFamily="34" charset="0"/>
                        </a:rPr>
                        <a:t>        </a:t>
                      </a:r>
                    </a:p>
                    <a:p>
                      <a:r>
                        <a:rPr lang="en-IN" sz="1200" b="0" dirty="0" smtClean="0">
                          <a:latin typeface="Calibri" pitchFamily="34" charset="0"/>
                        </a:rPr>
                        <a:t>   }</a:t>
                      </a:r>
                      <a:endParaRPr lang="en-IN" sz="1200" b="0" baseline="0" dirty="0" smtClean="0">
                        <a:latin typeface="Calibri" pitchFamily="34" charset="0"/>
                      </a:endParaRPr>
                    </a:p>
                    <a:p>
                      <a:r>
                        <a:rPr lang="en-IN" sz="1200" b="0" baseline="0" dirty="0" smtClean="0">
                          <a:latin typeface="Calibri" pitchFamily="34" charset="0"/>
                        </a:rPr>
                        <a:t>   public void </a:t>
                      </a:r>
                      <a:r>
                        <a:rPr lang="en-IN" sz="1200" b="0" baseline="0" dirty="0" err="1" smtClean="0">
                          <a:latin typeface="Calibri" pitchFamily="34" charset="0"/>
                        </a:rPr>
                        <a:t>setName</a:t>
                      </a:r>
                      <a:r>
                        <a:rPr lang="en-IN" sz="1200" b="0" baseline="0" dirty="0" smtClean="0">
                          <a:latin typeface="Calibri" pitchFamily="34" charset="0"/>
                        </a:rPr>
                        <a:t>(String name)</a:t>
                      </a:r>
                    </a:p>
                    <a:p>
                      <a:r>
                        <a:rPr lang="en-IN" sz="1200" b="0" baseline="0" dirty="0" smtClean="0">
                          <a:latin typeface="Calibri" pitchFamily="34" charset="0"/>
                        </a:rPr>
                        <a:t>   {</a:t>
                      </a:r>
                    </a:p>
                    <a:p>
                      <a:r>
                        <a:rPr lang="en-IN" sz="1200" b="0" baseline="0" dirty="0" smtClean="0">
                          <a:latin typeface="Calibri" pitchFamily="34" charset="0"/>
                        </a:rPr>
                        <a:t>         this.name=name;</a:t>
                      </a:r>
                    </a:p>
                    <a:p>
                      <a:r>
                        <a:rPr lang="en-IN" sz="1200" b="0" baseline="0" dirty="0" smtClean="0">
                          <a:latin typeface="Calibri" pitchFamily="34" charset="0"/>
                        </a:rPr>
                        <a:t>    }</a:t>
                      </a:r>
                    </a:p>
                    <a:p>
                      <a:r>
                        <a:rPr lang="en-IN" sz="1200" b="0" baseline="0" dirty="0" smtClean="0">
                          <a:latin typeface="Calibri" pitchFamily="34" charset="0"/>
                        </a:rPr>
                        <a:t>    public String </a:t>
                      </a:r>
                      <a:r>
                        <a:rPr lang="en-IN" sz="1200" b="0" baseline="0" dirty="0" err="1" smtClean="0">
                          <a:latin typeface="Calibri" pitchFamily="34" charset="0"/>
                        </a:rPr>
                        <a:t>getName</a:t>
                      </a:r>
                      <a:r>
                        <a:rPr lang="en-IN" sz="1200" b="0" baseline="0" dirty="0" smtClean="0">
                          <a:latin typeface="Calibri" pitchFamily="34" charset="0"/>
                        </a:rPr>
                        <a:t>()</a:t>
                      </a:r>
                    </a:p>
                    <a:p>
                      <a:r>
                        <a:rPr lang="en-IN" sz="1200" b="0" baseline="0" dirty="0" smtClean="0">
                          <a:latin typeface="Calibri" pitchFamily="34" charset="0"/>
                        </a:rPr>
                        <a:t>    {</a:t>
                      </a:r>
                    </a:p>
                    <a:p>
                      <a:r>
                        <a:rPr lang="en-IN" sz="1200" b="0" baseline="0" dirty="0" smtClean="0">
                          <a:latin typeface="Calibri" pitchFamily="34" charset="0"/>
                        </a:rPr>
                        <a:t>          return name;</a:t>
                      </a:r>
                    </a:p>
                    <a:p>
                      <a:r>
                        <a:rPr lang="en-IN" sz="1200" b="0" baseline="0" dirty="0" smtClean="0">
                          <a:latin typeface="Calibri" pitchFamily="34" charset="0"/>
                        </a:rPr>
                        <a:t>     }</a:t>
                      </a:r>
                    </a:p>
                    <a:p>
                      <a:endParaRPr lang="en-IN" sz="1200" b="0" dirty="0" smtClean="0">
                        <a:latin typeface="Calibri" pitchFamily="34" charset="0"/>
                      </a:endParaRPr>
                    </a:p>
                    <a:p>
                      <a:r>
                        <a:rPr lang="en-IN" sz="1200" b="0" dirty="0" smtClean="0">
                          <a:latin typeface="Calibri" pitchFamily="34" charset="0"/>
                        </a:rPr>
                        <a:t>}</a:t>
                      </a:r>
                      <a:endParaRPr lang="en-IN" sz="1200" b="0" dirty="0">
                        <a:latin typeface="Calibri" pitchFamily="34" charset="0"/>
                      </a:endParaRPr>
                    </a:p>
                  </a:txBody>
                  <a:tcPr/>
                </a:tc>
                <a:tc>
                  <a:txBody>
                    <a:bodyPr/>
                    <a:lstStyle/>
                    <a:p>
                      <a:r>
                        <a:rPr lang="en-IN" sz="1200" dirty="0" smtClean="0">
                          <a:latin typeface="Calibri" pitchFamily="34" charset="0"/>
                        </a:rPr>
                        <a:t>Package bar;</a:t>
                      </a:r>
                    </a:p>
                    <a:p>
                      <a:r>
                        <a:rPr lang="en-IN" sz="1200" dirty="0" smtClean="0">
                          <a:latin typeface="Calibri" pitchFamily="34" charset="0"/>
                        </a:rPr>
                        <a:t>public class</a:t>
                      </a:r>
                      <a:r>
                        <a:rPr lang="en-IN" sz="1200" baseline="0" dirty="0" smtClean="0">
                          <a:latin typeface="Calibri" pitchFamily="34" charset="0"/>
                        </a:rPr>
                        <a:t> Dog extends Animal</a:t>
                      </a:r>
                    </a:p>
                    <a:p>
                      <a:r>
                        <a:rPr lang="en-IN" sz="1200" baseline="0" dirty="0" smtClean="0">
                          <a:latin typeface="Calibri" pitchFamily="34" charset="0"/>
                        </a:rPr>
                        <a:t>{</a:t>
                      </a:r>
                    </a:p>
                    <a:p>
                      <a:r>
                        <a:rPr lang="en-IN" sz="1200" dirty="0" smtClean="0">
                          <a:latin typeface="Calibri" pitchFamily="34" charset="0"/>
                        </a:rPr>
                        <a:t>   private void  eat()</a:t>
                      </a:r>
                    </a:p>
                    <a:p>
                      <a:r>
                        <a:rPr lang="en-IN" sz="1200" dirty="0" smtClean="0">
                          <a:latin typeface="Calibri" pitchFamily="34" charset="0"/>
                        </a:rPr>
                        <a:t>   {</a:t>
                      </a:r>
                    </a:p>
                    <a:p>
                      <a:r>
                        <a:rPr lang="en-IN" sz="1200" baseline="0" dirty="0" smtClean="0">
                          <a:latin typeface="Calibri" pitchFamily="34" charset="0"/>
                        </a:rPr>
                        <a:t>        </a:t>
                      </a:r>
                      <a:r>
                        <a:rPr lang="en-IN" sz="1200" baseline="0" dirty="0" err="1" smtClean="0">
                          <a:latin typeface="Calibri" pitchFamily="34" charset="0"/>
                        </a:rPr>
                        <a:t>System.out.println</a:t>
                      </a:r>
                      <a:r>
                        <a:rPr lang="en-IN" sz="1200" baseline="0" dirty="0" smtClean="0">
                          <a:latin typeface="Calibri" pitchFamily="34" charset="0"/>
                        </a:rPr>
                        <a:t>(“Dog is Eating”);</a:t>
                      </a:r>
                    </a:p>
                    <a:p>
                      <a:r>
                        <a:rPr lang="en-IN" sz="1200" dirty="0" smtClean="0">
                          <a:latin typeface="Calibri" pitchFamily="34" charset="0"/>
                        </a:rPr>
                        <a:t>    }</a:t>
                      </a:r>
                    </a:p>
                    <a:p>
                      <a:r>
                        <a:rPr lang="en-IN" sz="1200" dirty="0" smtClean="0">
                          <a:latin typeface="Calibri" pitchFamily="34" charset="0"/>
                        </a:rPr>
                        <a:t>}</a:t>
                      </a:r>
                    </a:p>
                    <a:p>
                      <a:endParaRPr lang="en-IN" sz="1200" dirty="0" smtClean="0">
                        <a:latin typeface="Calibri" pitchFamily="34" charset="0"/>
                      </a:endParaRPr>
                    </a:p>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r>
                        <a:rPr lang="en-US" sz="1200" b="1" dirty="0" smtClean="0">
                          <a:solidFill>
                            <a:schemeClr val="tx1"/>
                          </a:solidFill>
                          <a:latin typeface="Calibri" pitchFamily="34" charset="0"/>
                        </a:rPr>
                        <a:t>Can have any</a:t>
                      </a:r>
                      <a:r>
                        <a:rPr lang="en-US" sz="1200" b="1" baseline="0" dirty="0" smtClean="0">
                          <a:solidFill>
                            <a:schemeClr val="tx1"/>
                          </a:solidFill>
                          <a:latin typeface="Calibri" pitchFamily="34" charset="0"/>
                        </a:rPr>
                        <a:t> access specifier here since default method can’t be accessible out side the package.  Same with private also private methods are not inherited /visible.</a:t>
                      </a:r>
                    </a:p>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r>
                        <a:rPr lang="en-US" sz="1200" b="1" baseline="0" dirty="0" smtClean="0">
                          <a:solidFill>
                            <a:srgbClr val="0070C0"/>
                          </a:solidFill>
                          <a:latin typeface="Calibri" pitchFamily="34" charset="0"/>
                        </a:rPr>
                        <a:t> </a:t>
                      </a:r>
                      <a:endParaRPr lang="en-US" sz="1200" b="1" dirty="0" smtClean="0">
                        <a:solidFill>
                          <a:srgbClr val="0070C0"/>
                        </a:solidFill>
                        <a:latin typeface="Calibri" pitchFamily="34" charset="0"/>
                      </a:endParaRPr>
                    </a:p>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smtClean="0">
                        <a:solidFill>
                          <a:schemeClr val="tx1"/>
                        </a:solidFill>
                        <a:latin typeface="Calibri" pitchFamily="34" charset="0"/>
                      </a:endParaRPr>
                    </a:p>
                    <a:p>
                      <a:endParaRPr lang="en-IN" sz="1200" dirty="0">
                        <a:latin typeface="Calibri" pitchFamily="34" charset="0"/>
                      </a:endParaRPr>
                    </a:p>
                  </a:txBody>
                  <a:tcPr/>
                </a:tc>
              </a:tr>
            </a:tbl>
          </a:graphicData>
        </a:graphic>
      </p:graphicFrame>
      <p:cxnSp>
        <p:nvCxnSpPr>
          <p:cNvPr id="21" name="Elbow Connector 20"/>
          <p:cNvCxnSpPr/>
          <p:nvPr/>
        </p:nvCxnSpPr>
        <p:spPr>
          <a:xfrm flipV="1">
            <a:off x="1187624" y="2067694"/>
            <a:ext cx="3744416" cy="3600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187624" y="2283718"/>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Restricting inheritance using final keyword</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lnSpcReduction="10000"/>
          </a:bodyPr>
          <a:lstStyle>
            <a:extLst/>
          </a:lstStyle>
          <a:p>
            <a:pPr marL="342900" indent="-342900">
              <a:spcBef>
                <a:spcPct val="35000"/>
              </a:spcBef>
              <a:spcAft>
                <a:spcPct val="15000"/>
              </a:spcAft>
              <a:buClrTx/>
              <a:buSzPct val="75000"/>
              <a:buFont typeface="Wingdings" pitchFamily="2" charset="2"/>
              <a:buChar char="q"/>
              <a:defRPr/>
            </a:pPr>
            <a:endParaRPr lang="en-US" sz="1400" dirty="0" smtClean="0">
              <a:latin typeface="Calibri" pitchFamily="34" charset="0"/>
            </a:endParaRPr>
          </a:p>
          <a:p>
            <a:pPr marL="342900" indent="-342900">
              <a:spcBef>
                <a:spcPct val="35000"/>
              </a:spcBef>
              <a:spcAft>
                <a:spcPct val="15000"/>
              </a:spcAft>
              <a:buClrTx/>
              <a:buSzPct val="75000"/>
              <a:buFont typeface="Wingdings" pitchFamily="2" charset="2"/>
              <a:buChar char="q"/>
              <a:defRPr/>
            </a:pPr>
            <a:r>
              <a:rPr lang="en-US" sz="1400" dirty="0" smtClean="0">
                <a:latin typeface="Calibri" pitchFamily="34" charset="0"/>
              </a:rPr>
              <a:t>We can prevent an inheritance of classes by other classes by declaring them as final classes.</a:t>
            </a:r>
          </a:p>
          <a:p>
            <a:pPr marL="342900" indent="-342900">
              <a:spcBef>
                <a:spcPct val="35000"/>
              </a:spcBef>
              <a:spcAft>
                <a:spcPct val="15000"/>
              </a:spcAft>
              <a:buClrTx/>
              <a:buSzPct val="75000"/>
              <a:buFont typeface="Wingdings" pitchFamily="2" charset="2"/>
              <a:buChar char="q"/>
              <a:defRPr/>
            </a:pPr>
            <a:r>
              <a:rPr lang="en-US" sz="1400" dirty="0" smtClean="0">
                <a:latin typeface="Calibri" pitchFamily="34" charset="0"/>
              </a:rPr>
              <a:t>This is achieved in Java by using the keyword final as follows:</a:t>
            </a:r>
          </a:p>
          <a:p>
            <a:pPr marL="609600" indent="-609600" eaLnBrk="1" hangingPunct="1">
              <a:spcBef>
                <a:spcPts val="800"/>
              </a:spcBef>
              <a:buNone/>
            </a:pPr>
            <a:r>
              <a:rPr lang="en-US" sz="1400" dirty="0" smtClean="0">
                <a:latin typeface="Calibri" pitchFamily="34" charset="0"/>
              </a:rPr>
              <a:t>final class Person 	//Line1</a:t>
            </a:r>
          </a:p>
          <a:p>
            <a:pPr marL="609600" indent="-609600" eaLnBrk="1" hangingPunct="1">
              <a:spcBef>
                <a:spcPts val="800"/>
              </a:spcBef>
              <a:buNone/>
            </a:pPr>
            <a:r>
              <a:rPr lang="en-US" sz="1400" dirty="0" smtClean="0">
                <a:latin typeface="Calibri" pitchFamily="34" charset="0"/>
              </a:rPr>
              <a:t>{</a:t>
            </a:r>
          </a:p>
          <a:p>
            <a:pPr marL="609600" indent="-609600" eaLnBrk="1" hangingPunct="1">
              <a:spcBef>
                <a:spcPts val="800"/>
              </a:spcBef>
              <a:buNone/>
            </a:pPr>
            <a:r>
              <a:rPr lang="en-US" sz="1400" dirty="0" smtClean="0">
                <a:latin typeface="Calibri" pitchFamily="34" charset="0"/>
              </a:rPr>
              <a:t>	//members</a:t>
            </a:r>
          </a:p>
          <a:p>
            <a:pPr marL="609600" indent="-609600" eaLnBrk="1" hangingPunct="1">
              <a:spcBef>
                <a:spcPts val="800"/>
              </a:spcBef>
              <a:buNone/>
            </a:pPr>
            <a:r>
              <a:rPr lang="en-US" sz="1400" dirty="0" smtClean="0">
                <a:latin typeface="Calibri" pitchFamily="34" charset="0"/>
              </a:rPr>
              <a:t>}</a:t>
            </a:r>
          </a:p>
          <a:p>
            <a:pPr marL="609600" indent="-609600" eaLnBrk="1" hangingPunct="1">
              <a:spcBef>
                <a:spcPts val="800"/>
              </a:spcBef>
              <a:buNone/>
            </a:pPr>
            <a:r>
              <a:rPr lang="en-US" sz="1400" dirty="0" smtClean="0">
                <a:latin typeface="Calibri" pitchFamily="34" charset="0"/>
              </a:rPr>
              <a:t>class Employee extends Person    //Compilation Error. Line 2</a:t>
            </a:r>
          </a:p>
          <a:p>
            <a:pPr marL="609600" indent="-609600" eaLnBrk="1" hangingPunct="1">
              <a:spcBef>
                <a:spcPts val="800"/>
              </a:spcBef>
              <a:buNone/>
            </a:pPr>
            <a:r>
              <a:rPr lang="en-US" sz="1400" dirty="0" smtClean="0">
                <a:latin typeface="Calibri" pitchFamily="34" charset="0"/>
              </a:rPr>
              <a:t>{</a:t>
            </a:r>
          </a:p>
          <a:p>
            <a:pPr marL="609600" indent="-609600" eaLnBrk="1" hangingPunct="1">
              <a:spcBef>
                <a:spcPts val="800"/>
              </a:spcBef>
              <a:buNone/>
            </a:pPr>
            <a:r>
              <a:rPr lang="en-US" sz="1400" dirty="0" smtClean="0">
                <a:latin typeface="Calibri" pitchFamily="34" charset="0"/>
              </a:rPr>
              <a:t>	//members</a:t>
            </a:r>
          </a:p>
          <a:p>
            <a:pPr marL="609600" indent="-609600" eaLnBrk="1" hangingPunct="1">
              <a:spcBef>
                <a:spcPts val="800"/>
              </a:spcBef>
              <a:buNone/>
            </a:pPr>
            <a:r>
              <a:rPr lang="en-US" sz="1400" dirty="0" smtClean="0">
                <a:latin typeface="Calibri" pitchFamily="34" charset="0"/>
              </a:rPr>
              <a:t>}  </a:t>
            </a:r>
          </a:p>
          <a:p>
            <a:pPr marL="609600" indent="-609600" eaLnBrk="1" hangingPunct="1">
              <a:spcBef>
                <a:spcPts val="800"/>
              </a:spcBef>
              <a:buClrTx/>
              <a:buSzPct val="75000"/>
              <a:buFont typeface="Wingdings" pitchFamily="2" charset="2"/>
              <a:buChar char="q"/>
            </a:pPr>
            <a:r>
              <a:rPr lang="en-US" sz="1400" dirty="0" smtClean="0">
                <a:latin typeface="Calibri" pitchFamily="34" charset="0"/>
              </a:rPr>
              <a:t>Any attempt to inherit these classes will cause an error.</a:t>
            </a:r>
          </a:p>
          <a:p>
            <a:pPr marL="609600" indent="-609600" eaLnBrk="1" hangingPunct="1">
              <a:spcBef>
                <a:spcPts val="800"/>
              </a:spcBef>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1600" b="1" dirty="0" smtClean="0">
                <a:latin typeface="Calibri" pitchFamily="34" charset="0"/>
              </a:rPr>
              <a:t>Final members: A way for preventing overriding of members in subclasses </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342900" indent="-342900">
              <a:spcBef>
                <a:spcPct val="35000"/>
              </a:spcBef>
              <a:spcAft>
                <a:spcPct val="15000"/>
              </a:spcAft>
              <a:buClrTx/>
              <a:buSzPct val="75000"/>
              <a:buFont typeface="Wingdings" pitchFamily="2" charset="2"/>
              <a:buChar char="q"/>
              <a:defRPr/>
            </a:pPr>
            <a:endParaRPr lang="en-US" sz="1400" dirty="0" smtClean="0">
              <a:latin typeface="Calibri" pitchFamily="34" charset="0"/>
            </a:endParaRPr>
          </a:p>
          <a:p>
            <a:pPr algn="just"/>
            <a:r>
              <a:rPr lang="en-US" sz="1600" dirty="0" smtClean="0">
                <a:latin typeface="Calibri" pitchFamily="34" charset="0"/>
              </a:rPr>
              <a:t>All methods and variables can be overridden by default in subclasses. </a:t>
            </a:r>
          </a:p>
          <a:p>
            <a:pPr algn="just"/>
            <a:r>
              <a:rPr lang="en-US" sz="1600" dirty="0" smtClean="0">
                <a:latin typeface="Calibri" pitchFamily="34" charset="0"/>
              </a:rPr>
              <a:t>This can be prevented by declaring them as final using the keyword “final” as a modifier. For example:</a:t>
            </a:r>
          </a:p>
          <a:p>
            <a:pPr lvl="1" algn="just"/>
            <a:r>
              <a:rPr lang="en-US" sz="1600" dirty="0" smtClean="0">
                <a:latin typeface="Calibri" pitchFamily="34" charset="0"/>
              </a:rPr>
              <a:t>final </a:t>
            </a:r>
            <a:r>
              <a:rPr lang="en-US" sz="1600" dirty="0" err="1" smtClean="0">
                <a:latin typeface="Calibri" pitchFamily="34" charset="0"/>
              </a:rPr>
              <a:t>int</a:t>
            </a:r>
            <a:r>
              <a:rPr lang="en-US" sz="1600" dirty="0" smtClean="0">
                <a:latin typeface="Calibri" pitchFamily="34" charset="0"/>
              </a:rPr>
              <a:t> marks = 100;</a:t>
            </a:r>
          </a:p>
          <a:p>
            <a:pPr lvl="1" algn="just"/>
            <a:r>
              <a:rPr lang="en-US" sz="1600" dirty="0" smtClean="0">
                <a:latin typeface="Calibri" pitchFamily="34" charset="0"/>
              </a:rPr>
              <a:t>final void eat();</a:t>
            </a:r>
          </a:p>
          <a:p>
            <a:pPr algn="just"/>
            <a:r>
              <a:rPr lang="en-US" sz="1600" dirty="0" smtClean="0">
                <a:latin typeface="Calibri" pitchFamily="34" charset="0"/>
              </a:rPr>
              <a:t>This ensures that functionality defined in this method cannot be altered any. Similarly, the value of a final variable cannot be altered.</a:t>
            </a:r>
          </a:p>
          <a:p>
            <a:pPr marL="609600" indent="-609600" algn="just" eaLnBrk="1" hangingPunct="1">
              <a:spcBef>
                <a:spcPts val="800"/>
              </a:spcBef>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Module 1: Objectives</a:t>
            </a:r>
          </a:p>
        </p:txBody>
      </p:sp>
      <p:sp>
        <p:nvSpPr>
          <p:cNvPr id="4" name="Rectangle 2"/>
          <p:cNvSpPr>
            <a:spLocks noGrp="1"/>
          </p:cNvSpPr>
          <p:nvPr>
            <p:ph sz="quarter" idx="13"/>
          </p:nvPr>
        </p:nvSpPr>
        <p:spPr>
          <a:xfrm>
            <a:off x="609600" y="1491630"/>
            <a:ext cx="7778824"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eaLnBrk="1" hangingPunct="1">
              <a:buNone/>
            </a:pPr>
            <a:r>
              <a:rPr lang="en-US" sz="1400" dirty="0" smtClean="0">
                <a:latin typeface="Calibri" pitchFamily="34" charset="0"/>
              </a:rPr>
              <a:t>After completion of this module, you should be able to:</a:t>
            </a:r>
          </a:p>
          <a:p>
            <a:pPr eaLnBrk="1" hangingPunct="1"/>
            <a:r>
              <a:rPr lang="en-US" sz="1400" dirty="0" smtClean="0">
                <a:latin typeface="Calibri" pitchFamily="34" charset="0"/>
              </a:rPr>
              <a:t>Understand inheritance in Java.</a:t>
            </a:r>
          </a:p>
          <a:p>
            <a:pPr eaLnBrk="1" hangingPunct="1"/>
            <a:r>
              <a:rPr lang="en-US" sz="1400" dirty="0" smtClean="0">
                <a:latin typeface="Calibri" pitchFamily="34" charset="0"/>
              </a:rPr>
              <a:t>Understand inheriting classes.</a:t>
            </a:r>
          </a:p>
          <a:p>
            <a:pPr eaLnBrk="1" hangingPunct="1"/>
            <a:r>
              <a:rPr lang="en-US" sz="1400" dirty="0" smtClean="0">
                <a:latin typeface="Calibri" pitchFamily="34" charset="0"/>
              </a:rPr>
              <a:t>Define overriding methods.</a:t>
            </a:r>
          </a:p>
          <a:p>
            <a:pPr eaLnBrk="1" hangingPunct="1"/>
            <a:r>
              <a:rPr lang="en-US" sz="1400" dirty="0" smtClean="0">
                <a:latin typeface="Calibri" pitchFamily="34" charset="0"/>
              </a:rPr>
              <a:t>Explain interfaces and methods.</a:t>
            </a:r>
          </a:p>
          <a:p>
            <a:pPr eaLnBrk="1" hangingPunct="1"/>
            <a:r>
              <a:rPr lang="en-US" sz="1400" dirty="0" smtClean="0">
                <a:latin typeface="Calibri" pitchFamily="34" charset="0"/>
              </a:rPr>
              <a:t>Explain abstract classes and methods.</a:t>
            </a:r>
          </a:p>
          <a:p>
            <a:pPr marL="320040" indent="-320040" eaLnBrk="1" fontAlgn="auto" hangingPunct="1">
              <a:spcAft>
                <a:spcPts val="0"/>
              </a:spcAft>
              <a:buClr>
                <a:schemeClr val="tx1">
                  <a:shade val="95000"/>
                </a:schemeClr>
              </a:buClr>
              <a:buFont typeface="Wingdings" pitchFamily="2" charset="2"/>
              <a:buNone/>
              <a:defRPr/>
            </a:pPr>
            <a:endParaRPr lang="en-SG" sz="1400" dirty="0" smtClean="0">
              <a:latin typeface="Times New Roman" pitchFamily="18" charset="0"/>
              <a:cs typeface="Times New Roman" pitchFamily="18" charset="0"/>
            </a:endParaRPr>
          </a:p>
          <a:p>
            <a:pPr marL="0" indent="0" eaLnBrk="1" fontAlgn="auto" hangingPunct="1">
              <a:spcAft>
                <a:spcPts val="0"/>
              </a:spcAft>
              <a:buClr>
                <a:schemeClr val="tx1">
                  <a:shade val="95000"/>
                </a:schemeClr>
              </a:buClr>
              <a:buFont typeface="Wingdings"/>
              <a:buNone/>
              <a:defRPr/>
            </a:pPr>
            <a:r>
              <a:rPr lang="en-SG" sz="1400" dirty="0" smtClean="0">
                <a:latin typeface="Times New Roman" pitchFamily="18" charset="0"/>
                <a:cs typeface="Times New Roman" pitchFamily="18" charset="0"/>
              </a:rPr>
              <a:t/>
            </a:r>
            <a:br>
              <a:rPr lang="en-SG" sz="1400" dirty="0" smtClean="0">
                <a:latin typeface="Times New Roman" pitchFamily="18" charset="0"/>
                <a:cs typeface="Times New Roman" pitchFamily="18" charset="0"/>
              </a:rPr>
            </a:br>
            <a:endParaRPr lang="en-US" sz="1400" dirty="0">
              <a:solidFill>
                <a:schemeClr val="tx1"/>
              </a:solidFill>
              <a:latin typeface="Times New Roman" pitchFamily="18"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cs typeface="Courier New" pitchFamily="49" charset="0"/>
              </a:rPr>
              <a:t>@Override</a:t>
            </a:r>
            <a:endParaRPr lang="en-US" sz="2800" b="1" dirty="0" smtClean="0">
              <a:latin typeface="Calibri" pitchFamily="34"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r>
              <a:rPr lang="en-US" sz="1400" dirty="0" smtClean="0">
                <a:latin typeface="Calibri" pitchFamily="34" charset="0"/>
              </a:rPr>
              <a:t>When overriding a method, </a:t>
            </a:r>
            <a:r>
              <a:rPr lang="en-US" sz="1400" b="1" dirty="0" smtClean="0">
                <a:solidFill>
                  <a:srgbClr val="000000"/>
                </a:solidFill>
                <a:latin typeface="Calibri" pitchFamily="34" charset="0"/>
              </a:rPr>
              <a:t>@Override </a:t>
            </a:r>
            <a:r>
              <a:rPr lang="en-US" sz="1400" dirty="0" smtClean="0">
                <a:latin typeface="Calibri" pitchFamily="34" charset="0"/>
              </a:rPr>
              <a:t>annotation could be used. </a:t>
            </a:r>
          </a:p>
          <a:p>
            <a:pPr algn="just"/>
            <a:r>
              <a:rPr lang="en-US" sz="1400" dirty="0" smtClean="0">
                <a:latin typeface="Calibri" pitchFamily="34" charset="0"/>
              </a:rPr>
              <a:t>This tells the compiler that you intend to override a method in the superclass.</a:t>
            </a:r>
          </a:p>
          <a:p>
            <a:pPr algn="just"/>
            <a:r>
              <a:rPr lang="en-US" sz="1400" dirty="0" smtClean="0">
                <a:latin typeface="Calibri" pitchFamily="34" charset="0"/>
              </a:rPr>
              <a:t>If, for some reason, the compiler detects that the method does not exist in one of the </a:t>
            </a:r>
            <a:r>
              <a:rPr lang="en-US" sz="1400" dirty="0" err="1" smtClean="0">
                <a:latin typeface="Calibri" pitchFamily="34" charset="0"/>
              </a:rPr>
              <a:t>superclasses</a:t>
            </a:r>
            <a:r>
              <a:rPr lang="en-US" sz="1400" dirty="0" smtClean="0">
                <a:latin typeface="Calibri" pitchFamily="34" charset="0"/>
              </a:rPr>
              <a:t>, it will generate an error.</a:t>
            </a:r>
          </a:p>
          <a:p>
            <a:pPr>
              <a:buNone/>
            </a:pPr>
            <a:r>
              <a:rPr lang="en-US" sz="1400" b="1" dirty="0" smtClean="0">
                <a:solidFill>
                  <a:srgbClr val="000000"/>
                </a:solidFill>
                <a:latin typeface="Calibri" pitchFamily="34" charset="0"/>
              </a:rPr>
              <a:t>	@Override</a:t>
            </a:r>
          </a:p>
          <a:p>
            <a:pPr>
              <a:buNone/>
            </a:pPr>
            <a:r>
              <a:rPr lang="en-US" sz="1400" b="1" dirty="0" smtClean="0">
                <a:solidFill>
                  <a:srgbClr val="000000"/>
                </a:solidFill>
                <a:latin typeface="Calibri" pitchFamily="34" charset="0"/>
              </a:rPr>
              <a:t>	public void eat()</a:t>
            </a:r>
          </a:p>
          <a:p>
            <a:pPr>
              <a:buNone/>
            </a:pPr>
            <a:r>
              <a:rPr lang="en-US" sz="1400" b="1" dirty="0" smtClean="0">
                <a:solidFill>
                  <a:srgbClr val="000000"/>
                </a:solidFill>
                <a:latin typeface="Calibri" pitchFamily="34" charset="0"/>
              </a:rPr>
              <a:t>	{</a:t>
            </a:r>
          </a:p>
          <a:p>
            <a:pPr>
              <a:buNone/>
            </a:pPr>
            <a:r>
              <a:rPr lang="en-US" sz="1400" b="1" dirty="0" smtClean="0">
                <a:solidFill>
                  <a:srgbClr val="000000"/>
                </a:solidFill>
                <a:latin typeface="Calibri" pitchFamily="34" charset="0"/>
              </a:rPr>
              <a:t>		</a:t>
            </a:r>
            <a:r>
              <a:rPr lang="en-US" sz="1400" b="1" dirty="0" err="1" smtClean="0">
                <a:solidFill>
                  <a:srgbClr val="000000"/>
                </a:solidFill>
                <a:latin typeface="Calibri" pitchFamily="34" charset="0"/>
              </a:rPr>
              <a:t>System.out.println</a:t>
            </a:r>
            <a:r>
              <a:rPr lang="en-US" sz="1400" b="1" dirty="0" smtClean="0">
                <a:solidFill>
                  <a:srgbClr val="000000"/>
                </a:solidFill>
                <a:latin typeface="Calibri" pitchFamily="34" charset="0"/>
              </a:rPr>
              <a:t>(“Dog  is Eating”); </a:t>
            </a:r>
          </a:p>
          <a:p>
            <a:pPr>
              <a:buNone/>
            </a:pPr>
            <a:r>
              <a:rPr lang="en-US" sz="1400" b="1" dirty="0" smtClean="0">
                <a:solidFill>
                  <a:srgbClr val="000000"/>
                </a:solidFill>
                <a:latin typeface="Calibri" pitchFamily="34" charset="0"/>
              </a:rPr>
              <a:t>	}</a:t>
            </a:r>
          </a:p>
          <a:p>
            <a:pPr marL="342900" indent="-342900">
              <a:spcBef>
                <a:spcPct val="35000"/>
              </a:spcBef>
              <a:spcAft>
                <a:spcPct val="15000"/>
              </a:spcAft>
              <a:buClrTx/>
              <a:buSzPct val="75000"/>
              <a:buNone/>
              <a:defRPr/>
            </a:pPr>
            <a:endParaRPr lang="en-US" sz="1400" dirty="0" smtClean="0">
              <a:latin typeface="Calibri" pitchFamily="34" charset="0"/>
            </a:endParaRPr>
          </a:p>
          <a:p>
            <a:pPr marL="609600" indent="-609600" algn="just" eaLnBrk="1" hangingPunct="1">
              <a:spcBef>
                <a:spcPts val="800"/>
              </a:spcBef>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Polymorphism</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77500" lnSpcReduction="20000"/>
          </a:bodyPr>
          <a:lstStyle>
            <a:extLst/>
          </a:lstStyle>
          <a:p>
            <a:pPr marL="609600" indent="-609600" algn="just" eaLnBrk="1" hangingPunct="1">
              <a:lnSpc>
                <a:spcPct val="120000"/>
              </a:lnSpc>
              <a:spcBef>
                <a:spcPts val="500"/>
              </a:spcBef>
            </a:pPr>
            <a:r>
              <a:rPr lang="en-US" sz="2100" dirty="0" smtClean="0">
                <a:solidFill>
                  <a:schemeClr val="tx1"/>
                </a:solidFill>
                <a:latin typeface="Calibri" pitchFamily="34" charset="0"/>
              </a:rPr>
              <a:t>Polymorphism is an object-oriented language feature.</a:t>
            </a:r>
          </a:p>
          <a:p>
            <a:pPr marL="609600" indent="-609600" algn="just" eaLnBrk="1" hangingPunct="1">
              <a:lnSpc>
                <a:spcPct val="120000"/>
              </a:lnSpc>
              <a:spcBef>
                <a:spcPts val="500"/>
              </a:spcBef>
            </a:pPr>
            <a:r>
              <a:rPr lang="en-US" sz="2100" dirty="0" smtClean="0">
                <a:solidFill>
                  <a:schemeClr val="tx1"/>
                </a:solidFill>
                <a:latin typeface="Calibri" pitchFamily="34" charset="0"/>
              </a:rPr>
              <a:t>Polymorphism refers to an object’s ability to use a single method name to invoke one of different methods at run time – depending on where it is in the inheritance hierarchy.</a:t>
            </a:r>
          </a:p>
          <a:p>
            <a:pPr marL="609600" indent="-609600" algn="just" eaLnBrk="1" hangingPunct="1">
              <a:lnSpc>
                <a:spcPct val="120000"/>
              </a:lnSpc>
              <a:spcBef>
                <a:spcPts val="500"/>
              </a:spcBef>
            </a:pPr>
            <a:r>
              <a:rPr lang="en-US" sz="2100" dirty="0" smtClean="0">
                <a:solidFill>
                  <a:schemeClr val="tx1"/>
                </a:solidFill>
                <a:latin typeface="Calibri" pitchFamily="34" charset="0"/>
              </a:rPr>
              <a:t>It exists only when there is inheritance and the compiler uses dynamic binding to implement it.</a:t>
            </a:r>
          </a:p>
          <a:p>
            <a:pPr marL="609600" indent="-609600" algn="just" eaLnBrk="1" hangingPunct="1">
              <a:lnSpc>
                <a:spcPct val="120000"/>
              </a:lnSpc>
              <a:spcBef>
                <a:spcPts val="500"/>
              </a:spcBef>
            </a:pPr>
            <a:r>
              <a:rPr lang="en-US" sz="2100" dirty="0" smtClean="0">
                <a:solidFill>
                  <a:schemeClr val="tx1"/>
                </a:solidFill>
                <a:latin typeface="Calibri" pitchFamily="34" charset="0"/>
              </a:rPr>
              <a:t>Compiler resolves methods called on a object using</a:t>
            </a:r>
          </a:p>
          <a:p>
            <a:pPr marL="1284287" lvl="2" indent="-609600" algn="just" eaLnBrk="1" hangingPunct="1">
              <a:lnSpc>
                <a:spcPct val="120000"/>
              </a:lnSpc>
            </a:pPr>
            <a:r>
              <a:rPr lang="en-US" sz="2100" dirty="0" smtClean="0">
                <a:solidFill>
                  <a:schemeClr val="tx1"/>
                </a:solidFill>
                <a:latin typeface="Calibri" pitchFamily="34" charset="0"/>
              </a:rPr>
              <a:t>Static binding/Early binding: Compiler resolves the call at the compile time.</a:t>
            </a:r>
          </a:p>
          <a:p>
            <a:pPr marL="1284287" lvl="2" indent="-609600" algn="just" eaLnBrk="1" hangingPunct="1">
              <a:lnSpc>
                <a:spcPct val="120000"/>
              </a:lnSpc>
            </a:pPr>
            <a:r>
              <a:rPr lang="en-US" sz="2100" dirty="0" smtClean="0">
                <a:solidFill>
                  <a:schemeClr val="tx1"/>
                </a:solidFill>
                <a:latin typeface="Calibri" pitchFamily="34" charset="0"/>
              </a:rPr>
              <a:t>Dynamic binding: Compiler resolves the call at the runtime.</a:t>
            </a:r>
          </a:p>
          <a:p>
            <a:pPr marL="609600" indent="-609600" algn="just" eaLnBrk="1" hangingPunct="1">
              <a:lnSpc>
                <a:spcPct val="120000"/>
              </a:lnSpc>
              <a:spcBef>
                <a:spcPts val="500"/>
              </a:spcBef>
            </a:pPr>
            <a:r>
              <a:rPr lang="en-US" sz="2100" dirty="0" smtClean="0">
                <a:solidFill>
                  <a:schemeClr val="tx1"/>
                </a:solidFill>
                <a:latin typeface="Calibri" pitchFamily="34" charset="0"/>
              </a:rPr>
              <a:t>Overloading is resolved at compile-time. Sometimes this is also referred to as compile-time polymorphism.</a:t>
            </a:r>
          </a:p>
          <a:p>
            <a:pPr marL="609600" indent="-609600" algn="just" eaLnBrk="1" hangingPunct="1">
              <a:lnSpc>
                <a:spcPct val="120000"/>
              </a:lnSpc>
              <a:spcBef>
                <a:spcPts val="500"/>
              </a:spcBef>
            </a:pPr>
            <a:r>
              <a:rPr lang="en-US" sz="2100" dirty="0" smtClean="0">
                <a:solidFill>
                  <a:schemeClr val="tx1"/>
                </a:solidFill>
                <a:latin typeface="Calibri" pitchFamily="34" charset="0"/>
              </a:rPr>
              <a:t>Overriding uses run-time polymorphism or simply polymorphism.</a:t>
            </a:r>
          </a:p>
          <a:p>
            <a:pPr marL="609600" indent="-609600" algn="just" eaLnBrk="1" hangingPunct="1">
              <a:spcBef>
                <a:spcPts val="800"/>
              </a:spcBef>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Static Binding Example</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r>
              <a:rPr lang="en-US" sz="1400" b="1" dirty="0" smtClean="0">
                <a:solidFill>
                  <a:srgbClr val="000000"/>
                </a:solidFill>
                <a:latin typeface="Calibri" pitchFamily="34" charset="0"/>
              </a:rPr>
              <a:t>Example 1:</a:t>
            </a:r>
          </a:p>
          <a:p>
            <a:pPr>
              <a:buNone/>
            </a:pPr>
            <a:r>
              <a:rPr lang="en-US" sz="1400" b="1" dirty="0" smtClean="0">
                <a:solidFill>
                  <a:srgbClr val="000000"/>
                </a:solidFill>
                <a:latin typeface="Calibri" pitchFamily="34" charset="0"/>
              </a:rPr>
              <a:t>	</a:t>
            </a:r>
            <a:r>
              <a:rPr lang="en-US" sz="1400" dirty="0" smtClean="0">
                <a:solidFill>
                  <a:srgbClr val="000000"/>
                </a:solidFill>
                <a:latin typeface="Calibri" pitchFamily="34" charset="0"/>
              </a:rPr>
              <a:t>Dog d = new Dog();</a:t>
            </a:r>
          </a:p>
          <a:p>
            <a:pPr>
              <a:buNone/>
            </a:pPr>
            <a:r>
              <a:rPr lang="en-US" sz="1400" dirty="0" smtClean="0">
                <a:solidFill>
                  <a:srgbClr val="000000"/>
                </a:solidFill>
                <a:latin typeface="Calibri" pitchFamily="34" charset="0"/>
              </a:rPr>
              <a:t>	</a:t>
            </a:r>
            <a:r>
              <a:rPr lang="en-US" sz="1400" dirty="0" err="1" smtClean="0">
                <a:solidFill>
                  <a:srgbClr val="000000"/>
                </a:solidFill>
                <a:latin typeface="Calibri" pitchFamily="34" charset="0"/>
              </a:rPr>
              <a:t>d.getName</a:t>
            </a:r>
            <a:r>
              <a:rPr lang="en-US" sz="1400" dirty="0" smtClean="0">
                <a:solidFill>
                  <a:srgbClr val="000000"/>
                </a:solidFill>
                <a:latin typeface="Calibri" pitchFamily="34" charset="0"/>
              </a:rPr>
              <a:t>();</a:t>
            </a:r>
          </a:p>
          <a:p>
            <a:pPr>
              <a:buNone/>
            </a:pPr>
            <a:r>
              <a:rPr lang="en-US" sz="1400" dirty="0" smtClean="0">
                <a:solidFill>
                  <a:srgbClr val="000000"/>
                </a:solidFill>
                <a:latin typeface="Calibri" pitchFamily="34" charset="0"/>
              </a:rPr>
              <a:t>	d.eat();</a:t>
            </a:r>
          </a:p>
          <a:p>
            <a:r>
              <a:rPr lang="en-US" sz="1400" b="1" dirty="0" smtClean="0">
                <a:solidFill>
                  <a:srgbClr val="000000"/>
                </a:solidFill>
                <a:latin typeface="Calibri" pitchFamily="34" charset="0"/>
              </a:rPr>
              <a:t>Example 2:</a:t>
            </a:r>
          </a:p>
          <a:p>
            <a:pPr>
              <a:buNone/>
            </a:pPr>
            <a:r>
              <a:rPr lang="en-US" sz="1400" b="1" dirty="0" smtClean="0">
                <a:solidFill>
                  <a:srgbClr val="000000"/>
                </a:solidFill>
                <a:latin typeface="Calibri" pitchFamily="34" charset="0"/>
              </a:rPr>
              <a:t>	</a:t>
            </a:r>
            <a:r>
              <a:rPr lang="en-US" sz="1400" dirty="0" smtClean="0">
                <a:solidFill>
                  <a:srgbClr val="000000"/>
                </a:solidFill>
                <a:latin typeface="Calibri" pitchFamily="34" charset="0"/>
              </a:rPr>
              <a:t>Animal a= new Animal();</a:t>
            </a:r>
          </a:p>
          <a:p>
            <a:pPr>
              <a:buNone/>
            </a:pPr>
            <a:r>
              <a:rPr lang="en-US" sz="1400" dirty="0" smtClean="0">
                <a:solidFill>
                  <a:srgbClr val="000000"/>
                </a:solidFill>
                <a:latin typeface="Calibri" pitchFamily="34" charset="0"/>
              </a:rPr>
              <a:t>	</a:t>
            </a:r>
            <a:r>
              <a:rPr lang="en-US" sz="1400" dirty="0" err="1" smtClean="0">
                <a:solidFill>
                  <a:srgbClr val="000000"/>
                </a:solidFill>
                <a:latin typeface="Calibri" pitchFamily="34" charset="0"/>
              </a:rPr>
              <a:t>a.getName</a:t>
            </a:r>
            <a:r>
              <a:rPr lang="en-US" sz="1400" dirty="0" smtClean="0">
                <a:solidFill>
                  <a:srgbClr val="000000"/>
                </a:solidFill>
                <a:latin typeface="Calibri" pitchFamily="34" charset="0"/>
              </a:rPr>
              <a:t>();</a:t>
            </a:r>
          </a:p>
          <a:p>
            <a:pPr>
              <a:buNone/>
            </a:pPr>
            <a:r>
              <a:rPr lang="en-US" sz="1400" dirty="0" smtClean="0">
                <a:solidFill>
                  <a:srgbClr val="000000"/>
                </a:solidFill>
                <a:latin typeface="Calibri" pitchFamily="34" charset="0"/>
              </a:rPr>
              <a:t>	a.eat();</a:t>
            </a:r>
          </a:p>
          <a:p>
            <a:pPr algn="just"/>
            <a:r>
              <a:rPr lang="en-US" sz="1400" dirty="0" smtClean="0">
                <a:latin typeface="Calibri" pitchFamily="34" charset="0"/>
              </a:rPr>
              <a:t>Since the type of object is known at compile time, to be either of type Dog in the first example or of type Animal in the 2</a:t>
            </a:r>
            <a:r>
              <a:rPr lang="en-US" sz="1400" baseline="30000" dirty="0" smtClean="0">
                <a:latin typeface="Calibri" pitchFamily="34" charset="0"/>
              </a:rPr>
              <a:t>nd</a:t>
            </a:r>
            <a:r>
              <a:rPr lang="en-US" sz="1400" dirty="0" smtClean="0">
                <a:latin typeface="Calibri" pitchFamily="34" charset="0"/>
              </a:rPr>
              <a:t> example, compiler knows which method to call and so can statically bind the method.</a:t>
            </a:r>
          </a:p>
        </p:txBody>
      </p:sp>
    </p:spTree>
  </p:cSld>
  <p:clrMapOvr>
    <a:masterClrMapping/>
  </p:clrMapOvr>
  <p:transition spd="med">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000" b="1" dirty="0" smtClean="0">
                <a:latin typeface="Calibri" pitchFamily="34" charset="0"/>
              </a:rPr>
              <a:t>Example of Dynamic Binding/Runtime polymorphism </a:t>
            </a:r>
          </a:p>
        </p:txBody>
      </p:sp>
      <p:graphicFrame>
        <p:nvGraphicFramePr>
          <p:cNvPr id="6" name="Content Placeholder 5"/>
          <p:cNvGraphicFramePr>
            <a:graphicFrameLocks noGrp="1"/>
          </p:cNvGraphicFramePr>
          <p:nvPr>
            <p:ph sz="quarter" idx="13"/>
          </p:nvPr>
        </p:nvGraphicFramePr>
        <p:xfrm>
          <a:off x="611188" y="1419224"/>
          <a:ext cx="8425308" cy="3096741"/>
        </p:xfrm>
        <a:graphic>
          <a:graphicData uri="http://schemas.openxmlformats.org/drawingml/2006/table">
            <a:tbl>
              <a:tblPr firstRow="1" bandRow="1">
                <a:tableStyleId>{5940675A-B579-460E-94D1-54222C63F5DA}</a:tableStyleId>
              </a:tblPr>
              <a:tblGrid>
                <a:gridCol w="3600772"/>
                <a:gridCol w="4824536"/>
              </a:tblGrid>
              <a:tr h="3096741">
                <a:tc>
                  <a:txBody>
                    <a:bodyPr/>
                    <a:lstStyle/>
                    <a:p>
                      <a:r>
                        <a:rPr lang="en-IN" sz="1400" dirty="0" smtClean="0">
                          <a:latin typeface="Calibri" pitchFamily="34" charset="0"/>
                        </a:rPr>
                        <a:t>1. public</a:t>
                      </a:r>
                      <a:r>
                        <a:rPr lang="en-IN" sz="1400" baseline="0" dirty="0" smtClean="0">
                          <a:latin typeface="Calibri" pitchFamily="34" charset="0"/>
                        </a:rPr>
                        <a:t> class Animal</a:t>
                      </a:r>
                    </a:p>
                    <a:p>
                      <a:r>
                        <a:rPr lang="en-IN" sz="1400" baseline="0" dirty="0" smtClean="0">
                          <a:latin typeface="Calibri" pitchFamily="34" charset="0"/>
                        </a:rPr>
                        <a:t>2. {</a:t>
                      </a:r>
                    </a:p>
                    <a:p>
                      <a:r>
                        <a:rPr lang="en-IN" sz="1400" baseline="0" dirty="0" smtClean="0">
                          <a:latin typeface="Calibri" pitchFamily="34" charset="0"/>
                        </a:rPr>
                        <a:t>3.    public void eat()</a:t>
                      </a:r>
                    </a:p>
                    <a:p>
                      <a:r>
                        <a:rPr lang="en-IN" sz="1400" baseline="0" dirty="0" smtClean="0">
                          <a:latin typeface="Calibri" pitchFamily="34" charset="0"/>
                        </a:rPr>
                        <a:t>4.    {</a:t>
                      </a:r>
                    </a:p>
                    <a:p>
                      <a:r>
                        <a:rPr lang="en-IN" sz="1400" baseline="0" dirty="0" smtClean="0">
                          <a:latin typeface="Calibri" pitchFamily="34" charset="0"/>
                        </a:rPr>
                        <a:t>5.          </a:t>
                      </a:r>
                      <a:r>
                        <a:rPr lang="en-IN" sz="1400" baseline="0" dirty="0" err="1" smtClean="0">
                          <a:latin typeface="Calibri" pitchFamily="34" charset="0"/>
                        </a:rPr>
                        <a:t>System.out.prrintln</a:t>
                      </a:r>
                      <a:r>
                        <a:rPr lang="en-IN" sz="1400" baseline="0" dirty="0" smtClean="0">
                          <a:latin typeface="Calibri" pitchFamily="34" charset="0"/>
                        </a:rPr>
                        <a:t>(“Animal  is Eating”);</a:t>
                      </a:r>
                    </a:p>
                    <a:p>
                      <a:r>
                        <a:rPr lang="en-IN" sz="1400" baseline="0" dirty="0" smtClean="0">
                          <a:latin typeface="Calibri" pitchFamily="34" charset="0"/>
                        </a:rPr>
                        <a:t>6.    }</a:t>
                      </a:r>
                    </a:p>
                    <a:p>
                      <a:r>
                        <a:rPr lang="en-IN" sz="1400" baseline="0" dirty="0" smtClean="0">
                          <a:latin typeface="Calibri" pitchFamily="34" charset="0"/>
                        </a:rPr>
                        <a:t>7. } </a:t>
                      </a:r>
                    </a:p>
                    <a:p>
                      <a:r>
                        <a:rPr lang="en-IN" sz="1400" baseline="0" dirty="0" smtClean="0">
                          <a:latin typeface="Calibri" pitchFamily="34" charset="0"/>
                        </a:rPr>
                        <a:t>8. class Dog extends Animal</a:t>
                      </a:r>
                    </a:p>
                    <a:p>
                      <a:r>
                        <a:rPr lang="en-IN" sz="1400" baseline="0" dirty="0" smtClean="0">
                          <a:latin typeface="Calibri" pitchFamily="34" charset="0"/>
                        </a:rPr>
                        <a:t>9. {</a:t>
                      </a:r>
                    </a:p>
                    <a:p>
                      <a:r>
                        <a:rPr lang="en-IN" sz="1400" baseline="0" dirty="0" smtClean="0">
                          <a:latin typeface="Calibri" pitchFamily="34" charset="0"/>
                        </a:rPr>
                        <a:t>10.    public void eat()</a:t>
                      </a:r>
                    </a:p>
                    <a:p>
                      <a:r>
                        <a:rPr lang="en-IN" sz="1400" baseline="0" dirty="0" smtClean="0">
                          <a:latin typeface="Calibri" pitchFamily="34" charset="0"/>
                        </a:rPr>
                        <a:t>11.    {</a:t>
                      </a:r>
                    </a:p>
                    <a:p>
                      <a:r>
                        <a:rPr lang="en-IN" sz="1400" baseline="0" dirty="0" smtClean="0">
                          <a:latin typeface="Calibri" pitchFamily="34" charset="0"/>
                        </a:rPr>
                        <a:t>12.           </a:t>
                      </a:r>
                      <a:r>
                        <a:rPr lang="en-IN" sz="1400" baseline="0" dirty="0" err="1" smtClean="0">
                          <a:latin typeface="Calibri" pitchFamily="34" charset="0"/>
                        </a:rPr>
                        <a:t>System.out.prrintln</a:t>
                      </a:r>
                      <a:r>
                        <a:rPr lang="en-IN" sz="1400" baseline="0" dirty="0" smtClean="0">
                          <a:latin typeface="Calibri" pitchFamily="34" charset="0"/>
                        </a:rPr>
                        <a:t>(“Dog  Eating”);</a:t>
                      </a:r>
                    </a:p>
                    <a:p>
                      <a:r>
                        <a:rPr lang="en-IN" sz="1400" baseline="0" dirty="0" smtClean="0">
                          <a:latin typeface="Calibri" pitchFamily="34" charset="0"/>
                        </a:rPr>
                        <a:t>13.    }   </a:t>
                      </a:r>
                    </a:p>
                    <a:p>
                      <a:r>
                        <a:rPr lang="en-IN" sz="1400" baseline="0" dirty="0" smtClean="0">
                          <a:latin typeface="Calibri" pitchFamily="34" charset="0"/>
                        </a:rPr>
                        <a:t>14. }</a:t>
                      </a:r>
                      <a:endParaRPr lang="en-IN" sz="1400" dirty="0">
                        <a:latin typeface="Calibri" pitchFamily="34" charset="0"/>
                      </a:endParaRPr>
                    </a:p>
                  </a:txBody>
                  <a:tcPr/>
                </a:tc>
                <a:tc>
                  <a:txBody>
                    <a:bodyPr/>
                    <a:lstStyle/>
                    <a:p>
                      <a:r>
                        <a:rPr lang="en-IN" sz="1400" dirty="0" smtClean="0">
                          <a:latin typeface="Calibri" pitchFamily="34" charset="0"/>
                        </a:rPr>
                        <a:t>15. class</a:t>
                      </a:r>
                      <a:r>
                        <a:rPr lang="en-IN" sz="1400" baseline="0" dirty="0" smtClean="0">
                          <a:latin typeface="Calibri" pitchFamily="34" charset="0"/>
                        </a:rPr>
                        <a:t> </a:t>
                      </a:r>
                      <a:r>
                        <a:rPr lang="en-IN" sz="1400" baseline="0" dirty="0" err="1" smtClean="0">
                          <a:latin typeface="Calibri" pitchFamily="34" charset="0"/>
                        </a:rPr>
                        <a:t>TestAnimal</a:t>
                      </a:r>
                      <a:endParaRPr lang="en-IN" sz="1400" baseline="0" dirty="0" smtClean="0">
                        <a:latin typeface="Calibri" pitchFamily="34" charset="0"/>
                      </a:endParaRPr>
                    </a:p>
                    <a:p>
                      <a:r>
                        <a:rPr lang="en-IN" sz="1400" baseline="0" dirty="0" smtClean="0">
                          <a:latin typeface="Calibri" pitchFamily="34" charset="0"/>
                        </a:rPr>
                        <a:t>16. {</a:t>
                      </a:r>
                    </a:p>
                    <a:p>
                      <a:r>
                        <a:rPr lang="en-IN" sz="1400" baseline="0" dirty="0" smtClean="0">
                          <a:latin typeface="Calibri" pitchFamily="34" charset="0"/>
                        </a:rPr>
                        <a:t>17.      public static void main(String as[])</a:t>
                      </a:r>
                    </a:p>
                    <a:p>
                      <a:r>
                        <a:rPr lang="en-IN" sz="1400" baseline="0" dirty="0" smtClean="0">
                          <a:latin typeface="Calibri" pitchFamily="34" charset="0"/>
                        </a:rPr>
                        <a:t>18.       {</a:t>
                      </a:r>
                    </a:p>
                    <a:p>
                      <a:r>
                        <a:rPr lang="en-IN" sz="1400" baseline="0" dirty="0" smtClean="0">
                          <a:latin typeface="Calibri" pitchFamily="34" charset="0"/>
                        </a:rPr>
                        <a:t>19.            Animal </a:t>
                      </a:r>
                      <a:r>
                        <a:rPr lang="en-IN" sz="1400" baseline="0" dirty="0" err="1" smtClean="0">
                          <a:latin typeface="Calibri" pitchFamily="34" charset="0"/>
                        </a:rPr>
                        <a:t>obj</a:t>
                      </a:r>
                      <a:r>
                        <a:rPr lang="en-IN" sz="1400" baseline="0" dirty="0" smtClean="0">
                          <a:latin typeface="Calibri" pitchFamily="34" charset="0"/>
                        </a:rPr>
                        <a:t>=new Animal();</a:t>
                      </a:r>
                    </a:p>
                    <a:p>
                      <a:r>
                        <a:rPr lang="en-IN" sz="1400" baseline="0" dirty="0" smtClean="0">
                          <a:latin typeface="Calibri" pitchFamily="34" charset="0"/>
                        </a:rPr>
                        <a:t>20.            obj.eat();</a:t>
                      </a:r>
                    </a:p>
                    <a:p>
                      <a:r>
                        <a:rPr lang="en-IN" sz="1400" baseline="0" dirty="0" smtClean="0">
                          <a:latin typeface="Calibri" pitchFamily="34" charset="0"/>
                        </a:rPr>
                        <a:t>21.            </a:t>
                      </a:r>
                      <a:r>
                        <a:rPr lang="en-IN" sz="1400" baseline="0" dirty="0" err="1" smtClean="0">
                          <a:latin typeface="Calibri" pitchFamily="34" charset="0"/>
                        </a:rPr>
                        <a:t>obj</a:t>
                      </a:r>
                      <a:r>
                        <a:rPr lang="en-IN" sz="1400" baseline="0" dirty="0" smtClean="0">
                          <a:latin typeface="Calibri" pitchFamily="34" charset="0"/>
                        </a:rPr>
                        <a:t>=new Dog();  //Animal Reference, but a Dog Object. </a:t>
                      </a:r>
                    </a:p>
                    <a:p>
                      <a:r>
                        <a:rPr lang="en-IN" sz="1400" baseline="0" dirty="0" smtClean="0">
                          <a:latin typeface="Calibri" pitchFamily="34" charset="0"/>
                        </a:rPr>
                        <a:t>22.            obj.eat();</a:t>
                      </a:r>
                    </a:p>
                    <a:p>
                      <a:r>
                        <a:rPr lang="en-IN" sz="1400" baseline="0" dirty="0" smtClean="0">
                          <a:latin typeface="Calibri" pitchFamily="34" charset="0"/>
                        </a:rPr>
                        <a:t>23.         }</a:t>
                      </a:r>
                    </a:p>
                    <a:p>
                      <a:r>
                        <a:rPr lang="en-IN" sz="1400" baseline="0" dirty="0" smtClean="0">
                          <a:latin typeface="Calibri" pitchFamily="34" charset="0"/>
                        </a:rPr>
                        <a:t>24. }</a:t>
                      </a:r>
                    </a:p>
                    <a:p>
                      <a:r>
                        <a:rPr lang="en-IN" sz="1400" b="1" baseline="0" dirty="0" smtClean="0">
                          <a:latin typeface="Calibri" pitchFamily="34" charset="0"/>
                        </a:rPr>
                        <a:t>Output:</a:t>
                      </a:r>
                    </a:p>
                    <a:p>
                      <a:r>
                        <a:rPr lang="en-IN" sz="1400" baseline="0" dirty="0" smtClean="0">
                          <a:latin typeface="Calibri" pitchFamily="34" charset="0"/>
                        </a:rPr>
                        <a:t>Animal  is Eating</a:t>
                      </a:r>
                    </a:p>
                    <a:p>
                      <a:r>
                        <a:rPr lang="en-IN" sz="1400" baseline="0" dirty="0" smtClean="0">
                          <a:latin typeface="Calibri" pitchFamily="34" charset="0"/>
                        </a:rPr>
                        <a:t>Dog is Eating</a:t>
                      </a:r>
                    </a:p>
                    <a:p>
                      <a:endParaRPr lang="en-IN" sz="1400" dirty="0">
                        <a:latin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Abstract class</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342900" indent="-342900" algn="just" eaLnBrk="1" hangingPunct="1">
              <a:lnSpc>
                <a:spcPct val="90000"/>
              </a:lnSpc>
            </a:pPr>
            <a:r>
              <a:rPr lang="en-US" sz="1400" dirty="0" smtClean="0">
                <a:latin typeface="Calibri" pitchFamily="34" charset="0"/>
              </a:rPr>
              <a:t>An Abstract class is a conceptual class.</a:t>
            </a:r>
          </a:p>
          <a:p>
            <a:pPr marL="342900" indent="-342900" algn="just" eaLnBrk="1" hangingPunct="1">
              <a:lnSpc>
                <a:spcPct val="90000"/>
              </a:lnSpc>
            </a:pPr>
            <a:r>
              <a:rPr lang="en-US" sz="1400" dirty="0" smtClean="0">
                <a:latin typeface="Calibri" pitchFamily="34" charset="0"/>
              </a:rPr>
              <a:t>An Abstract class cannot be instantiated – objects cannot  be created.</a:t>
            </a:r>
          </a:p>
          <a:p>
            <a:pPr marL="342900" indent="-342900" algn="just" eaLnBrk="1" hangingPunct="1">
              <a:lnSpc>
                <a:spcPct val="90000"/>
              </a:lnSpc>
            </a:pPr>
            <a:r>
              <a:rPr lang="en-US" sz="1400" dirty="0" smtClean="0">
                <a:latin typeface="Calibri" pitchFamily="34" charset="0"/>
              </a:rPr>
              <a:t>Abstract classes provides a common root for a group of classes, nicely tied together in a package.</a:t>
            </a:r>
          </a:p>
          <a:p>
            <a:pPr marL="342900" indent="-342900" algn="just" eaLnBrk="1" hangingPunct="1">
              <a:lnSpc>
                <a:spcPct val="90000"/>
              </a:lnSpc>
            </a:pPr>
            <a:r>
              <a:rPr lang="en-US" sz="1400" dirty="0" smtClean="0">
                <a:latin typeface="Calibri" pitchFamily="34" charset="0"/>
              </a:rPr>
              <a:t>When we define a class to be “final”, it cannot be extended. In certain situation, we want properties of classes to be always extended and used. Such classes are called Abstract Classes.</a:t>
            </a:r>
          </a:p>
          <a:p>
            <a:pPr algn="just" eaLnBrk="1" hangingPunct="1">
              <a:defRPr/>
            </a:pPr>
            <a:r>
              <a:rPr lang="en-US" sz="1400" dirty="0" smtClean="0">
                <a:latin typeface="Calibri" pitchFamily="34" charset="0"/>
              </a:rPr>
              <a:t>Abstract methods are the methods that don’t have the method body. They are just declarations. </a:t>
            </a:r>
          </a:p>
          <a:p>
            <a:pPr algn="just" eaLnBrk="1" hangingPunct="1">
              <a:defRPr/>
            </a:pPr>
            <a:r>
              <a:rPr lang="en-US" sz="1400" dirty="0" smtClean="0">
                <a:latin typeface="Calibri" pitchFamily="34" charset="0"/>
              </a:rPr>
              <a:t>While an </a:t>
            </a:r>
            <a:r>
              <a:rPr lang="en-US" sz="1400" b="1" dirty="0" smtClean="0">
                <a:latin typeface="Calibri" pitchFamily="34" charset="0"/>
              </a:rPr>
              <a:t>abstract</a:t>
            </a:r>
            <a:r>
              <a:rPr lang="en-US" sz="1400" dirty="0" smtClean="0">
                <a:latin typeface="Calibri" pitchFamily="34" charset="0"/>
              </a:rPr>
              <a:t> class can have abstract methods, it could also NOT have any </a:t>
            </a:r>
            <a:r>
              <a:rPr lang="en-US" sz="1400" b="1" dirty="0" smtClean="0">
                <a:latin typeface="Calibri" pitchFamily="34" charset="0"/>
              </a:rPr>
              <a:t>abstract</a:t>
            </a:r>
            <a:r>
              <a:rPr lang="en-US" sz="1400" dirty="0" smtClean="0">
                <a:latin typeface="Calibri" pitchFamily="34" charset="0"/>
              </a:rPr>
              <a:t> methods. </a:t>
            </a:r>
          </a:p>
          <a:p>
            <a:pPr algn="just" eaLnBrk="1" hangingPunct="1">
              <a:defRPr/>
            </a:pPr>
            <a:r>
              <a:rPr lang="en-US" sz="1400" dirty="0" smtClean="0">
                <a:latin typeface="Calibri" pitchFamily="34" charset="0"/>
              </a:rPr>
              <a:t>A class declared abstract, even with no abstract methods can not be instantiated.</a:t>
            </a:r>
          </a:p>
          <a:p>
            <a:pPr algn="just" eaLnBrk="1" hangingPunct="1">
              <a:defRPr/>
            </a:pPr>
            <a:r>
              <a:rPr lang="en-US" sz="1400" dirty="0" smtClean="0">
                <a:latin typeface="Calibri" pitchFamily="34" charset="0"/>
              </a:rPr>
              <a:t>Bear in mind that even if a single method is </a:t>
            </a:r>
            <a:r>
              <a:rPr lang="en-US" sz="1400" b="1" dirty="0" smtClean="0">
                <a:latin typeface="Calibri" pitchFamily="34" charset="0"/>
              </a:rPr>
              <a:t>abstract</a:t>
            </a:r>
            <a:r>
              <a:rPr lang="en-US" sz="1400" dirty="0" smtClean="0">
                <a:latin typeface="Calibri" pitchFamily="34" charset="0"/>
              </a:rPr>
              <a:t>, the whole class must be declared </a:t>
            </a:r>
            <a:r>
              <a:rPr lang="en-US" sz="1400" b="1" dirty="0" smtClean="0">
                <a:latin typeface="Calibri" pitchFamily="34" charset="0"/>
              </a:rPr>
              <a:t>abstract</a:t>
            </a:r>
            <a:r>
              <a:rPr lang="en-US" sz="1400" dirty="0" smtClean="0">
                <a:latin typeface="Calibri" pitchFamily="34" charset="0"/>
              </a:rPr>
              <a:t>. </a:t>
            </a:r>
          </a:p>
          <a:p>
            <a:pPr algn="just" eaLnBrk="1" hangingPunct="1">
              <a:defRPr/>
            </a:pPr>
            <a:r>
              <a:rPr lang="en-US" sz="1400" dirty="0" smtClean="0">
                <a:latin typeface="Calibri" pitchFamily="34" charset="0"/>
              </a:rPr>
              <a:t>Please note that the classes that we have created so far are called concrete classes (classes from which you could create instances.</a:t>
            </a:r>
          </a:p>
          <a:p>
            <a:pPr algn="just" eaLnBrk="1" hangingPunct="1">
              <a:defRPr/>
            </a:pPr>
            <a:r>
              <a:rPr lang="en-US" sz="1400" dirty="0" smtClean="0">
                <a:latin typeface="Calibri" pitchFamily="34" charset="0"/>
              </a:rPr>
              <a:t>An </a:t>
            </a:r>
            <a:r>
              <a:rPr lang="en-US" sz="1400" b="1" dirty="0" smtClean="0">
                <a:latin typeface="Calibri" pitchFamily="34" charset="0"/>
              </a:rPr>
              <a:t>abstract</a:t>
            </a:r>
            <a:r>
              <a:rPr lang="en-US" sz="1400" dirty="0" smtClean="0">
                <a:latin typeface="Calibri" pitchFamily="34" charset="0"/>
              </a:rPr>
              <a:t> method must not be </a:t>
            </a:r>
            <a:r>
              <a:rPr lang="en-US" sz="1400" b="1" dirty="0" smtClean="0">
                <a:latin typeface="Calibri" pitchFamily="34" charset="0"/>
              </a:rPr>
              <a:t>static</a:t>
            </a:r>
            <a:r>
              <a:rPr lang="en-US" sz="1400" dirty="0" smtClean="0">
                <a:latin typeface="Calibri" pitchFamily="34" charset="0"/>
              </a:rPr>
              <a:t>.</a:t>
            </a:r>
          </a:p>
        </p:txBody>
      </p:sp>
    </p:spTree>
  </p:cSld>
  <p:clrMapOvr>
    <a:masterClrMapping/>
  </p:clrMapOvr>
  <p:transition spd="med">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Inheriting abstract class</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eaLnBrk="1" hangingPunct="1">
              <a:defRPr/>
            </a:pPr>
            <a:r>
              <a:rPr lang="en-US" sz="1700" dirty="0" smtClean="0">
                <a:latin typeface="Calibri" pitchFamily="34" charset="0"/>
              </a:rPr>
              <a:t>A class can inherit from abstract class in two ways:</a:t>
            </a:r>
          </a:p>
          <a:p>
            <a:pPr lvl="1" algn="just" eaLnBrk="1" hangingPunct="1">
              <a:defRPr/>
            </a:pPr>
            <a:r>
              <a:rPr lang="en-US" sz="1700" dirty="0" smtClean="0">
                <a:latin typeface="Calibri" pitchFamily="34" charset="0"/>
              </a:rPr>
              <a:t>By Complete Implementation.</a:t>
            </a:r>
          </a:p>
          <a:p>
            <a:pPr lvl="2" algn="just" eaLnBrk="1" hangingPunct="1">
              <a:defRPr/>
            </a:pPr>
            <a:r>
              <a:rPr lang="en-US" sz="1700" dirty="0" smtClean="0">
                <a:latin typeface="Calibri" pitchFamily="34" charset="0"/>
              </a:rPr>
              <a:t>A class that inherits from the </a:t>
            </a:r>
            <a:r>
              <a:rPr lang="en-US" sz="1700" b="1" dirty="0" smtClean="0">
                <a:latin typeface="Calibri" pitchFamily="34" charset="0"/>
              </a:rPr>
              <a:t>abstract</a:t>
            </a:r>
            <a:r>
              <a:rPr lang="en-US" sz="1700" dirty="0" smtClean="0">
                <a:latin typeface="Calibri" pitchFamily="34" charset="0"/>
              </a:rPr>
              <a:t> class and override all the abstract methods by providing implementations specific to that class. </a:t>
            </a:r>
          </a:p>
          <a:p>
            <a:pPr lvl="2" algn="just" eaLnBrk="1" hangingPunct="1">
              <a:defRPr/>
            </a:pPr>
            <a:r>
              <a:rPr lang="en-US" sz="1700" dirty="0" smtClean="0">
                <a:latin typeface="Calibri" pitchFamily="34" charset="0"/>
              </a:rPr>
              <a:t>This results in a concrete class</a:t>
            </a:r>
          </a:p>
          <a:p>
            <a:pPr lvl="1" algn="just" eaLnBrk="1" hangingPunct="1">
              <a:defRPr/>
            </a:pPr>
            <a:r>
              <a:rPr lang="en-US" sz="1700" dirty="0" smtClean="0">
                <a:latin typeface="Calibri" pitchFamily="34" charset="0"/>
              </a:rPr>
              <a:t>By Partial Implementation.</a:t>
            </a:r>
          </a:p>
          <a:p>
            <a:pPr lvl="2" algn="just" eaLnBrk="1" hangingPunct="1">
              <a:defRPr/>
            </a:pPr>
            <a:r>
              <a:rPr lang="en-US" sz="1700" dirty="0" smtClean="0">
                <a:latin typeface="Calibri" pitchFamily="34" charset="0"/>
              </a:rPr>
              <a:t>A class that inherits from the abstract class and  does NOT override one or more </a:t>
            </a:r>
            <a:r>
              <a:rPr lang="en-US" sz="1700" b="1" dirty="0" smtClean="0">
                <a:latin typeface="Calibri" pitchFamily="34" charset="0"/>
              </a:rPr>
              <a:t>abstract</a:t>
            </a:r>
            <a:r>
              <a:rPr lang="en-US" sz="1700" dirty="0" smtClean="0">
                <a:latin typeface="Calibri" pitchFamily="34" charset="0"/>
              </a:rPr>
              <a:t> method.</a:t>
            </a:r>
          </a:p>
          <a:p>
            <a:pPr lvl="2" algn="just" eaLnBrk="1" hangingPunct="1">
              <a:defRPr/>
            </a:pPr>
            <a:r>
              <a:rPr lang="en-US" sz="1700" dirty="0" smtClean="0">
                <a:latin typeface="Calibri" pitchFamily="34" charset="0"/>
              </a:rPr>
              <a:t>Such class must be marked as an </a:t>
            </a:r>
            <a:r>
              <a:rPr lang="en-US" sz="1700" b="1" dirty="0" smtClean="0">
                <a:latin typeface="Calibri" pitchFamily="34" charset="0"/>
              </a:rPr>
              <a:t>abstract</a:t>
            </a:r>
            <a:r>
              <a:rPr lang="en-US" sz="1700" dirty="0" smtClean="0">
                <a:latin typeface="Calibri" pitchFamily="34" charset="0"/>
              </a:rPr>
              <a:t> class.</a:t>
            </a:r>
          </a:p>
        </p:txBody>
      </p:sp>
    </p:spTree>
  </p:cSld>
  <p:clrMapOvr>
    <a:masterClrMapping/>
  </p:clrMapOvr>
  <p:transition spd="med">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Creating abstract classes and methods</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342900" indent="-342900" algn="just" eaLnBrk="1" hangingPunct="1">
              <a:lnSpc>
                <a:spcPct val="90000"/>
              </a:lnSpc>
              <a:buNone/>
            </a:pPr>
            <a:endParaRPr lang="en-US" sz="1400" dirty="0" smtClean="0">
              <a:latin typeface="Calibri" pitchFamily="34" charset="0"/>
            </a:endParaRPr>
          </a:p>
        </p:txBody>
      </p:sp>
      <p:sp>
        <p:nvSpPr>
          <p:cNvPr id="5" name="Rectangle 4"/>
          <p:cNvSpPr/>
          <p:nvPr/>
        </p:nvSpPr>
        <p:spPr>
          <a:xfrm>
            <a:off x="3563888" y="1923678"/>
            <a:ext cx="208823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Shape</a:t>
            </a:r>
            <a:endParaRPr lang="en-IN" dirty="0"/>
          </a:p>
        </p:txBody>
      </p:sp>
      <p:sp>
        <p:nvSpPr>
          <p:cNvPr id="6" name="Rectangle 5"/>
          <p:cNvSpPr/>
          <p:nvPr/>
        </p:nvSpPr>
        <p:spPr>
          <a:xfrm>
            <a:off x="2051720" y="3507854"/>
            <a:ext cx="177849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Circle</a:t>
            </a:r>
            <a:endParaRPr lang="en-IN" dirty="0"/>
          </a:p>
        </p:txBody>
      </p:sp>
      <p:sp>
        <p:nvSpPr>
          <p:cNvPr id="9" name="Rectangle 8"/>
          <p:cNvSpPr/>
          <p:nvPr/>
        </p:nvSpPr>
        <p:spPr>
          <a:xfrm>
            <a:off x="5508104" y="3507854"/>
            <a:ext cx="172819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Rectangle</a:t>
            </a:r>
            <a:endParaRPr lang="en-IN" dirty="0"/>
          </a:p>
        </p:txBody>
      </p:sp>
      <p:cxnSp>
        <p:nvCxnSpPr>
          <p:cNvPr id="24" name="Straight Connector 23"/>
          <p:cNvCxnSpPr/>
          <p:nvPr/>
        </p:nvCxnSpPr>
        <p:spPr>
          <a:xfrm>
            <a:off x="2987824" y="3075806"/>
            <a:ext cx="3312368"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300192" y="3075806"/>
            <a:ext cx="0" cy="504056"/>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987824" y="3075806"/>
            <a:ext cx="0" cy="432048"/>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41" name="Up Arrow 40"/>
          <p:cNvSpPr/>
          <p:nvPr/>
        </p:nvSpPr>
        <p:spPr>
          <a:xfrm>
            <a:off x="4499992" y="2571750"/>
            <a:ext cx="216024" cy="4320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med">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Example of Creating abstract classes and methods</a:t>
            </a:r>
          </a:p>
        </p:txBody>
      </p:sp>
      <p:graphicFrame>
        <p:nvGraphicFramePr>
          <p:cNvPr id="12" name="Content Placeholder 11"/>
          <p:cNvGraphicFramePr>
            <a:graphicFrameLocks noGrp="1"/>
          </p:cNvGraphicFramePr>
          <p:nvPr>
            <p:ph sz="quarter" idx="13"/>
          </p:nvPr>
        </p:nvGraphicFramePr>
        <p:xfrm>
          <a:off x="611188" y="1419225"/>
          <a:ext cx="8353300" cy="3456781"/>
        </p:xfrm>
        <a:graphic>
          <a:graphicData uri="http://schemas.openxmlformats.org/drawingml/2006/table">
            <a:tbl>
              <a:tblPr firstRow="1" bandRow="1">
                <a:tableStyleId>{5940675A-B579-460E-94D1-54222C63F5DA}</a:tableStyleId>
              </a:tblPr>
              <a:tblGrid>
                <a:gridCol w="3528764"/>
                <a:gridCol w="4824536"/>
              </a:tblGrid>
              <a:tr h="3456781">
                <a:tc>
                  <a:txBody>
                    <a:bodyPr/>
                    <a:lstStyle/>
                    <a:p>
                      <a:pPr defTabSz="287338"/>
                      <a:r>
                        <a:rPr lang="en-AU" altLang="en-AU" sz="1400" dirty="0" smtClean="0">
                          <a:latin typeface="Calibri" pitchFamily="34" charset="0"/>
                          <a:ea typeface="SimSun" pitchFamily="2" charset="-122"/>
                        </a:rPr>
                        <a:t> public abstract class Shape</a:t>
                      </a:r>
                    </a:p>
                    <a:p>
                      <a:pPr defTabSz="287338"/>
                      <a:r>
                        <a:rPr lang="en-AU" altLang="en-AU" sz="1400" dirty="0" smtClean="0">
                          <a:latin typeface="Calibri" pitchFamily="34" charset="0"/>
                          <a:ea typeface="SimSun" pitchFamily="2" charset="-122"/>
                        </a:rPr>
                        <a:t> {</a:t>
                      </a:r>
                    </a:p>
                    <a:p>
                      <a:pPr defTabSz="287338"/>
                      <a:r>
                        <a:rPr lang="en-AU" altLang="en-AU" sz="1400" dirty="0" smtClean="0">
                          <a:latin typeface="Calibri" pitchFamily="34" charset="0"/>
                          <a:ea typeface="SimSun" pitchFamily="2" charset="-122"/>
                        </a:rPr>
                        <a:t>	   public abstract double area(); </a:t>
                      </a:r>
                    </a:p>
                    <a:p>
                      <a:pPr defTabSz="287338"/>
                      <a:endParaRPr lang="en-AU" altLang="en-AU" sz="1400" dirty="0" smtClean="0">
                        <a:latin typeface="Calibri" pitchFamily="34" charset="0"/>
                        <a:ea typeface="SimSun" pitchFamily="2" charset="-122"/>
                      </a:endParaRPr>
                    </a:p>
                    <a:p>
                      <a:pPr defTabSz="287338"/>
                      <a:r>
                        <a:rPr lang="en-AU" altLang="en-AU" sz="1400" dirty="0" smtClean="0">
                          <a:latin typeface="Calibri" pitchFamily="34" charset="0"/>
                          <a:ea typeface="SimSun" pitchFamily="2" charset="-122"/>
                        </a:rPr>
                        <a:t>	   public void move() </a:t>
                      </a:r>
                    </a:p>
                    <a:p>
                      <a:pPr defTabSz="287338"/>
                      <a:r>
                        <a:rPr lang="en-AU" altLang="en-AU" sz="1400" dirty="0" smtClean="0">
                          <a:latin typeface="Calibri" pitchFamily="34" charset="0"/>
                          <a:ea typeface="SimSun" pitchFamily="2" charset="-122"/>
                        </a:rPr>
                        <a:t>          { // non-abstract method</a:t>
                      </a:r>
                    </a:p>
                    <a:p>
                      <a:pPr defTabSz="287338"/>
                      <a:r>
                        <a:rPr lang="en-AU" altLang="en-AU" sz="1400" dirty="0" smtClean="0">
                          <a:latin typeface="Calibri" pitchFamily="34" charset="0"/>
                          <a:ea typeface="SimSun" pitchFamily="2" charset="-122"/>
                        </a:rPr>
                        <a:t>            // implementation</a:t>
                      </a:r>
                    </a:p>
                    <a:p>
                      <a:pPr defTabSz="287338"/>
                      <a:r>
                        <a:rPr lang="en-AU" altLang="en-AU" sz="1400" dirty="0" smtClean="0">
                          <a:latin typeface="Calibri" pitchFamily="34" charset="0"/>
                          <a:ea typeface="SimSun" pitchFamily="2" charset="-122"/>
                        </a:rPr>
                        <a:t>          }</a:t>
                      </a:r>
                    </a:p>
                    <a:p>
                      <a:pPr defTabSz="287338"/>
                      <a:r>
                        <a:rPr lang="en-AU" altLang="en-AU" sz="1400" dirty="0" smtClean="0">
                          <a:latin typeface="Calibri" pitchFamily="34" charset="0"/>
                          <a:ea typeface="SimSun" pitchFamily="2" charset="-122"/>
                        </a:rPr>
                        <a:t>}</a:t>
                      </a:r>
                    </a:p>
                    <a:p>
                      <a:r>
                        <a:rPr lang="en-IN" sz="1400" dirty="0" smtClean="0">
                          <a:latin typeface="Calibri" pitchFamily="34" charset="0"/>
                        </a:rPr>
                        <a:t> </a:t>
                      </a:r>
                    </a:p>
                    <a:p>
                      <a:r>
                        <a:rPr lang="en-IN" sz="1400" dirty="0" smtClean="0">
                          <a:latin typeface="Calibri" pitchFamily="34" charset="0"/>
                        </a:rPr>
                        <a:t>In</a:t>
                      </a:r>
                      <a:r>
                        <a:rPr lang="en-IN" sz="1400" baseline="0" dirty="0" smtClean="0">
                          <a:latin typeface="Calibri" pitchFamily="34" charset="0"/>
                        </a:rPr>
                        <a:t> this class </a:t>
                      </a:r>
                      <a:r>
                        <a:rPr lang="en-IN" sz="1400" b="1" baseline="0" dirty="0" smtClean="0">
                          <a:latin typeface="Calibri" pitchFamily="34" charset="0"/>
                        </a:rPr>
                        <a:t>area() </a:t>
                      </a:r>
                      <a:r>
                        <a:rPr lang="en-IN" sz="1400" b="0" baseline="0" dirty="0" smtClean="0">
                          <a:latin typeface="Calibri" pitchFamily="34" charset="0"/>
                        </a:rPr>
                        <a:t>is  an abstract method.</a:t>
                      </a:r>
                    </a:p>
                    <a:p>
                      <a:r>
                        <a:rPr lang="en-IN" sz="1400" b="0" baseline="0" dirty="0" smtClean="0">
                          <a:latin typeface="Calibri" pitchFamily="34" charset="0"/>
                        </a:rPr>
                        <a:t>All the concrete child class of class </a:t>
                      </a:r>
                      <a:r>
                        <a:rPr lang="en-IN" sz="1400" b="1" baseline="0" dirty="0" smtClean="0">
                          <a:latin typeface="Calibri" pitchFamily="34" charset="0"/>
                        </a:rPr>
                        <a:t>Shape</a:t>
                      </a:r>
                      <a:r>
                        <a:rPr lang="en-IN" sz="1400" b="0" baseline="0" dirty="0" smtClean="0">
                          <a:latin typeface="Calibri" pitchFamily="34" charset="0"/>
                        </a:rPr>
                        <a:t> must have to override method </a:t>
                      </a:r>
                      <a:r>
                        <a:rPr lang="en-IN" sz="1400" b="1" baseline="0" dirty="0" smtClean="0">
                          <a:latin typeface="Calibri" pitchFamily="34" charset="0"/>
                        </a:rPr>
                        <a:t>area(). </a:t>
                      </a:r>
                      <a:endParaRPr lang="en-IN" sz="1400" dirty="0">
                        <a:latin typeface="Calibri" pitchFamily="34" charset="0"/>
                      </a:endParaRPr>
                    </a:p>
                  </a:txBody>
                  <a:tcPr/>
                </a:tc>
                <a:tc>
                  <a:txBody>
                    <a:bodyPr/>
                    <a:lstStyle/>
                    <a:p>
                      <a:pPr>
                        <a:spcAft>
                          <a:spcPct val="0"/>
                        </a:spcAft>
                      </a:pPr>
                      <a:r>
                        <a:rPr lang="en-AU" altLang="en-AU" sz="1400" dirty="0" smtClean="0">
                          <a:latin typeface="Calibri" pitchFamily="34" charset="0"/>
                        </a:rPr>
                        <a:t>public Circle extends Shape {</a:t>
                      </a:r>
                    </a:p>
                    <a:p>
                      <a:pPr>
                        <a:spcAft>
                          <a:spcPct val="0"/>
                        </a:spcAft>
                      </a:pPr>
                      <a:r>
                        <a:rPr lang="en-AU" altLang="en-AU" sz="1400" dirty="0" smtClean="0">
                          <a:latin typeface="Calibri" pitchFamily="34" charset="0"/>
                        </a:rPr>
                        <a:t>	private double r;</a:t>
                      </a:r>
                    </a:p>
                    <a:p>
                      <a:pPr>
                        <a:spcAft>
                          <a:spcPct val="0"/>
                        </a:spcAft>
                      </a:pPr>
                      <a:r>
                        <a:rPr lang="en-AU" altLang="en-AU" sz="1400" dirty="0" smtClean="0">
                          <a:latin typeface="Calibri" pitchFamily="34" charset="0"/>
                        </a:rPr>
                        <a:t>	private static final double PI =3.1415926535;</a:t>
                      </a:r>
                    </a:p>
                    <a:p>
                      <a:pPr>
                        <a:spcAft>
                          <a:spcPct val="0"/>
                        </a:spcAft>
                      </a:pPr>
                      <a:r>
                        <a:rPr lang="en-AU" altLang="en-AU" sz="1400" dirty="0" smtClean="0">
                          <a:latin typeface="Calibri" pitchFamily="34" charset="0"/>
                        </a:rPr>
                        <a:t>	public Circle() { r = 1.0; }</a:t>
                      </a:r>
                    </a:p>
                    <a:p>
                      <a:pPr>
                        <a:spcAft>
                          <a:spcPct val="0"/>
                        </a:spcAft>
                      </a:pPr>
                      <a:r>
                        <a:rPr lang="en-AU" altLang="en-AU" sz="1400" dirty="0" smtClean="0">
                          <a:latin typeface="Calibri" pitchFamily="34" charset="0"/>
                        </a:rPr>
                        <a:t>	public double area() { return PI * r * r; }</a:t>
                      </a:r>
                    </a:p>
                    <a:p>
                      <a:pPr>
                        <a:spcAft>
                          <a:spcPct val="0"/>
                        </a:spcAft>
                      </a:pPr>
                      <a:r>
                        <a:rPr lang="en-AU" altLang="en-AU" sz="1400" dirty="0" smtClean="0">
                          <a:latin typeface="Calibri" pitchFamily="34" charset="0"/>
                        </a:rPr>
                        <a:t>    …</a:t>
                      </a:r>
                    </a:p>
                    <a:p>
                      <a:pPr>
                        <a:spcAft>
                          <a:spcPct val="0"/>
                        </a:spcAft>
                      </a:pPr>
                      <a:r>
                        <a:rPr lang="en-AU" altLang="en-AU" sz="1400" dirty="0" smtClean="0">
                          <a:latin typeface="Calibri" pitchFamily="34" charset="0"/>
                        </a:rPr>
                        <a:t>   }</a:t>
                      </a:r>
                    </a:p>
                    <a:p>
                      <a:pPr>
                        <a:spcAft>
                          <a:spcPct val="0"/>
                        </a:spcAft>
                      </a:pPr>
                      <a:r>
                        <a:rPr lang="en-AU" altLang="en-AU" sz="1400" dirty="0" smtClean="0">
                          <a:latin typeface="Calibri" pitchFamily="34" charset="0"/>
                        </a:rPr>
                        <a:t>  public Rectangle extends Shape {</a:t>
                      </a:r>
                    </a:p>
                    <a:p>
                      <a:pPr>
                        <a:spcAft>
                          <a:spcPct val="0"/>
                        </a:spcAft>
                      </a:pPr>
                      <a:r>
                        <a:rPr lang="en-AU" altLang="en-AU" sz="1400" dirty="0" smtClean="0">
                          <a:latin typeface="Calibri" pitchFamily="34" charset="0"/>
                        </a:rPr>
                        <a:t>	private double l, b;</a:t>
                      </a:r>
                    </a:p>
                    <a:p>
                      <a:pPr>
                        <a:spcAft>
                          <a:spcPct val="0"/>
                        </a:spcAft>
                      </a:pPr>
                      <a:r>
                        <a:rPr lang="en-AU" altLang="en-AU" sz="1400" dirty="0" smtClean="0">
                          <a:latin typeface="Calibri" pitchFamily="34" charset="0"/>
                        </a:rPr>
                        <a:t>	public Rectangle() { l = 0.0; b=0.0; }</a:t>
                      </a:r>
                    </a:p>
                    <a:p>
                      <a:pPr>
                        <a:spcAft>
                          <a:spcPct val="0"/>
                        </a:spcAft>
                      </a:pPr>
                      <a:r>
                        <a:rPr lang="en-AU" altLang="en-AU" sz="1400" dirty="0" smtClean="0">
                          <a:latin typeface="Calibri" pitchFamily="34" charset="0"/>
                        </a:rPr>
                        <a:t>	public double area() { return l * b; }</a:t>
                      </a:r>
                    </a:p>
                    <a:p>
                      <a:pPr>
                        <a:spcAft>
                          <a:spcPct val="0"/>
                        </a:spcAft>
                      </a:pPr>
                      <a:r>
                        <a:rPr lang="en-AU" altLang="en-AU" sz="1400" dirty="0" smtClean="0">
                          <a:latin typeface="Calibri" pitchFamily="34" charset="0"/>
                        </a:rPr>
                        <a:t>    ...</a:t>
                      </a:r>
                    </a:p>
                    <a:p>
                      <a:pPr>
                        <a:spcAft>
                          <a:spcPct val="0"/>
                        </a:spcAft>
                      </a:pPr>
                      <a:r>
                        <a:rPr lang="en-AU" altLang="en-AU" sz="1400" dirty="0" smtClean="0">
                          <a:latin typeface="Calibri" pitchFamily="34" charset="0"/>
                        </a:rPr>
                        <a:t>   }</a:t>
                      </a:r>
                    </a:p>
                    <a:p>
                      <a:pPr>
                        <a:spcAft>
                          <a:spcPct val="0"/>
                        </a:spcAft>
                      </a:pPr>
                      <a:r>
                        <a:rPr lang="en-AU" sz="1400" dirty="0" smtClean="0">
                          <a:latin typeface="Calibri" pitchFamily="34" charset="0"/>
                        </a:rPr>
                        <a:t>In this example  </a:t>
                      </a:r>
                      <a:r>
                        <a:rPr lang="en-AU" sz="1400" b="1" dirty="0" smtClean="0">
                          <a:latin typeface="Calibri" pitchFamily="34" charset="0"/>
                        </a:rPr>
                        <a:t>Circle</a:t>
                      </a:r>
                      <a:r>
                        <a:rPr lang="en-AU" sz="1400" dirty="0" smtClean="0">
                          <a:latin typeface="Calibri" pitchFamily="34" charset="0"/>
                        </a:rPr>
                        <a:t> and </a:t>
                      </a:r>
                      <a:r>
                        <a:rPr lang="en-AU" sz="1400" b="1" baseline="0" dirty="0" smtClean="0">
                          <a:latin typeface="Calibri" pitchFamily="34" charset="0"/>
                        </a:rPr>
                        <a:t>Rectangle</a:t>
                      </a:r>
                      <a:r>
                        <a:rPr lang="en-AU" sz="1400" baseline="0" dirty="0" smtClean="0">
                          <a:latin typeface="Calibri" pitchFamily="34" charset="0"/>
                        </a:rPr>
                        <a:t> is the child of </a:t>
                      </a:r>
                      <a:r>
                        <a:rPr lang="en-AU" sz="1400" dirty="0" smtClean="0">
                          <a:latin typeface="Calibri" pitchFamily="34" charset="0"/>
                        </a:rPr>
                        <a:t> </a:t>
                      </a:r>
                      <a:r>
                        <a:rPr lang="en-AU" sz="1400" b="1" dirty="0" smtClean="0">
                          <a:latin typeface="Calibri" pitchFamily="34" charset="0"/>
                        </a:rPr>
                        <a:t>Shape.</a:t>
                      </a:r>
                      <a:endParaRPr lang="en-IN" sz="1400" dirty="0">
                        <a:latin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Interface</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92500" lnSpcReduction="20000"/>
          </a:bodyPr>
          <a:lstStyle>
            <a:extLst/>
          </a:lstStyle>
          <a:p>
            <a:pPr marL="342900" indent="-342900" algn="just" eaLnBrk="1" hangingPunct="1">
              <a:lnSpc>
                <a:spcPct val="90000"/>
              </a:lnSpc>
            </a:pPr>
            <a:endParaRPr lang="en-US" sz="1400" dirty="0" smtClean="0">
              <a:latin typeface="Calibri" pitchFamily="34" charset="0"/>
            </a:endParaRPr>
          </a:p>
          <a:p>
            <a:pPr marL="342900" indent="-342900" algn="just" eaLnBrk="1" hangingPunct="1">
              <a:lnSpc>
                <a:spcPct val="90000"/>
              </a:lnSpc>
            </a:pPr>
            <a:r>
              <a:rPr lang="en-US" sz="1400" dirty="0" smtClean="0">
                <a:latin typeface="Calibri" pitchFamily="34" charset="0"/>
              </a:rPr>
              <a:t>Interface  is a  conceptual entity. </a:t>
            </a:r>
          </a:p>
          <a:p>
            <a:pPr algn="just"/>
            <a:r>
              <a:rPr lang="en-IN" sz="1400" dirty="0" smtClean="0">
                <a:latin typeface="Calibri" pitchFamily="34" charset="0"/>
              </a:rPr>
              <a:t>An interface is a collection of abstract methods. A class implements an interface, thereby inheriting the abstract methods of the interface.</a:t>
            </a:r>
          </a:p>
          <a:p>
            <a:pPr algn="just"/>
            <a:r>
              <a:rPr lang="en-IN" sz="1400" dirty="0" smtClean="0">
                <a:latin typeface="Calibri" pitchFamily="34" charset="0"/>
              </a:rPr>
              <a:t>An interface is not a class. Writing an interface is similar to writing a class, but they are two different concepts. A class describes the attributes and behaviours of an object. An interface contains behaviours that a class implements.</a:t>
            </a:r>
          </a:p>
          <a:p>
            <a:pPr algn="just"/>
            <a:r>
              <a:rPr lang="en-IN" sz="1400" dirty="0" smtClean="0">
                <a:latin typeface="Calibri" pitchFamily="34" charset="0"/>
              </a:rPr>
              <a:t>Unless the class that implements the interface is abstract, all the methods of the interface need to be defined in the class.</a:t>
            </a:r>
          </a:p>
          <a:p>
            <a:pPr algn="just"/>
            <a:r>
              <a:rPr lang="en-IN" sz="1400" dirty="0" smtClean="0">
                <a:latin typeface="Calibri" pitchFamily="34" charset="0"/>
              </a:rPr>
              <a:t>An interface is similar to a class in the following ways:</a:t>
            </a:r>
          </a:p>
          <a:p>
            <a:pPr lvl="1" algn="just"/>
            <a:r>
              <a:rPr lang="en-IN" sz="1400" dirty="0" smtClean="0">
                <a:latin typeface="Calibri" pitchFamily="34" charset="0"/>
              </a:rPr>
              <a:t>An interface can contain any number of methods.</a:t>
            </a:r>
          </a:p>
          <a:p>
            <a:pPr lvl="1" algn="just"/>
            <a:r>
              <a:rPr lang="en-IN" sz="1400" dirty="0" smtClean="0">
                <a:latin typeface="Calibri" pitchFamily="34" charset="0"/>
              </a:rPr>
              <a:t>An interface is written in a file with a </a:t>
            </a:r>
            <a:r>
              <a:rPr lang="en-IN" sz="1400" b="1" dirty="0" smtClean="0">
                <a:latin typeface="Calibri" pitchFamily="34" charset="0"/>
              </a:rPr>
              <a:t>.java</a:t>
            </a:r>
            <a:r>
              <a:rPr lang="en-IN" sz="1400" dirty="0" smtClean="0">
                <a:latin typeface="Calibri" pitchFamily="34" charset="0"/>
              </a:rPr>
              <a:t> extension, with the name of the interface matching the name of the file.</a:t>
            </a:r>
          </a:p>
          <a:p>
            <a:pPr lvl="1" algn="just"/>
            <a:r>
              <a:rPr lang="en-IN" sz="1400" dirty="0" smtClean="0">
                <a:latin typeface="Calibri" pitchFamily="34" charset="0"/>
              </a:rPr>
              <a:t>The </a:t>
            </a:r>
            <a:r>
              <a:rPr lang="en-IN" sz="1400" dirty="0" err="1" smtClean="0">
                <a:latin typeface="Calibri" pitchFamily="34" charset="0"/>
              </a:rPr>
              <a:t>bytecode</a:t>
            </a:r>
            <a:r>
              <a:rPr lang="en-IN" sz="1400" dirty="0" smtClean="0">
                <a:latin typeface="Calibri" pitchFamily="34" charset="0"/>
              </a:rPr>
              <a:t> of an interface appears in a </a:t>
            </a:r>
            <a:r>
              <a:rPr lang="en-IN" sz="1400" b="1" dirty="0" smtClean="0">
                <a:latin typeface="Calibri" pitchFamily="34" charset="0"/>
              </a:rPr>
              <a:t>.class</a:t>
            </a:r>
            <a:r>
              <a:rPr lang="en-IN" sz="1400" dirty="0" smtClean="0">
                <a:latin typeface="Calibri" pitchFamily="34" charset="0"/>
              </a:rPr>
              <a:t> file.</a:t>
            </a:r>
          </a:p>
          <a:p>
            <a:pPr lvl="1" algn="just"/>
            <a:r>
              <a:rPr lang="en-IN" sz="1400" dirty="0" smtClean="0">
                <a:latin typeface="Calibri" pitchFamily="34" charset="0"/>
              </a:rPr>
              <a:t>Interfaces appear in packages, and their corresponding </a:t>
            </a:r>
            <a:r>
              <a:rPr lang="en-IN" sz="1400" dirty="0" err="1" smtClean="0">
                <a:latin typeface="Calibri" pitchFamily="34" charset="0"/>
              </a:rPr>
              <a:t>bytecode</a:t>
            </a:r>
            <a:r>
              <a:rPr lang="en-IN" sz="1400" dirty="0" smtClean="0">
                <a:latin typeface="Calibri" pitchFamily="34" charset="0"/>
              </a:rPr>
              <a:t> file must be in a directory structure that matches the package name.</a:t>
            </a:r>
          </a:p>
          <a:p>
            <a:pPr marL="342900" indent="-342900" algn="just" eaLnBrk="1" hangingPunct="1">
              <a:lnSpc>
                <a:spcPct val="90000"/>
              </a:lnSpc>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Interface</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342900" indent="-342900" algn="just" eaLnBrk="1" hangingPunct="1">
              <a:lnSpc>
                <a:spcPct val="90000"/>
              </a:lnSpc>
            </a:pPr>
            <a:endParaRPr lang="en-US" sz="1400" dirty="0" smtClean="0">
              <a:latin typeface="Calibri" pitchFamily="34" charset="0"/>
            </a:endParaRPr>
          </a:p>
          <a:p>
            <a:pPr algn="just"/>
            <a:r>
              <a:rPr lang="en-IN" sz="1400" dirty="0" smtClean="0">
                <a:latin typeface="Calibri" pitchFamily="34" charset="0"/>
              </a:rPr>
              <a:t>However, an interface is different from a class in several ways, including:</a:t>
            </a:r>
          </a:p>
          <a:p>
            <a:pPr lvl="1" algn="just"/>
            <a:r>
              <a:rPr lang="en-IN" sz="1400" dirty="0" smtClean="0">
                <a:latin typeface="Calibri" pitchFamily="34" charset="0"/>
              </a:rPr>
              <a:t>You cannot instantiate an interface. </a:t>
            </a:r>
          </a:p>
          <a:p>
            <a:pPr lvl="1" algn="just"/>
            <a:r>
              <a:rPr lang="en-IN" sz="1400" dirty="0" smtClean="0">
                <a:latin typeface="Calibri" pitchFamily="34" charset="0"/>
              </a:rPr>
              <a:t>An interface does not contain any constructors.</a:t>
            </a:r>
          </a:p>
          <a:p>
            <a:pPr lvl="1" algn="just"/>
            <a:r>
              <a:rPr lang="en-IN" sz="1400" dirty="0" smtClean="0">
                <a:latin typeface="Calibri" pitchFamily="34" charset="0"/>
              </a:rPr>
              <a:t>All of the methods in an interface are abstract.</a:t>
            </a:r>
          </a:p>
          <a:p>
            <a:pPr lvl="1" algn="just"/>
            <a:r>
              <a:rPr lang="en-IN" sz="1400" dirty="0" smtClean="0">
                <a:latin typeface="Calibri" pitchFamily="34" charset="0"/>
              </a:rPr>
              <a:t>An interface cannot contain instance fields. The only fields that can appear in an interface must be declared both static and final.</a:t>
            </a:r>
          </a:p>
          <a:p>
            <a:pPr lvl="1" algn="just"/>
            <a:r>
              <a:rPr lang="en-IN" sz="1400" dirty="0" smtClean="0">
                <a:latin typeface="Calibri" pitchFamily="34" charset="0"/>
              </a:rPr>
              <a:t>An interface is not extended by a class; it is implemented by a class.</a:t>
            </a:r>
          </a:p>
          <a:p>
            <a:pPr lvl="1" algn="just"/>
            <a:r>
              <a:rPr lang="en-IN" sz="1400" dirty="0" smtClean="0">
                <a:latin typeface="Calibri" pitchFamily="34" charset="0"/>
              </a:rPr>
              <a:t>An interface can extend multiple interfaces.</a:t>
            </a:r>
          </a:p>
          <a:p>
            <a:pPr marL="342900" indent="-342900" algn="just" eaLnBrk="1" hangingPunct="1">
              <a:lnSpc>
                <a:spcPct val="90000"/>
              </a:lnSpc>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Understand Inheritance</a:t>
            </a:r>
          </a:p>
        </p:txBody>
      </p:sp>
      <p:sp>
        <p:nvSpPr>
          <p:cNvPr id="4" name="Rectangle 2"/>
          <p:cNvSpPr>
            <a:spLocks noGrp="1"/>
          </p:cNvSpPr>
          <p:nvPr>
            <p:ph sz="quarter" idx="13"/>
          </p:nvPr>
        </p:nvSpPr>
        <p:spPr>
          <a:xfrm>
            <a:off x="609600" y="1491630"/>
            <a:ext cx="7850832"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600" b="1" i="1" dirty="0" smtClean="0">
              <a:solidFill>
                <a:schemeClr val="tx1"/>
              </a:solidFill>
              <a:latin typeface="Calibri" pitchFamily="34" charset="0"/>
              <a:sym typeface="Wingdings" pitchFamily="2" charset="2"/>
            </a:endParaRPr>
          </a:p>
          <a:p>
            <a:pPr>
              <a:buFont typeface="Wingdings" pitchFamily="2" charset="2"/>
              <a:buChar char="q"/>
            </a:pPr>
            <a:endParaRPr lang="en-US" sz="1600" b="1" i="1" dirty="0" smtClean="0">
              <a:solidFill>
                <a:schemeClr val="tx1"/>
              </a:solidFill>
              <a:latin typeface="Calibri" pitchFamily="34" charset="0"/>
              <a:sym typeface="Wingdings" pitchFamily="2" charset="2"/>
            </a:endParaRPr>
          </a:p>
          <a:p>
            <a:pPr marL="236538" indent="-236538" algn="just">
              <a:buClrTx/>
              <a:buFont typeface="Wingdings" pitchFamily="2" charset="2"/>
              <a:buChar char="q"/>
              <a:defRPr/>
            </a:pPr>
            <a:r>
              <a:rPr lang="en-US" sz="1600" b="1" dirty="0" smtClean="0">
                <a:solidFill>
                  <a:schemeClr val="tx1"/>
                </a:solidFill>
                <a:latin typeface="Calibri" pitchFamily="34" charset="0"/>
                <a:sym typeface="Wingdings" pitchFamily="2" charset="2"/>
              </a:rPr>
              <a:t>Inheritance defines relationship among classes, wherein one class shares structure or behavior defined in one or more classes by Grady Booch. </a:t>
            </a:r>
            <a:endParaRPr lang="en-US" sz="1600" dirty="0" smtClean="0">
              <a:latin typeface="Calibri" pitchFamily="34" charset="0"/>
            </a:endParaRPr>
          </a:p>
          <a:p>
            <a:pPr marL="236538" indent="-236538" algn="just">
              <a:buClrTx/>
              <a:buFont typeface="Wingdings" pitchFamily="2" charset="2"/>
              <a:buChar char="q"/>
              <a:defRPr/>
            </a:pPr>
            <a:r>
              <a:rPr lang="en-US" sz="1600" dirty="0" smtClean="0">
                <a:solidFill>
                  <a:schemeClr val="tx1"/>
                </a:solidFill>
                <a:latin typeface="Calibri" pitchFamily="34" charset="0"/>
              </a:rPr>
              <a:t>The ability of a class of objects to inherit the properties and methods from another class, called its parent or super or base class.</a:t>
            </a:r>
          </a:p>
          <a:p>
            <a:pPr marL="236538" indent="-236538" algn="just">
              <a:buClrTx/>
              <a:buFont typeface="Wingdings" pitchFamily="2" charset="2"/>
              <a:buChar char="q"/>
              <a:defRPr/>
            </a:pPr>
            <a:r>
              <a:rPr lang="en-US" sz="1600" dirty="0" smtClean="0">
                <a:solidFill>
                  <a:schemeClr val="tx1"/>
                </a:solidFill>
                <a:latin typeface="Calibri" pitchFamily="34" charset="0"/>
              </a:rPr>
              <a:t>The class that inherits the data members and methods is known as subclass or child class.</a:t>
            </a:r>
          </a:p>
          <a:p>
            <a:pPr marL="236538" indent="-236538" algn="just">
              <a:buClrTx/>
              <a:buFont typeface="Wingdings" pitchFamily="2" charset="2"/>
              <a:buChar char="q"/>
              <a:defRPr/>
            </a:pPr>
            <a:r>
              <a:rPr lang="en-US" sz="1600" dirty="0" smtClean="0">
                <a:solidFill>
                  <a:schemeClr val="tx1"/>
                </a:solidFill>
                <a:latin typeface="Calibri" pitchFamily="34" charset="0"/>
              </a:rPr>
              <a:t>The class from which the subclass inherits is known as base / parent  class.</a:t>
            </a:r>
          </a:p>
          <a:p>
            <a:pPr marL="236538" indent="-236538" algn="just">
              <a:buClrTx/>
              <a:buFont typeface="Wingdings" pitchFamily="2" charset="2"/>
              <a:buChar char="q"/>
              <a:defRPr/>
            </a:pPr>
            <a:r>
              <a:rPr lang="en-US" sz="1600" dirty="0" smtClean="0">
                <a:solidFill>
                  <a:schemeClr val="tx1"/>
                </a:solidFill>
                <a:latin typeface="Calibri" pitchFamily="34" charset="0"/>
              </a:rPr>
              <a:t> In Java, a class can only </a:t>
            </a:r>
            <a:r>
              <a:rPr lang="en-US" sz="1600" b="1" dirty="0" smtClean="0">
                <a:solidFill>
                  <a:schemeClr val="tx1"/>
                </a:solidFill>
                <a:latin typeface="Calibri" pitchFamily="34" charset="0"/>
              </a:rPr>
              <a:t>extend</a:t>
            </a:r>
            <a:r>
              <a:rPr lang="en-US" sz="1600" dirty="0" smtClean="0">
                <a:solidFill>
                  <a:schemeClr val="tx1"/>
                </a:solidFill>
                <a:latin typeface="Calibri" pitchFamily="34" charset="0"/>
              </a:rPr>
              <a:t> </a:t>
            </a:r>
            <a:r>
              <a:rPr lang="en-US" sz="1600" dirty="0" smtClean="0">
                <a:solidFill>
                  <a:schemeClr val="tx1"/>
                </a:solidFill>
                <a:latin typeface="Calibri" pitchFamily="34" charset="0"/>
              </a:rPr>
              <a:t>one parent.</a:t>
            </a:r>
          </a:p>
          <a:p>
            <a:pPr marL="320040" indent="-320040" eaLnBrk="1" fontAlgn="auto" hangingPunct="1">
              <a:spcAft>
                <a:spcPts val="0"/>
              </a:spcAft>
              <a:buClr>
                <a:schemeClr val="tx1">
                  <a:shade val="95000"/>
                </a:schemeClr>
              </a:buClr>
              <a:buFont typeface="Wingdings" pitchFamily="2" charset="2"/>
              <a:buNone/>
              <a:defRPr/>
            </a:pPr>
            <a:endParaRPr lang="en-SG" sz="1600" dirty="0" smtClean="0">
              <a:latin typeface="Times New Roman" pitchFamily="18" charset="0"/>
              <a:cs typeface="Times New Roman" pitchFamily="18" charset="0"/>
            </a:endParaRPr>
          </a:p>
          <a:p>
            <a:pPr marL="0" indent="0" eaLnBrk="1" fontAlgn="auto" hangingPunct="1">
              <a:spcAft>
                <a:spcPts val="0"/>
              </a:spcAft>
              <a:buClr>
                <a:schemeClr val="tx1">
                  <a:shade val="95000"/>
                </a:schemeClr>
              </a:buClr>
              <a:buFont typeface="Wingdings"/>
              <a:buNone/>
              <a:defRPr/>
            </a:pPr>
            <a:r>
              <a:rPr lang="en-SG" sz="1600" dirty="0" smtClean="0">
                <a:latin typeface="Times New Roman" pitchFamily="18" charset="0"/>
                <a:cs typeface="Times New Roman" pitchFamily="18" charset="0"/>
              </a:rPr>
              <a:t/>
            </a:r>
            <a:br>
              <a:rPr lang="en-SG" sz="1600" dirty="0" smtClean="0">
                <a:latin typeface="Times New Roman" pitchFamily="18" charset="0"/>
                <a:cs typeface="Times New Roman" pitchFamily="18" charset="0"/>
              </a:rPr>
            </a:br>
            <a:endParaRPr lang="en-US" sz="1600" dirty="0">
              <a:solidFill>
                <a:schemeClr val="tx1"/>
              </a:solidFill>
              <a:latin typeface="Times New Roman" pitchFamily="18"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Syntax of Interface</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92500" lnSpcReduction="20000"/>
          </a:bodyPr>
          <a:lstStyle>
            <a:extLst/>
          </a:lstStyle>
          <a:p>
            <a:pPr marL="342900" indent="-342900" algn="just" eaLnBrk="1" hangingPunct="1">
              <a:lnSpc>
                <a:spcPct val="90000"/>
              </a:lnSpc>
            </a:pPr>
            <a:endParaRPr lang="en-US" sz="1400" dirty="0" smtClean="0">
              <a:latin typeface="Calibri" pitchFamily="34" charset="0"/>
            </a:endParaRPr>
          </a:p>
          <a:p>
            <a:pPr eaLnBrk="1" hangingPunct="1">
              <a:lnSpc>
                <a:spcPct val="90000"/>
              </a:lnSpc>
              <a:buFontTx/>
              <a:buNone/>
            </a:pPr>
            <a:r>
              <a:rPr lang="en-US" sz="1400" dirty="0" smtClean="0">
                <a:latin typeface="Calibri" pitchFamily="34" charset="0"/>
              </a:rPr>
              <a:t>Interface definition:</a:t>
            </a:r>
            <a:endParaRPr lang="en-US" sz="1400" b="1" dirty="0" smtClean="0">
              <a:solidFill>
                <a:srgbClr val="7030A0"/>
              </a:solidFill>
              <a:latin typeface="Calibri" pitchFamily="34" charset="0"/>
            </a:endParaRPr>
          </a:p>
          <a:p>
            <a:pPr eaLnBrk="1" hangingPunct="1">
              <a:lnSpc>
                <a:spcPct val="90000"/>
              </a:lnSpc>
              <a:buFontTx/>
              <a:buNone/>
            </a:pPr>
            <a:r>
              <a:rPr lang="en-US" sz="1400" b="1" dirty="0" smtClean="0">
                <a:solidFill>
                  <a:schemeClr val="tx1"/>
                </a:solidFill>
                <a:latin typeface="Calibri" pitchFamily="34" charset="0"/>
              </a:rPr>
              <a:t>1. interface </a:t>
            </a:r>
            <a:r>
              <a:rPr lang="en-US" sz="1400" b="1" i="1" dirty="0" err="1" smtClean="0">
                <a:solidFill>
                  <a:schemeClr val="tx1"/>
                </a:solidFill>
                <a:latin typeface="Calibri" pitchFamily="34" charset="0"/>
              </a:rPr>
              <a:t>interface_name</a:t>
            </a:r>
            <a:endParaRPr lang="en-US" sz="1400" b="1" i="1" dirty="0" smtClean="0">
              <a:solidFill>
                <a:schemeClr val="tx1"/>
              </a:solidFill>
              <a:latin typeface="Calibri" pitchFamily="34" charset="0"/>
            </a:endParaRPr>
          </a:p>
          <a:p>
            <a:pPr eaLnBrk="1" hangingPunct="1">
              <a:lnSpc>
                <a:spcPct val="90000"/>
              </a:lnSpc>
              <a:buFontTx/>
              <a:buNone/>
            </a:pPr>
            <a:r>
              <a:rPr lang="en-US" sz="1400" b="1" dirty="0" smtClean="0">
                <a:solidFill>
                  <a:schemeClr val="tx1"/>
                </a:solidFill>
                <a:latin typeface="Calibri" pitchFamily="34" charset="0"/>
              </a:rPr>
              <a:t>2. {</a:t>
            </a:r>
          </a:p>
          <a:p>
            <a:pPr eaLnBrk="1" hangingPunct="1">
              <a:lnSpc>
                <a:spcPct val="90000"/>
              </a:lnSpc>
              <a:buFontTx/>
              <a:buNone/>
            </a:pPr>
            <a:r>
              <a:rPr lang="en-US" sz="1400" b="1" dirty="0" smtClean="0">
                <a:solidFill>
                  <a:schemeClr val="tx1"/>
                </a:solidFill>
                <a:latin typeface="Calibri" pitchFamily="34" charset="0"/>
              </a:rPr>
              <a:t>3.     [</a:t>
            </a:r>
            <a:r>
              <a:rPr lang="en-US" sz="1400" b="1" dirty="0" err="1" smtClean="0">
                <a:solidFill>
                  <a:schemeClr val="tx1"/>
                </a:solidFill>
                <a:latin typeface="Calibri" pitchFamily="34" charset="0"/>
              </a:rPr>
              <a:t>datatype</a:t>
            </a:r>
            <a:r>
              <a:rPr lang="en-US" sz="1400" b="1" dirty="0" smtClean="0">
                <a:solidFill>
                  <a:schemeClr val="tx1"/>
                </a:solidFill>
                <a:latin typeface="Calibri" pitchFamily="34" charset="0"/>
              </a:rPr>
              <a:t> </a:t>
            </a:r>
            <a:r>
              <a:rPr lang="en-US" sz="1400" b="1" dirty="0" err="1" smtClean="0">
                <a:solidFill>
                  <a:schemeClr val="tx1"/>
                </a:solidFill>
                <a:latin typeface="Calibri" pitchFamily="34" charset="0"/>
              </a:rPr>
              <a:t>variable_name</a:t>
            </a:r>
            <a:r>
              <a:rPr lang="en-US" sz="1400" b="1" dirty="0" smtClean="0">
                <a:solidFill>
                  <a:schemeClr val="tx1"/>
                </a:solidFill>
                <a:latin typeface="Calibri" pitchFamily="34" charset="0"/>
              </a:rPr>
              <a:t>=value; ]</a:t>
            </a:r>
          </a:p>
          <a:p>
            <a:pPr eaLnBrk="1" hangingPunct="1">
              <a:lnSpc>
                <a:spcPct val="90000"/>
              </a:lnSpc>
              <a:buFontTx/>
              <a:buNone/>
            </a:pPr>
            <a:r>
              <a:rPr lang="en-US" sz="1400" b="1" dirty="0" smtClean="0">
                <a:solidFill>
                  <a:schemeClr val="tx1"/>
                </a:solidFill>
                <a:latin typeface="Calibri" pitchFamily="34" charset="0"/>
              </a:rPr>
              <a:t>4.     [</a:t>
            </a:r>
            <a:r>
              <a:rPr lang="en-US" sz="1400" b="1" dirty="0" err="1" smtClean="0">
                <a:solidFill>
                  <a:schemeClr val="tx1"/>
                </a:solidFill>
                <a:latin typeface="Calibri" pitchFamily="34" charset="0"/>
              </a:rPr>
              <a:t>returntype</a:t>
            </a:r>
            <a:r>
              <a:rPr lang="en-US" sz="1400" b="1" dirty="0" smtClean="0">
                <a:solidFill>
                  <a:schemeClr val="tx1"/>
                </a:solidFill>
                <a:latin typeface="Calibri" pitchFamily="34" charset="0"/>
              </a:rPr>
              <a:t> </a:t>
            </a:r>
            <a:r>
              <a:rPr lang="en-US" sz="1400" b="1" dirty="0" err="1" smtClean="0">
                <a:solidFill>
                  <a:schemeClr val="tx1"/>
                </a:solidFill>
                <a:latin typeface="Calibri" pitchFamily="34" charset="0"/>
              </a:rPr>
              <a:t>method_name</a:t>
            </a:r>
            <a:r>
              <a:rPr lang="en-US" sz="1400" b="1" dirty="0" smtClean="0">
                <a:solidFill>
                  <a:schemeClr val="tx1"/>
                </a:solidFill>
                <a:latin typeface="Calibri" pitchFamily="34" charset="0"/>
              </a:rPr>
              <a:t>();]</a:t>
            </a:r>
          </a:p>
          <a:p>
            <a:pPr eaLnBrk="1" hangingPunct="1">
              <a:lnSpc>
                <a:spcPct val="90000"/>
              </a:lnSpc>
              <a:buFontTx/>
              <a:buNone/>
            </a:pPr>
            <a:r>
              <a:rPr lang="en-US" sz="1400" b="1" dirty="0" smtClean="0">
                <a:solidFill>
                  <a:schemeClr val="tx1"/>
                </a:solidFill>
                <a:latin typeface="Calibri" pitchFamily="34" charset="0"/>
              </a:rPr>
              <a:t>5. }</a:t>
            </a:r>
          </a:p>
          <a:p>
            <a:pPr eaLnBrk="1" hangingPunct="1">
              <a:lnSpc>
                <a:spcPct val="90000"/>
              </a:lnSpc>
              <a:buFontTx/>
              <a:buNone/>
            </a:pPr>
            <a:endParaRPr lang="en-US" sz="1400" b="1" dirty="0" smtClean="0">
              <a:solidFill>
                <a:srgbClr val="000000"/>
              </a:solidFill>
              <a:latin typeface="Calibri" pitchFamily="34" charset="0"/>
            </a:endParaRPr>
          </a:p>
          <a:p>
            <a:pPr eaLnBrk="1" hangingPunct="1">
              <a:lnSpc>
                <a:spcPct val="90000"/>
              </a:lnSpc>
              <a:buNone/>
            </a:pPr>
            <a:r>
              <a:rPr lang="en-US" sz="1400" dirty="0" smtClean="0">
                <a:latin typeface="Calibri" pitchFamily="34" charset="0"/>
              </a:rPr>
              <a:t>Class implementing interface: </a:t>
            </a:r>
          </a:p>
          <a:p>
            <a:pPr eaLnBrk="1" hangingPunct="1">
              <a:lnSpc>
                <a:spcPct val="90000"/>
              </a:lnSpc>
              <a:buFontTx/>
              <a:buNone/>
            </a:pPr>
            <a:r>
              <a:rPr lang="en-US" sz="1400" b="1" dirty="0" smtClean="0">
                <a:solidFill>
                  <a:srgbClr val="000000"/>
                </a:solidFill>
                <a:latin typeface="Calibri" pitchFamily="34" charset="0"/>
              </a:rPr>
              <a:t>6. class </a:t>
            </a:r>
            <a:r>
              <a:rPr lang="en-US" sz="1400" b="1" i="1" dirty="0" err="1" smtClean="0">
                <a:solidFill>
                  <a:srgbClr val="000000"/>
                </a:solidFill>
                <a:latin typeface="Calibri" pitchFamily="34" charset="0"/>
              </a:rPr>
              <a:t>class_name</a:t>
            </a:r>
            <a:r>
              <a:rPr lang="en-US" sz="1400" b="1" dirty="0" smtClean="0">
                <a:solidFill>
                  <a:srgbClr val="000000"/>
                </a:solidFill>
                <a:latin typeface="Calibri" pitchFamily="34" charset="0"/>
              </a:rPr>
              <a:t> [extends class] </a:t>
            </a:r>
            <a:r>
              <a:rPr lang="en-US" sz="1400" b="1" dirty="0" smtClean="0">
                <a:solidFill>
                  <a:srgbClr val="7030A0"/>
                </a:solidFill>
                <a:latin typeface="Calibri" pitchFamily="34" charset="0"/>
              </a:rPr>
              <a:t>implements</a:t>
            </a:r>
            <a:r>
              <a:rPr lang="en-US" sz="1400" b="1" dirty="0" smtClean="0">
                <a:solidFill>
                  <a:srgbClr val="000000"/>
                </a:solidFill>
                <a:latin typeface="Calibri" pitchFamily="34" charset="0"/>
              </a:rPr>
              <a:t> </a:t>
            </a:r>
            <a:r>
              <a:rPr lang="en-US" sz="1400" b="1" i="1" dirty="0" smtClean="0">
                <a:solidFill>
                  <a:srgbClr val="000000"/>
                </a:solidFill>
                <a:latin typeface="Calibri" pitchFamily="34" charset="0"/>
              </a:rPr>
              <a:t>interface_name_1 [, interface_name_2 … </a:t>
            </a:r>
            <a:r>
              <a:rPr lang="en-US" sz="1400" b="1" i="1" dirty="0" err="1" smtClean="0">
                <a:solidFill>
                  <a:srgbClr val="000000"/>
                </a:solidFill>
                <a:latin typeface="Calibri" pitchFamily="34" charset="0"/>
              </a:rPr>
              <a:t>interface_name_n</a:t>
            </a:r>
            <a:r>
              <a:rPr lang="en-US" sz="1400" b="1" i="1" dirty="0" smtClean="0">
                <a:solidFill>
                  <a:srgbClr val="000000"/>
                </a:solidFill>
                <a:latin typeface="Calibri" pitchFamily="34" charset="0"/>
              </a:rPr>
              <a:t>]</a:t>
            </a:r>
          </a:p>
          <a:p>
            <a:pPr eaLnBrk="1" hangingPunct="1">
              <a:lnSpc>
                <a:spcPct val="90000"/>
              </a:lnSpc>
              <a:buFontTx/>
              <a:buNone/>
            </a:pPr>
            <a:r>
              <a:rPr lang="en-US" sz="1400" b="1" dirty="0" smtClean="0">
                <a:solidFill>
                  <a:srgbClr val="000000"/>
                </a:solidFill>
                <a:latin typeface="Calibri" pitchFamily="34" charset="0"/>
              </a:rPr>
              <a:t>7. {</a:t>
            </a:r>
          </a:p>
          <a:p>
            <a:pPr eaLnBrk="1" hangingPunct="1">
              <a:lnSpc>
                <a:spcPct val="90000"/>
              </a:lnSpc>
              <a:buFontTx/>
              <a:buNone/>
            </a:pPr>
            <a:r>
              <a:rPr lang="en-US" sz="1400" b="1" dirty="0" smtClean="0">
                <a:solidFill>
                  <a:srgbClr val="000000"/>
                </a:solidFill>
                <a:latin typeface="Calibri" pitchFamily="34" charset="0"/>
              </a:rPr>
              <a:t>8.  // implements methods in the </a:t>
            </a:r>
            <a:r>
              <a:rPr lang="en-US" sz="1400" b="1" i="1" dirty="0" err="1" smtClean="0">
                <a:solidFill>
                  <a:srgbClr val="000000"/>
                </a:solidFill>
                <a:latin typeface="Calibri" pitchFamily="34" charset="0"/>
              </a:rPr>
              <a:t>interface_name</a:t>
            </a:r>
            <a:endParaRPr lang="en-US" sz="1400" b="1" dirty="0" smtClean="0">
              <a:solidFill>
                <a:srgbClr val="000000"/>
              </a:solidFill>
              <a:latin typeface="Calibri" pitchFamily="34" charset="0"/>
            </a:endParaRPr>
          </a:p>
          <a:p>
            <a:pPr eaLnBrk="1" hangingPunct="1">
              <a:lnSpc>
                <a:spcPct val="90000"/>
              </a:lnSpc>
              <a:buFontTx/>
              <a:buNone/>
            </a:pPr>
            <a:r>
              <a:rPr lang="en-US" sz="1400" b="1" dirty="0" smtClean="0">
                <a:solidFill>
                  <a:srgbClr val="000000"/>
                </a:solidFill>
                <a:latin typeface="Calibri" pitchFamily="34" charset="0"/>
              </a:rPr>
              <a:t>9. }</a:t>
            </a:r>
          </a:p>
          <a:p>
            <a:pPr eaLnBrk="1" hangingPunct="1">
              <a:lnSpc>
                <a:spcPct val="90000"/>
              </a:lnSpc>
              <a:buFontTx/>
              <a:buNone/>
            </a:pPr>
            <a:r>
              <a:rPr lang="en-US" sz="1400" dirty="0" smtClean="0">
                <a:latin typeface="Calibri" pitchFamily="34" charset="0"/>
              </a:rPr>
              <a:t>Like classes, interfaces can also be defined inside packages.</a:t>
            </a:r>
          </a:p>
          <a:p>
            <a:pPr eaLnBrk="1" hangingPunct="1">
              <a:lnSpc>
                <a:spcPct val="90000"/>
              </a:lnSpc>
              <a:buFontTx/>
              <a:buNone/>
            </a:pPr>
            <a:r>
              <a:rPr lang="en-US" sz="1400" dirty="0" smtClean="0">
                <a:latin typeface="Calibri" pitchFamily="34" charset="0"/>
              </a:rPr>
              <a:t>Therefore they have public or package access.</a:t>
            </a:r>
          </a:p>
          <a:p>
            <a:pPr marL="342900" indent="-342900" algn="just" eaLnBrk="1" hangingPunct="1">
              <a:lnSpc>
                <a:spcPct val="90000"/>
              </a:lnSpc>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Example of Interface</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92500" lnSpcReduction="20000"/>
          </a:bodyPr>
          <a:lstStyle>
            <a:extLst/>
          </a:lstStyle>
          <a:p>
            <a:pPr marL="342900" indent="-342900" algn="just" eaLnBrk="1" hangingPunct="1">
              <a:lnSpc>
                <a:spcPct val="90000"/>
              </a:lnSpc>
            </a:pPr>
            <a:endParaRPr lang="en-US" sz="1400" dirty="0" smtClean="0">
              <a:latin typeface="Calibri" pitchFamily="34" charset="0"/>
            </a:endParaRPr>
          </a:p>
          <a:p>
            <a:pPr>
              <a:spcBef>
                <a:spcPts val="500"/>
              </a:spcBef>
              <a:buNone/>
            </a:pPr>
            <a:r>
              <a:rPr lang="en-US" sz="1400" dirty="0" smtClean="0">
                <a:solidFill>
                  <a:srgbClr val="000000"/>
                </a:solidFill>
                <a:latin typeface="Calibri" pitchFamily="34" charset="0"/>
              </a:rPr>
              <a:t>1. public interface Shape {</a:t>
            </a:r>
          </a:p>
          <a:p>
            <a:pPr>
              <a:spcBef>
                <a:spcPts val="500"/>
              </a:spcBef>
              <a:buNone/>
            </a:pPr>
            <a:r>
              <a:rPr lang="en-US" sz="1400" dirty="0" smtClean="0">
                <a:latin typeface="Calibri" pitchFamily="34" charset="0"/>
              </a:rPr>
              <a:t>2.       double PI=3.14;</a:t>
            </a:r>
          </a:p>
          <a:p>
            <a:pPr>
              <a:spcBef>
                <a:spcPts val="500"/>
              </a:spcBef>
              <a:buNone/>
            </a:pPr>
            <a:r>
              <a:rPr lang="en-US" sz="1400" dirty="0" smtClean="0">
                <a:solidFill>
                  <a:srgbClr val="C00000"/>
                </a:solidFill>
                <a:latin typeface="Calibri" pitchFamily="34" charset="0"/>
              </a:rPr>
              <a:t>3.       void area(); </a:t>
            </a:r>
          </a:p>
          <a:p>
            <a:pPr>
              <a:spcBef>
                <a:spcPts val="500"/>
              </a:spcBef>
              <a:buNone/>
            </a:pPr>
            <a:r>
              <a:rPr lang="en-US" sz="1400" dirty="0" smtClean="0">
                <a:solidFill>
                  <a:srgbClr val="000000"/>
                </a:solidFill>
                <a:latin typeface="Calibri" pitchFamily="34" charset="0"/>
              </a:rPr>
              <a:t>4. }</a:t>
            </a:r>
          </a:p>
          <a:p>
            <a:pPr>
              <a:spcBef>
                <a:spcPts val="500"/>
              </a:spcBef>
              <a:buNone/>
            </a:pPr>
            <a:r>
              <a:rPr lang="en-US" sz="1400" dirty="0" smtClean="0">
                <a:solidFill>
                  <a:srgbClr val="000000"/>
                </a:solidFill>
                <a:latin typeface="Calibri" pitchFamily="34" charset="0"/>
              </a:rPr>
              <a:t>5. class  Circle implements Shape {</a:t>
            </a:r>
          </a:p>
          <a:p>
            <a:pPr>
              <a:spcBef>
                <a:spcPts val="500"/>
              </a:spcBef>
              <a:buNone/>
            </a:pPr>
            <a:r>
              <a:rPr lang="en-US" sz="1400" dirty="0" smtClean="0">
                <a:solidFill>
                  <a:srgbClr val="000000"/>
                </a:solidFill>
                <a:latin typeface="Calibri" pitchFamily="34" charset="0"/>
              </a:rPr>
              <a:t>6.        private double radius;</a:t>
            </a:r>
          </a:p>
          <a:p>
            <a:pPr>
              <a:spcBef>
                <a:spcPts val="500"/>
              </a:spcBef>
              <a:buNone/>
            </a:pPr>
            <a:r>
              <a:rPr lang="en-US" sz="1400" dirty="0" smtClean="0">
                <a:solidFill>
                  <a:srgbClr val="000000"/>
                </a:solidFill>
                <a:latin typeface="Calibri" pitchFamily="34" charset="0"/>
              </a:rPr>
              <a:t>7.        Circle(double r) { radius=r; }</a:t>
            </a:r>
          </a:p>
          <a:p>
            <a:pPr>
              <a:spcBef>
                <a:spcPts val="500"/>
              </a:spcBef>
              <a:buNone/>
            </a:pPr>
            <a:r>
              <a:rPr lang="en-US" sz="1400" dirty="0" smtClean="0">
                <a:solidFill>
                  <a:srgbClr val="C00000"/>
                </a:solidFill>
                <a:latin typeface="Calibri" pitchFamily="34" charset="0"/>
              </a:rPr>
              <a:t>8.        public void area() </a:t>
            </a:r>
            <a:r>
              <a:rPr lang="en-US" sz="1400" dirty="0" smtClean="0">
                <a:solidFill>
                  <a:srgbClr val="000000"/>
                </a:solidFill>
                <a:latin typeface="Calibri" pitchFamily="34" charset="0"/>
              </a:rPr>
              <a:t>{</a:t>
            </a:r>
          </a:p>
          <a:p>
            <a:pPr>
              <a:spcBef>
                <a:spcPts val="500"/>
              </a:spcBef>
              <a:buNone/>
            </a:pPr>
            <a:r>
              <a:rPr lang="en-US" sz="1400" dirty="0" smtClean="0">
                <a:solidFill>
                  <a:srgbClr val="000000"/>
                </a:solidFill>
                <a:latin typeface="Calibri" pitchFamily="34" charset="0"/>
              </a:rPr>
              <a:t>9.             </a:t>
            </a:r>
            <a:r>
              <a:rPr lang="en-US" sz="1400" dirty="0" err="1" smtClean="0">
                <a:solidFill>
                  <a:srgbClr val="000000"/>
                </a:solidFill>
                <a:latin typeface="Calibri" pitchFamily="34" charset="0"/>
              </a:rPr>
              <a:t>System.out.println</a:t>
            </a:r>
            <a:r>
              <a:rPr lang="en-US" sz="1400" dirty="0" smtClean="0">
                <a:solidFill>
                  <a:srgbClr val="000000"/>
                </a:solidFill>
                <a:latin typeface="Calibri" pitchFamily="34" charset="0"/>
              </a:rPr>
              <a:t>(PI* radius* radius);</a:t>
            </a:r>
          </a:p>
          <a:p>
            <a:pPr>
              <a:spcBef>
                <a:spcPts val="500"/>
              </a:spcBef>
              <a:buNone/>
            </a:pPr>
            <a:r>
              <a:rPr lang="en-US" sz="1400" dirty="0" smtClean="0">
                <a:solidFill>
                  <a:srgbClr val="000000"/>
                </a:solidFill>
                <a:latin typeface="Calibri" pitchFamily="34" charset="0"/>
              </a:rPr>
              <a:t>10.       }</a:t>
            </a:r>
          </a:p>
          <a:p>
            <a:pPr>
              <a:spcBef>
                <a:spcPts val="500"/>
              </a:spcBef>
              <a:buNone/>
            </a:pPr>
            <a:r>
              <a:rPr lang="en-US" sz="1400" dirty="0" smtClean="0">
                <a:solidFill>
                  <a:srgbClr val="000000"/>
                </a:solidFill>
                <a:latin typeface="Calibri" pitchFamily="34" charset="0"/>
              </a:rPr>
              <a:t>11.        public static void main(String a[]) {</a:t>
            </a:r>
          </a:p>
          <a:p>
            <a:pPr>
              <a:spcBef>
                <a:spcPts val="500"/>
              </a:spcBef>
              <a:buNone/>
            </a:pPr>
            <a:r>
              <a:rPr lang="en-US" sz="1400" dirty="0" smtClean="0">
                <a:solidFill>
                  <a:srgbClr val="000000"/>
                </a:solidFill>
                <a:latin typeface="Calibri" pitchFamily="34" charset="0"/>
              </a:rPr>
              <a:t>12.               Shape s= new Circle(10);// or Circle c= new Circle (10);</a:t>
            </a:r>
          </a:p>
          <a:p>
            <a:pPr>
              <a:spcBef>
                <a:spcPts val="500"/>
              </a:spcBef>
              <a:buNone/>
            </a:pPr>
            <a:r>
              <a:rPr lang="en-US" sz="1400" dirty="0" smtClean="0">
                <a:solidFill>
                  <a:srgbClr val="000000"/>
                </a:solidFill>
                <a:latin typeface="Calibri" pitchFamily="34" charset="0"/>
              </a:rPr>
              <a:t>13.               </a:t>
            </a:r>
            <a:r>
              <a:rPr lang="en-US" sz="1400" dirty="0" err="1" smtClean="0">
                <a:solidFill>
                  <a:srgbClr val="000000"/>
                </a:solidFill>
                <a:latin typeface="Calibri" pitchFamily="34" charset="0"/>
              </a:rPr>
              <a:t>s.area</a:t>
            </a:r>
            <a:r>
              <a:rPr lang="en-US" sz="1400" dirty="0" smtClean="0">
                <a:solidFill>
                  <a:srgbClr val="000000"/>
                </a:solidFill>
                <a:latin typeface="Calibri" pitchFamily="34" charset="0"/>
              </a:rPr>
              <a:t>(); </a:t>
            </a:r>
          </a:p>
          <a:p>
            <a:pPr>
              <a:spcBef>
                <a:spcPts val="500"/>
              </a:spcBef>
              <a:buNone/>
            </a:pPr>
            <a:r>
              <a:rPr lang="en-US" sz="1400" dirty="0" smtClean="0">
                <a:solidFill>
                  <a:srgbClr val="000000"/>
                </a:solidFill>
                <a:latin typeface="Calibri" pitchFamily="34" charset="0"/>
              </a:rPr>
              <a:t>14.	     }</a:t>
            </a:r>
          </a:p>
          <a:p>
            <a:pPr>
              <a:spcBef>
                <a:spcPts val="500"/>
              </a:spcBef>
              <a:buNone/>
            </a:pPr>
            <a:r>
              <a:rPr lang="en-US" sz="1400" dirty="0" smtClean="0">
                <a:solidFill>
                  <a:srgbClr val="000000"/>
                </a:solidFill>
                <a:latin typeface="Calibri" pitchFamily="34" charset="0"/>
              </a:rPr>
              <a:t>15. }</a:t>
            </a:r>
          </a:p>
          <a:p>
            <a:pPr marL="342900" indent="-342900" algn="just" eaLnBrk="1" hangingPunct="1">
              <a:lnSpc>
                <a:spcPct val="90000"/>
              </a:lnSpc>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Points to note</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92500" lnSpcReduction="20000"/>
          </a:bodyPr>
          <a:lstStyle>
            <a:extLst/>
          </a:lstStyle>
          <a:p>
            <a:pPr marL="342900" indent="-342900" algn="just" eaLnBrk="1" hangingPunct="1">
              <a:lnSpc>
                <a:spcPct val="90000"/>
              </a:lnSpc>
            </a:pPr>
            <a:endParaRPr lang="en-US" sz="1400" dirty="0" smtClean="0">
              <a:latin typeface="Calibri" pitchFamily="34" charset="0"/>
            </a:endParaRPr>
          </a:p>
          <a:p>
            <a:pPr>
              <a:spcBef>
                <a:spcPts val="500"/>
              </a:spcBef>
              <a:buNone/>
            </a:pPr>
            <a:r>
              <a:rPr lang="en-US" sz="1400" dirty="0" smtClean="0">
                <a:solidFill>
                  <a:srgbClr val="000000"/>
                </a:solidFill>
                <a:latin typeface="Calibri" pitchFamily="34" charset="0"/>
              </a:rPr>
              <a:t>1. public interface Shape {</a:t>
            </a:r>
          </a:p>
          <a:p>
            <a:pPr>
              <a:spcBef>
                <a:spcPts val="500"/>
              </a:spcBef>
              <a:buNone/>
            </a:pPr>
            <a:r>
              <a:rPr lang="en-US" sz="1400" dirty="0" smtClean="0">
                <a:latin typeface="Calibri" pitchFamily="34" charset="0"/>
              </a:rPr>
              <a:t>2. double PI=3.14;  </a:t>
            </a:r>
            <a:r>
              <a:rPr lang="en-US" sz="1400" dirty="0" smtClean="0">
                <a:solidFill>
                  <a:srgbClr val="C00000"/>
                </a:solidFill>
                <a:latin typeface="Calibri" pitchFamily="34" charset="0"/>
              </a:rPr>
              <a:t>//Compiler automatically inserts public, static and final</a:t>
            </a:r>
            <a:endParaRPr lang="en-US" sz="1400" dirty="0" smtClean="0">
              <a:latin typeface="Calibri" pitchFamily="34" charset="0"/>
            </a:endParaRPr>
          </a:p>
          <a:p>
            <a:pPr>
              <a:spcBef>
                <a:spcPts val="500"/>
              </a:spcBef>
              <a:buNone/>
            </a:pPr>
            <a:r>
              <a:rPr lang="en-US" sz="1400" dirty="0" smtClean="0">
                <a:latin typeface="Calibri" pitchFamily="34" charset="0"/>
              </a:rPr>
              <a:t>3. void area();  </a:t>
            </a:r>
            <a:r>
              <a:rPr lang="en-US" sz="1400" dirty="0" smtClean="0">
                <a:solidFill>
                  <a:srgbClr val="C00000"/>
                </a:solidFill>
                <a:latin typeface="Calibri" pitchFamily="34" charset="0"/>
              </a:rPr>
              <a:t>// Compiler automatically inserts public and abstract</a:t>
            </a:r>
          </a:p>
          <a:p>
            <a:pPr>
              <a:spcBef>
                <a:spcPts val="500"/>
              </a:spcBef>
              <a:buNone/>
            </a:pPr>
            <a:r>
              <a:rPr lang="en-US" sz="1400" dirty="0" smtClean="0">
                <a:solidFill>
                  <a:srgbClr val="000000"/>
                </a:solidFill>
                <a:latin typeface="Calibri" pitchFamily="34" charset="0"/>
              </a:rPr>
              <a:t>4. }</a:t>
            </a:r>
          </a:p>
          <a:p>
            <a:pPr>
              <a:spcBef>
                <a:spcPts val="500"/>
              </a:spcBef>
              <a:buNone/>
            </a:pPr>
            <a:r>
              <a:rPr lang="en-US" sz="1400" dirty="0" smtClean="0">
                <a:solidFill>
                  <a:srgbClr val="000000"/>
                </a:solidFill>
                <a:latin typeface="Calibri" pitchFamily="34" charset="0"/>
              </a:rPr>
              <a:t>5. class  Circle implements Shape {</a:t>
            </a:r>
          </a:p>
          <a:p>
            <a:pPr>
              <a:spcBef>
                <a:spcPts val="500"/>
              </a:spcBef>
              <a:buNone/>
            </a:pPr>
            <a:r>
              <a:rPr lang="en-US" sz="1400" dirty="0" smtClean="0">
                <a:solidFill>
                  <a:srgbClr val="000000"/>
                </a:solidFill>
                <a:latin typeface="Calibri" pitchFamily="34" charset="0"/>
              </a:rPr>
              <a:t>6. private double radius;</a:t>
            </a:r>
          </a:p>
          <a:p>
            <a:pPr>
              <a:spcBef>
                <a:spcPts val="500"/>
              </a:spcBef>
              <a:buNone/>
            </a:pPr>
            <a:r>
              <a:rPr lang="en-US" sz="1400" dirty="0" smtClean="0">
                <a:solidFill>
                  <a:srgbClr val="000000"/>
                </a:solidFill>
                <a:latin typeface="Calibri" pitchFamily="34" charset="0"/>
              </a:rPr>
              <a:t>7. Circle(double r){ radius=r; }</a:t>
            </a:r>
          </a:p>
          <a:p>
            <a:pPr>
              <a:spcBef>
                <a:spcPts val="500"/>
              </a:spcBef>
              <a:buNone/>
            </a:pPr>
            <a:r>
              <a:rPr lang="en-US" sz="1400" dirty="0" smtClean="0">
                <a:solidFill>
                  <a:srgbClr val="000000"/>
                </a:solidFill>
                <a:latin typeface="Calibri" pitchFamily="34" charset="0"/>
              </a:rPr>
              <a:t>8. public void area() { </a:t>
            </a:r>
            <a:r>
              <a:rPr lang="en-US" sz="1400" dirty="0" err="1" smtClean="0">
                <a:solidFill>
                  <a:srgbClr val="000000"/>
                </a:solidFill>
                <a:latin typeface="Calibri" pitchFamily="34" charset="0"/>
              </a:rPr>
              <a:t>System.out.println</a:t>
            </a:r>
            <a:r>
              <a:rPr lang="en-US" sz="1400" dirty="0" smtClean="0">
                <a:solidFill>
                  <a:srgbClr val="000000"/>
                </a:solidFill>
                <a:latin typeface="Calibri" pitchFamily="34" charset="0"/>
              </a:rPr>
              <a:t>(PI* radius* radius);</a:t>
            </a:r>
          </a:p>
          <a:p>
            <a:pPr>
              <a:spcBef>
                <a:spcPts val="500"/>
              </a:spcBef>
              <a:buNone/>
            </a:pPr>
            <a:r>
              <a:rPr lang="en-US" sz="1400" dirty="0" smtClean="0">
                <a:solidFill>
                  <a:srgbClr val="000000"/>
                </a:solidFill>
                <a:latin typeface="Calibri" pitchFamily="34" charset="0"/>
              </a:rPr>
              <a:t>9. }</a:t>
            </a:r>
          </a:p>
          <a:p>
            <a:pPr>
              <a:spcBef>
                <a:spcPts val="500"/>
              </a:spcBef>
              <a:buNone/>
            </a:pPr>
            <a:r>
              <a:rPr lang="en-US" sz="1400" dirty="0" smtClean="0">
                <a:solidFill>
                  <a:srgbClr val="000000"/>
                </a:solidFill>
                <a:latin typeface="Calibri" pitchFamily="34" charset="0"/>
              </a:rPr>
              <a:t>10. public static void main(String a[]){</a:t>
            </a:r>
          </a:p>
          <a:p>
            <a:pPr>
              <a:spcBef>
                <a:spcPts val="500"/>
              </a:spcBef>
              <a:buNone/>
            </a:pPr>
            <a:r>
              <a:rPr lang="en-US" sz="1400" strike="sngStrike" dirty="0" smtClean="0">
                <a:solidFill>
                  <a:srgbClr val="000000"/>
                </a:solidFill>
                <a:latin typeface="Calibri" pitchFamily="34" charset="0"/>
              </a:rPr>
              <a:t>12. Shape s= new Shape();</a:t>
            </a:r>
            <a:r>
              <a:rPr lang="en-US" sz="1400" dirty="0" smtClean="0">
                <a:solidFill>
                  <a:srgbClr val="000000"/>
                </a:solidFill>
                <a:latin typeface="Calibri" pitchFamily="34" charset="0"/>
              </a:rPr>
              <a:t> </a:t>
            </a:r>
            <a:r>
              <a:rPr lang="en-US" sz="1400" dirty="0" smtClean="0">
                <a:solidFill>
                  <a:srgbClr val="C00000"/>
                </a:solidFill>
                <a:latin typeface="Calibri" pitchFamily="34" charset="0"/>
              </a:rPr>
              <a:t>// compilation error</a:t>
            </a:r>
          </a:p>
          <a:p>
            <a:pPr>
              <a:spcBef>
                <a:spcPts val="500"/>
              </a:spcBef>
              <a:buNone/>
            </a:pPr>
            <a:r>
              <a:rPr lang="en-US" sz="1400" dirty="0" smtClean="0">
                <a:solidFill>
                  <a:srgbClr val="000000"/>
                </a:solidFill>
                <a:latin typeface="Calibri" pitchFamily="34" charset="0"/>
              </a:rPr>
              <a:t>13. </a:t>
            </a:r>
            <a:r>
              <a:rPr lang="en-US" sz="1400" dirty="0" err="1" smtClean="0">
                <a:solidFill>
                  <a:srgbClr val="000000"/>
                </a:solidFill>
                <a:latin typeface="Calibri" pitchFamily="34" charset="0"/>
              </a:rPr>
              <a:t>System.out.println</a:t>
            </a:r>
            <a:r>
              <a:rPr lang="en-US" sz="1400" dirty="0" smtClean="0">
                <a:solidFill>
                  <a:srgbClr val="000000"/>
                </a:solidFill>
                <a:latin typeface="Calibri" pitchFamily="34" charset="0"/>
              </a:rPr>
              <a:t>(</a:t>
            </a:r>
            <a:r>
              <a:rPr lang="en-US" sz="1400" dirty="0" err="1" smtClean="0">
                <a:solidFill>
                  <a:srgbClr val="000000"/>
                </a:solidFill>
                <a:latin typeface="Calibri" pitchFamily="34" charset="0"/>
              </a:rPr>
              <a:t>Shape.PI</a:t>
            </a:r>
            <a:r>
              <a:rPr lang="en-US" sz="1400" dirty="0" smtClean="0">
                <a:solidFill>
                  <a:srgbClr val="000000"/>
                </a:solidFill>
                <a:latin typeface="Calibri" pitchFamily="34" charset="0"/>
              </a:rPr>
              <a:t>+ “ “+ </a:t>
            </a:r>
            <a:r>
              <a:rPr lang="en-US" sz="1400" dirty="0" err="1" smtClean="0">
                <a:solidFill>
                  <a:srgbClr val="000000"/>
                </a:solidFill>
                <a:latin typeface="Calibri" pitchFamily="34" charset="0"/>
              </a:rPr>
              <a:t>Circle.PI</a:t>
            </a:r>
            <a:r>
              <a:rPr lang="en-US" sz="1400" dirty="0" smtClean="0">
                <a:solidFill>
                  <a:srgbClr val="000000"/>
                </a:solidFill>
                <a:latin typeface="Calibri" pitchFamily="34" charset="0"/>
              </a:rPr>
              <a:t>);</a:t>
            </a:r>
          </a:p>
          <a:p>
            <a:pPr>
              <a:spcBef>
                <a:spcPts val="500"/>
              </a:spcBef>
              <a:buNone/>
            </a:pPr>
            <a:r>
              <a:rPr lang="en-US" sz="1400" dirty="0" smtClean="0">
                <a:solidFill>
                  <a:srgbClr val="C00000"/>
                </a:solidFill>
                <a:latin typeface="Calibri" pitchFamily="34" charset="0"/>
              </a:rPr>
              <a:t>// both prints 3.14</a:t>
            </a:r>
            <a:r>
              <a:rPr lang="en-US" sz="1400" dirty="0" smtClean="0">
                <a:latin typeface="Calibri" pitchFamily="34" charset="0"/>
              </a:rPr>
              <a:t>	</a:t>
            </a:r>
          </a:p>
          <a:p>
            <a:pPr>
              <a:spcBef>
                <a:spcPts val="500"/>
              </a:spcBef>
              <a:buNone/>
            </a:pPr>
            <a:r>
              <a:rPr lang="en-US" sz="1400" dirty="0" smtClean="0">
                <a:solidFill>
                  <a:srgbClr val="000000"/>
                </a:solidFill>
                <a:latin typeface="Calibri" pitchFamily="34" charset="0"/>
              </a:rPr>
              <a:t>}}</a:t>
            </a:r>
          </a:p>
          <a:p>
            <a:pPr marL="342900" indent="-342900" algn="just" eaLnBrk="1" hangingPunct="1">
              <a:lnSpc>
                <a:spcPct val="90000"/>
              </a:lnSpc>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Inheriting interfaces</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342900" indent="-342900" algn="just" eaLnBrk="1" hangingPunct="1"/>
            <a:r>
              <a:rPr lang="en-US" sz="1600" dirty="0" smtClean="0">
                <a:latin typeface="Calibri" pitchFamily="34" charset="0"/>
              </a:rPr>
              <a:t>Like classes, interfaces can also be extended. The new sub-interface will inherit all the members of the super-interface in the manner similar to classes. </a:t>
            </a:r>
          </a:p>
          <a:p>
            <a:pPr marL="342900" indent="-342900" eaLnBrk="1" hangingPunct="1"/>
            <a:r>
              <a:rPr lang="en-US" sz="1600" dirty="0" smtClean="0">
                <a:latin typeface="Calibri" pitchFamily="34" charset="0"/>
              </a:rPr>
              <a:t>This is achieved by using the extends keyword.</a:t>
            </a:r>
          </a:p>
          <a:p>
            <a:pPr marL="342900" indent="-342900" eaLnBrk="1" hangingPunct="1"/>
            <a:endParaRPr lang="en-US" sz="1600" dirty="0" smtClean="0">
              <a:latin typeface="Calibri" pitchFamily="34" charset="0"/>
            </a:endParaRPr>
          </a:p>
          <a:p>
            <a:pPr>
              <a:buNone/>
            </a:pPr>
            <a:r>
              <a:rPr lang="en-AU" altLang="en-AU" sz="1600" dirty="0" smtClean="0">
                <a:latin typeface="Calibri" pitchFamily="34" charset="0"/>
              </a:rPr>
              <a:t>interface InterfaceName2  extends   InterfaceName1</a:t>
            </a:r>
          </a:p>
          <a:p>
            <a:pPr>
              <a:buNone/>
            </a:pPr>
            <a:r>
              <a:rPr lang="en-AU" altLang="en-AU" sz="1600" dirty="0" smtClean="0">
                <a:latin typeface="Calibri" pitchFamily="34" charset="0"/>
              </a:rPr>
              <a:t>{</a:t>
            </a:r>
          </a:p>
          <a:p>
            <a:pPr>
              <a:buNone/>
            </a:pPr>
            <a:r>
              <a:rPr lang="en-AU" altLang="en-AU" sz="1600" dirty="0" smtClean="0">
                <a:latin typeface="Calibri" pitchFamily="34" charset="0"/>
              </a:rPr>
              <a:t>	// Body of InterfaceName2</a:t>
            </a:r>
          </a:p>
          <a:p>
            <a:pPr>
              <a:buNone/>
            </a:pPr>
            <a:r>
              <a:rPr lang="en-AU" altLang="en-AU" sz="1600" dirty="0" smtClean="0">
                <a:latin typeface="Calibri" pitchFamily="34" charset="0"/>
              </a:rPr>
              <a:t>}</a:t>
            </a:r>
            <a:endParaRPr lang="en-US" sz="1600" dirty="0" smtClean="0">
              <a:latin typeface="Calibri" pitchFamily="34" charset="0"/>
            </a:endParaRPr>
          </a:p>
        </p:txBody>
      </p:sp>
      <p:sp>
        <p:nvSpPr>
          <p:cNvPr id="6" name="Oval 5"/>
          <p:cNvSpPr/>
          <p:nvPr/>
        </p:nvSpPr>
        <p:spPr>
          <a:xfrm>
            <a:off x="2843808" y="3219822"/>
            <a:ext cx="792088" cy="288032"/>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own Arrow 6"/>
          <p:cNvSpPr/>
          <p:nvPr/>
        </p:nvSpPr>
        <p:spPr>
          <a:xfrm>
            <a:off x="3059832" y="2859782"/>
            <a:ext cx="28803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med">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err="1" smtClean="0">
                <a:latin typeface="Calibri" pitchFamily="34" charset="0"/>
                <a:cs typeface="Courier New" pitchFamily="49" charset="0"/>
              </a:rPr>
              <a:t>instanceof</a:t>
            </a:r>
            <a:endParaRPr lang="en-US" sz="2800" b="1" dirty="0" smtClean="0">
              <a:latin typeface="Calibri" pitchFamily="34"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85000" lnSpcReduction="20000"/>
          </a:bodyPr>
          <a:lstStyle>
            <a:extLst/>
          </a:lstStyle>
          <a:p>
            <a:pPr algn="just">
              <a:lnSpc>
                <a:spcPct val="120000"/>
              </a:lnSpc>
            </a:pPr>
            <a:r>
              <a:rPr lang="en-US" sz="1600" b="1" dirty="0" err="1" smtClean="0">
                <a:solidFill>
                  <a:srgbClr val="000000"/>
                </a:solidFill>
                <a:latin typeface="Calibri" pitchFamily="34" charset="0"/>
              </a:rPr>
              <a:t>instanceof</a:t>
            </a:r>
            <a:r>
              <a:rPr lang="en-US" sz="1600" dirty="0" smtClean="0">
                <a:latin typeface="Calibri" pitchFamily="34" charset="0"/>
              </a:rPr>
              <a:t> returns </a:t>
            </a:r>
            <a:r>
              <a:rPr lang="en-US" sz="1600" b="1" dirty="0" smtClean="0">
                <a:solidFill>
                  <a:srgbClr val="000000"/>
                </a:solidFill>
                <a:latin typeface="Calibri" pitchFamily="34" charset="0"/>
              </a:rPr>
              <a:t>true</a:t>
            </a:r>
            <a:r>
              <a:rPr lang="en-US" sz="1600" dirty="0" smtClean="0">
                <a:latin typeface="Calibri" pitchFamily="34" charset="0"/>
              </a:rPr>
              <a:t> or </a:t>
            </a:r>
            <a:r>
              <a:rPr lang="en-US" sz="1600" b="1" dirty="0" smtClean="0">
                <a:solidFill>
                  <a:srgbClr val="000000"/>
                </a:solidFill>
                <a:latin typeface="Calibri" pitchFamily="34" charset="0"/>
              </a:rPr>
              <a:t>false</a:t>
            </a:r>
            <a:r>
              <a:rPr lang="en-US" sz="1600" dirty="0" smtClean="0">
                <a:latin typeface="Calibri" pitchFamily="34" charset="0"/>
              </a:rPr>
              <a:t> when interface names are used except in case of </a:t>
            </a:r>
            <a:r>
              <a:rPr lang="en-US" sz="1600" b="1" dirty="0" smtClean="0">
                <a:solidFill>
                  <a:srgbClr val="000000"/>
                </a:solidFill>
                <a:latin typeface="Calibri" pitchFamily="34" charset="0"/>
              </a:rPr>
              <a:t>final</a:t>
            </a:r>
            <a:r>
              <a:rPr lang="en-US" sz="1600" dirty="0" smtClean="0">
                <a:latin typeface="Calibri" pitchFamily="34" charset="0"/>
              </a:rPr>
              <a:t> classes. In case of </a:t>
            </a:r>
            <a:r>
              <a:rPr lang="en-US" sz="1600" b="1" dirty="0" smtClean="0">
                <a:solidFill>
                  <a:srgbClr val="000000"/>
                </a:solidFill>
                <a:latin typeface="Calibri" pitchFamily="34" charset="0"/>
              </a:rPr>
              <a:t>final</a:t>
            </a:r>
            <a:r>
              <a:rPr lang="en-US" sz="1600" dirty="0" smtClean="0">
                <a:latin typeface="Calibri" pitchFamily="34" charset="0"/>
              </a:rPr>
              <a:t> class, it results in compilation error.</a:t>
            </a:r>
          </a:p>
          <a:p>
            <a:pPr>
              <a:lnSpc>
                <a:spcPct val="120000"/>
              </a:lnSpc>
            </a:pPr>
            <a:r>
              <a:rPr lang="en-US" sz="1600" dirty="0" smtClean="0">
                <a:latin typeface="Calibri" pitchFamily="34" charset="0"/>
              </a:rPr>
              <a:t>Below code never gives a compilation error.</a:t>
            </a:r>
            <a:endParaRPr lang="en-US" sz="1600" b="1" dirty="0" smtClean="0">
              <a:solidFill>
                <a:srgbClr val="000000"/>
              </a:solidFill>
              <a:latin typeface="Calibri" pitchFamily="34" charset="0"/>
            </a:endParaRPr>
          </a:p>
          <a:p>
            <a:pPr>
              <a:lnSpc>
                <a:spcPct val="120000"/>
              </a:lnSpc>
              <a:buFontTx/>
              <a:buNone/>
            </a:pPr>
            <a:r>
              <a:rPr lang="en-US" sz="1600" b="1" dirty="0" smtClean="0">
                <a:solidFill>
                  <a:srgbClr val="000000"/>
                </a:solidFill>
                <a:latin typeface="Calibri" pitchFamily="34" charset="0"/>
              </a:rPr>
              <a:t>	1. Circle c= new Circle();</a:t>
            </a:r>
          </a:p>
          <a:p>
            <a:pPr>
              <a:lnSpc>
                <a:spcPct val="120000"/>
              </a:lnSpc>
              <a:buFontTx/>
              <a:buNone/>
            </a:pPr>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System.out.println</a:t>
            </a:r>
            <a:r>
              <a:rPr lang="en-US" sz="1600" b="1" dirty="0" smtClean="0">
                <a:solidFill>
                  <a:srgbClr val="000000"/>
                </a:solidFill>
                <a:latin typeface="Calibri" pitchFamily="34" charset="0"/>
              </a:rPr>
              <a:t>(c </a:t>
            </a:r>
            <a:r>
              <a:rPr lang="en-US" sz="1600" b="1" dirty="0" err="1" smtClean="0">
                <a:solidFill>
                  <a:srgbClr val="000000"/>
                </a:solidFill>
                <a:latin typeface="Calibri" pitchFamily="34" charset="0"/>
              </a:rPr>
              <a:t>instanceof</a:t>
            </a:r>
            <a:r>
              <a:rPr lang="en-US" sz="1600" b="1" dirty="0" smtClean="0">
                <a:solidFill>
                  <a:srgbClr val="000000"/>
                </a:solidFill>
                <a:latin typeface="Calibri" pitchFamily="34" charset="0"/>
              </a:rPr>
              <a:t> Shape );</a:t>
            </a:r>
            <a:r>
              <a:rPr lang="en-US" sz="1600" b="1" dirty="0" smtClean="0">
                <a:solidFill>
                  <a:srgbClr val="000000"/>
                </a:solidFill>
                <a:latin typeface="Calibri" pitchFamily="34" charset="0"/>
                <a:sym typeface="Wingdings" pitchFamily="2" charset="2"/>
              </a:rPr>
              <a:t>// prints true</a:t>
            </a:r>
          </a:p>
          <a:p>
            <a:pPr>
              <a:lnSpc>
                <a:spcPct val="120000"/>
              </a:lnSpc>
              <a:buFontTx/>
              <a:buNone/>
            </a:pPr>
            <a:r>
              <a:rPr lang="en-US" sz="1600" b="1" dirty="0" smtClean="0">
                <a:solidFill>
                  <a:srgbClr val="000000"/>
                </a:solidFill>
                <a:latin typeface="Calibri" pitchFamily="34" charset="0"/>
                <a:sym typeface="Wingdings" pitchFamily="2" charset="2"/>
              </a:rPr>
              <a:t>	2. Student s= new Student(); //assume that student is a class</a:t>
            </a:r>
          </a:p>
          <a:p>
            <a:pPr>
              <a:lnSpc>
                <a:spcPct val="120000"/>
              </a:lnSpc>
              <a:buFontTx/>
              <a:buNone/>
            </a:pPr>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System.out.println</a:t>
            </a:r>
            <a:r>
              <a:rPr lang="en-US" sz="1600" b="1" dirty="0" smtClean="0">
                <a:solidFill>
                  <a:srgbClr val="000000"/>
                </a:solidFill>
                <a:latin typeface="Calibri" pitchFamily="34" charset="0"/>
              </a:rPr>
              <a:t>(s </a:t>
            </a:r>
            <a:r>
              <a:rPr lang="en-US" sz="1600" b="1" dirty="0" err="1" smtClean="0">
                <a:solidFill>
                  <a:srgbClr val="000000"/>
                </a:solidFill>
                <a:latin typeface="Calibri" pitchFamily="34" charset="0"/>
              </a:rPr>
              <a:t>instanceof</a:t>
            </a:r>
            <a:r>
              <a:rPr lang="en-US" sz="1600" b="1" dirty="0" smtClean="0">
                <a:solidFill>
                  <a:srgbClr val="000000"/>
                </a:solidFill>
                <a:latin typeface="Calibri" pitchFamily="34" charset="0"/>
              </a:rPr>
              <a:t> Shape );</a:t>
            </a:r>
            <a:r>
              <a:rPr lang="en-US" sz="1600" b="1" dirty="0" smtClean="0">
                <a:solidFill>
                  <a:srgbClr val="000000"/>
                </a:solidFill>
                <a:latin typeface="Calibri" pitchFamily="34" charset="0"/>
                <a:sym typeface="Wingdings" pitchFamily="2" charset="2"/>
              </a:rPr>
              <a:t>//prints false</a:t>
            </a:r>
          </a:p>
          <a:p>
            <a:pPr>
              <a:lnSpc>
                <a:spcPct val="120000"/>
              </a:lnSpc>
            </a:pPr>
            <a:r>
              <a:rPr lang="en-US" sz="1600" dirty="0" smtClean="0">
                <a:latin typeface="Calibri" pitchFamily="34" charset="0"/>
              </a:rPr>
              <a:t>Below code  gives a compilation error.</a:t>
            </a:r>
            <a:endParaRPr lang="en-US" sz="1600" b="1" dirty="0" smtClean="0">
              <a:solidFill>
                <a:srgbClr val="000000"/>
              </a:solidFill>
              <a:latin typeface="Calibri" pitchFamily="34" charset="0"/>
            </a:endParaRPr>
          </a:p>
          <a:p>
            <a:pPr>
              <a:lnSpc>
                <a:spcPct val="120000"/>
              </a:lnSpc>
              <a:buNone/>
            </a:pPr>
            <a:r>
              <a:rPr lang="en-US" sz="1600" b="1" dirty="0" smtClean="0">
                <a:solidFill>
                  <a:srgbClr val="000000"/>
                </a:solidFill>
                <a:latin typeface="Calibri" pitchFamily="34" charset="0"/>
                <a:sym typeface="Wingdings" pitchFamily="2" charset="2"/>
              </a:rPr>
              <a:t>	3. class Square implements Shape{}</a:t>
            </a:r>
          </a:p>
          <a:p>
            <a:pPr>
              <a:lnSpc>
                <a:spcPct val="120000"/>
              </a:lnSpc>
              <a:buNone/>
            </a:pPr>
            <a:r>
              <a:rPr lang="en-US" sz="1600" b="1" dirty="0" smtClean="0">
                <a:solidFill>
                  <a:srgbClr val="000000"/>
                </a:solidFill>
                <a:latin typeface="Calibri" pitchFamily="34" charset="0"/>
              </a:rPr>
              <a:t>	    Square sq= new Square();</a:t>
            </a:r>
          </a:p>
          <a:p>
            <a:pPr>
              <a:lnSpc>
                <a:spcPct val="120000"/>
              </a:lnSpc>
              <a:buNone/>
            </a:pPr>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System.out.println</a:t>
            </a:r>
            <a:r>
              <a:rPr lang="en-US" sz="1600" b="1" dirty="0" smtClean="0">
                <a:solidFill>
                  <a:srgbClr val="000000"/>
                </a:solidFill>
                <a:latin typeface="Calibri" pitchFamily="34" charset="0"/>
              </a:rPr>
              <a:t>(sq </a:t>
            </a:r>
            <a:r>
              <a:rPr lang="en-US" sz="1600" b="1" dirty="0" err="1" smtClean="0">
                <a:solidFill>
                  <a:srgbClr val="000000"/>
                </a:solidFill>
                <a:latin typeface="Calibri" pitchFamily="34" charset="0"/>
              </a:rPr>
              <a:t>instanceof</a:t>
            </a:r>
            <a:r>
              <a:rPr lang="en-US" sz="1600" b="1" dirty="0" smtClean="0">
                <a:solidFill>
                  <a:srgbClr val="000000"/>
                </a:solidFill>
                <a:latin typeface="Calibri" pitchFamily="34" charset="0"/>
              </a:rPr>
              <a:t> Circle);</a:t>
            </a:r>
            <a:r>
              <a:rPr lang="en-US" sz="1600" b="1" dirty="0" smtClean="0">
                <a:solidFill>
                  <a:srgbClr val="000000"/>
                </a:solidFill>
                <a:latin typeface="Calibri" pitchFamily="34" charset="0"/>
                <a:sym typeface="Wingdings" pitchFamily="2" charset="2"/>
              </a:rPr>
              <a:t> </a:t>
            </a:r>
          </a:p>
          <a:p>
            <a:pPr>
              <a:lnSpc>
                <a:spcPct val="120000"/>
              </a:lnSpc>
              <a:buNone/>
            </a:pPr>
            <a:r>
              <a:rPr lang="en-US" sz="1600" b="1" dirty="0" smtClean="0">
                <a:solidFill>
                  <a:srgbClr val="000000"/>
                </a:solidFill>
                <a:latin typeface="Calibri" pitchFamily="34" charset="0"/>
                <a:sym typeface="Wingdings" pitchFamily="2" charset="2"/>
              </a:rPr>
              <a:t>	    // gives compilation error</a:t>
            </a:r>
          </a:p>
        </p:txBody>
      </p:sp>
    </p:spTree>
  </p:cSld>
  <p:clrMapOvr>
    <a:masterClrMapping/>
  </p:clrMapOvr>
  <p:transition spd="med">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Interface and casting</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92500" lnSpcReduction="10000"/>
          </a:bodyPr>
          <a:lstStyle>
            <a:extLst/>
          </a:lstStyle>
          <a:p>
            <a:endParaRPr lang="en-US" sz="1600" dirty="0" smtClean="0">
              <a:latin typeface="Calibri" pitchFamily="34" charset="0"/>
            </a:endParaRPr>
          </a:p>
          <a:p>
            <a:endParaRPr lang="en-US" sz="1600" dirty="0" smtClean="0">
              <a:latin typeface="Calibri" pitchFamily="34" charset="0"/>
            </a:endParaRPr>
          </a:p>
          <a:p>
            <a:pPr algn="just"/>
            <a:r>
              <a:rPr lang="en-US" sz="1600" dirty="0" smtClean="0">
                <a:latin typeface="Calibri" pitchFamily="34" charset="0"/>
              </a:rPr>
              <a:t>A class implementing an interface is automatically converted to the interface type. </a:t>
            </a:r>
          </a:p>
          <a:p>
            <a:pPr algn="just"/>
            <a:r>
              <a:rPr lang="en-US" sz="1600" dirty="0" smtClean="0">
                <a:latin typeface="Calibri" pitchFamily="34" charset="0"/>
              </a:rPr>
              <a:t>This is very obvious and we used it in the example as well.</a:t>
            </a:r>
          </a:p>
          <a:p>
            <a:pPr algn="just">
              <a:buNone/>
            </a:pPr>
            <a:r>
              <a:rPr lang="en-US" sz="1600" b="1" dirty="0" smtClean="0">
                <a:solidFill>
                  <a:srgbClr val="000000"/>
                </a:solidFill>
                <a:latin typeface="Calibri" pitchFamily="34" charset="0"/>
              </a:rPr>
              <a:t>	1. Shape s= new Circle(10);// no compilation error</a:t>
            </a:r>
          </a:p>
          <a:p>
            <a:pPr algn="just"/>
            <a:r>
              <a:rPr lang="en-US" sz="1600" dirty="0" smtClean="0">
                <a:latin typeface="Calibri" pitchFamily="34" charset="0"/>
              </a:rPr>
              <a:t>To convert an interface reference back to the original class type requires explicit casting</a:t>
            </a:r>
          </a:p>
          <a:p>
            <a:pPr algn="just">
              <a:buNone/>
            </a:pPr>
            <a:r>
              <a:rPr lang="en-US" sz="1600" b="1" dirty="0" smtClean="0">
                <a:solidFill>
                  <a:srgbClr val="000000"/>
                </a:solidFill>
                <a:latin typeface="Calibri" pitchFamily="34" charset="0"/>
              </a:rPr>
              <a:t>	2. </a:t>
            </a:r>
            <a:r>
              <a:rPr lang="en-US" sz="1600" dirty="0" smtClean="0">
                <a:solidFill>
                  <a:srgbClr val="000000"/>
                </a:solidFill>
                <a:latin typeface="Calibri" pitchFamily="34" charset="0"/>
              </a:rPr>
              <a:t>Example:</a:t>
            </a:r>
            <a:r>
              <a:rPr lang="en-US" sz="1600" b="1" dirty="0" smtClean="0">
                <a:solidFill>
                  <a:srgbClr val="000000"/>
                </a:solidFill>
                <a:latin typeface="Calibri" pitchFamily="34" charset="0"/>
              </a:rPr>
              <a:t> Circle c =(Circle)s;</a:t>
            </a:r>
          </a:p>
          <a:p>
            <a:pPr algn="just"/>
            <a:r>
              <a:rPr lang="en-US" sz="1600" dirty="0" smtClean="0">
                <a:latin typeface="Calibri" pitchFamily="34" charset="0"/>
              </a:rPr>
              <a:t>Any reference can be converted to interface type by explicit casting.</a:t>
            </a:r>
          </a:p>
          <a:p>
            <a:pPr lvl="1" algn="just">
              <a:buNone/>
            </a:pPr>
            <a:r>
              <a:rPr lang="en-US" sz="1600" b="1" dirty="0" smtClean="0">
                <a:solidFill>
                  <a:srgbClr val="000000"/>
                </a:solidFill>
                <a:latin typeface="Calibri" pitchFamily="34" charset="0"/>
              </a:rPr>
              <a:t>3. Student s= new Student();</a:t>
            </a:r>
          </a:p>
          <a:p>
            <a:pPr lvl="1" algn="just">
              <a:buNone/>
            </a:pPr>
            <a:r>
              <a:rPr lang="en-US" sz="1600" b="1" dirty="0" smtClean="0">
                <a:solidFill>
                  <a:srgbClr val="000000"/>
                </a:solidFill>
                <a:latin typeface="Calibri" pitchFamily="34" charset="0"/>
              </a:rPr>
              <a:t>4. Shape s1=(Shape) s; //no compilation error</a:t>
            </a:r>
          </a:p>
          <a:p>
            <a:pPr lvl="1" algn="just">
              <a:buNone/>
            </a:pPr>
            <a:r>
              <a:rPr lang="en-US" sz="1600" b="1" dirty="0" smtClean="0">
                <a:solidFill>
                  <a:srgbClr val="000000"/>
                </a:solidFill>
                <a:latin typeface="Calibri" pitchFamily="34" charset="0"/>
              </a:rPr>
              <a:t>But</a:t>
            </a:r>
          </a:p>
          <a:p>
            <a:pPr lvl="1" algn="just">
              <a:buNone/>
            </a:pPr>
            <a:r>
              <a:rPr lang="en-US" sz="1600" b="1" dirty="0" smtClean="0">
                <a:solidFill>
                  <a:srgbClr val="000000"/>
                </a:solidFill>
                <a:latin typeface="Calibri" pitchFamily="34" charset="0"/>
              </a:rPr>
              <a:t>5. Circle c=(Circle)s; // Compilation error</a:t>
            </a:r>
          </a:p>
          <a:p>
            <a:pPr>
              <a:lnSpc>
                <a:spcPct val="120000"/>
              </a:lnSpc>
              <a:buNone/>
            </a:pPr>
            <a:endParaRPr lang="en-US" sz="1600" b="1" dirty="0" smtClean="0">
              <a:solidFill>
                <a:srgbClr val="000000"/>
              </a:solidFill>
              <a:latin typeface="Calibri" pitchFamily="34" charset="0"/>
              <a:sym typeface="Wingdings" pitchFamily="2" charset="2"/>
            </a:endParaRPr>
          </a:p>
          <a:p>
            <a:pPr marL="342900" indent="-342900" algn="just" eaLnBrk="1" hangingPunct="1">
              <a:lnSpc>
                <a:spcPct val="90000"/>
              </a:lnSpc>
            </a:pPr>
            <a:endParaRPr lang="en-US" sz="16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Uses Of Interface</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92500" lnSpcReduction="10000"/>
          </a:bodyPr>
          <a:lstStyle>
            <a:extLst/>
          </a:lstStyle>
          <a:p>
            <a:endParaRPr lang="en-US" sz="1600" dirty="0" smtClean="0">
              <a:latin typeface="Calibri" pitchFamily="34" charset="0"/>
            </a:endParaRPr>
          </a:p>
          <a:p>
            <a:endParaRPr lang="en-US" sz="1600" dirty="0" smtClean="0">
              <a:latin typeface="Calibri" pitchFamily="34" charset="0"/>
            </a:endParaRPr>
          </a:p>
          <a:p>
            <a:pPr marL="609600" indent="-609600" algn="just">
              <a:lnSpc>
                <a:spcPct val="140000"/>
              </a:lnSpc>
              <a:spcBef>
                <a:spcPct val="20000"/>
              </a:spcBef>
              <a:buSzPct val="70000"/>
              <a:buFont typeface="Wingdings" pitchFamily="2" charset="2"/>
              <a:buChar char="q"/>
              <a:defRPr/>
            </a:pPr>
            <a:r>
              <a:rPr lang="en-US" sz="2000" kern="0" dirty="0" smtClean="0">
                <a:solidFill>
                  <a:schemeClr val="tx1"/>
                </a:solidFill>
                <a:latin typeface="Calibri" pitchFamily="34" charset="0"/>
              </a:rPr>
              <a:t>Interfaces are  </a:t>
            </a:r>
          </a:p>
          <a:p>
            <a:pPr marL="1066800" lvl="1" indent="-609600" algn="just">
              <a:lnSpc>
                <a:spcPct val="140000"/>
              </a:lnSpc>
              <a:spcBef>
                <a:spcPct val="20000"/>
              </a:spcBef>
              <a:buClr>
                <a:schemeClr val="accent2"/>
              </a:buClr>
              <a:buFont typeface="Wingdings" pitchFamily="2" charset="2"/>
              <a:buChar char="ü"/>
              <a:defRPr/>
            </a:pPr>
            <a:r>
              <a:rPr lang="en-US" sz="2000" kern="0" dirty="0" smtClean="0">
                <a:solidFill>
                  <a:schemeClr val="tx1"/>
                </a:solidFill>
                <a:latin typeface="Calibri" pitchFamily="34" charset="0"/>
              </a:rPr>
              <a:t>used to share constants.</a:t>
            </a:r>
          </a:p>
          <a:p>
            <a:pPr marL="1066800" lvl="1" indent="-609600" algn="just">
              <a:lnSpc>
                <a:spcPct val="140000"/>
              </a:lnSpc>
              <a:spcBef>
                <a:spcPct val="20000"/>
              </a:spcBef>
              <a:buClr>
                <a:schemeClr val="accent2"/>
              </a:buClr>
              <a:buFont typeface="Wingdings" pitchFamily="2" charset="2"/>
              <a:buChar char="ü"/>
              <a:defRPr/>
            </a:pPr>
            <a:r>
              <a:rPr lang="en-US" sz="2000" kern="0" dirty="0" smtClean="0">
                <a:solidFill>
                  <a:schemeClr val="tx1"/>
                </a:solidFill>
                <a:latin typeface="Calibri" pitchFamily="34" charset="0"/>
              </a:rPr>
              <a:t>used to set standards/define contracts.</a:t>
            </a:r>
          </a:p>
          <a:p>
            <a:pPr marL="1066800" lvl="1" indent="-609600" algn="just">
              <a:lnSpc>
                <a:spcPct val="140000"/>
              </a:lnSpc>
              <a:spcBef>
                <a:spcPct val="20000"/>
              </a:spcBef>
              <a:buClr>
                <a:schemeClr val="accent2"/>
              </a:buClr>
              <a:buFont typeface="Wingdings" pitchFamily="2" charset="2"/>
              <a:buChar char="ü"/>
              <a:defRPr/>
            </a:pPr>
            <a:r>
              <a:rPr lang="en-US" sz="2000" kern="0" dirty="0" smtClean="0">
                <a:solidFill>
                  <a:schemeClr val="tx1"/>
                </a:solidFill>
                <a:latin typeface="Calibri" pitchFamily="34" charset="0"/>
              </a:rPr>
              <a:t>used just to tag a class, so objects of its class can represent another type.</a:t>
            </a:r>
          </a:p>
          <a:p>
            <a:pPr marL="1066800" lvl="1" indent="-609600" algn="just">
              <a:lnSpc>
                <a:spcPct val="140000"/>
              </a:lnSpc>
              <a:spcBef>
                <a:spcPct val="20000"/>
              </a:spcBef>
              <a:buClr>
                <a:schemeClr val="accent2"/>
              </a:buClr>
              <a:buFont typeface="Wingdings" pitchFamily="2" charset="2"/>
              <a:buChar char="ü"/>
              <a:defRPr/>
            </a:pPr>
            <a:r>
              <a:rPr lang="en-US" sz="2000" kern="0" dirty="0" smtClean="0">
                <a:solidFill>
                  <a:schemeClr val="tx1"/>
                </a:solidFill>
                <a:latin typeface="Calibri" pitchFamily="34" charset="0"/>
              </a:rPr>
              <a:t>used to overcome the issues that arise because Java does not support multiple inheritance.</a:t>
            </a:r>
          </a:p>
          <a:p>
            <a:pPr>
              <a:lnSpc>
                <a:spcPct val="120000"/>
              </a:lnSpc>
              <a:buNone/>
            </a:pPr>
            <a:endParaRPr lang="en-US" sz="1600" b="1" dirty="0" smtClean="0">
              <a:solidFill>
                <a:srgbClr val="000000"/>
              </a:solidFill>
              <a:latin typeface="Calibri" pitchFamily="34" charset="0"/>
              <a:sym typeface="Wingdings" pitchFamily="2" charset="2"/>
            </a:endParaRPr>
          </a:p>
          <a:p>
            <a:pPr marL="342900" indent="-342900" algn="just" eaLnBrk="1" hangingPunct="1">
              <a:lnSpc>
                <a:spcPct val="90000"/>
              </a:lnSpc>
            </a:pPr>
            <a:endParaRPr lang="en-US" sz="16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Classes in Java: Agenda</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endParaRPr lang="en-US" sz="1600" dirty="0" smtClean="0">
              <a:latin typeface="Calibri" pitchFamily="34" charset="0"/>
            </a:endParaRPr>
          </a:p>
          <a:p>
            <a:endParaRPr lang="en-US" sz="1600" dirty="0" smtClean="0">
              <a:latin typeface="Calibri" pitchFamily="34" charset="0"/>
            </a:endParaRPr>
          </a:p>
          <a:p>
            <a:r>
              <a:rPr lang="en-US" sz="1600" dirty="0" smtClean="0">
                <a:solidFill>
                  <a:schemeClr val="tx1"/>
                </a:solidFill>
                <a:latin typeface="Calibri" pitchFamily="34" charset="0"/>
              </a:rPr>
              <a:t>Object class.</a:t>
            </a:r>
          </a:p>
          <a:p>
            <a:r>
              <a:rPr lang="en-US" sz="1600" dirty="0" smtClean="0">
                <a:solidFill>
                  <a:schemeClr val="tx1"/>
                </a:solidFill>
                <a:latin typeface="Calibri" pitchFamily="34" charset="0"/>
              </a:rPr>
              <a:t>Overview of </a:t>
            </a:r>
            <a:r>
              <a:rPr lang="en-US" sz="1600" dirty="0" err="1" smtClean="0">
                <a:solidFill>
                  <a:schemeClr val="tx1"/>
                </a:solidFill>
                <a:latin typeface="Calibri" pitchFamily="34" charset="0"/>
              </a:rPr>
              <a:t>java.lang</a:t>
            </a:r>
            <a:r>
              <a:rPr lang="en-US" sz="1600" dirty="0" smtClean="0">
                <a:solidFill>
                  <a:schemeClr val="tx1"/>
                </a:solidFill>
                <a:latin typeface="Calibri" pitchFamily="34" charset="0"/>
              </a:rPr>
              <a:t> package.</a:t>
            </a:r>
          </a:p>
          <a:p>
            <a:r>
              <a:rPr lang="en-US" sz="1600" dirty="0" smtClean="0">
                <a:solidFill>
                  <a:schemeClr val="tx1"/>
                </a:solidFill>
                <a:latin typeface="Calibri" pitchFamily="34" charset="0"/>
              </a:rPr>
              <a:t>Overview of </a:t>
            </a:r>
            <a:r>
              <a:rPr lang="en-US" sz="1600" dirty="0" err="1" smtClean="0">
                <a:solidFill>
                  <a:schemeClr val="tx1"/>
                </a:solidFill>
                <a:latin typeface="Calibri" pitchFamily="34" charset="0"/>
              </a:rPr>
              <a:t>java.util</a:t>
            </a:r>
            <a:r>
              <a:rPr lang="en-US" sz="1600" dirty="0" smtClean="0">
                <a:solidFill>
                  <a:schemeClr val="tx1"/>
                </a:solidFill>
                <a:latin typeface="Calibri" pitchFamily="34" charset="0"/>
              </a:rPr>
              <a:t> package.</a:t>
            </a:r>
          </a:p>
          <a:p>
            <a:pPr>
              <a:lnSpc>
                <a:spcPct val="120000"/>
              </a:lnSpc>
              <a:buNone/>
            </a:pPr>
            <a:endParaRPr lang="en-US" sz="1600" b="1" dirty="0" smtClean="0">
              <a:solidFill>
                <a:srgbClr val="000000"/>
              </a:solidFill>
              <a:latin typeface="Calibri" pitchFamily="34" charset="0"/>
              <a:sym typeface="Wingdings" pitchFamily="2" charset="2"/>
            </a:endParaRPr>
          </a:p>
          <a:p>
            <a:pPr marL="342900" indent="-342900" algn="just" eaLnBrk="1" hangingPunct="1">
              <a:lnSpc>
                <a:spcPct val="90000"/>
              </a:lnSpc>
            </a:pPr>
            <a:endParaRPr lang="en-US" sz="16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Object class </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eaLnBrk="1" hangingPunct="1">
              <a:defRPr/>
            </a:pPr>
            <a:r>
              <a:rPr lang="en-US" sz="1600" dirty="0" smtClean="0">
                <a:latin typeface="Calibri" pitchFamily="34" charset="0"/>
              </a:rPr>
              <a:t>All classes in java, by default, inherit from a predefined java class called </a:t>
            </a:r>
            <a:r>
              <a:rPr lang="en-US" sz="1600" b="1" dirty="0" smtClean="0">
                <a:solidFill>
                  <a:srgbClr val="000000"/>
                </a:solidFill>
                <a:latin typeface="Calibri" pitchFamily="34" charset="0"/>
              </a:rPr>
              <a:t>Object</a:t>
            </a:r>
            <a:r>
              <a:rPr lang="en-US" sz="1600" dirty="0" smtClean="0">
                <a:latin typeface="Calibri" pitchFamily="34" charset="0"/>
              </a:rPr>
              <a:t>.</a:t>
            </a:r>
          </a:p>
          <a:p>
            <a:pPr algn="just" eaLnBrk="1" hangingPunct="1">
              <a:defRPr/>
            </a:pPr>
            <a:r>
              <a:rPr lang="en-US" sz="1600" b="1" dirty="0" smtClean="0">
                <a:solidFill>
                  <a:srgbClr val="000000"/>
                </a:solidFill>
                <a:latin typeface="Calibri" pitchFamily="34" charset="0"/>
              </a:rPr>
              <a:t>Object</a:t>
            </a:r>
            <a:r>
              <a:rPr lang="en-US" sz="1600" dirty="0" smtClean="0">
                <a:latin typeface="Calibri" pitchFamily="34" charset="0"/>
              </a:rPr>
              <a:t> class is defined  in </a:t>
            </a:r>
            <a:r>
              <a:rPr lang="en-US" sz="1600" b="1" dirty="0" err="1" smtClean="0">
                <a:solidFill>
                  <a:srgbClr val="000000"/>
                </a:solidFill>
                <a:latin typeface="Calibri" pitchFamily="34" charset="0"/>
              </a:rPr>
              <a:t>java.lang</a:t>
            </a:r>
            <a:r>
              <a:rPr lang="en-US" sz="1600" dirty="0" smtClean="0">
                <a:latin typeface="Calibri" pitchFamily="34" charset="0"/>
              </a:rPr>
              <a:t> package.</a:t>
            </a:r>
          </a:p>
          <a:p>
            <a:pPr algn="just" eaLnBrk="1" hangingPunct="1">
              <a:defRPr/>
            </a:pPr>
            <a:r>
              <a:rPr lang="en-US" sz="1600" dirty="0" smtClean="0">
                <a:latin typeface="Calibri" pitchFamily="34" charset="0"/>
              </a:rPr>
              <a:t>This class is the root of the class hierarchy. </a:t>
            </a:r>
          </a:p>
          <a:p>
            <a:pPr algn="just" eaLnBrk="1" hangingPunct="1">
              <a:defRPr/>
            </a:pPr>
            <a:r>
              <a:rPr lang="en-US" sz="1600" dirty="0" smtClean="0">
                <a:latin typeface="Calibri" pitchFamily="34" charset="0"/>
              </a:rPr>
              <a:t>All objects, including arrays, directly or indirectly  inherit the methods of this class. </a:t>
            </a:r>
          </a:p>
          <a:p>
            <a:pPr algn="just" eaLnBrk="1" hangingPunct="1">
              <a:defRPr/>
            </a:pPr>
            <a:r>
              <a:rPr lang="en-US" sz="1600" dirty="0" smtClean="0">
                <a:latin typeface="Calibri" pitchFamily="34" charset="0"/>
              </a:rPr>
              <a:t>Even if we do not explicitly write code to inherit from </a:t>
            </a:r>
            <a:r>
              <a:rPr lang="en-US" sz="1600" b="1" dirty="0" smtClean="0">
                <a:solidFill>
                  <a:srgbClr val="000000"/>
                </a:solidFill>
                <a:latin typeface="Calibri" pitchFamily="34" charset="0"/>
              </a:rPr>
              <a:t>Object</a:t>
            </a:r>
            <a:r>
              <a:rPr lang="en-US" sz="1600" dirty="0" smtClean="0">
                <a:latin typeface="Calibri" pitchFamily="34" charset="0"/>
              </a:rPr>
              <a:t>, compiler inserts </a:t>
            </a:r>
            <a:r>
              <a:rPr lang="en-US" sz="1600" b="1" dirty="0" smtClean="0">
                <a:solidFill>
                  <a:srgbClr val="000000"/>
                </a:solidFill>
                <a:latin typeface="Calibri" pitchFamily="34" charset="0"/>
              </a:rPr>
              <a:t>extends</a:t>
            </a:r>
            <a:r>
              <a:rPr lang="en-US" sz="1600" dirty="0" smtClean="0">
                <a:latin typeface="Calibri" pitchFamily="34" charset="0"/>
              </a:rPr>
              <a:t> </a:t>
            </a:r>
            <a:r>
              <a:rPr lang="en-US" sz="1600" b="1" dirty="0" smtClean="0">
                <a:solidFill>
                  <a:srgbClr val="000000"/>
                </a:solidFill>
                <a:latin typeface="Calibri" pitchFamily="34" charset="0"/>
              </a:rPr>
              <a:t>Object</a:t>
            </a:r>
            <a:r>
              <a:rPr lang="en-US" sz="1600" dirty="0" smtClean="0">
                <a:latin typeface="Calibri" pitchFamily="34" charset="0"/>
              </a:rPr>
              <a:t> to our class if it finds no </a:t>
            </a:r>
            <a:r>
              <a:rPr lang="en-US" sz="1600" b="1" dirty="0" smtClean="0">
                <a:solidFill>
                  <a:srgbClr val="000000"/>
                </a:solidFill>
                <a:latin typeface="Calibri" pitchFamily="34" charset="0"/>
              </a:rPr>
              <a:t>extends</a:t>
            </a:r>
            <a:r>
              <a:rPr lang="en-US" sz="1600" dirty="0" smtClean="0">
                <a:latin typeface="Calibri" pitchFamily="34" charset="0"/>
              </a:rPr>
              <a:t> clause  specified in our class definition.</a:t>
            </a:r>
          </a:p>
          <a:p>
            <a:pPr algn="just" eaLnBrk="1" hangingPunct="1">
              <a:defRPr/>
            </a:pPr>
            <a:r>
              <a:rPr lang="en-US" sz="1600" b="1" dirty="0" smtClean="0">
                <a:solidFill>
                  <a:srgbClr val="000000"/>
                </a:solidFill>
                <a:latin typeface="Calibri" pitchFamily="34" charset="0"/>
              </a:rPr>
              <a:t>Object</a:t>
            </a:r>
            <a:r>
              <a:rPr lang="en-US" sz="1600" dirty="0" smtClean="0">
                <a:latin typeface="Calibri" pitchFamily="34" charset="0"/>
              </a:rPr>
              <a:t> class is a concrete class and has a no-argument constructor.</a:t>
            </a:r>
          </a:p>
          <a:p>
            <a:pPr marL="342900" indent="-342900" algn="just" eaLnBrk="1" hangingPunct="1">
              <a:lnSpc>
                <a:spcPct val="90000"/>
              </a:lnSpc>
            </a:pPr>
            <a:endParaRPr lang="en-US" sz="16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Object class (Continued) </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r>
              <a:rPr lang="en-US" sz="1600" dirty="0" smtClean="0">
                <a:latin typeface="Calibri" pitchFamily="34" charset="0"/>
              </a:rPr>
              <a:t>The methods in this class are:</a:t>
            </a:r>
          </a:p>
          <a:p>
            <a:pPr lvl="1"/>
            <a:r>
              <a:rPr lang="en-GB" sz="1600" dirty="0" smtClean="0">
                <a:latin typeface="Calibri" pitchFamily="34" charset="0"/>
              </a:rPr>
              <a:t>equals(Object ref)	- returns if both objects are equal.</a:t>
            </a:r>
            <a:endParaRPr lang="en-US" sz="1600" dirty="0" smtClean="0">
              <a:latin typeface="Calibri" pitchFamily="34" charset="0"/>
            </a:endParaRPr>
          </a:p>
          <a:p>
            <a:pPr lvl="1"/>
            <a:r>
              <a:rPr lang="en-GB" sz="1600" dirty="0" smtClean="0">
                <a:latin typeface="Calibri" pitchFamily="34" charset="0"/>
              </a:rPr>
              <a:t>finalize( )		- method called when an object’s memory is destroyed.</a:t>
            </a:r>
            <a:endParaRPr lang="en-US" sz="1600" dirty="0" smtClean="0">
              <a:latin typeface="Calibri" pitchFamily="34" charset="0"/>
            </a:endParaRPr>
          </a:p>
          <a:p>
            <a:pPr lvl="1"/>
            <a:r>
              <a:rPr lang="en-GB" sz="1600" dirty="0" err="1" smtClean="0">
                <a:latin typeface="Calibri" pitchFamily="34" charset="0"/>
              </a:rPr>
              <a:t>getClass</a:t>
            </a:r>
            <a:r>
              <a:rPr lang="en-GB" sz="1600" dirty="0" smtClean="0">
                <a:latin typeface="Calibri" pitchFamily="34" charset="0"/>
              </a:rPr>
              <a:t>( )		- returns class to which the  object belongs.</a:t>
            </a:r>
            <a:endParaRPr lang="en-US" sz="1600" dirty="0" smtClean="0">
              <a:latin typeface="Calibri" pitchFamily="34" charset="0"/>
            </a:endParaRPr>
          </a:p>
          <a:p>
            <a:pPr lvl="1"/>
            <a:r>
              <a:rPr lang="en-GB" sz="1600" dirty="0" err="1" smtClean="0">
                <a:latin typeface="Calibri" pitchFamily="34" charset="0"/>
              </a:rPr>
              <a:t>hashCode</a:t>
            </a:r>
            <a:r>
              <a:rPr lang="en-GB" sz="1600" dirty="0" smtClean="0">
                <a:latin typeface="Calibri" pitchFamily="34" charset="0"/>
              </a:rPr>
              <a:t>( )		- returns the </a:t>
            </a:r>
            <a:r>
              <a:rPr lang="en-GB" sz="1600" dirty="0" err="1" smtClean="0">
                <a:latin typeface="Calibri" pitchFamily="34" charset="0"/>
              </a:rPr>
              <a:t>hashcode</a:t>
            </a:r>
            <a:r>
              <a:rPr lang="en-GB" sz="1600" dirty="0" smtClean="0">
                <a:latin typeface="Calibri" pitchFamily="34" charset="0"/>
              </a:rPr>
              <a:t> of the class.</a:t>
            </a:r>
            <a:endParaRPr lang="en-US" sz="1600" dirty="0" smtClean="0">
              <a:latin typeface="Calibri" pitchFamily="34" charset="0"/>
            </a:endParaRPr>
          </a:p>
          <a:p>
            <a:pPr lvl="1"/>
            <a:r>
              <a:rPr lang="en-GB" sz="1600" dirty="0" smtClean="0">
                <a:latin typeface="Calibri" pitchFamily="34" charset="0"/>
              </a:rPr>
              <a:t>notify( )		- method to give message to a synchronized methods.</a:t>
            </a:r>
            <a:endParaRPr lang="en-US" sz="1600" dirty="0" smtClean="0">
              <a:latin typeface="Calibri" pitchFamily="34" charset="0"/>
            </a:endParaRPr>
          </a:p>
          <a:p>
            <a:pPr lvl="1"/>
            <a:r>
              <a:rPr lang="en-GB" sz="1600" dirty="0" err="1" smtClean="0">
                <a:latin typeface="Calibri" pitchFamily="34" charset="0"/>
              </a:rPr>
              <a:t>notifyAll</a:t>
            </a:r>
            <a:r>
              <a:rPr lang="en-GB" sz="1600" dirty="0" smtClean="0">
                <a:latin typeface="Calibri" pitchFamily="34" charset="0"/>
              </a:rPr>
              <a:t>( )		- method to give message to all synchronized methods.</a:t>
            </a:r>
            <a:endParaRPr lang="en-US" sz="1600" dirty="0" smtClean="0">
              <a:latin typeface="Calibri" pitchFamily="34" charset="0"/>
            </a:endParaRPr>
          </a:p>
          <a:p>
            <a:pPr lvl="1"/>
            <a:r>
              <a:rPr lang="en-GB" sz="1600" dirty="0" err="1" smtClean="0">
                <a:latin typeface="Calibri" pitchFamily="34" charset="0"/>
              </a:rPr>
              <a:t>toString</a:t>
            </a:r>
            <a:r>
              <a:rPr lang="en-GB" sz="1600" dirty="0" smtClean="0">
                <a:latin typeface="Calibri" pitchFamily="34" charset="0"/>
              </a:rPr>
              <a:t>()		- return the string equivalent of the object name.</a:t>
            </a:r>
            <a:endParaRPr lang="en-US" sz="1600" dirty="0" smtClean="0">
              <a:latin typeface="Calibri" pitchFamily="34" charset="0"/>
            </a:endParaRPr>
          </a:p>
          <a:p>
            <a:pPr lvl="1"/>
            <a:r>
              <a:rPr lang="en-GB" sz="1600" dirty="0" smtClean="0">
                <a:latin typeface="Calibri" pitchFamily="34" charset="0"/>
              </a:rPr>
              <a:t>wait()		- suspends a thread for a while.	</a:t>
            </a:r>
            <a:endParaRPr lang="en-US" sz="16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Understand Inheritance</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62500" lnSpcReduction="20000"/>
          </a:bodyPr>
          <a:lstStyle>
            <a:extLst/>
          </a:lstStyle>
          <a:p>
            <a:r>
              <a:rPr lang="en-US" sz="2500" dirty="0" smtClean="0">
                <a:latin typeface="Calibri" pitchFamily="34" charset="0"/>
              </a:rPr>
              <a:t>Object Oriented Languages also implements reuse in the same way that we do in real life.</a:t>
            </a:r>
          </a:p>
          <a:p>
            <a:r>
              <a:rPr lang="en-US" sz="2500" dirty="0" smtClean="0">
                <a:latin typeface="Calibri" pitchFamily="34" charset="0"/>
              </a:rPr>
              <a:t>Using </a:t>
            </a:r>
          </a:p>
          <a:p>
            <a:pPr lvl="1">
              <a:buFont typeface="Wingdings" pitchFamily="2" charset="2"/>
              <a:buChar char="§"/>
            </a:pPr>
            <a:r>
              <a:rPr lang="en-US" sz="2500" dirty="0" smtClean="0">
                <a:latin typeface="Calibri" pitchFamily="34" charset="0"/>
              </a:rPr>
              <a:t>has-a.</a:t>
            </a:r>
          </a:p>
          <a:p>
            <a:pPr lvl="1">
              <a:buFont typeface="Wingdings" pitchFamily="2" charset="2"/>
              <a:buChar char="§"/>
            </a:pPr>
            <a:r>
              <a:rPr lang="en-US" sz="2500" dirty="0" smtClean="0">
                <a:latin typeface="Calibri" pitchFamily="34" charset="0"/>
              </a:rPr>
              <a:t>is-a.</a:t>
            </a:r>
          </a:p>
          <a:p>
            <a:pPr algn="just"/>
            <a:r>
              <a:rPr lang="en-US" sz="2500" dirty="0" smtClean="0">
                <a:latin typeface="Calibri" pitchFamily="34" charset="0"/>
              </a:rPr>
              <a:t>Has-a or composition relationship is implemented by having a class having another class as its member, or rather an object having another object as its member.</a:t>
            </a:r>
          </a:p>
          <a:p>
            <a:pPr lvl="1">
              <a:buFont typeface="Wingdings" pitchFamily="2" charset="2"/>
              <a:buChar char="§"/>
            </a:pPr>
            <a:r>
              <a:rPr lang="en-US" sz="2500" b="1" dirty="0" smtClean="0">
                <a:solidFill>
                  <a:schemeClr val="tx1"/>
                </a:solidFill>
                <a:latin typeface="Calibri" pitchFamily="34" charset="0"/>
                <a:cs typeface="Courier New" pitchFamily="49" charset="0"/>
              </a:rPr>
              <a:t>class Car{ Stereo s; …}</a:t>
            </a:r>
          </a:p>
          <a:p>
            <a:pPr lvl="1">
              <a:buFont typeface="Wingdings" pitchFamily="2" charset="2"/>
              <a:buChar char="§"/>
            </a:pPr>
            <a:r>
              <a:rPr lang="en-US" sz="2500" b="1" dirty="0" smtClean="0">
                <a:solidFill>
                  <a:schemeClr val="tx1"/>
                </a:solidFill>
                <a:latin typeface="Calibri" pitchFamily="34" charset="0"/>
                <a:cs typeface="Courier New" pitchFamily="49" charset="0"/>
              </a:rPr>
              <a:t>class College { Teacher[] </a:t>
            </a:r>
            <a:r>
              <a:rPr lang="en-US" sz="2500" b="1" dirty="0" err="1" smtClean="0">
                <a:solidFill>
                  <a:schemeClr val="tx1"/>
                </a:solidFill>
                <a:latin typeface="Calibri" pitchFamily="34" charset="0"/>
                <a:cs typeface="Courier New" pitchFamily="49" charset="0"/>
              </a:rPr>
              <a:t>ts</a:t>
            </a:r>
            <a:r>
              <a:rPr lang="en-US" sz="2500" b="1" dirty="0" smtClean="0">
                <a:solidFill>
                  <a:schemeClr val="tx1"/>
                </a:solidFill>
                <a:latin typeface="Calibri" pitchFamily="34" charset="0"/>
                <a:cs typeface="Courier New" pitchFamily="49" charset="0"/>
              </a:rPr>
              <a:t>; Student </a:t>
            </a:r>
            <a:r>
              <a:rPr lang="en-US" sz="2500" b="1" dirty="0" err="1" smtClean="0">
                <a:solidFill>
                  <a:schemeClr val="tx1"/>
                </a:solidFill>
                <a:latin typeface="Calibri" pitchFamily="34" charset="0"/>
                <a:cs typeface="Courier New" pitchFamily="49" charset="0"/>
              </a:rPr>
              <a:t>ss</a:t>
            </a:r>
            <a:r>
              <a:rPr lang="en-US" sz="2500" b="1" dirty="0" smtClean="0">
                <a:solidFill>
                  <a:schemeClr val="tx1"/>
                </a:solidFill>
                <a:latin typeface="Calibri" pitchFamily="34" charset="0"/>
                <a:cs typeface="Courier New" pitchFamily="49" charset="0"/>
              </a:rPr>
              <a:t>[]; … }</a:t>
            </a:r>
          </a:p>
          <a:p>
            <a:r>
              <a:rPr lang="en-US" sz="2500" dirty="0" smtClean="0">
                <a:latin typeface="Calibri" pitchFamily="34" charset="0"/>
              </a:rPr>
              <a:t>Is-a is implemented through what we call </a:t>
            </a:r>
            <a:r>
              <a:rPr lang="en-US" sz="2500" b="1" i="1" dirty="0" smtClean="0">
                <a:latin typeface="Calibri" pitchFamily="34" charset="0"/>
              </a:rPr>
              <a:t>inheritance</a:t>
            </a:r>
            <a:r>
              <a:rPr lang="en-US" sz="2500" dirty="0" smtClean="0">
                <a:latin typeface="Calibri" pitchFamily="34" charset="0"/>
              </a:rPr>
              <a:t> relationship .</a:t>
            </a:r>
          </a:p>
          <a:p>
            <a:pPr marL="320040" indent="-320040" eaLnBrk="1" fontAlgn="auto" hangingPunct="1">
              <a:spcAft>
                <a:spcPts val="0"/>
              </a:spcAft>
              <a:buClr>
                <a:schemeClr val="tx1">
                  <a:shade val="95000"/>
                </a:schemeClr>
              </a:buClr>
              <a:buFont typeface="Wingdings" pitchFamily="2" charset="2"/>
              <a:buNone/>
              <a:defRPr/>
            </a:pPr>
            <a:endParaRPr lang="en-SG" sz="1400" dirty="0" smtClean="0">
              <a:latin typeface="Times New Roman" pitchFamily="18" charset="0"/>
              <a:cs typeface="Times New Roman" pitchFamily="18" charset="0"/>
            </a:endParaRPr>
          </a:p>
          <a:p>
            <a:pPr marL="0" indent="0" eaLnBrk="1" fontAlgn="auto" hangingPunct="1">
              <a:spcAft>
                <a:spcPts val="0"/>
              </a:spcAft>
              <a:buClr>
                <a:schemeClr val="tx1">
                  <a:shade val="95000"/>
                </a:schemeClr>
              </a:buClr>
              <a:buFont typeface="Wingdings"/>
              <a:buNone/>
              <a:defRPr/>
            </a:pPr>
            <a:r>
              <a:rPr lang="en-SG" sz="1400" dirty="0" smtClean="0">
                <a:latin typeface="Times New Roman" pitchFamily="18" charset="0"/>
                <a:cs typeface="Times New Roman" pitchFamily="18" charset="0"/>
              </a:rPr>
              <a:t/>
            </a:r>
            <a:br>
              <a:rPr lang="en-SG" sz="1400" dirty="0" smtClean="0">
                <a:latin typeface="Times New Roman" pitchFamily="18" charset="0"/>
                <a:cs typeface="Times New Roman" pitchFamily="18" charset="0"/>
              </a:rPr>
            </a:br>
            <a:endParaRPr lang="en-US" sz="1400" dirty="0">
              <a:solidFill>
                <a:schemeClr val="tx1"/>
              </a:solidFill>
              <a:latin typeface="Times New Roman" pitchFamily="18"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equals()</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r>
              <a:rPr lang="en-IN" sz="1600" dirty="0" smtClean="0">
                <a:latin typeface="Calibri" pitchFamily="34" charset="0"/>
              </a:rPr>
              <a:t>The </a:t>
            </a:r>
            <a:r>
              <a:rPr lang="en-IN" sz="1600" b="1" dirty="0" smtClean="0">
                <a:latin typeface="Calibri" pitchFamily="34" charset="0"/>
              </a:rPr>
              <a:t>equals()</a:t>
            </a:r>
            <a:r>
              <a:rPr lang="en-IN" sz="1600" dirty="0" smtClean="0">
                <a:latin typeface="Calibri" pitchFamily="34" charset="0"/>
              </a:rPr>
              <a:t> method compares two objects for equality and returns </a:t>
            </a:r>
            <a:r>
              <a:rPr lang="en-IN" sz="1600" b="1" dirty="0" smtClean="0">
                <a:latin typeface="Calibri" pitchFamily="34" charset="0"/>
              </a:rPr>
              <a:t>true</a:t>
            </a:r>
            <a:r>
              <a:rPr lang="en-IN" sz="1600" dirty="0" smtClean="0">
                <a:latin typeface="Calibri" pitchFamily="34" charset="0"/>
              </a:rPr>
              <a:t> if they are equal. The </a:t>
            </a:r>
            <a:r>
              <a:rPr lang="en-IN" sz="1600" b="1" dirty="0" smtClean="0">
                <a:latin typeface="Calibri" pitchFamily="34" charset="0"/>
              </a:rPr>
              <a:t>equals()</a:t>
            </a:r>
            <a:r>
              <a:rPr lang="en-IN" sz="1600" dirty="0" smtClean="0">
                <a:latin typeface="Calibri" pitchFamily="34" charset="0"/>
              </a:rPr>
              <a:t> method provided in the </a:t>
            </a:r>
            <a:r>
              <a:rPr lang="en-IN" sz="1600" b="1" dirty="0" smtClean="0">
                <a:latin typeface="Calibri" pitchFamily="34" charset="0"/>
              </a:rPr>
              <a:t>Object</a:t>
            </a:r>
            <a:r>
              <a:rPr lang="en-IN" sz="1600" dirty="0" smtClean="0">
                <a:latin typeface="Calibri" pitchFamily="34" charset="0"/>
              </a:rPr>
              <a:t> class uses the identity operator (</a:t>
            </a:r>
            <a:r>
              <a:rPr lang="en-IN" sz="1600" b="1" dirty="0" smtClean="0">
                <a:latin typeface="Calibri" pitchFamily="34" charset="0"/>
              </a:rPr>
              <a:t>==</a:t>
            </a:r>
            <a:r>
              <a:rPr lang="en-IN" sz="1600" dirty="0" smtClean="0">
                <a:latin typeface="Calibri" pitchFamily="34" charset="0"/>
              </a:rPr>
              <a:t>) to determine whether two objects are equal. For primitive data types, this gives the correct result. For objects, however, it does not. The </a:t>
            </a:r>
            <a:r>
              <a:rPr lang="en-IN" sz="1600" b="1" dirty="0" smtClean="0">
                <a:latin typeface="Calibri" pitchFamily="34" charset="0"/>
              </a:rPr>
              <a:t>equals()</a:t>
            </a:r>
            <a:r>
              <a:rPr lang="en-IN" sz="1600" dirty="0" smtClean="0">
                <a:latin typeface="Calibri" pitchFamily="34" charset="0"/>
              </a:rPr>
              <a:t> method provided by </a:t>
            </a:r>
            <a:r>
              <a:rPr lang="en-IN" sz="1600" b="1" dirty="0" smtClean="0">
                <a:latin typeface="Calibri" pitchFamily="34" charset="0"/>
              </a:rPr>
              <a:t>Object</a:t>
            </a:r>
            <a:r>
              <a:rPr lang="en-IN" sz="1600" dirty="0" smtClean="0">
                <a:latin typeface="Calibri" pitchFamily="34" charset="0"/>
              </a:rPr>
              <a:t> tests whether the object </a:t>
            </a:r>
            <a:r>
              <a:rPr lang="en-IN" sz="1600" i="1" dirty="0" smtClean="0">
                <a:latin typeface="Calibri" pitchFamily="34" charset="0"/>
              </a:rPr>
              <a:t>references</a:t>
            </a:r>
            <a:r>
              <a:rPr lang="en-IN" sz="1600" dirty="0" smtClean="0">
                <a:latin typeface="Calibri" pitchFamily="34" charset="0"/>
              </a:rPr>
              <a:t> are equal—that is, if the objects compared are the exact same object.</a:t>
            </a:r>
          </a:p>
          <a:p>
            <a:pPr algn="just"/>
            <a:r>
              <a:rPr lang="en-IN" sz="1600" dirty="0" smtClean="0">
                <a:latin typeface="Calibri" pitchFamily="34" charset="0"/>
              </a:rPr>
              <a:t>To test whether two objects are equal in the sense of </a:t>
            </a:r>
            <a:r>
              <a:rPr lang="en-IN" sz="1600" i="1" dirty="0" smtClean="0">
                <a:latin typeface="Calibri" pitchFamily="34" charset="0"/>
              </a:rPr>
              <a:t>equivalency</a:t>
            </a:r>
            <a:r>
              <a:rPr lang="en-IN" sz="1600" dirty="0" smtClean="0">
                <a:latin typeface="Calibri" pitchFamily="34" charset="0"/>
              </a:rPr>
              <a:t> (containing the same information), you must override the </a:t>
            </a:r>
            <a:r>
              <a:rPr lang="en-IN" sz="1600" b="1" dirty="0" smtClean="0">
                <a:latin typeface="Calibri" pitchFamily="34" charset="0"/>
              </a:rPr>
              <a:t>equals()</a:t>
            </a:r>
            <a:r>
              <a:rPr lang="en-IN" sz="1600" dirty="0" smtClean="0">
                <a:latin typeface="Calibri" pitchFamily="34" charset="0"/>
              </a:rPr>
              <a:t> method. Here is an example of a </a:t>
            </a:r>
            <a:r>
              <a:rPr lang="en-IN" sz="1600" b="1" dirty="0" smtClean="0">
                <a:latin typeface="Calibri" pitchFamily="34" charset="0"/>
              </a:rPr>
              <a:t>Employee</a:t>
            </a:r>
            <a:r>
              <a:rPr lang="en-IN" sz="1600" dirty="0" smtClean="0">
                <a:latin typeface="Calibri" pitchFamily="34" charset="0"/>
              </a:rPr>
              <a:t> class that overrides </a:t>
            </a:r>
            <a:r>
              <a:rPr lang="en-IN" sz="1600" b="1" dirty="0" smtClean="0">
                <a:latin typeface="Calibri" pitchFamily="34" charset="0"/>
              </a:rPr>
              <a:t>equals()</a:t>
            </a:r>
            <a:r>
              <a:rPr lang="en-IN" sz="1600" dirty="0" smtClean="0">
                <a:latin typeface="Calibri" pitchFamily="34" charset="0"/>
              </a:rPr>
              <a:t>:</a:t>
            </a:r>
          </a:p>
          <a:p>
            <a:pPr marL="342900" indent="-342900" algn="just" eaLnBrk="1" hangingPunct="1">
              <a:lnSpc>
                <a:spcPct val="90000"/>
              </a:lnSpc>
            </a:pPr>
            <a:endParaRPr lang="en-US" sz="16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Overriding equals()</a:t>
            </a:r>
          </a:p>
        </p:txBody>
      </p:sp>
      <p:graphicFrame>
        <p:nvGraphicFramePr>
          <p:cNvPr id="5" name="Content Placeholder 4"/>
          <p:cNvGraphicFramePr>
            <a:graphicFrameLocks noGrp="1"/>
          </p:cNvGraphicFramePr>
          <p:nvPr>
            <p:ph sz="quarter" idx="13"/>
          </p:nvPr>
        </p:nvGraphicFramePr>
        <p:xfrm>
          <a:off x="683196" y="1419225"/>
          <a:ext cx="7705228" cy="3611880"/>
        </p:xfrm>
        <a:graphic>
          <a:graphicData uri="http://schemas.openxmlformats.org/drawingml/2006/table">
            <a:tbl>
              <a:tblPr firstRow="1" bandRow="1">
                <a:tableStyleId>{5940675A-B579-460E-94D1-54222C63F5DA}</a:tableStyleId>
              </a:tblPr>
              <a:tblGrid>
                <a:gridCol w="4225068"/>
                <a:gridCol w="3480160"/>
              </a:tblGrid>
              <a:tr h="3528789">
                <a:tc>
                  <a:txBody>
                    <a:bodyPr/>
                    <a:lstStyle/>
                    <a:p>
                      <a:r>
                        <a:rPr lang="en-IN" sz="1100" dirty="0" smtClean="0">
                          <a:latin typeface="Calibri" pitchFamily="34" charset="0"/>
                        </a:rPr>
                        <a:t>1. public class Employee</a:t>
                      </a:r>
                    </a:p>
                    <a:p>
                      <a:r>
                        <a:rPr lang="en-IN" sz="1100" dirty="0" smtClean="0">
                          <a:latin typeface="Calibri" pitchFamily="34" charset="0"/>
                        </a:rPr>
                        <a:t>2. {</a:t>
                      </a:r>
                    </a:p>
                    <a:p>
                      <a:r>
                        <a:rPr lang="en-IN" sz="1100" dirty="0" smtClean="0">
                          <a:latin typeface="Calibri" pitchFamily="34" charset="0"/>
                        </a:rPr>
                        <a:t>3.     String name;</a:t>
                      </a:r>
                    </a:p>
                    <a:p>
                      <a:r>
                        <a:rPr lang="en-IN" sz="1100" dirty="0" smtClean="0">
                          <a:latin typeface="Calibri" pitchFamily="34" charset="0"/>
                        </a:rPr>
                        <a:t>4.     public Employee(String name)</a:t>
                      </a:r>
                    </a:p>
                    <a:p>
                      <a:r>
                        <a:rPr lang="en-IN" sz="1100" dirty="0" smtClean="0">
                          <a:latin typeface="Calibri" pitchFamily="34" charset="0"/>
                        </a:rPr>
                        <a:t>5.     {</a:t>
                      </a:r>
                    </a:p>
                    <a:p>
                      <a:r>
                        <a:rPr lang="en-IN" sz="1100" dirty="0" smtClean="0">
                          <a:latin typeface="Calibri" pitchFamily="34" charset="0"/>
                        </a:rPr>
                        <a:t>6.	this.name=name;</a:t>
                      </a:r>
                    </a:p>
                    <a:p>
                      <a:r>
                        <a:rPr lang="en-IN" sz="1100" dirty="0" smtClean="0">
                          <a:latin typeface="Calibri" pitchFamily="34" charset="0"/>
                        </a:rPr>
                        <a:t>7.     }</a:t>
                      </a:r>
                    </a:p>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Calibri" pitchFamily="34" charset="0"/>
                        </a:rPr>
                        <a:t>8.     </a:t>
                      </a:r>
                      <a:r>
                        <a:rPr lang="en-US" sz="1100" b="1" dirty="0" smtClean="0">
                          <a:solidFill>
                            <a:srgbClr val="000000"/>
                          </a:solidFill>
                          <a:latin typeface="Calibri" pitchFamily="34" charset="0"/>
                        </a:rPr>
                        <a:t>@Override</a:t>
                      </a:r>
                      <a:endParaRPr lang="en-IN" sz="1100" dirty="0" smtClean="0">
                        <a:latin typeface="Calibri" pitchFamily="34" charset="0"/>
                      </a:endParaRPr>
                    </a:p>
                    <a:p>
                      <a:r>
                        <a:rPr lang="en-IN" sz="1100" dirty="0" smtClean="0">
                          <a:latin typeface="Calibri" pitchFamily="34" charset="0"/>
                        </a:rPr>
                        <a:t>9.     public</a:t>
                      </a:r>
                      <a:r>
                        <a:rPr lang="en-IN" sz="1100" baseline="0" dirty="0" smtClean="0">
                          <a:latin typeface="Calibri" pitchFamily="34" charset="0"/>
                        </a:rPr>
                        <a:t> </a:t>
                      </a:r>
                      <a:r>
                        <a:rPr lang="en-IN" sz="1100" baseline="0" dirty="0" err="1" smtClean="0">
                          <a:latin typeface="Calibri" pitchFamily="34" charset="0"/>
                        </a:rPr>
                        <a:t>boolean</a:t>
                      </a:r>
                      <a:r>
                        <a:rPr lang="en-IN" sz="1100" baseline="0" dirty="0" smtClean="0">
                          <a:latin typeface="Calibri" pitchFamily="34" charset="0"/>
                        </a:rPr>
                        <a:t> equals(Object </a:t>
                      </a:r>
                      <a:r>
                        <a:rPr lang="en-IN" sz="1100" baseline="0" dirty="0" err="1" smtClean="0">
                          <a:latin typeface="Calibri" pitchFamily="34" charset="0"/>
                        </a:rPr>
                        <a:t>obj</a:t>
                      </a:r>
                      <a:r>
                        <a:rPr lang="en-IN" sz="1100" baseline="0" dirty="0" smtClean="0">
                          <a:latin typeface="Calibri" pitchFamily="34" charset="0"/>
                        </a:rPr>
                        <a:t>)</a:t>
                      </a:r>
                    </a:p>
                    <a:p>
                      <a:r>
                        <a:rPr lang="en-IN" sz="1100" dirty="0" smtClean="0">
                          <a:latin typeface="Calibri" pitchFamily="34" charset="0"/>
                        </a:rPr>
                        <a:t>10.   {</a:t>
                      </a:r>
                    </a:p>
                    <a:p>
                      <a:r>
                        <a:rPr lang="en-IN" sz="1100" baseline="0" dirty="0" smtClean="0">
                          <a:latin typeface="Calibri" pitchFamily="34" charset="0"/>
                        </a:rPr>
                        <a:t>11.        if(</a:t>
                      </a:r>
                      <a:r>
                        <a:rPr lang="en-IN" sz="1100" baseline="0" dirty="0" err="1" smtClean="0">
                          <a:latin typeface="Calibri" pitchFamily="34" charset="0"/>
                        </a:rPr>
                        <a:t>obj</a:t>
                      </a:r>
                      <a:r>
                        <a:rPr lang="en-IN" sz="1100" baseline="0" dirty="0" smtClean="0">
                          <a:latin typeface="Calibri" pitchFamily="34" charset="0"/>
                        </a:rPr>
                        <a:t> </a:t>
                      </a:r>
                      <a:r>
                        <a:rPr lang="en-IN" sz="1100" baseline="0" dirty="0" err="1" smtClean="0">
                          <a:latin typeface="Calibri" pitchFamily="34" charset="0"/>
                        </a:rPr>
                        <a:t>instanceof</a:t>
                      </a:r>
                      <a:r>
                        <a:rPr lang="en-IN" sz="1100" baseline="0" dirty="0" smtClean="0">
                          <a:latin typeface="Calibri" pitchFamily="34" charset="0"/>
                        </a:rPr>
                        <a:t> Employee &amp;&amp; this.name==((Employee)</a:t>
                      </a:r>
                      <a:r>
                        <a:rPr lang="en-IN" sz="1100" baseline="0" dirty="0" err="1" smtClean="0">
                          <a:latin typeface="Calibri" pitchFamily="34" charset="0"/>
                        </a:rPr>
                        <a:t>obj</a:t>
                      </a:r>
                      <a:r>
                        <a:rPr lang="en-IN" sz="1100" baseline="0" dirty="0" smtClean="0">
                          <a:latin typeface="Calibri" pitchFamily="34" charset="0"/>
                        </a:rPr>
                        <a:t>).name)</a:t>
                      </a:r>
                    </a:p>
                    <a:p>
                      <a:r>
                        <a:rPr lang="en-IN" sz="1100" baseline="0" dirty="0" smtClean="0">
                          <a:latin typeface="Calibri" pitchFamily="34" charset="0"/>
                        </a:rPr>
                        <a:t>12.         {</a:t>
                      </a:r>
                    </a:p>
                    <a:p>
                      <a:r>
                        <a:rPr lang="en-IN" sz="1100" dirty="0" smtClean="0">
                          <a:latin typeface="Calibri" pitchFamily="34" charset="0"/>
                        </a:rPr>
                        <a:t>13.                 return</a:t>
                      </a:r>
                      <a:r>
                        <a:rPr lang="en-IN" sz="1100" baseline="0" dirty="0" smtClean="0">
                          <a:latin typeface="Calibri" pitchFamily="34" charset="0"/>
                        </a:rPr>
                        <a:t> true;</a:t>
                      </a:r>
                    </a:p>
                    <a:p>
                      <a:r>
                        <a:rPr lang="en-IN" sz="1100" baseline="0" dirty="0" smtClean="0">
                          <a:latin typeface="Calibri" pitchFamily="34" charset="0"/>
                        </a:rPr>
                        <a:t>14.         }</a:t>
                      </a:r>
                    </a:p>
                    <a:p>
                      <a:r>
                        <a:rPr lang="en-IN" sz="1100" baseline="0" dirty="0" smtClean="0">
                          <a:latin typeface="Calibri" pitchFamily="34" charset="0"/>
                        </a:rPr>
                        <a:t>15.         else</a:t>
                      </a:r>
                    </a:p>
                    <a:p>
                      <a:r>
                        <a:rPr lang="en-IN" sz="1100" baseline="0" dirty="0" smtClean="0">
                          <a:latin typeface="Calibri" pitchFamily="34" charset="0"/>
                        </a:rPr>
                        <a:t>16.         {</a:t>
                      </a:r>
                    </a:p>
                    <a:p>
                      <a:r>
                        <a:rPr lang="en-IN" sz="1100" baseline="0" dirty="0" smtClean="0">
                          <a:latin typeface="Calibri" pitchFamily="34" charset="0"/>
                        </a:rPr>
                        <a:t>17.                return false;</a:t>
                      </a:r>
                    </a:p>
                    <a:p>
                      <a:r>
                        <a:rPr lang="en-IN" sz="1100" baseline="0" dirty="0" smtClean="0">
                          <a:latin typeface="Calibri" pitchFamily="34" charset="0"/>
                        </a:rPr>
                        <a:t>18.         }</a:t>
                      </a:r>
                    </a:p>
                    <a:p>
                      <a:r>
                        <a:rPr lang="en-IN" sz="1100" baseline="0" dirty="0" smtClean="0">
                          <a:latin typeface="Calibri" pitchFamily="34" charset="0"/>
                        </a:rPr>
                        <a:t>19.     }</a:t>
                      </a:r>
                      <a:r>
                        <a:rPr lang="en-IN" sz="1100" dirty="0" smtClean="0">
                          <a:latin typeface="Calibri" pitchFamily="34" charset="0"/>
                        </a:rPr>
                        <a:t>   	</a:t>
                      </a:r>
                    </a:p>
                    <a:p>
                      <a:r>
                        <a:rPr lang="en-IN" sz="1100" dirty="0" smtClean="0"/>
                        <a:t>20. }</a:t>
                      </a:r>
                    </a:p>
                  </a:txBody>
                  <a:tcPr/>
                </a:tc>
                <a:tc>
                  <a:txBody>
                    <a:bodyPr/>
                    <a:lstStyle/>
                    <a:p>
                      <a:r>
                        <a:rPr lang="en-IN" sz="1100" dirty="0" smtClean="0">
                          <a:latin typeface="Calibri" pitchFamily="34" charset="0"/>
                        </a:rPr>
                        <a:t>21. class</a:t>
                      </a:r>
                      <a:r>
                        <a:rPr lang="en-IN" sz="1100" baseline="0" dirty="0" smtClean="0">
                          <a:latin typeface="Calibri" pitchFamily="34" charset="0"/>
                        </a:rPr>
                        <a:t> </a:t>
                      </a:r>
                      <a:r>
                        <a:rPr lang="en-IN" sz="1100" baseline="0" dirty="0" err="1" smtClean="0">
                          <a:latin typeface="Calibri" pitchFamily="34" charset="0"/>
                        </a:rPr>
                        <a:t>TestEmployee</a:t>
                      </a:r>
                      <a:endParaRPr lang="en-IN" sz="1100" baseline="0" dirty="0" smtClean="0">
                        <a:latin typeface="Calibri" pitchFamily="34" charset="0"/>
                      </a:endParaRPr>
                    </a:p>
                    <a:p>
                      <a:r>
                        <a:rPr lang="en-IN" sz="1100" baseline="0" dirty="0" smtClean="0">
                          <a:latin typeface="Calibri" pitchFamily="34" charset="0"/>
                        </a:rPr>
                        <a:t>22. {</a:t>
                      </a:r>
                    </a:p>
                    <a:p>
                      <a:r>
                        <a:rPr lang="en-IN" sz="1100" baseline="0" dirty="0" smtClean="0">
                          <a:latin typeface="Calibri" pitchFamily="34" charset="0"/>
                        </a:rPr>
                        <a:t>23.       public static void main(String as[])</a:t>
                      </a:r>
                    </a:p>
                    <a:p>
                      <a:r>
                        <a:rPr lang="en-IN" sz="1100" baseline="0" dirty="0" smtClean="0">
                          <a:latin typeface="Calibri" pitchFamily="34" charset="0"/>
                        </a:rPr>
                        <a:t>24.       {</a:t>
                      </a:r>
                    </a:p>
                    <a:p>
                      <a:r>
                        <a:rPr lang="en-IN" sz="1100" baseline="0" dirty="0" smtClean="0">
                          <a:latin typeface="Calibri" pitchFamily="34" charset="0"/>
                        </a:rPr>
                        <a:t>25.             Employee e=new Employee(“Raj”);</a:t>
                      </a:r>
                    </a:p>
                    <a:p>
                      <a:r>
                        <a:rPr lang="en-IN" sz="1100" baseline="0" dirty="0" smtClean="0">
                          <a:latin typeface="Calibri" pitchFamily="34" charset="0"/>
                        </a:rPr>
                        <a:t>26.             Employee e1=new Employee(“Raj”);</a:t>
                      </a:r>
                    </a:p>
                    <a:p>
                      <a:r>
                        <a:rPr lang="en-IN" sz="1100" baseline="0" dirty="0" smtClean="0">
                          <a:latin typeface="Calibri" pitchFamily="34" charset="0"/>
                        </a:rPr>
                        <a:t>27.</a:t>
                      </a:r>
                    </a:p>
                    <a:p>
                      <a:r>
                        <a:rPr lang="en-IN" sz="1100" baseline="0" dirty="0" smtClean="0">
                          <a:latin typeface="Calibri" pitchFamily="34" charset="0"/>
                        </a:rPr>
                        <a:t>28.             </a:t>
                      </a:r>
                      <a:r>
                        <a:rPr lang="en-IN" sz="1100" baseline="0" dirty="0" err="1" smtClean="0">
                          <a:latin typeface="Calibri" pitchFamily="34" charset="0"/>
                        </a:rPr>
                        <a:t>System.out.println</a:t>
                      </a:r>
                      <a:r>
                        <a:rPr lang="en-IN" sz="1100" baseline="0" dirty="0" smtClean="0">
                          <a:latin typeface="Calibri" pitchFamily="34" charset="0"/>
                        </a:rPr>
                        <a:t>(</a:t>
                      </a:r>
                      <a:r>
                        <a:rPr lang="en-IN" sz="1100" baseline="0" dirty="0" err="1" smtClean="0">
                          <a:latin typeface="Calibri" pitchFamily="34" charset="0"/>
                        </a:rPr>
                        <a:t>e.equals</a:t>
                      </a:r>
                      <a:r>
                        <a:rPr lang="en-IN" sz="1100" baseline="0" dirty="0" smtClean="0">
                          <a:latin typeface="Calibri" pitchFamily="34" charset="0"/>
                        </a:rPr>
                        <a:t>(e1));</a:t>
                      </a:r>
                    </a:p>
                    <a:p>
                      <a:r>
                        <a:rPr lang="en-IN" sz="1100" baseline="0" dirty="0" smtClean="0">
                          <a:latin typeface="Calibri" pitchFamily="34" charset="0"/>
                        </a:rPr>
                        <a:t>29.       }</a:t>
                      </a:r>
                    </a:p>
                    <a:p>
                      <a:r>
                        <a:rPr lang="en-IN" sz="1100" baseline="0" dirty="0" smtClean="0">
                          <a:latin typeface="Calibri" pitchFamily="34" charset="0"/>
                        </a:rPr>
                        <a:t>30. }</a:t>
                      </a:r>
                    </a:p>
                    <a:p>
                      <a:endParaRPr lang="en-IN" sz="1100" baseline="0" dirty="0" smtClean="0">
                        <a:latin typeface="Calibri" pitchFamily="34" charset="0"/>
                      </a:endParaRPr>
                    </a:p>
                    <a:p>
                      <a:r>
                        <a:rPr lang="en-IN" sz="1100" b="1" baseline="0" dirty="0" smtClean="0">
                          <a:latin typeface="Calibri" pitchFamily="34" charset="0"/>
                        </a:rPr>
                        <a:t>Output</a:t>
                      </a:r>
                    </a:p>
                    <a:p>
                      <a:r>
                        <a:rPr lang="en-IN" sz="1100" b="0" baseline="0" dirty="0" smtClean="0">
                          <a:latin typeface="Calibri" pitchFamily="34" charset="0"/>
                        </a:rPr>
                        <a:t>true</a:t>
                      </a:r>
                    </a:p>
                    <a:p>
                      <a:r>
                        <a:rPr lang="en-IN" sz="1100" baseline="0" dirty="0" smtClean="0">
                          <a:latin typeface="Calibri" pitchFamily="34" charset="0"/>
                        </a:rPr>
                        <a:t>If  we will not override the equals method the output will be </a:t>
                      </a:r>
                      <a:r>
                        <a:rPr lang="en-IN" sz="1100" b="1" baseline="0" dirty="0" smtClean="0">
                          <a:latin typeface="Calibri" pitchFamily="34" charset="0"/>
                        </a:rPr>
                        <a:t>“false”.</a:t>
                      </a:r>
                      <a:endParaRPr lang="en-IN" sz="1100" dirty="0">
                        <a:latin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err="1" smtClean="0">
                <a:latin typeface="Calibri" pitchFamily="34" charset="0"/>
                <a:cs typeface="Courier New" pitchFamily="49" charset="0"/>
              </a:rPr>
              <a:t>finilize</a:t>
            </a:r>
            <a:r>
              <a:rPr lang="en-US" sz="2800" b="1" dirty="0" smtClean="0">
                <a:latin typeface="Calibri" pitchFamily="34" charset="0"/>
                <a:cs typeface="Courier New" pitchFamily="49" charset="0"/>
              </a:rPr>
              <a:t>()</a:t>
            </a:r>
            <a:endParaRPr lang="en-US" sz="2800" b="1" dirty="0" smtClean="0">
              <a:latin typeface="Calibri" pitchFamily="34"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r>
              <a:rPr lang="en-US" sz="1600" dirty="0" smtClean="0">
                <a:latin typeface="Calibri" pitchFamily="34" charset="0"/>
              </a:rPr>
              <a:t>This methods is called just before the object is going to get garbage collector.</a:t>
            </a:r>
          </a:p>
          <a:p>
            <a:pPr algn="just"/>
            <a:r>
              <a:rPr lang="en-US" sz="1600" dirty="0" smtClean="0">
                <a:latin typeface="Calibri" pitchFamily="34" charset="0"/>
              </a:rPr>
              <a:t>A subclass will have to overrides the finalize method to dispose of system resources or to perform other cleanup.</a:t>
            </a:r>
          </a:p>
          <a:p>
            <a:pPr algn="just"/>
            <a:r>
              <a:rPr lang="en-US" sz="1600" dirty="0" smtClean="0">
                <a:latin typeface="Calibri" pitchFamily="34" charset="0"/>
              </a:rPr>
              <a:t>The finalize method is never invoked more than once by a Java virtual machine for any given object.</a:t>
            </a:r>
          </a:p>
          <a:p>
            <a:pPr algn="just">
              <a:spcBef>
                <a:spcPct val="50000"/>
              </a:spcBef>
              <a:buNone/>
            </a:pPr>
            <a:r>
              <a:rPr lang="en-US" sz="1600" b="1" dirty="0" smtClean="0">
                <a:solidFill>
                  <a:srgbClr val="000000"/>
                </a:solidFill>
                <a:latin typeface="Calibri" pitchFamily="34" charset="0"/>
              </a:rPr>
              <a:t>	public class Test{</a:t>
            </a:r>
          </a:p>
          <a:p>
            <a:pPr algn="just">
              <a:spcBef>
                <a:spcPct val="50000"/>
              </a:spcBef>
              <a:buNone/>
            </a:pPr>
            <a:r>
              <a:rPr lang="en-US" sz="1600" b="1" dirty="0" smtClean="0">
                <a:solidFill>
                  <a:srgbClr val="C00000"/>
                </a:solidFill>
                <a:latin typeface="Calibri" pitchFamily="34" charset="0"/>
              </a:rPr>
              <a:t>		public void finalize() throws </a:t>
            </a:r>
            <a:r>
              <a:rPr lang="en-US" sz="1600" b="1" dirty="0" err="1" smtClean="0">
                <a:solidFill>
                  <a:srgbClr val="C00000"/>
                </a:solidFill>
                <a:latin typeface="Calibri" pitchFamily="34" charset="0"/>
              </a:rPr>
              <a:t>Throwable</a:t>
            </a:r>
            <a:r>
              <a:rPr lang="en-US" sz="1600" b="1" dirty="0" smtClean="0">
                <a:solidFill>
                  <a:srgbClr val="C00000"/>
                </a:solidFill>
                <a:latin typeface="Calibri" pitchFamily="34" charset="0"/>
              </a:rPr>
              <a:t>{</a:t>
            </a:r>
          </a:p>
          <a:p>
            <a:pPr algn="just">
              <a:spcBef>
                <a:spcPct val="50000"/>
              </a:spcBef>
              <a:buNone/>
            </a:pPr>
            <a:r>
              <a:rPr lang="en-US" sz="1600" b="1" dirty="0" smtClean="0">
                <a:solidFill>
                  <a:srgbClr val="C00000"/>
                </a:solidFill>
                <a:latin typeface="Calibri" pitchFamily="34" charset="0"/>
              </a:rPr>
              <a:t>		}</a:t>
            </a:r>
          </a:p>
          <a:p>
            <a:pPr algn="just">
              <a:spcBef>
                <a:spcPct val="50000"/>
              </a:spcBef>
              <a:buNone/>
            </a:pPr>
            <a:r>
              <a:rPr lang="en-US" sz="1600" b="1" dirty="0" smtClean="0">
                <a:solidFill>
                  <a:srgbClr val="C00000"/>
                </a:solidFill>
                <a:latin typeface="Calibri" pitchFamily="34" charset="0"/>
              </a:rPr>
              <a:t>	}</a:t>
            </a:r>
            <a:endParaRPr lang="en-US" sz="16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err="1" smtClean="0">
                <a:latin typeface="Calibri" pitchFamily="34" charset="0"/>
              </a:rPr>
              <a:t>hashCode</a:t>
            </a:r>
            <a:r>
              <a:rPr lang="en-US" sz="2800" b="1" dirty="0" smtClean="0">
                <a:latin typeface="Calibri" pitchFamily="34" charset="0"/>
              </a:rPr>
              <a:t>()</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r>
              <a:rPr lang="en-US" sz="1600" dirty="0" smtClean="0">
                <a:latin typeface="Calibri" pitchFamily="34" charset="0"/>
              </a:rPr>
              <a:t>This method returns a hash code value for the object. The implementation in Object class returns unique identifier for each object.</a:t>
            </a:r>
          </a:p>
          <a:p>
            <a:pPr algn="just"/>
            <a:r>
              <a:rPr lang="en-US" sz="1600" dirty="0" smtClean="0">
                <a:latin typeface="Calibri" pitchFamily="34" charset="0"/>
              </a:rPr>
              <a:t>If you override </a:t>
            </a:r>
            <a:r>
              <a:rPr lang="en-US" sz="1600" b="1" dirty="0" smtClean="0">
                <a:solidFill>
                  <a:srgbClr val="000000"/>
                </a:solidFill>
                <a:latin typeface="Calibri" pitchFamily="34" charset="0"/>
              </a:rPr>
              <a:t>equals</a:t>
            </a:r>
            <a:r>
              <a:rPr lang="en-US" sz="1600" dirty="0" smtClean="0">
                <a:latin typeface="Calibri" pitchFamily="34" charset="0"/>
              </a:rPr>
              <a:t>, you must override </a:t>
            </a:r>
            <a:r>
              <a:rPr lang="en-US" sz="1600" b="1" dirty="0" err="1" smtClean="0">
                <a:solidFill>
                  <a:srgbClr val="000000"/>
                </a:solidFill>
                <a:latin typeface="Calibri" pitchFamily="34" charset="0"/>
              </a:rPr>
              <a:t>hashCode</a:t>
            </a:r>
            <a:r>
              <a:rPr lang="en-US" sz="1600" dirty="0" smtClean="0">
                <a:latin typeface="Calibri" pitchFamily="34" charset="0"/>
              </a:rPr>
              <a:t>.</a:t>
            </a:r>
          </a:p>
          <a:p>
            <a:pPr algn="just"/>
            <a:r>
              <a:rPr lang="en-US" sz="1600" dirty="0" err="1" smtClean="0">
                <a:latin typeface="Calibri" pitchFamily="34" charset="0"/>
              </a:rPr>
              <a:t>HashCode</a:t>
            </a:r>
            <a:r>
              <a:rPr lang="en-US" sz="1600" dirty="0" smtClean="0">
                <a:latin typeface="Calibri" pitchFamily="34" charset="0"/>
              </a:rPr>
              <a:t> values for equal objects must be same.</a:t>
            </a:r>
          </a:p>
          <a:p>
            <a:pPr algn="just"/>
            <a:r>
              <a:rPr lang="en-US" sz="1600" b="1" dirty="0" smtClean="0">
                <a:solidFill>
                  <a:srgbClr val="000000"/>
                </a:solidFill>
                <a:latin typeface="Calibri" pitchFamily="34" charset="0"/>
              </a:rPr>
              <a:t>equals</a:t>
            </a:r>
            <a:r>
              <a:rPr lang="en-US" sz="1600" dirty="0" smtClean="0">
                <a:latin typeface="Calibri" pitchFamily="34" charset="0"/>
              </a:rPr>
              <a:t> and </a:t>
            </a:r>
            <a:r>
              <a:rPr lang="en-US" sz="1600" b="1" dirty="0" err="1" smtClean="0">
                <a:solidFill>
                  <a:srgbClr val="000000"/>
                </a:solidFill>
                <a:latin typeface="Calibri" pitchFamily="34" charset="0"/>
              </a:rPr>
              <a:t>hashCode</a:t>
            </a:r>
            <a:r>
              <a:rPr lang="en-US" sz="1600" dirty="0" smtClean="0">
                <a:latin typeface="Calibri" pitchFamily="34" charset="0"/>
              </a:rPr>
              <a:t> must use the same set of  fields.</a:t>
            </a:r>
          </a:p>
          <a:p>
            <a:pPr algn="just"/>
            <a:r>
              <a:rPr lang="en-US" sz="1600" dirty="0" smtClean="0">
                <a:latin typeface="Calibri" pitchFamily="34" charset="0"/>
              </a:rPr>
              <a:t>Collection class like </a:t>
            </a:r>
            <a:r>
              <a:rPr lang="en-US" sz="1600" b="1" dirty="0" err="1" smtClean="0">
                <a:solidFill>
                  <a:srgbClr val="000000"/>
                </a:solidFill>
                <a:latin typeface="Calibri" pitchFamily="34" charset="0"/>
              </a:rPr>
              <a:t>Hashtable</a:t>
            </a:r>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HashSet</a:t>
            </a:r>
            <a:r>
              <a:rPr lang="en-US" sz="1600" b="1" dirty="0" smtClean="0">
                <a:solidFill>
                  <a:srgbClr val="000000"/>
                </a:solidFill>
                <a:latin typeface="Calibri" pitchFamily="34" charset="0"/>
              </a:rPr>
              <a:t> </a:t>
            </a:r>
            <a:r>
              <a:rPr lang="en-US" sz="1600" dirty="0" smtClean="0">
                <a:latin typeface="Calibri" pitchFamily="34" charset="0"/>
              </a:rPr>
              <a:t>etc depend on this method heavily</a:t>
            </a:r>
            <a:r>
              <a:rPr lang="en-US" sz="1600" dirty="0" smtClean="0"/>
              <a:t>.</a:t>
            </a:r>
          </a:p>
          <a:p>
            <a:pPr marL="342900" indent="-342900" algn="just" eaLnBrk="1" hangingPunct="1">
              <a:lnSpc>
                <a:spcPct val="90000"/>
              </a:lnSpc>
            </a:pPr>
            <a:endParaRPr lang="en-US" sz="16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a:defRPr/>
            </a:pPr>
            <a:r>
              <a:rPr lang="en-US" sz="2800" b="1" dirty="0" smtClean="0">
                <a:latin typeface="Calibri" pitchFamily="34" charset="0"/>
              </a:rPr>
              <a:t>Overriding </a:t>
            </a:r>
            <a:r>
              <a:rPr lang="en-US" sz="2800" b="1" dirty="0" err="1" smtClean="0">
                <a:latin typeface="Calibri" pitchFamily="34" charset="0"/>
                <a:cs typeface="Courier New" pitchFamily="49" charset="0"/>
              </a:rPr>
              <a:t>hashcode</a:t>
            </a:r>
            <a:r>
              <a:rPr lang="en-US" sz="2800" b="1" dirty="0" smtClean="0">
                <a:latin typeface="Calibri" pitchFamily="34" charset="0"/>
                <a:cs typeface="Courier New" pitchFamily="49" charset="0"/>
              </a:rPr>
              <a:t> ()</a:t>
            </a:r>
            <a:endParaRPr lang="en-US" sz="2800" b="1" dirty="0">
              <a:latin typeface="Calibri" pitchFamily="34" charset="0"/>
              <a:cs typeface="Courier New" pitchFamily="49" charset="0"/>
            </a:endParaRPr>
          </a:p>
        </p:txBody>
      </p:sp>
      <p:graphicFrame>
        <p:nvGraphicFramePr>
          <p:cNvPr id="5" name="Content Placeholder 4"/>
          <p:cNvGraphicFramePr>
            <a:graphicFrameLocks noGrp="1"/>
          </p:cNvGraphicFramePr>
          <p:nvPr>
            <p:ph sz="quarter" idx="13"/>
          </p:nvPr>
        </p:nvGraphicFramePr>
        <p:xfrm>
          <a:off x="611188" y="1419224"/>
          <a:ext cx="7849244" cy="3312765"/>
        </p:xfrm>
        <a:graphic>
          <a:graphicData uri="http://schemas.openxmlformats.org/drawingml/2006/table">
            <a:tbl>
              <a:tblPr firstRow="1" bandRow="1">
                <a:tableStyleId>{5940675A-B579-460E-94D1-54222C63F5DA}</a:tableStyleId>
              </a:tblPr>
              <a:tblGrid>
                <a:gridCol w="3924622"/>
                <a:gridCol w="3924622"/>
              </a:tblGrid>
              <a:tr h="3312765">
                <a:tc>
                  <a:txBody>
                    <a:bodyPr/>
                    <a:lstStyle/>
                    <a:p>
                      <a:r>
                        <a:rPr lang="en-IN" dirty="0" smtClean="0">
                          <a:latin typeface="Calibri" pitchFamily="34" charset="0"/>
                        </a:rPr>
                        <a:t>1. public class Employee</a:t>
                      </a:r>
                    </a:p>
                    <a:p>
                      <a:r>
                        <a:rPr lang="en-IN" dirty="0" smtClean="0">
                          <a:latin typeface="Calibri" pitchFamily="34" charset="0"/>
                        </a:rPr>
                        <a:t>2. {</a:t>
                      </a:r>
                    </a:p>
                    <a:p>
                      <a:r>
                        <a:rPr lang="en-IN" dirty="0" smtClean="0">
                          <a:latin typeface="Calibri" pitchFamily="34" charset="0"/>
                        </a:rPr>
                        <a:t>3.     String name;</a:t>
                      </a:r>
                    </a:p>
                    <a:p>
                      <a:r>
                        <a:rPr lang="en-IN" dirty="0" smtClean="0">
                          <a:latin typeface="Calibri" pitchFamily="34" charset="0"/>
                        </a:rPr>
                        <a:t>4.     public Employee(String name)</a:t>
                      </a:r>
                    </a:p>
                    <a:p>
                      <a:r>
                        <a:rPr lang="en-IN" dirty="0" smtClean="0">
                          <a:latin typeface="Calibri" pitchFamily="34" charset="0"/>
                        </a:rPr>
                        <a:t>5.     {</a:t>
                      </a:r>
                    </a:p>
                    <a:p>
                      <a:r>
                        <a:rPr lang="en-IN" dirty="0" smtClean="0">
                          <a:latin typeface="Calibri" pitchFamily="34" charset="0"/>
                        </a:rPr>
                        <a:t>6.	this.name=name;</a:t>
                      </a:r>
                    </a:p>
                    <a:p>
                      <a:r>
                        <a:rPr lang="en-IN" dirty="0" smtClean="0">
                          <a:latin typeface="Calibri" pitchFamily="34" charset="0"/>
                        </a:rPr>
                        <a:t>7.     }</a:t>
                      </a:r>
                    </a:p>
                    <a:p>
                      <a:r>
                        <a:rPr lang="en-IN" dirty="0" smtClean="0">
                          <a:latin typeface="Calibri" pitchFamily="34" charset="0"/>
                        </a:rPr>
                        <a:t>8.     @Override</a:t>
                      </a:r>
                    </a:p>
                    <a:p>
                      <a:r>
                        <a:rPr lang="en-IN" dirty="0" smtClean="0">
                          <a:latin typeface="Calibri" pitchFamily="34" charset="0"/>
                        </a:rPr>
                        <a:t>9.     public </a:t>
                      </a:r>
                      <a:r>
                        <a:rPr lang="en-IN" dirty="0" err="1" smtClean="0">
                          <a:latin typeface="Calibri" pitchFamily="34" charset="0"/>
                        </a:rPr>
                        <a:t>boolean</a:t>
                      </a:r>
                      <a:r>
                        <a:rPr lang="en-IN" dirty="0" smtClean="0">
                          <a:latin typeface="Calibri" pitchFamily="34" charset="0"/>
                        </a:rPr>
                        <a:t> equals(Object </a:t>
                      </a:r>
                      <a:r>
                        <a:rPr lang="en-IN" dirty="0" err="1" smtClean="0">
                          <a:latin typeface="Calibri" pitchFamily="34" charset="0"/>
                        </a:rPr>
                        <a:t>obj</a:t>
                      </a:r>
                      <a:r>
                        <a:rPr lang="en-IN" dirty="0" smtClean="0">
                          <a:latin typeface="Calibri" pitchFamily="34" charset="0"/>
                        </a:rPr>
                        <a:t>)</a:t>
                      </a:r>
                    </a:p>
                    <a:p>
                      <a:r>
                        <a:rPr lang="en-IN" dirty="0" smtClean="0">
                          <a:latin typeface="Calibri" pitchFamily="34" charset="0"/>
                        </a:rPr>
                        <a:t>10.     {……}</a:t>
                      </a:r>
                      <a:endParaRPr lang="en-IN" dirty="0">
                        <a:latin typeface="Calibri" pitchFamily="34" charset="0"/>
                      </a:endParaRPr>
                    </a:p>
                  </a:txBody>
                  <a:tcPr/>
                </a:tc>
                <a:tc>
                  <a:txBody>
                    <a:bodyPr/>
                    <a:lstStyle/>
                    <a:p>
                      <a:r>
                        <a:rPr lang="en-IN" dirty="0" smtClean="0"/>
                        <a:t>11. </a:t>
                      </a:r>
                      <a:r>
                        <a:rPr lang="en-IN" dirty="0" smtClean="0">
                          <a:latin typeface="Calibri" pitchFamily="34" charset="0"/>
                        </a:rPr>
                        <a:t>@Override</a:t>
                      </a:r>
                    </a:p>
                    <a:p>
                      <a:pPr marL="342900" indent="-342900">
                        <a:buAutoNum type="arabicPeriod" startAt="12"/>
                      </a:pPr>
                      <a:r>
                        <a:rPr lang="en-IN" dirty="0" smtClean="0">
                          <a:latin typeface="Calibri" pitchFamily="34" charset="0"/>
                        </a:rPr>
                        <a:t>public </a:t>
                      </a:r>
                      <a:r>
                        <a:rPr lang="en-IN" dirty="0" err="1" smtClean="0">
                          <a:latin typeface="Calibri" pitchFamily="34" charset="0"/>
                        </a:rPr>
                        <a:t>int</a:t>
                      </a:r>
                      <a:r>
                        <a:rPr lang="en-IN" dirty="0" smtClean="0">
                          <a:latin typeface="Calibri" pitchFamily="34" charset="0"/>
                        </a:rPr>
                        <a:t> </a:t>
                      </a:r>
                      <a:r>
                        <a:rPr lang="en-IN" dirty="0" err="1" smtClean="0">
                          <a:latin typeface="Calibri" pitchFamily="34" charset="0"/>
                        </a:rPr>
                        <a:t>hashCode</a:t>
                      </a:r>
                      <a:r>
                        <a:rPr lang="en-IN" dirty="0" smtClean="0">
                          <a:latin typeface="Calibri" pitchFamily="34" charset="0"/>
                        </a:rPr>
                        <a:t>()</a:t>
                      </a:r>
                    </a:p>
                    <a:p>
                      <a:pPr marL="342900" indent="-342900">
                        <a:buNone/>
                      </a:pPr>
                      <a:r>
                        <a:rPr lang="en-IN" dirty="0" smtClean="0">
                          <a:latin typeface="Calibri" pitchFamily="34" charset="0"/>
                        </a:rPr>
                        <a:t>13.    {</a:t>
                      </a:r>
                    </a:p>
                    <a:p>
                      <a:r>
                        <a:rPr lang="en-IN" dirty="0" smtClean="0">
                          <a:latin typeface="Calibri" pitchFamily="34" charset="0"/>
                        </a:rPr>
                        <a:t>14.             return </a:t>
                      </a:r>
                      <a:r>
                        <a:rPr lang="en-IN" dirty="0" err="1" smtClean="0">
                          <a:latin typeface="Calibri" pitchFamily="34" charset="0"/>
                        </a:rPr>
                        <a:t>name.hashCode</a:t>
                      </a:r>
                      <a:r>
                        <a:rPr lang="en-IN" dirty="0" smtClean="0">
                          <a:latin typeface="Calibri" pitchFamily="34" charset="0"/>
                        </a:rPr>
                        <a:t>();</a:t>
                      </a:r>
                    </a:p>
                    <a:p>
                      <a:r>
                        <a:rPr lang="en-IN" dirty="0" smtClean="0">
                          <a:latin typeface="Calibri" pitchFamily="34" charset="0"/>
                        </a:rPr>
                        <a:t>15.     }</a:t>
                      </a:r>
                    </a:p>
                    <a:p>
                      <a:r>
                        <a:rPr lang="en-IN" dirty="0" smtClean="0">
                          <a:latin typeface="Calibri" pitchFamily="34" charset="0"/>
                        </a:rPr>
                        <a:t>16.}   </a:t>
                      </a:r>
                      <a:r>
                        <a:rPr lang="en-IN" dirty="0" smtClean="0"/>
                        <a:t>	</a:t>
                      </a:r>
                      <a:endParaRPr lang="en-IN" dirty="0"/>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err="1" smtClean="0">
                <a:latin typeface="Calibri" pitchFamily="34" charset="0"/>
              </a:rPr>
              <a:t>toString</a:t>
            </a:r>
            <a:r>
              <a:rPr lang="en-US" sz="2800" b="1" dirty="0" smtClean="0">
                <a:latin typeface="Calibri" pitchFamily="34" charset="0"/>
              </a:rPr>
              <a:t>()</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70000" lnSpcReduction="20000"/>
          </a:bodyPr>
          <a:lstStyle>
            <a:extLst/>
          </a:lstStyle>
          <a:p>
            <a:pPr>
              <a:lnSpc>
                <a:spcPct val="140000"/>
              </a:lnSpc>
              <a:spcBef>
                <a:spcPts val="500"/>
              </a:spcBef>
              <a:buFont typeface="Wingdings" pitchFamily="2" charset="2"/>
              <a:buChar char="q"/>
            </a:pPr>
            <a:r>
              <a:rPr lang="en-US" sz="2000" dirty="0" smtClean="0">
                <a:solidFill>
                  <a:schemeClr val="tx1"/>
                </a:solidFill>
                <a:latin typeface="Calibri" pitchFamily="34" charset="0"/>
              </a:rPr>
              <a:t>What will happen when we try to print objects like primitives?</a:t>
            </a:r>
          </a:p>
          <a:p>
            <a:pPr eaLnBrk="1" hangingPunct="1">
              <a:lnSpc>
                <a:spcPct val="140000"/>
              </a:lnSpc>
              <a:spcBef>
                <a:spcPts val="500"/>
              </a:spcBef>
              <a:buNone/>
            </a:pPr>
            <a:r>
              <a:rPr lang="en-US" sz="2000" b="1" dirty="0" smtClean="0">
                <a:solidFill>
                  <a:schemeClr val="tx1"/>
                </a:solidFill>
                <a:latin typeface="Calibri" pitchFamily="34" charset="0"/>
              </a:rPr>
              <a:t>	Employee e=new Employee (“Raj");</a:t>
            </a:r>
          </a:p>
          <a:p>
            <a:pPr eaLnBrk="1" hangingPunct="1">
              <a:lnSpc>
                <a:spcPct val="140000"/>
              </a:lnSpc>
              <a:spcBef>
                <a:spcPts val="500"/>
              </a:spcBef>
              <a:buNone/>
            </a:pPr>
            <a:r>
              <a:rPr lang="en-US" sz="2000" b="1" dirty="0" smtClean="0">
                <a:solidFill>
                  <a:schemeClr val="tx1"/>
                </a:solidFill>
                <a:latin typeface="Calibri" pitchFamily="34" charset="0"/>
              </a:rPr>
              <a:t>	</a:t>
            </a:r>
            <a:r>
              <a:rPr lang="en-US" sz="2000" b="1" dirty="0" err="1" smtClean="0">
                <a:solidFill>
                  <a:schemeClr val="tx1"/>
                </a:solidFill>
                <a:latin typeface="Calibri" pitchFamily="34" charset="0"/>
              </a:rPr>
              <a:t>System.out.println</a:t>
            </a:r>
            <a:r>
              <a:rPr lang="en-US" sz="2000" b="1" dirty="0" smtClean="0">
                <a:solidFill>
                  <a:schemeClr val="tx1"/>
                </a:solidFill>
                <a:latin typeface="Calibri" pitchFamily="34" charset="0"/>
              </a:rPr>
              <a:t>(e);</a:t>
            </a:r>
          </a:p>
          <a:p>
            <a:pPr>
              <a:lnSpc>
                <a:spcPct val="140000"/>
              </a:lnSpc>
              <a:spcBef>
                <a:spcPts val="500"/>
              </a:spcBef>
              <a:buNone/>
            </a:pPr>
            <a:r>
              <a:rPr lang="en-US" sz="2000" dirty="0" smtClean="0">
                <a:solidFill>
                  <a:schemeClr val="tx1"/>
                </a:solidFill>
                <a:latin typeface="Calibri" pitchFamily="34" charset="0"/>
              </a:rPr>
              <a:t>	It prints: </a:t>
            </a:r>
            <a:r>
              <a:rPr lang="en-US" sz="2000" b="1" dirty="0" smtClean="0">
                <a:solidFill>
                  <a:schemeClr val="tx1"/>
                </a:solidFill>
                <a:latin typeface="Calibri" pitchFamily="34" charset="0"/>
              </a:rPr>
              <a:t>Employee@4ea20232</a:t>
            </a:r>
          </a:p>
          <a:p>
            <a:pPr algn="just">
              <a:lnSpc>
                <a:spcPct val="140000"/>
              </a:lnSpc>
              <a:spcBef>
                <a:spcPts val="500"/>
              </a:spcBef>
              <a:buFont typeface="Wingdings" pitchFamily="2" charset="2"/>
              <a:buChar char="q"/>
            </a:pPr>
            <a:r>
              <a:rPr lang="en-US" sz="2000" b="1" dirty="0" smtClean="0">
                <a:solidFill>
                  <a:schemeClr val="tx1"/>
                </a:solidFill>
                <a:latin typeface="Calibri" pitchFamily="34" charset="0"/>
              </a:rPr>
              <a:t> </a:t>
            </a:r>
            <a:r>
              <a:rPr lang="en-US" sz="2000" dirty="0" smtClean="0">
                <a:solidFill>
                  <a:schemeClr val="tx1"/>
                </a:solidFill>
                <a:latin typeface="Calibri" pitchFamily="34" charset="0"/>
              </a:rPr>
              <a:t>This is because </a:t>
            </a:r>
            <a:r>
              <a:rPr lang="en-US" sz="2000" b="1" dirty="0" smtClean="0">
                <a:solidFill>
                  <a:schemeClr val="tx1"/>
                </a:solidFill>
                <a:latin typeface="Calibri" pitchFamily="34" charset="0"/>
              </a:rPr>
              <a:t>print</a:t>
            </a:r>
            <a:r>
              <a:rPr lang="en-US" sz="2000" dirty="0" smtClean="0">
                <a:solidFill>
                  <a:schemeClr val="tx1"/>
                </a:solidFill>
                <a:latin typeface="Calibri" pitchFamily="34" charset="0"/>
              </a:rPr>
              <a:t> methods (and many more methods) call </a:t>
            </a:r>
            <a:r>
              <a:rPr lang="en-US" sz="2000" b="1" dirty="0" err="1" smtClean="0">
                <a:solidFill>
                  <a:schemeClr val="tx1"/>
                </a:solidFill>
                <a:latin typeface="Calibri" pitchFamily="34" charset="0"/>
              </a:rPr>
              <a:t>toString</a:t>
            </a:r>
            <a:r>
              <a:rPr lang="en-US" sz="2000" b="1" dirty="0" smtClean="0">
                <a:solidFill>
                  <a:schemeClr val="tx1"/>
                </a:solidFill>
                <a:latin typeface="Calibri" pitchFamily="34" charset="0"/>
              </a:rPr>
              <a:t>() </a:t>
            </a:r>
            <a:r>
              <a:rPr lang="en-US" sz="2000" dirty="0" smtClean="0">
                <a:solidFill>
                  <a:schemeClr val="tx1"/>
                </a:solidFill>
                <a:latin typeface="Calibri" pitchFamily="34" charset="0"/>
              </a:rPr>
              <a:t>method on the </a:t>
            </a:r>
            <a:r>
              <a:rPr lang="en-US" sz="2000" b="1" dirty="0" smtClean="0">
                <a:solidFill>
                  <a:schemeClr val="tx1"/>
                </a:solidFill>
                <a:latin typeface="Calibri" pitchFamily="34" charset="0"/>
              </a:rPr>
              <a:t>Object</a:t>
            </a:r>
            <a:r>
              <a:rPr lang="en-US" sz="2000" dirty="0" smtClean="0">
                <a:solidFill>
                  <a:schemeClr val="tx1"/>
                </a:solidFill>
                <a:latin typeface="Calibri" pitchFamily="34" charset="0"/>
              </a:rPr>
              <a:t> to get the string representation of the object. It displays whatever the </a:t>
            </a:r>
            <a:r>
              <a:rPr lang="en-US" sz="2000" b="1" dirty="0" err="1" smtClean="0">
                <a:solidFill>
                  <a:schemeClr val="tx1"/>
                </a:solidFill>
                <a:latin typeface="Calibri" pitchFamily="34" charset="0"/>
              </a:rPr>
              <a:t>toString</a:t>
            </a:r>
            <a:r>
              <a:rPr lang="en-US" sz="2000" b="1" dirty="0" smtClean="0">
                <a:solidFill>
                  <a:schemeClr val="tx1"/>
                </a:solidFill>
                <a:latin typeface="Calibri" pitchFamily="34" charset="0"/>
              </a:rPr>
              <a:t>() </a:t>
            </a:r>
            <a:r>
              <a:rPr lang="en-US" sz="2000" dirty="0" smtClean="0">
                <a:solidFill>
                  <a:schemeClr val="tx1"/>
                </a:solidFill>
                <a:latin typeface="Calibri" pitchFamily="34" charset="0"/>
              </a:rPr>
              <a:t>method returns.</a:t>
            </a:r>
          </a:p>
          <a:p>
            <a:pPr algn="just">
              <a:lnSpc>
                <a:spcPct val="140000"/>
              </a:lnSpc>
              <a:spcBef>
                <a:spcPts val="500"/>
              </a:spcBef>
              <a:buFont typeface="Wingdings" pitchFamily="2" charset="2"/>
              <a:buChar char="q"/>
            </a:pPr>
            <a:r>
              <a:rPr lang="en-US" sz="2000" b="1" dirty="0" err="1" smtClean="0">
                <a:solidFill>
                  <a:schemeClr val="tx1"/>
                </a:solidFill>
                <a:latin typeface="Calibri" pitchFamily="34" charset="0"/>
              </a:rPr>
              <a:t>toString</a:t>
            </a:r>
            <a:r>
              <a:rPr lang="en-US" sz="2000" b="1" dirty="0" smtClean="0">
                <a:solidFill>
                  <a:schemeClr val="tx1"/>
                </a:solidFill>
                <a:latin typeface="Calibri" pitchFamily="34" charset="0"/>
              </a:rPr>
              <a:t>() </a:t>
            </a:r>
            <a:r>
              <a:rPr lang="en-US" sz="2000" dirty="0" smtClean="0">
                <a:solidFill>
                  <a:schemeClr val="tx1"/>
                </a:solidFill>
                <a:latin typeface="Calibri" pitchFamily="34" charset="0"/>
              </a:rPr>
              <a:t>method</a:t>
            </a:r>
            <a:r>
              <a:rPr lang="en-US" sz="2000" b="1" dirty="0" smtClean="0">
                <a:solidFill>
                  <a:schemeClr val="tx1"/>
                </a:solidFill>
                <a:latin typeface="Calibri" pitchFamily="34" charset="0"/>
              </a:rPr>
              <a:t> </a:t>
            </a:r>
            <a:r>
              <a:rPr lang="en-US" sz="2000" dirty="0" smtClean="0">
                <a:solidFill>
                  <a:schemeClr val="tx1"/>
                </a:solidFill>
                <a:latin typeface="Calibri" pitchFamily="34" charset="0"/>
              </a:rPr>
              <a:t>that is inherited from the </a:t>
            </a:r>
            <a:r>
              <a:rPr lang="en-US" sz="2000" b="1" dirty="0" smtClean="0">
                <a:solidFill>
                  <a:schemeClr val="tx1"/>
                </a:solidFill>
                <a:latin typeface="Calibri" pitchFamily="34" charset="0"/>
              </a:rPr>
              <a:t>Object</a:t>
            </a:r>
            <a:r>
              <a:rPr lang="en-US" sz="2000" dirty="0" smtClean="0">
                <a:solidFill>
                  <a:schemeClr val="tx1"/>
                </a:solidFill>
                <a:latin typeface="Calibri" pitchFamily="34" charset="0"/>
              </a:rPr>
              <a:t> class prints class name and the unique </a:t>
            </a:r>
            <a:r>
              <a:rPr lang="en-US" sz="2000" dirty="0" err="1" smtClean="0">
                <a:solidFill>
                  <a:schemeClr val="tx1"/>
                </a:solidFill>
                <a:latin typeface="Calibri" pitchFamily="34" charset="0"/>
              </a:rPr>
              <a:t>hashcode</a:t>
            </a:r>
            <a:r>
              <a:rPr lang="en-US" sz="2000" dirty="0" smtClean="0">
                <a:solidFill>
                  <a:schemeClr val="tx1"/>
                </a:solidFill>
                <a:latin typeface="Calibri" pitchFamily="34" charset="0"/>
              </a:rPr>
              <a:t> of the object. (</a:t>
            </a:r>
            <a:r>
              <a:rPr lang="en-US" sz="2000" dirty="0" err="1" smtClean="0">
                <a:solidFill>
                  <a:schemeClr val="tx1"/>
                </a:solidFill>
                <a:latin typeface="Calibri" pitchFamily="34" charset="0"/>
              </a:rPr>
              <a:t>Hashcode</a:t>
            </a:r>
            <a:r>
              <a:rPr lang="en-US" sz="2000" dirty="0" smtClean="0">
                <a:solidFill>
                  <a:schemeClr val="tx1"/>
                </a:solidFill>
                <a:latin typeface="Calibri" pitchFamily="34" charset="0"/>
              </a:rPr>
              <a:t> is an integer value that is associated with an object. )</a:t>
            </a:r>
          </a:p>
          <a:p>
            <a:pPr marL="0" lvl="1" algn="just">
              <a:lnSpc>
                <a:spcPct val="140000"/>
              </a:lnSpc>
              <a:spcBef>
                <a:spcPts val="500"/>
              </a:spcBef>
              <a:buClr>
                <a:schemeClr val="accent2"/>
              </a:buClr>
              <a:buFont typeface="Wingdings" pitchFamily="2" charset="2"/>
              <a:buChar char="q"/>
            </a:pPr>
            <a:r>
              <a:rPr lang="en-US" sz="2000" dirty="0" smtClean="0">
                <a:solidFill>
                  <a:schemeClr val="tx1"/>
                </a:solidFill>
                <a:latin typeface="Calibri" pitchFamily="34" charset="0"/>
              </a:rPr>
              <a:t>If we are not happy with this result, then we should override </a:t>
            </a:r>
            <a:r>
              <a:rPr lang="en-US" sz="2000" b="1" dirty="0" err="1" smtClean="0">
                <a:solidFill>
                  <a:schemeClr val="tx1"/>
                </a:solidFill>
                <a:latin typeface="Calibri" pitchFamily="34" charset="0"/>
              </a:rPr>
              <a:t>toString</a:t>
            </a:r>
            <a:r>
              <a:rPr lang="en-US" sz="2000" b="1" dirty="0" smtClean="0">
                <a:solidFill>
                  <a:schemeClr val="tx1"/>
                </a:solidFill>
                <a:latin typeface="Calibri" pitchFamily="34" charset="0"/>
              </a:rPr>
              <a:t>() </a:t>
            </a:r>
            <a:r>
              <a:rPr lang="en-US" sz="2000" dirty="0" smtClean="0">
                <a:solidFill>
                  <a:schemeClr val="tx1"/>
                </a:solidFill>
                <a:latin typeface="Calibri" pitchFamily="34" charset="0"/>
              </a:rPr>
              <a:t>method.</a:t>
            </a:r>
          </a:p>
        </p:txBody>
      </p:sp>
    </p:spTree>
  </p:cSld>
  <p:clrMapOvr>
    <a:masterClrMapping/>
  </p:clrMapOvr>
  <p:transition spd="med">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Overriding </a:t>
            </a:r>
            <a:r>
              <a:rPr lang="en-US" sz="2800" b="1" dirty="0" err="1" smtClean="0">
                <a:latin typeface="Calibri" pitchFamily="34" charset="0"/>
                <a:cs typeface="Courier New" pitchFamily="49" charset="0"/>
              </a:rPr>
              <a:t>toString</a:t>
            </a:r>
            <a:r>
              <a:rPr lang="en-US" sz="2800" b="1" dirty="0" smtClean="0">
                <a:latin typeface="Calibri" pitchFamily="34" charset="0"/>
                <a:cs typeface="Courier New" pitchFamily="49" charset="0"/>
              </a:rPr>
              <a:t>()</a:t>
            </a:r>
            <a:endParaRPr lang="en-US" sz="2800" b="1" dirty="0" smtClean="0">
              <a:latin typeface="Calibri" pitchFamily="34"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nSpc>
                <a:spcPct val="140000"/>
              </a:lnSpc>
              <a:spcBef>
                <a:spcPts val="500"/>
              </a:spcBef>
              <a:buNone/>
            </a:pPr>
            <a:endParaRPr lang="en-IN" sz="1300" dirty="0" smtClean="0">
              <a:solidFill>
                <a:schemeClr val="tx1"/>
              </a:solidFill>
              <a:latin typeface="Calibri" pitchFamily="34" charset="0"/>
            </a:endParaRPr>
          </a:p>
          <a:p>
            <a:pPr>
              <a:lnSpc>
                <a:spcPct val="140000"/>
              </a:lnSpc>
              <a:spcBef>
                <a:spcPts val="500"/>
              </a:spcBef>
              <a:buNone/>
            </a:pPr>
            <a:endParaRPr lang="en-US" sz="2000" dirty="0" smtClean="0">
              <a:solidFill>
                <a:schemeClr val="tx1"/>
              </a:solidFill>
              <a:latin typeface="Calibri" pitchFamily="34" charset="0"/>
            </a:endParaRPr>
          </a:p>
        </p:txBody>
      </p:sp>
      <p:graphicFrame>
        <p:nvGraphicFramePr>
          <p:cNvPr id="5" name="Table 4"/>
          <p:cNvGraphicFramePr>
            <a:graphicFrameLocks noGrp="1"/>
          </p:cNvGraphicFramePr>
          <p:nvPr/>
        </p:nvGraphicFramePr>
        <p:xfrm>
          <a:off x="971600" y="1563638"/>
          <a:ext cx="6912768" cy="3312368"/>
        </p:xfrm>
        <a:graphic>
          <a:graphicData uri="http://schemas.openxmlformats.org/drawingml/2006/table">
            <a:tbl>
              <a:tblPr firstRow="1" bandRow="1">
                <a:tableStyleId>{5940675A-B579-460E-94D1-54222C63F5DA}</a:tableStyleId>
              </a:tblPr>
              <a:tblGrid>
                <a:gridCol w="3456384"/>
                <a:gridCol w="3456384"/>
              </a:tblGrid>
              <a:tr h="3312368">
                <a:tc>
                  <a:txBody>
                    <a:bodyPr/>
                    <a:lstStyle/>
                    <a:p>
                      <a:r>
                        <a:rPr lang="en-IN" sz="1400" dirty="0" smtClean="0">
                          <a:latin typeface="Calibri" pitchFamily="34" charset="0"/>
                        </a:rPr>
                        <a:t>1. class Employee</a:t>
                      </a:r>
                    </a:p>
                    <a:p>
                      <a:r>
                        <a:rPr lang="en-IN" sz="1400" dirty="0" smtClean="0">
                          <a:latin typeface="Calibri" pitchFamily="34" charset="0"/>
                        </a:rPr>
                        <a:t>2. {</a:t>
                      </a:r>
                    </a:p>
                    <a:p>
                      <a:r>
                        <a:rPr lang="en-IN" sz="1400" dirty="0" smtClean="0">
                          <a:latin typeface="Calibri" pitchFamily="34" charset="0"/>
                        </a:rPr>
                        <a:t>3.      String name;</a:t>
                      </a:r>
                    </a:p>
                    <a:p>
                      <a:r>
                        <a:rPr lang="en-IN" sz="1400" dirty="0" smtClean="0">
                          <a:latin typeface="Calibri" pitchFamily="34" charset="0"/>
                        </a:rPr>
                        <a:t>4.      public Employee(String name)</a:t>
                      </a:r>
                    </a:p>
                    <a:p>
                      <a:r>
                        <a:rPr lang="en-IN" sz="1400" dirty="0" smtClean="0">
                          <a:latin typeface="Calibri" pitchFamily="34" charset="0"/>
                        </a:rPr>
                        <a:t>5.      {</a:t>
                      </a:r>
                    </a:p>
                    <a:p>
                      <a:r>
                        <a:rPr lang="en-IN" sz="1400" dirty="0" smtClean="0">
                          <a:latin typeface="Calibri" pitchFamily="34" charset="0"/>
                        </a:rPr>
                        <a:t>6. 	this.name=name;</a:t>
                      </a:r>
                    </a:p>
                    <a:p>
                      <a:r>
                        <a:rPr lang="en-IN" sz="1400" dirty="0" smtClean="0">
                          <a:latin typeface="Calibri" pitchFamily="34" charset="0"/>
                        </a:rPr>
                        <a:t>7.</a:t>
                      </a:r>
                      <a:r>
                        <a:rPr lang="en-IN" sz="1400" baseline="0" dirty="0" smtClean="0">
                          <a:latin typeface="Calibri" pitchFamily="34" charset="0"/>
                        </a:rPr>
                        <a:t> </a:t>
                      </a:r>
                      <a:r>
                        <a:rPr lang="en-IN" sz="1400" dirty="0" smtClean="0">
                          <a:latin typeface="Calibri" pitchFamily="34" charset="0"/>
                        </a:rPr>
                        <a:t>     }</a:t>
                      </a:r>
                    </a:p>
                    <a:p>
                      <a:r>
                        <a:rPr lang="en-IN" sz="1400" dirty="0" smtClean="0">
                          <a:latin typeface="Calibri" pitchFamily="34" charset="0"/>
                        </a:rPr>
                        <a:t>8.     @Override</a:t>
                      </a:r>
                    </a:p>
                    <a:p>
                      <a:r>
                        <a:rPr lang="en-IN" sz="1400" dirty="0" smtClean="0">
                          <a:latin typeface="Calibri" pitchFamily="34" charset="0"/>
                        </a:rPr>
                        <a:t>9.     public String </a:t>
                      </a:r>
                      <a:r>
                        <a:rPr lang="en-IN" sz="1400" dirty="0" err="1" smtClean="0">
                          <a:latin typeface="Calibri" pitchFamily="34" charset="0"/>
                        </a:rPr>
                        <a:t>toString</a:t>
                      </a:r>
                      <a:r>
                        <a:rPr lang="en-IN" sz="1400" dirty="0" smtClean="0">
                          <a:latin typeface="Calibri" pitchFamily="34" charset="0"/>
                        </a:rPr>
                        <a:t>()</a:t>
                      </a:r>
                    </a:p>
                    <a:p>
                      <a:r>
                        <a:rPr lang="en-IN" sz="1400" dirty="0" smtClean="0">
                          <a:latin typeface="Calibri" pitchFamily="34" charset="0"/>
                        </a:rPr>
                        <a:t>10.  {</a:t>
                      </a:r>
                    </a:p>
                    <a:p>
                      <a:r>
                        <a:rPr lang="en-IN" sz="1400" dirty="0" smtClean="0">
                          <a:latin typeface="Calibri" pitchFamily="34" charset="0"/>
                        </a:rPr>
                        <a:t>11.	return name;</a:t>
                      </a:r>
                    </a:p>
                    <a:p>
                      <a:r>
                        <a:rPr lang="en-IN" sz="1400" dirty="0" smtClean="0">
                          <a:latin typeface="Calibri" pitchFamily="34" charset="0"/>
                        </a:rPr>
                        <a:t>12.     }</a:t>
                      </a:r>
                    </a:p>
                    <a:p>
                      <a:r>
                        <a:rPr lang="en-IN" sz="1400" dirty="0" smtClean="0">
                          <a:latin typeface="Calibri" pitchFamily="34" charset="0"/>
                        </a:rPr>
                        <a:t>13.}</a:t>
                      </a:r>
                    </a:p>
                    <a:p>
                      <a:endParaRPr lang="en-IN" sz="1400" dirty="0">
                        <a:latin typeface="Calibri" pitchFamily="34" charset="0"/>
                      </a:endParaRPr>
                    </a:p>
                  </a:txBody>
                  <a:tcPr/>
                </a:tc>
                <a:tc>
                  <a:txBody>
                    <a:bodyPr/>
                    <a:lstStyle/>
                    <a:p>
                      <a:r>
                        <a:rPr lang="en-IN" sz="1400" dirty="0" smtClean="0">
                          <a:latin typeface="Calibri" pitchFamily="34" charset="0"/>
                        </a:rPr>
                        <a:t>14. public static void main(String as[])</a:t>
                      </a:r>
                    </a:p>
                    <a:p>
                      <a:r>
                        <a:rPr lang="en-IN" sz="1400" dirty="0" smtClean="0">
                          <a:latin typeface="Calibri" pitchFamily="34" charset="0"/>
                        </a:rPr>
                        <a:t>15. {</a:t>
                      </a:r>
                    </a:p>
                    <a:p>
                      <a:r>
                        <a:rPr lang="en-IN" sz="1400" dirty="0" smtClean="0">
                          <a:latin typeface="Calibri" pitchFamily="34" charset="0"/>
                        </a:rPr>
                        <a:t>16.            Employee e=new Employee("Raj");  </a:t>
                      </a:r>
                    </a:p>
                    <a:p>
                      <a:r>
                        <a:rPr lang="en-IN" sz="1400" dirty="0" smtClean="0">
                          <a:latin typeface="Calibri" pitchFamily="34" charset="0"/>
                        </a:rPr>
                        <a:t>17.            </a:t>
                      </a:r>
                      <a:r>
                        <a:rPr lang="en-IN" sz="1400" dirty="0" err="1" smtClean="0">
                          <a:latin typeface="Calibri" pitchFamily="34" charset="0"/>
                        </a:rPr>
                        <a:t>System.out.println</a:t>
                      </a:r>
                      <a:r>
                        <a:rPr lang="en-IN" sz="1400" dirty="0" smtClean="0">
                          <a:latin typeface="Calibri" pitchFamily="34" charset="0"/>
                        </a:rPr>
                        <a:t>(e);</a:t>
                      </a:r>
                    </a:p>
                    <a:p>
                      <a:r>
                        <a:rPr lang="en-IN" sz="1400" dirty="0" smtClean="0">
                          <a:latin typeface="Calibri" pitchFamily="34" charset="0"/>
                        </a:rPr>
                        <a:t> 18. }</a:t>
                      </a:r>
                    </a:p>
                    <a:p>
                      <a:r>
                        <a:rPr lang="en-IN" sz="1400" dirty="0" smtClean="0">
                          <a:latin typeface="Calibri" pitchFamily="34" charset="0"/>
                        </a:rPr>
                        <a:t>19.}</a:t>
                      </a:r>
                    </a:p>
                    <a:p>
                      <a:endParaRPr lang="en-IN" sz="1400" dirty="0" smtClean="0">
                        <a:latin typeface="Calibri" pitchFamily="34" charset="0"/>
                      </a:endParaRPr>
                    </a:p>
                    <a:p>
                      <a:endParaRPr lang="en-IN" sz="1400" dirty="0" smtClean="0">
                        <a:latin typeface="Calibri" pitchFamily="34" charset="0"/>
                      </a:endParaRPr>
                    </a:p>
                    <a:p>
                      <a:r>
                        <a:rPr lang="en-IN" sz="1400" b="1" dirty="0" smtClean="0">
                          <a:latin typeface="Calibri" pitchFamily="34" charset="0"/>
                        </a:rPr>
                        <a:t>Output:</a:t>
                      </a:r>
                    </a:p>
                    <a:p>
                      <a:r>
                        <a:rPr lang="en-IN" sz="1400" b="0" dirty="0" smtClean="0">
                          <a:latin typeface="Calibri" pitchFamily="34" charset="0"/>
                        </a:rPr>
                        <a:t>Raj</a:t>
                      </a:r>
                      <a:endParaRPr lang="en-IN" sz="1400" b="0" dirty="0">
                        <a:latin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Overview of </a:t>
            </a:r>
            <a:r>
              <a:rPr lang="en-US" sz="2800" b="1" dirty="0" err="1" smtClean="0">
                <a:latin typeface="Calibri" pitchFamily="34" charset="0"/>
              </a:rPr>
              <a:t>java.lang</a:t>
            </a:r>
            <a:r>
              <a:rPr lang="en-US" sz="2800" b="1" dirty="0" smtClean="0">
                <a:latin typeface="Calibri" pitchFamily="34" charset="0"/>
              </a:rPr>
              <a:t> package</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236538" indent="-236538" algn="just">
              <a:buClr>
                <a:schemeClr val="tx1"/>
              </a:buClr>
              <a:buFont typeface="Wingdings" pitchFamily="2" charset="2"/>
              <a:buChar char="q"/>
              <a:defRPr/>
            </a:pPr>
            <a:r>
              <a:rPr lang="en-US" sz="1400" dirty="0" smtClean="0">
                <a:latin typeface="Calibri" pitchFamily="34" charset="0"/>
              </a:rPr>
              <a:t>The </a:t>
            </a:r>
            <a:r>
              <a:rPr lang="en-US" sz="1400" dirty="0" err="1" smtClean="0">
                <a:latin typeface="Calibri" pitchFamily="34" charset="0"/>
              </a:rPr>
              <a:t>java.lang</a:t>
            </a:r>
            <a:r>
              <a:rPr lang="en-US" sz="1400" dirty="0" smtClean="0">
                <a:latin typeface="Calibri" pitchFamily="34" charset="0"/>
              </a:rPr>
              <a:t> package provides various classes and interfaces that are fundamental to Java programming. </a:t>
            </a:r>
          </a:p>
          <a:p>
            <a:pPr marL="236538" indent="-236538" algn="just">
              <a:buClr>
                <a:schemeClr val="tx1"/>
              </a:buClr>
              <a:buFont typeface="Wingdings" pitchFamily="2" charset="2"/>
              <a:buChar char="q"/>
              <a:defRPr/>
            </a:pPr>
            <a:r>
              <a:rPr lang="en-US" sz="1400" dirty="0" smtClean="0">
                <a:latin typeface="Calibri" pitchFamily="34" charset="0"/>
              </a:rPr>
              <a:t>The </a:t>
            </a:r>
            <a:r>
              <a:rPr lang="en-US" sz="1400" dirty="0" err="1" smtClean="0">
                <a:latin typeface="Calibri" pitchFamily="34" charset="0"/>
              </a:rPr>
              <a:t>java.lang</a:t>
            </a:r>
            <a:r>
              <a:rPr lang="en-US" sz="1400" dirty="0" smtClean="0">
                <a:latin typeface="Calibri" pitchFamily="34" charset="0"/>
              </a:rPr>
              <a:t> package contains various classes that represent primitive data types, such as </a:t>
            </a:r>
            <a:r>
              <a:rPr lang="en-US" sz="1400" dirty="0" err="1" smtClean="0">
                <a:latin typeface="Calibri" pitchFamily="34" charset="0"/>
              </a:rPr>
              <a:t>int</a:t>
            </a:r>
            <a:r>
              <a:rPr lang="en-US" sz="1400" dirty="0" smtClean="0">
                <a:latin typeface="Calibri" pitchFamily="34" charset="0"/>
              </a:rPr>
              <a:t>, char, long, and double.</a:t>
            </a:r>
          </a:p>
          <a:p>
            <a:pPr>
              <a:lnSpc>
                <a:spcPct val="140000"/>
              </a:lnSpc>
              <a:spcBef>
                <a:spcPts val="500"/>
              </a:spcBef>
              <a:buNone/>
            </a:pPr>
            <a:endParaRPr lang="en-IN" sz="1300" dirty="0" smtClean="0">
              <a:solidFill>
                <a:schemeClr val="tx1"/>
              </a:solidFill>
              <a:latin typeface="Calibri" pitchFamily="34" charset="0"/>
            </a:endParaRPr>
          </a:p>
          <a:p>
            <a:pPr>
              <a:lnSpc>
                <a:spcPct val="140000"/>
              </a:lnSpc>
              <a:spcBef>
                <a:spcPts val="500"/>
              </a:spcBef>
              <a:buNone/>
            </a:pPr>
            <a:endParaRPr lang="en-US" sz="20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Overview of </a:t>
            </a:r>
            <a:r>
              <a:rPr lang="en-US" sz="2800" b="1" dirty="0" err="1" smtClean="0">
                <a:latin typeface="Calibri" pitchFamily="34" charset="0"/>
              </a:rPr>
              <a:t>java.lang</a:t>
            </a:r>
            <a:r>
              <a:rPr lang="en-US" sz="2800" b="1" dirty="0" smtClean="0">
                <a:latin typeface="Calibri" pitchFamily="34" charset="0"/>
              </a:rPr>
              <a:t> package(Continued)</a:t>
            </a:r>
          </a:p>
        </p:txBody>
      </p:sp>
      <p:sp>
        <p:nvSpPr>
          <p:cNvPr id="4" name="Rectangle 2"/>
          <p:cNvSpPr>
            <a:spLocks noGrp="1"/>
          </p:cNvSpPr>
          <p:nvPr>
            <p:ph sz="quarter" idx="13"/>
          </p:nvPr>
        </p:nvSpPr>
        <p:spPr>
          <a:xfrm>
            <a:off x="611560" y="1419622"/>
            <a:ext cx="7704856"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nSpc>
                <a:spcPct val="140000"/>
              </a:lnSpc>
              <a:spcBef>
                <a:spcPts val="500"/>
              </a:spcBef>
              <a:buNone/>
            </a:pPr>
            <a:endParaRPr lang="en-IN" sz="1300" dirty="0" smtClean="0">
              <a:solidFill>
                <a:schemeClr val="tx1"/>
              </a:solidFill>
              <a:latin typeface="Calibri" pitchFamily="34" charset="0"/>
            </a:endParaRPr>
          </a:p>
          <a:p>
            <a:pPr>
              <a:lnSpc>
                <a:spcPct val="140000"/>
              </a:lnSpc>
              <a:spcBef>
                <a:spcPts val="500"/>
              </a:spcBef>
              <a:buNone/>
            </a:pPr>
            <a:endParaRPr lang="en-US" sz="2000" dirty="0" smtClean="0">
              <a:solidFill>
                <a:schemeClr val="tx1"/>
              </a:solidFill>
              <a:latin typeface="Calibri" pitchFamily="34" charset="0"/>
            </a:endParaRPr>
          </a:p>
        </p:txBody>
      </p:sp>
      <p:graphicFrame>
        <p:nvGraphicFramePr>
          <p:cNvPr id="5" name="Table 4"/>
          <p:cNvGraphicFramePr>
            <a:graphicFrameLocks noGrp="1"/>
          </p:cNvGraphicFramePr>
          <p:nvPr/>
        </p:nvGraphicFramePr>
        <p:xfrm>
          <a:off x="683568" y="1477259"/>
          <a:ext cx="7488832" cy="3470755"/>
        </p:xfrm>
        <a:graphic>
          <a:graphicData uri="http://schemas.openxmlformats.org/drawingml/2006/table">
            <a:tbl>
              <a:tblPr firstRow="1" bandRow="1">
                <a:tableStyleId>{5940675A-B579-460E-94D1-54222C63F5DA}</a:tableStyleId>
              </a:tblPr>
              <a:tblGrid>
                <a:gridCol w="1296144"/>
                <a:gridCol w="6192688"/>
              </a:tblGrid>
              <a:tr h="386777">
                <a:tc>
                  <a:txBody>
                    <a:bodyPr/>
                    <a:lstStyle/>
                    <a:p>
                      <a:r>
                        <a:rPr lang="en-IN" b="1" dirty="0" smtClean="0"/>
                        <a:t>class</a:t>
                      </a: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smtClean="0">
                          <a:ln>
                            <a:noFill/>
                          </a:ln>
                          <a:solidFill>
                            <a:schemeClr val="tx1"/>
                          </a:solidFill>
                          <a:effectLst/>
                          <a:latin typeface="Arial" pitchFamily="34" charset="0"/>
                          <a:cs typeface="Arial" pitchFamily="34" charset="0"/>
                        </a:rPr>
                        <a:t>Description</a:t>
                      </a:r>
                      <a:endParaRPr lang="en-IN" dirty="0"/>
                    </a:p>
                  </a:txBody>
                  <a:tcPr/>
                </a:tc>
              </a:tr>
              <a:tr h="553627">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Class</a:t>
                      </a:r>
                    </a:p>
                  </a:txBody>
                  <a:tcPr anchor="ctr" horzOverflow="overflow"/>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Supports runtime processing of the class information of an object.</a:t>
                      </a:r>
                    </a:p>
                  </a:txBody>
                  <a:tcPr anchor="ctr" horzOverflow="overflow"/>
                </a:tc>
              </a:tr>
              <a:tr h="386777">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String</a:t>
                      </a:r>
                    </a:p>
                  </a:txBody>
                  <a:tcPr anchor="ctr" horzOverflow="overflow"/>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Provides functionality for String manipulation.</a:t>
                      </a:r>
                    </a:p>
                  </a:txBody>
                  <a:tcPr anchor="ctr" horzOverflow="overflow"/>
                </a:tc>
              </a:tr>
              <a:tr h="553627">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Integer</a:t>
                      </a:r>
                    </a:p>
                  </a:txBody>
                  <a:tcPr anchor="ctr" horzOverflow="overflow"/>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Provides methods to convert an Integer object to a String object.</a:t>
                      </a:r>
                    </a:p>
                  </a:txBody>
                  <a:tcPr anchor="ctr" horzOverflow="overflow"/>
                </a:tc>
              </a:tr>
              <a:tr h="553627">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Math</a:t>
                      </a:r>
                    </a:p>
                  </a:txBody>
                  <a:tcPr anchor="ctr" horzOverflow="overflow"/>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Provides functions for statistical, exponential operations.</a:t>
                      </a:r>
                    </a:p>
                  </a:txBody>
                  <a:tcPr anchor="ctr" horzOverflow="overflow"/>
                </a:tc>
              </a:tr>
              <a:tr h="491155">
                <a:tc>
                  <a:txBody>
                    <a:bodyPr/>
                    <a:lstStyle/>
                    <a:p>
                      <a:r>
                        <a:rPr lang="en-IN" sz="1400" dirty="0" smtClean="0">
                          <a:solidFill>
                            <a:schemeClr val="tx1"/>
                          </a:solidFill>
                          <a:latin typeface="Calibri" pitchFamily="34" charset="0"/>
                        </a:rPr>
                        <a:t>Object</a:t>
                      </a:r>
                      <a:endParaRPr lang="en-IN" sz="1400" dirty="0">
                        <a:solidFill>
                          <a:schemeClr val="tx1"/>
                        </a:solidFill>
                        <a:latin typeface="Calibri" pitchFamily="34" charset="0"/>
                      </a:endParaRPr>
                    </a:p>
                  </a:txBody>
                  <a:tcPr/>
                </a:tc>
                <a:tc>
                  <a:txBody>
                    <a:bodyPr/>
                    <a:lstStyle/>
                    <a:p>
                      <a:r>
                        <a:rPr lang="en-IN" sz="1400" dirty="0" smtClean="0">
                          <a:solidFill>
                            <a:schemeClr val="tx1"/>
                          </a:solidFill>
                          <a:latin typeface="Calibri" pitchFamily="34" charset="0"/>
                        </a:rPr>
                        <a:t>All the classes</a:t>
                      </a:r>
                      <a:r>
                        <a:rPr lang="en-IN" sz="1400" baseline="0" dirty="0" smtClean="0">
                          <a:solidFill>
                            <a:schemeClr val="tx1"/>
                          </a:solidFill>
                          <a:latin typeface="Calibri" pitchFamily="34" charset="0"/>
                        </a:rPr>
                        <a:t> in the </a:t>
                      </a:r>
                      <a:r>
                        <a:rPr lang="en-IN" sz="1400" baseline="0" dirty="0" err="1" smtClean="0">
                          <a:solidFill>
                            <a:schemeClr val="tx1"/>
                          </a:solidFill>
                          <a:latin typeface="Calibri" pitchFamily="34" charset="0"/>
                        </a:rPr>
                        <a:t>java.lang</a:t>
                      </a:r>
                      <a:r>
                        <a:rPr lang="en-IN" sz="1400" baseline="0" dirty="0" smtClean="0">
                          <a:solidFill>
                            <a:schemeClr val="tx1"/>
                          </a:solidFill>
                          <a:latin typeface="Calibri" pitchFamily="34" charset="0"/>
                        </a:rPr>
                        <a:t> package and classes belongs to other package are the subclass of the Object class.</a:t>
                      </a:r>
                      <a:endParaRPr lang="en-IN" sz="1400" dirty="0">
                        <a:solidFill>
                          <a:schemeClr val="tx1"/>
                        </a:solidFill>
                        <a:latin typeface="Calibri" pitchFamily="34" charset="0"/>
                      </a:endParaRPr>
                    </a:p>
                  </a:txBody>
                  <a:tcPr/>
                </a:tc>
              </a:tr>
              <a:tr h="386777">
                <a:tc>
                  <a:txBody>
                    <a:bodyPr/>
                    <a:lstStyle/>
                    <a:p>
                      <a:r>
                        <a:rPr lang="en-IN" sz="1400" dirty="0" smtClean="0">
                          <a:solidFill>
                            <a:schemeClr val="tx1"/>
                          </a:solidFill>
                          <a:latin typeface="Calibri" pitchFamily="34" charset="0"/>
                        </a:rPr>
                        <a:t>System</a:t>
                      </a:r>
                      <a:endParaRPr lang="en-IN" sz="1400" dirty="0">
                        <a:solidFill>
                          <a:schemeClr val="tx1"/>
                        </a:solidFill>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solidFill>
                            <a:schemeClr val="tx1"/>
                          </a:solidFill>
                          <a:latin typeface="Calibri" pitchFamily="34" charset="0"/>
                        </a:rPr>
                        <a:t>It provides</a:t>
                      </a:r>
                      <a:r>
                        <a:rPr lang="en-IN" sz="1400" baseline="0" dirty="0" smtClean="0">
                          <a:solidFill>
                            <a:schemeClr val="tx1"/>
                          </a:solidFill>
                          <a:latin typeface="Calibri" pitchFamily="34" charset="0"/>
                        </a:rPr>
                        <a:t> a standard interface to input  output and error devices, such as keyboard and </a:t>
                      </a:r>
                      <a:r>
                        <a:rPr lang="en-IN" sz="1400" b="0" i="0" baseline="0" dirty="0" smtClean="0">
                          <a:solidFill>
                            <a:schemeClr val="tx1"/>
                          </a:solidFill>
                          <a:latin typeface="Calibri" pitchFamily="34" charset="0"/>
                        </a:rPr>
                        <a:t>VDU(</a:t>
                      </a:r>
                      <a:r>
                        <a:rPr lang="en-IN" sz="1400" b="0" i="0" dirty="0" smtClean="0">
                          <a:latin typeface="Calibri" pitchFamily="34" charset="0"/>
                        </a:rPr>
                        <a:t>Visual Display Unit)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cs typeface="Courier New" pitchFamily="49" charset="0"/>
              </a:rPr>
              <a:t>String class</a:t>
            </a:r>
            <a:endParaRPr lang="en-US" sz="2800" b="1" dirty="0" smtClean="0">
              <a:latin typeface="Calibri" pitchFamily="34"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92500" lnSpcReduction="10000"/>
          </a:bodyPr>
          <a:lstStyle>
            <a:extLst/>
          </a:lstStyle>
          <a:p>
            <a:pPr algn="just">
              <a:lnSpc>
                <a:spcPct val="140000"/>
              </a:lnSpc>
              <a:spcBef>
                <a:spcPts val="500"/>
              </a:spcBef>
              <a:buSzPct val="80000"/>
              <a:buFont typeface="Wingdings" pitchFamily="2" charset="2"/>
              <a:buChar char="q"/>
            </a:pPr>
            <a:endParaRPr lang="en-IN" sz="1400" dirty="0" smtClean="0">
              <a:solidFill>
                <a:schemeClr val="tx1"/>
              </a:solidFill>
              <a:latin typeface="Calibri" pitchFamily="34" charset="0"/>
            </a:endParaRPr>
          </a:p>
          <a:p>
            <a:pPr algn="just">
              <a:lnSpc>
                <a:spcPct val="140000"/>
              </a:lnSpc>
              <a:spcBef>
                <a:spcPts val="500"/>
              </a:spcBef>
              <a:buSzPct val="80000"/>
              <a:buFont typeface="Wingdings" pitchFamily="2" charset="2"/>
              <a:buChar char="q"/>
            </a:pPr>
            <a:r>
              <a:rPr lang="en-IN" sz="1400" dirty="0" smtClean="0">
                <a:solidFill>
                  <a:schemeClr val="tx1"/>
                </a:solidFill>
                <a:latin typeface="Calibri" pitchFamily="34" charset="0"/>
              </a:rPr>
              <a:t>The </a:t>
            </a:r>
            <a:r>
              <a:rPr lang="en-IN" sz="1400" b="1" dirty="0" err="1" smtClean="0">
                <a:solidFill>
                  <a:schemeClr val="tx1"/>
                </a:solidFill>
                <a:latin typeface="Calibri" pitchFamily="34" charset="0"/>
              </a:rPr>
              <a:t>java.lang.String</a:t>
            </a:r>
            <a:r>
              <a:rPr lang="en-IN" sz="1400" dirty="0" smtClean="0">
                <a:solidFill>
                  <a:schemeClr val="tx1"/>
                </a:solidFill>
                <a:latin typeface="Calibri" pitchFamily="34" charset="0"/>
              </a:rPr>
              <a:t> class represents character strings. All string literals in Java programs, such as "</a:t>
            </a:r>
            <a:r>
              <a:rPr lang="en-IN" sz="1400" dirty="0" err="1" smtClean="0">
                <a:solidFill>
                  <a:schemeClr val="tx1"/>
                </a:solidFill>
                <a:latin typeface="Calibri" pitchFamily="34" charset="0"/>
              </a:rPr>
              <a:t>abc</a:t>
            </a:r>
            <a:r>
              <a:rPr lang="en-IN" sz="1400" dirty="0" smtClean="0">
                <a:solidFill>
                  <a:schemeClr val="tx1"/>
                </a:solidFill>
                <a:latin typeface="Calibri" pitchFamily="34" charset="0"/>
              </a:rPr>
              <a:t>", are implemented as instances of this class. Strings are constant, their values cannot be changed after they are created.</a:t>
            </a:r>
          </a:p>
          <a:p>
            <a:pPr marL="342900" lvl="0" indent="-342900">
              <a:lnSpc>
                <a:spcPct val="140000"/>
              </a:lnSpc>
              <a:spcBef>
                <a:spcPct val="20000"/>
              </a:spcBef>
              <a:buSzPct val="80000"/>
              <a:buFont typeface="Wingdings" pitchFamily="2" charset="2"/>
              <a:buChar char="q"/>
              <a:defRPr/>
            </a:pPr>
            <a:r>
              <a:rPr lang="en-US" sz="1400" dirty="0" smtClean="0">
                <a:solidFill>
                  <a:schemeClr val="tx1"/>
                </a:solidFill>
                <a:latin typeface="Calibri" pitchFamily="34" charset="0"/>
              </a:rPr>
              <a:t>In Java, strings can be created without using char array. </a:t>
            </a:r>
          </a:p>
          <a:p>
            <a:pPr marL="342900" lvl="0" indent="-342900">
              <a:lnSpc>
                <a:spcPct val="140000"/>
              </a:lnSpc>
              <a:spcBef>
                <a:spcPct val="20000"/>
              </a:spcBef>
              <a:buSzPct val="80000"/>
              <a:buFont typeface="Wingdings" pitchFamily="2" charset="2"/>
              <a:buChar char="q"/>
            </a:pPr>
            <a:r>
              <a:rPr lang="en-US" sz="1400" dirty="0" smtClean="0">
                <a:solidFill>
                  <a:schemeClr val="tx1"/>
                </a:solidFill>
                <a:latin typeface="Calibri" pitchFamily="34" charset="0"/>
              </a:rPr>
              <a:t>The String class has convenient methods that allows working with strings.</a:t>
            </a:r>
          </a:p>
          <a:p>
            <a:pPr eaLnBrk="1" hangingPunct="1">
              <a:lnSpc>
                <a:spcPct val="90000"/>
              </a:lnSpc>
              <a:spcBef>
                <a:spcPct val="0"/>
              </a:spcBef>
              <a:buFontTx/>
              <a:buNone/>
            </a:pPr>
            <a:r>
              <a:rPr lang="en-US" sz="1400" b="1" dirty="0" smtClean="0">
                <a:latin typeface="Calibri" pitchFamily="34" charset="0"/>
              </a:rPr>
              <a:t>	Constructors of String </a:t>
            </a:r>
            <a:r>
              <a:rPr lang="en-US" sz="1400" b="1" dirty="0" err="1" smtClean="0">
                <a:latin typeface="Calibri" pitchFamily="34" charset="0"/>
              </a:rPr>
              <a:t>classs</a:t>
            </a:r>
            <a:r>
              <a:rPr lang="en-US" sz="1400" b="1" dirty="0" smtClean="0">
                <a:latin typeface="Calibri" pitchFamily="34" charset="0"/>
              </a:rPr>
              <a:t>:</a:t>
            </a:r>
          </a:p>
          <a:p>
            <a:pPr eaLnBrk="1" hangingPunct="1">
              <a:lnSpc>
                <a:spcPct val="90000"/>
              </a:lnSpc>
              <a:spcBef>
                <a:spcPct val="0"/>
              </a:spcBef>
              <a:buFontTx/>
              <a:buNone/>
            </a:pPr>
            <a:r>
              <a:rPr lang="en-US" sz="1400" b="1" dirty="0" smtClean="0">
                <a:solidFill>
                  <a:srgbClr val="000000"/>
                </a:solidFill>
                <a:latin typeface="Calibri" pitchFamily="34" charset="0"/>
              </a:rPr>
              <a:t>	</a:t>
            </a:r>
            <a:r>
              <a:rPr lang="en-US" sz="1400" dirty="0" smtClean="0">
                <a:solidFill>
                  <a:srgbClr val="000000"/>
                </a:solidFill>
                <a:latin typeface="Calibri" pitchFamily="34" charset="0"/>
              </a:rPr>
              <a:t>String()		//Line1</a:t>
            </a:r>
          </a:p>
          <a:p>
            <a:pPr eaLnBrk="1" hangingPunct="1">
              <a:lnSpc>
                <a:spcPct val="90000"/>
              </a:lnSpc>
              <a:spcBef>
                <a:spcPct val="0"/>
              </a:spcBef>
              <a:buFontTx/>
              <a:buNone/>
            </a:pPr>
            <a:r>
              <a:rPr lang="en-US" sz="1400" dirty="0" smtClean="0">
                <a:solidFill>
                  <a:srgbClr val="000000"/>
                </a:solidFill>
                <a:latin typeface="Calibri" pitchFamily="34" charset="0"/>
              </a:rPr>
              <a:t>	String(String s)	//Line2</a:t>
            </a:r>
          </a:p>
          <a:p>
            <a:pPr eaLnBrk="1" hangingPunct="1">
              <a:lnSpc>
                <a:spcPct val="90000"/>
              </a:lnSpc>
              <a:spcBef>
                <a:spcPct val="0"/>
              </a:spcBef>
              <a:buFontTx/>
              <a:buNone/>
            </a:pPr>
            <a:endParaRPr lang="en-US" sz="1400" b="1" dirty="0" smtClean="0">
              <a:latin typeface="Calibri" pitchFamily="34" charset="0"/>
            </a:endParaRPr>
          </a:p>
          <a:p>
            <a:pPr eaLnBrk="1" hangingPunct="1">
              <a:lnSpc>
                <a:spcPct val="90000"/>
              </a:lnSpc>
              <a:spcBef>
                <a:spcPct val="0"/>
              </a:spcBef>
              <a:buFontTx/>
              <a:buNone/>
            </a:pPr>
            <a:r>
              <a:rPr lang="en-US" sz="1400" b="1" dirty="0" smtClean="0">
                <a:latin typeface="Calibri" pitchFamily="34" charset="0"/>
              </a:rPr>
              <a:t>	Examples of creating String object:</a:t>
            </a:r>
          </a:p>
          <a:p>
            <a:pPr eaLnBrk="1" hangingPunct="1">
              <a:lnSpc>
                <a:spcPct val="90000"/>
              </a:lnSpc>
              <a:spcBef>
                <a:spcPct val="0"/>
              </a:spcBef>
              <a:buFontTx/>
              <a:buNone/>
            </a:pPr>
            <a:r>
              <a:rPr lang="en-US" sz="1400" b="1" dirty="0" smtClean="0">
                <a:solidFill>
                  <a:srgbClr val="000000"/>
                </a:solidFill>
                <a:latin typeface="Calibri" pitchFamily="34" charset="0"/>
              </a:rPr>
              <a:t>	</a:t>
            </a:r>
            <a:r>
              <a:rPr lang="en-US" sz="1400" dirty="0" smtClean="0">
                <a:solidFill>
                  <a:srgbClr val="000000"/>
                </a:solidFill>
                <a:latin typeface="Calibri" pitchFamily="34" charset="0"/>
              </a:rPr>
              <a:t>String s=“</a:t>
            </a:r>
            <a:r>
              <a:rPr lang="en-US" sz="1400" dirty="0" err="1" smtClean="0">
                <a:solidFill>
                  <a:srgbClr val="000000"/>
                </a:solidFill>
                <a:latin typeface="Calibri" pitchFamily="34" charset="0"/>
              </a:rPr>
              <a:t>abc</a:t>
            </a:r>
            <a:r>
              <a:rPr lang="en-US" sz="1400" dirty="0" smtClean="0">
                <a:solidFill>
                  <a:srgbClr val="000000"/>
                </a:solidFill>
                <a:latin typeface="Calibri" pitchFamily="34" charset="0"/>
              </a:rPr>
              <a:t>”;		//Line 3</a:t>
            </a:r>
          </a:p>
          <a:p>
            <a:pPr eaLnBrk="1" hangingPunct="1">
              <a:lnSpc>
                <a:spcPct val="90000"/>
              </a:lnSpc>
              <a:buFontTx/>
              <a:buNone/>
            </a:pPr>
            <a:r>
              <a:rPr lang="en-US" sz="1400" dirty="0" smtClean="0">
                <a:solidFill>
                  <a:srgbClr val="000000"/>
                </a:solidFill>
                <a:latin typeface="Calibri" pitchFamily="34" charset="0"/>
              </a:rPr>
              <a:t>	String s= new String();		//Line 4</a:t>
            </a:r>
          </a:p>
          <a:p>
            <a:pPr eaLnBrk="1" hangingPunct="1">
              <a:lnSpc>
                <a:spcPct val="90000"/>
              </a:lnSpc>
              <a:buFontTx/>
              <a:buNone/>
            </a:pPr>
            <a:r>
              <a:rPr lang="en-US" sz="1400" dirty="0" smtClean="0">
                <a:solidFill>
                  <a:srgbClr val="000000"/>
                </a:solidFill>
                <a:latin typeface="Calibri" pitchFamily="34" charset="0"/>
              </a:rPr>
              <a:t>	String s= new String(“Hello”);	//Line5</a:t>
            </a:r>
          </a:p>
          <a:p>
            <a:pPr eaLnBrk="1" hangingPunct="1">
              <a:lnSpc>
                <a:spcPct val="90000"/>
              </a:lnSpc>
              <a:buFontTx/>
              <a:buNone/>
            </a:pPr>
            <a:r>
              <a:rPr lang="en-US" sz="1400" dirty="0" smtClean="0">
                <a:solidFill>
                  <a:srgbClr val="000000"/>
                </a:solidFill>
                <a:latin typeface="Calibri" pitchFamily="34" charset="0"/>
              </a:rPr>
              <a:t>	String s1= new String(s);	//Line6</a:t>
            </a:r>
          </a:p>
          <a:p>
            <a:pPr algn="just">
              <a:lnSpc>
                <a:spcPct val="140000"/>
              </a:lnSpc>
              <a:spcBef>
                <a:spcPts val="500"/>
              </a:spcBef>
              <a:buFont typeface="Wingdings" pitchFamily="2" charset="2"/>
              <a:buChar char="q"/>
            </a:pPr>
            <a:endParaRPr lang="en-US" sz="14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1800" b="1" dirty="0" smtClean="0">
                <a:latin typeface="Calibri" pitchFamily="34" charset="0"/>
              </a:rPr>
              <a:t>Understand inheritance with example scenarios .</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r>
              <a:rPr lang="en-US" sz="1600" b="1" dirty="0" smtClean="0">
                <a:solidFill>
                  <a:schemeClr val="tx1"/>
                </a:solidFill>
                <a:latin typeface="Calibri" pitchFamily="34" charset="0"/>
                <a:cs typeface="Courier New" pitchFamily="49" charset="0"/>
              </a:rPr>
              <a:t>Student</a:t>
            </a:r>
            <a:r>
              <a:rPr lang="en-US" sz="1600" dirty="0" smtClean="0">
                <a:latin typeface="Calibri" pitchFamily="34" charset="0"/>
              </a:rPr>
              <a:t> and </a:t>
            </a:r>
            <a:r>
              <a:rPr lang="en-US" sz="1600" b="1" dirty="0" smtClean="0">
                <a:solidFill>
                  <a:schemeClr val="tx1"/>
                </a:solidFill>
                <a:latin typeface="Calibri" pitchFamily="34" charset="0"/>
                <a:cs typeface="Courier New" pitchFamily="49" charset="0"/>
              </a:rPr>
              <a:t>Teacher</a:t>
            </a:r>
            <a:r>
              <a:rPr lang="en-US" sz="1600" dirty="0" smtClean="0">
                <a:latin typeface="Calibri" pitchFamily="34" charset="0"/>
              </a:rPr>
              <a:t> are </a:t>
            </a:r>
            <a:r>
              <a:rPr lang="en-US" sz="1600" b="1" dirty="0" smtClean="0">
                <a:solidFill>
                  <a:schemeClr val="tx1"/>
                </a:solidFill>
                <a:latin typeface="Calibri" pitchFamily="34" charset="0"/>
                <a:cs typeface="Courier New" pitchFamily="49" charset="0"/>
              </a:rPr>
              <a:t>Person</a:t>
            </a:r>
            <a:r>
              <a:rPr lang="en-US" sz="1600" dirty="0" smtClean="0">
                <a:latin typeface="Calibri" pitchFamily="34" charset="0"/>
              </a:rPr>
              <a:t>. </a:t>
            </a:r>
            <a:r>
              <a:rPr lang="en-US" sz="1600" b="1" dirty="0" smtClean="0">
                <a:solidFill>
                  <a:schemeClr val="tx1"/>
                </a:solidFill>
                <a:latin typeface="Calibri" pitchFamily="34" charset="0"/>
                <a:cs typeface="Courier New" pitchFamily="49" charset="0"/>
              </a:rPr>
              <a:t>Person</a:t>
            </a:r>
            <a:r>
              <a:rPr lang="en-US" sz="1600" dirty="0" smtClean="0">
                <a:latin typeface="Calibri" pitchFamily="34" charset="0"/>
              </a:rPr>
              <a:t> can be a super class and </a:t>
            </a:r>
            <a:r>
              <a:rPr lang="en-US" sz="1600" b="1" dirty="0" smtClean="0">
                <a:solidFill>
                  <a:schemeClr val="tx1"/>
                </a:solidFill>
                <a:latin typeface="Calibri" pitchFamily="34" charset="0"/>
                <a:cs typeface="Courier New" pitchFamily="49" charset="0"/>
              </a:rPr>
              <a:t>Student</a:t>
            </a:r>
            <a:r>
              <a:rPr lang="en-US" sz="1600" dirty="0" smtClean="0">
                <a:latin typeface="Calibri" pitchFamily="34" charset="0"/>
              </a:rPr>
              <a:t> and </a:t>
            </a:r>
            <a:r>
              <a:rPr lang="en-US" sz="1600" b="1" dirty="0" smtClean="0">
                <a:solidFill>
                  <a:schemeClr val="tx1"/>
                </a:solidFill>
                <a:latin typeface="Calibri" pitchFamily="34" charset="0"/>
                <a:cs typeface="Courier New" pitchFamily="49" charset="0"/>
              </a:rPr>
              <a:t>Teacher</a:t>
            </a:r>
            <a:r>
              <a:rPr lang="en-US" sz="1600" dirty="0" smtClean="0">
                <a:latin typeface="Calibri" pitchFamily="34" charset="0"/>
              </a:rPr>
              <a:t> can be subclass of </a:t>
            </a:r>
            <a:r>
              <a:rPr lang="en-US" sz="1600" b="1" dirty="0" smtClean="0">
                <a:solidFill>
                  <a:schemeClr val="tx1"/>
                </a:solidFill>
                <a:latin typeface="Calibri" pitchFamily="34" charset="0"/>
                <a:cs typeface="Courier New" pitchFamily="49" charset="0"/>
              </a:rPr>
              <a:t>Person</a:t>
            </a:r>
            <a:r>
              <a:rPr lang="en-US" sz="1600" dirty="0" smtClean="0">
                <a:latin typeface="Calibri" pitchFamily="34" charset="0"/>
              </a:rPr>
              <a:t> class. </a:t>
            </a:r>
            <a:r>
              <a:rPr lang="en-US" sz="1600" b="1" dirty="0" smtClean="0">
                <a:solidFill>
                  <a:schemeClr val="tx1"/>
                </a:solidFill>
                <a:latin typeface="Calibri" pitchFamily="34" charset="0"/>
                <a:cs typeface="Courier New" pitchFamily="49" charset="0"/>
              </a:rPr>
              <a:t>Student</a:t>
            </a:r>
            <a:r>
              <a:rPr lang="en-US" sz="1600" dirty="0" smtClean="0">
                <a:latin typeface="Calibri" pitchFamily="34" charset="0"/>
              </a:rPr>
              <a:t> is-a </a:t>
            </a:r>
            <a:r>
              <a:rPr lang="en-US" sz="1600" b="1" dirty="0" smtClean="0">
                <a:solidFill>
                  <a:schemeClr val="tx1"/>
                </a:solidFill>
                <a:latin typeface="Calibri" pitchFamily="34" charset="0"/>
                <a:cs typeface="Courier New" pitchFamily="49" charset="0"/>
              </a:rPr>
              <a:t>Person</a:t>
            </a:r>
            <a:r>
              <a:rPr lang="en-US" sz="1600" dirty="0" smtClean="0">
                <a:latin typeface="Calibri" pitchFamily="34" charset="0"/>
              </a:rPr>
              <a:t>, </a:t>
            </a:r>
            <a:r>
              <a:rPr lang="en-US" sz="1600" b="1" dirty="0" smtClean="0">
                <a:solidFill>
                  <a:schemeClr val="tx1"/>
                </a:solidFill>
                <a:latin typeface="Calibri" pitchFamily="34" charset="0"/>
                <a:cs typeface="Courier New" pitchFamily="49" charset="0"/>
              </a:rPr>
              <a:t>Teacher</a:t>
            </a:r>
            <a:r>
              <a:rPr lang="en-US" sz="1600" dirty="0" smtClean="0">
                <a:latin typeface="Calibri" pitchFamily="34" charset="0"/>
              </a:rPr>
              <a:t> is-a </a:t>
            </a:r>
            <a:r>
              <a:rPr lang="en-US" sz="1600" b="1" dirty="0" smtClean="0">
                <a:solidFill>
                  <a:schemeClr val="tx1"/>
                </a:solidFill>
                <a:latin typeface="Calibri" pitchFamily="34" charset="0"/>
                <a:cs typeface="Courier New" pitchFamily="49" charset="0"/>
              </a:rPr>
              <a:t>Person.</a:t>
            </a:r>
          </a:p>
          <a:p>
            <a:pPr algn="just"/>
            <a:r>
              <a:rPr lang="en-US" sz="1600" b="1" dirty="0" smtClean="0">
                <a:solidFill>
                  <a:schemeClr val="tx1"/>
                </a:solidFill>
                <a:latin typeface="Calibri" pitchFamily="34" charset="0"/>
                <a:cs typeface="Courier New" pitchFamily="49" charset="0"/>
              </a:rPr>
              <a:t>HOD</a:t>
            </a:r>
            <a:r>
              <a:rPr lang="en-US" sz="1600" dirty="0" smtClean="0">
                <a:latin typeface="Calibri" pitchFamily="34" charset="0"/>
              </a:rPr>
              <a:t> is-a </a:t>
            </a:r>
            <a:r>
              <a:rPr lang="en-US" sz="1600" b="1" dirty="0" smtClean="0">
                <a:solidFill>
                  <a:schemeClr val="tx1"/>
                </a:solidFill>
                <a:latin typeface="Calibri" pitchFamily="34" charset="0"/>
                <a:cs typeface="Courier New" pitchFamily="49" charset="0"/>
              </a:rPr>
              <a:t>Teacher. Since Teacher </a:t>
            </a:r>
            <a:r>
              <a:rPr lang="en-US" sz="1600" dirty="0" smtClean="0">
                <a:latin typeface="Calibri" pitchFamily="34" charset="0"/>
              </a:rPr>
              <a:t>is-a</a:t>
            </a:r>
            <a:r>
              <a:rPr lang="en-US" sz="1600" b="1" dirty="0" smtClean="0">
                <a:solidFill>
                  <a:schemeClr val="tx1"/>
                </a:solidFill>
                <a:latin typeface="Calibri" pitchFamily="34" charset="0"/>
                <a:cs typeface="Courier New" pitchFamily="49" charset="0"/>
              </a:rPr>
              <a:t> Person, HOD </a:t>
            </a:r>
            <a:r>
              <a:rPr lang="en-US" sz="1600" dirty="0" smtClean="0">
                <a:latin typeface="Calibri" pitchFamily="34" charset="0"/>
              </a:rPr>
              <a:t>is also a </a:t>
            </a:r>
            <a:r>
              <a:rPr lang="en-US" sz="1600" b="1" dirty="0" smtClean="0">
                <a:solidFill>
                  <a:schemeClr val="tx1"/>
                </a:solidFill>
                <a:latin typeface="Calibri" pitchFamily="34" charset="0"/>
                <a:cs typeface="Courier New" pitchFamily="49" charset="0"/>
              </a:rPr>
              <a:t>Person.</a:t>
            </a:r>
          </a:p>
          <a:p>
            <a:pPr algn="just"/>
            <a:r>
              <a:rPr lang="en-US" sz="1600" b="1" dirty="0" smtClean="0">
                <a:solidFill>
                  <a:schemeClr val="tx1"/>
                </a:solidFill>
                <a:latin typeface="Calibri" pitchFamily="34" charset="0"/>
                <a:cs typeface="Courier New" pitchFamily="49" charset="0"/>
              </a:rPr>
              <a:t>Theory and Lab are </a:t>
            </a:r>
            <a:r>
              <a:rPr lang="en-US" sz="1600" b="1" dirty="0" err="1" smtClean="0">
                <a:solidFill>
                  <a:schemeClr val="tx1"/>
                </a:solidFill>
                <a:latin typeface="Calibri" pitchFamily="34" charset="0"/>
                <a:cs typeface="Courier New" pitchFamily="49" charset="0"/>
              </a:rPr>
              <a:t>ClassRoomSession</a:t>
            </a:r>
            <a:r>
              <a:rPr lang="en-US" sz="1600" b="1" dirty="0" smtClean="0">
                <a:solidFill>
                  <a:schemeClr val="tx1"/>
                </a:solidFill>
                <a:latin typeface="Calibri" pitchFamily="34" charset="0"/>
                <a:cs typeface="Courier New" pitchFamily="49" charset="0"/>
              </a:rPr>
              <a:t>.</a:t>
            </a:r>
          </a:p>
          <a:p>
            <a:pPr algn="just"/>
            <a:r>
              <a:rPr lang="en-US" sz="1600" b="1" dirty="0" err="1" smtClean="0">
                <a:solidFill>
                  <a:schemeClr val="tx1"/>
                </a:solidFill>
                <a:latin typeface="Calibri" pitchFamily="34" charset="0"/>
                <a:cs typeface="Courier New" pitchFamily="49" charset="0"/>
              </a:rPr>
              <a:t>SeminarHall</a:t>
            </a:r>
            <a:r>
              <a:rPr lang="en-US" sz="1600" b="1" dirty="0" smtClean="0">
                <a:solidFill>
                  <a:schemeClr val="tx1"/>
                </a:solidFill>
                <a:latin typeface="Calibri" pitchFamily="34" charset="0"/>
                <a:cs typeface="Courier New" pitchFamily="49" charset="0"/>
              </a:rPr>
              <a:t> </a:t>
            </a:r>
            <a:r>
              <a:rPr lang="en-US" sz="1600" dirty="0" smtClean="0">
                <a:latin typeface="Calibri" pitchFamily="34" charset="0"/>
              </a:rPr>
              <a:t>is a </a:t>
            </a:r>
            <a:r>
              <a:rPr lang="en-US" sz="1600" b="1" dirty="0" err="1" smtClean="0">
                <a:solidFill>
                  <a:schemeClr val="tx1"/>
                </a:solidFill>
                <a:latin typeface="Calibri" pitchFamily="34" charset="0"/>
                <a:cs typeface="Courier New" pitchFamily="49" charset="0"/>
              </a:rPr>
              <a:t>ClassRoom</a:t>
            </a:r>
            <a:r>
              <a:rPr lang="en-US" sz="1600" b="1" dirty="0" smtClean="0">
                <a:solidFill>
                  <a:schemeClr val="tx1"/>
                </a:solidFill>
                <a:latin typeface="Calibri" pitchFamily="34" charset="0"/>
                <a:cs typeface="Courier New" pitchFamily="49" charset="0"/>
              </a:rPr>
              <a:t>.</a:t>
            </a:r>
            <a:endParaRPr lang="en-US" sz="16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marL="457200" indent="-457200">
              <a:spcBef>
                <a:spcPct val="50000"/>
              </a:spcBef>
              <a:defRPr/>
            </a:pPr>
            <a:r>
              <a:rPr lang="en-US" sz="2800" b="1" dirty="0" smtClean="0">
                <a:latin typeface="Calibri" pitchFamily="34" charset="0"/>
                <a:cs typeface="Courier New" pitchFamily="49" charset="0"/>
              </a:rPr>
              <a:t>Methods of String class:</a:t>
            </a:r>
            <a:endParaRPr lang="en-US" sz="2800" b="1" dirty="0">
              <a:latin typeface="Calibri" pitchFamily="34" charset="0"/>
              <a:cs typeface="Courier New" pitchFamily="49"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70000" lnSpcReduction="20000"/>
          </a:bodyPr>
          <a:lstStyle>
            <a:extLst/>
          </a:lstStyle>
          <a:p>
            <a:pPr algn="just">
              <a:lnSpc>
                <a:spcPct val="140000"/>
              </a:lnSpc>
              <a:spcBef>
                <a:spcPts val="500"/>
              </a:spcBef>
              <a:buSzPct val="80000"/>
              <a:buFont typeface="Wingdings" pitchFamily="2" charset="2"/>
              <a:buChar char="q"/>
            </a:pPr>
            <a:endParaRPr lang="en-IN" sz="1400" dirty="0" smtClean="0">
              <a:solidFill>
                <a:schemeClr val="tx1"/>
              </a:solidFill>
              <a:latin typeface="Calibri" pitchFamily="34" charset="0"/>
            </a:endParaRPr>
          </a:p>
          <a:p>
            <a:pPr marL="457200" indent="-457200">
              <a:spcBef>
                <a:spcPct val="50000"/>
              </a:spcBef>
              <a:buFont typeface="Wingdings" pitchFamily="2" charset="2"/>
              <a:buChar char="q"/>
              <a:defRPr/>
            </a:pPr>
            <a:r>
              <a:rPr lang="en-US" sz="2000" b="1" dirty="0" err="1" smtClean="0">
                <a:solidFill>
                  <a:schemeClr val="tx1"/>
                </a:solidFill>
                <a:latin typeface="Calibri" pitchFamily="34" charset="0"/>
              </a:rPr>
              <a:t>int</a:t>
            </a:r>
            <a:r>
              <a:rPr lang="en-US" sz="2000" b="1" dirty="0" smtClean="0">
                <a:solidFill>
                  <a:schemeClr val="tx1"/>
                </a:solidFill>
                <a:latin typeface="Calibri" pitchFamily="34" charset="0"/>
              </a:rPr>
              <a:t> length()</a:t>
            </a:r>
            <a:r>
              <a:rPr lang="en-US" sz="2000" dirty="0" smtClean="0">
                <a:solidFill>
                  <a:schemeClr val="tx1"/>
                </a:solidFill>
                <a:latin typeface="Calibri" pitchFamily="34" charset="0"/>
              </a:rPr>
              <a:t> </a:t>
            </a:r>
          </a:p>
          <a:p>
            <a:pPr marL="457200" indent="-457200">
              <a:spcBef>
                <a:spcPct val="50000"/>
              </a:spcBef>
              <a:buFont typeface="Wingdings" pitchFamily="2" charset="2"/>
              <a:buChar char="q"/>
              <a:defRPr/>
            </a:pPr>
            <a:r>
              <a:rPr lang="en-US" sz="2000" dirty="0" smtClean="0">
                <a:solidFill>
                  <a:schemeClr val="tx1"/>
                </a:solidFill>
                <a:latin typeface="Calibri" pitchFamily="34" charset="0"/>
              </a:rPr>
              <a:t>Returns the length of this string</a:t>
            </a:r>
          </a:p>
          <a:p>
            <a:pPr marL="914400" lvl="1" indent="-457200">
              <a:spcBef>
                <a:spcPct val="50000"/>
              </a:spcBef>
              <a:defRPr/>
            </a:pPr>
            <a:r>
              <a:rPr lang="en-US" sz="2000" b="1" dirty="0" smtClean="0">
                <a:solidFill>
                  <a:schemeClr val="tx1"/>
                </a:solidFill>
                <a:latin typeface="Calibri" pitchFamily="34" charset="0"/>
              </a:rPr>
              <a:t>String s= new String(“Hello”);</a:t>
            </a:r>
          </a:p>
          <a:p>
            <a:pPr marL="914400" lvl="1" indent="-457200">
              <a:spcBef>
                <a:spcPct val="50000"/>
              </a:spcBef>
              <a:defRPr/>
            </a:pPr>
            <a:r>
              <a:rPr lang="en-US" sz="2000" b="1" dirty="0" err="1" smtClean="0">
                <a:solidFill>
                  <a:schemeClr val="tx1"/>
                </a:solidFill>
                <a:latin typeface="Calibri" pitchFamily="34" charset="0"/>
              </a:rPr>
              <a:t>System.out.println</a:t>
            </a:r>
            <a:r>
              <a:rPr lang="en-US" sz="2000" b="1" dirty="0" smtClean="0">
                <a:solidFill>
                  <a:schemeClr val="tx1"/>
                </a:solidFill>
                <a:latin typeface="Calibri" pitchFamily="34" charset="0"/>
              </a:rPr>
              <a:t>(</a:t>
            </a:r>
            <a:r>
              <a:rPr lang="en-US" sz="2000" b="1" dirty="0" err="1" smtClean="0">
                <a:solidFill>
                  <a:schemeClr val="tx1"/>
                </a:solidFill>
                <a:latin typeface="Calibri" pitchFamily="34" charset="0"/>
              </a:rPr>
              <a:t>s.length</a:t>
            </a:r>
            <a:r>
              <a:rPr lang="en-US" sz="2000" b="1" dirty="0" smtClean="0">
                <a:solidFill>
                  <a:schemeClr val="tx1"/>
                </a:solidFill>
                <a:latin typeface="Calibri" pitchFamily="34" charset="0"/>
              </a:rPr>
              <a:t>()); 	//Line1</a:t>
            </a:r>
          </a:p>
          <a:p>
            <a:pPr marL="914400" lvl="1" indent="-457200">
              <a:spcBef>
                <a:spcPct val="50000"/>
              </a:spcBef>
              <a:defRPr/>
            </a:pPr>
            <a:r>
              <a:rPr lang="en-US" sz="2000" b="1" dirty="0" smtClean="0">
                <a:solidFill>
                  <a:schemeClr val="tx1"/>
                </a:solidFill>
                <a:latin typeface="Calibri" pitchFamily="34" charset="0"/>
              </a:rPr>
              <a:t>//prints 5</a:t>
            </a:r>
          </a:p>
          <a:p>
            <a:pPr marL="457200" indent="-457200">
              <a:spcBef>
                <a:spcPct val="50000"/>
              </a:spcBef>
              <a:defRPr/>
            </a:pPr>
            <a:endParaRPr lang="en-US" sz="2000" b="1" dirty="0" smtClean="0">
              <a:solidFill>
                <a:schemeClr val="tx1"/>
              </a:solidFill>
              <a:latin typeface="Calibri" pitchFamily="34" charset="0"/>
            </a:endParaRPr>
          </a:p>
          <a:p>
            <a:pPr marL="514350" indent="-514350">
              <a:spcBef>
                <a:spcPct val="50000"/>
              </a:spcBef>
              <a:buFont typeface="Wingdings" pitchFamily="2" charset="2"/>
              <a:buChar char="q"/>
              <a:defRPr/>
            </a:pPr>
            <a:r>
              <a:rPr lang="en-US" sz="2000" b="1" dirty="0" smtClean="0">
                <a:solidFill>
                  <a:schemeClr val="tx1"/>
                </a:solidFill>
                <a:latin typeface="Calibri" pitchFamily="34" charset="0"/>
              </a:rPr>
              <a:t>char </a:t>
            </a:r>
            <a:r>
              <a:rPr lang="en-US" sz="2000" b="1" dirty="0" err="1" smtClean="0">
                <a:solidFill>
                  <a:schemeClr val="tx1"/>
                </a:solidFill>
                <a:latin typeface="Calibri" pitchFamily="34" charset="0"/>
              </a:rPr>
              <a:t>charAt</a:t>
            </a:r>
            <a:r>
              <a:rPr lang="en-US" sz="2000" b="1" dirty="0" smtClean="0">
                <a:solidFill>
                  <a:schemeClr val="tx1"/>
                </a:solidFill>
                <a:latin typeface="Calibri" pitchFamily="34" charset="0"/>
              </a:rPr>
              <a:t>(</a:t>
            </a:r>
            <a:r>
              <a:rPr lang="en-US" sz="2000" b="1" dirty="0" err="1" smtClean="0">
                <a:solidFill>
                  <a:schemeClr val="tx1"/>
                </a:solidFill>
                <a:latin typeface="Calibri" pitchFamily="34" charset="0"/>
              </a:rPr>
              <a:t>int</a:t>
            </a:r>
            <a:r>
              <a:rPr lang="en-US" sz="2000" b="1" dirty="0" smtClean="0">
                <a:solidFill>
                  <a:schemeClr val="tx1"/>
                </a:solidFill>
                <a:latin typeface="Calibri" pitchFamily="34" charset="0"/>
              </a:rPr>
              <a:t> index) </a:t>
            </a:r>
          </a:p>
          <a:p>
            <a:pPr marL="457200" indent="-457200">
              <a:spcBef>
                <a:spcPct val="50000"/>
              </a:spcBef>
              <a:buFont typeface="Wingdings" pitchFamily="2" charset="2"/>
              <a:buChar char="q"/>
              <a:defRPr/>
            </a:pPr>
            <a:r>
              <a:rPr lang="en-US" sz="2000" dirty="0" smtClean="0">
                <a:solidFill>
                  <a:schemeClr val="tx1"/>
                </a:solidFill>
                <a:latin typeface="Calibri" pitchFamily="34" charset="0"/>
              </a:rPr>
              <a:t>Returns the character at the specified index</a:t>
            </a:r>
          </a:p>
          <a:p>
            <a:pPr marL="914400" lvl="1" indent="-457200">
              <a:spcBef>
                <a:spcPct val="50000"/>
              </a:spcBef>
              <a:defRPr/>
            </a:pPr>
            <a:r>
              <a:rPr lang="en-US" sz="2000" b="1" dirty="0" smtClean="0">
                <a:solidFill>
                  <a:schemeClr val="tx1"/>
                </a:solidFill>
                <a:latin typeface="Calibri" pitchFamily="34" charset="0"/>
              </a:rPr>
              <a:t>String s="Have a nice day";</a:t>
            </a:r>
          </a:p>
          <a:p>
            <a:pPr marL="914400" lvl="1" indent="-457200">
              <a:spcBef>
                <a:spcPct val="50000"/>
              </a:spcBef>
              <a:defRPr/>
            </a:pPr>
            <a:r>
              <a:rPr lang="en-US" sz="2000" b="1" dirty="0" err="1" smtClean="0">
                <a:solidFill>
                  <a:schemeClr val="tx1"/>
                </a:solidFill>
                <a:latin typeface="Calibri" pitchFamily="34" charset="0"/>
              </a:rPr>
              <a:t>System.out.println</a:t>
            </a:r>
            <a:r>
              <a:rPr lang="en-US" sz="2000" b="1" dirty="0" smtClean="0">
                <a:solidFill>
                  <a:schemeClr val="tx1"/>
                </a:solidFill>
                <a:latin typeface="Calibri" pitchFamily="34" charset="0"/>
              </a:rPr>
              <a:t>(</a:t>
            </a:r>
            <a:r>
              <a:rPr lang="en-US" sz="2000" b="1" dirty="0" err="1" smtClean="0">
                <a:solidFill>
                  <a:schemeClr val="tx1"/>
                </a:solidFill>
                <a:latin typeface="Calibri" pitchFamily="34" charset="0"/>
              </a:rPr>
              <a:t>s.charAt</a:t>
            </a:r>
            <a:r>
              <a:rPr lang="en-US" sz="2000" b="1" dirty="0" smtClean="0">
                <a:solidFill>
                  <a:schemeClr val="tx1"/>
                </a:solidFill>
                <a:latin typeface="Calibri" pitchFamily="34" charset="0"/>
              </a:rPr>
              <a:t>(0));	//Line2</a:t>
            </a:r>
          </a:p>
          <a:p>
            <a:pPr marL="914400" lvl="1" indent="-457200">
              <a:spcBef>
                <a:spcPct val="50000"/>
              </a:spcBef>
              <a:defRPr/>
            </a:pPr>
            <a:r>
              <a:rPr lang="en-US" sz="2000" b="1" dirty="0" smtClean="0">
                <a:solidFill>
                  <a:schemeClr val="tx1"/>
                </a:solidFill>
                <a:latin typeface="Calibri" pitchFamily="34" charset="0"/>
              </a:rPr>
              <a:t>// prints H</a:t>
            </a:r>
          </a:p>
          <a:p>
            <a:pPr algn="just">
              <a:lnSpc>
                <a:spcPct val="140000"/>
              </a:lnSpc>
              <a:spcBef>
                <a:spcPts val="500"/>
              </a:spcBef>
              <a:buSzPct val="80000"/>
              <a:buFont typeface="Wingdings" pitchFamily="2" charset="2"/>
              <a:buChar char="q"/>
            </a:pPr>
            <a:endParaRPr lang="en-US" sz="1400" dirty="0" smtClean="0">
              <a:solidFill>
                <a:schemeClr val="tx1"/>
              </a:solidFill>
              <a:latin typeface="Calibri" pitchFamily="34" charset="0"/>
            </a:endParaRPr>
          </a:p>
          <a:p>
            <a:pPr algn="just">
              <a:lnSpc>
                <a:spcPct val="140000"/>
              </a:lnSpc>
              <a:spcBef>
                <a:spcPts val="500"/>
              </a:spcBef>
              <a:buFont typeface="Wingdings" pitchFamily="2" charset="2"/>
              <a:buChar char="q"/>
            </a:pPr>
            <a:endParaRPr lang="en-US" sz="14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marL="457200" indent="-457200">
              <a:spcBef>
                <a:spcPct val="50000"/>
              </a:spcBef>
              <a:defRPr/>
            </a:pPr>
            <a:r>
              <a:rPr lang="en-US" sz="2800" b="1" dirty="0" smtClean="0">
                <a:latin typeface="Calibri" pitchFamily="34" charset="0"/>
                <a:cs typeface="Courier New" pitchFamily="49" charset="0"/>
              </a:rPr>
              <a:t>Methods of String class (Continued):</a:t>
            </a:r>
            <a:endParaRPr lang="en-US" sz="2800" b="1" dirty="0">
              <a:latin typeface="Calibri" pitchFamily="34" charset="0"/>
              <a:cs typeface="Courier New" pitchFamily="49"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55000" lnSpcReduction="20000"/>
          </a:bodyPr>
          <a:lstStyle>
            <a:extLst/>
          </a:lstStyle>
          <a:p>
            <a:pPr algn="just" eaLnBrk="1" hangingPunct="1">
              <a:spcBef>
                <a:spcPct val="50000"/>
              </a:spcBef>
              <a:buFont typeface="Wingdings" pitchFamily="2" charset="2"/>
              <a:buChar char="q"/>
            </a:pPr>
            <a:r>
              <a:rPr lang="en-US" sz="2500" dirty="0" smtClean="0">
                <a:latin typeface="Calibri" pitchFamily="34" charset="0"/>
              </a:rPr>
              <a:t>String concatenation can be done in two ways:</a:t>
            </a:r>
            <a:r>
              <a:rPr lang="en-US" sz="2500" b="1" dirty="0" smtClean="0">
                <a:solidFill>
                  <a:srgbClr val="000000"/>
                </a:solidFill>
                <a:latin typeface="Calibri" pitchFamily="34" charset="0"/>
              </a:rPr>
              <a:t> </a:t>
            </a:r>
          </a:p>
          <a:p>
            <a:pPr marL="457200" indent="-457200" algn="just" eaLnBrk="1" hangingPunct="1">
              <a:spcBef>
                <a:spcPct val="50000"/>
              </a:spcBef>
              <a:buFont typeface="Wingdings" pitchFamily="2" charset="2"/>
              <a:buChar char="q"/>
              <a:defRPr/>
            </a:pPr>
            <a:r>
              <a:rPr lang="en-US" sz="2500" b="1" dirty="0" smtClean="0">
                <a:solidFill>
                  <a:srgbClr val="000000"/>
                </a:solidFill>
                <a:latin typeface="Calibri" pitchFamily="34" charset="0"/>
              </a:rPr>
              <a:t>“+” operator</a:t>
            </a:r>
            <a:r>
              <a:rPr lang="en-US" sz="2500" dirty="0" smtClean="0">
                <a:latin typeface="Calibri" pitchFamily="34" charset="0"/>
              </a:rPr>
              <a:t>: Not a method but an operator that can be used with strings (Unlike C++, there no operator overloading in Java. However + is overloaded for strings for programmer convenience.) </a:t>
            </a:r>
            <a:endParaRPr lang="en-US" sz="2500" b="1" dirty="0" smtClean="0">
              <a:solidFill>
                <a:srgbClr val="000000"/>
              </a:solidFill>
              <a:latin typeface="Calibri" pitchFamily="34" charset="0"/>
            </a:endParaRPr>
          </a:p>
          <a:p>
            <a:pPr lvl="1" algn="just" eaLnBrk="1" hangingPunct="1">
              <a:lnSpc>
                <a:spcPct val="100000"/>
              </a:lnSpc>
              <a:spcBef>
                <a:spcPct val="50000"/>
              </a:spcBef>
              <a:buNone/>
            </a:pPr>
            <a:r>
              <a:rPr lang="en-US" sz="2500" b="1" dirty="0" smtClean="0">
                <a:solidFill>
                  <a:srgbClr val="000000"/>
                </a:solidFill>
                <a:latin typeface="Calibri" pitchFamily="34" charset="0"/>
              </a:rPr>
              <a:t> 1. String s1=“abc”,s2=“def”;</a:t>
            </a:r>
          </a:p>
          <a:p>
            <a:pPr lvl="1" algn="just" eaLnBrk="1" hangingPunct="1">
              <a:lnSpc>
                <a:spcPct val="100000"/>
              </a:lnSpc>
              <a:spcBef>
                <a:spcPct val="50000"/>
              </a:spcBef>
              <a:buFontTx/>
              <a:buNone/>
            </a:pPr>
            <a:r>
              <a:rPr lang="en-US" sz="2500" b="1" dirty="0" smtClean="0">
                <a:solidFill>
                  <a:srgbClr val="000000"/>
                </a:solidFill>
                <a:latin typeface="Calibri" pitchFamily="34" charset="0"/>
              </a:rPr>
              <a:t> 2. String s3=s1+s2; </a:t>
            </a:r>
            <a:r>
              <a:rPr lang="en-US" sz="2500" b="1" dirty="0" smtClean="0">
                <a:solidFill>
                  <a:srgbClr val="C81E1E"/>
                </a:solidFill>
                <a:latin typeface="Calibri" pitchFamily="34" charset="0"/>
              </a:rPr>
              <a:t>// returns </a:t>
            </a:r>
            <a:r>
              <a:rPr lang="en-US" sz="2500" b="1" dirty="0" err="1" smtClean="0">
                <a:solidFill>
                  <a:srgbClr val="C81E1E"/>
                </a:solidFill>
                <a:latin typeface="Calibri" pitchFamily="34" charset="0"/>
              </a:rPr>
              <a:t>abcdef</a:t>
            </a:r>
            <a:endParaRPr lang="en-US" sz="2500" b="1" dirty="0" smtClean="0">
              <a:solidFill>
                <a:srgbClr val="C81E1E"/>
              </a:solidFill>
              <a:latin typeface="Calibri" pitchFamily="34" charset="0"/>
            </a:endParaRPr>
          </a:p>
          <a:p>
            <a:pPr lvl="1" algn="just" eaLnBrk="1" hangingPunct="1">
              <a:lnSpc>
                <a:spcPct val="100000"/>
              </a:lnSpc>
              <a:spcBef>
                <a:spcPct val="50000"/>
              </a:spcBef>
              <a:buFontTx/>
              <a:buNone/>
            </a:pPr>
            <a:r>
              <a:rPr lang="en-US" sz="2500" b="1" dirty="0" smtClean="0">
                <a:solidFill>
                  <a:srgbClr val="000000"/>
                </a:solidFill>
                <a:latin typeface="Calibri" pitchFamily="34" charset="0"/>
              </a:rPr>
              <a:t> 3. String s4=s1+1; </a:t>
            </a:r>
            <a:r>
              <a:rPr lang="en-US" sz="2500" b="1" dirty="0" smtClean="0">
                <a:solidFill>
                  <a:srgbClr val="C81E1E"/>
                </a:solidFill>
                <a:latin typeface="Calibri" pitchFamily="34" charset="0"/>
              </a:rPr>
              <a:t>// returns abc1</a:t>
            </a:r>
          </a:p>
          <a:p>
            <a:pPr lvl="1" algn="just" eaLnBrk="1" hangingPunct="1">
              <a:lnSpc>
                <a:spcPct val="100000"/>
              </a:lnSpc>
              <a:spcBef>
                <a:spcPct val="50000"/>
              </a:spcBef>
              <a:buNone/>
            </a:pPr>
            <a:r>
              <a:rPr lang="en-US" sz="2500" b="1" dirty="0" smtClean="0">
                <a:solidFill>
                  <a:srgbClr val="000000"/>
                </a:solidFill>
                <a:latin typeface="Calibri" pitchFamily="34" charset="0"/>
              </a:rPr>
              <a:t> 4. String s5=s1+”</a:t>
            </a:r>
            <a:r>
              <a:rPr lang="en-US" sz="2500" b="1" dirty="0" err="1" smtClean="0">
                <a:solidFill>
                  <a:srgbClr val="000000"/>
                </a:solidFill>
                <a:latin typeface="Calibri" pitchFamily="34" charset="0"/>
              </a:rPr>
              <a:t>dd</a:t>
            </a:r>
            <a:r>
              <a:rPr lang="en-US" sz="2500" b="1" dirty="0" smtClean="0">
                <a:solidFill>
                  <a:srgbClr val="000000"/>
                </a:solidFill>
                <a:latin typeface="Calibri" pitchFamily="34" charset="0"/>
              </a:rPr>
              <a:t>”; </a:t>
            </a:r>
            <a:r>
              <a:rPr lang="en-US" sz="2500" b="1" dirty="0" smtClean="0">
                <a:solidFill>
                  <a:srgbClr val="C81E1E"/>
                </a:solidFill>
                <a:latin typeface="Calibri" pitchFamily="34" charset="0"/>
              </a:rPr>
              <a:t>// returns </a:t>
            </a:r>
            <a:r>
              <a:rPr lang="en-US" sz="2500" b="1" dirty="0" err="1" smtClean="0">
                <a:solidFill>
                  <a:srgbClr val="C81E1E"/>
                </a:solidFill>
                <a:latin typeface="Calibri" pitchFamily="34" charset="0"/>
              </a:rPr>
              <a:t>abcdd</a:t>
            </a:r>
            <a:endParaRPr lang="en-US" sz="2500" b="1" dirty="0" smtClean="0">
              <a:solidFill>
                <a:srgbClr val="000000"/>
              </a:solidFill>
              <a:latin typeface="Calibri" pitchFamily="34" charset="0"/>
            </a:endParaRPr>
          </a:p>
          <a:p>
            <a:pPr lvl="1" algn="just" eaLnBrk="1" hangingPunct="1">
              <a:lnSpc>
                <a:spcPct val="100000"/>
              </a:lnSpc>
              <a:spcBef>
                <a:spcPct val="50000"/>
              </a:spcBef>
              <a:buFontTx/>
              <a:buNone/>
            </a:pPr>
            <a:r>
              <a:rPr lang="en-US" sz="2500" b="1" dirty="0" smtClean="0">
                <a:solidFill>
                  <a:srgbClr val="000000"/>
                </a:solidFill>
                <a:latin typeface="Calibri" pitchFamily="34" charset="0"/>
              </a:rPr>
              <a:t> 5. String s4=s1+true;</a:t>
            </a:r>
            <a:r>
              <a:rPr lang="en-US" sz="2500" b="1" dirty="0" smtClean="0">
                <a:solidFill>
                  <a:srgbClr val="C81E1E"/>
                </a:solidFill>
                <a:latin typeface="Calibri" pitchFamily="34" charset="0"/>
              </a:rPr>
              <a:t> // returns </a:t>
            </a:r>
            <a:r>
              <a:rPr lang="en-US" sz="2500" b="1" dirty="0" err="1" smtClean="0">
                <a:solidFill>
                  <a:srgbClr val="C81E1E"/>
                </a:solidFill>
                <a:latin typeface="Calibri" pitchFamily="34" charset="0"/>
              </a:rPr>
              <a:t>abctrue</a:t>
            </a:r>
            <a:endParaRPr lang="en-US" sz="2500" b="1" dirty="0" smtClean="0">
              <a:solidFill>
                <a:srgbClr val="000000"/>
              </a:solidFill>
              <a:latin typeface="Calibri" pitchFamily="34" charset="0"/>
            </a:endParaRPr>
          </a:p>
          <a:p>
            <a:pPr lvl="1" algn="just" eaLnBrk="1" hangingPunct="1">
              <a:lnSpc>
                <a:spcPct val="100000"/>
              </a:lnSpc>
              <a:spcBef>
                <a:spcPct val="50000"/>
              </a:spcBef>
              <a:buFontTx/>
              <a:buNone/>
            </a:pPr>
            <a:r>
              <a:rPr lang="en-US" sz="2500" b="1" dirty="0" smtClean="0">
                <a:solidFill>
                  <a:srgbClr val="000000"/>
                </a:solidFill>
                <a:latin typeface="Calibri" pitchFamily="34" charset="0"/>
              </a:rPr>
              <a:t> 6. String s4=s1+’d’;</a:t>
            </a:r>
            <a:r>
              <a:rPr lang="en-US" sz="2500" b="1" dirty="0" smtClean="0">
                <a:solidFill>
                  <a:srgbClr val="C81E1E"/>
                </a:solidFill>
                <a:latin typeface="Calibri" pitchFamily="34" charset="0"/>
              </a:rPr>
              <a:t> // returns </a:t>
            </a:r>
            <a:r>
              <a:rPr lang="en-US" sz="2500" b="1" dirty="0" err="1" smtClean="0">
                <a:solidFill>
                  <a:srgbClr val="C81E1E"/>
                </a:solidFill>
                <a:latin typeface="Calibri" pitchFamily="34" charset="0"/>
              </a:rPr>
              <a:t>abcd</a:t>
            </a:r>
            <a:endParaRPr lang="en-US" sz="2500" b="1" dirty="0" smtClean="0">
              <a:solidFill>
                <a:srgbClr val="C81E1E"/>
              </a:solidFill>
              <a:latin typeface="Calibri" pitchFamily="34" charset="0"/>
            </a:endParaRPr>
          </a:p>
          <a:p>
            <a:pPr lvl="1" algn="just" eaLnBrk="1" hangingPunct="1">
              <a:lnSpc>
                <a:spcPct val="100000"/>
              </a:lnSpc>
              <a:spcBef>
                <a:spcPct val="50000"/>
              </a:spcBef>
              <a:buFontTx/>
              <a:buNone/>
            </a:pPr>
            <a:r>
              <a:rPr lang="en-US" sz="2500" b="1" dirty="0" smtClean="0">
                <a:solidFill>
                  <a:srgbClr val="000000"/>
                </a:solidFill>
                <a:latin typeface="Calibri" pitchFamily="34" charset="0"/>
              </a:rPr>
              <a:t> 7. String s4=null+ s1; </a:t>
            </a:r>
            <a:r>
              <a:rPr lang="en-US" sz="2500" b="1" dirty="0" smtClean="0">
                <a:solidFill>
                  <a:srgbClr val="C81E1E"/>
                </a:solidFill>
                <a:latin typeface="Calibri" pitchFamily="34" charset="0"/>
              </a:rPr>
              <a:t>// returns </a:t>
            </a:r>
            <a:r>
              <a:rPr lang="en-US" sz="2500" b="1" dirty="0" err="1" smtClean="0">
                <a:solidFill>
                  <a:srgbClr val="C81E1E"/>
                </a:solidFill>
                <a:latin typeface="Calibri" pitchFamily="34" charset="0"/>
              </a:rPr>
              <a:t>nullabc</a:t>
            </a:r>
            <a:endParaRPr lang="en-US" sz="2500" b="1" dirty="0" smtClean="0">
              <a:solidFill>
                <a:srgbClr val="C81E1E"/>
              </a:solidFill>
              <a:latin typeface="Calibri" pitchFamily="34" charset="0"/>
            </a:endParaRPr>
          </a:p>
          <a:p>
            <a:pPr algn="just" eaLnBrk="1" hangingPunct="1">
              <a:lnSpc>
                <a:spcPct val="100000"/>
              </a:lnSpc>
              <a:spcBef>
                <a:spcPct val="50000"/>
              </a:spcBef>
              <a:buFont typeface="Wingdings" pitchFamily="2" charset="2"/>
              <a:buChar char="q"/>
            </a:pPr>
            <a:r>
              <a:rPr lang="en-US" sz="2500" b="1" dirty="0" smtClean="0">
                <a:solidFill>
                  <a:srgbClr val="000000"/>
                </a:solidFill>
                <a:latin typeface="Calibri" pitchFamily="34" charset="0"/>
              </a:rPr>
              <a:t>String </a:t>
            </a:r>
            <a:r>
              <a:rPr lang="en-US" sz="2500" b="1" dirty="0" err="1" smtClean="0">
                <a:solidFill>
                  <a:srgbClr val="000000"/>
                </a:solidFill>
                <a:latin typeface="Calibri" pitchFamily="34" charset="0"/>
              </a:rPr>
              <a:t>concat</a:t>
            </a:r>
            <a:r>
              <a:rPr lang="en-US" sz="2500" b="1" dirty="0" smtClean="0">
                <a:solidFill>
                  <a:srgbClr val="000000"/>
                </a:solidFill>
                <a:latin typeface="Calibri" pitchFamily="34" charset="0"/>
              </a:rPr>
              <a:t>(String </a:t>
            </a:r>
            <a:r>
              <a:rPr lang="en-US" sz="2500" b="1" dirty="0" err="1" smtClean="0">
                <a:solidFill>
                  <a:srgbClr val="000000"/>
                </a:solidFill>
                <a:latin typeface="Calibri" pitchFamily="34" charset="0"/>
              </a:rPr>
              <a:t>str</a:t>
            </a:r>
            <a:r>
              <a:rPr lang="en-US" sz="2500" b="1" dirty="0" smtClean="0">
                <a:solidFill>
                  <a:srgbClr val="000000"/>
                </a:solidFill>
                <a:latin typeface="Calibri" pitchFamily="34" charset="0"/>
              </a:rPr>
              <a:t>)</a:t>
            </a:r>
          </a:p>
          <a:p>
            <a:pPr algn="just" eaLnBrk="1" hangingPunct="1">
              <a:lnSpc>
                <a:spcPct val="100000"/>
              </a:lnSpc>
              <a:spcBef>
                <a:spcPct val="50000"/>
              </a:spcBef>
              <a:buNone/>
            </a:pPr>
            <a:r>
              <a:rPr lang="en-US" sz="2500" b="1" dirty="0" smtClean="0">
                <a:solidFill>
                  <a:srgbClr val="000000"/>
                </a:solidFill>
                <a:latin typeface="Calibri" pitchFamily="34" charset="0"/>
              </a:rPr>
              <a:t>	  8. String s1=“</a:t>
            </a:r>
            <a:r>
              <a:rPr lang="en-US" sz="2500" b="1" dirty="0" err="1" smtClean="0">
                <a:solidFill>
                  <a:srgbClr val="000000"/>
                </a:solidFill>
                <a:latin typeface="Calibri" pitchFamily="34" charset="0"/>
              </a:rPr>
              <a:t>java”.concat</a:t>
            </a:r>
            <a:r>
              <a:rPr lang="en-US" sz="2500" b="1" dirty="0" smtClean="0">
                <a:solidFill>
                  <a:srgbClr val="000000"/>
                </a:solidFill>
                <a:latin typeface="Calibri" pitchFamily="34" charset="0"/>
              </a:rPr>
              <a:t>(“c”);</a:t>
            </a:r>
            <a:r>
              <a:rPr lang="en-US" sz="2500" b="1" dirty="0" smtClean="0">
                <a:solidFill>
                  <a:srgbClr val="C81E1E"/>
                </a:solidFill>
                <a:latin typeface="Calibri" pitchFamily="34" charset="0"/>
                <a:sym typeface="Wingdings" pitchFamily="2" charset="2"/>
              </a:rPr>
              <a:t>//</a:t>
            </a:r>
            <a:r>
              <a:rPr lang="en-US" sz="2500" b="1" dirty="0" smtClean="0">
                <a:solidFill>
                  <a:srgbClr val="C81E1E"/>
                </a:solidFill>
                <a:latin typeface="Calibri" pitchFamily="34" charset="0"/>
              </a:rPr>
              <a:t>returns “</a:t>
            </a:r>
            <a:r>
              <a:rPr lang="en-US" sz="2500" b="1" dirty="0" err="1" smtClean="0">
                <a:solidFill>
                  <a:srgbClr val="C81E1E"/>
                </a:solidFill>
                <a:latin typeface="Calibri" pitchFamily="34" charset="0"/>
              </a:rPr>
              <a:t>javac</a:t>
            </a:r>
            <a:r>
              <a:rPr lang="en-US" sz="2500" b="1" dirty="0" smtClean="0">
                <a:solidFill>
                  <a:srgbClr val="C81E1E"/>
                </a:solidFill>
                <a:latin typeface="Calibri" pitchFamily="34" charset="0"/>
              </a:rPr>
              <a:t>”</a:t>
            </a:r>
          </a:p>
        </p:txBody>
      </p:sp>
    </p:spTree>
  </p:cSld>
  <p:clrMapOvr>
    <a:masterClrMapping/>
  </p:clrMapOvr>
  <p:transition spd="med">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marL="457200" indent="-457200">
              <a:spcBef>
                <a:spcPct val="50000"/>
              </a:spcBef>
              <a:defRPr/>
            </a:pPr>
            <a:r>
              <a:rPr lang="en-US" sz="2800" b="1" dirty="0" smtClean="0">
                <a:latin typeface="Calibri" pitchFamily="34" charset="0"/>
                <a:cs typeface="Courier New" pitchFamily="49" charset="0"/>
              </a:rPr>
              <a:t>Methods of String class (Continued):</a:t>
            </a:r>
            <a:endParaRPr lang="en-US" sz="2800" b="1" dirty="0">
              <a:latin typeface="Calibri" pitchFamily="34" charset="0"/>
              <a:cs typeface="Courier New" pitchFamily="49"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lnSpc>
                <a:spcPct val="140000"/>
              </a:lnSpc>
              <a:spcBef>
                <a:spcPts val="500"/>
              </a:spcBef>
              <a:buSzPct val="80000"/>
              <a:buFont typeface="Wingdings" pitchFamily="2" charset="2"/>
              <a:buChar char="q"/>
            </a:pPr>
            <a:endParaRPr lang="en-IN" sz="1400" dirty="0" smtClean="0">
              <a:solidFill>
                <a:schemeClr val="tx1"/>
              </a:solidFill>
              <a:latin typeface="Calibri" pitchFamily="34" charset="0"/>
            </a:endParaRPr>
          </a:p>
          <a:p>
            <a:pPr eaLnBrk="1" hangingPunct="1">
              <a:spcBef>
                <a:spcPct val="50000"/>
              </a:spcBef>
              <a:buFont typeface="Wingdings" pitchFamily="2" charset="2"/>
              <a:buChar char="q"/>
            </a:pPr>
            <a:r>
              <a:rPr lang="en-US" sz="1400" dirty="0" smtClean="0">
                <a:latin typeface="Calibri" pitchFamily="34" charset="0"/>
              </a:rPr>
              <a:t>To compare if two strings are the same, equals methods are used.</a:t>
            </a:r>
          </a:p>
          <a:p>
            <a:pPr eaLnBrk="1" hangingPunct="1">
              <a:spcBef>
                <a:spcPct val="50000"/>
              </a:spcBef>
              <a:buFont typeface="Wingdings" pitchFamily="2" charset="2"/>
              <a:buChar char="q"/>
            </a:pPr>
            <a:r>
              <a:rPr lang="en-US" sz="1400" b="1" dirty="0" err="1" smtClean="0">
                <a:solidFill>
                  <a:srgbClr val="000000"/>
                </a:solidFill>
                <a:latin typeface="Calibri" pitchFamily="34" charset="0"/>
              </a:rPr>
              <a:t>boolean</a:t>
            </a:r>
            <a:r>
              <a:rPr lang="en-US" sz="1400" b="1" dirty="0" smtClean="0">
                <a:solidFill>
                  <a:srgbClr val="000000"/>
                </a:solidFill>
                <a:latin typeface="Calibri" pitchFamily="34" charset="0"/>
              </a:rPr>
              <a:t> equals(Object </a:t>
            </a:r>
            <a:r>
              <a:rPr lang="en-US" sz="1400" b="1" dirty="0" err="1" smtClean="0">
                <a:solidFill>
                  <a:srgbClr val="000000"/>
                </a:solidFill>
                <a:latin typeface="Calibri" pitchFamily="34" charset="0"/>
              </a:rPr>
              <a:t>object</a:t>
            </a:r>
            <a:r>
              <a:rPr lang="en-US" sz="1400" b="1" dirty="0" smtClean="0">
                <a:solidFill>
                  <a:srgbClr val="000000"/>
                </a:solidFill>
                <a:latin typeface="Calibri" pitchFamily="34" charset="0"/>
              </a:rPr>
              <a:t>) </a:t>
            </a:r>
          </a:p>
          <a:p>
            <a:pPr eaLnBrk="1" hangingPunct="1">
              <a:spcBef>
                <a:spcPct val="50000"/>
              </a:spcBef>
              <a:buFont typeface="Wingdings" pitchFamily="2" charset="2"/>
              <a:buChar char="q"/>
            </a:pPr>
            <a:r>
              <a:rPr lang="en-US" sz="1400" b="1" dirty="0" err="1" smtClean="0">
                <a:solidFill>
                  <a:srgbClr val="000000"/>
                </a:solidFill>
                <a:latin typeface="Calibri" pitchFamily="34" charset="0"/>
              </a:rPr>
              <a:t>boolean</a:t>
            </a:r>
            <a:r>
              <a:rPr lang="en-US" sz="1400" b="1" dirty="0" smtClean="0">
                <a:solidFill>
                  <a:srgbClr val="000000"/>
                </a:solidFill>
                <a:latin typeface="Calibri" pitchFamily="34" charset="0"/>
              </a:rPr>
              <a:t> </a:t>
            </a:r>
            <a:r>
              <a:rPr lang="en-US" sz="1400" b="1" dirty="0" err="1" smtClean="0">
                <a:solidFill>
                  <a:srgbClr val="000000"/>
                </a:solidFill>
                <a:latin typeface="Calibri" pitchFamily="34" charset="0"/>
              </a:rPr>
              <a:t>equalsIgnoreCase</a:t>
            </a:r>
            <a:r>
              <a:rPr lang="en-US" sz="1400" b="1" dirty="0" smtClean="0">
                <a:solidFill>
                  <a:srgbClr val="000000"/>
                </a:solidFill>
                <a:latin typeface="Calibri" pitchFamily="34" charset="0"/>
              </a:rPr>
              <a:t>(String </a:t>
            </a:r>
            <a:r>
              <a:rPr lang="en-US" sz="1400" b="1" dirty="0" err="1" smtClean="0">
                <a:solidFill>
                  <a:srgbClr val="000000"/>
                </a:solidFill>
                <a:latin typeface="Calibri" pitchFamily="34" charset="0"/>
              </a:rPr>
              <a:t>anotherString</a:t>
            </a:r>
            <a:r>
              <a:rPr lang="en-US" sz="1400" b="1" dirty="0" smtClean="0">
                <a:solidFill>
                  <a:srgbClr val="000000"/>
                </a:solidFill>
                <a:latin typeface="Calibri" pitchFamily="34" charset="0"/>
              </a:rPr>
              <a:t>) </a:t>
            </a:r>
            <a:endParaRPr lang="en-US" sz="1400" b="1" dirty="0" smtClean="0">
              <a:latin typeface="Calibri" pitchFamily="34" charset="0"/>
            </a:endParaRPr>
          </a:p>
          <a:p>
            <a:pPr lvl="1" eaLnBrk="1" hangingPunct="1">
              <a:spcBef>
                <a:spcPct val="50000"/>
              </a:spcBef>
              <a:buFontTx/>
              <a:buNone/>
            </a:pPr>
            <a:r>
              <a:rPr lang="en-US" sz="1400" b="1" dirty="0" smtClean="0">
                <a:latin typeface="Calibri" pitchFamily="34" charset="0"/>
              </a:rPr>
              <a:t>Example:</a:t>
            </a:r>
          </a:p>
          <a:p>
            <a:pPr lvl="1" eaLnBrk="1" hangingPunct="1">
              <a:spcBef>
                <a:spcPct val="50000"/>
              </a:spcBef>
              <a:buFontTx/>
              <a:buNone/>
            </a:pPr>
            <a:r>
              <a:rPr lang="en-US" sz="1400" b="1" dirty="0" smtClean="0">
                <a:solidFill>
                  <a:srgbClr val="000000"/>
                </a:solidFill>
                <a:latin typeface="Calibri" pitchFamily="34" charset="0"/>
              </a:rPr>
              <a:t>1. String s1=“</a:t>
            </a:r>
            <a:r>
              <a:rPr lang="en-US" sz="1400" b="1" dirty="0" err="1" smtClean="0">
                <a:solidFill>
                  <a:srgbClr val="000000"/>
                </a:solidFill>
                <a:latin typeface="Calibri" pitchFamily="34" charset="0"/>
              </a:rPr>
              <a:t>abc</a:t>
            </a:r>
            <a:r>
              <a:rPr lang="en-US" sz="1400" b="1" dirty="0" smtClean="0">
                <a:solidFill>
                  <a:srgbClr val="000000"/>
                </a:solidFill>
                <a:latin typeface="Calibri" pitchFamily="34" charset="0"/>
              </a:rPr>
              <a:t>”;</a:t>
            </a:r>
          </a:p>
          <a:p>
            <a:pPr lvl="1" eaLnBrk="1" hangingPunct="1">
              <a:spcBef>
                <a:spcPct val="50000"/>
              </a:spcBef>
              <a:buFontTx/>
              <a:buNone/>
            </a:pPr>
            <a:r>
              <a:rPr lang="en-US" sz="1400" b="1" dirty="0" smtClean="0">
                <a:solidFill>
                  <a:srgbClr val="000000"/>
                </a:solidFill>
                <a:latin typeface="Calibri" pitchFamily="34" charset="0"/>
              </a:rPr>
              <a:t>2. String s2=“</a:t>
            </a:r>
            <a:r>
              <a:rPr lang="en-US" sz="1400" b="1" dirty="0" err="1" smtClean="0">
                <a:solidFill>
                  <a:srgbClr val="000000"/>
                </a:solidFill>
                <a:latin typeface="Calibri" pitchFamily="34" charset="0"/>
              </a:rPr>
              <a:t>sbc</a:t>
            </a:r>
            <a:r>
              <a:rPr lang="en-US" sz="1400" b="1" dirty="0" smtClean="0">
                <a:solidFill>
                  <a:srgbClr val="000000"/>
                </a:solidFill>
                <a:latin typeface="Calibri" pitchFamily="34" charset="0"/>
              </a:rPr>
              <a:t>”;</a:t>
            </a:r>
          </a:p>
          <a:p>
            <a:pPr lvl="1" eaLnBrk="1" hangingPunct="1">
              <a:spcBef>
                <a:spcPct val="50000"/>
              </a:spcBef>
              <a:buFontTx/>
              <a:buNone/>
            </a:pPr>
            <a:r>
              <a:rPr lang="en-US" sz="1400" b="1" dirty="0" smtClean="0">
                <a:solidFill>
                  <a:srgbClr val="000000"/>
                </a:solidFill>
                <a:latin typeface="Calibri" pitchFamily="34" charset="0"/>
              </a:rPr>
              <a:t>3. String s3=“ABC”;</a:t>
            </a:r>
          </a:p>
          <a:p>
            <a:pPr lvl="1" eaLnBrk="1" hangingPunct="1">
              <a:spcBef>
                <a:spcPct val="50000"/>
              </a:spcBef>
              <a:buFontTx/>
              <a:buNone/>
            </a:pPr>
            <a:r>
              <a:rPr lang="en-US" sz="1400" b="1" dirty="0" smtClean="0">
                <a:solidFill>
                  <a:srgbClr val="000000"/>
                </a:solidFill>
                <a:latin typeface="Calibri" pitchFamily="34" charset="0"/>
              </a:rPr>
              <a:t>4. s1.equals(s2) </a:t>
            </a:r>
            <a:r>
              <a:rPr lang="en-US" sz="1400" b="1" dirty="0" smtClean="0">
                <a:solidFill>
                  <a:srgbClr val="C81E1E"/>
                </a:solidFill>
                <a:latin typeface="Calibri" pitchFamily="34" charset="0"/>
              </a:rPr>
              <a:t>;//returns false</a:t>
            </a:r>
          </a:p>
          <a:p>
            <a:pPr lvl="1" eaLnBrk="1" hangingPunct="1">
              <a:spcBef>
                <a:spcPct val="50000"/>
              </a:spcBef>
              <a:buFontTx/>
              <a:buNone/>
            </a:pPr>
            <a:r>
              <a:rPr lang="en-US" sz="1400" b="1" dirty="0" smtClean="0">
                <a:solidFill>
                  <a:srgbClr val="000000"/>
                </a:solidFill>
                <a:latin typeface="Calibri" pitchFamily="34" charset="0"/>
              </a:rPr>
              <a:t>5. s1.equalsIgnoreCase(s3) </a:t>
            </a:r>
            <a:r>
              <a:rPr lang="en-US" sz="1400" b="1" dirty="0" smtClean="0">
                <a:solidFill>
                  <a:srgbClr val="C81E1E"/>
                </a:solidFill>
                <a:latin typeface="Calibri" pitchFamily="34" charset="0"/>
              </a:rPr>
              <a:t>;//returns true</a:t>
            </a:r>
          </a:p>
          <a:p>
            <a:pPr algn="just">
              <a:lnSpc>
                <a:spcPct val="140000"/>
              </a:lnSpc>
              <a:spcBef>
                <a:spcPts val="500"/>
              </a:spcBef>
              <a:buFont typeface="Wingdings" pitchFamily="2" charset="2"/>
              <a:buChar char="q"/>
            </a:pPr>
            <a:endParaRPr lang="en-US" sz="14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marL="457200" indent="-457200">
              <a:spcBef>
                <a:spcPct val="50000"/>
              </a:spcBef>
              <a:defRPr/>
            </a:pPr>
            <a:r>
              <a:rPr lang="en-US" sz="2800" b="1" dirty="0" smtClean="0">
                <a:latin typeface="Calibri" pitchFamily="34" charset="0"/>
                <a:cs typeface="Courier New" pitchFamily="49" charset="0"/>
              </a:rPr>
              <a:t>Methods of String class (Continued):</a:t>
            </a:r>
            <a:endParaRPr lang="en-US" sz="2800" b="1" dirty="0">
              <a:latin typeface="Calibri" pitchFamily="34" charset="0"/>
              <a:cs typeface="Courier New" pitchFamily="49"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lnSpc>
                <a:spcPct val="140000"/>
              </a:lnSpc>
              <a:spcBef>
                <a:spcPts val="500"/>
              </a:spcBef>
              <a:buSzPct val="80000"/>
              <a:buFont typeface="Wingdings" pitchFamily="2" charset="2"/>
              <a:buChar char="q"/>
            </a:pPr>
            <a:endParaRPr lang="en-IN" sz="1600" dirty="0" smtClean="0">
              <a:solidFill>
                <a:schemeClr val="tx1"/>
              </a:solidFill>
              <a:latin typeface="Calibri" pitchFamily="34" charset="0"/>
            </a:endParaRPr>
          </a:p>
          <a:p>
            <a:pPr algn="just">
              <a:buFont typeface="Wingdings" pitchFamily="2" charset="2"/>
              <a:buChar char="q"/>
            </a:pPr>
            <a:r>
              <a:rPr lang="en-US" sz="1600" dirty="0" smtClean="0">
                <a:latin typeface="Calibri" pitchFamily="34" charset="0"/>
              </a:rPr>
              <a:t>Why do we require equals() method to compare Strings ? Can we not compare using ==?</a:t>
            </a:r>
          </a:p>
          <a:p>
            <a:pPr algn="just">
              <a:buFont typeface="Wingdings" pitchFamily="2" charset="2"/>
              <a:buChar char="q"/>
            </a:pPr>
            <a:r>
              <a:rPr lang="en-US" sz="1600" dirty="0" smtClean="0">
                <a:latin typeface="Calibri" pitchFamily="34" charset="0"/>
              </a:rPr>
              <a:t>== works fine with primitive data types. </a:t>
            </a:r>
          </a:p>
          <a:p>
            <a:pPr algn="just">
              <a:buFont typeface="Wingdings" pitchFamily="2" charset="2"/>
              <a:buChar char="q"/>
            </a:pPr>
            <a:r>
              <a:rPr lang="en-US" sz="1600" dirty="0" smtClean="0">
                <a:latin typeface="Calibri" pitchFamily="34" charset="0"/>
              </a:rPr>
              <a:t>But with references, (since they are like pointers) , == will actually compare the addresses.</a:t>
            </a:r>
          </a:p>
          <a:p>
            <a:pPr algn="just">
              <a:buFont typeface="Wingdings" pitchFamily="2" charset="2"/>
              <a:buChar char="q"/>
            </a:pPr>
            <a:r>
              <a:rPr lang="en-US" sz="1600" dirty="0" smtClean="0">
                <a:latin typeface="Calibri" pitchFamily="34" charset="0"/>
              </a:rPr>
              <a:t>What we want here is to check equality of  value of strings.</a:t>
            </a:r>
          </a:p>
          <a:p>
            <a:pPr lvl="1" algn="just">
              <a:buNone/>
            </a:pPr>
            <a:r>
              <a:rPr lang="en-US" sz="1600" b="1" dirty="0" smtClean="0">
                <a:solidFill>
                  <a:srgbClr val="000000"/>
                </a:solidFill>
                <a:latin typeface="Calibri" pitchFamily="34" charset="0"/>
              </a:rPr>
              <a:t>1. String s1= “</a:t>
            </a:r>
            <a:r>
              <a:rPr lang="en-US" sz="1600" b="1" dirty="0" err="1" smtClean="0">
                <a:solidFill>
                  <a:srgbClr val="000000"/>
                </a:solidFill>
                <a:latin typeface="Calibri" pitchFamily="34" charset="0"/>
              </a:rPr>
              <a:t>abc</a:t>
            </a:r>
            <a:r>
              <a:rPr lang="en-US" sz="1600" b="1" dirty="0" smtClean="0">
                <a:solidFill>
                  <a:srgbClr val="000000"/>
                </a:solidFill>
                <a:latin typeface="Calibri" pitchFamily="34" charset="0"/>
              </a:rPr>
              <a:t>”;</a:t>
            </a:r>
          </a:p>
          <a:p>
            <a:pPr lvl="1" algn="just">
              <a:buNone/>
            </a:pPr>
            <a:r>
              <a:rPr lang="en-US" sz="1600" b="1" dirty="0" smtClean="0">
                <a:solidFill>
                  <a:srgbClr val="000000"/>
                </a:solidFill>
                <a:latin typeface="Calibri" pitchFamily="34" charset="0"/>
              </a:rPr>
              <a:t>2. String s2=new String(s1);</a:t>
            </a:r>
          </a:p>
          <a:p>
            <a:pPr lvl="1" algn="just">
              <a:buNone/>
            </a:pPr>
            <a:r>
              <a:rPr lang="en-US" sz="1600" b="1" dirty="0" smtClean="0">
                <a:solidFill>
                  <a:srgbClr val="000000"/>
                </a:solidFill>
                <a:latin typeface="Calibri" pitchFamily="34" charset="0"/>
              </a:rPr>
              <a:t>3. </a:t>
            </a:r>
            <a:r>
              <a:rPr lang="en-US" sz="1600" b="1" dirty="0" err="1" smtClean="0">
                <a:solidFill>
                  <a:srgbClr val="000000"/>
                </a:solidFill>
                <a:latin typeface="Calibri" pitchFamily="34" charset="0"/>
              </a:rPr>
              <a:t>System.out.println</a:t>
            </a:r>
            <a:r>
              <a:rPr lang="en-US" sz="1600" b="1" dirty="0" smtClean="0">
                <a:solidFill>
                  <a:srgbClr val="000000"/>
                </a:solidFill>
                <a:latin typeface="Calibri" pitchFamily="34" charset="0"/>
              </a:rPr>
              <a:t>(s1==s2); </a:t>
            </a:r>
            <a:r>
              <a:rPr lang="en-US" sz="1600" b="1" dirty="0" smtClean="0">
                <a:solidFill>
                  <a:srgbClr val="C81E1E"/>
                </a:solidFill>
                <a:latin typeface="Calibri" pitchFamily="34" charset="0"/>
              </a:rPr>
              <a:t>// returns false</a:t>
            </a:r>
          </a:p>
          <a:p>
            <a:pPr lvl="1" algn="just">
              <a:buNone/>
            </a:pPr>
            <a:r>
              <a:rPr lang="en-US" sz="1600" b="1" dirty="0" smtClean="0">
                <a:solidFill>
                  <a:srgbClr val="000000"/>
                </a:solidFill>
                <a:latin typeface="Calibri" pitchFamily="34" charset="0"/>
              </a:rPr>
              <a:t>4. </a:t>
            </a:r>
            <a:r>
              <a:rPr lang="en-US" sz="1600" b="1" dirty="0" err="1" smtClean="0">
                <a:solidFill>
                  <a:srgbClr val="000000"/>
                </a:solidFill>
                <a:latin typeface="Calibri" pitchFamily="34" charset="0"/>
              </a:rPr>
              <a:t>System.out.println</a:t>
            </a:r>
            <a:r>
              <a:rPr lang="en-US" sz="1600" b="1" dirty="0" smtClean="0">
                <a:solidFill>
                  <a:srgbClr val="000000"/>
                </a:solidFill>
                <a:latin typeface="Calibri" pitchFamily="34" charset="0"/>
              </a:rPr>
              <a:t>(s1.equals(s2)); </a:t>
            </a:r>
            <a:r>
              <a:rPr lang="en-US" sz="1600" b="1" dirty="0" smtClean="0">
                <a:solidFill>
                  <a:srgbClr val="C81E1E"/>
                </a:solidFill>
                <a:latin typeface="Calibri" pitchFamily="34" charset="0"/>
              </a:rPr>
              <a:t>// returns true</a:t>
            </a:r>
          </a:p>
          <a:p>
            <a:pPr algn="just">
              <a:lnSpc>
                <a:spcPct val="140000"/>
              </a:lnSpc>
              <a:spcBef>
                <a:spcPts val="500"/>
              </a:spcBef>
              <a:buFont typeface="Wingdings" pitchFamily="2" charset="2"/>
              <a:buChar char="q"/>
            </a:pPr>
            <a:endParaRPr lang="en-US" sz="16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marL="457200" indent="-457200">
              <a:spcBef>
                <a:spcPct val="50000"/>
              </a:spcBef>
              <a:defRPr/>
            </a:pPr>
            <a:r>
              <a:rPr lang="en-US" sz="2800" b="1" dirty="0" smtClean="0">
                <a:latin typeface="Calibri" pitchFamily="34" charset="0"/>
                <a:cs typeface="Courier New" pitchFamily="49" charset="0"/>
              </a:rPr>
              <a:t>Methods of String class (Continued):</a:t>
            </a:r>
            <a:endParaRPr lang="en-US" sz="2800" b="1" dirty="0">
              <a:latin typeface="Calibri" pitchFamily="34" charset="0"/>
              <a:cs typeface="Courier New" pitchFamily="49"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92500" lnSpcReduction="20000"/>
          </a:bodyPr>
          <a:lstStyle>
            <a:extLst/>
          </a:lstStyle>
          <a:p>
            <a:pPr marL="228600" indent="-228600" eaLnBrk="1" hangingPunct="1">
              <a:buFont typeface="Wingdings" pitchFamily="2" charset="2"/>
              <a:buChar char="q"/>
            </a:pPr>
            <a:endParaRPr lang="en-US" sz="1600" dirty="0" smtClean="0">
              <a:latin typeface="Calibri" pitchFamily="34" charset="0"/>
            </a:endParaRPr>
          </a:p>
          <a:p>
            <a:pPr marL="228600" indent="-228600" eaLnBrk="1" hangingPunct="1">
              <a:buFont typeface="Wingdings" pitchFamily="2" charset="2"/>
              <a:buChar char="q"/>
            </a:pPr>
            <a:r>
              <a:rPr lang="en-US" sz="1600" dirty="0" smtClean="0">
                <a:latin typeface="Calibri" pitchFamily="34" charset="0"/>
              </a:rPr>
              <a:t> To work with parts of a string, we have two methods</a:t>
            </a:r>
          </a:p>
          <a:p>
            <a:pPr marL="228600" indent="-228600" eaLnBrk="1" hangingPunct="1">
              <a:buFont typeface="Wingdings" pitchFamily="2" charset="2"/>
              <a:buChar char="q"/>
            </a:pPr>
            <a:r>
              <a:rPr lang="en-US" sz="1600" b="1" dirty="0" smtClean="0">
                <a:solidFill>
                  <a:srgbClr val="000000"/>
                </a:solidFill>
                <a:latin typeface="Calibri" pitchFamily="34" charset="0"/>
              </a:rPr>
              <a:t>public String substring(</a:t>
            </a:r>
            <a:r>
              <a:rPr lang="en-US" sz="1600" b="1" dirty="0" err="1" smtClean="0">
                <a:solidFill>
                  <a:srgbClr val="000000"/>
                </a:solidFill>
                <a:latin typeface="Calibri" pitchFamily="34" charset="0"/>
              </a:rPr>
              <a:t>int</a:t>
            </a:r>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beginIndex</a:t>
            </a:r>
            <a:r>
              <a:rPr lang="en-US" sz="1600" b="1" dirty="0" smtClean="0">
                <a:solidFill>
                  <a:srgbClr val="000000"/>
                </a:solidFill>
                <a:latin typeface="Calibri" pitchFamily="34" charset="0"/>
              </a:rPr>
              <a:t>) </a:t>
            </a:r>
          </a:p>
          <a:p>
            <a:pPr marL="228600" indent="-228600" eaLnBrk="1" hangingPunct="1">
              <a:buFont typeface="Wingdings" pitchFamily="2" charset="2"/>
              <a:buChar char="q"/>
            </a:pPr>
            <a:r>
              <a:rPr lang="en-US" sz="1600" b="1" dirty="0" smtClean="0">
                <a:solidFill>
                  <a:srgbClr val="000000"/>
                </a:solidFill>
                <a:latin typeface="Calibri" pitchFamily="34" charset="0"/>
              </a:rPr>
              <a:t>public String substring(</a:t>
            </a:r>
            <a:r>
              <a:rPr lang="en-US" sz="1600" b="1" dirty="0" err="1" smtClean="0">
                <a:solidFill>
                  <a:srgbClr val="000000"/>
                </a:solidFill>
                <a:latin typeface="Calibri" pitchFamily="34" charset="0"/>
              </a:rPr>
              <a:t>int</a:t>
            </a:r>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beginIndex</a:t>
            </a:r>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int</a:t>
            </a:r>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endIndex</a:t>
            </a:r>
            <a:r>
              <a:rPr lang="en-US" sz="1600" b="1" dirty="0" smtClean="0">
                <a:solidFill>
                  <a:srgbClr val="000000"/>
                </a:solidFill>
                <a:latin typeface="Calibri" pitchFamily="34" charset="0"/>
              </a:rPr>
              <a:t>)</a:t>
            </a:r>
          </a:p>
          <a:p>
            <a:pPr marL="228600" indent="-228600" eaLnBrk="1" hangingPunct="1">
              <a:buFont typeface="Wingdings" pitchFamily="2" charset="2"/>
              <a:buChar char="q"/>
            </a:pPr>
            <a:r>
              <a:rPr lang="en-US" sz="1600" dirty="0" smtClean="0">
                <a:latin typeface="Calibri" pitchFamily="34" charset="0"/>
              </a:rPr>
              <a:t>Index begins from 0.</a:t>
            </a:r>
            <a:endParaRPr lang="en-US" sz="1600" b="1" dirty="0" smtClean="0">
              <a:solidFill>
                <a:srgbClr val="000000"/>
              </a:solidFill>
              <a:latin typeface="Calibri" pitchFamily="34" charset="0"/>
            </a:endParaRPr>
          </a:p>
          <a:p>
            <a:pPr eaLnBrk="1" hangingPunct="1">
              <a:lnSpc>
                <a:spcPct val="90000"/>
              </a:lnSpc>
              <a:spcBef>
                <a:spcPct val="50000"/>
              </a:spcBef>
              <a:buFontTx/>
              <a:buNone/>
            </a:pPr>
            <a:r>
              <a:rPr lang="en-US" sz="1600" b="1" dirty="0" smtClean="0">
                <a:solidFill>
                  <a:srgbClr val="000000"/>
                </a:solidFill>
                <a:latin typeface="Calibri" pitchFamily="34" charset="0"/>
              </a:rPr>
              <a:t>Example:</a:t>
            </a:r>
          </a:p>
          <a:p>
            <a:pPr eaLnBrk="1" hangingPunct="1">
              <a:lnSpc>
                <a:spcPct val="90000"/>
              </a:lnSpc>
              <a:spcBef>
                <a:spcPct val="50000"/>
              </a:spcBef>
              <a:buFontTx/>
              <a:buNone/>
            </a:pPr>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icecream".substring</a:t>
            </a:r>
            <a:r>
              <a:rPr lang="en-US" sz="1600" b="1" dirty="0" smtClean="0">
                <a:solidFill>
                  <a:srgbClr val="000000"/>
                </a:solidFill>
                <a:latin typeface="Calibri" pitchFamily="34" charset="0"/>
              </a:rPr>
              <a:t>(3); // returns “cream“</a:t>
            </a:r>
          </a:p>
          <a:p>
            <a:pPr eaLnBrk="1" hangingPunct="1">
              <a:lnSpc>
                <a:spcPct val="90000"/>
              </a:lnSpc>
              <a:spcBef>
                <a:spcPct val="50000"/>
              </a:spcBef>
              <a:buFontTx/>
              <a:buNone/>
            </a:pPr>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icecream".substring</a:t>
            </a:r>
            <a:r>
              <a:rPr lang="en-US" sz="1600" b="1" dirty="0" smtClean="0">
                <a:solidFill>
                  <a:srgbClr val="000000"/>
                </a:solidFill>
                <a:latin typeface="Calibri" pitchFamily="34" charset="0"/>
              </a:rPr>
              <a:t>(0,3); // returns “ice”</a:t>
            </a:r>
          </a:p>
          <a:p>
            <a:pPr eaLnBrk="1" hangingPunct="1">
              <a:lnSpc>
                <a:spcPct val="90000"/>
              </a:lnSpc>
              <a:spcBef>
                <a:spcPct val="50000"/>
              </a:spcBef>
              <a:buFont typeface="Wingdings" pitchFamily="2" charset="2"/>
              <a:buChar char="q"/>
            </a:pPr>
            <a:r>
              <a:rPr lang="en-US" sz="1600" dirty="0" smtClean="0">
                <a:latin typeface="Calibri" pitchFamily="34" charset="0"/>
              </a:rPr>
              <a:t>To remove with leading and trailing whitespace </a:t>
            </a:r>
          </a:p>
          <a:p>
            <a:pPr eaLnBrk="1" hangingPunct="1">
              <a:lnSpc>
                <a:spcPct val="90000"/>
              </a:lnSpc>
              <a:spcBef>
                <a:spcPct val="50000"/>
              </a:spcBef>
              <a:buNone/>
            </a:pPr>
            <a:r>
              <a:rPr lang="en-US" sz="1600" b="1" dirty="0" smtClean="0">
                <a:solidFill>
                  <a:srgbClr val="000000"/>
                </a:solidFill>
                <a:latin typeface="Calibri" pitchFamily="34" charset="0"/>
              </a:rPr>
              <a:t>	String trim()</a:t>
            </a:r>
          </a:p>
          <a:p>
            <a:pPr eaLnBrk="1" hangingPunct="1">
              <a:lnSpc>
                <a:spcPct val="90000"/>
              </a:lnSpc>
              <a:spcBef>
                <a:spcPct val="50000"/>
              </a:spcBef>
              <a:buNone/>
            </a:pPr>
            <a:r>
              <a:rPr lang="en-US" sz="1600" b="1" dirty="0" smtClean="0">
                <a:solidFill>
                  <a:srgbClr val="000000"/>
                </a:solidFill>
                <a:latin typeface="Calibri" pitchFamily="34" charset="0"/>
              </a:rPr>
              <a:t>	Example:</a:t>
            </a:r>
          </a:p>
          <a:p>
            <a:pPr eaLnBrk="1" hangingPunct="1">
              <a:lnSpc>
                <a:spcPct val="90000"/>
              </a:lnSpc>
              <a:spcBef>
                <a:spcPct val="50000"/>
              </a:spcBef>
              <a:buNone/>
            </a:pPr>
            <a:r>
              <a:rPr lang="en-US" sz="1600" b="1" dirty="0" smtClean="0">
                <a:solidFill>
                  <a:srgbClr val="000000"/>
                </a:solidFill>
                <a:latin typeface="Calibri" pitchFamily="34" charset="0"/>
              </a:rPr>
              <a:t>	1. String </a:t>
            </a:r>
            <a:r>
              <a:rPr lang="en-US" sz="1600" b="1" dirty="0" err="1" smtClean="0">
                <a:solidFill>
                  <a:srgbClr val="000000"/>
                </a:solidFill>
                <a:latin typeface="Calibri" pitchFamily="34" charset="0"/>
              </a:rPr>
              <a:t>str</a:t>
            </a:r>
            <a:r>
              <a:rPr lang="en-US" sz="1600" b="1" dirty="0" smtClean="0">
                <a:solidFill>
                  <a:srgbClr val="000000"/>
                </a:solidFill>
                <a:latin typeface="Calibri" pitchFamily="34" charset="0"/>
              </a:rPr>
              <a:t>=“       Hello        “;</a:t>
            </a:r>
          </a:p>
          <a:p>
            <a:pPr eaLnBrk="1" hangingPunct="1">
              <a:lnSpc>
                <a:spcPct val="90000"/>
              </a:lnSpc>
              <a:spcBef>
                <a:spcPct val="50000"/>
              </a:spcBef>
              <a:buNone/>
            </a:pPr>
            <a:r>
              <a:rPr lang="en-US" sz="1600" b="1" dirty="0" smtClean="0">
                <a:solidFill>
                  <a:srgbClr val="000000"/>
                </a:solidFill>
                <a:latin typeface="Calibri" pitchFamily="34" charset="0"/>
              </a:rPr>
              <a:t>	2. </a:t>
            </a:r>
            <a:r>
              <a:rPr lang="en-US" sz="1600" b="1" dirty="0" err="1" smtClean="0">
                <a:solidFill>
                  <a:srgbClr val="000000"/>
                </a:solidFill>
                <a:latin typeface="Calibri" pitchFamily="34" charset="0"/>
              </a:rPr>
              <a:t>System.out.println</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str.trim</a:t>
            </a:r>
            <a:r>
              <a:rPr lang="en-US" sz="1600" b="1" dirty="0" smtClean="0">
                <a:solidFill>
                  <a:srgbClr val="000000"/>
                </a:solidFill>
                <a:latin typeface="Calibri" pitchFamily="34" charset="0"/>
              </a:rPr>
              <a:t>()+”java”); //print “</a:t>
            </a:r>
            <a:r>
              <a:rPr lang="en-US" sz="1600" b="1" dirty="0" err="1" smtClean="0">
                <a:solidFill>
                  <a:srgbClr val="000000"/>
                </a:solidFill>
                <a:latin typeface="Calibri" pitchFamily="34" charset="0"/>
              </a:rPr>
              <a:t>Hellojava</a:t>
            </a:r>
            <a:r>
              <a:rPr lang="en-US" sz="1600" b="1" dirty="0" smtClean="0">
                <a:solidFill>
                  <a:srgbClr val="000000"/>
                </a:solidFill>
                <a:latin typeface="Calibri" pitchFamily="34" charset="0"/>
              </a:rPr>
              <a:t>”</a:t>
            </a:r>
          </a:p>
          <a:p>
            <a:pPr eaLnBrk="1" hangingPunct="1">
              <a:lnSpc>
                <a:spcPct val="90000"/>
              </a:lnSpc>
              <a:spcBef>
                <a:spcPct val="50000"/>
              </a:spcBef>
              <a:buNone/>
            </a:pPr>
            <a:endParaRPr lang="en-IN" sz="16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marL="457200" indent="-457200">
              <a:spcBef>
                <a:spcPct val="50000"/>
              </a:spcBef>
              <a:defRPr/>
            </a:pPr>
            <a:r>
              <a:rPr lang="en-US" sz="2800" b="1" dirty="0" smtClean="0">
                <a:latin typeface="Calibri" pitchFamily="34" charset="0"/>
                <a:cs typeface="Courier New" pitchFamily="49" charset="0"/>
              </a:rPr>
              <a:t>Methods of String class (Continued):</a:t>
            </a:r>
            <a:endParaRPr lang="en-US" sz="2800" b="1" dirty="0">
              <a:latin typeface="Calibri" pitchFamily="34" charset="0"/>
              <a:cs typeface="Courier New" pitchFamily="49"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lnSpcReduction="10000"/>
          </a:bodyPr>
          <a:lstStyle>
            <a:extLst/>
          </a:lstStyle>
          <a:p>
            <a:pPr marL="228600" indent="-228600" eaLnBrk="1" hangingPunct="1">
              <a:buFont typeface="Wingdings" pitchFamily="2" charset="2"/>
              <a:buChar char="q"/>
            </a:pPr>
            <a:endParaRPr lang="en-US" sz="1600" dirty="0" smtClean="0">
              <a:latin typeface="Calibri" pitchFamily="34" charset="0"/>
            </a:endParaRPr>
          </a:p>
          <a:p>
            <a:pPr marL="228600" indent="-228600" algn="just">
              <a:lnSpc>
                <a:spcPct val="140000"/>
              </a:lnSpc>
              <a:spcBef>
                <a:spcPct val="20000"/>
              </a:spcBef>
              <a:buFont typeface="Wingdings" pitchFamily="2" charset="2"/>
              <a:buChar char="§"/>
              <a:defRPr/>
            </a:pPr>
            <a:r>
              <a:rPr lang="en-US" sz="1600" b="1" dirty="0" smtClean="0">
                <a:solidFill>
                  <a:schemeClr val="tx1"/>
                </a:solidFill>
                <a:latin typeface="Calibri" pitchFamily="34" charset="0"/>
              </a:rPr>
              <a:t>public </a:t>
            </a:r>
            <a:r>
              <a:rPr lang="en-US" sz="1600" b="1" dirty="0" err="1" smtClean="0">
                <a:solidFill>
                  <a:schemeClr val="tx1"/>
                </a:solidFill>
                <a:latin typeface="Calibri" pitchFamily="34" charset="0"/>
              </a:rPr>
              <a:t>int</a:t>
            </a:r>
            <a:r>
              <a:rPr lang="en-US" sz="1600" b="1" dirty="0" smtClean="0">
                <a:solidFill>
                  <a:schemeClr val="tx1"/>
                </a:solidFill>
                <a:latin typeface="Calibri" pitchFamily="34" charset="0"/>
              </a:rPr>
              <a:t> </a:t>
            </a:r>
            <a:r>
              <a:rPr lang="en-US" sz="1600" b="1" dirty="0" err="1" smtClean="0">
                <a:solidFill>
                  <a:schemeClr val="tx1"/>
                </a:solidFill>
                <a:latin typeface="Calibri" pitchFamily="34" charset="0"/>
              </a:rPr>
              <a:t>compareTo</a:t>
            </a:r>
            <a:r>
              <a:rPr lang="en-US" sz="1600" b="1" dirty="0" smtClean="0">
                <a:solidFill>
                  <a:schemeClr val="tx1"/>
                </a:solidFill>
                <a:latin typeface="Calibri" pitchFamily="34" charset="0"/>
              </a:rPr>
              <a:t>(String </a:t>
            </a:r>
            <a:r>
              <a:rPr lang="en-US" sz="1600" b="1" dirty="0" err="1" smtClean="0">
                <a:solidFill>
                  <a:schemeClr val="tx1"/>
                </a:solidFill>
                <a:latin typeface="Calibri" pitchFamily="34" charset="0"/>
              </a:rPr>
              <a:t>anotherString</a:t>
            </a:r>
            <a:r>
              <a:rPr lang="en-US" sz="1600" b="1" dirty="0" smtClean="0">
                <a:solidFill>
                  <a:schemeClr val="tx1"/>
                </a:solidFill>
                <a:latin typeface="Calibri" pitchFamily="34" charset="0"/>
              </a:rPr>
              <a:t>)</a:t>
            </a:r>
          </a:p>
          <a:p>
            <a:pPr marL="228600" indent="-228600" algn="just">
              <a:lnSpc>
                <a:spcPct val="140000"/>
              </a:lnSpc>
              <a:spcBef>
                <a:spcPct val="20000"/>
              </a:spcBef>
              <a:buFont typeface="Wingdings" pitchFamily="2" charset="2"/>
              <a:buChar char="§"/>
              <a:defRPr/>
            </a:pPr>
            <a:r>
              <a:rPr lang="en-US" sz="1600" b="1" dirty="0" smtClean="0">
                <a:solidFill>
                  <a:schemeClr val="tx1"/>
                </a:solidFill>
                <a:latin typeface="Calibri" pitchFamily="34" charset="0"/>
              </a:rPr>
              <a:t>public </a:t>
            </a:r>
            <a:r>
              <a:rPr lang="en-US" sz="1600" b="1" dirty="0" err="1" smtClean="0">
                <a:solidFill>
                  <a:schemeClr val="tx1"/>
                </a:solidFill>
                <a:latin typeface="Calibri" pitchFamily="34" charset="0"/>
              </a:rPr>
              <a:t>int</a:t>
            </a:r>
            <a:r>
              <a:rPr lang="en-US" sz="1600" b="1" dirty="0" smtClean="0">
                <a:solidFill>
                  <a:schemeClr val="tx1"/>
                </a:solidFill>
                <a:latin typeface="Calibri" pitchFamily="34" charset="0"/>
              </a:rPr>
              <a:t> </a:t>
            </a:r>
            <a:r>
              <a:rPr lang="en-US" sz="1600" b="1" dirty="0" err="1" smtClean="0">
                <a:solidFill>
                  <a:schemeClr val="tx1"/>
                </a:solidFill>
                <a:latin typeface="Calibri" pitchFamily="34" charset="0"/>
              </a:rPr>
              <a:t>compareToIgnoreCase</a:t>
            </a:r>
            <a:r>
              <a:rPr lang="en-US" sz="1600" b="1" dirty="0" smtClean="0">
                <a:solidFill>
                  <a:schemeClr val="tx1"/>
                </a:solidFill>
                <a:latin typeface="Calibri" pitchFamily="34" charset="0"/>
              </a:rPr>
              <a:t>(String </a:t>
            </a:r>
            <a:r>
              <a:rPr lang="en-US" sz="1600" b="1" dirty="0" err="1" smtClean="0">
                <a:solidFill>
                  <a:schemeClr val="tx1"/>
                </a:solidFill>
                <a:latin typeface="Calibri" pitchFamily="34" charset="0"/>
              </a:rPr>
              <a:t>str</a:t>
            </a:r>
            <a:r>
              <a:rPr lang="en-US" sz="1600" b="1" dirty="0" smtClean="0">
                <a:solidFill>
                  <a:schemeClr val="tx1"/>
                </a:solidFill>
                <a:latin typeface="Calibri" pitchFamily="34" charset="0"/>
              </a:rPr>
              <a:t>)</a:t>
            </a:r>
          </a:p>
          <a:p>
            <a:pPr algn="just"/>
            <a:r>
              <a:rPr lang="en-US" sz="1600" dirty="0" smtClean="0">
                <a:solidFill>
                  <a:schemeClr val="tx1"/>
                </a:solidFill>
                <a:latin typeface="Calibri" pitchFamily="34" charset="0"/>
              </a:rPr>
              <a:t>Compares current String object with another String object. If the Strings are same the return value is 0 else the return value is non zero. </a:t>
            </a:r>
            <a:endParaRPr lang="en-IN" sz="1600" dirty="0" smtClean="0">
              <a:solidFill>
                <a:schemeClr val="tx1"/>
              </a:solidFill>
              <a:latin typeface="Calibri" pitchFamily="34" charset="0"/>
            </a:endParaRPr>
          </a:p>
          <a:p>
            <a:pPr algn="just"/>
            <a:r>
              <a:rPr lang="en-US" sz="1600" dirty="0" smtClean="0">
                <a:solidFill>
                  <a:schemeClr val="tx1"/>
                </a:solidFill>
                <a:latin typeface="Calibri" pitchFamily="34" charset="0"/>
              </a:rPr>
              <a:t>If str1 &gt; str2 then return value is a positive number  </a:t>
            </a:r>
            <a:endParaRPr lang="en-IN" sz="1600" dirty="0" smtClean="0">
              <a:solidFill>
                <a:schemeClr val="tx1"/>
              </a:solidFill>
              <a:latin typeface="Calibri" pitchFamily="34" charset="0"/>
            </a:endParaRPr>
          </a:p>
          <a:p>
            <a:pPr algn="just"/>
            <a:r>
              <a:rPr lang="en-US" sz="1600" dirty="0" smtClean="0">
                <a:solidFill>
                  <a:schemeClr val="tx1"/>
                </a:solidFill>
                <a:latin typeface="Calibri" pitchFamily="34" charset="0"/>
              </a:rPr>
              <a:t>If str1&lt;str2 then return value is a negative number </a:t>
            </a:r>
            <a:endParaRPr lang="en-US" sz="1600" b="1" dirty="0" smtClean="0">
              <a:solidFill>
                <a:schemeClr val="tx1"/>
              </a:solidFill>
              <a:latin typeface="Calibri" pitchFamily="34" charset="0"/>
            </a:endParaRPr>
          </a:p>
          <a:p>
            <a:pPr marL="228600" indent="-228600" algn="just">
              <a:lnSpc>
                <a:spcPct val="140000"/>
              </a:lnSpc>
              <a:spcBef>
                <a:spcPct val="20000"/>
              </a:spcBef>
              <a:buClr>
                <a:schemeClr val="accent2"/>
              </a:buClr>
              <a:defRPr/>
            </a:pPr>
            <a:r>
              <a:rPr lang="en-US" sz="1600" dirty="0" smtClean="0">
                <a:solidFill>
                  <a:schemeClr val="tx1"/>
                </a:solidFill>
                <a:latin typeface="Calibri" pitchFamily="34" charset="0"/>
              </a:rPr>
              <a:t>Example:</a:t>
            </a:r>
          </a:p>
          <a:p>
            <a:pPr marL="342900" indent="-342900">
              <a:lnSpc>
                <a:spcPct val="90000"/>
              </a:lnSpc>
              <a:spcBef>
                <a:spcPct val="50000"/>
              </a:spcBef>
              <a:buNone/>
              <a:defRPr/>
            </a:pPr>
            <a:r>
              <a:rPr lang="en-US" sz="1600" b="1" dirty="0" smtClean="0">
                <a:solidFill>
                  <a:schemeClr val="tx1"/>
                </a:solidFill>
                <a:latin typeface="Calibri" pitchFamily="34" charset="0"/>
              </a:rPr>
              <a:t>	1. String s1="ABC"; String s2="acc";</a:t>
            </a:r>
          </a:p>
          <a:p>
            <a:pPr marL="342900" indent="-342900">
              <a:lnSpc>
                <a:spcPct val="90000"/>
              </a:lnSpc>
              <a:spcBef>
                <a:spcPct val="50000"/>
              </a:spcBef>
              <a:buNone/>
              <a:defRPr/>
            </a:pPr>
            <a:r>
              <a:rPr lang="en-US" sz="1600" b="1" dirty="0" smtClean="0">
                <a:solidFill>
                  <a:schemeClr val="tx1"/>
                </a:solidFill>
                <a:latin typeface="Calibri" pitchFamily="34" charset="0"/>
              </a:rPr>
              <a:t>	2. s2.compareTo(s1) // It will returns 32</a:t>
            </a:r>
          </a:p>
          <a:p>
            <a:pPr marL="342900" indent="-342900">
              <a:lnSpc>
                <a:spcPct val="90000"/>
              </a:lnSpc>
              <a:spcBef>
                <a:spcPct val="50000"/>
              </a:spcBef>
              <a:buNone/>
              <a:defRPr/>
            </a:pPr>
            <a:r>
              <a:rPr lang="en-US" sz="1600" b="1" dirty="0" smtClean="0">
                <a:solidFill>
                  <a:schemeClr val="tx1"/>
                </a:solidFill>
                <a:latin typeface="Calibri" pitchFamily="34" charset="0"/>
              </a:rPr>
              <a:t>	3. s2.compareToIgnoreCase(s1) // It will returns 1</a:t>
            </a:r>
          </a:p>
          <a:p>
            <a:pPr marL="228600" indent="-228600" eaLnBrk="1" hangingPunct="1">
              <a:buFont typeface="Wingdings" pitchFamily="2" charset="2"/>
              <a:buChar char="q"/>
            </a:pPr>
            <a:endParaRPr lang="en-US" sz="1600" b="1" dirty="0" smtClean="0">
              <a:solidFill>
                <a:srgbClr val="000000"/>
              </a:solidFill>
              <a:latin typeface="Calibri" pitchFamily="34" charset="0"/>
            </a:endParaRPr>
          </a:p>
          <a:p>
            <a:pPr eaLnBrk="1" hangingPunct="1">
              <a:lnSpc>
                <a:spcPct val="90000"/>
              </a:lnSpc>
              <a:spcBef>
                <a:spcPct val="50000"/>
              </a:spcBef>
              <a:buNone/>
            </a:pPr>
            <a:endParaRPr lang="en-IN" sz="16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Converting primitives to String</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92500" lnSpcReduction="20000"/>
          </a:bodyPr>
          <a:lstStyle>
            <a:extLst/>
          </a:lstStyle>
          <a:p>
            <a:pPr marL="228600" indent="-228600" eaLnBrk="1" hangingPunct="1">
              <a:buFont typeface="Wingdings" pitchFamily="2" charset="2"/>
              <a:buChar char="q"/>
            </a:pPr>
            <a:endParaRPr lang="en-US" sz="1600" dirty="0" smtClean="0">
              <a:latin typeface="Calibri" pitchFamily="34" charset="0"/>
            </a:endParaRPr>
          </a:p>
          <a:p>
            <a:pPr algn="just">
              <a:buFont typeface="Wingdings" pitchFamily="2" charset="2"/>
              <a:buChar char="q"/>
            </a:pPr>
            <a:endParaRPr lang="en-US" sz="1700" b="1" dirty="0" smtClean="0">
              <a:solidFill>
                <a:srgbClr val="000000"/>
              </a:solidFill>
              <a:latin typeface="Calibri" pitchFamily="34" charset="0"/>
            </a:endParaRPr>
          </a:p>
          <a:p>
            <a:pPr algn="just">
              <a:buFont typeface="Wingdings" pitchFamily="2" charset="2"/>
              <a:buChar char="q"/>
            </a:pPr>
            <a:r>
              <a:rPr lang="en-US" sz="1700" b="1" dirty="0" smtClean="0">
                <a:solidFill>
                  <a:srgbClr val="000000"/>
                </a:solidFill>
                <a:latin typeface="Calibri" pitchFamily="34" charset="0"/>
              </a:rPr>
              <a:t>static String </a:t>
            </a:r>
            <a:r>
              <a:rPr lang="en-US" sz="1700" b="1" dirty="0" err="1" smtClean="0">
                <a:solidFill>
                  <a:srgbClr val="000000"/>
                </a:solidFill>
                <a:latin typeface="Calibri" pitchFamily="34" charset="0"/>
              </a:rPr>
              <a:t>valueOf</a:t>
            </a:r>
            <a:r>
              <a:rPr lang="en-US" sz="1700" b="1" dirty="0" smtClean="0">
                <a:solidFill>
                  <a:srgbClr val="000000"/>
                </a:solidFill>
                <a:latin typeface="Calibri" pitchFamily="34" charset="0"/>
              </a:rPr>
              <a:t>(XXX b)</a:t>
            </a:r>
          </a:p>
          <a:p>
            <a:pPr algn="just">
              <a:buNone/>
            </a:pPr>
            <a:r>
              <a:rPr lang="en-US" sz="1700" dirty="0" smtClean="0">
                <a:latin typeface="Calibri" pitchFamily="34" charset="0"/>
              </a:rPr>
              <a:t>	where</a:t>
            </a:r>
            <a:r>
              <a:rPr lang="en-US" sz="1700" dirty="0" smtClean="0">
                <a:solidFill>
                  <a:srgbClr val="000000"/>
                </a:solidFill>
                <a:latin typeface="Calibri" pitchFamily="34" charset="0"/>
              </a:rPr>
              <a:t> XXX includes all primitives like byte, short, </a:t>
            </a:r>
            <a:r>
              <a:rPr lang="en-US" sz="1700" dirty="0" err="1" smtClean="0">
                <a:solidFill>
                  <a:srgbClr val="000000"/>
                </a:solidFill>
                <a:latin typeface="Calibri" pitchFamily="34" charset="0"/>
              </a:rPr>
              <a:t>int</a:t>
            </a:r>
            <a:r>
              <a:rPr lang="en-US" sz="1700" dirty="0" smtClean="0">
                <a:solidFill>
                  <a:srgbClr val="000000"/>
                </a:solidFill>
                <a:latin typeface="Calibri" pitchFamily="34" charset="0"/>
              </a:rPr>
              <a:t>, long, float, double, char, </a:t>
            </a:r>
            <a:r>
              <a:rPr lang="en-US" sz="1700" dirty="0" err="1" smtClean="0">
                <a:solidFill>
                  <a:srgbClr val="000000"/>
                </a:solidFill>
                <a:latin typeface="Calibri" pitchFamily="34" charset="0"/>
              </a:rPr>
              <a:t>boolean</a:t>
            </a:r>
            <a:r>
              <a:rPr lang="en-US" sz="1700" dirty="0" smtClean="0">
                <a:solidFill>
                  <a:srgbClr val="000000"/>
                </a:solidFill>
                <a:latin typeface="Calibri" pitchFamily="34" charset="0"/>
              </a:rPr>
              <a:t>.</a:t>
            </a:r>
          </a:p>
          <a:p>
            <a:pPr lvl="1" algn="just">
              <a:buNone/>
            </a:pPr>
            <a:r>
              <a:rPr lang="en-US" sz="1700" dirty="0" smtClean="0">
                <a:solidFill>
                  <a:srgbClr val="000000"/>
                </a:solidFill>
                <a:latin typeface="Calibri" pitchFamily="34" charset="0"/>
              </a:rPr>
              <a:t>Example: </a:t>
            </a:r>
          </a:p>
          <a:p>
            <a:pPr lvl="1" algn="just">
              <a:buNone/>
            </a:pPr>
            <a:r>
              <a:rPr lang="en-US" sz="1700" b="1" dirty="0" smtClean="0">
                <a:solidFill>
                  <a:srgbClr val="000000"/>
                </a:solidFill>
                <a:latin typeface="Calibri" pitchFamily="34" charset="0"/>
              </a:rPr>
              <a:t>1. String </a:t>
            </a:r>
            <a:r>
              <a:rPr lang="en-US" sz="1700" b="1" dirty="0" err="1" smtClean="0">
                <a:solidFill>
                  <a:srgbClr val="000000"/>
                </a:solidFill>
                <a:latin typeface="Calibri" pitchFamily="34" charset="0"/>
              </a:rPr>
              <a:t>i</a:t>
            </a:r>
            <a:r>
              <a:rPr lang="en-US" sz="1700" b="1" dirty="0" smtClean="0">
                <a:solidFill>
                  <a:srgbClr val="000000"/>
                </a:solidFill>
                <a:latin typeface="Calibri" pitchFamily="34" charset="0"/>
              </a:rPr>
              <a:t>=</a:t>
            </a:r>
            <a:r>
              <a:rPr lang="en-US" sz="1700" b="1" dirty="0" err="1" smtClean="0">
                <a:solidFill>
                  <a:srgbClr val="000000"/>
                </a:solidFill>
                <a:latin typeface="Calibri" pitchFamily="34" charset="0"/>
              </a:rPr>
              <a:t>String.valueOf</a:t>
            </a:r>
            <a:r>
              <a:rPr lang="en-US" sz="1700" b="1" dirty="0" smtClean="0">
                <a:solidFill>
                  <a:srgbClr val="000000"/>
                </a:solidFill>
                <a:latin typeface="Calibri" pitchFamily="34" charset="0"/>
              </a:rPr>
              <a:t>(1224);</a:t>
            </a:r>
          </a:p>
          <a:p>
            <a:pPr algn="just">
              <a:buFont typeface="Wingdings" pitchFamily="2" charset="2"/>
              <a:buChar char="q"/>
            </a:pPr>
            <a:r>
              <a:rPr lang="en-US" sz="1700" dirty="0" smtClean="0">
                <a:latin typeface="Calibri" pitchFamily="34" charset="0"/>
              </a:rPr>
              <a:t>Tokenizing string</a:t>
            </a:r>
          </a:p>
          <a:p>
            <a:pPr algn="just">
              <a:buNone/>
            </a:pPr>
            <a:r>
              <a:rPr lang="sv-SE" sz="1700" dirty="0" smtClean="0">
                <a:solidFill>
                  <a:srgbClr val="000000"/>
                </a:solidFill>
                <a:latin typeface="Calibri" pitchFamily="34" charset="0"/>
              </a:rPr>
              <a:t>	</a:t>
            </a:r>
            <a:r>
              <a:rPr lang="sv-SE" sz="1700" b="1" dirty="0" smtClean="0">
                <a:solidFill>
                  <a:srgbClr val="000000"/>
                </a:solidFill>
                <a:latin typeface="Calibri" pitchFamily="34" charset="0"/>
              </a:rPr>
              <a:t>2.</a:t>
            </a:r>
            <a:r>
              <a:rPr lang="sv-SE" sz="1700" dirty="0" smtClean="0">
                <a:solidFill>
                  <a:srgbClr val="000000"/>
                </a:solidFill>
                <a:latin typeface="Calibri" pitchFamily="34" charset="0"/>
              </a:rPr>
              <a:t> </a:t>
            </a:r>
            <a:r>
              <a:rPr lang="en-US" sz="1700" b="1" dirty="0" smtClean="0">
                <a:solidFill>
                  <a:srgbClr val="000000"/>
                </a:solidFill>
                <a:latin typeface="Calibri" pitchFamily="34" charset="0"/>
              </a:rPr>
              <a:t>String[] split(String </a:t>
            </a:r>
            <a:r>
              <a:rPr lang="en-US" sz="1700" b="1" dirty="0" err="1" smtClean="0">
                <a:solidFill>
                  <a:srgbClr val="000000"/>
                </a:solidFill>
                <a:latin typeface="Calibri" pitchFamily="34" charset="0"/>
              </a:rPr>
              <a:t>regex</a:t>
            </a:r>
            <a:r>
              <a:rPr lang="en-US" sz="1700" b="1" dirty="0" smtClean="0">
                <a:solidFill>
                  <a:srgbClr val="000000"/>
                </a:solidFill>
                <a:latin typeface="Calibri" pitchFamily="34" charset="0"/>
              </a:rPr>
              <a:t>)</a:t>
            </a:r>
          </a:p>
          <a:p>
            <a:pPr lvl="1" algn="just">
              <a:buNone/>
            </a:pPr>
            <a:r>
              <a:rPr lang="en-US" sz="1700" dirty="0" smtClean="0">
                <a:solidFill>
                  <a:srgbClr val="000000"/>
                </a:solidFill>
                <a:latin typeface="Calibri" pitchFamily="34" charset="0"/>
              </a:rPr>
              <a:t>Example :</a:t>
            </a:r>
          </a:p>
          <a:p>
            <a:pPr lvl="1" algn="just">
              <a:buNone/>
            </a:pPr>
            <a:r>
              <a:rPr lang="en-US" sz="1700" b="1" dirty="0" smtClean="0">
                <a:solidFill>
                  <a:srgbClr val="000000"/>
                </a:solidFill>
                <a:latin typeface="Calibri" pitchFamily="34" charset="0"/>
              </a:rPr>
              <a:t>3. String </a:t>
            </a:r>
            <a:r>
              <a:rPr lang="en-US" sz="1700" b="1" dirty="0" err="1" smtClean="0">
                <a:solidFill>
                  <a:srgbClr val="000000"/>
                </a:solidFill>
                <a:latin typeface="Calibri" pitchFamily="34" charset="0"/>
              </a:rPr>
              <a:t>str</a:t>
            </a:r>
            <a:r>
              <a:rPr lang="en-US" sz="1700" b="1" dirty="0" smtClean="0">
                <a:solidFill>
                  <a:srgbClr val="000000"/>
                </a:solidFill>
                <a:latin typeface="Calibri" pitchFamily="34" charset="0"/>
              </a:rPr>
              <a:t>="</a:t>
            </a:r>
            <a:r>
              <a:rPr lang="en-US" sz="1700" b="1" dirty="0" err="1" smtClean="0">
                <a:solidFill>
                  <a:srgbClr val="000000"/>
                </a:solidFill>
                <a:latin typeface="Calibri" pitchFamily="34" charset="0"/>
              </a:rPr>
              <a:t>apple,mango,banana</a:t>
            </a:r>
            <a:r>
              <a:rPr lang="en-US" sz="1700" b="1" dirty="0" smtClean="0">
                <a:solidFill>
                  <a:srgbClr val="000000"/>
                </a:solidFill>
                <a:latin typeface="Calibri" pitchFamily="34" charset="0"/>
              </a:rPr>
              <a:t>";</a:t>
            </a:r>
          </a:p>
          <a:p>
            <a:pPr lvl="1" algn="just">
              <a:buNone/>
            </a:pPr>
            <a:r>
              <a:rPr lang="en-US" sz="1700" b="1" dirty="0" smtClean="0">
                <a:solidFill>
                  <a:srgbClr val="000000"/>
                </a:solidFill>
                <a:latin typeface="Calibri" pitchFamily="34" charset="0"/>
              </a:rPr>
              <a:t>4. String list[]=</a:t>
            </a:r>
            <a:r>
              <a:rPr lang="en-US" sz="1700" b="1" dirty="0" err="1" smtClean="0">
                <a:solidFill>
                  <a:srgbClr val="000000"/>
                </a:solidFill>
                <a:latin typeface="Calibri" pitchFamily="34" charset="0"/>
              </a:rPr>
              <a:t>str.split</a:t>
            </a:r>
            <a:r>
              <a:rPr lang="en-US" sz="1700" b="1" dirty="0" smtClean="0">
                <a:solidFill>
                  <a:srgbClr val="000000"/>
                </a:solidFill>
                <a:latin typeface="Calibri" pitchFamily="34" charset="0"/>
              </a:rPr>
              <a:t>(",");</a:t>
            </a:r>
          </a:p>
          <a:p>
            <a:pPr lvl="1" algn="just">
              <a:buNone/>
            </a:pPr>
            <a:r>
              <a:rPr lang="en-US" sz="1700" b="1" dirty="0" smtClean="0">
                <a:solidFill>
                  <a:srgbClr val="000000"/>
                </a:solidFill>
                <a:latin typeface="Calibri" pitchFamily="34" charset="0"/>
              </a:rPr>
              <a:t>5. for(String s:list) </a:t>
            </a:r>
            <a:r>
              <a:rPr lang="en-US" sz="1700" b="1" dirty="0" err="1" smtClean="0">
                <a:solidFill>
                  <a:srgbClr val="000000"/>
                </a:solidFill>
                <a:latin typeface="Calibri" pitchFamily="34" charset="0"/>
              </a:rPr>
              <a:t>System.out.println</a:t>
            </a:r>
            <a:r>
              <a:rPr lang="en-US" sz="1700" b="1" dirty="0" smtClean="0">
                <a:solidFill>
                  <a:srgbClr val="000000"/>
                </a:solidFill>
                <a:latin typeface="Calibri" pitchFamily="34" charset="0"/>
              </a:rPr>
              <a:t>(s);</a:t>
            </a:r>
          </a:p>
          <a:p>
            <a:pPr marL="228600" indent="-228600" eaLnBrk="1" hangingPunct="1">
              <a:buFont typeface="Wingdings" pitchFamily="2" charset="2"/>
              <a:buChar char="q"/>
            </a:pPr>
            <a:endParaRPr lang="en-US" sz="1800" b="1" dirty="0" smtClean="0">
              <a:solidFill>
                <a:srgbClr val="000000"/>
              </a:solidFill>
              <a:latin typeface="Calibri" pitchFamily="34" charset="0"/>
            </a:endParaRPr>
          </a:p>
          <a:p>
            <a:pPr eaLnBrk="1" hangingPunct="1">
              <a:lnSpc>
                <a:spcPct val="90000"/>
              </a:lnSpc>
              <a:spcBef>
                <a:spcPct val="50000"/>
              </a:spcBef>
              <a:buNone/>
            </a:pPr>
            <a:endParaRPr lang="en-IN" sz="18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ourier New" pitchFamily="49" charset="0"/>
              </a:rPr>
              <a:t>Methods of String class (Continued):</a:t>
            </a:r>
            <a:endParaRPr lang="en-US" sz="2800" b="1" dirty="0" smtClean="0">
              <a:latin typeface="Calibri" pitchFamily="34"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92500" lnSpcReduction="20000"/>
          </a:bodyPr>
          <a:lstStyle>
            <a:extLst/>
          </a:lstStyle>
          <a:p>
            <a:pPr marL="228600" indent="-228600" eaLnBrk="1" hangingPunct="1">
              <a:buFont typeface="Wingdings" pitchFamily="2" charset="2"/>
              <a:buChar char="q"/>
            </a:pPr>
            <a:endParaRPr lang="en-US" sz="1600" dirty="0" smtClean="0">
              <a:latin typeface="Calibri" pitchFamily="34" charset="0"/>
            </a:endParaRPr>
          </a:p>
          <a:p>
            <a:pPr algn="just">
              <a:buFont typeface="Wingdings" pitchFamily="2" charset="2"/>
              <a:buChar char="q"/>
            </a:pPr>
            <a:endParaRPr lang="en-US" sz="1700" b="1" dirty="0" smtClean="0">
              <a:solidFill>
                <a:srgbClr val="000000"/>
              </a:solidFill>
              <a:latin typeface="Calibri" pitchFamily="34" charset="0"/>
            </a:endParaRPr>
          </a:p>
          <a:p>
            <a:pPr marL="228600" indent="-228600">
              <a:lnSpc>
                <a:spcPct val="140000"/>
              </a:lnSpc>
              <a:spcBef>
                <a:spcPct val="20000"/>
              </a:spcBef>
              <a:buFont typeface="Wingdings" pitchFamily="2" charset="2"/>
              <a:buChar char="§"/>
              <a:defRPr/>
            </a:pPr>
            <a:r>
              <a:rPr lang="en-US" sz="1800" b="1" dirty="0" smtClean="0">
                <a:solidFill>
                  <a:srgbClr val="000000"/>
                </a:solidFill>
                <a:latin typeface="Calibri" pitchFamily="34" charset="0"/>
              </a:rPr>
              <a:t>String </a:t>
            </a:r>
            <a:r>
              <a:rPr lang="en-US" sz="1800" b="1" dirty="0" err="1" smtClean="0">
                <a:solidFill>
                  <a:srgbClr val="000000"/>
                </a:solidFill>
                <a:latin typeface="Calibri" pitchFamily="34" charset="0"/>
              </a:rPr>
              <a:t>toLowerCase</a:t>
            </a:r>
            <a:r>
              <a:rPr lang="en-US" sz="1800" b="1" dirty="0" smtClean="0">
                <a:solidFill>
                  <a:srgbClr val="000000"/>
                </a:solidFill>
                <a:latin typeface="Calibri" pitchFamily="34" charset="0"/>
              </a:rPr>
              <a:t>()</a:t>
            </a:r>
          </a:p>
          <a:p>
            <a:pPr marL="228600" indent="-228600">
              <a:lnSpc>
                <a:spcPct val="140000"/>
              </a:lnSpc>
              <a:spcBef>
                <a:spcPct val="20000"/>
              </a:spcBef>
              <a:buFont typeface="Wingdings" pitchFamily="2" charset="2"/>
              <a:buChar char="§"/>
              <a:defRPr/>
            </a:pPr>
            <a:r>
              <a:rPr lang="en-US" sz="1800" b="1" dirty="0" smtClean="0">
                <a:solidFill>
                  <a:srgbClr val="000000"/>
                </a:solidFill>
                <a:latin typeface="Calibri" pitchFamily="34" charset="0"/>
              </a:rPr>
              <a:t>String </a:t>
            </a:r>
            <a:r>
              <a:rPr lang="en-US" sz="1800" b="1" dirty="0" err="1" smtClean="0">
                <a:solidFill>
                  <a:srgbClr val="000000"/>
                </a:solidFill>
                <a:latin typeface="Calibri" pitchFamily="34" charset="0"/>
              </a:rPr>
              <a:t>toUpperCase</a:t>
            </a:r>
            <a:r>
              <a:rPr lang="en-US" sz="1800" b="1" dirty="0" smtClean="0">
                <a:solidFill>
                  <a:srgbClr val="000000"/>
                </a:solidFill>
                <a:latin typeface="Calibri" pitchFamily="34" charset="0"/>
              </a:rPr>
              <a:t>()</a:t>
            </a:r>
          </a:p>
          <a:p>
            <a:pPr marL="228600" indent="-228600">
              <a:lnSpc>
                <a:spcPct val="140000"/>
              </a:lnSpc>
              <a:spcBef>
                <a:spcPct val="20000"/>
              </a:spcBef>
              <a:buFont typeface="Wingdings" pitchFamily="2" charset="2"/>
              <a:buChar char="§"/>
              <a:defRPr/>
            </a:pPr>
            <a:endParaRPr lang="en-US" sz="1800" b="1" dirty="0" smtClean="0">
              <a:solidFill>
                <a:srgbClr val="000000"/>
              </a:solidFill>
              <a:latin typeface="Calibri" pitchFamily="34" charset="0"/>
            </a:endParaRPr>
          </a:p>
          <a:p>
            <a:pPr marL="228600" indent="-228600">
              <a:lnSpc>
                <a:spcPct val="140000"/>
              </a:lnSpc>
              <a:spcBef>
                <a:spcPct val="20000"/>
              </a:spcBef>
              <a:buFont typeface="Wingdings" pitchFamily="2" charset="2"/>
              <a:buChar char="§"/>
              <a:defRPr/>
            </a:pPr>
            <a:r>
              <a:rPr lang="en-US" sz="1800" b="1" dirty="0" smtClean="0">
                <a:solidFill>
                  <a:srgbClr val="000000"/>
                </a:solidFill>
                <a:latin typeface="Calibri" pitchFamily="34" charset="0"/>
              </a:rPr>
              <a:t>String replace(char </a:t>
            </a:r>
            <a:r>
              <a:rPr lang="en-US" sz="1800" b="1" dirty="0" err="1" smtClean="0">
                <a:solidFill>
                  <a:srgbClr val="000000"/>
                </a:solidFill>
                <a:latin typeface="Calibri" pitchFamily="34" charset="0"/>
              </a:rPr>
              <a:t>oldChar</a:t>
            </a:r>
            <a:r>
              <a:rPr lang="en-US" sz="1800" b="1" dirty="0" smtClean="0">
                <a:solidFill>
                  <a:srgbClr val="000000"/>
                </a:solidFill>
                <a:latin typeface="Calibri" pitchFamily="34" charset="0"/>
              </a:rPr>
              <a:t>, char </a:t>
            </a:r>
            <a:r>
              <a:rPr lang="en-US" sz="1800" b="1" dirty="0" err="1" smtClean="0">
                <a:solidFill>
                  <a:srgbClr val="000000"/>
                </a:solidFill>
                <a:latin typeface="Calibri" pitchFamily="34" charset="0"/>
              </a:rPr>
              <a:t>newChar</a:t>
            </a:r>
            <a:r>
              <a:rPr lang="en-US" sz="1800" b="1" dirty="0" smtClean="0">
                <a:solidFill>
                  <a:srgbClr val="000000"/>
                </a:solidFill>
                <a:latin typeface="Calibri" pitchFamily="34" charset="0"/>
              </a:rPr>
              <a:t>) </a:t>
            </a:r>
          </a:p>
          <a:p>
            <a:pPr marL="228600" indent="-228600">
              <a:lnSpc>
                <a:spcPct val="140000"/>
              </a:lnSpc>
              <a:spcBef>
                <a:spcPct val="20000"/>
              </a:spcBef>
              <a:buFont typeface="Wingdings" pitchFamily="2" charset="2"/>
              <a:buChar char="§"/>
              <a:defRPr/>
            </a:pPr>
            <a:r>
              <a:rPr lang="en-US" sz="1800" b="1" dirty="0" smtClean="0">
                <a:solidFill>
                  <a:srgbClr val="000000"/>
                </a:solidFill>
                <a:latin typeface="Calibri" pitchFamily="34" charset="0"/>
              </a:rPr>
              <a:t>String </a:t>
            </a:r>
            <a:r>
              <a:rPr lang="en-US" sz="1800" b="1" dirty="0" err="1" smtClean="0">
                <a:solidFill>
                  <a:srgbClr val="000000"/>
                </a:solidFill>
                <a:latin typeface="Calibri" pitchFamily="34" charset="0"/>
              </a:rPr>
              <a:t>replaceAll</a:t>
            </a:r>
            <a:r>
              <a:rPr lang="en-US" sz="1800" b="1" dirty="0" smtClean="0">
                <a:solidFill>
                  <a:srgbClr val="000000"/>
                </a:solidFill>
                <a:latin typeface="Calibri" pitchFamily="34" charset="0"/>
              </a:rPr>
              <a:t>(String </a:t>
            </a:r>
            <a:r>
              <a:rPr lang="en-US" sz="1800" b="1" dirty="0" err="1" smtClean="0">
                <a:solidFill>
                  <a:srgbClr val="000000"/>
                </a:solidFill>
                <a:latin typeface="Calibri" pitchFamily="34" charset="0"/>
              </a:rPr>
              <a:t>reg,String</a:t>
            </a:r>
            <a:r>
              <a:rPr lang="en-US" sz="1800" b="1" dirty="0" smtClean="0">
                <a:solidFill>
                  <a:srgbClr val="000000"/>
                </a:solidFill>
                <a:latin typeface="Calibri" pitchFamily="34" charset="0"/>
              </a:rPr>
              <a:t> replacement)</a:t>
            </a:r>
          </a:p>
          <a:p>
            <a:pPr marL="228600" indent="-228600">
              <a:lnSpc>
                <a:spcPct val="140000"/>
              </a:lnSpc>
              <a:spcBef>
                <a:spcPct val="20000"/>
              </a:spcBef>
              <a:buFont typeface="Wingdings" pitchFamily="2" charset="2"/>
              <a:buChar char="§"/>
              <a:defRPr/>
            </a:pPr>
            <a:endParaRPr lang="en-US" sz="1800" b="1" dirty="0" smtClean="0">
              <a:solidFill>
                <a:srgbClr val="000000"/>
              </a:solidFill>
              <a:latin typeface="Calibri" pitchFamily="34" charset="0"/>
            </a:endParaRPr>
          </a:p>
          <a:p>
            <a:pPr marL="228600" indent="-228600">
              <a:lnSpc>
                <a:spcPct val="140000"/>
              </a:lnSpc>
              <a:spcBef>
                <a:spcPct val="20000"/>
              </a:spcBef>
              <a:buFont typeface="Wingdings" pitchFamily="2" charset="2"/>
              <a:buChar char="§"/>
              <a:defRPr/>
            </a:pPr>
            <a:r>
              <a:rPr lang="en-US" sz="1800" b="1" dirty="0" smtClean="0">
                <a:solidFill>
                  <a:srgbClr val="000000"/>
                </a:solidFill>
                <a:latin typeface="Calibri" pitchFamily="34" charset="0"/>
              </a:rPr>
              <a:t>public </a:t>
            </a:r>
            <a:r>
              <a:rPr lang="en-US" sz="1800" b="1" dirty="0" err="1" smtClean="0">
                <a:solidFill>
                  <a:srgbClr val="000000"/>
                </a:solidFill>
                <a:latin typeface="Calibri" pitchFamily="34" charset="0"/>
              </a:rPr>
              <a:t>boolean</a:t>
            </a:r>
            <a:r>
              <a:rPr lang="en-US" sz="1800" b="1" dirty="0" smtClean="0">
                <a:solidFill>
                  <a:srgbClr val="000000"/>
                </a:solidFill>
                <a:latin typeface="Calibri" pitchFamily="34" charset="0"/>
              </a:rPr>
              <a:t> </a:t>
            </a:r>
            <a:r>
              <a:rPr lang="en-US" sz="1800" b="1" dirty="0" err="1" smtClean="0">
                <a:solidFill>
                  <a:srgbClr val="000000"/>
                </a:solidFill>
                <a:latin typeface="Calibri" pitchFamily="34" charset="0"/>
              </a:rPr>
              <a:t>startsWith</a:t>
            </a:r>
            <a:r>
              <a:rPr lang="en-US" sz="1800" b="1" dirty="0" smtClean="0">
                <a:solidFill>
                  <a:srgbClr val="000000"/>
                </a:solidFill>
                <a:latin typeface="Calibri" pitchFamily="34" charset="0"/>
              </a:rPr>
              <a:t>(String prefix) </a:t>
            </a:r>
          </a:p>
          <a:p>
            <a:pPr marL="228600" indent="-228600">
              <a:lnSpc>
                <a:spcPct val="140000"/>
              </a:lnSpc>
              <a:spcBef>
                <a:spcPct val="20000"/>
              </a:spcBef>
              <a:buFont typeface="Wingdings" pitchFamily="2" charset="2"/>
              <a:buChar char="§"/>
              <a:defRPr/>
            </a:pPr>
            <a:r>
              <a:rPr lang="en-US" sz="1800" b="1" dirty="0" smtClean="0">
                <a:solidFill>
                  <a:srgbClr val="000000"/>
                </a:solidFill>
                <a:latin typeface="Calibri" pitchFamily="34" charset="0"/>
              </a:rPr>
              <a:t>public </a:t>
            </a:r>
            <a:r>
              <a:rPr lang="en-US" sz="1800" b="1" dirty="0" err="1" smtClean="0">
                <a:solidFill>
                  <a:srgbClr val="000000"/>
                </a:solidFill>
                <a:latin typeface="Calibri" pitchFamily="34" charset="0"/>
              </a:rPr>
              <a:t>boolean</a:t>
            </a:r>
            <a:r>
              <a:rPr lang="en-US" sz="1800" b="1" dirty="0" smtClean="0">
                <a:solidFill>
                  <a:srgbClr val="000000"/>
                </a:solidFill>
                <a:latin typeface="Calibri" pitchFamily="34" charset="0"/>
              </a:rPr>
              <a:t> </a:t>
            </a:r>
            <a:r>
              <a:rPr lang="en-US" sz="1800" b="1" dirty="0" err="1" smtClean="0">
                <a:solidFill>
                  <a:srgbClr val="000000"/>
                </a:solidFill>
                <a:latin typeface="Calibri" pitchFamily="34" charset="0"/>
              </a:rPr>
              <a:t>endsWith</a:t>
            </a:r>
            <a:r>
              <a:rPr lang="en-US" sz="1800" b="1" dirty="0" smtClean="0">
                <a:solidFill>
                  <a:srgbClr val="000000"/>
                </a:solidFill>
                <a:latin typeface="Calibri" pitchFamily="34" charset="0"/>
              </a:rPr>
              <a:t>(String suffix) </a:t>
            </a:r>
          </a:p>
          <a:p>
            <a:pPr marL="228600" indent="-228600" eaLnBrk="1" hangingPunct="1">
              <a:buFont typeface="Wingdings" pitchFamily="2" charset="2"/>
              <a:buChar char="q"/>
            </a:pPr>
            <a:endParaRPr lang="en-US" sz="1800" b="1" dirty="0" smtClean="0">
              <a:solidFill>
                <a:srgbClr val="000000"/>
              </a:solidFill>
              <a:latin typeface="Calibri" pitchFamily="34" charset="0"/>
            </a:endParaRPr>
          </a:p>
          <a:p>
            <a:pPr eaLnBrk="1" hangingPunct="1">
              <a:lnSpc>
                <a:spcPct val="90000"/>
              </a:lnSpc>
              <a:spcBef>
                <a:spcPct val="50000"/>
              </a:spcBef>
              <a:buNone/>
            </a:pPr>
            <a:endParaRPr lang="en-IN" sz="18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Immutability</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228600" indent="-228600" eaLnBrk="1" hangingPunct="1">
              <a:buFont typeface="Wingdings" pitchFamily="2" charset="2"/>
              <a:buChar char="q"/>
            </a:pPr>
            <a:endParaRPr lang="en-US" sz="1600" dirty="0" smtClean="0">
              <a:latin typeface="Calibri" pitchFamily="34" charset="0"/>
            </a:endParaRPr>
          </a:p>
          <a:p>
            <a:pPr algn="just">
              <a:buFont typeface="Wingdings" pitchFamily="2" charset="2"/>
              <a:buChar char="q"/>
            </a:pPr>
            <a:endParaRPr lang="en-US" sz="1700" b="1" dirty="0" smtClean="0">
              <a:solidFill>
                <a:srgbClr val="000000"/>
              </a:solidFill>
              <a:latin typeface="Calibri" pitchFamily="34" charset="0"/>
            </a:endParaRPr>
          </a:p>
          <a:p>
            <a:pPr algn="just">
              <a:buFont typeface="Wingdings" pitchFamily="2" charset="2"/>
              <a:buChar char="q"/>
            </a:pPr>
            <a:r>
              <a:rPr lang="en-US" sz="1600" dirty="0" smtClean="0">
                <a:latin typeface="Calibri" pitchFamily="34" charset="0"/>
              </a:rPr>
              <a:t>Immutability means something that cannot be changed.</a:t>
            </a:r>
          </a:p>
          <a:p>
            <a:pPr algn="just">
              <a:buFont typeface="Wingdings" pitchFamily="2" charset="2"/>
              <a:buChar char="q"/>
            </a:pPr>
            <a:r>
              <a:rPr lang="en-US" sz="1600" dirty="0" smtClean="0">
                <a:latin typeface="Calibri" pitchFamily="34" charset="0"/>
              </a:rPr>
              <a:t>Strings are immutable object in Java. What does this mean?</a:t>
            </a:r>
          </a:p>
          <a:p>
            <a:pPr algn="just">
              <a:buFont typeface="Wingdings" pitchFamily="2" charset="2"/>
              <a:buChar char="q"/>
            </a:pPr>
            <a:r>
              <a:rPr lang="en-US" sz="1600" dirty="0" smtClean="0">
                <a:latin typeface="Calibri" pitchFamily="34" charset="0"/>
              </a:rPr>
              <a:t>String literals are very heavily used in applications and they also occupy a lot of memory. </a:t>
            </a:r>
          </a:p>
          <a:p>
            <a:pPr algn="just">
              <a:buFont typeface="Wingdings" pitchFamily="2" charset="2"/>
              <a:buChar char="q"/>
            </a:pPr>
            <a:r>
              <a:rPr lang="en-US" sz="1600" dirty="0" smtClean="0">
                <a:latin typeface="Calibri" pitchFamily="34" charset="0"/>
              </a:rPr>
              <a:t>Therefore for efficient memory management, all the strings are created and kept by the JVM in a place called string pool (which is part of Method Area).</a:t>
            </a:r>
          </a:p>
          <a:p>
            <a:pPr algn="just">
              <a:buFont typeface="Wingdings" pitchFamily="2" charset="2"/>
              <a:buChar char="q"/>
            </a:pPr>
            <a:r>
              <a:rPr lang="en-US" sz="1600" dirty="0" smtClean="0">
                <a:latin typeface="Calibri" pitchFamily="34" charset="0"/>
              </a:rPr>
              <a:t>Garbage collector does not come into string pool.</a:t>
            </a:r>
          </a:p>
          <a:p>
            <a:pPr algn="just">
              <a:buFont typeface="Wingdings" pitchFamily="2" charset="2"/>
              <a:buChar char="q"/>
            </a:pPr>
            <a:r>
              <a:rPr lang="en-US" sz="1600" dirty="0" smtClean="0">
                <a:latin typeface="Calibri" pitchFamily="34" charset="0"/>
              </a:rPr>
              <a:t>How does this save memory? </a:t>
            </a:r>
          </a:p>
          <a:p>
            <a:pPr marL="228600" indent="-228600" algn="just">
              <a:lnSpc>
                <a:spcPct val="140000"/>
              </a:lnSpc>
              <a:spcBef>
                <a:spcPct val="20000"/>
              </a:spcBef>
              <a:buFont typeface="Wingdings" pitchFamily="2" charset="2"/>
              <a:buChar char="§"/>
              <a:defRPr/>
            </a:pPr>
            <a:endParaRPr lang="en-US" sz="1800" b="1" dirty="0" smtClean="0">
              <a:solidFill>
                <a:srgbClr val="000000"/>
              </a:solidFill>
              <a:latin typeface="Calibri" pitchFamily="34" charset="0"/>
            </a:endParaRPr>
          </a:p>
          <a:p>
            <a:pPr marL="228600" indent="-228600" algn="just" eaLnBrk="1" hangingPunct="1">
              <a:buFont typeface="Wingdings" pitchFamily="2" charset="2"/>
              <a:buChar char="q"/>
            </a:pPr>
            <a:endParaRPr lang="en-US" sz="1800" b="1" dirty="0" smtClean="0">
              <a:solidFill>
                <a:srgbClr val="000000"/>
              </a:solidFill>
              <a:latin typeface="Calibri" pitchFamily="34" charset="0"/>
            </a:endParaRPr>
          </a:p>
          <a:p>
            <a:pPr algn="just" eaLnBrk="1" hangingPunct="1">
              <a:lnSpc>
                <a:spcPct val="90000"/>
              </a:lnSpc>
              <a:spcBef>
                <a:spcPct val="50000"/>
              </a:spcBef>
              <a:buNone/>
            </a:pPr>
            <a:endParaRPr lang="en-IN" sz="18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Immutability</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228600" indent="-228600" eaLnBrk="1" hangingPunct="1">
              <a:buNone/>
            </a:pPr>
            <a:endParaRPr lang="en-US" sz="1600" dirty="0" smtClean="0">
              <a:latin typeface="Calibri" pitchFamily="34" charset="0"/>
            </a:endParaRPr>
          </a:p>
          <a:p>
            <a:pPr algn="just">
              <a:buFont typeface="Wingdings" pitchFamily="2" charset="2"/>
              <a:buChar char="q"/>
            </a:pPr>
            <a:endParaRPr lang="en-US" sz="1700" b="1" dirty="0" smtClean="0">
              <a:solidFill>
                <a:srgbClr val="000000"/>
              </a:solidFill>
              <a:latin typeface="Calibri" pitchFamily="34" charset="0"/>
            </a:endParaRPr>
          </a:p>
          <a:p>
            <a:pPr marL="228600" indent="-228600">
              <a:lnSpc>
                <a:spcPct val="140000"/>
              </a:lnSpc>
              <a:spcBef>
                <a:spcPct val="20000"/>
              </a:spcBef>
              <a:buFont typeface="Wingdings" pitchFamily="2" charset="2"/>
              <a:buChar char="§"/>
              <a:defRPr/>
            </a:pPr>
            <a:endParaRPr lang="en-US" sz="1800" b="1" dirty="0" smtClean="0">
              <a:solidFill>
                <a:srgbClr val="000000"/>
              </a:solidFill>
              <a:latin typeface="Calibri" pitchFamily="34" charset="0"/>
            </a:endParaRPr>
          </a:p>
          <a:p>
            <a:pPr marL="228600" indent="-228600" eaLnBrk="1" hangingPunct="1">
              <a:buFont typeface="Wingdings" pitchFamily="2" charset="2"/>
              <a:buChar char="q"/>
            </a:pPr>
            <a:endParaRPr lang="en-US" sz="1800" b="1" dirty="0" smtClean="0">
              <a:solidFill>
                <a:srgbClr val="000000"/>
              </a:solidFill>
              <a:latin typeface="Calibri" pitchFamily="34" charset="0"/>
            </a:endParaRPr>
          </a:p>
          <a:p>
            <a:pPr eaLnBrk="1" hangingPunct="1">
              <a:lnSpc>
                <a:spcPct val="90000"/>
              </a:lnSpc>
              <a:spcBef>
                <a:spcPct val="50000"/>
              </a:spcBef>
              <a:buNone/>
            </a:pPr>
            <a:endParaRPr lang="en-IN" sz="1800" dirty="0" smtClean="0">
              <a:solidFill>
                <a:schemeClr val="tx1"/>
              </a:solidFill>
              <a:latin typeface="Calibri" pitchFamily="34" charset="0"/>
            </a:endParaRPr>
          </a:p>
        </p:txBody>
      </p:sp>
      <p:sp>
        <p:nvSpPr>
          <p:cNvPr id="5" name="Rectangle 4"/>
          <p:cNvSpPr txBox="1">
            <a:spLocks noChangeArrowheads="1"/>
          </p:cNvSpPr>
          <p:nvPr/>
        </p:nvSpPr>
        <p:spPr>
          <a:xfrm>
            <a:off x="683568" y="1419622"/>
            <a:ext cx="4320480" cy="1944216"/>
          </a:xfrm>
          <a:prstGeom prst="rect">
            <a:avLst/>
          </a:prstGeom>
        </p:spPr>
        <p:txBody>
          <a:bodyPr/>
          <a:lstStyle/>
          <a:p>
            <a:pPr marL="319088" marR="0" lvl="0" indent="-319088" algn="l" defTabSz="914400" rtl="0" eaLnBrk="1" fontAlgn="base" latinLnBrk="0" hangingPunct="1">
              <a:lnSpc>
                <a:spcPct val="100000"/>
              </a:lnSpc>
              <a:spcBef>
                <a:spcPts val="500"/>
              </a:spcBef>
              <a:spcAft>
                <a:spcPct val="0"/>
              </a:spcAft>
              <a:buClr>
                <a:schemeClr val="accent2"/>
              </a:buClr>
              <a:buSzPct val="60000"/>
              <a:buFontTx/>
              <a:buNone/>
              <a:tabLst/>
              <a:defRPr/>
            </a:pPr>
            <a:endParaRPr kumimoji="0" lang="en-US" sz="1200" b="1" i="0" u="none" strike="noStrike" kern="1200" cap="none" spc="0" normalizeH="0" baseline="0" noProof="0" dirty="0" smtClean="0">
              <a:ln>
                <a:noFill/>
              </a:ln>
              <a:solidFill>
                <a:srgbClr val="000000"/>
              </a:solidFill>
              <a:effectLst/>
              <a:uLnTx/>
              <a:uFillTx/>
              <a:latin typeface="Calibri" pitchFamily="34" charset="0"/>
              <a:cs typeface="+mn-cs"/>
            </a:endParaRPr>
          </a:p>
          <a:p>
            <a:pPr marL="319088" marR="0" lvl="0" indent="-319088" algn="l" defTabSz="914400" rtl="0" eaLnBrk="1" fontAlgn="base" latinLnBrk="0" hangingPunct="1">
              <a:lnSpc>
                <a:spcPct val="100000"/>
              </a:lnSpc>
              <a:spcBef>
                <a:spcPts val="500"/>
              </a:spcBef>
              <a:spcAft>
                <a:spcPct val="0"/>
              </a:spcAft>
              <a:buClr>
                <a:schemeClr val="accent2"/>
              </a:buClr>
              <a:buSzPct val="60000"/>
              <a:buFontTx/>
              <a:buNone/>
              <a:tabLst/>
              <a:defRPr/>
            </a:pPr>
            <a:r>
              <a:rPr kumimoji="0" lang="en-US" sz="1200" b="1" i="0" u="none" strike="noStrike" kern="1200" cap="none" spc="0" normalizeH="0" baseline="0" noProof="0" dirty="0" smtClean="0">
                <a:ln>
                  <a:noFill/>
                </a:ln>
                <a:solidFill>
                  <a:srgbClr val="000000"/>
                </a:solidFill>
                <a:effectLst/>
                <a:uLnTx/>
                <a:uFillTx/>
                <a:latin typeface="Calibri" pitchFamily="34" charset="0"/>
                <a:cs typeface="+mn-cs"/>
              </a:rPr>
              <a:t>Example1:</a:t>
            </a:r>
          </a:p>
          <a:p>
            <a:pPr marL="319088" marR="0" lvl="0" indent="-319088" algn="l" defTabSz="914400" rtl="0" eaLnBrk="1" fontAlgn="base" latinLnBrk="0" hangingPunct="1">
              <a:lnSpc>
                <a:spcPct val="100000"/>
              </a:lnSpc>
              <a:spcBef>
                <a:spcPts val="500"/>
              </a:spcBef>
              <a:spcAft>
                <a:spcPct val="0"/>
              </a:spcAft>
              <a:buClr>
                <a:schemeClr val="accent2"/>
              </a:buClr>
              <a:buSzPct val="60000"/>
              <a:buFontTx/>
              <a:buNone/>
              <a:tabLst/>
              <a:defRPr/>
            </a:pPr>
            <a:r>
              <a:rPr kumimoji="0" lang="en-US" sz="1200" b="1" i="0" u="none" strike="noStrike" kern="1200" cap="none" spc="0" normalizeH="0" baseline="0" noProof="0" dirty="0" smtClean="0">
                <a:ln>
                  <a:noFill/>
                </a:ln>
                <a:solidFill>
                  <a:srgbClr val="000000"/>
                </a:solidFill>
                <a:effectLst/>
                <a:uLnTx/>
                <a:uFillTx/>
                <a:latin typeface="Calibri" pitchFamily="34" charset="0"/>
                <a:cs typeface="+mn-cs"/>
              </a:rPr>
              <a:t>String s1=“ABC”;</a:t>
            </a:r>
          </a:p>
          <a:p>
            <a:pPr marL="319088" marR="0" lvl="0" indent="-319088" algn="l" defTabSz="914400" rtl="0" eaLnBrk="1" fontAlgn="base" latinLnBrk="0" hangingPunct="1">
              <a:lnSpc>
                <a:spcPct val="100000"/>
              </a:lnSpc>
              <a:spcBef>
                <a:spcPts val="500"/>
              </a:spcBef>
              <a:spcAft>
                <a:spcPct val="0"/>
              </a:spcAft>
              <a:buClr>
                <a:schemeClr val="accent2"/>
              </a:buClr>
              <a:buSzPct val="60000"/>
              <a:buFontTx/>
              <a:buNone/>
              <a:tabLst/>
              <a:defRPr/>
            </a:pPr>
            <a:r>
              <a:rPr kumimoji="0" lang="en-US" sz="1200" b="1" i="0" u="none" strike="noStrike" kern="1200" cap="none" spc="0" normalizeH="0" baseline="0" noProof="0" dirty="0" smtClean="0">
                <a:ln>
                  <a:noFill/>
                </a:ln>
                <a:solidFill>
                  <a:srgbClr val="000000"/>
                </a:solidFill>
                <a:effectLst/>
                <a:uLnTx/>
                <a:uFillTx/>
                <a:latin typeface="Calibri" pitchFamily="34" charset="0"/>
                <a:cs typeface="+mn-cs"/>
              </a:rPr>
              <a:t>String s2=“ABC</a:t>
            </a:r>
            <a:r>
              <a:rPr lang="en-US" sz="1200" b="1" noProof="0" dirty="0" smtClean="0">
                <a:solidFill>
                  <a:srgbClr val="000000"/>
                </a:solidFill>
                <a:latin typeface="Calibri" pitchFamily="34" charset="0"/>
                <a:cs typeface="+mn-cs"/>
              </a:rPr>
              <a:t>”</a:t>
            </a:r>
            <a:r>
              <a:rPr kumimoji="0" lang="en-US" sz="1200" b="1" i="0" u="none" strike="noStrike" kern="1200" cap="none" spc="0" normalizeH="0" baseline="0" noProof="0" dirty="0" smtClean="0">
                <a:ln>
                  <a:noFill/>
                </a:ln>
                <a:solidFill>
                  <a:srgbClr val="000000"/>
                </a:solidFill>
                <a:effectLst/>
                <a:uLnTx/>
                <a:uFillTx/>
                <a:latin typeface="Calibri" pitchFamily="34" charset="0"/>
                <a:cs typeface="+mn-cs"/>
              </a:rPr>
              <a:t>;</a:t>
            </a:r>
          </a:p>
          <a:p>
            <a:pPr marL="319088" marR="0" lvl="0" indent="-319088" algn="just" defTabSz="914400" rtl="0" eaLnBrk="1" fontAlgn="base" latinLnBrk="0" hangingPunct="1">
              <a:lnSpc>
                <a:spcPct val="100000"/>
              </a:lnSpc>
              <a:spcBef>
                <a:spcPts val="500"/>
              </a:spcBef>
              <a:spcAft>
                <a:spcPct val="0"/>
              </a:spcAft>
              <a:buClr>
                <a:schemeClr val="accent2"/>
              </a:buClr>
              <a:buSzPct val="100000"/>
              <a:buFont typeface="Wingdings" pitchFamily="2" charset="2"/>
              <a:buChar char="q"/>
              <a:tabLst/>
              <a:defRPr/>
            </a:pPr>
            <a:r>
              <a:rPr kumimoji="0" lang="en-US" sz="1200" b="0" i="0" u="none" strike="noStrike" kern="1200" cap="none" spc="0" normalizeH="0" baseline="0" noProof="0" dirty="0" smtClean="0">
                <a:ln>
                  <a:noFill/>
                </a:ln>
                <a:solidFill>
                  <a:schemeClr val="tx1"/>
                </a:solidFill>
                <a:effectLst/>
                <a:uLnTx/>
                <a:uFillTx/>
                <a:latin typeface="Calibri" pitchFamily="34" charset="0"/>
                <a:cs typeface="+mn-cs"/>
              </a:rPr>
              <a:t>When Strings are created this way by assigning literals to the variable straight, JVM checks if the string is available in the pool. If not it creates one. Otherwise it assigns it to the existing reference .</a:t>
            </a:r>
          </a:p>
        </p:txBody>
      </p:sp>
      <p:sp>
        <p:nvSpPr>
          <p:cNvPr id="6" name="Rectangle 5"/>
          <p:cNvSpPr/>
          <p:nvPr/>
        </p:nvSpPr>
        <p:spPr>
          <a:xfrm>
            <a:off x="683568" y="3147814"/>
            <a:ext cx="4176464" cy="1828193"/>
          </a:xfrm>
          <a:prstGeom prst="rect">
            <a:avLst/>
          </a:prstGeom>
        </p:spPr>
        <p:txBody>
          <a:bodyPr wrap="square">
            <a:spAutoFit/>
          </a:bodyPr>
          <a:lstStyle/>
          <a:p>
            <a:pPr marL="342900" indent="-342900">
              <a:spcBef>
                <a:spcPct val="20000"/>
              </a:spcBef>
              <a:buClr>
                <a:schemeClr val="accent2"/>
              </a:buClr>
            </a:pPr>
            <a:r>
              <a:rPr lang="en-US" sz="1200" b="1" dirty="0" smtClean="0">
                <a:solidFill>
                  <a:srgbClr val="000000"/>
                </a:solidFill>
                <a:latin typeface="Calibri" pitchFamily="34" charset="0"/>
              </a:rPr>
              <a:t>Example2:</a:t>
            </a:r>
          </a:p>
          <a:p>
            <a:pPr marL="342900" indent="-342900">
              <a:spcBef>
                <a:spcPct val="20000"/>
              </a:spcBef>
              <a:buClr>
                <a:schemeClr val="accent2"/>
              </a:buClr>
            </a:pPr>
            <a:r>
              <a:rPr lang="en-US" sz="1200" b="1" dirty="0" smtClean="0">
                <a:solidFill>
                  <a:srgbClr val="000000"/>
                </a:solidFill>
                <a:latin typeface="Calibri" pitchFamily="34" charset="0"/>
              </a:rPr>
              <a:t>String s1=“ABC”;</a:t>
            </a:r>
          </a:p>
          <a:p>
            <a:pPr marL="342900" indent="-342900">
              <a:spcBef>
                <a:spcPct val="20000"/>
              </a:spcBef>
              <a:buClr>
                <a:schemeClr val="accent2"/>
              </a:buClr>
            </a:pPr>
            <a:r>
              <a:rPr lang="en-US" sz="1200" b="1" dirty="0" smtClean="0">
                <a:solidFill>
                  <a:srgbClr val="000000"/>
                </a:solidFill>
                <a:latin typeface="Calibri" pitchFamily="34" charset="0"/>
              </a:rPr>
              <a:t>s1=“DEF”;</a:t>
            </a:r>
          </a:p>
          <a:p>
            <a:pPr marL="228600" indent="-228600" algn="just">
              <a:buClr>
                <a:schemeClr val="accent2"/>
              </a:buClr>
              <a:defRPr/>
            </a:pPr>
            <a:endParaRPr lang="en-US" sz="1200" dirty="0" smtClean="0">
              <a:latin typeface="Calibri" pitchFamily="34" charset="0"/>
            </a:endParaRPr>
          </a:p>
          <a:p>
            <a:pPr marL="228600" indent="-228600" algn="just">
              <a:buClr>
                <a:schemeClr val="accent2"/>
              </a:buClr>
              <a:buFont typeface="Wingdings" pitchFamily="2" charset="2"/>
              <a:buChar char="q"/>
              <a:defRPr/>
            </a:pPr>
            <a:r>
              <a:rPr lang="en-US" sz="1200" dirty="0" smtClean="0">
                <a:latin typeface="Calibri" pitchFamily="34" charset="0"/>
              </a:rPr>
              <a:t>When a value of a string reference is changed, a new string is created in the pool and that is assigned to the reference.</a:t>
            </a:r>
          </a:p>
          <a:p>
            <a:pPr marL="228600" indent="-228600" algn="just">
              <a:buClr>
                <a:schemeClr val="accent2"/>
              </a:buClr>
              <a:buFont typeface="Wingdings" pitchFamily="2" charset="2"/>
              <a:buChar char="q"/>
              <a:defRPr/>
            </a:pPr>
            <a:r>
              <a:rPr lang="en-US" sz="1200" dirty="0" smtClean="0">
                <a:latin typeface="Calibri" pitchFamily="34" charset="0"/>
              </a:rPr>
              <a:t>Strings are Immutable Objects.</a:t>
            </a:r>
          </a:p>
          <a:p>
            <a:pPr marL="228600" indent="-228600" algn="just">
              <a:buClr>
                <a:schemeClr val="accent2"/>
              </a:buClr>
              <a:buFont typeface="Wingdings" pitchFamily="2" charset="2"/>
              <a:buChar char="q"/>
              <a:defRPr/>
            </a:pPr>
            <a:r>
              <a:rPr lang="en-IN" sz="1200" dirty="0" smtClean="0">
                <a:latin typeface="Calibri" pitchFamily="34" charset="0"/>
              </a:rPr>
              <a:t>That means that, once created, String object cannot be changed!</a:t>
            </a:r>
            <a:r>
              <a:rPr lang="en-US" sz="1200" dirty="0" smtClean="0">
                <a:latin typeface="Calibri" pitchFamily="34" charset="0"/>
              </a:rPr>
              <a:t> </a:t>
            </a:r>
          </a:p>
        </p:txBody>
      </p:sp>
      <p:sp>
        <p:nvSpPr>
          <p:cNvPr id="8" name="Rectangle 7"/>
          <p:cNvSpPr/>
          <p:nvPr/>
        </p:nvSpPr>
        <p:spPr>
          <a:xfrm>
            <a:off x="6948264" y="1923678"/>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Calibri" pitchFamily="34" charset="0"/>
              </a:rPr>
              <a:t>ABC</a:t>
            </a:r>
            <a:endParaRPr lang="en-IN" dirty="0">
              <a:latin typeface="Calibri" pitchFamily="34" charset="0"/>
            </a:endParaRPr>
          </a:p>
        </p:txBody>
      </p:sp>
      <p:sp>
        <p:nvSpPr>
          <p:cNvPr id="9" name="Rectangle 8"/>
          <p:cNvSpPr/>
          <p:nvPr/>
        </p:nvSpPr>
        <p:spPr>
          <a:xfrm>
            <a:off x="5220072" y="1491630"/>
            <a:ext cx="576064" cy="36004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Calibri" pitchFamily="34" charset="0"/>
              </a:rPr>
              <a:t>s1</a:t>
            </a:r>
            <a:endParaRPr lang="en-IN" dirty="0">
              <a:solidFill>
                <a:schemeClr val="tx1"/>
              </a:solidFill>
              <a:latin typeface="Calibri" pitchFamily="34" charset="0"/>
            </a:endParaRPr>
          </a:p>
        </p:txBody>
      </p:sp>
      <p:sp>
        <p:nvSpPr>
          <p:cNvPr id="10" name="Rectangle 9"/>
          <p:cNvSpPr/>
          <p:nvPr/>
        </p:nvSpPr>
        <p:spPr>
          <a:xfrm>
            <a:off x="5220072" y="2571750"/>
            <a:ext cx="576064" cy="36004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Calibri" pitchFamily="34" charset="0"/>
              </a:rPr>
              <a:t>s2</a:t>
            </a:r>
            <a:endParaRPr lang="en-IN" dirty="0">
              <a:solidFill>
                <a:schemeClr val="tx1"/>
              </a:solidFill>
              <a:latin typeface="Calibri" pitchFamily="34" charset="0"/>
            </a:endParaRPr>
          </a:p>
        </p:txBody>
      </p:sp>
      <p:sp>
        <p:nvSpPr>
          <p:cNvPr id="12" name="7-Point Star 11"/>
          <p:cNvSpPr/>
          <p:nvPr/>
        </p:nvSpPr>
        <p:spPr>
          <a:xfrm>
            <a:off x="6228184" y="1419622"/>
            <a:ext cx="2016224" cy="1656184"/>
          </a:xfrm>
          <a:prstGeom prst="star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tx1"/>
              </a:solidFill>
              <a:latin typeface="Calibri" pitchFamily="34" charset="0"/>
            </a:endParaRPr>
          </a:p>
          <a:p>
            <a:pPr algn="ctr"/>
            <a:endParaRPr lang="en-IN" dirty="0" smtClean="0">
              <a:solidFill>
                <a:schemeClr val="tx1"/>
              </a:solidFill>
              <a:latin typeface="Calibri" pitchFamily="34" charset="0"/>
            </a:endParaRPr>
          </a:p>
          <a:p>
            <a:pPr algn="ctr"/>
            <a:r>
              <a:rPr lang="en-IN" sz="1400" b="1" dirty="0" smtClean="0">
                <a:solidFill>
                  <a:schemeClr val="tx1"/>
                </a:solidFill>
                <a:latin typeface="Calibri" pitchFamily="34" charset="0"/>
              </a:rPr>
              <a:t>String Pool</a:t>
            </a:r>
            <a:endParaRPr lang="en-IN" sz="1400" b="1" dirty="0">
              <a:solidFill>
                <a:schemeClr val="tx1"/>
              </a:solidFill>
              <a:latin typeface="Calibri" pitchFamily="34" charset="0"/>
            </a:endParaRPr>
          </a:p>
        </p:txBody>
      </p:sp>
      <p:cxnSp>
        <p:nvCxnSpPr>
          <p:cNvPr id="14" name="Straight Arrow Connector 13"/>
          <p:cNvCxnSpPr>
            <a:stCxn id="9" idx="3"/>
          </p:cNvCxnSpPr>
          <p:nvPr/>
        </p:nvCxnSpPr>
        <p:spPr>
          <a:xfrm>
            <a:off x="5796136" y="1671650"/>
            <a:ext cx="1152128" cy="32403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3"/>
          </p:cNvCxnSpPr>
          <p:nvPr/>
        </p:nvCxnSpPr>
        <p:spPr>
          <a:xfrm flipV="1">
            <a:off x="5796136" y="2211710"/>
            <a:ext cx="1152128" cy="54006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948264" y="3867894"/>
            <a:ext cx="57606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ABC</a:t>
            </a:r>
            <a:endParaRPr lang="en-IN" dirty="0"/>
          </a:p>
        </p:txBody>
      </p:sp>
      <p:sp>
        <p:nvSpPr>
          <p:cNvPr id="18" name="Rectangle 17"/>
          <p:cNvSpPr/>
          <p:nvPr/>
        </p:nvSpPr>
        <p:spPr>
          <a:xfrm>
            <a:off x="6948264" y="4371950"/>
            <a:ext cx="57606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DEF</a:t>
            </a:r>
            <a:endParaRPr lang="en-IN" dirty="0"/>
          </a:p>
        </p:txBody>
      </p:sp>
      <p:sp>
        <p:nvSpPr>
          <p:cNvPr id="19" name="7-Point Star 18"/>
          <p:cNvSpPr/>
          <p:nvPr/>
        </p:nvSpPr>
        <p:spPr>
          <a:xfrm>
            <a:off x="6228184" y="3291830"/>
            <a:ext cx="2016224" cy="1656184"/>
          </a:xfrm>
          <a:prstGeom prst="star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tx1"/>
              </a:solidFill>
              <a:latin typeface="Calibri" pitchFamily="34" charset="0"/>
            </a:endParaRPr>
          </a:p>
          <a:p>
            <a:pPr algn="ctr"/>
            <a:endParaRPr lang="en-IN" dirty="0" smtClean="0">
              <a:solidFill>
                <a:schemeClr val="tx1"/>
              </a:solidFill>
              <a:latin typeface="Calibri" pitchFamily="34" charset="0"/>
            </a:endParaRPr>
          </a:p>
          <a:p>
            <a:pPr algn="ctr"/>
            <a:endParaRPr lang="en-IN" sz="1400" b="1" dirty="0">
              <a:solidFill>
                <a:schemeClr val="tx1"/>
              </a:solidFill>
              <a:latin typeface="Calibri" pitchFamily="34" charset="0"/>
            </a:endParaRPr>
          </a:p>
        </p:txBody>
      </p:sp>
      <p:sp>
        <p:nvSpPr>
          <p:cNvPr id="20" name="Rectangle 19"/>
          <p:cNvSpPr/>
          <p:nvPr/>
        </p:nvSpPr>
        <p:spPr>
          <a:xfrm>
            <a:off x="5220072" y="3867894"/>
            <a:ext cx="576064" cy="36004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Calibri" pitchFamily="34" charset="0"/>
              </a:rPr>
              <a:t>s1</a:t>
            </a:r>
            <a:endParaRPr lang="en-IN" dirty="0">
              <a:solidFill>
                <a:schemeClr val="tx1"/>
              </a:solidFill>
              <a:latin typeface="Calibri" pitchFamily="34" charset="0"/>
            </a:endParaRPr>
          </a:p>
        </p:txBody>
      </p:sp>
      <p:sp>
        <p:nvSpPr>
          <p:cNvPr id="21" name="Line 8"/>
          <p:cNvSpPr>
            <a:spLocks noChangeShapeType="1"/>
          </p:cNvSpPr>
          <p:nvPr/>
        </p:nvSpPr>
        <p:spPr bwMode="auto">
          <a:xfrm>
            <a:off x="5796136" y="4011910"/>
            <a:ext cx="1152128" cy="0"/>
          </a:xfrm>
          <a:prstGeom prst="line">
            <a:avLst/>
          </a:prstGeom>
          <a:noFill/>
          <a:ln w="9525">
            <a:solidFill>
              <a:schemeClr val="accent1"/>
            </a:solidFill>
            <a:prstDash val="dash"/>
            <a:round/>
            <a:headEnd/>
            <a:tailEnd type="triangle" w="med" len="med"/>
          </a:ln>
        </p:spPr>
        <p:txBody>
          <a:bodyPr/>
          <a:lstStyle/>
          <a:p>
            <a:endParaRPr lang="en-US"/>
          </a:p>
        </p:txBody>
      </p:sp>
      <p:cxnSp>
        <p:nvCxnSpPr>
          <p:cNvPr id="23" name="Straight Arrow Connector 22"/>
          <p:cNvCxnSpPr>
            <a:stCxn id="20" idx="3"/>
          </p:cNvCxnSpPr>
          <p:nvPr/>
        </p:nvCxnSpPr>
        <p:spPr>
          <a:xfrm>
            <a:off x="5796136" y="4047914"/>
            <a:ext cx="1152128" cy="39604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1800" b="1" dirty="0" smtClean="0">
                <a:latin typeface="Calibri" pitchFamily="34" charset="0"/>
              </a:rPr>
              <a:t>Inheriting classes.</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r>
              <a:rPr lang="en-US" sz="1600" dirty="0" smtClean="0">
                <a:solidFill>
                  <a:schemeClr val="tx1"/>
                </a:solidFill>
                <a:latin typeface="Calibri" pitchFamily="34" charset="0"/>
              </a:rPr>
              <a:t>A Java class inherits another class using the extends keyword after the class name followed by the parents class name  as below.</a:t>
            </a:r>
          </a:p>
          <a:p>
            <a:pPr algn="just">
              <a:buNone/>
            </a:pPr>
            <a:r>
              <a:rPr lang="en-US" sz="1600" dirty="0" smtClean="0">
                <a:solidFill>
                  <a:schemeClr val="tx1"/>
                </a:solidFill>
                <a:latin typeface="Calibri" pitchFamily="34" charset="0"/>
              </a:rPr>
              <a:t>		</a:t>
            </a:r>
            <a:r>
              <a:rPr lang="en-SG" sz="1600" b="1" dirty="0" smtClean="0">
                <a:solidFill>
                  <a:schemeClr val="tx1"/>
                </a:solidFill>
                <a:latin typeface="Calibri" pitchFamily="34" charset="0"/>
                <a:cs typeface="Times New Roman" pitchFamily="18" charset="0"/>
              </a:rPr>
              <a:t> Example:- </a:t>
            </a:r>
            <a:r>
              <a:rPr lang="en-US" sz="1600" b="1" dirty="0" smtClean="0">
                <a:solidFill>
                  <a:schemeClr val="tx1"/>
                </a:solidFill>
                <a:latin typeface="Calibri" pitchFamily="34" charset="0"/>
              </a:rPr>
              <a:t>public class </a:t>
            </a:r>
            <a:r>
              <a:rPr lang="en-US" sz="1600" b="1" dirty="0" err="1" smtClean="0">
                <a:solidFill>
                  <a:schemeClr val="tx1"/>
                </a:solidFill>
                <a:latin typeface="Calibri" pitchFamily="34" charset="0"/>
              </a:rPr>
              <a:t>childclassname</a:t>
            </a:r>
            <a:r>
              <a:rPr lang="en-US" sz="1600" b="1" dirty="0" smtClean="0">
                <a:solidFill>
                  <a:schemeClr val="tx1"/>
                </a:solidFill>
                <a:latin typeface="Calibri" pitchFamily="34" charset="0"/>
              </a:rPr>
              <a:t> extends </a:t>
            </a:r>
            <a:r>
              <a:rPr lang="en-US" sz="1600" b="1" dirty="0" err="1" smtClean="0">
                <a:solidFill>
                  <a:schemeClr val="tx1"/>
                </a:solidFill>
                <a:latin typeface="Calibri" pitchFamily="34" charset="0"/>
              </a:rPr>
              <a:t>superclassname</a:t>
            </a:r>
            <a:endParaRPr lang="en-US" sz="1600" b="1" dirty="0" smtClean="0">
              <a:solidFill>
                <a:schemeClr val="tx1"/>
              </a:solidFill>
              <a:latin typeface="Calibri" pitchFamily="34" charset="0"/>
            </a:endParaRPr>
          </a:p>
          <a:p>
            <a:pPr algn="just"/>
            <a:r>
              <a:rPr lang="en-US" sz="1600" dirty="0" smtClean="0">
                <a:solidFill>
                  <a:schemeClr val="tx1"/>
                </a:solidFill>
                <a:latin typeface="Calibri" pitchFamily="34" charset="0"/>
              </a:rPr>
              <a:t>The child class inherits all the instance variables and methods of the parent class. </a:t>
            </a:r>
            <a:r>
              <a:rPr lang="en-SG" sz="1600" dirty="0" smtClean="0">
                <a:latin typeface="Calibri" pitchFamily="34" charset="0"/>
                <a:cs typeface="Times New Roman" pitchFamily="18" charset="0"/>
              </a:rPr>
              <a:t>	</a:t>
            </a:r>
          </a:p>
          <a:p>
            <a:pPr marL="0" indent="0" algn="just" eaLnBrk="1" fontAlgn="auto" hangingPunct="1">
              <a:spcAft>
                <a:spcPts val="0"/>
              </a:spcAft>
              <a:buClr>
                <a:schemeClr val="tx1">
                  <a:shade val="95000"/>
                </a:schemeClr>
              </a:buClr>
              <a:buFont typeface="Wingdings"/>
              <a:buNone/>
              <a:defRPr/>
            </a:pPr>
            <a:r>
              <a:rPr lang="en-SG" sz="1400" dirty="0" smtClean="0">
                <a:latin typeface="Times New Roman" pitchFamily="18" charset="0"/>
                <a:cs typeface="Times New Roman" pitchFamily="18" charset="0"/>
              </a:rPr>
              <a:t/>
            </a:r>
            <a:br>
              <a:rPr lang="en-SG" sz="1400" dirty="0" smtClean="0">
                <a:latin typeface="Times New Roman" pitchFamily="18" charset="0"/>
                <a:cs typeface="Times New Roman" pitchFamily="18" charset="0"/>
              </a:rPr>
            </a:br>
            <a:endParaRPr lang="en-US" sz="1400" dirty="0">
              <a:solidFill>
                <a:schemeClr val="tx1"/>
              </a:solidFill>
              <a:latin typeface="Times New Roman" pitchFamily="18" charset="0"/>
              <a:cs typeface="Times New Roman" pitchFamily="18" charset="0"/>
            </a:endParaRPr>
          </a:p>
        </p:txBody>
      </p:sp>
      <p:sp>
        <p:nvSpPr>
          <p:cNvPr id="5" name="Rectangle 4"/>
          <p:cNvSpPr/>
          <p:nvPr/>
        </p:nvSpPr>
        <p:spPr>
          <a:xfrm>
            <a:off x="1475656" y="3579862"/>
            <a:ext cx="5616624"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libri" pitchFamily="34" charset="0"/>
              </a:rPr>
              <a:t>No Multiple Inheritance In Java for classes</a:t>
            </a:r>
          </a:p>
        </p:txBody>
      </p:sp>
    </p:spTree>
  </p:cSld>
  <p:clrMapOvr>
    <a:masterClrMapping/>
  </p:clrMapOvr>
  <p:transition spd="med">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Immutability</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228600" indent="-228600" eaLnBrk="1" hangingPunct="1">
              <a:buFont typeface="Wingdings" pitchFamily="2" charset="2"/>
              <a:buChar char="q"/>
            </a:pPr>
            <a:endParaRPr lang="en-US" sz="1600" dirty="0" smtClean="0">
              <a:latin typeface="Calibri" pitchFamily="34" charset="0"/>
            </a:endParaRPr>
          </a:p>
          <a:p>
            <a:pPr algn="just">
              <a:buFont typeface="Wingdings" pitchFamily="2" charset="2"/>
              <a:buChar char="q"/>
            </a:pPr>
            <a:endParaRPr lang="en-US" sz="1700" b="1" dirty="0" smtClean="0">
              <a:solidFill>
                <a:srgbClr val="000000"/>
              </a:solidFill>
              <a:latin typeface="Calibri" pitchFamily="34" charset="0"/>
            </a:endParaRPr>
          </a:p>
          <a:p>
            <a:pPr marL="342900" indent="-342900">
              <a:spcBef>
                <a:spcPct val="20000"/>
              </a:spcBef>
              <a:defRPr/>
            </a:pPr>
            <a:r>
              <a:rPr lang="en-US" sz="1800" dirty="0" smtClean="0">
                <a:solidFill>
                  <a:schemeClr val="tx1"/>
                </a:solidFill>
                <a:latin typeface="Calibri" pitchFamily="34" charset="0"/>
              </a:rPr>
              <a:t>Assigning string references:</a:t>
            </a:r>
          </a:p>
          <a:p>
            <a:pPr marL="342900" indent="-342900">
              <a:spcBef>
                <a:spcPct val="20000"/>
              </a:spcBef>
              <a:defRPr/>
            </a:pPr>
            <a:endParaRPr lang="en-US" sz="1800" dirty="0" smtClean="0">
              <a:solidFill>
                <a:schemeClr val="tx1"/>
              </a:solidFill>
              <a:latin typeface="Calibri" pitchFamily="34" charset="0"/>
            </a:endParaRPr>
          </a:p>
          <a:p>
            <a:pPr marL="342900" indent="-342900">
              <a:spcBef>
                <a:spcPct val="20000"/>
              </a:spcBef>
              <a:buClr>
                <a:srgbClr val="C81E1E"/>
              </a:buClr>
              <a:buNone/>
              <a:defRPr/>
            </a:pPr>
            <a:r>
              <a:rPr lang="en-US" sz="1800" b="1" dirty="0" smtClean="0">
                <a:solidFill>
                  <a:schemeClr val="tx1"/>
                </a:solidFill>
                <a:latin typeface="Calibri" pitchFamily="34" charset="0"/>
              </a:rPr>
              <a:t>	1. String s1="ABC";</a:t>
            </a:r>
          </a:p>
          <a:p>
            <a:pPr marL="342900" indent="-342900">
              <a:spcBef>
                <a:spcPct val="20000"/>
              </a:spcBef>
              <a:buClr>
                <a:srgbClr val="C81E1E"/>
              </a:buClr>
              <a:buNone/>
              <a:defRPr/>
            </a:pPr>
            <a:r>
              <a:rPr lang="en-US" sz="1800" b="1" dirty="0" smtClean="0">
                <a:solidFill>
                  <a:schemeClr val="tx1"/>
                </a:solidFill>
                <a:latin typeface="Calibri" pitchFamily="34" charset="0"/>
              </a:rPr>
              <a:t>	2. String s2=s1;</a:t>
            </a:r>
          </a:p>
          <a:p>
            <a:pPr marL="342900" indent="-342900">
              <a:spcBef>
                <a:spcPct val="20000"/>
              </a:spcBef>
              <a:buClr>
                <a:srgbClr val="C81E1E"/>
              </a:buClr>
              <a:buNone/>
              <a:defRPr/>
            </a:pPr>
            <a:r>
              <a:rPr lang="en-US" sz="1800" b="1" dirty="0" smtClean="0">
                <a:solidFill>
                  <a:schemeClr val="tx1"/>
                </a:solidFill>
                <a:latin typeface="Calibri" pitchFamily="34" charset="0"/>
              </a:rPr>
              <a:t>	3. s2=“DEF”;</a:t>
            </a:r>
          </a:p>
          <a:p>
            <a:pPr marL="342900" indent="-342900">
              <a:spcBef>
                <a:spcPct val="20000"/>
              </a:spcBef>
              <a:buClr>
                <a:srgbClr val="C81E1E"/>
              </a:buClr>
              <a:buNone/>
              <a:defRPr/>
            </a:pPr>
            <a:r>
              <a:rPr lang="en-US" sz="1800" b="1" dirty="0" smtClean="0">
                <a:solidFill>
                  <a:schemeClr val="tx1"/>
                </a:solidFill>
                <a:latin typeface="Calibri" pitchFamily="34" charset="0"/>
              </a:rPr>
              <a:t>	4. </a:t>
            </a:r>
            <a:r>
              <a:rPr lang="en-US" sz="1800" b="1" dirty="0" err="1" smtClean="0">
                <a:solidFill>
                  <a:schemeClr val="tx1"/>
                </a:solidFill>
                <a:latin typeface="Calibri" pitchFamily="34" charset="0"/>
              </a:rPr>
              <a:t>System.out.println</a:t>
            </a:r>
            <a:r>
              <a:rPr lang="en-US" sz="1800" b="1" dirty="0" smtClean="0">
                <a:solidFill>
                  <a:schemeClr val="tx1"/>
                </a:solidFill>
                <a:latin typeface="Calibri" pitchFamily="34" charset="0"/>
              </a:rPr>
              <a:t>(s1);// prints ABC</a:t>
            </a:r>
            <a:endParaRPr lang="en-US" sz="2400" dirty="0" smtClean="0">
              <a:solidFill>
                <a:schemeClr val="tx1"/>
              </a:solidFill>
              <a:latin typeface="Calibri" pitchFamily="34" charset="0"/>
            </a:endParaRPr>
          </a:p>
          <a:p>
            <a:pPr marL="228600" indent="-228600">
              <a:lnSpc>
                <a:spcPct val="140000"/>
              </a:lnSpc>
              <a:spcBef>
                <a:spcPct val="20000"/>
              </a:spcBef>
              <a:buFont typeface="Wingdings" pitchFamily="2" charset="2"/>
              <a:buChar char="§"/>
              <a:defRPr/>
            </a:pPr>
            <a:endParaRPr lang="en-US" sz="1800" b="1" dirty="0" smtClean="0">
              <a:solidFill>
                <a:schemeClr val="tx1"/>
              </a:solidFill>
              <a:latin typeface="Calibri" pitchFamily="34" charset="0"/>
            </a:endParaRPr>
          </a:p>
          <a:p>
            <a:pPr marL="228600" indent="-228600" eaLnBrk="1" hangingPunct="1">
              <a:buFont typeface="Wingdings" pitchFamily="2" charset="2"/>
              <a:buChar char="q"/>
            </a:pPr>
            <a:endParaRPr lang="en-US" sz="1800" b="1" dirty="0" smtClean="0">
              <a:solidFill>
                <a:schemeClr val="tx1"/>
              </a:solidFill>
              <a:latin typeface="Calibri" pitchFamily="34" charset="0"/>
            </a:endParaRPr>
          </a:p>
          <a:p>
            <a:pPr eaLnBrk="1" hangingPunct="1">
              <a:lnSpc>
                <a:spcPct val="90000"/>
              </a:lnSpc>
              <a:spcBef>
                <a:spcPct val="50000"/>
              </a:spcBef>
              <a:buNone/>
            </a:pPr>
            <a:endParaRPr lang="en-IN" sz="18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Problem with String</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228600" indent="-228600" eaLnBrk="1" hangingPunct="1">
              <a:buFont typeface="Wingdings" pitchFamily="2" charset="2"/>
              <a:buChar char="q"/>
            </a:pPr>
            <a:endParaRPr lang="en-US" sz="1600" dirty="0" smtClean="0">
              <a:latin typeface="Calibri" pitchFamily="34" charset="0"/>
            </a:endParaRPr>
          </a:p>
          <a:p>
            <a:pPr algn="just"/>
            <a:r>
              <a:rPr lang="en-US" sz="1800" b="1" dirty="0" smtClean="0">
                <a:solidFill>
                  <a:srgbClr val="000000"/>
                </a:solidFill>
                <a:latin typeface="Calibri" pitchFamily="34" charset="0"/>
                <a:cs typeface="Courier New" pitchFamily="49" charset="0"/>
              </a:rPr>
              <a:t>String</a:t>
            </a:r>
            <a:r>
              <a:rPr lang="en-US" sz="1800" dirty="0" smtClean="0">
                <a:latin typeface="Calibri" pitchFamily="34" charset="0"/>
              </a:rPr>
              <a:t> class objects are immutable.</a:t>
            </a:r>
          </a:p>
          <a:p>
            <a:pPr algn="just"/>
            <a:r>
              <a:rPr lang="en-US" sz="1800" dirty="0" smtClean="0">
                <a:latin typeface="Calibri" pitchFamily="34" charset="0"/>
              </a:rPr>
              <a:t>In cases where we have lots of string manipulation we may end up with creating lot of strings in the string pool which are unnecessary.</a:t>
            </a:r>
          </a:p>
          <a:p>
            <a:pPr algn="just"/>
            <a:r>
              <a:rPr lang="en-US" sz="1800" dirty="0" smtClean="0">
                <a:latin typeface="Calibri" pitchFamily="34" charset="0"/>
              </a:rPr>
              <a:t>Therefore, in such cases we need to go for </a:t>
            </a:r>
            <a:r>
              <a:rPr lang="en-US" sz="1800" b="1" dirty="0" smtClean="0">
                <a:latin typeface="Calibri" pitchFamily="34" charset="0"/>
                <a:cs typeface="Courier New" pitchFamily="49" charset="0"/>
              </a:rPr>
              <a:t>StringBuffer</a:t>
            </a:r>
            <a:r>
              <a:rPr lang="en-US" sz="1800" dirty="0" smtClean="0">
                <a:latin typeface="Calibri" pitchFamily="34" charset="0"/>
              </a:rPr>
              <a:t> or </a:t>
            </a:r>
            <a:r>
              <a:rPr lang="en-US" sz="1800" b="1" dirty="0" smtClean="0">
                <a:latin typeface="Calibri" pitchFamily="34" charset="0"/>
                <a:cs typeface="Courier New" pitchFamily="49" charset="0"/>
              </a:rPr>
              <a:t>StringBuilder</a:t>
            </a:r>
          </a:p>
          <a:p>
            <a:pPr marL="228600" indent="-228600" eaLnBrk="1" hangingPunct="1">
              <a:buFont typeface="Wingdings" pitchFamily="2" charset="2"/>
              <a:buChar char="q"/>
            </a:pPr>
            <a:endParaRPr lang="en-US" sz="1800" b="1" dirty="0" smtClean="0">
              <a:solidFill>
                <a:schemeClr val="tx1"/>
              </a:solidFill>
              <a:latin typeface="Calibri" pitchFamily="34" charset="0"/>
            </a:endParaRPr>
          </a:p>
          <a:p>
            <a:pPr eaLnBrk="1" hangingPunct="1">
              <a:lnSpc>
                <a:spcPct val="90000"/>
              </a:lnSpc>
              <a:spcBef>
                <a:spcPct val="50000"/>
              </a:spcBef>
              <a:buNone/>
            </a:pPr>
            <a:endParaRPr lang="en-IN" sz="18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ourier New" pitchFamily="49" charset="0"/>
              </a:rPr>
              <a:t>StringBuilder</a:t>
            </a:r>
            <a:endParaRPr lang="en-US" sz="2800" b="1" dirty="0" smtClean="0">
              <a:latin typeface="Calibri" pitchFamily="34"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228600" indent="-228600" eaLnBrk="1" hangingPunct="1">
              <a:buFont typeface="Wingdings" pitchFamily="2" charset="2"/>
              <a:buChar char="q"/>
            </a:pPr>
            <a:endParaRPr lang="en-US" sz="1600" dirty="0" smtClean="0">
              <a:latin typeface="Calibri" pitchFamily="34" charset="0"/>
            </a:endParaRPr>
          </a:p>
          <a:p>
            <a:pPr algn="just"/>
            <a:r>
              <a:rPr lang="en-US" sz="1600" dirty="0" smtClean="0">
                <a:latin typeface="Calibri" pitchFamily="34" charset="0"/>
              </a:rPr>
              <a:t>This </a:t>
            </a:r>
            <a:r>
              <a:rPr lang="en-US" sz="1600" b="1" dirty="0" smtClean="0">
                <a:latin typeface="Calibri" pitchFamily="34" charset="0"/>
              </a:rPr>
              <a:t>final</a:t>
            </a:r>
            <a:r>
              <a:rPr lang="en-US" sz="1600" dirty="0" smtClean="0">
                <a:latin typeface="Calibri" pitchFamily="34" charset="0"/>
              </a:rPr>
              <a:t> class can be used in the situations where we require lot of string manipulations. </a:t>
            </a:r>
          </a:p>
          <a:p>
            <a:pPr algn="just"/>
            <a:r>
              <a:rPr lang="en-US" sz="1600" b="1" dirty="0" smtClean="0">
                <a:latin typeface="Calibri" pitchFamily="34" charset="0"/>
              </a:rPr>
              <a:t>StringBuilder</a:t>
            </a:r>
            <a:r>
              <a:rPr lang="en-US" sz="1600" dirty="0" smtClean="0">
                <a:latin typeface="Calibri" pitchFamily="34" charset="0"/>
              </a:rPr>
              <a:t> objects are mutable.</a:t>
            </a:r>
          </a:p>
          <a:p>
            <a:pPr algn="just"/>
            <a:r>
              <a:rPr lang="en-US" sz="1600" dirty="0" smtClean="0">
                <a:latin typeface="Calibri" pitchFamily="34" charset="0"/>
              </a:rPr>
              <a:t>This class is added in java5.</a:t>
            </a:r>
          </a:p>
          <a:p>
            <a:pPr algn="just"/>
            <a:r>
              <a:rPr lang="en-US" sz="1600" dirty="0" smtClean="0">
                <a:latin typeface="Calibri" pitchFamily="34" charset="0"/>
              </a:rPr>
              <a:t>Constructors </a:t>
            </a:r>
          </a:p>
          <a:p>
            <a:pPr lvl="1" algn="just"/>
            <a:r>
              <a:rPr lang="en-US" sz="1600" b="1" dirty="0" smtClean="0">
                <a:solidFill>
                  <a:schemeClr val="tx1"/>
                </a:solidFill>
                <a:latin typeface="Calibri" pitchFamily="34" charset="0"/>
              </a:rPr>
              <a:t>StringBuilder() </a:t>
            </a:r>
          </a:p>
          <a:p>
            <a:pPr lvl="1" algn="just"/>
            <a:r>
              <a:rPr lang="en-US" sz="1600" b="1" dirty="0" smtClean="0">
                <a:solidFill>
                  <a:schemeClr val="tx1"/>
                </a:solidFill>
                <a:latin typeface="Calibri" pitchFamily="34" charset="0"/>
              </a:rPr>
              <a:t>StringBuilder(String </a:t>
            </a:r>
            <a:r>
              <a:rPr lang="en-US" sz="1600" b="1" dirty="0" err="1" smtClean="0">
                <a:solidFill>
                  <a:schemeClr val="tx1"/>
                </a:solidFill>
                <a:latin typeface="Calibri" pitchFamily="34" charset="0"/>
              </a:rPr>
              <a:t>str</a:t>
            </a:r>
            <a:r>
              <a:rPr lang="en-US" sz="1600" b="1" dirty="0" smtClean="0">
                <a:latin typeface="Calibri" pitchFamily="34" charset="0"/>
              </a:rPr>
              <a:t>) </a:t>
            </a:r>
          </a:p>
          <a:p>
            <a:endParaRPr lang="en-US" sz="1800" b="1" dirty="0" smtClean="0">
              <a:latin typeface="Calibri" pitchFamily="34" charset="0"/>
              <a:cs typeface="Courier New" pitchFamily="49" charset="0"/>
            </a:endParaRPr>
          </a:p>
          <a:p>
            <a:pPr marL="228600" indent="-228600" eaLnBrk="1" hangingPunct="1">
              <a:buFont typeface="Wingdings" pitchFamily="2" charset="2"/>
              <a:buChar char="q"/>
            </a:pPr>
            <a:endParaRPr lang="en-US" sz="1800" b="1" dirty="0" smtClean="0">
              <a:solidFill>
                <a:schemeClr val="tx1"/>
              </a:solidFill>
              <a:latin typeface="Calibri" pitchFamily="34" charset="0"/>
            </a:endParaRPr>
          </a:p>
          <a:p>
            <a:pPr eaLnBrk="1" hangingPunct="1">
              <a:lnSpc>
                <a:spcPct val="90000"/>
              </a:lnSpc>
              <a:spcBef>
                <a:spcPct val="50000"/>
              </a:spcBef>
              <a:buNone/>
            </a:pPr>
            <a:endParaRPr lang="en-IN" sz="18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ourier New" pitchFamily="49" charset="0"/>
              </a:rPr>
              <a:t>Methods Of StringBuilder</a:t>
            </a:r>
            <a:endParaRPr lang="en-US" sz="2800" b="1" dirty="0" smtClean="0">
              <a:latin typeface="Calibri" pitchFamily="34"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lnSpcReduction="10000"/>
          </a:bodyPr>
          <a:lstStyle>
            <a:extLst/>
          </a:lstStyle>
          <a:p>
            <a:pPr marL="228600" indent="-228600" eaLnBrk="1" hangingPunct="1">
              <a:buFont typeface="Wingdings" pitchFamily="2" charset="2"/>
              <a:buChar char="q"/>
            </a:pPr>
            <a:endParaRPr lang="en-US" sz="1600" dirty="0" smtClean="0">
              <a:latin typeface="Calibri" pitchFamily="34" charset="0"/>
            </a:endParaRPr>
          </a:p>
          <a:p>
            <a:pPr>
              <a:lnSpc>
                <a:spcPct val="90000"/>
              </a:lnSpc>
              <a:buClr>
                <a:schemeClr val="tx2"/>
              </a:buClr>
              <a:buNone/>
            </a:pPr>
            <a:endParaRPr lang="en-US" sz="1600" b="1" i="1" dirty="0" smtClean="0">
              <a:latin typeface="Calibri" pitchFamily="34" charset="0"/>
            </a:endParaRPr>
          </a:p>
          <a:p>
            <a:pPr>
              <a:lnSpc>
                <a:spcPct val="90000"/>
              </a:lnSpc>
              <a:buClr>
                <a:schemeClr val="tx2"/>
              </a:buClr>
              <a:buNone/>
            </a:pPr>
            <a:r>
              <a:rPr lang="en-US" sz="1600" dirty="0" smtClean="0">
                <a:latin typeface="Calibri" pitchFamily="34" charset="0"/>
              </a:rPr>
              <a:t>Methods that are common in both String and StringBuilder classes:</a:t>
            </a:r>
          </a:p>
          <a:p>
            <a:pPr>
              <a:lnSpc>
                <a:spcPct val="90000"/>
              </a:lnSpc>
              <a:buClr>
                <a:schemeClr val="tx2"/>
              </a:buClr>
              <a:buNone/>
            </a:pPr>
            <a:endParaRPr lang="en-US" sz="1600" b="1" i="1" dirty="0" smtClean="0">
              <a:latin typeface="Calibri" pitchFamily="34" charset="0"/>
            </a:endParaRPr>
          </a:p>
          <a:p>
            <a:pPr lvl="1"/>
            <a:r>
              <a:rPr lang="en-US" sz="1600" b="1" dirty="0" smtClean="0">
                <a:solidFill>
                  <a:schemeClr val="tx1"/>
                </a:solidFill>
                <a:latin typeface="Calibri" pitchFamily="34" charset="0"/>
              </a:rPr>
              <a:t>char </a:t>
            </a:r>
            <a:r>
              <a:rPr lang="en-US" sz="1600" b="1" dirty="0" err="1" smtClean="0">
                <a:solidFill>
                  <a:schemeClr val="tx1"/>
                </a:solidFill>
                <a:latin typeface="Calibri" pitchFamily="34" charset="0"/>
              </a:rPr>
              <a:t>charAt</a:t>
            </a:r>
            <a:r>
              <a:rPr lang="en-US" sz="1600" b="1" dirty="0" smtClean="0">
                <a:solidFill>
                  <a:schemeClr val="tx1"/>
                </a:solidFill>
                <a:latin typeface="Calibri" pitchFamily="34" charset="0"/>
              </a:rPr>
              <a:t>(</a:t>
            </a:r>
            <a:r>
              <a:rPr lang="en-US" sz="1600" b="1" dirty="0" err="1" smtClean="0">
                <a:solidFill>
                  <a:schemeClr val="tx1"/>
                </a:solidFill>
                <a:latin typeface="Calibri" pitchFamily="34" charset="0"/>
              </a:rPr>
              <a:t>int</a:t>
            </a:r>
            <a:r>
              <a:rPr lang="en-US" sz="1600" b="1" dirty="0" smtClean="0">
                <a:solidFill>
                  <a:schemeClr val="tx1"/>
                </a:solidFill>
                <a:latin typeface="Calibri" pitchFamily="34" charset="0"/>
              </a:rPr>
              <a:t> index) </a:t>
            </a:r>
          </a:p>
          <a:p>
            <a:pPr lvl="1"/>
            <a:r>
              <a:rPr lang="en-US" sz="1600" b="1" dirty="0" err="1" smtClean="0">
                <a:solidFill>
                  <a:schemeClr val="tx1"/>
                </a:solidFill>
                <a:latin typeface="Calibri" pitchFamily="34" charset="0"/>
              </a:rPr>
              <a:t>int</a:t>
            </a:r>
            <a:r>
              <a:rPr lang="en-US" sz="1600" b="1" dirty="0" smtClean="0">
                <a:solidFill>
                  <a:schemeClr val="tx1"/>
                </a:solidFill>
                <a:latin typeface="Calibri" pitchFamily="34" charset="0"/>
              </a:rPr>
              <a:t> length()</a:t>
            </a:r>
          </a:p>
          <a:p>
            <a:pPr lvl="1"/>
            <a:r>
              <a:rPr lang="en-US" sz="1600" b="1" dirty="0" smtClean="0">
                <a:solidFill>
                  <a:schemeClr val="tx1"/>
                </a:solidFill>
                <a:latin typeface="Calibri" pitchFamily="34" charset="0"/>
              </a:rPr>
              <a:t>String substring(</a:t>
            </a:r>
            <a:r>
              <a:rPr lang="en-US" sz="1600" b="1" dirty="0" err="1" smtClean="0">
                <a:solidFill>
                  <a:schemeClr val="tx1"/>
                </a:solidFill>
                <a:latin typeface="Calibri" pitchFamily="34" charset="0"/>
              </a:rPr>
              <a:t>int</a:t>
            </a:r>
            <a:r>
              <a:rPr lang="en-US" sz="1600" b="1" dirty="0" smtClean="0">
                <a:solidFill>
                  <a:schemeClr val="tx1"/>
                </a:solidFill>
                <a:latin typeface="Calibri" pitchFamily="34" charset="0"/>
              </a:rPr>
              <a:t> start) </a:t>
            </a:r>
          </a:p>
          <a:p>
            <a:pPr lvl="1"/>
            <a:r>
              <a:rPr lang="en-US" sz="1600" b="1" dirty="0" smtClean="0">
                <a:solidFill>
                  <a:schemeClr val="tx1"/>
                </a:solidFill>
                <a:latin typeface="Calibri" pitchFamily="34" charset="0"/>
              </a:rPr>
              <a:t>String substring(</a:t>
            </a:r>
            <a:r>
              <a:rPr lang="en-US" sz="1600" b="1" dirty="0" err="1" smtClean="0">
                <a:solidFill>
                  <a:schemeClr val="tx1"/>
                </a:solidFill>
                <a:latin typeface="Calibri" pitchFamily="34" charset="0"/>
              </a:rPr>
              <a:t>int</a:t>
            </a:r>
            <a:r>
              <a:rPr lang="en-US" sz="1600" b="1" dirty="0" smtClean="0">
                <a:solidFill>
                  <a:schemeClr val="tx1"/>
                </a:solidFill>
                <a:latin typeface="Calibri" pitchFamily="34" charset="0"/>
              </a:rPr>
              <a:t> start, </a:t>
            </a:r>
            <a:r>
              <a:rPr lang="en-US" sz="1600" b="1" dirty="0" err="1" smtClean="0">
                <a:solidFill>
                  <a:schemeClr val="tx1"/>
                </a:solidFill>
                <a:latin typeface="Calibri" pitchFamily="34" charset="0"/>
              </a:rPr>
              <a:t>int</a:t>
            </a:r>
            <a:r>
              <a:rPr lang="en-US" sz="1600" b="1" dirty="0" smtClean="0">
                <a:solidFill>
                  <a:schemeClr val="tx1"/>
                </a:solidFill>
                <a:latin typeface="Calibri" pitchFamily="34" charset="0"/>
              </a:rPr>
              <a:t> end) </a:t>
            </a:r>
          </a:p>
          <a:p>
            <a:pPr lvl="1"/>
            <a:r>
              <a:rPr lang="en-US" sz="1600" b="1" dirty="0" err="1" smtClean="0">
                <a:solidFill>
                  <a:schemeClr val="tx1"/>
                </a:solidFill>
                <a:latin typeface="Calibri" pitchFamily="34" charset="0"/>
              </a:rPr>
              <a:t>int</a:t>
            </a:r>
            <a:r>
              <a:rPr lang="en-US" sz="1600" b="1" dirty="0" smtClean="0">
                <a:solidFill>
                  <a:schemeClr val="tx1"/>
                </a:solidFill>
                <a:latin typeface="Calibri" pitchFamily="34" charset="0"/>
              </a:rPr>
              <a:t> </a:t>
            </a:r>
            <a:r>
              <a:rPr lang="en-US" sz="1600" b="1" dirty="0" err="1" smtClean="0">
                <a:solidFill>
                  <a:schemeClr val="tx1"/>
                </a:solidFill>
                <a:latin typeface="Calibri" pitchFamily="34" charset="0"/>
              </a:rPr>
              <a:t>indexOf</a:t>
            </a:r>
            <a:r>
              <a:rPr lang="en-US" sz="1600" b="1" dirty="0" smtClean="0">
                <a:solidFill>
                  <a:schemeClr val="tx1"/>
                </a:solidFill>
                <a:latin typeface="Calibri" pitchFamily="34" charset="0"/>
              </a:rPr>
              <a:t>(String </a:t>
            </a:r>
            <a:r>
              <a:rPr lang="en-US" sz="1600" b="1" dirty="0" err="1" smtClean="0">
                <a:solidFill>
                  <a:schemeClr val="tx1"/>
                </a:solidFill>
                <a:latin typeface="Calibri" pitchFamily="34" charset="0"/>
              </a:rPr>
              <a:t>str</a:t>
            </a:r>
            <a:r>
              <a:rPr lang="en-US" sz="1600" b="1" dirty="0" smtClean="0">
                <a:solidFill>
                  <a:schemeClr val="tx1"/>
                </a:solidFill>
                <a:latin typeface="Calibri" pitchFamily="34" charset="0"/>
              </a:rPr>
              <a:t>) </a:t>
            </a:r>
          </a:p>
          <a:p>
            <a:pPr lvl="1"/>
            <a:r>
              <a:rPr lang="en-US" sz="1600" b="1" dirty="0" err="1" smtClean="0">
                <a:solidFill>
                  <a:schemeClr val="tx1"/>
                </a:solidFill>
                <a:latin typeface="Calibri" pitchFamily="34" charset="0"/>
              </a:rPr>
              <a:t>int</a:t>
            </a:r>
            <a:r>
              <a:rPr lang="en-US" sz="1600" b="1" dirty="0" smtClean="0">
                <a:solidFill>
                  <a:schemeClr val="tx1"/>
                </a:solidFill>
                <a:latin typeface="Calibri" pitchFamily="34" charset="0"/>
              </a:rPr>
              <a:t> </a:t>
            </a:r>
            <a:r>
              <a:rPr lang="en-US" sz="1600" b="1" dirty="0" err="1" smtClean="0">
                <a:solidFill>
                  <a:schemeClr val="tx1"/>
                </a:solidFill>
                <a:latin typeface="Calibri" pitchFamily="34" charset="0"/>
              </a:rPr>
              <a:t>indexOf</a:t>
            </a:r>
            <a:r>
              <a:rPr lang="en-US" sz="1600" b="1" dirty="0" smtClean="0">
                <a:solidFill>
                  <a:schemeClr val="tx1"/>
                </a:solidFill>
                <a:latin typeface="Calibri" pitchFamily="34" charset="0"/>
              </a:rPr>
              <a:t>(String </a:t>
            </a:r>
            <a:r>
              <a:rPr lang="en-US" sz="1600" b="1" dirty="0" err="1" smtClean="0">
                <a:solidFill>
                  <a:schemeClr val="tx1"/>
                </a:solidFill>
                <a:latin typeface="Calibri" pitchFamily="34" charset="0"/>
              </a:rPr>
              <a:t>str,int</a:t>
            </a:r>
            <a:r>
              <a:rPr lang="en-US" sz="1600" b="1" dirty="0" smtClean="0">
                <a:solidFill>
                  <a:schemeClr val="tx1"/>
                </a:solidFill>
                <a:latin typeface="Calibri" pitchFamily="34" charset="0"/>
              </a:rPr>
              <a:t> </a:t>
            </a:r>
            <a:r>
              <a:rPr lang="en-US" sz="1600" b="1" dirty="0" err="1" smtClean="0">
                <a:solidFill>
                  <a:schemeClr val="tx1"/>
                </a:solidFill>
                <a:latin typeface="Calibri" pitchFamily="34" charset="0"/>
              </a:rPr>
              <a:t>fromIndex</a:t>
            </a:r>
            <a:r>
              <a:rPr lang="en-US" sz="1600" b="1" dirty="0" smtClean="0">
                <a:solidFill>
                  <a:schemeClr val="tx1"/>
                </a:solidFill>
                <a:latin typeface="Calibri" pitchFamily="34" charset="0"/>
              </a:rPr>
              <a:t>)</a:t>
            </a:r>
          </a:p>
          <a:p>
            <a:pPr lvl="1"/>
            <a:r>
              <a:rPr lang="en-US" sz="1600" b="1" dirty="0" err="1" smtClean="0">
                <a:solidFill>
                  <a:schemeClr val="tx1"/>
                </a:solidFill>
                <a:latin typeface="Calibri" pitchFamily="34" charset="0"/>
              </a:rPr>
              <a:t>int</a:t>
            </a:r>
            <a:r>
              <a:rPr lang="en-US" sz="1600" b="1" dirty="0" smtClean="0">
                <a:solidFill>
                  <a:schemeClr val="tx1"/>
                </a:solidFill>
                <a:latin typeface="Calibri" pitchFamily="34" charset="0"/>
              </a:rPr>
              <a:t> </a:t>
            </a:r>
            <a:r>
              <a:rPr lang="en-US" sz="1600" b="1" dirty="0" err="1" smtClean="0">
                <a:solidFill>
                  <a:schemeClr val="tx1"/>
                </a:solidFill>
                <a:latin typeface="Calibri" pitchFamily="34" charset="0"/>
              </a:rPr>
              <a:t>lastIndexOf</a:t>
            </a:r>
            <a:r>
              <a:rPr lang="en-US" sz="1600" b="1" dirty="0" smtClean="0">
                <a:solidFill>
                  <a:schemeClr val="tx1"/>
                </a:solidFill>
                <a:latin typeface="Calibri" pitchFamily="34" charset="0"/>
              </a:rPr>
              <a:t>(String </a:t>
            </a:r>
            <a:r>
              <a:rPr lang="en-US" sz="1600" b="1" dirty="0" err="1" smtClean="0">
                <a:solidFill>
                  <a:schemeClr val="tx1"/>
                </a:solidFill>
                <a:latin typeface="Calibri" pitchFamily="34" charset="0"/>
              </a:rPr>
              <a:t>str</a:t>
            </a:r>
            <a:r>
              <a:rPr lang="en-US" sz="1600" b="1" dirty="0" smtClean="0">
                <a:solidFill>
                  <a:schemeClr val="tx1"/>
                </a:solidFill>
                <a:latin typeface="Calibri" pitchFamily="34" charset="0"/>
              </a:rPr>
              <a:t>) </a:t>
            </a:r>
          </a:p>
          <a:p>
            <a:pPr lvl="1"/>
            <a:r>
              <a:rPr lang="en-US" sz="1600" b="1" dirty="0" err="1" smtClean="0">
                <a:solidFill>
                  <a:schemeClr val="tx1"/>
                </a:solidFill>
                <a:latin typeface="Calibri" pitchFamily="34" charset="0"/>
              </a:rPr>
              <a:t>int</a:t>
            </a:r>
            <a:r>
              <a:rPr lang="en-US" sz="1600" b="1" dirty="0" smtClean="0">
                <a:solidFill>
                  <a:schemeClr val="tx1"/>
                </a:solidFill>
                <a:latin typeface="Calibri" pitchFamily="34" charset="0"/>
              </a:rPr>
              <a:t> </a:t>
            </a:r>
            <a:r>
              <a:rPr lang="en-US" sz="1600" b="1" dirty="0" err="1" smtClean="0">
                <a:solidFill>
                  <a:schemeClr val="tx1"/>
                </a:solidFill>
                <a:latin typeface="Calibri" pitchFamily="34" charset="0"/>
              </a:rPr>
              <a:t>lastIndexOf</a:t>
            </a:r>
            <a:r>
              <a:rPr lang="en-US" sz="1600" b="1" dirty="0" smtClean="0">
                <a:solidFill>
                  <a:schemeClr val="tx1"/>
                </a:solidFill>
                <a:latin typeface="Calibri" pitchFamily="34" charset="0"/>
              </a:rPr>
              <a:t>(String </a:t>
            </a:r>
            <a:r>
              <a:rPr lang="en-US" sz="1600" b="1" dirty="0" err="1" smtClean="0">
                <a:solidFill>
                  <a:schemeClr val="tx1"/>
                </a:solidFill>
                <a:latin typeface="Calibri" pitchFamily="34" charset="0"/>
              </a:rPr>
              <a:t>str</a:t>
            </a:r>
            <a:r>
              <a:rPr lang="en-US" sz="1600" b="1" dirty="0" smtClean="0">
                <a:solidFill>
                  <a:schemeClr val="tx1"/>
                </a:solidFill>
                <a:latin typeface="Calibri" pitchFamily="34" charset="0"/>
              </a:rPr>
              <a:t>, </a:t>
            </a:r>
            <a:r>
              <a:rPr lang="en-US" sz="1600" b="1" dirty="0" err="1" smtClean="0">
                <a:solidFill>
                  <a:schemeClr val="tx1"/>
                </a:solidFill>
                <a:latin typeface="Calibri" pitchFamily="34" charset="0"/>
              </a:rPr>
              <a:t>int</a:t>
            </a:r>
            <a:r>
              <a:rPr lang="en-US" sz="1600" b="1" dirty="0" smtClean="0">
                <a:solidFill>
                  <a:schemeClr val="tx1"/>
                </a:solidFill>
                <a:latin typeface="Calibri" pitchFamily="34" charset="0"/>
              </a:rPr>
              <a:t> </a:t>
            </a:r>
            <a:r>
              <a:rPr lang="en-US" sz="1600" b="1" dirty="0" err="1" smtClean="0">
                <a:solidFill>
                  <a:schemeClr val="tx1"/>
                </a:solidFill>
                <a:latin typeface="Calibri" pitchFamily="34" charset="0"/>
              </a:rPr>
              <a:t>fromIndex</a:t>
            </a:r>
            <a:r>
              <a:rPr lang="en-US" sz="1600" b="1" dirty="0" smtClean="0">
                <a:solidFill>
                  <a:schemeClr val="tx1"/>
                </a:solidFill>
                <a:latin typeface="Calibri" pitchFamily="34" charset="0"/>
              </a:rPr>
              <a:t>) </a:t>
            </a:r>
          </a:p>
          <a:p>
            <a:endParaRPr lang="en-US" sz="1600" b="1" dirty="0" smtClean="0">
              <a:latin typeface="Calibri" pitchFamily="34" charset="0"/>
              <a:cs typeface="Courier New" pitchFamily="49" charset="0"/>
            </a:endParaRPr>
          </a:p>
          <a:p>
            <a:pPr marL="228600" indent="-228600" eaLnBrk="1" hangingPunct="1">
              <a:buFont typeface="Wingdings" pitchFamily="2" charset="2"/>
              <a:buChar char="q"/>
            </a:pPr>
            <a:endParaRPr lang="en-US" sz="1800" b="1" dirty="0" smtClean="0">
              <a:solidFill>
                <a:schemeClr val="tx1"/>
              </a:solidFill>
              <a:latin typeface="Calibri" pitchFamily="34" charset="0"/>
            </a:endParaRPr>
          </a:p>
          <a:p>
            <a:pPr eaLnBrk="1" hangingPunct="1">
              <a:lnSpc>
                <a:spcPct val="90000"/>
              </a:lnSpc>
              <a:spcBef>
                <a:spcPct val="50000"/>
              </a:spcBef>
              <a:buNone/>
            </a:pPr>
            <a:endParaRPr lang="en-IN" sz="18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ourier New" pitchFamily="49" charset="0"/>
              </a:rPr>
              <a:t>Methods Of StringBuilder(Continued)</a:t>
            </a:r>
            <a:endParaRPr lang="en-US" sz="2800" b="1" dirty="0" smtClean="0">
              <a:latin typeface="Calibri" pitchFamily="34"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25000" lnSpcReduction="20000"/>
          </a:bodyPr>
          <a:lstStyle>
            <a:extLst/>
          </a:lstStyle>
          <a:p>
            <a:pPr>
              <a:buFont typeface="Wingdings" pitchFamily="2" charset="2"/>
              <a:buChar char="q"/>
            </a:pPr>
            <a:endParaRPr lang="en-US" sz="2000" dirty="0" smtClean="0"/>
          </a:p>
          <a:p>
            <a:pPr>
              <a:buFont typeface="Wingdings" pitchFamily="2" charset="2"/>
              <a:buChar char="q"/>
            </a:pPr>
            <a:r>
              <a:rPr lang="en-US" sz="4800" dirty="0" smtClean="0">
                <a:solidFill>
                  <a:schemeClr val="tx1"/>
                </a:solidFill>
                <a:latin typeface="Calibri" pitchFamily="34" charset="0"/>
              </a:rPr>
              <a:t>Concatenation</a:t>
            </a:r>
          </a:p>
          <a:p>
            <a:pPr marL="479425" indent="3175">
              <a:spcBef>
                <a:spcPct val="20000"/>
              </a:spcBef>
              <a:buClr>
                <a:schemeClr val="tx2"/>
              </a:buClr>
              <a:buNone/>
            </a:pPr>
            <a:r>
              <a:rPr lang="en-US" sz="4800" b="1" dirty="0" smtClean="0">
                <a:solidFill>
                  <a:schemeClr val="tx1"/>
                </a:solidFill>
                <a:latin typeface="Calibri" pitchFamily="34" charset="0"/>
              </a:rPr>
              <a:t>StringBuilder append(String </a:t>
            </a:r>
            <a:r>
              <a:rPr lang="en-US" sz="4800" b="1" dirty="0" err="1" smtClean="0">
                <a:solidFill>
                  <a:schemeClr val="tx1"/>
                </a:solidFill>
                <a:latin typeface="Calibri" pitchFamily="34" charset="0"/>
              </a:rPr>
              <a:t>str</a:t>
            </a:r>
            <a:r>
              <a:rPr lang="en-US" sz="4800" b="1" dirty="0" smtClean="0">
                <a:solidFill>
                  <a:schemeClr val="tx1"/>
                </a:solidFill>
                <a:latin typeface="Calibri" pitchFamily="34" charset="0"/>
              </a:rPr>
              <a:t>)</a:t>
            </a:r>
          </a:p>
          <a:p>
            <a:pPr marL="479425" indent="3175">
              <a:spcBef>
                <a:spcPct val="20000"/>
              </a:spcBef>
              <a:buClr>
                <a:schemeClr val="tx2"/>
              </a:buClr>
              <a:buNone/>
            </a:pPr>
            <a:r>
              <a:rPr lang="en-US" sz="4800" b="1" dirty="0" smtClean="0">
                <a:solidFill>
                  <a:schemeClr val="tx1"/>
                </a:solidFill>
                <a:latin typeface="Calibri" pitchFamily="34" charset="0"/>
              </a:rPr>
              <a:t>StringBuilder append(</a:t>
            </a:r>
            <a:r>
              <a:rPr lang="en-US" sz="4800" b="1" dirty="0" err="1" smtClean="0">
                <a:solidFill>
                  <a:schemeClr val="tx1"/>
                </a:solidFill>
                <a:latin typeface="Calibri" pitchFamily="34" charset="0"/>
              </a:rPr>
              <a:t>StringBuffer</a:t>
            </a:r>
            <a:r>
              <a:rPr lang="en-US" sz="4800" b="1" dirty="0" smtClean="0">
                <a:solidFill>
                  <a:schemeClr val="tx1"/>
                </a:solidFill>
                <a:latin typeface="Calibri" pitchFamily="34" charset="0"/>
              </a:rPr>
              <a:t> </a:t>
            </a:r>
            <a:r>
              <a:rPr lang="en-US" sz="4800" b="1" dirty="0" err="1" smtClean="0">
                <a:solidFill>
                  <a:schemeClr val="tx1"/>
                </a:solidFill>
                <a:latin typeface="Calibri" pitchFamily="34" charset="0"/>
              </a:rPr>
              <a:t>str</a:t>
            </a:r>
            <a:r>
              <a:rPr lang="en-US" sz="4800" b="1" dirty="0" smtClean="0">
                <a:solidFill>
                  <a:schemeClr val="tx1"/>
                </a:solidFill>
                <a:latin typeface="Calibri" pitchFamily="34" charset="0"/>
              </a:rPr>
              <a:t>)</a:t>
            </a:r>
          </a:p>
          <a:p>
            <a:pPr marL="479425" indent="3175">
              <a:spcBef>
                <a:spcPct val="20000"/>
              </a:spcBef>
              <a:buClr>
                <a:schemeClr val="tx2"/>
              </a:buClr>
              <a:buNone/>
            </a:pPr>
            <a:r>
              <a:rPr lang="en-US" sz="4800" b="1" dirty="0" smtClean="0">
                <a:solidFill>
                  <a:schemeClr val="tx1"/>
                </a:solidFill>
                <a:latin typeface="Calibri" pitchFamily="34" charset="0"/>
              </a:rPr>
              <a:t>StringBuilder append(char[] c)</a:t>
            </a:r>
          </a:p>
          <a:p>
            <a:pPr marL="479425" indent="3175">
              <a:spcBef>
                <a:spcPct val="20000"/>
              </a:spcBef>
              <a:buClr>
                <a:schemeClr val="tx2"/>
              </a:buClr>
              <a:buNone/>
            </a:pPr>
            <a:r>
              <a:rPr lang="en-US" sz="4800" b="1" dirty="0" smtClean="0">
                <a:solidFill>
                  <a:schemeClr val="tx1"/>
                </a:solidFill>
                <a:latin typeface="Calibri" pitchFamily="34" charset="0"/>
              </a:rPr>
              <a:t>StringBuilder append(xx b) </a:t>
            </a:r>
          </a:p>
          <a:p>
            <a:pPr>
              <a:buNone/>
            </a:pPr>
            <a:r>
              <a:rPr lang="en-US" sz="4800" dirty="0" smtClean="0">
                <a:solidFill>
                  <a:schemeClr val="tx1"/>
                </a:solidFill>
                <a:latin typeface="Calibri" pitchFamily="34" charset="0"/>
              </a:rPr>
              <a:t>	 where</a:t>
            </a:r>
            <a:r>
              <a:rPr lang="en-US" sz="4800" b="1" dirty="0" smtClean="0">
                <a:solidFill>
                  <a:schemeClr val="tx1"/>
                </a:solidFill>
                <a:latin typeface="Calibri" pitchFamily="34" charset="0"/>
              </a:rPr>
              <a:t> xx </a:t>
            </a:r>
            <a:r>
              <a:rPr lang="en-US" sz="4800" dirty="0" smtClean="0">
                <a:solidFill>
                  <a:schemeClr val="tx1"/>
                </a:solidFill>
                <a:latin typeface="Calibri" pitchFamily="34" charset="0"/>
              </a:rPr>
              <a:t>is</a:t>
            </a:r>
            <a:r>
              <a:rPr lang="en-US" sz="4800" b="1" dirty="0" smtClean="0">
                <a:solidFill>
                  <a:schemeClr val="tx1"/>
                </a:solidFill>
                <a:latin typeface="Calibri" pitchFamily="34" charset="0"/>
              </a:rPr>
              <a:t> </a:t>
            </a:r>
            <a:r>
              <a:rPr lang="en-US" sz="4800" b="1" dirty="0" err="1" smtClean="0">
                <a:solidFill>
                  <a:schemeClr val="tx1"/>
                </a:solidFill>
                <a:latin typeface="Calibri" pitchFamily="34" charset="0"/>
              </a:rPr>
              <a:t>boolean</a:t>
            </a:r>
            <a:r>
              <a:rPr lang="en-US" sz="4800" b="1" dirty="0" smtClean="0">
                <a:solidFill>
                  <a:schemeClr val="tx1"/>
                </a:solidFill>
                <a:latin typeface="Calibri" pitchFamily="34" charset="0"/>
              </a:rPr>
              <a:t>, char, </a:t>
            </a:r>
            <a:r>
              <a:rPr lang="en-US" sz="4800" b="1" dirty="0" err="1" smtClean="0">
                <a:solidFill>
                  <a:schemeClr val="tx1"/>
                </a:solidFill>
                <a:latin typeface="Calibri" pitchFamily="34" charset="0"/>
              </a:rPr>
              <a:t>int</a:t>
            </a:r>
            <a:r>
              <a:rPr lang="en-US" sz="4800" b="1" dirty="0" smtClean="0">
                <a:solidFill>
                  <a:schemeClr val="tx1"/>
                </a:solidFill>
                <a:latin typeface="Calibri" pitchFamily="34" charset="0"/>
              </a:rPr>
              <a:t>, long float and double</a:t>
            </a:r>
            <a:endParaRPr lang="en-US" sz="4800" dirty="0" smtClean="0">
              <a:solidFill>
                <a:schemeClr val="tx1"/>
              </a:solidFill>
              <a:latin typeface="Calibri" pitchFamily="34" charset="0"/>
            </a:endParaRPr>
          </a:p>
          <a:p>
            <a:pPr>
              <a:buNone/>
            </a:pPr>
            <a:r>
              <a:rPr lang="en-US" sz="4800" dirty="0" smtClean="0">
                <a:solidFill>
                  <a:schemeClr val="tx1"/>
                </a:solidFill>
                <a:latin typeface="Calibri" pitchFamily="34" charset="0"/>
              </a:rPr>
              <a:t>	 Example: </a:t>
            </a:r>
            <a:r>
              <a:rPr lang="en-US" sz="4800" b="1" dirty="0" smtClean="0">
                <a:solidFill>
                  <a:schemeClr val="tx1"/>
                </a:solidFill>
                <a:latin typeface="Calibri" pitchFamily="34" charset="0"/>
              </a:rPr>
              <a:t>s1= new StringBuilder("Now");	//Line1</a:t>
            </a:r>
          </a:p>
          <a:p>
            <a:pPr>
              <a:buNone/>
            </a:pPr>
            <a:r>
              <a:rPr lang="en-US" sz="4800" b="1" dirty="0" smtClean="0">
                <a:solidFill>
                  <a:schemeClr val="tx1"/>
                </a:solidFill>
                <a:latin typeface="Calibri" pitchFamily="34" charset="0"/>
              </a:rPr>
              <a:t> 	 s1.append(" Showing"); // Now Showing	//Line2</a:t>
            </a:r>
            <a:endParaRPr lang="en-US" sz="4800" i="1" dirty="0" smtClean="0">
              <a:solidFill>
                <a:schemeClr val="tx1"/>
              </a:solidFill>
              <a:latin typeface="Calibri" pitchFamily="34" charset="0"/>
            </a:endParaRPr>
          </a:p>
          <a:p>
            <a:pPr marL="0" lvl="1">
              <a:buNone/>
            </a:pPr>
            <a:r>
              <a:rPr lang="en-US" sz="4800" dirty="0" smtClean="0">
                <a:solidFill>
                  <a:schemeClr val="tx1"/>
                </a:solidFill>
                <a:latin typeface="Calibri" pitchFamily="34" charset="0"/>
              </a:rPr>
              <a:t>            How do you achieve this in String class?</a:t>
            </a:r>
          </a:p>
          <a:p>
            <a:pPr marL="0" lvl="1">
              <a:buClr>
                <a:srgbClr val="CB450F"/>
              </a:buClr>
              <a:buFont typeface="Wingdings" pitchFamily="2" charset="2"/>
              <a:buChar char="q"/>
            </a:pPr>
            <a:r>
              <a:rPr lang="en-US" sz="4800" b="1" dirty="0" smtClean="0">
                <a:solidFill>
                  <a:schemeClr val="tx1"/>
                </a:solidFill>
                <a:latin typeface="Calibri" pitchFamily="34" charset="0"/>
              </a:rPr>
              <a:t>Replacing characters</a:t>
            </a:r>
            <a:endParaRPr lang="en-US" sz="4800" dirty="0" smtClean="0">
              <a:solidFill>
                <a:schemeClr val="tx1"/>
              </a:solidFill>
              <a:latin typeface="Calibri" pitchFamily="34" charset="0"/>
            </a:endParaRPr>
          </a:p>
          <a:p>
            <a:pPr marL="731837" lvl="3">
              <a:buNone/>
            </a:pPr>
            <a:r>
              <a:rPr lang="en-US" sz="4800" b="1" dirty="0" smtClean="0">
                <a:solidFill>
                  <a:schemeClr val="tx1"/>
                </a:solidFill>
                <a:latin typeface="Calibri" pitchFamily="34" charset="0"/>
              </a:rPr>
              <a:t>  StringBuilder replace(</a:t>
            </a:r>
            <a:r>
              <a:rPr lang="en-US" sz="4800" b="1" dirty="0" err="1" smtClean="0">
                <a:solidFill>
                  <a:schemeClr val="tx1"/>
                </a:solidFill>
                <a:latin typeface="Calibri" pitchFamily="34" charset="0"/>
              </a:rPr>
              <a:t>int</a:t>
            </a:r>
            <a:r>
              <a:rPr lang="en-US" sz="4800" b="1" dirty="0" smtClean="0">
                <a:solidFill>
                  <a:schemeClr val="tx1"/>
                </a:solidFill>
                <a:latin typeface="Calibri" pitchFamily="34" charset="0"/>
              </a:rPr>
              <a:t> start, </a:t>
            </a:r>
            <a:r>
              <a:rPr lang="en-US" sz="4800" b="1" dirty="0" err="1" smtClean="0">
                <a:solidFill>
                  <a:schemeClr val="tx1"/>
                </a:solidFill>
                <a:latin typeface="Calibri" pitchFamily="34" charset="0"/>
              </a:rPr>
              <a:t>int</a:t>
            </a:r>
            <a:r>
              <a:rPr lang="en-US" sz="4800" b="1" dirty="0" smtClean="0">
                <a:solidFill>
                  <a:schemeClr val="tx1"/>
                </a:solidFill>
                <a:latin typeface="Calibri" pitchFamily="34" charset="0"/>
              </a:rPr>
              <a:t> end, String s)	</a:t>
            </a:r>
          </a:p>
          <a:p>
            <a:pPr>
              <a:buNone/>
            </a:pPr>
            <a:r>
              <a:rPr lang="en-US" sz="4800" dirty="0" smtClean="0">
                <a:solidFill>
                  <a:schemeClr val="tx1"/>
                </a:solidFill>
                <a:latin typeface="Calibri" pitchFamily="34" charset="0"/>
              </a:rPr>
              <a:t>	        Example:  </a:t>
            </a:r>
            <a:r>
              <a:rPr lang="en-US" sz="4800" b="1" dirty="0" smtClean="0">
                <a:solidFill>
                  <a:schemeClr val="tx1"/>
                </a:solidFill>
                <a:latin typeface="Calibri" pitchFamily="34" charset="0"/>
              </a:rPr>
              <a:t>StringBuilder s1= new StringBuilder("now");	//Line3</a:t>
            </a:r>
          </a:p>
          <a:p>
            <a:pPr>
              <a:buNone/>
            </a:pPr>
            <a:r>
              <a:rPr lang="en-US" sz="4800" b="1" dirty="0" smtClean="0">
                <a:solidFill>
                  <a:schemeClr val="tx1"/>
                </a:solidFill>
                <a:latin typeface="Calibri" pitchFamily="34" charset="0"/>
              </a:rPr>
              <a:t>	        s1.replace(0,0,"S");// Snow			//Line4</a:t>
            </a:r>
          </a:p>
          <a:p>
            <a:pPr>
              <a:buNone/>
            </a:pPr>
            <a:r>
              <a:rPr lang="en-US" sz="4800" b="1" dirty="0" smtClean="0">
                <a:solidFill>
                  <a:schemeClr val="tx1"/>
                </a:solidFill>
                <a:latin typeface="Calibri" pitchFamily="34" charset="0"/>
              </a:rPr>
              <a:t>	        s1.replace(0,1,"S");// Sow			//Line5</a:t>
            </a:r>
          </a:p>
          <a:p>
            <a:pPr>
              <a:buNone/>
            </a:pPr>
            <a:r>
              <a:rPr lang="en-US" sz="4800" dirty="0" smtClean="0">
                <a:solidFill>
                  <a:schemeClr val="tx1"/>
                </a:solidFill>
                <a:latin typeface="Calibri" pitchFamily="34" charset="0"/>
              </a:rPr>
              <a:t>	        </a:t>
            </a:r>
            <a:r>
              <a:rPr lang="en-US" sz="4800" b="1" dirty="0" smtClean="0">
                <a:solidFill>
                  <a:schemeClr val="tx1"/>
                </a:solidFill>
                <a:latin typeface="Calibri" pitchFamily="34" charset="0"/>
              </a:rPr>
              <a:t>s1.replace(0,2,"S"); //</a:t>
            </a:r>
            <a:r>
              <a:rPr lang="en-US" sz="4800" b="1" dirty="0" err="1" smtClean="0">
                <a:solidFill>
                  <a:schemeClr val="tx1"/>
                </a:solidFill>
                <a:latin typeface="Calibri" pitchFamily="34" charset="0"/>
              </a:rPr>
              <a:t>Sw</a:t>
            </a:r>
            <a:r>
              <a:rPr lang="en-US" sz="4800" b="1" dirty="0" smtClean="0">
                <a:solidFill>
                  <a:schemeClr val="tx1"/>
                </a:solidFill>
                <a:latin typeface="Calibri" pitchFamily="34" charset="0"/>
              </a:rPr>
              <a:t>			//Line6</a:t>
            </a:r>
          </a:p>
          <a:p>
            <a:pPr>
              <a:buFont typeface="Wingdings" pitchFamily="2" charset="2"/>
              <a:buChar char="q"/>
            </a:pPr>
            <a:r>
              <a:rPr lang="en-US" sz="4800" dirty="0" smtClean="0">
                <a:solidFill>
                  <a:schemeClr val="tx1"/>
                </a:solidFill>
                <a:latin typeface="Calibri" pitchFamily="34" charset="0"/>
              </a:rPr>
              <a:t>Compare this to the </a:t>
            </a:r>
            <a:r>
              <a:rPr lang="en-US" sz="4800" b="1" dirty="0" smtClean="0">
                <a:solidFill>
                  <a:schemeClr val="tx1"/>
                </a:solidFill>
                <a:latin typeface="Calibri" pitchFamily="34" charset="0"/>
              </a:rPr>
              <a:t>replace()</a:t>
            </a:r>
            <a:r>
              <a:rPr lang="en-US" sz="4800" dirty="0" smtClean="0">
                <a:solidFill>
                  <a:schemeClr val="tx1"/>
                </a:solidFill>
                <a:latin typeface="Calibri" pitchFamily="34" charset="0"/>
              </a:rPr>
              <a:t> method in </a:t>
            </a:r>
            <a:r>
              <a:rPr lang="en-US" sz="4800" b="1" dirty="0" smtClean="0">
                <a:solidFill>
                  <a:schemeClr val="tx1"/>
                </a:solidFill>
                <a:latin typeface="Calibri" pitchFamily="34" charset="0"/>
              </a:rPr>
              <a:t>String </a:t>
            </a:r>
            <a:r>
              <a:rPr lang="en-US" sz="4800" dirty="0" smtClean="0">
                <a:solidFill>
                  <a:schemeClr val="tx1"/>
                </a:solidFill>
                <a:latin typeface="Calibri" pitchFamily="34" charset="0"/>
              </a:rPr>
              <a:t>class</a:t>
            </a:r>
          </a:p>
          <a:p>
            <a:pPr eaLnBrk="1" hangingPunct="1">
              <a:lnSpc>
                <a:spcPct val="90000"/>
              </a:lnSpc>
              <a:spcBef>
                <a:spcPct val="50000"/>
              </a:spcBef>
              <a:buNone/>
            </a:pPr>
            <a:endParaRPr lang="en-IN" sz="18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ourier New" pitchFamily="49" charset="0"/>
              </a:rPr>
              <a:t>Methods Of StringBuilder(Continued)</a:t>
            </a:r>
            <a:endParaRPr lang="en-US" sz="2800" b="1" dirty="0" smtClean="0">
              <a:latin typeface="Calibri" pitchFamily="34"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lnSpcReduction="10000"/>
          </a:bodyPr>
          <a:lstStyle>
            <a:extLst/>
          </a:lstStyle>
          <a:p>
            <a:pPr>
              <a:buFont typeface="Wingdings" pitchFamily="2" charset="2"/>
              <a:buChar char="q"/>
            </a:pPr>
            <a:endParaRPr lang="en-US" sz="1200" dirty="0" smtClean="0">
              <a:solidFill>
                <a:schemeClr val="tx1"/>
              </a:solidFill>
            </a:endParaRPr>
          </a:p>
          <a:p>
            <a:pPr>
              <a:buFont typeface="Wingdings" pitchFamily="2" charset="2"/>
              <a:buChar char="q"/>
            </a:pPr>
            <a:r>
              <a:rPr lang="en-US" sz="1400" dirty="0" smtClean="0">
                <a:solidFill>
                  <a:schemeClr val="tx1"/>
                </a:solidFill>
                <a:latin typeface="Calibri" pitchFamily="34" charset="0"/>
              </a:rPr>
              <a:t>Insertion and deletion of characters</a:t>
            </a:r>
            <a:r>
              <a:rPr lang="en-US" sz="1400" b="1" dirty="0" smtClean="0">
                <a:solidFill>
                  <a:schemeClr val="tx1"/>
                </a:solidFill>
                <a:latin typeface="Calibri" pitchFamily="34" charset="0"/>
              </a:rPr>
              <a:t> </a:t>
            </a:r>
          </a:p>
          <a:p>
            <a:pPr marL="577850" lvl="1">
              <a:spcBef>
                <a:spcPct val="20000"/>
              </a:spcBef>
              <a:buClr>
                <a:schemeClr val="accent2"/>
              </a:buClr>
              <a:buNone/>
            </a:pPr>
            <a:r>
              <a:rPr lang="en-US" sz="1400" b="1" dirty="0" smtClean="0">
                <a:solidFill>
                  <a:schemeClr val="tx1"/>
                </a:solidFill>
                <a:latin typeface="Calibri" pitchFamily="34" charset="0"/>
              </a:rPr>
              <a:t>StringBuilder insert(</a:t>
            </a:r>
            <a:r>
              <a:rPr lang="en-US" sz="1400" b="1" dirty="0" err="1" smtClean="0">
                <a:solidFill>
                  <a:schemeClr val="tx1"/>
                </a:solidFill>
                <a:latin typeface="Calibri" pitchFamily="34" charset="0"/>
              </a:rPr>
              <a:t>int</a:t>
            </a:r>
            <a:r>
              <a:rPr lang="en-US" sz="1400" b="1" dirty="0" smtClean="0">
                <a:solidFill>
                  <a:schemeClr val="tx1"/>
                </a:solidFill>
                <a:latin typeface="Calibri" pitchFamily="34" charset="0"/>
              </a:rPr>
              <a:t> offset, Object </a:t>
            </a:r>
            <a:r>
              <a:rPr lang="en-US" sz="1400" b="1" dirty="0" err="1" smtClean="0">
                <a:solidFill>
                  <a:schemeClr val="tx1"/>
                </a:solidFill>
                <a:latin typeface="Calibri" pitchFamily="34" charset="0"/>
              </a:rPr>
              <a:t>str</a:t>
            </a:r>
            <a:r>
              <a:rPr lang="en-US" sz="1400" b="1" dirty="0" smtClean="0">
                <a:solidFill>
                  <a:schemeClr val="tx1"/>
                </a:solidFill>
                <a:latin typeface="Calibri" pitchFamily="34" charset="0"/>
              </a:rPr>
              <a:t>)	//Line1</a:t>
            </a:r>
            <a:endParaRPr lang="en-US" sz="1400" b="1" i="1" dirty="0" smtClean="0">
              <a:solidFill>
                <a:schemeClr val="tx1"/>
              </a:solidFill>
              <a:latin typeface="Calibri" pitchFamily="34" charset="0"/>
            </a:endParaRPr>
          </a:p>
          <a:p>
            <a:pPr marL="577850" lvl="1">
              <a:spcBef>
                <a:spcPct val="20000"/>
              </a:spcBef>
              <a:buClr>
                <a:schemeClr val="tx2"/>
              </a:buClr>
              <a:buNone/>
            </a:pPr>
            <a:r>
              <a:rPr lang="en-US" sz="1400" b="1" dirty="0" smtClean="0">
                <a:solidFill>
                  <a:schemeClr val="tx1"/>
                </a:solidFill>
                <a:latin typeface="Calibri" pitchFamily="34" charset="0"/>
              </a:rPr>
              <a:t> StringBuilder insert(</a:t>
            </a:r>
            <a:r>
              <a:rPr lang="en-US" sz="1400" b="1" dirty="0" err="1" smtClean="0">
                <a:solidFill>
                  <a:schemeClr val="tx1"/>
                </a:solidFill>
                <a:latin typeface="Calibri" pitchFamily="34" charset="0"/>
              </a:rPr>
              <a:t>int</a:t>
            </a:r>
            <a:r>
              <a:rPr lang="en-US" sz="1400" b="1" dirty="0" smtClean="0">
                <a:solidFill>
                  <a:schemeClr val="tx1"/>
                </a:solidFill>
                <a:latin typeface="Calibri" pitchFamily="34" charset="0"/>
              </a:rPr>
              <a:t> offset, String </a:t>
            </a:r>
            <a:r>
              <a:rPr lang="en-US" sz="1400" b="1" dirty="0" err="1" smtClean="0">
                <a:solidFill>
                  <a:schemeClr val="tx1"/>
                </a:solidFill>
                <a:latin typeface="Calibri" pitchFamily="34" charset="0"/>
              </a:rPr>
              <a:t>str</a:t>
            </a:r>
            <a:r>
              <a:rPr lang="en-US" sz="1400" b="1" dirty="0" smtClean="0">
                <a:solidFill>
                  <a:schemeClr val="tx1"/>
                </a:solidFill>
                <a:latin typeface="Calibri" pitchFamily="34" charset="0"/>
              </a:rPr>
              <a:t>)	//Line2</a:t>
            </a:r>
          </a:p>
          <a:p>
            <a:pPr marL="577850" lvl="1">
              <a:spcBef>
                <a:spcPct val="20000"/>
              </a:spcBef>
              <a:buClr>
                <a:schemeClr val="tx2"/>
              </a:buClr>
              <a:buNone/>
            </a:pPr>
            <a:r>
              <a:rPr lang="en-US" sz="1400" b="1" dirty="0" smtClean="0">
                <a:solidFill>
                  <a:schemeClr val="tx1"/>
                </a:solidFill>
                <a:latin typeface="Calibri" pitchFamily="34" charset="0"/>
              </a:rPr>
              <a:t> StringBuilder insert(</a:t>
            </a:r>
            <a:r>
              <a:rPr lang="en-US" sz="1400" b="1" dirty="0" err="1" smtClean="0">
                <a:solidFill>
                  <a:schemeClr val="tx1"/>
                </a:solidFill>
                <a:latin typeface="Calibri" pitchFamily="34" charset="0"/>
              </a:rPr>
              <a:t>int</a:t>
            </a:r>
            <a:r>
              <a:rPr lang="en-US" sz="1400" b="1" dirty="0" smtClean="0">
                <a:solidFill>
                  <a:schemeClr val="tx1"/>
                </a:solidFill>
                <a:latin typeface="Calibri" pitchFamily="34" charset="0"/>
              </a:rPr>
              <a:t> offset, xx b) 	//Line3</a:t>
            </a:r>
          </a:p>
          <a:p>
            <a:pPr marL="120650">
              <a:spcBef>
                <a:spcPct val="20000"/>
              </a:spcBef>
              <a:buClr>
                <a:schemeClr val="tx2"/>
              </a:buClr>
              <a:buNone/>
            </a:pPr>
            <a:r>
              <a:rPr lang="en-US" sz="1400" dirty="0" smtClean="0">
                <a:solidFill>
                  <a:schemeClr val="tx1"/>
                </a:solidFill>
                <a:latin typeface="Calibri" pitchFamily="34" charset="0"/>
              </a:rPr>
              <a:t>	     where</a:t>
            </a:r>
            <a:r>
              <a:rPr lang="en-US" sz="1400" b="1" dirty="0" smtClean="0">
                <a:solidFill>
                  <a:schemeClr val="tx1"/>
                </a:solidFill>
                <a:latin typeface="Calibri" pitchFamily="34" charset="0"/>
              </a:rPr>
              <a:t> xx is </a:t>
            </a:r>
            <a:r>
              <a:rPr lang="en-US" sz="1400" b="1" dirty="0" err="1" smtClean="0">
                <a:solidFill>
                  <a:schemeClr val="tx1"/>
                </a:solidFill>
                <a:latin typeface="Calibri" pitchFamily="34" charset="0"/>
              </a:rPr>
              <a:t>boolean</a:t>
            </a:r>
            <a:r>
              <a:rPr lang="en-US" sz="1400" b="1" dirty="0" smtClean="0">
                <a:solidFill>
                  <a:schemeClr val="tx1"/>
                </a:solidFill>
                <a:latin typeface="Calibri" pitchFamily="34" charset="0"/>
              </a:rPr>
              <a:t>, char, </a:t>
            </a:r>
            <a:r>
              <a:rPr lang="en-US" sz="1400" b="1" dirty="0" err="1" smtClean="0">
                <a:solidFill>
                  <a:schemeClr val="tx1"/>
                </a:solidFill>
                <a:latin typeface="Calibri" pitchFamily="34" charset="0"/>
              </a:rPr>
              <a:t>int</a:t>
            </a:r>
            <a:r>
              <a:rPr lang="en-US" sz="1400" b="1" dirty="0" smtClean="0">
                <a:solidFill>
                  <a:schemeClr val="tx1"/>
                </a:solidFill>
                <a:latin typeface="Calibri" pitchFamily="34" charset="0"/>
              </a:rPr>
              <a:t>, long float </a:t>
            </a:r>
            <a:r>
              <a:rPr lang="en-US" sz="1400" dirty="0" smtClean="0">
                <a:solidFill>
                  <a:schemeClr val="tx1"/>
                </a:solidFill>
                <a:latin typeface="Calibri" pitchFamily="34" charset="0"/>
              </a:rPr>
              <a:t>and</a:t>
            </a:r>
            <a:r>
              <a:rPr lang="en-US" sz="1400" b="1" dirty="0" smtClean="0">
                <a:solidFill>
                  <a:schemeClr val="tx1"/>
                </a:solidFill>
                <a:latin typeface="Calibri" pitchFamily="34" charset="0"/>
              </a:rPr>
              <a:t> double</a:t>
            </a:r>
          </a:p>
          <a:p>
            <a:pPr marL="120650">
              <a:spcBef>
                <a:spcPct val="20000"/>
              </a:spcBef>
              <a:buClr>
                <a:schemeClr val="tx2"/>
              </a:buClr>
              <a:buFont typeface="Wingdings" pitchFamily="2" charset="2"/>
              <a:buChar char="q"/>
            </a:pPr>
            <a:r>
              <a:rPr lang="en-US" sz="1400" dirty="0" smtClean="0">
                <a:solidFill>
                  <a:schemeClr val="tx1"/>
                </a:solidFill>
                <a:latin typeface="Calibri" pitchFamily="34" charset="0"/>
              </a:rPr>
              <a:t>In case of </a:t>
            </a:r>
            <a:r>
              <a:rPr lang="en-US" sz="1400" b="1" dirty="0" smtClean="0">
                <a:solidFill>
                  <a:schemeClr val="tx1"/>
                </a:solidFill>
                <a:latin typeface="Calibri" pitchFamily="34" charset="0"/>
              </a:rPr>
              <a:t>Object</a:t>
            </a:r>
            <a:r>
              <a:rPr lang="en-US" sz="1400" dirty="0" smtClean="0">
                <a:solidFill>
                  <a:schemeClr val="tx1"/>
                </a:solidFill>
                <a:latin typeface="Calibri" pitchFamily="34" charset="0"/>
              </a:rPr>
              <a:t> as 2nd argument the string that is returned by </a:t>
            </a:r>
            <a:r>
              <a:rPr lang="en-US" sz="1400" b="1" dirty="0" err="1" smtClean="0">
                <a:solidFill>
                  <a:schemeClr val="tx1"/>
                </a:solidFill>
                <a:latin typeface="Calibri" pitchFamily="34" charset="0"/>
              </a:rPr>
              <a:t>toString</a:t>
            </a:r>
            <a:r>
              <a:rPr lang="en-US" sz="1400" b="1" dirty="0" smtClean="0">
                <a:solidFill>
                  <a:schemeClr val="tx1"/>
                </a:solidFill>
                <a:latin typeface="Calibri" pitchFamily="34" charset="0"/>
              </a:rPr>
              <a:t>() </a:t>
            </a:r>
            <a:r>
              <a:rPr lang="en-US" sz="1400" dirty="0" smtClean="0">
                <a:solidFill>
                  <a:schemeClr val="tx1"/>
                </a:solidFill>
                <a:latin typeface="Calibri" pitchFamily="34" charset="0"/>
              </a:rPr>
              <a:t>method is inserted.</a:t>
            </a:r>
          </a:p>
          <a:p>
            <a:pPr marL="120650">
              <a:spcBef>
                <a:spcPct val="20000"/>
              </a:spcBef>
              <a:buClr>
                <a:schemeClr val="tx2"/>
              </a:buClr>
              <a:buNone/>
            </a:pPr>
            <a:r>
              <a:rPr lang="en-US" sz="1400" dirty="0" smtClean="0">
                <a:solidFill>
                  <a:schemeClr val="tx1"/>
                </a:solidFill>
                <a:latin typeface="Calibri" pitchFamily="34" charset="0"/>
              </a:rPr>
              <a:t>		Example:  	</a:t>
            </a:r>
            <a:r>
              <a:rPr lang="en-US" sz="1400" b="1" dirty="0" smtClean="0">
                <a:solidFill>
                  <a:schemeClr val="tx1"/>
                </a:solidFill>
                <a:latin typeface="Calibri" pitchFamily="34" charset="0"/>
              </a:rPr>
              <a:t>StringBuilder s1= new StringBuilder("Teacher():");</a:t>
            </a:r>
          </a:p>
          <a:p>
            <a:pPr marL="120650">
              <a:spcBef>
                <a:spcPct val="20000"/>
              </a:spcBef>
              <a:buClr>
                <a:schemeClr val="tx2"/>
              </a:buClr>
              <a:buNone/>
            </a:pPr>
            <a:r>
              <a:rPr lang="en-US" sz="1400" b="1" dirty="0" smtClean="0">
                <a:solidFill>
                  <a:schemeClr val="tx1"/>
                </a:solidFill>
                <a:latin typeface="Calibri" pitchFamily="34" charset="0"/>
              </a:rPr>
              <a:t>	   		s1.insert(8, new Teacher("Tom")); </a:t>
            </a:r>
          </a:p>
          <a:p>
            <a:pPr marL="120650">
              <a:spcBef>
                <a:spcPct val="20000"/>
              </a:spcBef>
              <a:buClr>
                <a:schemeClr val="tx2"/>
              </a:buClr>
              <a:buNone/>
            </a:pPr>
            <a:r>
              <a:rPr lang="en-US" sz="1400" b="1" dirty="0" smtClean="0">
                <a:solidFill>
                  <a:schemeClr val="tx1"/>
                </a:solidFill>
                <a:latin typeface="Calibri" pitchFamily="34" charset="0"/>
              </a:rPr>
              <a:t>			// Teacher(Tom (1)):</a:t>
            </a:r>
          </a:p>
          <a:p>
            <a:pPr marL="120650">
              <a:spcBef>
                <a:spcPct val="20000"/>
              </a:spcBef>
              <a:buFont typeface="Wingdings" pitchFamily="2" charset="2"/>
              <a:buChar char="q"/>
            </a:pPr>
            <a:r>
              <a:rPr lang="en-US" sz="1400" b="1" dirty="0" smtClean="0">
                <a:solidFill>
                  <a:schemeClr val="tx1"/>
                </a:solidFill>
                <a:latin typeface="Calibri" pitchFamily="34" charset="0"/>
              </a:rPr>
              <a:t>StringBuilder delete(</a:t>
            </a:r>
            <a:r>
              <a:rPr lang="en-US" sz="1400" b="1" dirty="0" err="1" smtClean="0">
                <a:solidFill>
                  <a:schemeClr val="tx1"/>
                </a:solidFill>
                <a:latin typeface="Calibri" pitchFamily="34" charset="0"/>
              </a:rPr>
              <a:t>int</a:t>
            </a:r>
            <a:r>
              <a:rPr lang="en-US" sz="1400" b="1" dirty="0" smtClean="0">
                <a:solidFill>
                  <a:schemeClr val="tx1"/>
                </a:solidFill>
                <a:latin typeface="Calibri" pitchFamily="34" charset="0"/>
              </a:rPr>
              <a:t> start, </a:t>
            </a:r>
            <a:r>
              <a:rPr lang="en-US" sz="1400" b="1" dirty="0" err="1" smtClean="0">
                <a:solidFill>
                  <a:schemeClr val="tx1"/>
                </a:solidFill>
                <a:latin typeface="Calibri" pitchFamily="34" charset="0"/>
              </a:rPr>
              <a:t>int</a:t>
            </a:r>
            <a:r>
              <a:rPr lang="en-US" sz="1400" b="1" dirty="0" smtClean="0">
                <a:solidFill>
                  <a:schemeClr val="tx1"/>
                </a:solidFill>
                <a:latin typeface="Calibri" pitchFamily="34" charset="0"/>
              </a:rPr>
              <a:t> end) 	//Line4</a:t>
            </a:r>
          </a:p>
          <a:p>
            <a:pPr marL="120650">
              <a:spcBef>
                <a:spcPct val="20000"/>
              </a:spcBef>
              <a:buClr>
                <a:schemeClr val="tx2"/>
              </a:buClr>
              <a:buNone/>
            </a:pPr>
            <a:r>
              <a:rPr lang="en-US" sz="1400" dirty="0" smtClean="0">
                <a:solidFill>
                  <a:schemeClr val="tx1"/>
                </a:solidFill>
                <a:latin typeface="Calibri" pitchFamily="34" charset="0"/>
              </a:rPr>
              <a:t>		Example:</a:t>
            </a:r>
            <a:r>
              <a:rPr lang="en-US" sz="1400" b="1" dirty="0" smtClean="0">
                <a:solidFill>
                  <a:schemeClr val="tx1"/>
                </a:solidFill>
                <a:latin typeface="Calibri" pitchFamily="34" charset="0"/>
              </a:rPr>
              <a:t>  	StringBuilder </a:t>
            </a:r>
            <a:r>
              <a:rPr lang="en-US" sz="1400" b="1" dirty="0" err="1" smtClean="0">
                <a:solidFill>
                  <a:schemeClr val="tx1"/>
                </a:solidFill>
                <a:latin typeface="Calibri" pitchFamily="34" charset="0"/>
              </a:rPr>
              <a:t>deleteCharAt</a:t>
            </a:r>
            <a:r>
              <a:rPr lang="en-US" sz="1400" b="1" dirty="0" smtClean="0">
                <a:solidFill>
                  <a:schemeClr val="tx1"/>
                </a:solidFill>
                <a:latin typeface="Calibri" pitchFamily="34" charset="0"/>
              </a:rPr>
              <a:t>(</a:t>
            </a:r>
            <a:r>
              <a:rPr lang="en-US" sz="1400" b="1" dirty="0" err="1" smtClean="0">
                <a:solidFill>
                  <a:schemeClr val="tx1"/>
                </a:solidFill>
                <a:latin typeface="Calibri" pitchFamily="34" charset="0"/>
              </a:rPr>
              <a:t>int</a:t>
            </a:r>
            <a:r>
              <a:rPr lang="en-US" sz="1400" b="1" dirty="0" smtClean="0">
                <a:solidFill>
                  <a:schemeClr val="tx1"/>
                </a:solidFill>
                <a:latin typeface="Calibri" pitchFamily="34" charset="0"/>
              </a:rPr>
              <a:t> index) </a:t>
            </a:r>
          </a:p>
          <a:p>
            <a:pPr>
              <a:buNone/>
            </a:pPr>
            <a:r>
              <a:rPr lang="en-US" sz="1400" b="1" dirty="0" smtClean="0">
                <a:solidFill>
                  <a:schemeClr val="tx1"/>
                </a:solidFill>
                <a:latin typeface="Calibri" pitchFamily="34" charset="0"/>
              </a:rPr>
              <a:t>	    		</a:t>
            </a:r>
            <a:r>
              <a:rPr lang="en-US" sz="1400" b="1" dirty="0" err="1" smtClean="0">
                <a:solidFill>
                  <a:schemeClr val="tx1"/>
                </a:solidFill>
                <a:latin typeface="Calibri" pitchFamily="34" charset="0"/>
              </a:rPr>
              <a:t>StringBuilder</a:t>
            </a:r>
            <a:r>
              <a:rPr lang="en-US" sz="1400" b="1" dirty="0" smtClean="0">
                <a:solidFill>
                  <a:schemeClr val="tx1"/>
                </a:solidFill>
                <a:latin typeface="Calibri" pitchFamily="34" charset="0"/>
              </a:rPr>
              <a:t> s1= new StringBuilder("Teacher():");</a:t>
            </a:r>
          </a:p>
          <a:p>
            <a:pPr>
              <a:buNone/>
            </a:pPr>
            <a:r>
              <a:rPr lang="en-US" sz="1400" b="1" dirty="0" smtClean="0">
                <a:solidFill>
                  <a:schemeClr val="tx1"/>
                </a:solidFill>
                <a:latin typeface="Calibri" pitchFamily="34" charset="0"/>
              </a:rPr>
              <a:t>         		 s1.delete(7, s1.length());// Teacher	//Line5</a:t>
            </a:r>
          </a:p>
          <a:p>
            <a:pPr>
              <a:buNone/>
            </a:pPr>
            <a:endParaRPr lang="en-IN" sz="12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ourier New" pitchFamily="49" charset="0"/>
              </a:rPr>
              <a:t>Methods Of StringBuilder(Continued)</a:t>
            </a:r>
            <a:endParaRPr lang="en-US" sz="2800" b="1" dirty="0" smtClean="0">
              <a:latin typeface="Calibri" pitchFamily="34"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Font typeface="Wingdings" pitchFamily="2" charset="2"/>
              <a:buChar char="q"/>
            </a:pPr>
            <a:r>
              <a:rPr lang="en-US" sz="1300" dirty="0" smtClean="0">
                <a:solidFill>
                  <a:schemeClr val="tx1"/>
                </a:solidFill>
                <a:latin typeface="Calibri" pitchFamily="34" charset="0"/>
              </a:rPr>
              <a:t>Reverse:</a:t>
            </a:r>
            <a:endParaRPr lang="en-US" sz="1300" b="1" dirty="0" smtClean="0">
              <a:solidFill>
                <a:schemeClr val="tx1"/>
              </a:solidFill>
              <a:latin typeface="Calibri" pitchFamily="34" charset="0"/>
            </a:endParaRPr>
          </a:p>
          <a:p>
            <a:pPr marL="577850" lvl="1" algn="just">
              <a:spcBef>
                <a:spcPct val="20000"/>
              </a:spcBef>
              <a:buClr>
                <a:schemeClr val="accent2"/>
              </a:buClr>
              <a:buNone/>
            </a:pPr>
            <a:r>
              <a:rPr lang="en-US" sz="1300" b="1" dirty="0" smtClean="0">
                <a:solidFill>
                  <a:schemeClr val="tx1"/>
                </a:solidFill>
                <a:latin typeface="Calibri" pitchFamily="34" charset="0"/>
              </a:rPr>
              <a:t>StringBuilder reverse()</a:t>
            </a:r>
            <a:endParaRPr lang="en-US" sz="1300" b="1" i="1" dirty="0" smtClean="0">
              <a:solidFill>
                <a:schemeClr val="tx1"/>
              </a:solidFill>
              <a:latin typeface="Calibri" pitchFamily="34" charset="0"/>
            </a:endParaRPr>
          </a:p>
          <a:p>
            <a:pPr algn="just"/>
            <a:r>
              <a:rPr lang="en-US" sz="1300" dirty="0" smtClean="0">
                <a:solidFill>
                  <a:schemeClr val="tx1"/>
                </a:solidFill>
                <a:latin typeface="Calibri" pitchFamily="34" charset="0"/>
              </a:rPr>
              <a:t>Check if a string is a palindrome..  Try to do this with String class. And then compare your code with the code here. It turns out that the code here is far simpler!</a:t>
            </a:r>
          </a:p>
          <a:p>
            <a:pPr algn="just">
              <a:buNone/>
            </a:pPr>
            <a:r>
              <a:rPr lang="en-US" sz="1300" b="1" dirty="0" smtClean="0">
                <a:solidFill>
                  <a:schemeClr val="tx1"/>
                </a:solidFill>
                <a:latin typeface="Calibri" pitchFamily="34" charset="0"/>
              </a:rPr>
              <a:t>1. public class Palindrome {</a:t>
            </a:r>
          </a:p>
          <a:p>
            <a:pPr algn="just">
              <a:buNone/>
            </a:pPr>
            <a:r>
              <a:rPr lang="en-US" sz="1300" b="1" dirty="0" smtClean="0">
                <a:solidFill>
                  <a:schemeClr val="tx1"/>
                </a:solidFill>
                <a:latin typeface="Calibri" pitchFamily="34" charset="0"/>
              </a:rPr>
              <a:t>2. 	public static void main(String[] </a:t>
            </a:r>
            <a:r>
              <a:rPr lang="en-US" sz="1300" b="1" dirty="0" err="1" smtClean="0">
                <a:solidFill>
                  <a:schemeClr val="tx1"/>
                </a:solidFill>
                <a:latin typeface="Calibri" pitchFamily="34" charset="0"/>
              </a:rPr>
              <a:t>args</a:t>
            </a:r>
            <a:r>
              <a:rPr lang="en-US" sz="1300" b="1" dirty="0" smtClean="0">
                <a:solidFill>
                  <a:schemeClr val="tx1"/>
                </a:solidFill>
                <a:latin typeface="Calibri" pitchFamily="34" charset="0"/>
              </a:rPr>
              <a:t>) </a:t>
            </a:r>
          </a:p>
          <a:p>
            <a:pPr algn="just">
              <a:buNone/>
            </a:pPr>
            <a:r>
              <a:rPr lang="en-US" sz="1300" b="1" dirty="0" smtClean="0">
                <a:solidFill>
                  <a:schemeClr val="tx1"/>
                </a:solidFill>
                <a:latin typeface="Calibri" pitchFamily="34" charset="0"/>
              </a:rPr>
              <a:t>3.	{</a:t>
            </a:r>
          </a:p>
          <a:p>
            <a:pPr algn="just">
              <a:buNone/>
            </a:pPr>
            <a:r>
              <a:rPr lang="en-US" sz="1300" b="1" dirty="0" smtClean="0">
                <a:solidFill>
                  <a:schemeClr val="tx1"/>
                </a:solidFill>
                <a:latin typeface="Calibri" pitchFamily="34" charset="0"/>
              </a:rPr>
              <a:t>4.		String palindrome = "</a:t>
            </a:r>
            <a:r>
              <a:rPr lang="en-US" sz="1300" b="1" dirty="0" err="1" smtClean="0">
                <a:solidFill>
                  <a:schemeClr val="tx1"/>
                </a:solidFill>
                <a:latin typeface="Calibri" pitchFamily="34" charset="0"/>
              </a:rPr>
              <a:t>MalayalaM</a:t>
            </a:r>
            <a:r>
              <a:rPr lang="en-US" sz="1300" b="1" dirty="0" smtClean="0">
                <a:solidFill>
                  <a:schemeClr val="tx1"/>
                </a:solidFill>
                <a:latin typeface="Calibri" pitchFamily="34" charset="0"/>
              </a:rPr>
              <a:t>“;         </a:t>
            </a:r>
          </a:p>
          <a:p>
            <a:pPr algn="just">
              <a:buNone/>
            </a:pPr>
            <a:r>
              <a:rPr lang="en-US" sz="1300" b="1" dirty="0" smtClean="0">
                <a:solidFill>
                  <a:schemeClr val="tx1"/>
                </a:solidFill>
                <a:latin typeface="Calibri" pitchFamily="34" charset="0"/>
              </a:rPr>
              <a:t>5.		</a:t>
            </a:r>
            <a:r>
              <a:rPr lang="en-US" sz="1300" b="1" dirty="0" err="1" smtClean="0">
                <a:solidFill>
                  <a:schemeClr val="tx1"/>
                </a:solidFill>
                <a:latin typeface="Calibri" pitchFamily="34" charset="0"/>
              </a:rPr>
              <a:t>StringBuilder</a:t>
            </a:r>
            <a:r>
              <a:rPr lang="en-US" sz="1300" b="1" dirty="0" smtClean="0">
                <a:solidFill>
                  <a:schemeClr val="tx1"/>
                </a:solidFill>
                <a:latin typeface="Calibri" pitchFamily="34" charset="0"/>
              </a:rPr>
              <a:t> </a:t>
            </a:r>
            <a:r>
              <a:rPr lang="en-US" sz="1300" b="1" dirty="0" err="1" smtClean="0">
                <a:solidFill>
                  <a:schemeClr val="tx1"/>
                </a:solidFill>
                <a:latin typeface="Calibri" pitchFamily="34" charset="0"/>
              </a:rPr>
              <a:t>sb</a:t>
            </a:r>
            <a:r>
              <a:rPr lang="en-US" sz="1300" b="1" dirty="0" smtClean="0">
                <a:solidFill>
                  <a:schemeClr val="tx1"/>
                </a:solidFill>
                <a:latin typeface="Calibri" pitchFamily="34" charset="0"/>
              </a:rPr>
              <a:t> = new </a:t>
            </a:r>
            <a:r>
              <a:rPr lang="en-US" sz="1300" b="1" dirty="0" err="1" smtClean="0">
                <a:solidFill>
                  <a:schemeClr val="tx1"/>
                </a:solidFill>
                <a:latin typeface="Calibri" pitchFamily="34" charset="0"/>
              </a:rPr>
              <a:t>StringBuilder</a:t>
            </a:r>
            <a:r>
              <a:rPr lang="en-US" sz="1300" b="1" dirty="0" smtClean="0">
                <a:solidFill>
                  <a:schemeClr val="tx1"/>
                </a:solidFill>
                <a:latin typeface="Calibri" pitchFamily="34" charset="0"/>
              </a:rPr>
              <a:t>(palindrome);</a:t>
            </a:r>
          </a:p>
          <a:p>
            <a:pPr algn="just">
              <a:buNone/>
            </a:pPr>
            <a:r>
              <a:rPr lang="en-US" sz="1300" b="1" dirty="0" smtClean="0">
                <a:solidFill>
                  <a:schemeClr val="tx1"/>
                </a:solidFill>
                <a:latin typeface="Calibri" pitchFamily="34" charset="0"/>
              </a:rPr>
              <a:t>6.		</a:t>
            </a:r>
            <a:r>
              <a:rPr lang="en-US" sz="1300" b="1" dirty="0" err="1" smtClean="0">
                <a:solidFill>
                  <a:schemeClr val="tx1"/>
                </a:solidFill>
                <a:latin typeface="Calibri" pitchFamily="34" charset="0"/>
              </a:rPr>
              <a:t>System.out.println</a:t>
            </a:r>
            <a:r>
              <a:rPr lang="en-US" sz="1300" b="1" dirty="0" smtClean="0">
                <a:solidFill>
                  <a:schemeClr val="tx1"/>
                </a:solidFill>
                <a:latin typeface="Calibri" pitchFamily="34" charset="0"/>
              </a:rPr>
              <a:t>(</a:t>
            </a:r>
            <a:r>
              <a:rPr lang="en-US" sz="1300" b="1" dirty="0" err="1" smtClean="0">
                <a:solidFill>
                  <a:schemeClr val="tx1"/>
                </a:solidFill>
                <a:latin typeface="Calibri" pitchFamily="34" charset="0"/>
              </a:rPr>
              <a:t>sb.equals</a:t>
            </a:r>
            <a:r>
              <a:rPr lang="en-US" sz="1300" b="1" dirty="0" smtClean="0">
                <a:solidFill>
                  <a:schemeClr val="tx1"/>
                </a:solidFill>
                <a:latin typeface="Calibri" pitchFamily="34" charset="0"/>
              </a:rPr>
              <a:t>(</a:t>
            </a:r>
            <a:r>
              <a:rPr lang="en-US" sz="1300" b="1" dirty="0" err="1" smtClean="0">
                <a:solidFill>
                  <a:schemeClr val="tx1"/>
                </a:solidFill>
                <a:latin typeface="Calibri" pitchFamily="34" charset="0"/>
              </a:rPr>
              <a:t>sb.reverse</a:t>
            </a:r>
            <a:r>
              <a:rPr lang="en-US" sz="1300" b="1" dirty="0" smtClean="0">
                <a:solidFill>
                  <a:schemeClr val="tx1"/>
                </a:solidFill>
                <a:latin typeface="Calibri" pitchFamily="34" charset="0"/>
              </a:rPr>
              <a:t>()));</a:t>
            </a:r>
          </a:p>
          <a:p>
            <a:pPr algn="just">
              <a:buNone/>
            </a:pPr>
            <a:r>
              <a:rPr lang="en-US" sz="1300" b="1" dirty="0" smtClean="0">
                <a:solidFill>
                  <a:schemeClr val="tx1"/>
                </a:solidFill>
                <a:latin typeface="Calibri" pitchFamily="34" charset="0"/>
              </a:rPr>
              <a:t>7.		</a:t>
            </a:r>
            <a:r>
              <a:rPr lang="en-US" sz="1300" b="1" dirty="0" err="1" smtClean="0">
                <a:solidFill>
                  <a:schemeClr val="tx1"/>
                </a:solidFill>
                <a:latin typeface="Calibri" pitchFamily="34" charset="0"/>
              </a:rPr>
              <a:t>System.out.println</a:t>
            </a:r>
            <a:r>
              <a:rPr lang="en-US" sz="1300" b="1" dirty="0" smtClean="0">
                <a:solidFill>
                  <a:schemeClr val="tx1"/>
                </a:solidFill>
                <a:latin typeface="Calibri" pitchFamily="34" charset="0"/>
              </a:rPr>
              <a:t>(</a:t>
            </a:r>
            <a:r>
              <a:rPr lang="en-US" sz="1300" b="1" dirty="0" err="1" smtClean="0">
                <a:solidFill>
                  <a:schemeClr val="tx1"/>
                </a:solidFill>
                <a:latin typeface="Calibri" pitchFamily="34" charset="0"/>
              </a:rPr>
              <a:t>sb</a:t>
            </a:r>
            <a:r>
              <a:rPr lang="en-US" sz="1300" b="1" dirty="0" smtClean="0">
                <a:solidFill>
                  <a:schemeClr val="tx1"/>
                </a:solidFill>
                <a:latin typeface="Calibri" pitchFamily="34" charset="0"/>
              </a:rPr>
              <a:t>);</a:t>
            </a:r>
          </a:p>
          <a:p>
            <a:pPr algn="just">
              <a:buNone/>
            </a:pPr>
            <a:r>
              <a:rPr lang="en-US" sz="1300" b="1" dirty="0" smtClean="0">
                <a:solidFill>
                  <a:schemeClr val="tx1"/>
                </a:solidFill>
                <a:latin typeface="Calibri" pitchFamily="34" charset="0"/>
              </a:rPr>
              <a:t>8.	}</a:t>
            </a:r>
          </a:p>
          <a:p>
            <a:pPr algn="just">
              <a:buNone/>
            </a:pPr>
            <a:r>
              <a:rPr lang="en-US" sz="1300" b="1" dirty="0" smtClean="0">
                <a:solidFill>
                  <a:schemeClr val="tx1"/>
                </a:solidFill>
                <a:latin typeface="Calibri" pitchFamily="34" charset="0"/>
              </a:rPr>
              <a:t>9.}</a:t>
            </a:r>
            <a:endParaRPr lang="en-IN" sz="13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ourier New" pitchFamily="49" charset="0"/>
              </a:rPr>
              <a:t>Note</a:t>
            </a:r>
            <a:endParaRPr lang="en-US" sz="2800" b="1" dirty="0" smtClean="0">
              <a:latin typeface="Calibri" pitchFamily="34"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85000" lnSpcReduction="20000"/>
          </a:bodyPr>
          <a:lstStyle>
            <a:extLst/>
          </a:lstStyle>
          <a:p>
            <a:pPr algn="just">
              <a:lnSpc>
                <a:spcPct val="120000"/>
              </a:lnSpc>
            </a:pPr>
            <a:r>
              <a:rPr lang="en-US" sz="1600" dirty="0" smtClean="0">
                <a:latin typeface="Calibri" pitchFamily="34" charset="0"/>
              </a:rPr>
              <a:t>Unlike</a:t>
            </a:r>
            <a:r>
              <a:rPr lang="en-US" sz="1600" b="1" dirty="0" smtClean="0">
                <a:latin typeface="Calibri" pitchFamily="34" charset="0"/>
              </a:rPr>
              <a:t> String, StringBuilder and StringBuffer </a:t>
            </a:r>
            <a:r>
              <a:rPr lang="en-US" sz="1600" dirty="0" smtClean="0">
                <a:latin typeface="Calibri" pitchFamily="34" charset="0"/>
              </a:rPr>
              <a:t>(we discuss in the next slide) does not override </a:t>
            </a:r>
            <a:r>
              <a:rPr lang="en-US" sz="1600" b="1" dirty="0" smtClean="0">
                <a:latin typeface="Calibri" pitchFamily="34" charset="0"/>
              </a:rPr>
              <a:t>equals() </a:t>
            </a:r>
            <a:r>
              <a:rPr lang="en-US" sz="1600" dirty="0" smtClean="0">
                <a:latin typeface="Calibri" pitchFamily="34" charset="0"/>
              </a:rPr>
              <a:t>method. </a:t>
            </a:r>
          </a:p>
          <a:p>
            <a:pPr algn="just">
              <a:lnSpc>
                <a:spcPct val="120000"/>
              </a:lnSpc>
            </a:pPr>
            <a:r>
              <a:rPr lang="en-US" sz="1600" dirty="0" smtClean="0">
                <a:latin typeface="Calibri" pitchFamily="34" charset="0"/>
              </a:rPr>
              <a:t>That is,</a:t>
            </a:r>
          </a:p>
          <a:p>
            <a:pPr algn="just">
              <a:lnSpc>
                <a:spcPct val="120000"/>
              </a:lnSpc>
              <a:buNone/>
            </a:pPr>
            <a:r>
              <a:rPr lang="en-US" sz="1600" b="1" dirty="0" smtClean="0">
                <a:solidFill>
                  <a:schemeClr val="tx1"/>
                </a:solidFill>
                <a:latin typeface="Calibri" pitchFamily="34" charset="0"/>
              </a:rPr>
              <a:t>	StringBuilder </a:t>
            </a:r>
            <a:r>
              <a:rPr lang="en-US" sz="1600" b="1" dirty="0" err="1" smtClean="0">
                <a:solidFill>
                  <a:schemeClr val="tx1"/>
                </a:solidFill>
                <a:latin typeface="Calibri" pitchFamily="34" charset="0"/>
              </a:rPr>
              <a:t>sb</a:t>
            </a:r>
            <a:r>
              <a:rPr lang="en-US" sz="1600" b="1" dirty="0" smtClean="0">
                <a:solidFill>
                  <a:schemeClr val="tx1"/>
                </a:solidFill>
                <a:latin typeface="Calibri" pitchFamily="34" charset="0"/>
              </a:rPr>
              <a:t> = new StringBuilder(“Hi”);</a:t>
            </a:r>
          </a:p>
          <a:p>
            <a:pPr algn="just">
              <a:lnSpc>
                <a:spcPct val="120000"/>
              </a:lnSpc>
              <a:buNone/>
            </a:pPr>
            <a:r>
              <a:rPr lang="en-US" sz="1600" b="1" dirty="0" smtClean="0">
                <a:solidFill>
                  <a:schemeClr val="tx1"/>
                </a:solidFill>
                <a:latin typeface="Calibri" pitchFamily="34" charset="0"/>
              </a:rPr>
              <a:t>	StringBuilder sb3 = new StringBuilder(“Hi”);</a:t>
            </a:r>
          </a:p>
          <a:p>
            <a:pPr algn="just">
              <a:lnSpc>
                <a:spcPct val="120000"/>
              </a:lnSpc>
              <a:buNone/>
            </a:pPr>
            <a:r>
              <a:rPr lang="en-US" sz="1600" b="1" dirty="0" smtClean="0">
                <a:solidFill>
                  <a:schemeClr val="tx1"/>
                </a:solidFill>
                <a:latin typeface="Calibri" pitchFamily="34" charset="0"/>
              </a:rPr>
              <a:t>	</a:t>
            </a:r>
            <a:r>
              <a:rPr lang="en-US" sz="1600" b="1" dirty="0" err="1" smtClean="0">
                <a:solidFill>
                  <a:schemeClr val="tx1"/>
                </a:solidFill>
                <a:latin typeface="Calibri" pitchFamily="34" charset="0"/>
              </a:rPr>
              <a:t>System.out.println</a:t>
            </a:r>
            <a:r>
              <a:rPr lang="en-US" sz="1600" b="1" dirty="0" smtClean="0">
                <a:solidFill>
                  <a:schemeClr val="tx1"/>
                </a:solidFill>
                <a:latin typeface="Calibri" pitchFamily="34" charset="0"/>
              </a:rPr>
              <a:t>(sb3.equals(</a:t>
            </a:r>
            <a:r>
              <a:rPr lang="en-US" sz="1600" b="1" dirty="0" err="1" smtClean="0">
                <a:solidFill>
                  <a:schemeClr val="tx1"/>
                </a:solidFill>
                <a:latin typeface="Calibri" pitchFamily="34" charset="0"/>
              </a:rPr>
              <a:t>sb</a:t>
            </a:r>
            <a:r>
              <a:rPr lang="en-US" sz="1600" b="1" dirty="0" smtClean="0">
                <a:solidFill>
                  <a:schemeClr val="tx1"/>
                </a:solidFill>
                <a:latin typeface="Calibri" pitchFamily="34" charset="0"/>
              </a:rPr>
              <a:t>));</a:t>
            </a:r>
          </a:p>
          <a:p>
            <a:pPr algn="just">
              <a:lnSpc>
                <a:spcPct val="120000"/>
              </a:lnSpc>
              <a:buNone/>
            </a:pPr>
            <a:r>
              <a:rPr lang="en-US" sz="1600" dirty="0" smtClean="0">
                <a:latin typeface="Calibri" pitchFamily="34" charset="0"/>
              </a:rPr>
              <a:t>	return</a:t>
            </a:r>
            <a:r>
              <a:rPr lang="en-US" sz="1600" b="1" dirty="0" smtClean="0">
                <a:solidFill>
                  <a:schemeClr val="tx1"/>
                </a:solidFill>
                <a:latin typeface="Calibri" pitchFamily="34" charset="0"/>
              </a:rPr>
              <a:t> false!</a:t>
            </a:r>
          </a:p>
          <a:p>
            <a:pPr algn="just">
              <a:lnSpc>
                <a:spcPct val="120000"/>
              </a:lnSpc>
            </a:pPr>
            <a:r>
              <a:rPr lang="en-US" sz="1600" dirty="0" smtClean="0">
                <a:latin typeface="Calibri" pitchFamily="34" charset="0"/>
              </a:rPr>
              <a:t>Then how did previous example work?</a:t>
            </a:r>
          </a:p>
          <a:p>
            <a:pPr algn="just">
              <a:lnSpc>
                <a:spcPct val="120000"/>
              </a:lnSpc>
            </a:pPr>
            <a:r>
              <a:rPr lang="en-US" sz="1600" dirty="0" smtClean="0">
                <a:latin typeface="Calibri" pitchFamily="34" charset="0"/>
              </a:rPr>
              <a:t>Recall that by default </a:t>
            </a:r>
            <a:r>
              <a:rPr lang="en-US" sz="1600" b="1" dirty="0" smtClean="0">
                <a:latin typeface="Calibri" pitchFamily="34" charset="0"/>
              </a:rPr>
              <a:t>equals() </a:t>
            </a:r>
            <a:r>
              <a:rPr lang="en-US" sz="1600" dirty="0" smtClean="0">
                <a:latin typeface="Calibri" pitchFamily="34" charset="0"/>
              </a:rPr>
              <a:t>method of </a:t>
            </a:r>
            <a:r>
              <a:rPr lang="en-US" sz="1600" b="1" dirty="0" smtClean="0">
                <a:latin typeface="Calibri" pitchFamily="34" charset="0"/>
              </a:rPr>
              <a:t>Object</a:t>
            </a:r>
            <a:r>
              <a:rPr lang="en-US" sz="1600" dirty="0" smtClean="0">
                <a:latin typeface="Calibri" pitchFamily="34" charset="0"/>
              </a:rPr>
              <a:t> class functions the same as the that of the </a:t>
            </a:r>
            <a:r>
              <a:rPr lang="en-US" sz="1600" b="1" dirty="0" smtClean="0">
                <a:latin typeface="Calibri" pitchFamily="34" charset="0"/>
              </a:rPr>
              <a:t>==</a:t>
            </a:r>
            <a:r>
              <a:rPr lang="en-US" sz="1600" dirty="0" smtClean="0">
                <a:latin typeface="Calibri" pitchFamily="34" charset="0"/>
              </a:rPr>
              <a:t>. Having said this, since </a:t>
            </a:r>
            <a:r>
              <a:rPr lang="en-US" sz="1600" b="1" dirty="0" err="1" smtClean="0">
                <a:latin typeface="Calibri" pitchFamily="34" charset="0"/>
              </a:rPr>
              <a:t>sb.reverse</a:t>
            </a:r>
            <a:r>
              <a:rPr lang="en-US" sz="1600" b="1" dirty="0" smtClean="0">
                <a:latin typeface="Calibri" pitchFamily="34" charset="0"/>
              </a:rPr>
              <a:t>() </a:t>
            </a:r>
            <a:r>
              <a:rPr lang="en-US" sz="1600" dirty="0" smtClean="0">
                <a:latin typeface="Calibri" pitchFamily="34" charset="0"/>
              </a:rPr>
              <a:t>changes string in that same location, </a:t>
            </a:r>
            <a:r>
              <a:rPr lang="en-US" sz="1600" b="1" dirty="0" err="1" smtClean="0">
                <a:latin typeface="Calibri" pitchFamily="34" charset="0"/>
              </a:rPr>
              <a:t>sb</a:t>
            </a:r>
            <a:r>
              <a:rPr lang="en-US" sz="1600" dirty="0" smtClean="0">
                <a:latin typeface="Calibri" pitchFamily="34" charset="0"/>
              </a:rPr>
              <a:t> before and after calling reverse are same!</a:t>
            </a:r>
          </a:p>
          <a:p>
            <a:pPr algn="just">
              <a:lnSpc>
                <a:spcPct val="120000"/>
              </a:lnSpc>
            </a:pPr>
            <a:r>
              <a:rPr lang="en-US" sz="1600" dirty="0" smtClean="0">
                <a:latin typeface="Calibri" pitchFamily="34" charset="0"/>
              </a:rPr>
              <a:t>Also note that </a:t>
            </a:r>
            <a:r>
              <a:rPr lang="en-US" sz="1600" b="1" dirty="0" smtClean="0">
                <a:latin typeface="Calibri" pitchFamily="34" charset="0"/>
              </a:rPr>
              <a:t>StringBuilder and StringBuffer </a:t>
            </a:r>
            <a:r>
              <a:rPr lang="en-US" sz="1600" dirty="0" smtClean="0">
                <a:latin typeface="Calibri" pitchFamily="34" charset="0"/>
              </a:rPr>
              <a:t>is not </a:t>
            </a:r>
            <a:r>
              <a:rPr lang="en-US" sz="1600" b="1" dirty="0" smtClean="0">
                <a:latin typeface="Calibri" pitchFamily="34" charset="0"/>
              </a:rPr>
              <a:t>Comparable (</a:t>
            </a:r>
            <a:r>
              <a:rPr lang="en-US" sz="1600" dirty="0" smtClean="0">
                <a:latin typeface="Calibri" pitchFamily="34" charset="0"/>
              </a:rPr>
              <a:t>unlike</a:t>
            </a:r>
            <a:r>
              <a:rPr lang="en-US" sz="1600" b="1" dirty="0" smtClean="0">
                <a:latin typeface="Calibri" pitchFamily="34" charset="0"/>
              </a:rPr>
              <a:t> String)</a:t>
            </a:r>
            <a:endParaRPr lang="en-US" sz="1600" dirty="0" smtClean="0">
              <a:latin typeface="Calibri" pitchFamily="34" charset="0"/>
            </a:endParaRPr>
          </a:p>
          <a:p>
            <a:pPr algn="just">
              <a:buFont typeface="Wingdings" pitchFamily="2" charset="2"/>
              <a:buChar char="q"/>
            </a:pPr>
            <a:endParaRPr lang="en-IN" sz="15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ourier New" pitchFamily="49" charset="0"/>
              </a:rPr>
              <a:t>StringBuffer</a:t>
            </a:r>
            <a:endParaRPr lang="en-US" sz="2800" b="1" dirty="0" smtClean="0">
              <a:latin typeface="Calibri" pitchFamily="34"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defRPr/>
            </a:pPr>
            <a:r>
              <a:rPr lang="en-US" sz="1600" b="1" dirty="0" smtClean="0">
                <a:latin typeface="Calibri" pitchFamily="34" charset="0"/>
                <a:cs typeface="Courier New" pitchFamily="49" charset="0"/>
              </a:rPr>
              <a:t>StringBuffer</a:t>
            </a:r>
            <a:r>
              <a:rPr lang="en-US" sz="1600" dirty="0" smtClean="0">
                <a:latin typeface="Calibri" pitchFamily="34" charset="0"/>
              </a:rPr>
              <a:t> has same methods as </a:t>
            </a:r>
            <a:r>
              <a:rPr lang="en-US" sz="1600" b="1" dirty="0" smtClean="0">
                <a:latin typeface="Calibri" pitchFamily="34" charset="0"/>
                <a:cs typeface="Courier New" pitchFamily="49" charset="0"/>
              </a:rPr>
              <a:t>StringBuilder</a:t>
            </a:r>
            <a:r>
              <a:rPr lang="en-US" sz="1600" dirty="0" smtClean="0">
                <a:latin typeface="Calibri" pitchFamily="34" charset="0"/>
              </a:rPr>
              <a:t> and it can also be used to create mutable Strings. It is also a </a:t>
            </a:r>
            <a:r>
              <a:rPr lang="en-US" sz="1600" b="1" dirty="0" smtClean="0">
                <a:latin typeface="Calibri" pitchFamily="34" charset="0"/>
                <a:cs typeface="Courier New" pitchFamily="49" charset="0"/>
              </a:rPr>
              <a:t>final</a:t>
            </a:r>
            <a:r>
              <a:rPr lang="en-US" sz="1600" dirty="0" smtClean="0">
                <a:latin typeface="Calibri" pitchFamily="34" charset="0"/>
              </a:rPr>
              <a:t> class.</a:t>
            </a:r>
          </a:p>
          <a:p>
            <a:pPr algn="just">
              <a:defRPr/>
            </a:pPr>
            <a:r>
              <a:rPr lang="en-US" sz="1600" dirty="0" smtClean="0">
                <a:latin typeface="Calibri" pitchFamily="34" charset="0"/>
              </a:rPr>
              <a:t>Only difference between both the classes is.</a:t>
            </a:r>
          </a:p>
          <a:p>
            <a:pPr lvl="1" algn="just">
              <a:defRPr/>
            </a:pPr>
            <a:r>
              <a:rPr lang="en-US" sz="1600" b="1" dirty="0" smtClean="0">
                <a:latin typeface="Calibri" pitchFamily="34" charset="0"/>
                <a:cs typeface="Courier New" pitchFamily="49" charset="0"/>
              </a:rPr>
              <a:t>StringBuffer</a:t>
            </a:r>
            <a:r>
              <a:rPr lang="en-US" sz="1600" dirty="0" smtClean="0">
                <a:latin typeface="Calibri" pitchFamily="34" charset="0"/>
              </a:rPr>
              <a:t> is </a:t>
            </a:r>
            <a:r>
              <a:rPr lang="en-IN" sz="1600" dirty="0" smtClean="0">
                <a:latin typeface="Calibri" pitchFamily="34" charset="0"/>
              </a:rPr>
              <a:t>thread-safe while </a:t>
            </a:r>
            <a:r>
              <a:rPr lang="en-US" sz="1600" b="1" dirty="0" smtClean="0">
                <a:latin typeface="Calibri" pitchFamily="34" charset="0"/>
                <a:cs typeface="Courier New" pitchFamily="49" charset="0"/>
              </a:rPr>
              <a:t>StringBuilder</a:t>
            </a:r>
            <a:r>
              <a:rPr lang="en-US" sz="1600" dirty="0" smtClean="0">
                <a:latin typeface="Calibri" pitchFamily="34" charset="0"/>
              </a:rPr>
              <a:t> is not </a:t>
            </a:r>
            <a:r>
              <a:rPr lang="en-IN" sz="1600" dirty="0" smtClean="0">
                <a:latin typeface="Calibri" pitchFamily="34" charset="0"/>
              </a:rPr>
              <a:t>thread-safe.</a:t>
            </a:r>
          </a:p>
          <a:p>
            <a:pPr algn="just">
              <a:defRPr/>
            </a:pPr>
            <a:r>
              <a:rPr lang="en-IN" sz="1600" dirty="0" smtClean="0">
                <a:latin typeface="Calibri" pitchFamily="34" charset="0"/>
              </a:rPr>
              <a:t>Thread-safe class have methods that are synchronized.</a:t>
            </a:r>
          </a:p>
          <a:p>
            <a:pPr algn="just">
              <a:defRPr/>
            </a:pPr>
            <a:r>
              <a:rPr lang="en-IN" sz="1600" b="1" dirty="0" smtClean="0">
                <a:latin typeface="Calibri" pitchFamily="34" charset="0"/>
                <a:cs typeface="Courier New" pitchFamily="49" charset="0"/>
              </a:rPr>
              <a:t>synchronized</a:t>
            </a:r>
            <a:r>
              <a:rPr lang="en-IN" sz="1600" dirty="0" smtClean="0">
                <a:latin typeface="Calibri" pitchFamily="34" charset="0"/>
              </a:rPr>
              <a:t> makes only one thread at a time access an object’s </a:t>
            </a:r>
            <a:r>
              <a:rPr lang="en-IN" sz="1600" b="1" dirty="0" smtClean="0">
                <a:latin typeface="Calibri" pitchFamily="34" charset="0"/>
                <a:cs typeface="Courier New" pitchFamily="49" charset="0"/>
              </a:rPr>
              <a:t>synchronized</a:t>
            </a:r>
            <a:r>
              <a:rPr lang="en-IN" sz="1600" dirty="0" smtClean="0">
                <a:latin typeface="Calibri" pitchFamily="34" charset="0"/>
              </a:rPr>
              <a:t> methods. This may impact performance.</a:t>
            </a:r>
          </a:p>
          <a:p>
            <a:pPr algn="just">
              <a:defRPr/>
            </a:pPr>
            <a:r>
              <a:rPr lang="en-IN" sz="1600" dirty="0" smtClean="0">
                <a:latin typeface="Calibri" pitchFamily="34" charset="0"/>
              </a:rPr>
              <a:t>Thinking of this issue, JSE built </a:t>
            </a:r>
            <a:r>
              <a:rPr lang="en-US" sz="1600" b="1" dirty="0" smtClean="0">
                <a:latin typeface="Calibri" pitchFamily="34" charset="0"/>
                <a:cs typeface="Courier New" pitchFamily="49" charset="0"/>
              </a:rPr>
              <a:t>StringBuilder</a:t>
            </a:r>
            <a:r>
              <a:rPr lang="en-US" sz="1600" dirty="0" smtClean="0">
                <a:latin typeface="Calibri" pitchFamily="34" charset="0"/>
              </a:rPr>
              <a:t>  class that does not have </a:t>
            </a:r>
            <a:r>
              <a:rPr lang="en-IN" sz="1600" b="1" dirty="0" smtClean="0">
                <a:latin typeface="Calibri" pitchFamily="34" charset="0"/>
                <a:cs typeface="Courier New" pitchFamily="49" charset="0"/>
              </a:rPr>
              <a:t>synchronized</a:t>
            </a:r>
            <a:r>
              <a:rPr lang="en-IN" sz="1600" dirty="0" smtClean="0">
                <a:latin typeface="Calibri" pitchFamily="34" charset="0"/>
              </a:rPr>
              <a:t> methods. So, now it is up to programmers to make sure of the consistency of strings from </a:t>
            </a:r>
            <a:r>
              <a:rPr lang="en-US" sz="1600" b="1" dirty="0" smtClean="0">
                <a:latin typeface="Calibri" pitchFamily="34" charset="0"/>
                <a:cs typeface="Courier New" pitchFamily="49" charset="0"/>
              </a:rPr>
              <a:t>StringBuilder</a:t>
            </a:r>
            <a:r>
              <a:rPr lang="en-US" sz="1600" dirty="0" smtClean="0">
                <a:latin typeface="Calibri" pitchFamily="34" charset="0"/>
              </a:rPr>
              <a:t> class by providing </a:t>
            </a:r>
            <a:r>
              <a:rPr lang="en-US" sz="1600" b="1" dirty="0" smtClean="0">
                <a:latin typeface="Calibri" pitchFamily="34" charset="0"/>
                <a:cs typeface="Courier New" pitchFamily="49" charset="0"/>
              </a:rPr>
              <a:t>synchronized</a:t>
            </a:r>
            <a:r>
              <a:rPr lang="en-US" sz="1600" dirty="0" smtClean="0">
                <a:latin typeface="Calibri" pitchFamily="34" charset="0"/>
              </a:rPr>
              <a:t> blocks locking the object.</a:t>
            </a:r>
          </a:p>
          <a:p>
            <a:pPr algn="just">
              <a:defRPr/>
            </a:pPr>
            <a:r>
              <a:rPr lang="en-US" sz="1600" dirty="0" smtClean="0">
                <a:latin typeface="Calibri" pitchFamily="34" charset="0"/>
              </a:rPr>
              <a:t>We discuss more about synchronization in multithreading session.</a:t>
            </a:r>
            <a:endParaRPr lang="en-IN" sz="1600" dirty="0" smtClean="0">
              <a:latin typeface="Calibri" pitchFamily="34" charset="0"/>
            </a:endParaRPr>
          </a:p>
          <a:p>
            <a:pPr algn="just">
              <a:buFont typeface="Wingdings" pitchFamily="2" charset="2"/>
              <a:buChar char="q"/>
            </a:pPr>
            <a:endParaRPr lang="en-IN" sz="15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Overview of </a:t>
            </a:r>
            <a:r>
              <a:rPr lang="en-US" sz="2800" b="1" dirty="0" err="1" smtClean="0">
                <a:latin typeface="Calibri" pitchFamily="34" charset="0"/>
              </a:rPr>
              <a:t>java.util</a:t>
            </a:r>
            <a:r>
              <a:rPr lang="en-US" sz="2800" b="1" dirty="0" smtClean="0">
                <a:latin typeface="Calibri" pitchFamily="34" charset="0"/>
              </a:rPr>
              <a:t> package</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228600" indent="-228600" algn="just" eaLnBrk="1" hangingPunct="1">
              <a:buFont typeface="Wingdings" pitchFamily="2" charset="2"/>
              <a:buChar char="q"/>
            </a:pPr>
            <a:r>
              <a:rPr lang="en-US" sz="1400" dirty="0" smtClean="0">
                <a:latin typeface="Calibri" pitchFamily="34" charset="0"/>
              </a:rPr>
              <a:t>The </a:t>
            </a:r>
            <a:r>
              <a:rPr lang="en-US" sz="1400" dirty="0" err="1" smtClean="0">
                <a:latin typeface="Calibri" pitchFamily="34" charset="0"/>
              </a:rPr>
              <a:t>java.util</a:t>
            </a:r>
            <a:r>
              <a:rPr lang="en-US" sz="1400" dirty="0" smtClean="0">
                <a:latin typeface="Calibri" pitchFamily="34" charset="0"/>
              </a:rPr>
              <a:t> package provides various utility classes and interfaces that support date and calendar operations, String manipulations and Collections manipulations. Classes provided by the </a:t>
            </a:r>
            <a:r>
              <a:rPr lang="en-US" sz="1400" dirty="0" err="1" smtClean="0">
                <a:latin typeface="Calibri" pitchFamily="34" charset="0"/>
              </a:rPr>
              <a:t>java.util</a:t>
            </a:r>
            <a:r>
              <a:rPr lang="en-US" sz="1400" dirty="0" smtClean="0">
                <a:latin typeface="Calibri" pitchFamily="34" charset="0"/>
              </a:rPr>
              <a:t> package</a:t>
            </a:r>
          </a:p>
          <a:p>
            <a:pPr marL="228600" indent="-228600" algn="just" eaLnBrk="1" hangingPunct="1">
              <a:buNone/>
            </a:pPr>
            <a:endParaRPr lang="en-US" sz="1400" dirty="0" smtClean="0">
              <a:latin typeface="Calibri" pitchFamily="34" charset="0"/>
            </a:endParaRPr>
          </a:p>
          <a:p>
            <a:pPr marL="228600" indent="-228600" algn="just" eaLnBrk="1" hangingPunct="1">
              <a:buNone/>
            </a:pPr>
            <a:endParaRPr lang="en-US" sz="1400" dirty="0" smtClean="0">
              <a:latin typeface="Calibri" pitchFamily="34" charset="0"/>
            </a:endParaRPr>
          </a:p>
          <a:p>
            <a:pPr marL="228600" indent="-228600" algn="just" eaLnBrk="1" hangingPunct="1">
              <a:buNone/>
            </a:pPr>
            <a:endParaRPr lang="en-US" sz="1400" dirty="0" smtClean="0">
              <a:latin typeface="Calibri" pitchFamily="34" charset="0"/>
            </a:endParaRPr>
          </a:p>
          <a:p>
            <a:pPr marL="228600" indent="-228600" algn="just" eaLnBrk="1" hangingPunct="1">
              <a:buNone/>
            </a:pPr>
            <a:endParaRPr lang="en-US" sz="1400" dirty="0" smtClean="0">
              <a:latin typeface="Calibri" pitchFamily="34" charset="0"/>
            </a:endParaRPr>
          </a:p>
          <a:p>
            <a:pPr marL="228600" indent="-228600" algn="just" eaLnBrk="1" hangingPunct="1">
              <a:buNone/>
            </a:pPr>
            <a:endParaRPr lang="en-US" sz="1400" dirty="0" smtClean="0">
              <a:latin typeface="Calibri" pitchFamily="34" charset="0"/>
            </a:endParaRPr>
          </a:p>
          <a:p>
            <a:pPr marL="228600" indent="-228600" algn="just" eaLnBrk="1" hangingPunct="1">
              <a:buNone/>
            </a:pPr>
            <a:endParaRPr lang="en-US" sz="1400" dirty="0" smtClean="0">
              <a:latin typeface="Calibri" pitchFamily="34" charset="0"/>
            </a:endParaRPr>
          </a:p>
          <a:p>
            <a:pPr marL="228600" indent="-228600" algn="just" eaLnBrk="1" hangingPunct="1">
              <a:buNone/>
            </a:pPr>
            <a:endParaRPr lang="en-US" sz="1400" dirty="0" smtClean="0">
              <a:latin typeface="Calibri" pitchFamily="34" charset="0"/>
            </a:endParaRPr>
          </a:p>
          <a:p>
            <a:pPr marL="228600" indent="-228600" eaLnBrk="1" hangingPunct="1">
              <a:buFont typeface="Wingdings" pitchFamily="2" charset="2"/>
              <a:buChar char="q"/>
            </a:pPr>
            <a:endParaRPr lang="en-US" sz="1400" b="1" dirty="0" smtClean="0">
              <a:solidFill>
                <a:schemeClr val="tx1"/>
              </a:solidFill>
              <a:latin typeface="Calibri" pitchFamily="34" charset="0"/>
            </a:endParaRPr>
          </a:p>
          <a:p>
            <a:pPr eaLnBrk="1" hangingPunct="1">
              <a:lnSpc>
                <a:spcPct val="90000"/>
              </a:lnSpc>
              <a:spcBef>
                <a:spcPct val="50000"/>
              </a:spcBef>
              <a:buNone/>
            </a:pPr>
            <a:endParaRPr lang="en-IN" sz="1800" dirty="0" smtClean="0">
              <a:solidFill>
                <a:schemeClr val="tx1"/>
              </a:solidFill>
              <a:latin typeface="Calibri" pitchFamily="34" charset="0"/>
            </a:endParaRPr>
          </a:p>
        </p:txBody>
      </p:sp>
      <p:graphicFrame>
        <p:nvGraphicFramePr>
          <p:cNvPr id="34" name="Table 33"/>
          <p:cNvGraphicFramePr>
            <a:graphicFrameLocks noGrp="1"/>
          </p:cNvGraphicFramePr>
          <p:nvPr/>
        </p:nvGraphicFramePr>
        <p:xfrm>
          <a:off x="1043608" y="2283719"/>
          <a:ext cx="6840760" cy="2560812"/>
        </p:xfrm>
        <a:graphic>
          <a:graphicData uri="http://schemas.openxmlformats.org/drawingml/2006/table">
            <a:tbl>
              <a:tblPr firstRow="1" bandRow="1">
                <a:tableStyleId>{5940675A-B579-460E-94D1-54222C63F5DA}</a:tableStyleId>
              </a:tblPr>
              <a:tblGrid>
                <a:gridCol w="2765414"/>
                <a:gridCol w="4075346"/>
              </a:tblGrid>
              <a:tr h="334353">
                <a:tc>
                  <a:txBody>
                    <a:bodyPr/>
                    <a:lstStyle/>
                    <a:p>
                      <a:pPr algn="ctr"/>
                      <a:r>
                        <a:rPr lang="en-IN" b="1" dirty="0" smtClean="0">
                          <a:latin typeface="Calibri" pitchFamily="34" charset="0"/>
                        </a:rPr>
                        <a:t>class</a:t>
                      </a:r>
                      <a:endParaRPr lang="en-IN" b="1" dirty="0">
                        <a:latin typeface="Calibri" pitchFamily="34" charset="0"/>
                      </a:endParaRPr>
                    </a:p>
                  </a:txBody>
                  <a:tcPr/>
                </a:tc>
                <a:tc>
                  <a:txBody>
                    <a:bodyPr/>
                    <a:lstStyle/>
                    <a:p>
                      <a:pPr algn="ctr"/>
                      <a:r>
                        <a:rPr lang="en-IN" b="1" dirty="0" smtClean="0">
                          <a:latin typeface="Calibri" pitchFamily="34" charset="0"/>
                        </a:rPr>
                        <a:t>Description</a:t>
                      </a:r>
                      <a:endParaRPr lang="en-IN" b="1" dirty="0">
                        <a:latin typeface="Calibri" pitchFamily="34" charset="0"/>
                      </a:endParaRPr>
                    </a:p>
                  </a:txBody>
                  <a:tcPr/>
                </a:tc>
              </a:tr>
              <a:tr h="459514">
                <a:tc>
                  <a:txBody>
                    <a:bodyPr/>
                    <a:lstStyle/>
                    <a:p>
                      <a:r>
                        <a:rPr lang="en-IN" sz="1400" dirty="0" smtClean="0">
                          <a:latin typeface="Calibri" pitchFamily="34" charset="0"/>
                        </a:rPr>
                        <a:t>Date</a:t>
                      </a:r>
                      <a:endParaRPr lang="en-IN" sz="1400" dirty="0">
                        <a:latin typeface="Calibri"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cs typeface="Arial" pitchFamily="34" charset="0"/>
                        </a:rPr>
                        <a:t>Encapsulates date and time information</a:t>
                      </a:r>
                      <a:r>
                        <a:rPr kumimoji="0" lang="en-US" sz="1400" b="0" i="0" u="none" strike="noStrike" cap="none" normalizeH="0" baseline="0" dirty="0" smtClean="0">
                          <a:ln>
                            <a:noFill/>
                          </a:ln>
                          <a:solidFill>
                            <a:srgbClr val="000000"/>
                          </a:solidFill>
                          <a:effectLst/>
                          <a:latin typeface="Arial" pitchFamily="34" charset="0"/>
                          <a:cs typeface="Arial" pitchFamily="34" charset="0"/>
                        </a:rPr>
                        <a:t>.</a:t>
                      </a:r>
                      <a:endParaRPr lang="en-IN" sz="1400" dirty="0">
                        <a:latin typeface="Calibri" pitchFamily="34" charset="0"/>
                      </a:endParaRPr>
                    </a:p>
                  </a:txBody>
                  <a:tcPr/>
                </a:tc>
              </a:tr>
              <a:tr h="863746">
                <a:tc>
                  <a:txBody>
                    <a:bodyPr/>
                    <a:lstStyle/>
                    <a:p>
                      <a:r>
                        <a:rPr lang="en-IN" sz="1400" dirty="0" smtClean="0">
                          <a:latin typeface="Calibri" pitchFamily="34" charset="0"/>
                        </a:rPr>
                        <a:t>Calendar</a:t>
                      </a:r>
                      <a:endParaRPr lang="en-IN" sz="1400" dirty="0">
                        <a:latin typeface="Calibri"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cs typeface="Arial" pitchFamily="34" charset="0"/>
                        </a:rPr>
                        <a:t>Provides support for date conversion. </a:t>
                      </a:r>
                      <a:r>
                        <a:rPr lang="en-US" sz="1400" dirty="0" smtClean="0">
                          <a:latin typeface="Calibri" pitchFamily="34" charset="0"/>
                        </a:rPr>
                        <a:t>It is recommended that </a:t>
                      </a:r>
                      <a:r>
                        <a:rPr lang="en-US" sz="1400" b="1" dirty="0" smtClean="0">
                          <a:solidFill>
                            <a:srgbClr val="000000"/>
                          </a:solidFill>
                          <a:latin typeface="Calibri" pitchFamily="34" charset="0"/>
                        </a:rPr>
                        <a:t>Calendar </a:t>
                      </a:r>
                      <a:r>
                        <a:rPr lang="en-US" sz="1400" dirty="0" smtClean="0">
                          <a:latin typeface="Calibri" pitchFamily="34" charset="0"/>
                        </a:rPr>
                        <a:t>class be used whenever possible because most of the methods in </a:t>
                      </a:r>
                      <a:r>
                        <a:rPr lang="en-US" sz="1400" b="1" dirty="0" smtClean="0">
                          <a:solidFill>
                            <a:srgbClr val="000000"/>
                          </a:solidFill>
                          <a:latin typeface="Calibri" pitchFamily="34" charset="0"/>
                        </a:rPr>
                        <a:t>Date </a:t>
                      </a:r>
                      <a:r>
                        <a:rPr lang="en-US" sz="1400" dirty="0" smtClean="0">
                          <a:latin typeface="Calibri" pitchFamily="34" charset="0"/>
                        </a:rPr>
                        <a:t>class are deprecated.</a:t>
                      </a:r>
                      <a:endParaRPr kumimoji="0" lang="en-US" sz="1800" b="0" i="0" u="none" strike="noStrike" cap="none" normalizeH="0" baseline="0" dirty="0" smtClean="0">
                        <a:ln>
                          <a:noFill/>
                        </a:ln>
                        <a:solidFill>
                          <a:schemeClr val="tx1"/>
                        </a:solidFill>
                        <a:effectLst/>
                        <a:latin typeface="Calibri" pitchFamily="34" charset="0"/>
                        <a:cs typeface="Arial" pitchFamily="34" charset="0"/>
                      </a:endParaRPr>
                    </a:p>
                  </a:txBody>
                  <a:tcPr/>
                </a:tc>
              </a:tr>
              <a:tr h="790658">
                <a:tc>
                  <a:txBody>
                    <a:bodyPr/>
                    <a:lstStyle/>
                    <a:p>
                      <a:r>
                        <a:rPr lang="en-IN" sz="1400" dirty="0" err="1" smtClean="0">
                          <a:latin typeface="Calibri" pitchFamily="34" charset="0"/>
                        </a:rPr>
                        <a:t>GregorianCalendar</a:t>
                      </a:r>
                      <a:endParaRPr lang="en-IN" sz="1400" dirty="0">
                        <a:latin typeface="Calibri"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cs typeface="Arial" pitchFamily="34" charset="0"/>
                        </a:rPr>
                        <a:t>It is a subclass of Calendar class, provides support for standard calendar used worldwide.</a:t>
                      </a:r>
                      <a:endParaRPr kumimoji="0" lang="en-US" sz="1400" b="0" i="0" u="none" strike="noStrike" cap="none" normalizeH="0" baseline="0" dirty="0" smtClean="0">
                        <a:ln>
                          <a:noFill/>
                        </a:ln>
                        <a:solidFill>
                          <a:schemeClr val="tx1"/>
                        </a:solidFill>
                        <a:effectLst/>
                        <a:latin typeface="Calibri" pitchFamily="34" charset="0"/>
                        <a:cs typeface="Arial" pitchFamily="34" charset="0"/>
                      </a:endParaRPr>
                    </a:p>
                    <a:p>
                      <a:endParaRPr lang="en-IN" sz="1400" dirty="0">
                        <a:latin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rPr>
              <a:t>Example: Inheriting classes</a:t>
            </a:r>
          </a:p>
        </p:txBody>
      </p:sp>
      <p:sp>
        <p:nvSpPr>
          <p:cNvPr id="7" name="Rectangle 6"/>
          <p:cNvSpPr/>
          <p:nvPr/>
        </p:nvSpPr>
        <p:spPr>
          <a:xfrm>
            <a:off x="755576" y="2427734"/>
            <a:ext cx="3096344" cy="22322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dirty="0" smtClean="0">
              <a:solidFill>
                <a:schemeClr val="tx1"/>
              </a:solidFill>
              <a:latin typeface="Calibri" pitchFamily="34" charset="0"/>
            </a:endParaRPr>
          </a:p>
          <a:p>
            <a:r>
              <a:rPr lang="en-IN" sz="1100" dirty="0" smtClean="0">
                <a:solidFill>
                  <a:schemeClr val="tx1"/>
                </a:solidFill>
                <a:latin typeface="Calibri" pitchFamily="34" charset="0"/>
              </a:rPr>
              <a:t>public class Person</a:t>
            </a:r>
          </a:p>
          <a:p>
            <a:r>
              <a:rPr lang="en-IN" sz="1100" dirty="0" smtClean="0">
                <a:solidFill>
                  <a:schemeClr val="tx1"/>
                </a:solidFill>
                <a:latin typeface="Calibri" pitchFamily="34" charset="0"/>
              </a:rPr>
              <a:t>{</a:t>
            </a:r>
          </a:p>
          <a:p>
            <a:r>
              <a:rPr lang="en-IN" sz="1100" dirty="0">
                <a:solidFill>
                  <a:schemeClr val="tx1"/>
                </a:solidFill>
                <a:latin typeface="Calibri" pitchFamily="34" charset="0"/>
              </a:rPr>
              <a:t>	</a:t>
            </a:r>
            <a:r>
              <a:rPr lang="en-IN" sz="1100" dirty="0" smtClean="0">
                <a:solidFill>
                  <a:schemeClr val="tx1"/>
                </a:solidFill>
                <a:latin typeface="Calibri" pitchFamily="34" charset="0"/>
              </a:rPr>
              <a:t>private String name;</a:t>
            </a:r>
          </a:p>
          <a:p>
            <a:r>
              <a:rPr lang="en-IN" sz="1100" dirty="0">
                <a:solidFill>
                  <a:schemeClr val="tx1"/>
                </a:solidFill>
                <a:latin typeface="Calibri" pitchFamily="34" charset="0"/>
              </a:rPr>
              <a:t>	</a:t>
            </a:r>
            <a:r>
              <a:rPr lang="en-IN" sz="1100" dirty="0" smtClean="0">
                <a:solidFill>
                  <a:schemeClr val="tx1"/>
                </a:solidFill>
                <a:latin typeface="Calibri" pitchFamily="34" charset="0"/>
              </a:rPr>
              <a:t>public void </a:t>
            </a:r>
            <a:r>
              <a:rPr lang="en-IN" sz="1100" dirty="0" err="1" smtClean="0">
                <a:solidFill>
                  <a:schemeClr val="tx1"/>
                </a:solidFill>
                <a:latin typeface="Calibri" pitchFamily="34" charset="0"/>
              </a:rPr>
              <a:t>setName</a:t>
            </a:r>
            <a:r>
              <a:rPr lang="en-IN" sz="1100" dirty="0" smtClean="0">
                <a:solidFill>
                  <a:schemeClr val="tx1"/>
                </a:solidFill>
                <a:latin typeface="Calibri" pitchFamily="34" charset="0"/>
              </a:rPr>
              <a:t>(String name)</a:t>
            </a:r>
          </a:p>
          <a:p>
            <a:r>
              <a:rPr lang="en-IN" sz="1100" dirty="0">
                <a:solidFill>
                  <a:schemeClr val="tx1"/>
                </a:solidFill>
                <a:latin typeface="Calibri" pitchFamily="34" charset="0"/>
              </a:rPr>
              <a:t>	</a:t>
            </a:r>
            <a:r>
              <a:rPr lang="en-IN" sz="1100" dirty="0" smtClean="0">
                <a:solidFill>
                  <a:schemeClr val="tx1"/>
                </a:solidFill>
                <a:latin typeface="Calibri" pitchFamily="34" charset="0"/>
              </a:rPr>
              <a:t>{</a:t>
            </a:r>
            <a:r>
              <a:rPr lang="en-IN" sz="1100" dirty="0">
                <a:solidFill>
                  <a:schemeClr val="tx1"/>
                </a:solidFill>
                <a:latin typeface="Calibri" pitchFamily="34" charset="0"/>
              </a:rPr>
              <a:t>	</a:t>
            </a:r>
            <a:r>
              <a:rPr lang="en-IN" sz="1100" dirty="0" smtClean="0">
                <a:solidFill>
                  <a:schemeClr val="tx1"/>
                </a:solidFill>
                <a:latin typeface="Calibri" pitchFamily="34" charset="0"/>
              </a:rPr>
              <a:t>		     this.name=name;</a:t>
            </a:r>
          </a:p>
          <a:p>
            <a:r>
              <a:rPr lang="en-IN" sz="1100" dirty="0">
                <a:solidFill>
                  <a:schemeClr val="tx1"/>
                </a:solidFill>
                <a:latin typeface="Calibri" pitchFamily="34" charset="0"/>
              </a:rPr>
              <a:t>	</a:t>
            </a:r>
            <a:r>
              <a:rPr lang="en-IN" sz="1100" dirty="0" smtClean="0">
                <a:solidFill>
                  <a:schemeClr val="tx1"/>
                </a:solidFill>
                <a:latin typeface="Calibri" pitchFamily="34" charset="0"/>
              </a:rPr>
              <a:t>}</a:t>
            </a:r>
          </a:p>
          <a:p>
            <a:r>
              <a:rPr lang="en-IN" sz="1100" dirty="0">
                <a:solidFill>
                  <a:schemeClr val="tx1"/>
                </a:solidFill>
                <a:latin typeface="Calibri" pitchFamily="34" charset="0"/>
              </a:rPr>
              <a:t>	</a:t>
            </a:r>
            <a:r>
              <a:rPr lang="en-IN" sz="1100" dirty="0" smtClean="0">
                <a:solidFill>
                  <a:schemeClr val="tx1"/>
                </a:solidFill>
                <a:latin typeface="Calibri" pitchFamily="34" charset="0"/>
              </a:rPr>
              <a:t>public String </a:t>
            </a:r>
            <a:r>
              <a:rPr lang="en-IN" sz="1100" dirty="0" err="1" smtClean="0">
                <a:solidFill>
                  <a:schemeClr val="tx1"/>
                </a:solidFill>
                <a:latin typeface="Calibri" pitchFamily="34" charset="0"/>
              </a:rPr>
              <a:t>getName</a:t>
            </a:r>
            <a:r>
              <a:rPr lang="en-IN" sz="1100" dirty="0" smtClean="0">
                <a:solidFill>
                  <a:schemeClr val="tx1"/>
                </a:solidFill>
                <a:latin typeface="Calibri" pitchFamily="34" charset="0"/>
              </a:rPr>
              <a:t>()</a:t>
            </a:r>
          </a:p>
          <a:p>
            <a:r>
              <a:rPr lang="en-IN" sz="1100" dirty="0">
                <a:solidFill>
                  <a:schemeClr val="tx1"/>
                </a:solidFill>
                <a:latin typeface="Calibri" pitchFamily="34" charset="0"/>
              </a:rPr>
              <a:t>	</a:t>
            </a:r>
            <a:r>
              <a:rPr lang="en-IN" sz="1100" dirty="0" smtClean="0">
                <a:solidFill>
                  <a:schemeClr val="tx1"/>
                </a:solidFill>
                <a:latin typeface="Calibri" pitchFamily="34" charset="0"/>
              </a:rPr>
              <a:t>{</a:t>
            </a:r>
          </a:p>
          <a:p>
            <a:r>
              <a:rPr lang="en-IN" sz="1100" dirty="0">
                <a:solidFill>
                  <a:schemeClr val="tx1"/>
                </a:solidFill>
                <a:latin typeface="Calibri" pitchFamily="34" charset="0"/>
              </a:rPr>
              <a:t>	</a:t>
            </a:r>
            <a:r>
              <a:rPr lang="en-IN" sz="1100" dirty="0" smtClean="0">
                <a:solidFill>
                  <a:schemeClr val="tx1"/>
                </a:solidFill>
                <a:latin typeface="Calibri" pitchFamily="34" charset="0"/>
              </a:rPr>
              <a:t>     return name;</a:t>
            </a:r>
          </a:p>
          <a:p>
            <a:r>
              <a:rPr lang="en-IN" sz="1100" dirty="0">
                <a:solidFill>
                  <a:schemeClr val="tx1"/>
                </a:solidFill>
                <a:latin typeface="Calibri" pitchFamily="34" charset="0"/>
              </a:rPr>
              <a:t>	</a:t>
            </a:r>
            <a:r>
              <a:rPr lang="en-IN" sz="1100" dirty="0" smtClean="0">
                <a:solidFill>
                  <a:schemeClr val="tx1"/>
                </a:solidFill>
                <a:latin typeface="Calibri" pitchFamily="34" charset="0"/>
              </a:rPr>
              <a:t>}</a:t>
            </a:r>
          </a:p>
          <a:p>
            <a:r>
              <a:rPr lang="en-IN" sz="1100" dirty="0">
                <a:solidFill>
                  <a:schemeClr val="tx1"/>
                </a:solidFill>
                <a:latin typeface="Calibri" pitchFamily="34" charset="0"/>
              </a:rPr>
              <a:t>}</a:t>
            </a:r>
            <a:endParaRPr lang="en-IN" sz="1100" dirty="0" smtClean="0">
              <a:solidFill>
                <a:schemeClr val="tx1"/>
              </a:solidFill>
              <a:latin typeface="Calibri" pitchFamily="34" charset="0"/>
            </a:endParaRPr>
          </a:p>
          <a:p>
            <a:pPr algn="ctr"/>
            <a:r>
              <a:rPr lang="en-IN" dirty="0" smtClean="0">
                <a:solidFill>
                  <a:schemeClr val="tx1"/>
                </a:solidFill>
              </a:rPr>
              <a:t> </a:t>
            </a:r>
            <a:endParaRPr lang="en-IN" dirty="0">
              <a:solidFill>
                <a:schemeClr val="tx1"/>
              </a:solidFill>
            </a:endParaRPr>
          </a:p>
        </p:txBody>
      </p:sp>
      <p:sp>
        <p:nvSpPr>
          <p:cNvPr id="11" name="Rectangle 10"/>
          <p:cNvSpPr/>
          <p:nvPr/>
        </p:nvSpPr>
        <p:spPr>
          <a:xfrm>
            <a:off x="4499992" y="2427734"/>
            <a:ext cx="3744416" cy="22322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smtClean="0">
                <a:solidFill>
                  <a:schemeClr val="tx1"/>
                </a:solidFill>
                <a:latin typeface="Calibri" pitchFamily="34" charset="0"/>
              </a:rPr>
              <a:t>public class Student extends Person</a:t>
            </a:r>
          </a:p>
          <a:p>
            <a:r>
              <a:rPr lang="en-IN" sz="1100" dirty="0" smtClean="0">
                <a:solidFill>
                  <a:schemeClr val="tx1"/>
                </a:solidFill>
                <a:latin typeface="Calibri" pitchFamily="34" charset="0"/>
              </a:rPr>
              <a:t>{</a:t>
            </a:r>
          </a:p>
          <a:p>
            <a:r>
              <a:rPr lang="en-IN" sz="1100" dirty="0">
                <a:solidFill>
                  <a:schemeClr val="tx1"/>
                </a:solidFill>
                <a:latin typeface="Calibri" pitchFamily="34" charset="0"/>
              </a:rPr>
              <a:t>	</a:t>
            </a:r>
            <a:r>
              <a:rPr lang="en-IN" sz="1100" dirty="0" smtClean="0">
                <a:solidFill>
                  <a:schemeClr val="tx1"/>
                </a:solidFill>
                <a:latin typeface="Calibri" pitchFamily="34" charset="0"/>
              </a:rPr>
              <a:t>private </a:t>
            </a:r>
            <a:r>
              <a:rPr lang="en-IN" sz="1100" dirty="0" err="1" smtClean="0">
                <a:solidFill>
                  <a:schemeClr val="tx1"/>
                </a:solidFill>
                <a:latin typeface="Calibri" pitchFamily="34" charset="0"/>
              </a:rPr>
              <a:t>int</a:t>
            </a:r>
            <a:r>
              <a:rPr lang="en-IN" sz="1100" dirty="0" smtClean="0">
                <a:solidFill>
                  <a:schemeClr val="tx1"/>
                </a:solidFill>
                <a:latin typeface="Calibri" pitchFamily="34" charset="0"/>
              </a:rPr>
              <a:t> </a:t>
            </a:r>
            <a:r>
              <a:rPr lang="en-IN" sz="1100" dirty="0" err="1" smtClean="0">
                <a:solidFill>
                  <a:schemeClr val="tx1"/>
                </a:solidFill>
                <a:latin typeface="Calibri" pitchFamily="34" charset="0"/>
              </a:rPr>
              <a:t>sid</a:t>
            </a:r>
            <a:r>
              <a:rPr lang="en-IN" sz="1100" dirty="0" smtClean="0">
                <a:solidFill>
                  <a:schemeClr val="tx1"/>
                </a:solidFill>
                <a:latin typeface="Calibri" pitchFamily="34" charset="0"/>
              </a:rPr>
              <a:t>;</a:t>
            </a:r>
          </a:p>
          <a:p>
            <a:r>
              <a:rPr lang="en-IN" sz="1100" dirty="0">
                <a:solidFill>
                  <a:schemeClr val="tx1"/>
                </a:solidFill>
                <a:latin typeface="Calibri" pitchFamily="34" charset="0"/>
              </a:rPr>
              <a:t>	</a:t>
            </a:r>
            <a:r>
              <a:rPr lang="en-IN" sz="1100" dirty="0" smtClean="0">
                <a:solidFill>
                  <a:schemeClr val="tx1"/>
                </a:solidFill>
                <a:latin typeface="Calibri" pitchFamily="34" charset="0"/>
              </a:rPr>
              <a:t>public void </a:t>
            </a:r>
            <a:r>
              <a:rPr lang="en-IN" sz="1100" dirty="0" err="1" smtClean="0">
                <a:solidFill>
                  <a:schemeClr val="tx1"/>
                </a:solidFill>
                <a:latin typeface="Calibri" pitchFamily="34" charset="0"/>
              </a:rPr>
              <a:t>setSid</a:t>
            </a:r>
            <a:r>
              <a:rPr lang="en-IN" sz="1100" dirty="0" smtClean="0">
                <a:solidFill>
                  <a:schemeClr val="tx1"/>
                </a:solidFill>
                <a:latin typeface="Calibri" pitchFamily="34" charset="0"/>
              </a:rPr>
              <a:t>(</a:t>
            </a:r>
            <a:r>
              <a:rPr lang="en-IN" sz="1100" dirty="0" err="1" smtClean="0">
                <a:solidFill>
                  <a:schemeClr val="tx1"/>
                </a:solidFill>
                <a:latin typeface="Calibri" pitchFamily="34" charset="0"/>
              </a:rPr>
              <a:t>int</a:t>
            </a:r>
            <a:r>
              <a:rPr lang="en-IN" sz="1100" dirty="0" smtClean="0">
                <a:solidFill>
                  <a:schemeClr val="tx1"/>
                </a:solidFill>
                <a:latin typeface="Calibri" pitchFamily="34" charset="0"/>
              </a:rPr>
              <a:t> </a:t>
            </a:r>
            <a:r>
              <a:rPr lang="en-IN" sz="1100" dirty="0" err="1" smtClean="0">
                <a:solidFill>
                  <a:schemeClr val="tx1"/>
                </a:solidFill>
                <a:latin typeface="Calibri" pitchFamily="34" charset="0"/>
              </a:rPr>
              <a:t>sid</a:t>
            </a:r>
            <a:r>
              <a:rPr lang="en-IN" sz="1100" dirty="0" smtClean="0">
                <a:solidFill>
                  <a:schemeClr val="tx1"/>
                </a:solidFill>
                <a:latin typeface="Calibri" pitchFamily="34" charset="0"/>
              </a:rPr>
              <a:t>)</a:t>
            </a:r>
          </a:p>
          <a:p>
            <a:r>
              <a:rPr lang="en-IN" sz="1100" dirty="0">
                <a:solidFill>
                  <a:schemeClr val="tx1"/>
                </a:solidFill>
                <a:latin typeface="Calibri" pitchFamily="34" charset="0"/>
              </a:rPr>
              <a:t>	</a:t>
            </a:r>
            <a:r>
              <a:rPr lang="en-IN" sz="1100" dirty="0" smtClean="0">
                <a:solidFill>
                  <a:schemeClr val="tx1"/>
                </a:solidFill>
                <a:latin typeface="Calibri" pitchFamily="34" charset="0"/>
              </a:rPr>
              <a:t>{</a:t>
            </a:r>
          </a:p>
          <a:p>
            <a:r>
              <a:rPr lang="en-IN" sz="1100" dirty="0">
                <a:solidFill>
                  <a:schemeClr val="tx1"/>
                </a:solidFill>
                <a:latin typeface="Calibri" pitchFamily="34" charset="0"/>
              </a:rPr>
              <a:t>	</a:t>
            </a:r>
            <a:r>
              <a:rPr lang="en-IN" sz="1100" dirty="0" smtClean="0">
                <a:solidFill>
                  <a:schemeClr val="tx1"/>
                </a:solidFill>
                <a:latin typeface="Calibri" pitchFamily="34" charset="0"/>
              </a:rPr>
              <a:t>     this.sid=</a:t>
            </a:r>
            <a:r>
              <a:rPr lang="en-IN" sz="1100" dirty="0" err="1" smtClean="0">
                <a:solidFill>
                  <a:schemeClr val="tx1"/>
                </a:solidFill>
                <a:latin typeface="Calibri" pitchFamily="34" charset="0"/>
              </a:rPr>
              <a:t>sid</a:t>
            </a:r>
            <a:r>
              <a:rPr lang="en-IN" sz="1100" dirty="0" smtClean="0">
                <a:solidFill>
                  <a:schemeClr val="tx1"/>
                </a:solidFill>
                <a:latin typeface="Calibri" pitchFamily="34" charset="0"/>
              </a:rPr>
              <a:t>;</a:t>
            </a:r>
          </a:p>
          <a:p>
            <a:r>
              <a:rPr lang="en-IN" sz="1100" dirty="0">
                <a:solidFill>
                  <a:schemeClr val="tx1"/>
                </a:solidFill>
                <a:latin typeface="Calibri" pitchFamily="34" charset="0"/>
              </a:rPr>
              <a:t>	</a:t>
            </a:r>
            <a:r>
              <a:rPr lang="en-IN" sz="1100" dirty="0" smtClean="0">
                <a:solidFill>
                  <a:schemeClr val="tx1"/>
                </a:solidFill>
                <a:latin typeface="Calibri" pitchFamily="34" charset="0"/>
              </a:rPr>
              <a:t>}</a:t>
            </a:r>
          </a:p>
          <a:p>
            <a:r>
              <a:rPr lang="en-IN" sz="1100" dirty="0">
                <a:solidFill>
                  <a:schemeClr val="tx1"/>
                </a:solidFill>
                <a:latin typeface="Calibri" pitchFamily="34" charset="0"/>
              </a:rPr>
              <a:t>	</a:t>
            </a:r>
            <a:r>
              <a:rPr lang="en-IN" sz="1100" dirty="0" smtClean="0">
                <a:solidFill>
                  <a:schemeClr val="tx1"/>
                </a:solidFill>
                <a:latin typeface="Calibri" pitchFamily="34" charset="0"/>
              </a:rPr>
              <a:t>public </a:t>
            </a:r>
            <a:r>
              <a:rPr lang="en-IN" sz="1100" dirty="0" err="1" smtClean="0">
                <a:solidFill>
                  <a:schemeClr val="tx1"/>
                </a:solidFill>
                <a:latin typeface="Calibri" pitchFamily="34" charset="0"/>
              </a:rPr>
              <a:t>int</a:t>
            </a:r>
            <a:r>
              <a:rPr lang="en-IN" sz="1100" dirty="0" smtClean="0">
                <a:solidFill>
                  <a:schemeClr val="tx1"/>
                </a:solidFill>
                <a:latin typeface="Calibri" pitchFamily="34" charset="0"/>
              </a:rPr>
              <a:t> </a:t>
            </a:r>
            <a:r>
              <a:rPr lang="en-IN" sz="1100" dirty="0" err="1" smtClean="0">
                <a:solidFill>
                  <a:schemeClr val="tx1"/>
                </a:solidFill>
                <a:latin typeface="Calibri" pitchFamily="34" charset="0"/>
              </a:rPr>
              <a:t>getSid</a:t>
            </a:r>
            <a:r>
              <a:rPr lang="en-IN" sz="1100" dirty="0" smtClean="0">
                <a:solidFill>
                  <a:schemeClr val="tx1"/>
                </a:solidFill>
                <a:latin typeface="Calibri" pitchFamily="34" charset="0"/>
              </a:rPr>
              <a:t>()</a:t>
            </a:r>
          </a:p>
          <a:p>
            <a:r>
              <a:rPr lang="en-IN" sz="1100" dirty="0">
                <a:solidFill>
                  <a:schemeClr val="tx1"/>
                </a:solidFill>
                <a:latin typeface="Calibri" pitchFamily="34" charset="0"/>
              </a:rPr>
              <a:t>	</a:t>
            </a:r>
            <a:r>
              <a:rPr lang="en-IN" sz="1100" dirty="0" smtClean="0">
                <a:solidFill>
                  <a:schemeClr val="tx1"/>
                </a:solidFill>
                <a:latin typeface="Calibri" pitchFamily="34" charset="0"/>
              </a:rPr>
              <a:t>{</a:t>
            </a:r>
          </a:p>
          <a:p>
            <a:r>
              <a:rPr lang="en-IN" sz="1100" dirty="0">
                <a:solidFill>
                  <a:schemeClr val="tx1"/>
                </a:solidFill>
                <a:latin typeface="Calibri" pitchFamily="34" charset="0"/>
              </a:rPr>
              <a:t>	</a:t>
            </a:r>
            <a:r>
              <a:rPr lang="en-IN" sz="1100" dirty="0" smtClean="0">
                <a:solidFill>
                  <a:schemeClr val="tx1"/>
                </a:solidFill>
                <a:latin typeface="Calibri" pitchFamily="34" charset="0"/>
              </a:rPr>
              <a:t>     return </a:t>
            </a:r>
            <a:r>
              <a:rPr lang="en-IN" sz="1100" dirty="0" err="1" smtClean="0">
                <a:solidFill>
                  <a:schemeClr val="tx1"/>
                </a:solidFill>
                <a:latin typeface="Calibri" pitchFamily="34" charset="0"/>
              </a:rPr>
              <a:t>sid</a:t>
            </a:r>
            <a:r>
              <a:rPr lang="en-IN" sz="1100" dirty="0" smtClean="0">
                <a:solidFill>
                  <a:schemeClr val="tx1"/>
                </a:solidFill>
                <a:latin typeface="Calibri" pitchFamily="34" charset="0"/>
              </a:rPr>
              <a:t>;</a:t>
            </a:r>
          </a:p>
          <a:p>
            <a:r>
              <a:rPr lang="en-IN" sz="1100" dirty="0">
                <a:solidFill>
                  <a:schemeClr val="tx1"/>
                </a:solidFill>
                <a:latin typeface="Calibri" pitchFamily="34" charset="0"/>
              </a:rPr>
              <a:t>	</a:t>
            </a:r>
            <a:r>
              <a:rPr lang="en-IN" sz="1100" dirty="0" smtClean="0">
                <a:solidFill>
                  <a:schemeClr val="tx1"/>
                </a:solidFill>
                <a:latin typeface="Calibri" pitchFamily="34" charset="0"/>
              </a:rPr>
              <a:t>}</a:t>
            </a:r>
          </a:p>
          <a:p>
            <a:r>
              <a:rPr lang="en-IN" sz="1100" dirty="0">
                <a:solidFill>
                  <a:schemeClr val="tx1"/>
                </a:solidFill>
                <a:latin typeface="Calibri" pitchFamily="34" charset="0"/>
              </a:rPr>
              <a:t>}</a:t>
            </a:r>
          </a:p>
        </p:txBody>
      </p:sp>
      <p:sp>
        <p:nvSpPr>
          <p:cNvPr id="12" name="Rectangle 11"/>
          <p:cNvSpPr/>
          <p:nvPr/>
        </p:nvSpPr>
        <p:spPr>
          <a:xfrm>
            <a:off x="1547664" y="170765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Calibri" pitchFamily="34" charset="0"/>
              </a:rPr>
              <a:t>Parent class</a:t>
            </a:r>
            <a:endParaRPr lang="en-IN" dirty="0">
              <a:latin typeface="Calibri" pitchFamily="34" charset="0"/>
            </a:endParaRPr>
          </a:p>
        </p:txBody>
      </p:sp>
      <p:sp>
        <p:nvSpPr>
          <p:cNvPr id="15" name="Rectangle 14"/>
          <p:cNvSpPr/>
          <p:nvPr/>
        </p:nvSpPr>
        <p:spPr>
          <a:xfrm>
            <a:off x="4788024" y="1707654"/>
            <a:ext cx="122413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Calibri" pitchFamily="34" charset="0"/>
              </a:rPr>
              <a:t>Child class</a:t>
            </a:r>
            <a:endParaRPr lang="en-IN" dirty="0">
              <a:latin typeface="Calibri" pitchFamily="34" charset="0"/>
            </a:endParaRPr>
          </a:p>
        </p:txBody>
      </p:sp>
      <p:sp>
        <p:nvSpPr>
          <p:cNvPr id="16" name="Down Arrow 15"/>
          <p:cNvSpPr/>
          <p:nvPr/>
        </p:nvSpPr>
        <p:spPr>
          <a:xfrm>
            <a:off x="2123728" y="2139702"/>
            <a:ext cx="216024"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5292080" y="2139702"/>
            <a:ext cx="216024"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Arrow Connector 19"/>
          <p:cNvCxnSpPr/>
          <p:nvPr/>
        </p:nvCxnSpPr>
        <p:spPr>
          <a:xfrm flipV="1">
            <a:off x="6012160" y="1995686"/>
            <a:ext cx="504056" cy="576064"/>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21" name="Explosion 1 20"/>
          <p:cNvSpPr/>
          <p:nvPr/>
        </p:nvSpPr>
        <p:spPr>
          <a:xfrm>
            <a:off x="6156176" y="1203598"/>
            <a:ext cx="2880320" cy="115212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latin typeface="Calibri" pitchFamily="34" charset="0"/>
              </a:rPr>
              <a:t>The extends keyword indicates inheritance</a:t>
            </a:r>
            <a:endParaRPr lang="en-IN" sz="1200" b="1" dirty="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Date Class</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25000" lnSpcReduction="20000"/>
          </a:bodyPr>
          <a:lstStyle>
            <a:extLst/>
          </a:lstStyle>
          <a:p>
            <a:pPr marL="228600" indent="-228600" eaLnBrk="1" hangingPunct="1">
              <a:buFont typeface="Wingdings" pitchFamily="2" charset="2"/>
              <a:buChar char="q"/>
            </a:pPr>
            <a:endParaRPr lang="en-US" sz="1600" dirty="0" smtClean="0">
              <a:latin typeface="Calibri" pitchFamily="34" charset="0"/>
            </a:endParaRPr>
          </a:p>
          <a:p>
            <a:pPr algn="just">
              <a:buFont typeface="Wingdings" pitchFamily="2" charset="2"/>
              <a:buChar char="q"/>
            </a:pPr>
            <a:endParaRPr lang="en-US" sz="1700" b="1" dirty="0" smtClean="0">
              <a:solidFill>
                <a:srgbClr val="000000"/>
              </a:solidFill>
              <a:latin typeface="Calibri" pitchFamily="34" charset="0"/>
            </a:endParaRPr>
          </a:p>
          <a:p>
            <a:pPr marL="457200" indent="-457200">
              <a:lnSpc>
                <a:spcPct val="90000"/>
              </a:lnSpc>
            </a:pPr>
            <a:r>
              <a:rPr lang="en-GB" sz="4000" dirty="0" smtClean="0">
                <a:latin typeface="Calibri" pitchFamily="34" charset="0"/>
              </a:rPr>
              <a:t>Date: Date class represent  date and time. There are several constructors for Date objects. </a:t>
            </a:r>
          </a:p>
          <a:p>
            <a:pPr marL="457200" indent="-457200">
              <a:lnSpc>
                <a:spcPct val="90000"/>
              </a:lnSpc>
            </a:pPr>
            <a:r>
              <a:rPr lang="en-GB" sz="4000" dirty="0" smtClean="0">
                <a:latin typeface="Calibri" pitchFamily="34" charset="0"/>
              </a:rPr>
              <a:t>Constructors : </a:t>
            </a:r>
          </a:p>
          <a:p>
            <a:pPr marL="777875" lvl="1" indent="-457200">
              <a:lnSpc>
                <a:spcPct val="90000"/>
              </a:lnSpc>
            </a:pPr>
            <a:r>
              <a:rPr lang="en-GB" sz="4000" dirty="0" smtClean="0">
                <a:latin typeface="Calibri" pitchFamily="34" charset="0"/>
              </a:rPr>
              <a:t>Date()	:		produces the current date and time.</a:t>
            </a:r>
          </a:p>
          <a:p>
            <a:pPr marL="777875" lvl="1" indent="-457200">
              <a:lnSpc>
                <a:spcPct val="90000"/>
              </a:lnSpc>
            </a:pPr>
            <a:r>
              <a:rPr lang="en-GB" sz="4000" dirty="0" smtClean="0">
                <a:latin typeface="Calibri" pitchFamily="34" charset="0"/>
              </a:rPr>
              <a:t>Date(</a:t>
            </a:r>
            <a:r>
              <a:rPr lang="en-GB" sz="4000" dirty="0" err="1" smtClean="0">
                <a:latin typeface="Calibri" pitchFamily="34" charset="0"/>
              </a:rPr>
              <a:t>int</a:t>
            </a:r>
            <a:r>
              <a:rPr lang="en-GB" sz="4000" dirty="0" smtClean="0">
                <a:latin typeface="Calibri" pitchFamily="34" charset="0"/>
              </a:rPr>
              <a:t> year, </a:t>
            </a:r>
            <a:r>
              <a:rPr lang="en-GB" sz="4000" dirty="0" err="1" smtClean="0">
                <a:latin typeface="Calibri" pitchFamily="34" charset="0"/>
              </a:rPr>
              <a:t>int</a:t>
            </a:r>
            <a:r>
              <a:rPr lang="en-GB" sz="4000" dirty="0" smtClean="0">
                <a:latin typeface="Calibri" pitchFamily="34" charset="0"/>
              </a:rPr>
              <a:t> month, </a:t>
            </a:r>
            <a:r>
              <a:rPr lang="en-GB" sz="4000" dirty="0" err="1" smtClean="0">
                <a:latin typeface="Calibri" pitchFamily="34" charset="0"/>
              </a:rPr>
              <a:t>ind</a:t>
            </a:r>
            <a:r>
              <a:rPr lang="en-GB" sz="4000" dirty="0" smtClean="0">
                <a:latin typeface="Calibri" pitchFamily="34" charset="0"/>
              </a:rPr>
              <a:t> </a:t>
            </a:r>
            <a:r>
              <a:rPr lang="en-GB" sz="4000" dirty="0" err="1" smtClean="0">
                <a:latin typeface="Calibri" pitchFamily="34" charset="0"/>
              </a:rPr>
              <a:t>dayofmonth</a:t>
            </a:r>
            <a:r>
              <a:rPr lang="en-GB" sz="4000" dirty="0" smtClean="0">
                <a:latin typeface="Calibri" pitchFamily="34" charset="0"/>
              </a:rPr>
              <a:t>)</a:t>
            </a:r>
          </a:p>
          <a:p>
            <a:pPr marL="777875" lvl="1" indent="-457200">
              <a:lnSpc>
                <a:spcPct val="90000"/>
              </a:lnSpc>
            </a:pPr>
            <a:r>
              <a:rPr lang="en-GB" sz="4000" dirty="0" smtClean="0">
                <a:latin typeface="Calibri" pitchFamily="34" charset="0"/>
              </a:rPr>
              <a:t>Date(</a:t>
            </a:r>
            <a:r>
              <a:rPr lang="en-GB" sz="4000" dirty="0" err="1" smtClean="0">
                <a:latin typeface="Calibri" pitchFamily="34" charset="0"/>
              </a:rPr>
              <a:t>int</a:t>
            </a:r>
            <a:r>
              <a:rPr lang="en-GB" sz="4000" dirty="0" smtClean="0">
                <a:latin typeface="Calibri" pitchFamily="34" charset="0"/>
              </a:rPr>
              <a:t> year, </a:t>
            </a:r>
            <a:r>
              <a:rPr lang="en-GB" sz="4000" dirty="0" err="1" smtClean="0">
                <a:latin typeface="Calibri" pitchFamily="34" charset="0"/>
              </a:rPr>
              <a:t>int</a:t>
            </a:r>
            <a:r>
              <a:rPr lang="en-GB" sz="4000" dirty="0" smtClean="0">
                <a:latin typeface="Calibri" pitchFamily="34" charset="0"/>
              </a:rPr>
              <a:t> month, </a:t>
            </a:r>
            <a:r>
              <a:rPr lang="en-GB" sz="4000" dirty="0" err="1" smtClean="0">
                <a:latin typeface="Calibri" pitchFamily="34" charset="0"/>
              </a:rPr>
              <a:t>ind</a:t>
            </a:r>
            <a:r>
              <a:rPr lang="en-GB" sz="4000" dirty="0" smtClean="0">
                <a:latin typeface="Calibri" pitchFamily="34" charset="0"/>
              </a:rPr>
              <a:t> </a:t>
            </a:r>
            <a:r>
              <a:rPr lang="en-GB" sz="4000" dirty="0" err="1" smtClean="0">
                <a:latin typeface="Calibri" pitchFamily="34" charset="0"/>
              </a:rPr>
              <a:t>dayofmonth,int</a:t>
            </a:r>
            <a:r>
              <a:rPr lang="en-GB" sz="4000" dirty="0" smtClean="0">
                <a:latin typeface="Calibri" pitchFamily="34" charset="0"/>
              </a:rPr>
              <a:t> hours, </a:t>
            </a:r>
            <a:r>
              <a:rPr lang="en-GB" sz="4000" dirty="0" err="1" smtClean="0">
                <a:latin typeface="Calibri" pitchFamily="34" charset="0"/>
              </a:rPr>
              <a:t>int</a:t>
            </a:r>
            <a:r>
              <a:rPr lang="en-GB" sz="4000" dirty="0" smtClean="0">
                <a:latin typeface="Calibri" pitchFamily="34" charset="0"/>
              </a:rPr>
              <a:t> </a:t>
            </a:r>
            <a:r>
              <a:rPr lang="en-GB" sz="4000" dirty="0" err="1" smtClean="0">
                <a:latin typeface="Calibri" pitchFamily="34" charset="0"/>
              </a:rPr>
              <a:t>mins</a:t>
            </a:r>
            <a:r>
              <a:rPr lang="en-GB" sz="4000" dirty="0" smtClean="0">
                <a:latin typeface="Calibri" pitchFamily="34" charset="0"/>
              </a:rPr>
              <a:t>)</a:t>
            </a:r>
          </a:p>
          <a:p>
            <a:pPr marL="777875" lvl="1" indent="-457200">
              <a:lnSpc>
                <a:spcPct val="90000"/>
              </a:lnSpc>
            </a:pPr>
            <a:r>
              <a:rPr lang="en-GB" sz="4000" dirty="0" smtClean="0">
                <a:latin typeface="Calibri" pitchFamily="34" charset="0"/>
              </a:rPr>
              <a:t>Date(</a:t>
            </a:r>
            <a:r>
              <a:rPr lang="en-GB" sz="4000" dirty="0" err="1" smtClean="0">
                <a:latin typeface="Calibri" pitchFamily="34" charset="0"/>
              </a:rPr>
              <a:t>int</a:t>
            </a:r>
            <a:r>
              <a:rPr lang="en-GB" sz="4000" dirty="0" smtClean="0">
                <a:latin typeface="Calibri" pitchFamily="34" charset="0"/>
              </a:rPr>
              <a:t> year, </a:t>
            </a:r>
            <a:r>
              <a:rPr lang="en-GB" sz="4000" dirty="0" err="1" smtClean="0">
                <a:latin typeface="Calibri" pitchFamily="34" charset="0"/>
              </a:rPr>
              <a:t>int</a:t>
            </a:r>
            <a:r>
              <a:rPr lang="en-GB" sz="4000" dirty="0" smtClean="0">
                <a:latin typeface="Calibri" pitchFamily="34" charset="0"/>
              </a:rPr>
              <a:t> month, </a:t>
            </a:r>
            <a:r>
              <a:rPr lang="en-GB" sz="4000" dirty="0" err="1" smtClean="0">
                <a:latin typeface="Calibri" pitchFamily="34" charset="0"/>
              </a:rPr>
              <a:t>ind</a:t>
            </a:r>
            <a:r>
              <a:rPr lang="en-GB" sz="4000" dirty="0" smtClean="0">
                <a:latin typeface="Calibri" pitchFamily="34" charset="0"/>
              </a:rPr>
              <a:t> </a:t>
            </a:r>
            <a:r>
              <a:rPr lang="en-GB" sz="4000" dirty="0" err="1" smtClean="0">
                <a:latin typeface="Calibri" pitchFamily="34" charset="0"/>
              </a:rPr>
              <a:t>dayofmonth,int</a:t>
            </a:r>
            <a:r>
              <a:rPr lang="en-GB" sz="4000" dirty="0" smtClean="0">
                <a:latin typeface="Calibri" pitchFamily="34" charset="0"/>
              </a:rPr>
              <a:t> hours, </a:t>
            </a:r>
            <a:r>
              <a:rPr lang="en-GB" sz="4000" dirty="0" err="1" smtClean="0">
                <a:latin typeface="Calibri" pitchFamily="34" charset="0"/>
              </a:rPr>
              <a:t>int</a:t>
            </a:r>
            <a:r>
              <a:rPr lang="en-GB" sz="4000" dirty="0" smtClean="0">
                <a:latin typeface="Calibri" pitchFamily="34" charset="0"/>
              </a:rPr>
              <a:t> </a:t>
            </a:r>
            <a:r>
              <a:rPr lang="en-GB" sz="4000" dirty="0" err="1" smtClean="0">
                <a:latin typeface="Calibri" pitchFamily="34" charset="0"/>
              </a:rPr>
              <a:t>mins,int</a:t>
            </a:r>
            <a:r>
              <a:rPr lang="en-GB" sz="4000" dirty="0" smtClean="0">
                <a:latin typeface="Calibri" pitchFamily="34" charset="0"/>
              </a:rPr>
              <a:t> </a:t>
            </a:r>
            <a:r>
              <a:rPr lang="en-GB" sz="4000" dirty="0" err="1" smtClean="0">
                <a:latin typeface="Calibri" pitchFamily="34" charset="0"/>
              </a:rPr>
              <a:t>secs</a:t>
            </a:r>
            <a:r>
              <a:rPr lang="en-GB" sz="4000" dirty="0" smtClean="0">
                <a:latin typeface="Calibri" pitchFamily="34" charset="0"/>
              </a:rPr>
              <a:t>)</a:t>
            </a:r>
          </a:p>
          <a:p>
            <a:pPr marL="777875" lvl="1" indent="-457200">
              <a:lnSpc>
                <a:spcPct val="90000"/>
              </a:lnSpc>
            </a:pPr>
            <a:r>
              <a:rPr lang="en-GB" sz="4000" dirty="0" smtClean="0">
                <a:latin typeface="Calibri" pitchFamily="34" charset="0"/>
              </a:rPr>
              <a:t>Date(long milliseconds)  : 		no of milliseconds from January 1, 1970 midnight</a:t>
            </a:r>
          </a:p>
          <a:p>
            <a:pPr marL="777875" lvl="1" indent="-457200">
              <a:lnSpc>
                <a:spcPct val="90000"/>
              </a:lnSpc>
            </a:pPr>
            <a:r>
              <a:rPr lang="en-GB" sz="4000" dirty="0" smtClean="0">
                <a:latin typeface="Calibri" pitchFamily="34" charset="0"/>
              </a:rPr>
              <a:t>Date(String </a:t>
            </a:r>
            <a:r>
              <a:rPr lang="en-GB" sz="4000" dirty="0" err="1" smtClean="0">
                <a:latin typeface="Calibri" pitchFamily="34" charset="0"/>
              </a:rPr>
              <a:t>strdate</a:t>
            </a:r>
            <a:r>
              <a:rPr lang="en-GB" sz="4000" dirty="0" smtClean="0">
                <a:latin typeface="Calibri" pitchFamily="34" charset="0"/>
              </a:rPr>
              <a:t>)	 : 		Converts the string representation of date into a Date object.</a:t>
            </a:r>
          </a:p>
          <a:p>
            <a:pPr marL="457200" indent="-457200">
              <a:lnSpc>
                <a:spcPct val="90000"/>
              </a:lnSpc>
            </a:pPr>
            <a:r>
              <a:rPr lang="en-GB" sz="4000" dirty="0" smtClean="0">
                <a:latin typeface="Calibri" pitchFamily="34" charset="0"/>
              </a:rPr>
              <a:t>Methods </a:t>
            </a:r>
          </a:p>
          <a:p>
            <a:pPr marL="777875" lvl="1" indent="-457200">
              <a:lnSpc>
                <a:spcPct val="90000"/>
              </a:lnSpc>
            </a:pPr>
            <a:r>
              <a:rPr lang="en-GB" sz="4000" dirty="0" err="1" smtClean="0">
                <a:latin typeface="Calibri" pitchFamily="34" charset="0"/>
              </a:rPr>
              <a:t>boolean</a:t>
            </a:r>
            <a:r>
              <a:rPr lang="en-GB" sz="4000" dirty="0" smtClean="0">
                <a:latin typeface="Calibri" pitchFamily="34" charset="0"/>
              </a:rPr>
              <a:t> after(Date </a:t>
            </a:r>
            <a:r>
              <a:rPr lang="en-GB" sz="4000" dirty="0" err="1" smtClean="0">
                <a:latin typeface="Calibri" pitchFamily="34" charset="0"/>
              </a:rPr>
              <a:t>pdate</a:t>
            </a:r>
            <a:r>
              <a:rPr lang="en-GB" sz="4000" dirty="0" smtClean="0">
                <a:latin typeface="Calibri" pitchFamily="34" charset="0"/>
              </a:rPr>
              <a:t>) - 		returns true if the current date is after </a:t>
            </a:r>
            <a:r>
              <a:rPr lang="en-GB" sz="4000" dirty="0" err="1" smtClean="0">
                <a:latin typeface="Calibri" pitchFamily="34" charset="0"/>
              </a:rPr>
              <a:t>pdate</a:t>
            </a:r>
            <a:r>
              <a:rPr lang="en-GB" sz="4000" dirty="0" smtClean="0">
                <a:latin typeface="Calibri" pitchFamily="34" charset="0"/>
              </a:rPr>
              <a:t>.</a:t>
            </a:r>
          </a:p>
          <a:p>
            <a:pPr marL="777875" lvl="1" indent="-457200">
              <a:lnSpc>
                <a:spcPct val="90000"/>
              </a:lnSpc>
            </a:pPr>
            <a:r>
              <a:rPr lang="en-GB" sz="4000" dirty="0" err="1" smtClean="0">
                <a:latin typeface="Calibri" pitchFamily="34" charset="0"/>
              </a:rPr>
              <a:t>boolean</a:t>
            </a:r>
            <a:r>
              <a:rPr lang="en-GB" sz="4000" dirty="0" smtClean="0">
                <a:latin typeface="Calibri" pitchFamily="34" charset="0"/>
              </a:rPr>
              <a:t> before(Date </a:t>
            </a:r>
            <a:r>
              <a:rPr lang="en-GB" sz="4000" dirty="0" err="1" smtClean="0">
                <a:latin typeface="Calibri" pitchFamily="34" charset="0"/>
              </a:rPr>
              <a:t>pdate</a:t>
            </a:r>
            <a:r>
              <a:rPr lang="en-GB" sz="4000" dirty="0" smtClean="0">
                <a:latin typeface="Calibri" pitchFamily="34" charset="0"/>
              </a:rPr>
              <a:t>) - 		returns true if the current date is before </a:t>
            </a:r>
            <a:r>
              <a:rPr lang="en-GB" sz="4000" dirty="0" err="1" smtClean="0">
                <a:latin typeface="Calibri" pitchFamily="34" charset="0"/>
              </a:rPr>
              <a:t>pdate</a:t>
            </a:r>
            <a:r>
              <a:rPr lang="en-GB" sz="4000" dirty="0" smtClean="0">
                <a:latin typeface="Calibri" pitchFamily="34" charset="0"/>
              </a:rPr>
              <a:t>.</a:t>
            </a:r>
          </a:p>
          <a:p>
            <a:pPr marL="777875" lvl="1" indent="-457200">
              <a:lnSpc>
                <a:spcPct val="90000"/>
              </a:lnSpc>
            </a:pPr>
            <a:r>
              <a:rPr lang="en-GB" sz="4000" dirty="0" err="1" smtClean="0">
                <a:latin typeface="Calibri" pitchFamily="34" charset="0"/>
              </a:rPr>
              <a:t>boolena</a:t>
            </a:r>
            <a:r>
              <a:rPr lang="en-GB" sz="4000" dirty="0" smtClean="0">
                <a:latin typeface="Calibri" pitchFamily="34" charset="0"/>
              </a:rPr>
              <a:t> </a:t>
            </a:r>
            <a:r>
              <a:rPr lang="en-GB" sz="4000" dirty="0" err="1" smtClean="0">
                <a:latin typeface="Calibri" pitchFamily="34" charset="0"/>
              </a:rPr>
              <a:t>eqauls</a:t>
            </a:r>
            <a:r>
              <a:rPr lang="en-GB" sz="4000" dirty="0" smtClean="0">
                <a:latin typeface="Calibri" pitchFamily="34" charset="0"/>
              </a:rPr>
              <a:t>(Date </a:t>
            </a:r>
            <a:r>
              <a:rPr lang="en-GB" sz="4000" dirty="0" err="1" smtClean="0">
                <a:latin typeface="Calibri" pitchFamily="34" charset="0"/>
              </a:rPr>
              <a:t>pdate</a:t>
            </a:r>
            <a:r>
              <a:rPr lang="en-GB" sz="4000" dirty="0" smtClean="0">
                <a:latin typeface="Calibri" pitchFamily="34" charset="0"/>
              </a:rPr>
              <a:t>) - 		returns true if the current date same as </a:t>
            </a:r>
            <a:r>
              <a:rPr lang="en-GB" sz="4000" dirty="0" err="1" smtClean="0">
                <a:latin typeface="Calibri" pitchFamily="34" charset="0"/>
              </a:rPr>
              <a:t>pdate</a:t>
            </a:r>
            <a:r>
              <a:rPr lang="en-GB" sz="4000" dirty="0" smtClean="0">
                <a:latin typeface="Calibri" pitchFamily="34" charset="0"/>
              </a:rPr>
              <a:t>.</a:t>
            </a:r>
          </a:p>
          <a:p>
            <a:pPr marL="777875" lvl="1" indent="-457200">
              <a:lnSpc>
                <a:spcPct val="90000"/>
              </a:lnSpc>
            </a:pPr>
            <a:r>
              <a:rPr lang="en-GB" sz="4000" dirty="0" err="1" smtClean="0">
                <a:latin typeface="Calibri" pitchFamily="34" charset="0"/>
              </a:rPr>
              <a:t>int</a:t>
            </a:r>
            <a:r>
              <a:rPr lang="en-GB" sz="4000" dirty="0" smtClean="0">
                <a:latin typeface="Calibri" pitchFamily="34" charset="0"/>
              </a:rPr>
              <a:t> </a:t>
            </a:r>
            <a:r>
              <a:rPr lang="en-GB" sz="4000" dirty="0" err="1" smtClean="0">
                <a:latin typeface="Calibri" pitchFamily="34" charset="0"/>
              </a:rPr>
              <a:t>getDay</a:t>
            </a:r>
            <a:r>
              <a:rPr lang="en-GB" sz="4000" dirty="0" smtClean="0">
                <a:latin typeface="Calibri" pitchFamily="34" charset="0"/>
              </a:rPr>
              <a:t>()</a:t>
            </a:r>
          </a:p>
          <a:p>
            <a:pPr marL="777875" lvl="1" indent="-457200">
              <a:lnSpc>
                <a:spcPct val="90000"/>
              </a:lnSpc>
            </a:pPr>
            <a:r>
              <a:rPr lang="en-GB" sz="4000" dirty="0" err="1" smtClean="0">
                <a:latin typeface="Calibri" pitchFamily="34" charset="0"/>
              </a:rPr>
              <a:t>int</a:t>
            </a:r>
            <a:r>
              <a:rPr lang="en-GB" sz="4000" dirty="0" smtClean="0">
                <a:latin typeface="Calibri" pitchFamily="34" charset="0"/>
              </a:rPr>
              <a:t> </a:t>
            </a:r>
            <a:r>
              <a:rPr lang="en-GB" sz="4000" dirty="0" err="1" smtClean="0">
                <a:latin typeface="Calibri" pitchFamily="34" charset="0"/>
              </a:rPr>
              <a:t>getMonth</a:t>
            </a:r>
            <a:r>
              <a:rPr lang="en-GB" sz="4000" dirty="0" smtClean="0">
                <a:latin typeface="Calibri" pitchFamily="34" charset="0"/>
              </a:rPr>
              <a:t>()</a:t>
            </a:r>
          </a:p>
          <a:p>
            <a:pPr marL="777875" lvl="1" indent="-457200">
              <a:lnSpc>
                <a:spcPct val="90000"/>
              </a:lnSpc>
            </a:pPr>
            <a:r>
              <a:rPr lang="en-GB" sz="4000" dirty="0" err="1" smtClean="0">
                <a:latin typeface="Calibri" pitchFamily="34" charset="0"/>
              </a:rPr>
              <a:t>int</a:t>
            </a:r>
            <a:r>
              <a:rPr lang="en-GB" sz="4000" dirty="0" smtClean="0">
                <a:latin typeface="Calibri" pitchFamily="34" charset="0"/>
              </a:rPr>
              <a:t> </a:t>
            </a:r>
            <a:r>
              <a:rPr lang="en-GB" sz="4000" dirty="0" err="1" smtClean="0">
                <a:latin typeface="Calibri" pitchFamily="34" charset="0"/>
              </a:rPr>
              <a:t>getYear</a:t>
            </a:r>
            <a:r>
              <a:rPr lang="en-GB" sz="4000" dirty="0" smtClean="0">
                <a:latin typeface="Calibri" pitchFamily="34" charset="0"/>
              </a:rPr>
              <a:t>()</a:t>
            </a:r>
          </a:p>
          <a:p>
            <a:pPr marL="777875" lvl="1" indent="-457200">
              <a:lnSpc>
                <a:spcPct val="90000"/>
              </a:lnSpc>
            </a:pPr>
            <a:r>
              <a:rPr lang="en-GB" sz="4000" dirty="0" smtClean="0">
                <a:latin typeface="Calibri" pitchFamily="34" charset="0"/>
              </a:rPr>
              <a:t>void </a:t>
            </a:r>
            <a:r>
              <a:rPr lang="en-GB" sz="4000" dirty="0" err="1" smtClean="0">
                <a:latin typeface="Calibri" pitchFamily="34" charset="0"/>
              </a:rPr>
              <a:t>setDay</a:t>
            </a:r>
            <a:r>
              <a:rPr lang="en-GB" sz="4000" dirty="0" smtClean="0">
                <a:latin typeface="Calibri" pitchFamily="34" charset="0"/>
              </a:rPr>
              <a:t>(</a:t>
            </a:r>
            <a:r>
              <a:rPr lang="en-GB" sz="4000" dirty="0" err="1" smtClean="0">
                <a:latin typeface="Calibri" pitchFamily="34" charset="0"/>
              </a:rPr>
              <a:t>int</a:t>
            </a:r>
            <a:r>
              <a:rPr lang="en-GB" sz="4000" dirty="0" smtClean="0">
                <a:latin typeface="Calibri" pitchFamily="34" charset="0"/>
              </a:rPr>
              <a:t> </a:t>
            </a:r>
            <a:r>
              <a:rPr lang="en-GB" sz="4000" dirty="0" err="1" smtClean="0">
                <a:latin typeface="Calibri" pitchFamily="34" charset="0"/>
              </a:rPr>
              <a:t>dayno</a:t>
            </a:r>
            <a:r>
              <a:rPr lang="en-GB" sz="4000" dirty="0" smtClean="0">
                <a:latin typeface="Calibri" pitchFamily="34" charset="0"/>
              </a:rPr>
              <a:t>)</a:t>
            </a:r>
          </a:p>
          <a:p>
            <a:pPr marL="777875" lvl="1" indent="-457200">
              <a:lnSpc>
                <a:spcPct val="90000"/>
              </a:lnSpc>
            </a:pPr>
            <a:r>
              <a:rPr lang="en-GB" sz="4000" dirty="0" smtClean="0">
                <a:latin typeface="Calibri" pitchFamily="34" charset="0"/>
              </a:rPr>
              <a:t>void </a:t>
            </a:r>
            <a:r>
              <a:rPr lang="en-GB" sz="4000" dirty="0" err="1" smtClean="0">
                <a:latin typeface="Calibri" pitchFamily="34" charset="0"/>
              </a:rPr>
              <a:t>setMonth</a:t>
            </a:r>
            <a:r>
              <a:rPr lang="en-GB" sz="4000" dirty="0" smtClean="0">
                <a:latin typeface="Calibri" pitchFamily="34" charset="0"/>
              </a:rPr>
              <a:t>(</a:t>
            </a:r>
            <a:r>
              <a:rPr lang="en-GB" sz="4000" dirty="0" err="1" smtClean="0">
                <a:latin typeface="Calibri" pitchFamily="34" charset="0"/>
              </a:rPr>
              <a:t>int</a:t>
            </a:r>
            <a:r>
              <a:rPr lang="en-GB" sz="4000" dirty="0" smtClean="0">
                <a:latin typeface="Calibri" pitchFamily="34" charset="0"/>
              </a:rPr>
              <a:t> </a:t>
            </a:r>
            <a:r>
              <a:rPr lang="en-GB" sz="4000" dirty="0" err="1" smtClean="0">
                <a:latin typeface="Calibri" pitchFamily="34" charset="0"/>
              </a:rPr>
              <a:t>monthno</a:t>
            </a:r>
            <a:r>
              <a:rPr lang="en-GB" sz="4000" dirty="0" smtClean="0">
                <a:latin typeface="Calibri" pitchFamily="34" charset="0"/>
              </a:rPr>
              <a:t>)</a:t>
            </a:r>
          </a:p>
          <a:p>
            <a:pPr marL="777875" lvl="1" indent="-457200">
              <a:lnSpc>
                <a:spcPct val="90000"/>
              </a:lnSpc>
            </a:pPr>
            <a:r>
              <a:rPr lang="en-GB" sz="4000" dirty="0" smtClean="0">
                <a:latin typeface="Calibri" pitchFamily="34" charset="0"/>
              </a:rPr>
              <a:t>void </a:t>
            </a:r>
            <a:r>
              <a:rPr lang="en-GB" sz="4000" dirty="0" err="1" smtClean="0">
                <a:latin typeface="Calibri" pitchFamily="34" charset="0"/>
              </a:rPr>
              <a:t>setYear</a:t>
            </a:r>
            <a:r>
              <a:rPr lang="en-GB" sz="4000" dirty="0" smtClean="0">
                <a:latin typeface="Calibri" pitchFamily="34" charset="0"/>
              </a:rPr>
              <a:t>(</a:t>
            </a:r>
            <a:r>
              <a:rPr lang="en-GB" sz="4000" dirty="0" err="1" smtClean="0">
                <a:latin typeface="Calibri" pitchFamily="34" charset="0"/>
              </a:rPr>
              <a:t>int</a:t>
            </a:r>
            <a:r>
              <a:rPr lang="en-GB" sz="4000" dirty="0" smtClean="0">
                <a:latin typeface="Calibri" pitchFamily="34" charset="0"/>
              </a:rPr>
              <a:t> year)</a:t>
            </a:r>
            <a:endParaRPr lang="en-US" sz="4000" b="1" dirty="0" smtClean="0">
              <a:solidFill>
                <a:schemeClr val="tx1"/>
              </a:solidFill>
              <a:latin typeface="Calibri" pitchFamily="34" charset="0"/>
            </a:endParaRPr>
          </a:p>
          <a:p>
            <a:pPr marL="228600" indent="-228600" eaLnBrk="1" hangingPunct="1">
              <a:buFont typeface="Wingdings" pitchFamily="2" charset="2"/>
              <a:buChar char="q"/>
            </a:pPr>
            <a:endParaRPr lang="en-US" sz="1800" b="1" dirty="0" smtClean="0">
              <a:solidFill>
                <a:schemeClr val="tx1"/>
              </a:solidFill>
              <a:latin typeface="Calibri" pitchFamily="34" charset="0"/>
            </a:endParaRPr>
          </a:p>
          <a:p>
            <a:pPr eaLnBrk="1" hangingPunct="1">
              <a:lnSpc>
                <a:spcPct val="90000"/>
              </a:lnSpc>
              <a:spcBef>
                <a:spcPct val="50000"/>
              </a:spcBef>
              <a:buNone/>
            </a:pPr>
            <a:endParaRPr lang="en-IN" sz="18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Example of Date Class</a:t>
            </a:r>
          </a:p>
        </p:txBody>
      </p:sp>
      <p:sp>
        <p:nvSpPr>
          <p:cNvPr id="4" name="Rectangle 2"/>
          <p:cNvSpPr>
            <a:spLocks noGrp="1"/>
          </p:cNvSpPr>
          <p:nvPr>
            <p:ph sz="quarter" idx="13"/>
          </p:nvPr>
        </p:nvSpPr>
        <p:spPr>
          <a:xfrm>
            <a:off x="611560" y="1419622"/>
            <a:ext cx="7848872"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457200" indent="-457200"/>
            <a:r>
              <a:rPr lang="en-GB" sz="1600" dirty="0" smtClean="0">
                <a:latin typeface="Calibri" pitchFamily="34" charset="0"/>
              </a:rPr>
              <a:t>Example :  Usage of Date class.  </a:t>
            </a:r>
            <a:r>
              <a:rPr lang="en-GB" sz="1600" dirty="0" err="1" smtClean="0">
                <a:latin typeface="Calibri" pitchFamily="34" charset="0"/>
              </a:rPr>
              <a:t>SourceFile</a:t>
            </a:r>
            <a:r>
              <a:rPr lang="en-GB" sz="1600" dirty="0" smtClean="0">
                <a:latin typeface="Calibri" pitchFamily="34" charset="0"/>
              </a:rPr>
              <a:t> : TestDate.java</a:t>
            </a:r>
          </a:p>
          <a:p>
            <a:pPr marL="228600" indent="-228600" eaLnBrk="1" hangingPunct="1">
              <a:buNone/>
            </a:pPr>
            <a:endParaRPr lang="en-US" sz="1600" dirty="0" smtClean="0">
              <a:latin typeface="Calibri" pitchFamily="34" charset="0"/>
            </a:endParaRPr>
          </a:p>
          <a:p>
            <a:pPr marL="228600" indent="-228600" eaLnBrk="1" hangingPunct="1">
              <a:buNone/>
            </a:pPr>
            <a:endParaRPr lang="en-US" sz="1600" dirty="0" smtClean="0">
              <a:latin typeface="Calibri" pitchFamily="34" charset="0"/>
            </a:endParaRPr>
          </a:p>
          <a:p>
            <a:pPr marL="228600" indent="-228600" eaLnBrk="1" hangingPunct="1">
              <a:buNone/>
            </a:pPr>
            <a:endParaRPr lang="en-US" sz="1600" dirty="0" smtClean="0">
              <a:latin typeface="Calibri" pitchFamily="34" charset="0"/>
            </a:endParaRPr>
          </a:p>
          <a:p>
            <a:pPr marL="228600" indent="-228600" eaLnBrk="1" hangingPunct="1">
              <a:buNone/>
            </a:pPr>
            <a:endParaRPr lang="en-US" sz="1600" dirty="0" smtClean="0">
              <a:latin typeface="Calibri" pitchFamily="34" charset="0"/>
            </a:endParaRPr>
          </a:p>
          <a:p>
            <a:pPr marL="228600" indent="-228600" eaLnBrk="1" hangingPunct="1">
              <a:buNone/>
            </a:pPr>
            <a:endParaRPr lang="en-US" sz="1600" dirty="0" smtClean="0">
              <a:latin typeface="Calibri" pitchFamily="34" charset="0"/>
            </a:endParaRPr>
          </a:p>
          <a:p>
            <a:pPr marL="228600" indent="-228600" eaLnBrk="1" hangingPunct="1">
              <a:buNone/>
            </a:pPr>
            <a:endParaRPr lang="en-US" sz="1600" dirty="0" smtClean="0">
              <a:latin typeface="Calibri" pitchFamily="34" charset="0"/>
            </a:endParaRPr>
          </a:p>
          <a:p>
            <a:pPr marL="228600" indent="-228600" eaLnBrk="1" hangingPunct="1">
              <a:buNone/>
            </a:pPr>
            <a:endParaRPr lang="en-US" sz="1600" dirty="0" smtClean="0">
              <a:latin typeface="Calibri" pitchFamily="34" charset="0"/>
            </a:endParaRPr>
          </a:p>
          <a:p>
            <a:pPr algn="just">
              <a:buFont typeface="Wingdings" pitchFamily="2" charset="2"/>
              <a:buChar char="q"/>
            </a:pPr>
            <a:endParaRPr lang="en-US" sz="1700" b="1" dirty="0" smtClean="0">
              <a:solidFill>
                <a:srgbClr val="000000"/>
              </a:solidFill>
              <a:latin typeface="Calibri" pitchFamily="34" charset="0"/>
            </a:endParaRPr>
          </a:p>
          <a:p>
            <a:pPr marL="228600" indent="-228600" eaLnBrk="1" hangingPunct="1">
              <a:buFont typeface="Wingdings" pitchFamily="2" charset="2"/>
              <a:buChar char="q"/>
            </a:pPr>
            <a:endParaRPr lang="en-US" sz="1800" b="1" dirty="0" smtClean="0">
              <a:solidFill>
                <a:schemeClr val="tx1"/>
              </a:solidFill>
              <a:latin typeface="Calibri" pitchFamily="34" charset="0"/>
            </a:endParaRPr>
          </a:p>
          <a:p>
            <a:pPr eaLnBrk="1" hangingPunct="1">
              <a:lnSpc>
                <a:spcPct val="90000"/>
              </a:lnSpc>
              <a:spcBef>
                <a:spcPct val="50000"/>
              </a:spcBef>
              <a:buNone/>
            </a:pPr>
            <a:endParaRPr lang="en-IN" sz="1800" dirty="0" smtClean="0">
              <a:solidFill>
                <a:schemeClr val="tx1"/>
              </a:solidFill>
              <a:latin typeface="Calibri" pitchFamily="34" charset="0"/>
            </a:endParaRPr>
          </a:p>
        </p:txBody>
      </p:sp>
      <p:graphicFrame>
        <p:nvGraphicFramePr>
          <p:cNvPr id="5" name="Table 4"/>
          <p:cNvGraphicFramePr>
            <a:graphicFrameLocks noGrp="1"/>
          </p:cNvGraphicFramePr>
          <p:nvPr/>
        </p:nvGraphicFramePr>
        <p:xfrm>
          <a:off x="755576" y="1707654"/>
          <a:ext cx="7560840" cy="3240360"/>
        </p:xfrm>
        <a:graphic>
          <a:graphicData uri="http://schemas.openxmlformats.org/drawingml/2006/table">
            <a:tbl>
              <a:tblPr firstRow="1" bandRow="1">
                <a:tableStyleId>{5940675A-B579-460E-94D1-54222C63F5DA}</a:tableStyleId>
              </a:tblPr>
              <a:tblGrid>
                <a:gridCol w="3853121"/>
                <a:gridCol w="3707719"/>
              </a:tblGrid>
              <a:tr h="3240360">
                <a:tc>
                  <a:txBody>
                    <a:bodyPr/>
                    <a:lstStyle/>
                    <a:p>
                      <a:pPr marL="457200" indent="-457200">
                        <a:spcAft>
                          <a:spcPct val="0"/>
                        </a:spcAft>
                      </a:pPr>
                      <a:r>
                        <a:rPr lang="en-GB" sz="1000" b="1" dirty="0" smtClean="0">
                          <a:latin typeface="Calibri" pitchFamily="34" charset="0"/>
                        </a:rPr>
                        <a:t>1. import </a:t>
                      </a:r>
                      <a:r>
                        <a:rPr lang="en-GB" sz="1000" b="1" dirty="0" err="1" smtClean="0">
                          <a:latin typeface="Calibri" pitchFamily="34" charset="0"/>
                        </a:rPr>
                        <a:t>java.util</a:t>
                      </a:r>
                      <a:r>
                        <a:rPr lang="en-GB" sz="1000" b="1" dirty="0" smtClean="0">
                          <a:latin typeface="Calibri" pitchFamily="34" charset="0"/>
                        </a:rPr>
                        <a:t>.*;</a:t>
                      </a:r>
                    </a:p>
                    <a:p>
                      <a:pPr marL="457200" indent="-457200">
                        <a:spcAft>
                          <a:spcPct val="0"/>
                        </a:spcAft>
                      </a:pPr>
                      <a:r>
                        <a:rPr lang="en-GB" sz="1000" b="1" dirty="0" smtClean="0">
                          <a:latin typeface="Calibri" pitchFamily="34" charset="0"/>
                        </a:rPr>
                        <a:t>2. public class </a:t>
                      </a:r>
                      <a:r>
                        <a:rPr lang="en-GB" sz="1000" b="1" dirty="0" err="1" smtClean="0">
                          <a:latin typeface="Calibri" pitchFamily="34" charset="0"/>
                        </a:rPr>
                        <a:t>TestDate</a:t>
                      </a:r>
                      <a:r>
                        <a:rPr lang="en-GB" sz="1000" b="1" dirty="0" smtClean="0">
                          <a:latin typeface="Calibri" pitchFamily="34" charset="0"/>
                        </a:rPr>
                        <a:t>{</a:t>
                      </a:r>
                    </a:p>
                    <a:p>
                      <a:pPr marL="457200" indent="-457200">
                        <a:spcAft>
                          <a:spcPct val="0"/>
                        </a:spcAft>
                      </a:pPr>
                      <a:r>
                        <a:rPr lang="en-GB" sz="1000" b="1" dirty="0" smtClean="0">
                          <a:latin typeface="Calibri" pitchFamily="34" charset="0"/>
                        </a:rPr>
                        <a:t>3.      public static void main(String </a:t>
                      </a:r>
                      <a:r>
                        <a:rPr lang="en-GB" sz="1000" b="1" dirty="0" err="1" smtClean="0">
                          <a:latin typeface="Calibri" pitchFamily="34" charset="0"/>
                        </a:rPr>
                        <a:t>args</a:t>
                      </a:r>
                      <a:r>
                        <a:rPr lang="en-GB" sz="1000" b="1" dirty="0" smtClean="0">
                          <a:latin typeface="Calibri" pitchFamily="34" charset="0"/>
                        </a:rPr>
                        <a:t>[])</a:t>
                      </a:r>
                    </a:p>
                    <a:p>
                      <a:pPr marL="457200" indent="-457200">
                        <a:spcAft>
                          <a:spcPct val="0"/>
                        </a:spcAft>
                      </a:pPr>
                      <a:r>
                        <a:rPr lang="en-GB" sz="1000" b="1" dirty="0" smtClean="0">
                          <a:latin typeface="Calibri" pitchFamily="34" charset="0"/>
                        </a:rPr>
                        <a:t>4.      {</a:t>
                      </a:r>
                    </a:p>
                    <a:p>
                      <a:pPr marL="457200" indent="-457200">
                        <a:spcAft>
                          <a:spcPct val="0"/>
                        </a:spcAft>
                      </a:pPr>
                      <a:r>
                        <a:rPr lang="en-GB" sz="1000" b="1" dirty="0" smtClean="0">
                          <a:latin typeface="Calibri" pitchFamily="34" charset="0"/>
                        </a:rPr>
                        <a:t>5.         Date today = new Date();</a:t>
                      </a:r>
                    </a:p>
                    <a:p>
                      <a:pPr marL="457200" indent="-457200">
                        <a:spcAft>
                          <a:spcPct val="0"/>
                        </a:spcAft>
                      </a:pPr>
                      <a:r>
                        <a:rPr lang="en-GB" sz="1000" b="1" dirty="0" smtClean="0">
                          <a:latin typeface="Calibri" pitchFamily="34" charset="0"/>
                        </a:rPr>
                        <a:t>6.         </a:t>
                      </a:r>
                      <a:r>
                        <a:rPr lang="en-GB" sz="1000" b="1" dirty="0" err="1" smtClean="0">
                          <a:latin typeface="Calibri" pitchFamily="34" charset="0"/>
                        </a:rPr>
                        <a:t>System.out.println</a:t>
                      </a:r>
                      <a:r>
                        <a:rPr lang="en-GB" sz="1000" b="1" dirty="0" smtClean="0">
                          <a:latin typeface="Calibri" pitchFamily="34" charset="0"/>
                        </a:rPr>
                        <a:t>("Today's date is  "+today.toString());</a:t>
                      </a:r>
                    </a:p>
                    <a:p>
                      <a:pPr marL="457200" indent="-457200">
                        <a:spcAft>
                          <a:spcPct val="0"/>
                        </a:spcAft>
                      </a:pPr>
                      <a:r>
                        <a:rPr lang="en-GB" sz="1000" b="1" dirty="0" smtClean="0">
                          <a:latin typeface="Calibri" pitchFamily="34" charset="0"/>
                        </a:rPr>
                        <a:t>7.         </a:t>
                      </a:r>
                      <a:r>
                        <a:rPr lang="en-GB" sz="1000" b="1" dirty="0" err="1" smtClean="0">
                          <a:latin typeface="Calibri" pitchFamily="34" charset="0"/>
                        </a:rPr>
                        <a:t>System.out.println</a:t>
                      </a:r>
                      <a:r>
                        <a:rPr lang="en-GB" sz="1000" b="1" dirty="0" smtClean="0">
                          <a:latin typeface="Calibri" pitchFamily="34" charset="0"/>
                        </a:rPr>
                        <a:t>("Current time is  "+today.getTime());</a:t>
                      </a:r>
                    </a:p>
                    <a:p>
                      <a:pPr marL="457200" indent="-457200">
                        <a:spcAft>
                          <a:spcPct val="0"/>
                        </a:spcAft>
                      </a:pPr>
                      <a:r>
                        <a:rPr lang="en-GB" sz="1000" b="1" dirty="0" smtClean="0">
                          <a:latin typeface="Calibri" pitchFamily="34" charset="0"/>
                        </a:rPr>
                        <a:t>8.         Date </a:t>
                      </a:r>
                      <a:r>
                        <a:rPr lang="en-GB" sz="1000" b="1" dirty="0" err="1" smtClean="0">
                          <a:latin typeface="Calibri" pitchFamily="34" charset="0"/>
                        </a:rPr>
                        <a:t>aday</a:t>
                      </a:r>
                      <a:r>
                        <a:rPr lang="en-GB" sz="1000" b="1" dirty="0" smtClean="0">
                          <a:latin typeface="Calibri" pitchFamily="34" charset="0"/>
                        </a:rPr>
                        <a:t> = new Date(1998,10,9);</a:t>
                      </a:r>
                    </a:p>
                    <a:p>
                      <a:pPr marL="457200" indent="-457200">
                        <a:spcAft>
                          <a:spcPct val="0"/>
                        </a:spcAft>
                      </a:pPr>
                      <a:r>
                        <a:rPr lang="en-GB" sz="1000" b="1" dirty="0" smtClean="0">
                          <a:latin typeface="Calibri" pitchFamily="34" charset="0"/>
                        </a:rPr>
                        <a:t>9.         Date </a:t>
                      </a:r>
                      <a:r>
                        <a:rPr lang="en-GB" sz="1000" b="1" dirty="0" err="1" smtClean="0">
                          <a:latin typeface="Calibri" pitchFamily="34" charset="0"/>
                        </a:rPr>
                        <a:t>bday</a:t>
                      </a:r>
                      <a:r>
                        <a:rPr lang="en-GB" sz="1000" b="1" dirty="0" smtClean="0">
                          <a:latin typeface="Calibri" pitchFamily="34" charset="0"/>
                        </a:rPr>
                        <a:t> = new Date(1998,11,10);</a:t>
                      </a:r>
                    </a:p>
                    <a:p>
                      <a:pPr marL="457200" indent="-457200">
                        <a:spcAft>
                          <a:spcPct val="0"/>
                        </a:spcAft>
                      </a:pPr>
                      <a:r>
                        <a:rPr lang="en-GB" sz="1000" b="1" dirty="0" smtClean="0">
                          <a:latin typeface="Calibri" pitchFamily="34" charset="0"/>
                        </a:rPr>
                        <a:t>10.       Date </a:t>
                      </a:r>
                      <a:r>
                        <a:rPr lang="en-GB" sz="1000" b="1" dirty="0" err="1" smtClean="0">
                          <a:latin typeface="Calibri" pitchFamily="34" charset="0"/>
                        </a:rPr>
                        <a:t>cday</a:t>
                      </a:r>
                      <a:r>
                        <a:rPr lang="en-GB" sz="1000" b="1" dirty="0" smtClean="0">
                          <a:latin typeface="Calibri" pitchFamily="34" charset="0"/>
                        </a:rPr>
                        <a:t> = new Date(1998,9,23);</a:t>
                      </a:r>
                    </a:p>
                    <a:p>
                      <a:pPr marL="457200" indent="-457200">
                        <a:spcAft>
                          <a:spcPct val="0"/>
                        </a:spcAft>
                      </a:pPr>
                      <a:r>
                        <a:rPr lang="en-GB" sz="1000" b="1" dirty="0" smtClean="0">
                          <a:latin typeface="Calibri" pitchFamily="34" charset="0"/>
                        </a:rPr>
                        <a:t>11.       Date </a:t>
                      </a:r>
                      <a:r>
                        <a:rPr lang="en-GB" sz="1000" b="1" dirty="0" err="1" smtClean="0">
                          <a:latin typeface="Calibri" pitchFamily="34" charset="0"/>
                        </a:rPr>
                        <a:t>tday</a:t>
                      </a:r>
                      <a:r>
                        <a:rPr lang="en-GB" sz="1000" b="1" dirty="0" smtClean="0">
                          <a:latin typeface="Calibri" pitchFamily="34" charset="0"/>
                        </a:rPr>
                        <a:t> = new Date(1998,9,23,12,20);</a:t>
                      </a:r>
                    </a:p>
                    <a:p>
                      <a:pPr marL="457200" indent="-457200">
                        <a:spcAft>
                          <a:spcPct val="0"/>
                        </a:spcAft>
                      </a:pPr>
                      <a:r>
                        <a:rPr lang="en-GB" sz="1000" b="1" dirty="0" smtClean="0">
                          <a:latin typeface="Calibri" pitchFamily="34" charset="0"/>
                        </a:rPr>
                        <a:t>12.       </a:t>
                      </a:r>
                      <a:r>
                        <a:rPr lang="en-GB" sz="1000" b="1" dirty="0" err="1" smtClean="0">
                          <a:latin typeface="Calibri" pitchFamily="34" charset="0"/>
                        </a:rPr>
                        <a:t>System.out.println</a:t>
                      </a:r>
                      <a:r>
                        <a:rPr lang="en-GB" sz="1000" b="1" dirty="0" smtClean="0">
                          <a:latin typeface="Calibri" pitchFamily="34" charset="0"/>
                        </a:rPr>
                        <a:t>("A day is  "+aday.toString());</a:t>
                      </a:r>
                    </a:p>
                    <a:p>
                      <a:pPr marL="457200" indent="-457200">
                        <a:spcAft>
                          <a:spcPct val="0"/>
                        </a:spcAft>
                      </a:pPr>
                      <a:r>
                        <a:rPr lang="en-GB" sz="1000" b="1" dirty="0" smtClean="0">
                          <a:latin typeface="Calibri" pitchFamily="34" charset="0"/>
                        </a:rPr>
                        <a:t>13.       </a:t>
                      </a:r>
                      <a:r>
                        <a:rPr lang="en-GB" sz="1000" b="1" dirty="0" err="1" smtClean="0">
                          <a:latin typeface="Calibri" pitchFamily="34" charset="0"/>
                        </a:rPr>
                        <a:t>System.out.println</a:t>
                      </a:r>
                      <a:r>
                        <a:rPr lang="en-GB" sz="1000" b="1" dirty="0" smtClean="0">
                          <a:latin typeface="Calibri" pitchFamily="34" charset="0"/>
                        </a:rPr>
                        <a:t>("B day is  "+</a:t>
                      </a:r>
                      <a:r>
                        <a:rPr lang="en-GB" sz="1000" b="1" dirty="0" err="1" smtClean="0">
                          <a:latin typeface="Calibri" pitchFamily="34" charset="0"/>
                        </a:rPr>
                        <a:t>bday.toString</a:t>
                      </a:r>
                      <a:r>
                        <a:rPr lang="en-GB" sz="1000" b="1" dirty="0" smtClean="0">
                          <a:latin typeface="Calibri" pitchFamily="34" charset="0"/>
                        </a:rPr>
                        <a:t>());</a:t>
                      </a:r>
                    </a:p>
                    <a:p>
                      <a:pPr marL="457200" indent="-457200">
                        <a:spcAft>
                          <a:spcPct val="0"/>
                        </a:spcAft>
                      </a:pPr>
                      <a:r>
                        <a:rPr lang="en-GB" sz="1000" b="1" dirty="0" smtClean="0">
                          <a:latin typeface="Calibri" pitchFamily="34" charset="0"/>
                        </a:rPr>
                        <a:t>14.       </a:t>
                      </a:r>
                      <a:r>
                        <a:rPr lang="en-GB" sz="1000" b="1" dirty="0" err="1" smtClean="0">
                          <a:latin typeface="Calibri" pitchFamily="34" charset="0"/>
                        </a:rPr>
                        <a:t>System.out.println</a:t>
                      </a:r>
                      <a:r>
                        <a:rPr lang="en-GB" sz="1000" b="1" dirty="0" smtClean="0">
                          <a:latin typeface="Calibri" pitchFamily="34" charset="0"/>
                        </a:rPr>
                        <a:t>("C day is  "+</a:t>
                      </a:r>
                      <a:r>
                        <a:rPr lang="en-GB" sz="1000" b="1" dirty="0" err="1" smtClean="0">
                          <a:latin typeface="Calibri" pitchFamily="34" charset="0"/>
                        </a:rPr>
                        <a:t>cday.toString</a:t>
                      </a:r>
                      <a:r>
                        <a:rPr lang="en-GB" sz="1000" b="1" dirty="0" smtClean="0">
                          <a:latin typeface="Calibri" pitchFamily="34" charset="0"/>
                        </a:rPr>
                        <a:t>());</a:t>
                      </a:r>
                    </a:p>
                    <a:p>
                      <a:pPr marL="457200" marR="0" indent="-457200" algn="l" defTabSz="914400" rtl="0" eaLnBrk="1" fontAlgn="auto" latinLnBrk="0" hangingPunct="1">
                        <a:lnSpc>
                          <a:spcPct val="100000"/>
                        </a:lnSpc>
                        <a:spcBef>
                          <a:spcPts val="0"/>
                        </a:spcBef>
                        <a:spcAft>
                          <a:spcPct val="0"/>
                        </a:spcAft>
                        <a:buClrTx/>
                        <a:buSzTx/>
                        <a:buFontTx/>
                        <a:buNone/>
                        <a:tabLst/>
                        <a:defRPr/>
                      </a:pPr>
                      <a:r>
                        <a:rPr lang="en-GB" sz="1000" b="1" dirty="0" smtClean="0">
                          <a:latin typeface="Calibri" pitchFamily="34" charset="0"/>
                        </a:rPr>
                        <a:t>15.       </a:t>
                      </a:r>
                      <a:r>
                        <a:rPr lang="en-GB" sz="1000" b="1" dirty="0" err="1" smtClean="0">
                          <a:latin typeface="Calibri" pitchFamily="34" charset="0"/>
                        </a:rPr>
                        <a:t>System.out.println</a:t>
                      </a:r>
                      <a:r>
                        <a:rPr lang="en-GB" sz="1000" b="1" dirty="0" smtClean="0">
                          <a:latin typeface="Calibri" pitchFamily="34" charset="0"/>
                        </a:rPr>
                        <a:t>("T day with time is "+</a:t>
                      </a:r>
                      <a:r>
                        <a:rPr lang="en-GB" sz="1000" b="1" dirty="0" err="1" smtClean="0">
                          <a:latin typeface="Calibri" pitchFamily="34" charset="0"/>
                        </a:rPr>
                        <a:t>tday.toString</a:t>
                      </a:r>
                      <a:r>
                        <a:rPr lang="en-GB" sz="1000" b="1" dirty="0" smtClean="0">
                          <a:latin typeface="Calibri" pitchFamily="34" charset="0"/>
                        </a:rPr>
                        <a:t>());</a:t>
                      </a:r>
                    </a:p>
                    <a:p>
                      <a:pPr marL="457200" indent="-457200">
                        <a:spcAft>
                          <a:spcPct val="0"/>
                        </a:spcAft>
                      </a:pPr>
                      <a:r>
                        <a:rPr lang="en-GB" sz="1000" b="1" dirty="0" smtClean="0">
                          <a:latin typeface="Calibri" pitchFamily="34" charset="0"/>
                        </a:rPr>
                        <a:t> </a:t>
                      </a:r>
                    </a:p>
                    <a:p>
                      <a:endParaRPr lang="en-IN" sz="1200" dirty="0">
                        <a:latin typeface="Calibri" pitchFamily="34" charset="0"/>
                      </a:endParaRPr>
                    </a:p>
                  </a:txBody>
                  <a:tcPr/>
                </a:tc>
                <a:tc>
                  <a:txBody>
                    <a:bodyPr/>
                    <a:lstStyle/>
                    <a:p>
                      <a:r>
                        <a:rPr lang="en-GB" sz="1000" b="1" dirty="0" smtClean="0">
                          <a:latin typeface="Calibri" pitchFamily="34" charset="0"/>
                        </a:rPr>
                        <a:t>16. if (aday.before(</a:t>
                      </a:r>
                      <a:r>
                        <a:rPr lang="en-GB" sz="1000" b="1" dirty="0" err="1" smtClean="0">
                          <a:latin typeface="Calibri" pitchFamily="34" charset="0"/>
                        </a:rPr>
                        <a:t>bday</a:t>
                      </a:r>
                      <a:r>
                        <a:rPr lang="en-GB" sz="1000" b="1" dirty="0" smtClean="0">
                          <a:latin typeface="Calibri" pitchFamily="34" charset="0"/>
                        </a:rPr>
                        <a:t>))</a:t>
                      </a:r>
                    </a:p>
                    <a:p>
                      <a:pPr marL="457200" indent="-457200">
                        <a:spcAft>
                          <a:spcPct val="0"/>
                        </a:spcAft>
                      </a:pPr>
                      <a:r>
                        <a:rPr lang="en-GB" sz="1000" b="1" dirty="0" smtClean="0">
                          <a:latin typeface="Calibri" pitchFamily="34" charset="0"/>
                        </a:rPr>
                        <a:t>17.          System.out.println(" a is before b");</a:t>
                      </a:r>
                    </a:p>
                    <a:p>
                      <a:pPr marL="457200" indent="-457200">
                        <a:spcAft>
                          <a:spcPct val="0"/>
                        </a:spcAft>
                      </a:pPr>
                      <a:r>
                        <a:rPr lang="en-GB" sz="1000" b="1" dirty="0" smtClean="0">
                          <a:latin typeface="Calibri" pitchFamily="34" charset="0"/>
                        </a:rPr>
                        <a:t>18.      if (cday.after(</a:t>
                      </a:r>
                      <a:r>
                        <a:rPr lang="en-GB" sz="1000" b="1" dirty="0" err="1" smtClean="0">
                          <a:latin typeface="Calibri" pitchFamily="34" charset="0"/>
                        </a:rPr>
                        <a:t>bday</a:t>
                      </a:r>
                      <a:r>
                        <a:rPr lang="en-GB" sz="1000" b="1" dirty="0" smtClean="0">
                          <a:latin typeface="Calibri" pitchFamily="34" charset="0"/>
                        </a:rPr>
                        <a:t>))</a:t>
                      </a:r>
                    </a:p>
                    <a:p>
                      <a:pPr marL="457200" indent="-457200">
                        <a:spcAft>
                          <a:spcPct val="0"/>
                        </a:spcAft>
                      </a:pPr>
                      <a:r>
                        <a:rPr lang="en-GB" sz="1000" b="1" dirty="0" smtClean="0">
                          <a:latin typeface="Calibri" pitchFamily="34" charset="0"/>
                        </a:rPr>
                        <a:t>19.          System.out.println(" c is after b");</a:t>
                      </a:r>
                    </a:p>
                    <a:p>
                      <a:pPr marL="457200" indent="-457200">
                        <a:spcAft>
                          <a:spcPct val="0"/>
                        </a:spcAft>
                      </a:pPr>
                      <a:r>
                        <a:rPr lang="en-GB" sz="1000" b="1" dirty="0" smtClean="0">
                          <a:latin typeface="Calibri" pitchFamily="34" charset="0"/>
                        </a:rPr>
                        <a:t>20.      System.out.println("Time of </a:t>
                      </a:r>
                      <a:r>
                        <a:rPr lang="en-GB" sz="1000" b="1" dirty="0" err="1" smtClean="0">
                          <a:latin typeface="Calibri" pitchFamily="34" charset="0"/>
                        </a:rPr>
                        <a:t>aday</a:t>
                      </a:r>
                      <a:r>
                        <a:rPr lang="en-GB" sz="1000" b="1" dirty="0" smtClean="0">
                          <a:latin typeface="Calibri" pitchFamily="34" charset="0"/>
                        </a:rPr>
                        <a:t> is "+aday.getTime());</a:t>
                      </a:r>
                    </a:p>
                    <a:p>
                      <a:pPr marL="457200" indent="-457200">
                        <a:spcAft>
                          <a:spcPct val="0"/>
                        </a:spcAft>
                      </a:pPr>
                      <a:r>
                        <a:rPr lang="en-GB" sz="1000" b="1" dirty="0" smtClean="0">
                          <a:latin typeface="Calibri" pitchFamily="34" charset="0"/>
                        </a:rPr>
                        <a:t>21.      System.out.println("Time of today is "+</a:t>
                      </a:r>
                      <a:r>
                        <a:rPr lang="en-GB" sz="1000" b="1" dirty="0" err="1" smtClean="0">
                          <a:latin typeface="Calibri" pitchFamily="34" charset="0"/>
                        </a:rPr>
                        <a:t>tday.getTime</a:t>
                      </a:r>
                      <a:r>
                        <a:rPr lang="en-GB" sz="1000" b="1" dirty="0" smtClean="0">
                          <a:latin typeface="Calibri" pitchFamily="34" charset="0"/>
                        </a:rPr>
                        <a:t>());</a:t>
                      </a:r>
                    </a:p>
                    <a:p>
                      <a:pPr marL="457200" indent="-457200">
                        <a:spcAft>
                          <a:spcPct val="0"/>
                        </a:spcAft>
                      </a:pPr>
                      <a:r>
                        <a:rPr lang="en-GB" sz="1000" b="1" dirty="0" smtClean="0">
                          <a:latin typeface="Calibri" pitchFamily="34" charset="0"/>
                        </a:rPr>
                        <a:t>22.      Date today1 = new Date();</a:t>
                      </a:r>
                    </a:p>
                    <a:p>
                      <a:pPr marL="457200" indent="-457200">
                        <a:spcAft>
                          <a:spcPct val="0"/>
                        </a:spcAft>
                      </a:pPr>
                      <a:r>
                        <a:rPr lang="en-GB" sz="1000" b="1" dirty="0" smtClean="0">
                          <a:latin typeface="Calibri" pitchFamily="34" charset="0"/>
                        </a:rPr>
                        <a:t>23.      if (today1.equals(today))</a:t>
                      </a:r>
                    </a:p>
                    <a:p>
                      <a:pPr marL="457200" indent="-457200">
                        <a:spcAft>
                          <a:spcPct val="0"/>
                        </a:spcAft>
                      </a:pPr>
                      <a:r>
                        <a:rPr lang="en-GB" sz="1000" b="1" dirty="0" smtClean="0">
                          <a:latin typeface="Calibri" pitchFamily="34" charset="0"/>
                        </a:rPr>
                        <a:t>24.           </a:t>
                      </a:r>
                      <a:r>
                        <a:rPr lang="en-GB" sz="1000" b="1" dirty="0" err="1" smtClean="0">
                          <a:latin typeface="Calibri" pitchFamily="34" charset="0"/>
                        </a:rPr>
                        <a:t>System.out.println</a:t>
                      </a:r>
                      <a:r>
                        <a:rPr lang="en-GB" sz="1000" b="1" dirty="0" smtClean="0">
                          <a:latin typeface="Calibri" pitchFamily="34" charset="0"/>
                        </a:rPr>
                        <a:t>(" today is same as today1");</a:t>
                      </a:r>
                    </a:p>
                    <a:p>
                      <a:pPr marL="457200" indent="-457200">
                        <a:spcAft>
                          <a:spcPct val="0"/>
                        </a:spcAft>
                      </a:pPr>
                      <a:r>
                        <a:rPr lang="en-GB" sz="1000" b="1" dirty="0" smtClean="0">
                          <a:latin typeface="Calibri" pitchFamily="34" charset="0"/>
                        </a:rPr>
                        <a:t>25. }}</a:t>
                      </a:r>
                    </a:p>
                    <a:p>
                      <a:pPr marL="457200" indent="-457200">
                        <a:spcAft>
                          <a:spcPct val="0"/>
                        </a:spcAft>
                      </a:pPr>
                      <a:r>
                        <a:rPr lang="en-GB" sz="1000" b="1" dirty="0" smtClean="0">
                          <a:solidFill>
                            <a:schemeClr val="tx1"/>
                          </a:solidFill>
                          <a:latin typeface="Calibri" pitchFamily="34" charset="0"/>
                        </a:rPr>
                        <a:t>Output:</a:t>
                      </a:r>
                    </a:p>
                    <a:p>
                      <a:pPr marL="457200" indent="-457200">
                        <a:spcAft>
                          <a:spcPct val="0"/>
                        </a:spcAft>
                      </a:pPr>
                      <a:r>
                        <a:rPr lang="en-IN" sz="1000" b="1" dirty="0" smtClean="0">
                          <a:solidFill>
                            <a:schemeClr val="tx1"/>
                          </a:solidFill>
                          <a:latin typeface="Calibri" pitchFamily="34" charset="0"/>
                        </a:rPr>
                        <a:t>Today's date is  Wed Jul 31 11:24:11 IST 2013</a:t>
                      </a:r>
                    </a:p>
                    <a:p>
                      <a:pPr marL="457200" indent="-457200">
                        <a:spcAft>
                          <a:spcPct val="0"/>
                        </a:spcAft>
                      </a:pPr>
                      <a:r>
                        <a:rPr lang="en-IN" sz="1000" b="1" dirty="0" smtClean="0">
                          <a:solidFill>
                            <a:schemeClr val="tx1"/>
                          </a:solidFill>
                          <a:latin typeface="Calibri" pitchFamily="34" charset="0"/>
                        </a:rPr>
                        <a:t>Current time is  1375250051022</a:t>
                      </a:r>
                    </a:p>
                    <a:p>
                      <a:pPr marL="457200" indent="-457200">
                        <a:spcAft>
                          <a:spcPct val="0"/>
                        </a:spcAft>
                      </a:pPr>
                      <a:r>
                        <a:rPr lang="en-IN" sz="1000" b="1" dirty="0" smtClean="0">
                          <a:solidFill>
                            <a:schemeClr val="tx1"/>
                          </a:solidFill>
                          <a:latin typeface="Calibri" pitchFamily="34" charset="0"/>
                        </a:rPr>
                        <a:t>A day is  Wed Nov 09 00:00:00 IST 3898</a:t>
                      </a:r>
                    </a:p>
                    <a:p>
                      <a:pPr marL="457200" indent="-457200">
                        <a:spcAft>
                          <a:spcPct val="0"/>
                        </a:spcAft>
                      </a:pPr>
                      <a:r>
                        <a:rPr lang="en-IN" sz="1000" b="1" dirty="0" smtClean="0">
                          <a:solidFill>
                            <a:schemeClr val="tx1"/>
                          </a:solidFill>
                          <a:latin typeface="Calibri" pitchFamily="34" charset="0"/>
                        </a:rPr>
                        <a:t>B day is  Sat Dec 10 00:00:00 IST 3898</a:t>
                      </a:r>
                    </a:p>
                    <a:p>
                      <a:pPr marL="457200" indent="-457200">
                        <a:spcAft>
                          <a:spcPct val="0"/>
                        </a:spcAft>
                      </a:pPr>
                      <a:r>
                        <a:rPr lang="en-IN" sz="1000" b="1" dirty="0" smtClean="0">
                          <a:solidFill>
                            <a:schemeClr val="tx1"/>
                          </a:solidFill>
                          <a:latin typeface="Calibri" pitchFamily="34" charset="0"/>
                        </a:rPr>
                        <a:t>C day is  Sun Oct 23 00:00:00 IST 3898</a:t>
                      </a:r>
                    </a:p>
                    <a:p>
                      <a:pPr marL="457200" indent="-457200">
                        <a:spcAft>
                          <a:spcPct val="0"/>
                        </a:spcAft>
                      </a:pPr>
                      <a:r>
                        <a:rPr lang="en-IN" sz="1000" b="1" dirty="0" smtClean="0">
                          <a:solidFill>
                            <a:schemeClr val="tx1"/>
                          </a:solidFill>
                          <a:latin typeface="Calibri" pitchFamily="34" charset="0"/>
                        </a:rPr>
                        <a:t>T day with time is Sun Oct 23 12:20:00 IST 3898</a:t>
                      </a:r>
                    </a:p>
                    <a:p>
                      <a:pPr marL="457200" indent="-457200">
                        <a:spcAft>
                          <a:spcPct val="0"/>
                        </a:spcAft>
                      </a:pPr>
                      <a:r>
                        <a:rPr lang="en-IN" sz="1000" b="1" dirty="0" smtClean="0">
                          <a:solidFill>
                            <a:schemeClr val="tx1"/>
                          </a:solidFill>
                          <a:latin typeface="Calibri" pitchFamily="34" charset="0"/>
                        </a:rPr>
                        <a:t> a is before b</a:t>
                      </a:r>
                    </a:p>
                    <a:p>
                      <a:pPr marL="457200" indent="-457200">
                        <a:spcAft>
                          <a:spcPct val="0"/>
                        </a:spcAft>
                      </a:pPr>
                      <a:r>
                        <a:rPr lang="en-IN" sz="1000" b="1" dirty="0" smtClean="0">
                          <a:solidFill>
                            <a:schemeClr val="tx1"/>
                          </a:solidFill>
                          <a:latin typeface="Calibri" pitchFamily="34" charset="0"/>
                        </a:rPr>
                        <a:t>Time of </a:t>
                      </a:r>
                      <a:r>
                        <a:rPr lang="en-IN" sz="1000" b="1" dirty="0" err="1" smtClean="0">
                          <a:solidFill>
                            <a:schemeClr val="tx1"/>
                          </a:solidFill>
                          <a:latin typeface="Calibri" pitchFamily="34" charset="0"/>
                        </a:rPr>
                        <a:t>aday</a:t>
                      </a:r>
                      <a:r>
                        <a:rPr lang="en-IN" sz="1000" b="1" dirty="0" smtClean="0">
                          <a:solidFill>
                            <a:schemeClr val="tx1"/>
                          </a:solidFill>
                          <a:latin typeface="Calibri" pitchFamily="34" charset="0"/>
                        </a:rPr>
                        <a:t> is 60868780200000</a:t>
                      </a:r>
                    </a:p>
                    <a:p>
                      <a:pPr marL="457200" indent="-457200">
                        <a:spcAft>
                          <a:spcPct val="0"/>
                        </a:spcAft>
                      </a:pPr>
                      <a:r>
                        <a:rPr lang="en-IN" sz="1000" b="1" dirty="0" smtClean="0">
                          <a:solidFill>
                            <a:schemeClr val="tx1"/>
                          </a:solidFill>
                          <a:latin typeface="Calibri" pitchFamily="34" charset="0"/>
                        </a:rPr>
                        <a:t>Time of today is 60867355800000</a:t>
                      </a:r>
                      <a:endParaRPr lang="en-IN" sz="1000" b="1" dirty="0">
                        <a:solidFill>
                          <a:schemeClr val="tx1"/>
                        </a:solidFill>
                        <a:latin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Formatting Dates</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buFont typeface="Wingdings" pitchFamily="2" charset="2"/>
              <a:buChar char="q"/>
            </a:pPr>
            <a:endParaRPr lang="en-US" sz="1700" b="1" dirty="0" smtClean="0">
              <a:solidFill>
                <a:srgbClr val="000000"/>
              </a:solidFill>
              <a:latin typeface="Calibri" pitchFamily="34" charset="0"/>
            </a:endParaRPr>
          </a:p>
          <a:p>
            <a:pPr algn="just"/>
            <a:r>
              <a:rPr lang="en-US" sz="1600" b="1" dirty="0" err="1" smtClean="0">
                <a:latin typeface="Calibri" pitchFamily="34" charset="0"/>
                <a:cs typeface="Courier New" pitchFamily="49" charset="0"/>
              </a:rPr>
              <a:t>java.text.SimpleDateFormat</a:t>
            </a:r>
            <a:r>
              <a:rPr lang="en-US" sz="1600" b="1" dirty="0" smtClean="0">
                <a:latin typeface="Calibri" pitchFamily="34" charset="0"/>
              </a:rPr>
              <a:t> </a:t>
            </a:r>
            <a:r>
              <a:rPr lang="en-US" sz="1600" dirty="0" smtClean="0">
                <a:latin typeface="Calibri" pitchFamily="34" charset="0"/>
              </a:rPr>
              <a:t>class is used for formatting and parsing dates in a locale-sensitive manner.</a:t>
            </a:r>
          </a:p>
          <a:p>
            <a:pPr algn="just"/>
            <a:r>
              <a:rPr lang="en-US" sz="1600" dirty="0" smtClean="0">
                <a:latin typeface="Calibri" pitchFamily="34" charset="0"/>
              </a:rPr>
              <a:t>In the constructor the date format can be specified using predefined letters that correspond to some meaning.</a:t>
            </a:r>
          </a:p>
          <a:p>
            <a:pPr algn="just"/>
            <a:r>
              <a:rPr lang="en-US" sz="1600" dirty="0" smtClean="0">
                <a:latin typeface="Calibri" pitchFamily="34" charset="0"/>
              </a:rPr>
              <a:t>Constructors</a:t>
            </a:r>
            <a:r>
              <a:rPr lang="en-US" sz="1600" b="1" dirty="0" smtClean="0">
                <a:latin typeface="Calibri" pitchFamily="34" charset="0"/>
                <a:cs typeface="Courier New" pitchFamily="49" charset="0"/>
              </a:rPr>
              <a:t>:</a:t>
            </a:r>
          </a:p>
          <a:p>
            <a:pPr lvl="1" algn="just"/>
            <a:r>
              <a:rPr lang="en-US" sz="1600" b="1" dirty="0" err="1" smtClean="0">
                <a:latin typeface="Calibri" pitchFamily="34" charset="0"/>
                <a:cs typeface="Courier New" pitchFamily="49" charset="0"/>
              </a:rPr>
              <a:t>SimpleDateFormat</a:t>
            </a:r>
            <a:r>
              <a:rPr lang="en-US" sz="1600" b="1" dirty="0" smtClean="0">
                <a:latin typeface="Calibri" pitchFamily="34" charset="0"/>
                <a:cs typeface="Courier New" pitchFamily="49" charset="0"/>
              </a:rPr>
              <a:t>() </a:t>
            </a:r>
          </a:p>
          <a:p>
            <a:pPr lvl="2" algn="just"/>
            <a:r>
              <a:rPr lang="en-US" sz="1600" dirty="0" smtClean="0">
                <a:latin typeface="Calibri" pitchFamily="34" charset="0"/>
              </a:rPr>
              <a:t> uses the default pattern and date format symbols for the default locale. </a:t>
            </a:r>
          </a:p>
          <a:p>
            <a:pPr lvl="1" algn="just"/>
            <a:r>
              <a:rPr lang="en-US" sz="1600" b="1" dirty="0" err="1" smtClean="0">
                <a:latin typeface="Calibri" pitchFamily="34" charset="0"/>
                <a:cs typeface="Courier New" pitchFamily="49" charset="0"/>
              </a:rPr>
              <a:t>SimpleDateFormat</a:t>
            </a:r>
            <a:r>
              <a:rPr lang="en-US" sz="1600" b="1" dirty="0" smtClean="0">
                <a:latin typeface="Calibri" pitchFamily="34" charset="0"/>
                <a:cs typeface="Courier New" pitchFamily="49" charset="0"/>
              </a:rPr>
              <a:t>(String pattern)</a:t>
            </a:r>
          </a:p>
          <a:p>
            <a:pPr lvl="2" algn="just"/>
            <a:r>
              <a:rPr lang="en-US" sz="1600" dirty="0" smtClean="0">
                <a:latin typeface="Calibri" pitchFamily="34" charset="0"/>
              </a:rPr>
              <a:t> uses the given pattern and the default date format symbols for the default locale.</a:t>
            </a:r>
          </a:p>
          <a:p>
            <a:pPr marL="228600" indent="-228600">
              <a:lnSpc>
                <a:spcPct val="140000"/>
              </a:lnSpc>
              <a:spcBef>
                <a:spcPct val="20000"/>
              </a:spcBef>
              <a:buNone/>
              <a:defRPr/>
            </a:pPr>
            <a:endParaRPr lang="en-US" sz="1700" b="1"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Methods In </a:t>
            </a:r>
            <a:r>
              <a:rPr lang="en-US" sz="2800" b="1" dirty="0" err="1" smtClean="0">
                <a:latin typeface="Calibri" pitchFamily="34" charset="0"/>
                <a:cs typeface="Courier New" pitchFamily="49" charset="0"/>
              </a:rPr>
              <a:t>SimpleDateFormat</a:t>
            </a:r>
            <a:endParaRPr lang="en-US" sz="2800" b="1" dirty="0" smtClean="0">
              <a:latin typeface="Calibri" pitchFamily="34"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endParaRPr lang="en-US" sz="1600" b="1" dirty="0" smtClean="0">
              <a:latin typeface="Calibri" pitchFamily="34" charset="0"/>
              <a:cs typeface="Courier New" pitchFamily="49" charset="0"/>
            </a:endParaRPr>
          </a:p>
          <a:p>
            <a:pPr algn="just"/>
            <a:r>
              <a:rPr lang="en-US" sz="1600" b="1" dirty="0" smtClean="0">
                <a:latin typeface="Calibri" pitchFamily="34" charset="0"/>
                <a:cs typeface="Courier New" pitchFamily="49" charset="0"/>
              </a:rPr>
              <a:t>final String format(Date </a:t>
            </a:r>
            <a:r>
              <a:rPr lang="en-US" sz="1600" b="1" dirty="0" err="1" smtClean="0">
                <a:latin typeface="Calibri" pitchFamily="34" charset="0"/>
                <a:cs typeface="Courier New" pitchFamily="49" charset="0"/>
              </a:rPr>
              <a:t>date</a:t>
            </a:r>
            <a:r>
              <a:rPr lang="en-US" sz="1600" b="1" dirty="0" smtClean="0">
                <a:latin typeface="Calibri" pitchFamily="34" charset="0"/>
                <a:cs typeface="Courier New" pitchFamily="49" charset="0"/>
              </a:rPr>
              <a:t>)</a:t>
            </a:r>
          </a:p>
          <a:p>
            <a:pPr lvl="1" algn="just"/>
            <a:r>
              <a:rPr lang="en-US" sz="1600" dirty="0" smtClean="0">
                <a:latin typeface="Calibri" pitchFamily="34" charset="0"/>
              </a:rPr>
              <a:t>Formats a Date into a date/time string as per specification in the constructor.</a:t>
            </a:r>
          </a:p>
          <a:p>
            <a:pPr algn="just"/>
            <a:r>
              <a:rPr lang="en-US" sz="1600" b="1" dirty="0" smtClean="0">
                <a:latin typeface="Calibri" pitchFamily="34" charset="0"/>
                <a:cs typeface="Courier New" pitchFamily="49" charset="0"/>
              </a:rPr>
              <a:t>Date parse(String source) throws </a:t>
            </a:r>
            <a:r>
              <a:rPr lang="en-US" sz="1600" b="1" dirty="0" err="1" smtClean="0">
                <a:latin typeface="Calibri" pitchFamily="34" charset="0"/>
                <a:cs typeface="Courier New" pitchFamily="49" charset="0"/>
              </a:rPr>
              <a:t>ParseException</a:t>
            </a:r>
            <a:endParaRPr lang="en-US" sz="1600" b="1" dirty="0" smtClean="0">
              <a:latin typeface="Calibri" pitchFamily="34" charset="0"/>
              <a:cs typeface="Courier New" pitchFamily="49" charset="0"/>
            </a:endParaRPr>
          </a:p>
          <a:p>
            <a:pPr lvl="1" algn="just"/>
            <a:r>
              <a:rPr lang="en-US" sz="1600" dirty="0" smtClean="0">
                <a:latin typeface="Calibri" pitchFamily="34" charset="0"/>
              </a:rPr>
              <a:t> Parses text from the beginning of the given string to produce a date based on the format specification in the constructor.</a:t>
            </a:r>
          </a:p>
          <a:p>
            <a:pPr lvl="1" algn="just"/>
            <a:r>
              <a:rPr lang="en-US" sz="1600" b="1" dirty="0" err="1" smtClean="0">
                <a:latin typeface="Calibri" pitchFamily="34" charset="0"/>
                <a:cs typeface="Courier New" pitchFamily="49" charset="0"/>
              </a:rPr>
              <a:t>java.text.ParseException</a:t>
            </a:r>
            <a:r>
              <a:rPr lang="en-US" sz="1600" b="1" dirty="0" smtClean="0">
                <a:latin typeface="Calibri" pitchFamily="34" charset="0"/>
                <a:cs typeface="Courier New" pitchFamily="49" charset="0"/>
              </a:rPr>
              <a:t> </a:t>
            </a:r>
            <a:r>
              <a:rPr lang="en-US" sz="1600" dirty="0" smtClean="0">
                <a:latin typeface="Calibri" pitchFamily="34" charset="0"/>
              </a:rPr>
              <a:t>is a checked exception which is thrown if the expected string is not matching specified format.</a:t>
            </a:r>
          </a:p>
          <a:p>
            <a:pPr algn="just"/>
            <a:r>
              <a:rPr lang="en-US" sz="1600" b="1" dirty="0" smtClean="0">
                <a:latin typeface="Calibri" pitchFamily="34" charset="0"/>
                <a:cs typeface="Courier New" pitchFamily="49" charset="0"/>
              </a:rPr>
              <a:t>Calendar </a:t>
            </a:r>
            <a:r>
              <a:rPr lang="en-US" sz="1600" b="1" dirty="0" err="1" smtClean="0">
                <a:latin typeface="Calibri" pitchFamily="34" charset="0"/>
                <a:cs typeface="Courier New" pitchFamily="49" charset="0"/>
              </a:rPr>
              <a:t>getCalendar</a:t>
            </a:r>
            <a:r>
              <a:rPr lang="en-US" sz="1600" b="1" dirty="0" smtClean="0">
                <a:latin typeface="Calibri" pitchFamily="34" charset="0"/>
                <a:cs typeface="Courier New" pitchFamily="49" charset="0"/>
              </a:rPr>
              <a:t>()</a:t>
            </a:r>
          </a:p>
          <a:p>
            <a:pPr lvl="1" algn="just"/>
            <a:r>
              <a:rPr lang="en-US" sz="1600" dirty="0" smtClean="0">
                <a:latin typeface="Calibri" pitchFamily="34" charset="0"/>
              </a:rPr>
              <a:t>Gets the calendar associated with this date/time formatter.</a:t>
            </a:r>
          </a:p>
          <a:p>
            <a:pPr algn="just">
              <a:buNone/>
            </a:pPr>
            <a:endParaRPr lang="en-US" sz="1700" b="1" dirty="0" smtClean="0">
              <a:solidFill>
                <a:srgbClr val="000000"/>
              </a:solidFill>
              <a:latin typeface="Calibri" pitchFamily="34" charset="0"/>
            </a:endParaRPr>
          </a:p>
          <a:p>
            <a:pPr marL="228600" indent="-228600">
              <a:lnSpc>
                <a:spcPct val="140000"/>
              </a:lnSpc>
              <a:spcBef>
                <a:spcPct val="20000"/>
              </a:spcBef>
              <a:buNone/>
              <a:defRPr/>
            </a:pPr>
            <a:endParaRPr lang="en-US" sz="1700" b="1"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Example:</a:t>
            </a:r>
            <a:r>
              <a:rPr lang="en-US" sz="2800" b="1" dirty="0" smtClean="0">
                <a:latin typeface="Calibri" pitchFamily="34" charset="0"/>
                <a:cs typeface="Courier New" pitchFamily="49" charset="0"/>
              </a:rPr>
              <a:t> </a:t>
            </a:r>
            <a:r>
              <a:rPr lang="en-US" sz="2800" b="1" dirty="0" err="1" smtClean="0">
                <a:latin typeface="Calibri" pitchFamily="34" charset="0"/>
                <a:cs typeface="Courier New" pitchFamily="49" charset="0"/>
              </a:rPr>
              <a:t>SimpleDateFormat</a:t>
            </a:r>
            <a:r>
              <a:rPr lang="en-US" sz="2800" b="1" dirty="0" smtClean="0">
                <a:latin typeface="Calibri" pitchFamily="34" charset="0"/>
              </a:rPr>
              <a:t> </a:t>
            </a:r>
          </a:p>
        </p:txBody>
      </p:sp>
      <p:sp>
        <p:nvSpPr>
          <p:cNvPr id="4" name="Rectangle 2"/>
          <p:cNvSpPr>
            <a:spLocks noGrp="1"/>
          </p:cNvSpPr>
          <p:nvPr>
            <p:ph sz="quarter" idx="13"/>
          </p:nvPr>
        </p:nvSpPr>
        <p:spPr>
          <a:xfrm>
            <a:off x="539552" y="1347614"/>
            <a:ext cx="7748614" cy="3672408"/>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r>
              <a:rPr lang="en-US" sz="1050" b="1" dirty="0" smtClean="0">
                <a:latin typeface="Calibri" pitchFamily="34" charset="0"/>
                <a:cs typeface="Courier New" pitchFamily="49" charset="0"/>
              </a:rPr>
              <a:t>import </a:t>
            </a:r>
            <a:r>
              <a:rPr lang="en-US" sz="1050" b="1" dirty="0" err="1" smtClean="0">
                <a:latin typeface="Calibri" pitchFamily="34" charset="0"/>
                <a:cs typeface="Courier New" pitchFamily="49" charset="0"/>
              </a:rPr>
              <a:t>java.text</a:t>
            </a:r>
            <a:r>
              <a:rPr lang="en-US" sz="1050" b="1" dirty="0" smtClean="0">
                <a:latin typeface="Calibri" pitchFamily="34" charset="0"/>
                <a:cs typeface="Courier New" pitchFamily="49" charset="0"/>
              </a:rPr>
              <a:t>.*;</a:t>
            </a:r>
          </a:p>
          <a:p>
            <a:pPr>
              <a:buNone/>
            </a:pPr>
            <a:r>
              <a:rPr lang="en-US" sz="1050" b="1" dirty="0" smtClean="0">
                <a:latin typeface="Calibri" pitchFamily="34" charset="0"/>
                <a:cs typeface="Courier New" pitchFamily="49" charset="0"/>
              </a:rPr>
              <a:t>import </a:t>
            </a:r>
            <a:r>
              <a:rPr lang="en-US" sz="1050" b="1" dirty="0" err="1" smtClean="0">
                <a:latin typeface="Calibri" pitchFamily="34" charset="0"/>
                <a:cs typeface="Courier New" pitchFamily="49" charset="0"/>
              </a:rPr>
              <a:t>java.util.Date</a:t>
            </a:r>
            <a:r>
              <a:rPr lang="en-US" sz="1050" b="1" dirty="0" smtClean="0">
                <a:latin typeface="Calibri" pitchFamily="34" charset="0"/>
                <a:cs typeface="Courier New" pitchFamily="49" charset="0"/>
              </a:rPr>
              <a:t>;</a:t>
            </a:r>
          </a:p>
          <a:p>
            <a:pPr>
              <a:buNone/>
            </a:pPr>
            <a:r>
              <a:rPr lang="en-US" sz="1050" b="1" dirty="0" smtClean="0">
                <a:latin typeface="Calibri" pitchFamily="34" charset="0"/>
                <a:cs typeface="Courier New" pitchFamily="49" charset="0"/>
              </a:rPr>
              <a:t>public class </a:t>
            </a:r>
            <a:r>
              <a:rPr lang="en-US" sz="1050" b="1" dirty="0" err="1" smtClean="0">
                <a:latin typeface="Calibri" pitchFamily="34" charset="0"/>
                <a:cs typeface="Courier New" pitchFamily="49" charset="0"/>
              </a:rPr>
              <a:t>TestDateFormat</a:t>
            </a:r>
            <a:r>
              <a:rPr lang="en-US" sz="1050" b="1" dirty="0" smtClean="0">
                <a:latin typeface="Calibri" pitchFamily="34" charset="0"/>
                <a:cs typeface="Courier New" pitchFamily="49" charset="0"/>
              </a:rPr>
              <a:t> {</a:t>
            </a:r>
          </a:p>
          <a:p>
            <a:pPr>
              <a:buNone/>
            </a:pPr>
            <a:r>
              <a:rPr lang="en-US" sz="1050" b="1" dirty="0" smtClean="0">
                <a:latin typeface="Calibri" pitchFamily="34" charset="0"/>
                <a:cs typeface="Courier New" pitchFamily="49" charset="0"/>
              </a:rPr>
              <a:t>public static void main(String[] </a:t>
            </a:r>
            <a:r>
              <a:rPr lang="en-US" sz="1050" b="1" dirty="0" err="1" smtClean="0">
                <a:latin typeface="Calibri" pitchFamily="34" charset="0"/>
                <a:cs typeface="Courier New" pitchFamily="49" charset="0"/>
              </a:rPr>
              <a:t>args</a:t>
            </a:r>
            <a:r>
              <a:rPr lang="en-US" sz="1050" b="1" dirty="0" smtClean="0">
                <a:latin typeface="Calibri" pitchFamily="34" charset="0"/>
                <a:cs typeface="Courier New" pitchFamily="49" charset="0"/>
              </a:rPr>
              <a:t>) throws </a:t>
            </a:r>
            <a:r>
              <a:rPr lang="en-US" sz="1050" b="1" dirty="0" err="1" smtClean="0">
                <a:latin typeface="Calibri" pitchFamily="34" charset="0"/>
                <a:cs typeface="Courier New" pitchFamily="49" charset="0"/>
              </a:rPr>
              <a:t>ParseException</a:t>
            </a:r>
            <a:r>
              <a:rPr lang="en-US" sz="1050" b="1" dirty="0" smtClean="0">
                <a:latin typeface="Calibri" pitchFamily="34" charset="0"/>
                <a:cs typeface="Courier New" pitchFamily="49" charset="0"/>
              </a:rPr>
              <a:t> {</a:t>
            </a:r>
          </a:p>
          <a:p>
            <a:pPr>
              <a:buNone/>
            </a:pPr>
            <a:r>
              <a:rPr lang="en-US" sz="1050" b="1" dirty="0" smtClean="0">
                <a:latin typeface="Calibri" pitchFamily="34" charset="0"/>
                <a:cs typeface="Courier New" pitchFamily="49" charset="0"/>
              </a:rPr>
              <a:t> 	Date now = new Date( );</a:t>
            </a:r>
          </a:p>
          <a:p>
            <a:pPr>
              <a:buNone/>
            </a:pPr>
            <a:r>
              <a:rPr lang="en-US" sz="1050" b="1" dirty="0" smtClean="0">
                <a:latin typeface="Calibri" pitchFamily="34" charset="0"/>
                <a:cs typeface="Courier New" pitchFamily="49" charset="0"/>
              </a:rPr>
              <a:t>       	</a:t>
            </a:r>
            <a:r>
              <a:rPr lang="en-US" sz="1050" b="1" dirty="0" err="1" smtClean="0">
                <a:latin typeface="Calibri" pitchFamily="34" charset="0"/>
                <a:cs typeface="Courier New" pitchFamily="49" charset="0"/>
              </a:rPr>
              <a:t>SimpleDateFormat</a:t>
            </a:r>
            <a:r>
              <a:rPr lang="en-US" sz="1050" b="1" dirty="0" smtClean="0">
                <a:latin typeface="Calibri" pitchFamily="34" charset="0"/>
                <a:cs typeface="Courier New" pitchFamily="49" charset="0"/>
              </a:rPr>
              <a:t> ft = new </a:t>
            </a:r>
            <a:r>
              <a:rPr lang="en-US" sz="1050" b="1" dirty="0" err="1" smtClean="0">
                <a:latin typeface="Calibri" pitchFamily="34" charset="0"/>
                <a:cs typeface="Courier New" pitchFamily="49" charset="0"/>
              </a:rPr>
              <a:t>SimpleDateFormat</a:t>
            </a:r>
            <a:r>
              <a:rPr lang="en-US" sz="1050" b="1" dirty="0" smtClean="0">
                <a:latin typeface="Calibri" pitchFamily="34" charset="0"/>
                <a:cs typeface="Courier New" pitchFamily="49" charset="0"/>
              </a:rPr>
              <a:t> ("E </a:t>
            </a:r>
            <a:r>
              <a:rPr lang="en-US" sz="1050" b="1" dirty="0" err="1" smtClean="0">
                <a:latin typeface="Calibri" pitchFamily="34" charset="0"/>
                <a:cs typeface="Courier New" pitchFamily="49" charset="0"/>
              </a:rPr>
              <a:t>dd</a:t>
            </a:r>
            <a:r>
              <a:rPr lang="en-US" sz="1050" b="1" dirty="0" smtClean="0">
                <a:latin typeface="Calibri" pitchFamily="34" charset="0"/>
                <a:cs typeface="Courier New" pitchFamily="49" charset="0"/>
              </a:rPr>
              <a:t> MMM </a:t>
            </a:r>
            <a:r>
              <a:rPr lang="en-US" sz="1050" b="1" dirty="0" err="1" smtClean="0">
                <a:latin typeface="Calibri" pitchFamily="34" charset="0"/>
                <a:cs typeface="Courier New" pitchFamily="49" charset="0"/>
              </a:rPr>
              <a:t>yyyy</a:t>
            </a:r>
            <a:r>
              <a:rPr lang="en-US" sz="1050" b="1" dirty="0" smtClean="0">
                <a:latin typeface="Calibri" pitchFamily="34" charset="0"/>
                <a:cs typeface="Courier New" pitchFamily="49" charset="0"/>
              </a:rPr>
              <a:t> 'at' </a:t>
            </a:r>
            <a:r>
              <a:rPr lang="en-US" sz="1050" b="1" dirty="0" err="1" smtClean="0">
                <a:latin typeface="Calibri" pitchFamily="34" charset="0"/>
                <a:cs typeface="Courier New" pitchFamily="49" charset="0"/>
              </a:rPr>
              <a:t>hh:mm:ss</a:t>
            </a:r>
            <a:r>
              <a:rPr lang="en-US" sz="1050" b="1" dirty="0" smtClean="0">
                <a:latin typeface="Calibri" pitchFamily="34" charset="0"/>
                <a:cs typeface="Courier New" pitchFamily="49" charset="0"/>
              </a:rPr>
              <a:t> a </a:t>
            </a:r>
            <a:r>
              <a:rPr lang="en-US" sz="1050" b="1" dirty="0" err="1" smtClean="0">
                <a:latin typeface="Calibri" pitchFamily="34" charset="0"/>
                <a:cs typeface="Courier New" pitchFamily="49" charset="0"/>
              </a:rPr>
              <a:t>zzz</a:t>
            </a:r>
            <a:r>
              <a:rPr lang="en-US" sz="1050" b="1" dirty="0" smtClean="0">
                <a:latin typeface="Calibri" pitchFamily="34" charset="0"/>
                <a:cs typeface="Courier New" pitchFamily="49" charset="0"/>
              </a:rPr>
              <a:t>");</a:t>
            </a:r>
          </a:p>
          <a:p>
            <a:pPr>
              <a:buNone/>
            </a:pPr>
            <a:r>
              <a:rPr lang="en-US" sz="1050" b="1" dirty="0" smtClean="0">
                <a:latin typeface="Calibri" pitchFamily="34" charset="0"/>
                <a:cs typeface="Courier New" pitchFamily="49" charset="0"/>
              </a:rPr>
              <a:t>       	</a:t>
            </a:r>
            <a:r>
              <a:rPr lang="en-US" sz="1050" b="1" dirty="0" err="1" smtClean="0">
                <a:latin typeface="Calibri" pitchFamily="34" charset="0"/>
                <a:cs typeface="Courier New" pitchFamily="49" charset="0"/>
              </a:rPr>
              <a:t>System.out.println</a:t>
            </a:r>
            <a:r>
              <a:rPr lang="en-US" sz="1050" b="1" dirty="0" smtClean="0">
                <a:latin typeface="Calibri" pitchFamily="34" charset="0"/>
                <a:cs typeface="Courier New" pitchFamily="49" charset="0"/>
              </a:rPr>
              <a:t>(</a:t>
            </a:r>
            <a:r>
              <a:rPr lang="en-US" sz="1050" b="1" dirty="0" err="1" smtClean="0">
                <a:latin typeface="Calibri" pitchFamily="34" charset="0"/>
                <a:cs typeface="Courier New" pitchFamily="49" charset="0"/>
              </a:rPr>
              <a:t>t.format</a:t>
            </a:r>
            <a:r>
              <a:rPr lang="en-US" sz="1050" b="1" dirty="0" smtClean="0">
                <a:latin typeface="Calibri" pitchFamily="34" charset="0"/>
                <a:cs typeface="Courier New" pitchFamily="49" charset="0"/>
              </a:rPr>
              <a:t>(now));	//Line1 </a:t>
            </a:r>
          </a:p>
          <a:p>
            <a:pPr>
              <a:buNone/>
            </a:pPr>
            <a:r>
              <a:rPr lang="en-US" sz="1050" b="1" dirty="0" smtClean="0">
                <a:latin typeface="Calibri" pitchFamily="34" charset="0"/>
                <a:cs typeface="Courier New" pitchFamily="49" charset="0"/>
              </a:rPr>
              <a:t>       	</a:t>
            </a:r>
            <a:r>
              <a:rPr lang="en-US" sz="1050" b="1" dirty="0" err="1" smtClean="0">
                <a:latin typeface="Calibri" pitchFamily="34" charset="0"/>
                <a:cs typeface="Courier New" pitchFamily="49" charset="0"/>
              </a:rPr>
              <a:t>SimpleDateFormat</a:t>
            </a:r>
            <a:r>
              <a:rPr lang="en-US" sz="1050" b="1" dirty="0" smtClean="0">
                <a:latin typeface="Calibri" pitchFamily="34" charset="0"/>
                <a:cs typeface="Courier New" pitchFamily="49" charset="0"/>
              </a:rPr>
              <a:t> ft1 = new </a:t>
            </a:r>
            <a:r>
              <a:rPr lang="en-US" sz="1050" b="1" dirty="0" err="1" smtClean="0">
                <a:latin typeface="Calibri" pitchFamily="34" charset="0"/>
                <a:cs typeface="Courier New" pitchFamily="49" charset="0"/>
              </a:rPr>
              <a:t>SimpleDateFormat</a:t>
            </a:r>
            <a:r>
              <a:rPr lang="en-US" sz="1050" b="1" dirty="0" smtClean="0">
                <a:latin typeface="Calibri" pitchFamily="34" charset="0"/>
                <a:cs typeface="Courier New" pitchFamily="49" charset="0"/>
              </a:rPr>
              <a:t> ("</a:t>
            </a:r>
            <a:r>
              <a:rPr lang="en-US" sz="1050" b="1" dirty="0" err="1" smtClean="0">
                <a:latin typeface="Calibri" pitchFamily="34" charset="0"/>
                <a:cs typeface="Courier New" pitchFamily="49" charset="0"/>
              </a:rPr>
              <a:t>dd.mm.yyyy</a:t>
            </a:r>
            <a:r>
              <a:rPr lang="en-US" sz="1050" b="1" dirty="0" smtClean="0">
                <a:latin typeface="Calibri" pitchFamily="34" charset="0"/>
                <a:cs typeface="Courier New" pitchFamily="49" charset="0"/>
              </a:rPr>
              <a:t>");	//Line2</a:t>
            </a:r>
          </a:p>
          <a:p>
            <a:pPr>
              <a:buNone/>
            </a:pPr>
            <a:r>
              <a:rPr lang="en-US" sz="1050" b="1" dirty="0" smtClean="0">
                <a:latin typeface="Calibri" pitchFamily="34" charset="0"/>
                <a:cs typeface="Courier New" pitchFamily="49" charset="0"/>
              </a:rPr>
              <a:t>      	Date d= ft1.parse("10.7.1967");	//Line3</a:t>
            </a:r>
          </a:p>
          <a:p>
            <a:pPr>
              <a:buNone/>
            </a:pPr>
            <a:r>
              <a:rPr lang="en-US" sz="1050" b="1" dirty="0" smtClean="0">
                <a:latin typeface="Calibri" pitchFamily="34" charset="0"/>
                <a:cs typeface="Courier New" pitchFamily="49" charset="0"/>
              </a:rPr>
              <a:t>       	</a:t>
            </a:r>
            <a:r>
              <a:rPr lang="en-US" sz="1050" b="1" dirty="0" err="1" smtClean="0">
                <a:latin typeface="Calibri" pitchFamily="34" charset="0"/>
                <a:cs typeface="Courier New" pitchFamily="49" charset="0"/>
              </a:rPr>
              <a:t>System.out.println</a:t>
            </a:r>
            <a:r>
              <a:rPr lang="en-US" sz="1050" b="1" dirty="0" smtClean="0">
                <a:latin typeface="Calibri" pitchFamily="34" charset="0"/>
                <a:cs typeface="Courier New" pitchFamily="49" charset="0"/>
              </a:rPr>
              <a:t>(</a:t>
            </a:r>
            <a:r>
              <a:rPr lang="en-US" sz="1050" b="1" dirty="0" err="1" smtClean="0">
                <a:latin typeface="Calibri" pitchFamily="34" charset="0"/>
                <a:cs typeface="Courier New" pitchFamily="49" charset="0"/>
              </a:rPr>
              <a:t>t.format</a:t>
            </a:r>
            <a:r>
              <a:rPr lang="en-US" sz="1050" b="1" dirty="0" smtClean="0">
                <a:latin typeface="Calibri" pitchFamily="34" charset="0"/>
                <a:cs typeface="Courier New" pitchFamily="49" charset="0"/>
              </a:rPr>
              <a:t>(d));</a:t>
            </a:r>
          </a:p>
          <a:p>
            <a:pPr>
              <a:buNone/>
            </a:pPr>
            <a:r>
              <a:rPr lang="en-US" sz="1050" b="1" dirty="0" smtClean="0">
                <a:latin typeface="Calibri" pitchFamily="34" charset="0"/>
                <a:cs typeface="Courier New" pitchFamily="49" charset="0"/>
              </a:rPr>
              <a:t>}}</a:t>
            </a:r>
          </a:p>
          <a:p>
            <a:pPr>
              <a:buNone/>
            </a:pPr>
            <a:r>
              <a:rPr lang="en-US" sz="1050" b="1" dirty="0" smtClean="0">
                <a:solidFill>
                  <a:srgbClr val="000000"/>
                </a:solidFill>
                <a:latin typeface="Calibri" pitchFamily="34" charset="0"/>
              </a:rPr>
              <a:t>Output</a:t>
            </a:r>
          </a:p>
          <a:p>
            <a:pPr>
              <a:buNone/>
            </a:pPr>
            <a:r>
              <a:rPr lang="da-DK" sz="1050" dirty="0" smtClean="0">
                <a:solidFill>
                  <a:srgbClr val="000000"/>
                </a:solidFill>
                <a:latin typeface="Calibri" pitchFamily="34" charset="0"/>
              </a:rPr>
              <a:t>Wed 31 Jul 2013 at 12:06:36 PM IST</a:t>
            </a:r>
          </a:p>
          <a:p>
            <a:pPr>
              <a:buNone/>
            </a:pPr>
            <a:r>
              <a:rPr lang="da-DK" sz="1050" dirty="0" smtClean="0">
                <a:solidFill>
                  <a:srgbClr val="000000"/>
                </a:solidFill>
                <a:latin typeface="Calibri" pitchFamily="34" charset="0"/>
              </a:rPr>
              <a:t>10.07.1967</a:t>
            </a:r>
          </a:p>
        </p:txBody>
      </p:sp>
    </p:spTree>
  </p:cSld>
  <p:clrMapOvr>
    <a:masterClrMapping/>
  </p:clrMapOvr>
  <p:transition spd="med">
    <p:cu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ourier New" pitchFamily="49" charset="0"/>
              </a:rPr>
              <a:t>Calendar and </a:t>
            </a:r>
            <a:r>
              <a:rPr lang="en-IN" sz="2800" b="1" dirty="0" err="1" smtClean="0">
                <a:latin typeface="Calibri" pitchFamily="34" charset="0"/>
                <a:cs typeface="Courier New" pitchFamily="49" charset="0"/>
              </a:rPr>
              <a:t>GregorianCalendar</a:t>
            </a:r>
            <a:endParaRPr lang="en-US" sz="2800" b="1" dirty="0" smtClean="0">
              <a:latin typeface="Calibri" pitchFamily="34"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endParaRPr lang="en-US" sz="1600" b="1" dirty="0" smtClean="0">
              <a:latin typeface="Calibri" pitchFamily="34" charset="0"/>
              <a:cs typeface="Courier New" pitchFamily="49" charset="0"/>
            </a:endParaRPr>
          </a:p>
          <a:p>
            <a:pPr algn="just" eaLnBrk="1" hangingPunct="1"/>
            <a:r>
              <a:rPr lang="en-US" sz="1600" b="1" dirty="0" smtClean="0">
                <a:latin typeface="Calibri" pitchFamily="34" charset="0"/>
              </a:rPr>
              <a:t>Calendar</a:t>
            </a:r>
            <a:r>
              <a:rPr lang="en-US" sz="1600" dirty="0" smtClean="0">
                <a:latin typeface="Calibri" pitchFamily="34" charset="0"/>
              </a:rPr>
              <a:t> is an abstract class. </a:t>
            </a:r>
          </a:p>
          <a:p>
            <a:pPr algn="just" eaLnBrk="1" hangingPunct="1"/>
            <a:r>
              <a:rPr lang="en-IN" sz="1600" b="1" dirty="0" err="1" smtClean="0">
                <a:latin typeface="Calibri" pitchFamily="34" charset="0"/>
              </a:rPr>
              <a:t>GregorianCalendar</a:t>
            </a:r>
            <a:r>
              <a:rPr lang="en-IN" sz="1600" dirty="0" smtClean="0">
                <a:latin typeface="Calibri" pitchFamily="34" charset="0"/>
              </a:rPr>
              <a:t> is a concrete subclass of </a:t>
            </a:r>
            <a:r>
              <a:rPr lang="en-US" sz="1600" b="1" dirty="0" smtClean="0">
                <a:latin typeface="Calibri" pitchFamily="34" charset="0"/>
              </a:rPr>
              <a:t>Calendar</a:t>
            </a:r>
            <a:r>
              <a:rPr lang="en-US" sz="1600" dirty="0" smtClean="0">
                <a:latin typeface="Calibri" pitchFamily="34" charset="0"/>
              </a:rPr>
              <a:t>.  This class p</a:t>
            </a:r>
            <a:r>
              <a:rPr lang="en-IN" sz="1600" dirty="0" err="1" smtClean="0">
                <a:latin typeface="Calibri" pitchFamily="34" charset="0"/>
              </a:rPr>
              <a:t>rovides</a:t>
            </a:r>
            <a:r>
              <a:rPr lang="en-IN" sz="1600" dirty="0" smtClean="0">
                <a:latin typeface="Calibri" pitchFamily="34" charset="0"/>
              </a:rPr>
              <a:t> the standard calendar system used by most of the world.</a:t>
            </a:r>
            <a:endParaRPr lang="en-US" sz="1600" dirty="0" smtClean="0">
              <a:latin typeface="Calibri" pitchFamily="34" charset="0"/>
            </a:endParaRPr>
          </a:p>
          <a:p>
            <a:pPr algn="just" eaLnBrk="1" hangingPunct="1"/>
            <a:r>
              <a:rPr lang="en-US" sz="1600" dirty="0" smtClean="0">
                <a:latin typeface="Calibri" pitchFamily="34" charset="0"/>
              </a:rPr>
              <a:t>To create an instance of </a:t>
            </a:r>
            <a:r>
              <a:rPr lang="en-US" sz="1600" b="1" dirty="0" smtClean="0">
                <a:latin typeface="Calibri" pitchFamily="34" charset="0"/>
              </a:rPr>
              <a:t>Calendar</a:t>
            </a:r>
            <a:r>
              <a:rPr lang="en-US" sz="1600" dirty="0" smtClean="0">
                <a:latin typeface="Calibri" pitchFamily="34" charset="0"/>
              </a:rPr>
              <a:t> class </a:t>
            </a:r>
            <a:r>
              <a:rPr lang="en-US" sz="1600" b="1" dirty="0" err="1" smtClean="0">
                <a:latin typeface="Calibri" pitchFamily="34" charset="0"/>
              </a:rPr>
              <a:t>getInstance</a:t>
            </a:r>
            <a:r>
              <a:rPr lang="en-US" sz="1600" b="1" dirty="0" smtClean="0">
                <a:latin typeface="Calibri" pitchFamily="34" charset="0"/>
              </a:rPr>
              <a:t>() </a:t>
            </a:r>
            <a:r>
              <a:rPr lang="en-US" sz="1600" dirty="0" smtClean="0">
                <a:latin typeface="Calibri" pitchFamily="34" charset="0"/>
              </a:rPr>
              <a:t>static method is used. This  a </a:t>
            </a:r>
            <a:r>
              <a:rPr lang="en-US" sz="1600" b="1" dirty="0" smtClean="0">
                <a:latin typeface="Calibri" pitchFamily="34" charset="0"/>
              </a:rPr>
              <a:t>Calendar</a:t>
            </a:r>
            <a:r>
              <a:rPr lang="en-US" sz="1600" dirty="0" smtClean="0">
                <a:latin typeface="Calibri" pitchFamily="34" charset="0"/>
              </a:rPr>
              <a:t> object with the system’s date and time. </a:t>
            </a:r>
          </a:p>
          <a:p>
            <a:pPr algn="just" eaLnBrk="1" hangingPunct="1"/>
            <a:r>
              <a:rPr lang="en-US" sz="1600" dirty="0" smtClean="0">
                <a:latin typeface="Calibri" pitchFamily="34" charset="0"/>
              </a:rPr>
              <a:t>Internally the value is stored as time in </a:t>
            </a:r>
            <a:r>
              <a:rPr lang="en-IN" sz="1600" dirty="0" smtClean="0">
                <a:latin typeface="Calibri" pitchFamily="34" charset="0"/>
              </a:rPr>
              <a:t>millisecond represented by January 1, 1970 00:00:00.000 GMT (Gregorian).</a:t>
            </a:r>
          </a:p>
          <a:p>
            <a:pPr algn="just">
              <a:spcBef>
                <a:spcPts val="500"/>
              </a:spcBef>
              <a:defRPr/>
            </a:pPr>
            <a:r>
              <a:rPr lang="en-US" sz="1600" dirty="0" smtClean="0">
                <a:latin typeface="Calibri" pitchFamily="34" charset="0"/>
              </a:rPr>
              <a:t>Constructor:</a:t>
            </a:r>
          </a:p>
          <a:p>
            <a:pPr lvl="1" algn="just">
              <a:spcBef>
                <a:spcPts val="500"/>
              </a:spcBef>
              <a:defRPr/>
            </a:pPr>
            <a:r>
              <a:rPr lang="en-IN" sz="1600" b="1" dirty="0" err="1" smtClean="0">
                <a:solidFill>
                  <a:srgbClr val="000000"/>
                </a:solidFill>
                <a:latin typeface="Calibri" pitchFamily="34" charset="0"/>
              </a:rPr>
              <a:t>GregorianCalendar</a:t>
            </a:r>
            <a:r>
              <a:rPr lang="en-IN" sz="1600" b="1" dirty="0" smtClean="0">
                <a:solidFill>
                  <a:srgbClr val="000000"/>
                </a:solidFill>
                <a:latin typeface="Calibri" pitchFamily="34" charset="0"/>
              </a:rPr>
              <a:t>()</a:t>
            </a:r>
          </a:p>
          <a:p>
            <a:pPr lvl="1" algn="just">
              <a:spcBef>
                <a:spcPts val="500"/>
              </a:spcBef>
              <a:defRPr/>
            </a:pPr>
            <a:r>
              <a:rPr lang="en-IN" sz="1600" b="1" dirty="0" err="1" smtClean="0">
                <a:solidFill>
                  <a:srgbClr val="000000"/>
                </a:solidFill>
                <a:latin typeface="Calibri" pitchFamily="34" charset="0"/>
              </a:rPr>
              <a:t>GregorianCalendar</a:t>
            </a:r>
            <a:r>
              <a:rPr lang="en-IN" sz="1600" b="1" dirty="0" smtClean="0">
                <a:solidFill>
                  <a:srgbClr val="000000"/>
                </a:solidFill>
                <a:latin typeface="Calibri" pitchFamily="34" charset="0"/>
              </a:rPr>
              <a:t>(</a:t>
            </a:r>
            <a:r>
              <a:rPr lang="en-IN" sz="1600" b="1" dirty="0" err="1" smtClean="0">
                <a:solidFill>
                  <a:srgbClr val="000000"/>
                </a:solidFill>
                <a:latin typeface="Calibri" pitchFamily="34" charset="0"/>
              </a:rPr>
              <a:t>int</a:t>
            </a:r>
            <a:r>
              <a:rPr lang="en-IN" sz="1600" b="1" dirty="0" smtClean="0">
                <a:solidFill>
                  <a:srgbClr val="000000"/>
                </a:solidFill>
                <a:latin typeface="Calibri" pitchFamily="34" charset="0"/>
              </a:rPr>
              <a:t> year, </a:t>
            </a:r>
            <a:r>
              <a:rPr lang="en-IN" sz="1600" b="1" dirty="0" err="1" smtClean="0">
                <a:solidFill>
                  <a:srgbClr val="000000"/>
                </a:solidFill>
                <a:latin typeface="Calibri" pitchFamily="34" charset="0"/>
              </a:rPr>
              <a:t>int</a:t>
            </a:r>
            <a:r>
              <a:rPr lang="en-IN" sz="1600" b="1" dirty="0" smtClean="0">
                <a:solidFill>
                  <a:srgbClr val="000000"/>
                </a:solidFill>
                <a:latin typeface="Calibri" pitchFamily="34" charset="0"/>
              </a:rPr>
              <a:t> month, </a:t>
            </a:r>
            <a:r>
              <a:rPr lang="en-IN" sz="1600" b="1" dirty="0" err="1" smtClean="0">
                <a:solidFill>
                  <a:srgbClr val="000000"/>
                </a:solidFill>
                <a:latin typeface="Calibri" pitchFamily="34" charset="0"/>
              </a:rPr>
              <a:t>int</a:t>
            </a:r>
            <a:r>
              <a:rPr lang="en-IN" sz="1600" b="1" dirty="0" smtClean="0">
                <a:solidFill>
                  <a:srgbClr val="000000"/>
                </a:solidFill>
                <a:latin typeface="Calibri" pitchFamily="34" charset="0"/>
              </a:rPr>
              <a:t> </a:t>
            </a:r>
            <a:r>
              <a:rPr lang="en-IN" sz="1600" b="1" dirty="0" err="1" smtClean="0">
                <a:solidFill>
                  <a:srgbClr val="000000"/>
                </a:solidFill>
                <a:latin typeface="Calibri" pitchFamily="34" charset="0"/>
              </a:rPr>
              <a:t>dayOfMonth</a:t>
            </a:r>
            <a:r>
              <a:rPr lang="en-IN" sz="1600" b="1" dirty="0" smtClean="0">
                <a:solidFill>
                  <a:srgbClr val="000000"/>
                </a:solidFill>
                <a:latin typeface="Calibri" pitchFamily="34" charset="0"/>
              </a:rPr>
              <a:t>,[</a:t>
            </a:r>
            <a:r>
              <a:rPr lang="en-IN" sz="1600" b="1" dirty="0" err="1" smtClean="0">
                <a:solidFill>
                  <a:srgbClr val="000000"/>
                </a:solidFill>
                <a:latin typeface="Calibri" pitchFamily="34" charset="0"/>
              </a:rPr>
              <a:t>int</a:t>
            </a:r>
            <a:r>
              <a:rPr lang="en-IN" sz="1600" b="1" dirty="0" smtClean="0">
                <a:solidFill>
                  <a:srgbClr val="000000"/>
                </a:solidFill>
                <a:latin typeface="Calibri" pitchFamily="34" charset="0"/>
              </a:rPr>
              <a:t> </a:t>
            </a:r>
            <a:r>
              <a:rPr lang="en-IN" sz="1600" b="1" dirty="0" err="1" smtClean="0">
                <a:solidFill>
                  <a:srgbClr val="000000"/>
                </a:solidFill>
                <a:latin typeface="Calibri" pitchFamily="34" charset="0"/>
              </a:rPr>
              <a:t>hourOfDay</a:t>
            </a:r>
            <a:r>
              <a:rPr lang="en-IN" sz="1600" b="1" dirty="0" smtClean="0">
                <a:solidFill>
                  <a:srgbClr val="000000"/>
                </a:solidFill>
                <a:latin typeface="Calibri" pitchFamily="34" charset="0"/>
              </a:rPr>
              <a:t>, </a:t>
            </a:r>
            <a:r>
              <a:rPr lang="en-IN" sz="1600" b="1" dirty="0" err="1" smtClean="0">
                <a:solidFill>
                  <a:srgbClr val="000000"/>
                </a:solidFill>
                <a:latin typeface="Calibri" pitchFamily="34" charset="0"/>
              </a:rPr>
              <a:t>int</a:t>
            </a:r>
            <a:r>
              <a:rPr lang="en-IN" sz="1600" b="1" dirty="0" smtClean="0">
                <a:solidFill>
                  <a:srgbClr val="000000"/>
                </a:solidFill>
                <a:latin typeface="Calibri" pitchFamily="34" charset="0"/>
              </a:rPr>
              <a:t> minute, </a:t>
            </a:r>
            <a:r>
              <a:rPr lang="en-IN" sz="1600" b="1" dirty="0" err="1" smtClean="0">
                <a:solidFill>
                  <a:srgbClr val="000000"/>
                </a:solidFill>
                <a:latin typeface="Calibri" pitchFamily="34" charset="0"/>
              </a:rPr>
              <a:t>int</a:t>
            </a:r>
            <a:r>
              <a:rPr lang="en-IN" sz="1600" b="1" dirty="0" smtClean="0">
                <a:solidFill>
                  <a:srgbClr val="000000"/>
                </a:solidFill>
                <a:latin typeface="Calibri" pitchFamily="34" charset="0"/>
              </a:rPr>
              <a:t> second])</a:t>
            </a:r>
            <a:endParaRPr lang="en-US" sz="1600" dirty="0" smtClean="0">
              <a:latin typeface="Calibri" pitchFamily="34" charset="0"/>
            </a:endParaRPr>
          </a:p>
          <a:p>
            <a:pPr marL="228600" indent="-228600" algn="just">
              <a:lnSpc>
                <a:spcPct val="140000"/>
              </a:lnSpc>
              <a:spcBef>
                <a:spcPct val="20000"/>
              </a:spcBef>
              <a:buNone/>
              <a:defRPr/>
            </a:pPr>
            <a:endParaRPr lang="en-US" sz="1600" b="1"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ourier New" pitchFamily="49" charset="0"/>
              </a:rPr>
              <a:t>Example Of Calendar</a:t>
            </a:r>
            <a:endParaRPr lang="en-US" sz="2800" b="1" dirty="0" smtClean="0">
              <a:latin typeface="Calibri" pitchFamily="34"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endParaRPr lang="en-US" sz="1600" b="1" dirty="0" smtClean="0">
              <a:latin typeface="Calibri" pitchFamily="34" charset="0"/>
              <a:cs typeface="Courier New" pitchFamily="49" charset="0"/>
            </a:endParaRPr>
          </a:p>
          <a:p>
            <a:pPr marL="228600" indent="-228600" algn="just">
              <a:lnSpc>
                <a:spcPct val="140000"/>
              </a:lnSpc>
              <a:spcBef>
                <a:spcPct val="20000"/>
              </a:spcBef>
              <a:buNone/>
              <a:defRPr/>
            </a:pPr>
            <a:endParaRPr lang="en-US" sz="1600" b="1" dirty="0" smtClean="0">
              <a:solidFill>
                <a:schemeClr val="tx1"/>
              </a:solidFill>
              <a:latin typeface="Calibri" pitchFamily="34" charset="0"/>
            </a:endParaRPr>
          </a:p>
        </p:txBody>
      </p:sp>
      <p:graphicFrame>
        <p:nvGraphicFramePr>
          <p:cNvPr id="5" name="Table 4"/>
          <p:cNvGraphicFramePr>
            <a:graphicFrameLocks noGrp="1"/>
          </p:cNvGraphicFramePr>
          <p:nvPr/>
        </p:nvGraphicFramePr>
        <p:xfrm>
          <a:off x="827584" y="1491630"/>
          <a:ext cx="7344816" cy="3384376"/>
        </p:xfrm>
        <a:graphic>
          <a:graphicData uri="http://schemas.openxmlformats.org/drawingml/2006/table">
            <a:tbl>
              <a:tblPr firstRow="1" bandRow="1">
                <a:tableStyleId>{5940675A-B579-460E-94D1-54222C63F5DA}</a:tableStyleId>
              </a:tblPr>
              <a:tblGrid>
                <a:gridCol w="3672408"/>
                <a:gridCol w="3672408"/>
              </a:tblGrid>
              <a:tr h="3384376">
                <a:tc>
                  <a:txBody>
                    <a:bodyPr/>
                    <a:lstStyle/>
                    <a:p>
                      <a:pPr marL="457200" indent="-457200" eaLnBrk="0" hangingPunct="0">
                        <a:spcAft>
                          <a:spcPct val="0"/>
                        </a:spcAft>
                      </a:pPr>
                      <a:r>
                        <a:rPr lang="en-US" sz="1200" dirty="0" smtClean="0">
                          <a:latin typeface="Calibri" pitchFamily="34" charset="0"/>
                          <a:cs typeface="Times New Roman" pitchFamily="18" charset="0"/>
                        </a:rPr>
                        <a:t>1. </a:t>
                      </a:r>
                      <a:r>
                        <a:rPr lang="en-US" sz="1200" dirty="0" smtClean="0">
                          <a:solidFill>
                            <a:schemeClr val="tx1"/>
                          </a:solidFill>
                          <a:latin typeface="Calibri" pitchFamily="34" charset="0"/>
                          <a:cs typeface="Times New Roman" pitchFamily="18" charset="0"/>
                        </a:rPr>
                        <a:t>import </a:t>
                      </a:r>
                      <a:r>
                        <a:rPr lang="en-US" sz="1200" dirty="0" err="1" smtClean="0">
                          <a:solidFill>
                            <a:schemeClr val="tx1"/>
                          </a:solidFill>
                          <a:latin typeface="Calibri" pitchFamily="34" charset="0"/>
                          <a:cs typeface="Times New Roman" pitchFamily="18" charset="0"/>
                        </a:rPr>
                        <a:t>java.util.Calendar</a:t>
                      </a:r>
                      <a:r>
                        <a:rPr lang="en-US" sz="1200" dirty="0" smtClean="0">
                          <a:solidFill>
                            <a:schemeClr val="tx1"/>
                          </a:solidFill>
                          <a:latin typeface="Calibri" pitchFamily="34" charset="0"/>
                          <a:cs typeface="Times New Roman" pitchFamily="18" charset="0"/>
                        </a:rPr>
                        <a:t>;</a:t>
                      </a:r>
                    </a:p>
                    <a:p>
                      <a:pPr marL="457200" indent="-457200" eaLnBrk="0" hangingPunct="0">
                        <a:spcAft>
                          <a:spcPct val="0"/>
                        </a:spcAft>
                      </a:pPr>
                      <a:r>
                        <a:rPr lang="en-US" sz="1200" dirty="0" smtClean="0">
                          <a:solidFill>
                            <a:schemeClr val="tx1"/>
                          </a:solidFill>
                          <a:latin typeface="Calibri" pitchFamily="34" charset="0"/>
                          <a:cs typeface="Times New Roman" pitchFamily="18" charset="0"/>
                        </a:rPr>
                        <a:t>2. class </a:t>
                      </a:r>
                      <a:r>
                        <a:rPr lang="en-US" sz="1200" dirty="0" err="1" smtClean="0">
                          <a:solidFill>
                            <a:schemeClr val="tx1"/>
                          </a:solidFill>
                          <a:latin typeface="Calibri" pitchFamily="34" charset="0"/>
                          <a:cs typeface="Times New Roman" pitchFamily="18" charset="0"/>
                        </a:rPr>
                        <a:t>CalendarDemo</a:t>
                      </a:r>
                      <a:endParaRPr lang="en-US" sz="1200" dirty="0" smtClean="0">
                        <a:solidFill>
                          <a:schemeClr val="tx1"/>
                        </a:solidFill>
                        <a:latin typeface="Calibri" pitchFamily="34" charset="0"/>
                        <a:cs typeface="Times New Roman" pitchFamily="18" charset="0"/>
                      </a:endParaRPr>
                    </a:p>
                    <a:p>
                      <a:pPr marL="457200" indent="-457200" eaLnBrk="0" hangingPunct="0">
                        <a:spcAft>
                          <a:spcPct val="0"/>
                        </a:spcAft>
                      </a:pPr>
                      <a:r>
                        <a:rPr lang="en-US" sz="1200" dirty="0" smtClean="0">
                          <a:solidFill>
                            <a:schemeClr val="tx1"/>
                          </a:solidFill>
                          <a:latin typeface="Calibri" pitchFamily="34" charset="0"/>
                          <a:cs typeface="Times New Roman" pitchFamily="18" charset="0"/>
                        </a:rPr>
                        <a:t>3. {</a:t>
                      </a:r>
                    </a:p>
                    <a:p>
                      <a:pPr marL="457200" indent="-457200" eaLnBrk="0" hangingPunct="0">
                        <a:spcAft>
                          <a:spcPct val="0"/>
                        </a:spcAft>
                      </a:pPr>
                      <a:r>
                        <a:rPr lang="en-US" sz="1200" dirty="0" smtClean="0">
                          <a:solidFill>
                            <a:schemeClr val="tx1"/>
                          </a:solidFill>
                          <a:latin typeface="Calibri" pitchFamily="34" charset="0"/>
                          <a:cs typeface="Times New Roman" pitchFamily="18" charset="0"/>
                        </a:rPr>
                        <a:t>4.	public static void main(String </a:t>
                      </a:r>
                      <a:r>
                        <a:rPr lang="en-US" sz="1200" dirty="0" err="1" smtClean="0">
                          <a:solidFill>
                            <a:schemeClr val="tx1"/>
                          </a:solidFill>
                          <a:latin typeface="Calibri" pitchFamily="34" charset="0"/>
                          <a:cs typeface="Times New Roman" pitchFamily="18" charset="0"/>
                        </a:rPr>
                        <a:t>args</a:t>
                      </a:r>
                      <a:r>
                        <a:rPr lang="en-US" sz="1200" dirty="0" smtClean="0">
                          <a:solidFill>
                            <a:schemeClr val="tx1"/>
                          </a:solidFill>
                          <a:latin typeface="Calibri" pitchFamily="34" charset="0"/>
                          <a:cs typeface="Times New Roman" pitchFamily="18" charset="0"/>
                        </a:rPr>
                        <a:t>[])</a:t>
                      </a:r>
                    </a:p>
                    <a:p>
                      <a:pPr marL="457200" indent="-457200" eaLnBrk="0" hangingPunct="0">
                        <a:spcAft>
                          <a:spcPct val="0"/>
                        </a:spcAft>
                      </a:pPr>
                      <a:r>
                        <a:rPr lang="en-US" sz="1200" dirty="0" smtClean="0">
                          <a:solidFill>
                            <a:schemeClr val="tx1"/>
                          </a:solidFill>
                          <a:latin typeface="Calibri" pitchFamily="34" charset="0"/>
                          <a:cs typeface="Times New Roman" pitchFamily="18" charset="0"/>
                        </a:rPr>
                        <a:t>5.	{</a:t>
                      </a:r>
                    </a:p>
                    <a:p>
                      <a:pPr marL="457200" indent="-457200" eaLnBrk="0" hangingPunct="0">
                        <a:spcAft>
                          <a:spcPct val="0"/>
                        </a:spcAft>
                      </a:pPr>
                      <a:r>
                        <a:rPr lang="en-US" sz="1200" dirty="0" smtClean="0">
                          <a:solidFill>
                            <a:schemeClr val="tx1"/>
                          </a:solidFill>
                          <a:latin typeface="Calibri" pitchFamily="34" charset="0"/>
                          <a:cs typeface="Times New Roman" pitchFamily="18" charset="0"/>
                        </a:rPr>
                        <a:t>6.	String months[]= {"Jan", "Feb", "Mar", "Apr", "May", "Jun", "Jul", "Aug", "Sep", "Oct", "Nov", "Dec"};</a:t>
                      </a:r>
                    </a:p>
                    <a:p>
                      <a:pPr marL="457200" indent="-457200" eaLnBrk="0" hangingPunct="0">
                        <a:spcAft>
                          <a:spcPct val="0"/>
                        </a:spcAft>
                      </a:pPr>
                      <a:r>
                        <a:rPr lang="en-US" sz="1200" dirty="0" smtClean="0">
                          <a:solidFill>
                            <a:schemeClr val="tx1"/>
                          </a:solidFill>
                          <a:latin typeface="Calibri" pitchFamily="34" charset="0"/>
                          <a:cs typeface="Times New Roman" pitchFamily="18" charset="0"/>
                        </a:rPr>
                        <a:t>7.	Calendar cal = </a:t>
                      </a:r>
                      <a:r>
                        <a:rPr lang="en-US" sz="1200" dirty="0" err="1" smtClean="0">
                          <a:solidFill>
                            <a:schemeClr val="tx1"/>
                          </a:solidFill>
                          <a:latin typeface="Calibri" pitchFamily="34" charset="0"/>
                          <a:cs typeface="Times New Roman" pitchFamily="18" charset="0"/>
                        </a:rPr>
                        <a:t>Calendar.getInstance</a:t>
                      </a:r>
                      <a:r>
                        <a:rPr lang="en-US" sz="1200" dirty="0" smtClean="0">
                          <a:solidFill>
                            <a:schemeClr val="tx1"/>
                          </a:solidFill>
                          <a:latin typeface="Calibri" pitchFamily="34" charset="0"/>
                          <a:cs typeface="Times New Roman" pitchFamily="18" charset="0"/>
                        </a:rPr>
                        <a:t>();</a:t>
                      </a:r>
                    </a:p>
                    <a:p>
                      <a:pPr marL="457200" indent="-457200" eaLnBrk="0" hangingPunct="0">
                        <a:spcAft>
                          <a:spcPct val="0"/>
                        </a:spcAft>
                      </a:pPr>
                      <a:r>
                        <a:rPr lang="en-US" sz="1200" dirty="0" smtClean="0">
                          <a:solidFill>
                            <a:schemeClr val="tx1"/>
                          </a:solidFill>
                          <a:latin typeface="Calibri" pitchFamily="34" charset="0"/>
                          <a:cs typeface="Times New Roman" pitchFamily="18" charset="0"/>
                        </a:rPr>
                        <a:t>8.	</a:t>
                      </a:r>
                      <a:r>
                        <a:rPr lang="en-US" sz="1200" dirty="0" err="1" smtClean="0">
                          <a:solidFill>
                            <a:schemeClr val="tx1"/>
                          </a:solidFill>
                          <a:latin typeface="Calibri" pitchFamily="34" charset="0"/>
                          <a:cs typeface="Times New Roman" pitchFamily="18" charset="0"/>
                        </a:rPr>
                        <a:t>System.out.println</a:t>
                      </a:r>
                      <a:r>
                        <a:rPr lang="en-US" sz="1200" dirty="0" smtClean="0">
                          <a:solidFill>
                            <a:schemeClr val="tx1"/>
                          </a:solidFill>
                          <a:latin typeface="Calibri" pitchFamily="34" charset="0"/>
                          <a:cs typeface="Times New Roman" pitchFamily="18" charset="0"/>
                        </a:rPr>
                        <a:t>("The Date is: ");</a:t>
                      </a:r>
                    </a:p>
                    <a:p>
                      <a:pPr marL="457200" indent="-457200" eaLnBrk="0" hangingPunct="0">
                        <a:spcAft>
                          <a:spcPct val="0"/>
                        </a:spcAft>
                      </a:pPr>
                      <a:r>
                        <a:rPr lang="en-US" sz="1200" dirty="0" smtClean="0">
                          <a:solidFill>
                            <a:schemeClr val="tx1"/>
                          </a:solidFill>
                          <a:latin typeface="Calibri" pitchFamily="34" charset="0"/>
                          <a:cs typeface="Times New Roman" pitchFamily="18" charset="0"/>
                        </a:rPr>
                        <a:t>9.          </a:t>
                      </a:r>
                      <a:r>
                        <a:rPr lang="en-US" sz="1200" dirty="0" err="1" smtClean="0">
                          <a:solidFill>
                            <a:schemeClr val="tx1"/>
                          </a:solidFill>
                          <a:latin typeface="Calibri" pitchFamily="34" charset="0"/>
                          <a:cs typeface="Times New Roman" pitchFamily="18" charset="0"/>
                        </a:rPr>
                        <a:t>System.out.print</a:t>
                      </a:r>
                      <a:r>
                        <a:rPr lang="en-US" sz="1200" dirty="0" smtClean="0">
                          <a:solidFill>
                            <a:schemeClr val="tx1"/>
                          </a:solidFill>
                          <a:latin typeface="Calibri" pitchFamily="34" charset="0"/>
                          <a:cs typeface="Times New Roman" pitchFamily="18" charset="0"/>
                        </a:rPr>
                        <a:t>(months[</a:t>
                      </a:r>
                      <a:r>
                        <a:rPr lang="en-US" sz="1200" dirty="0" err="1" smtClean="0">
                          <a:solidFill>
                            <a:schemeClr val="tx1"/>
                          </a:solidFill>
                          <a:latin typeface="Calibri" pitchFamily="34" charset="0"/>
                          <a:cs typeface="Times New Roman" pitchFamily="18" charset="0"/>
                        </a:rPr>
                        <a:t>cal.get</a:t>
                      </a:r>
                      <a:r>
                        <a:rPr lang="en-US" sz="1200" dirty="0" smtClean="0">
                          <a:solidFill>
                            <a:schemeClr val="tx1"/>
                          </a:solidFill>
                          <a:latin typeface="Calibri" pitchFamily="34" charset="0"/>
                          <a:cs typeface="Times New Roman" pitchFamily="18" charset="0"/>
                        </a:rPr>
                        <a:t>(Calendar. MONTH)]);</a:t>
                      </a:r>
                    </a:p>
                    <a:p>
                      <a:pPr marL="457200" indent="-457200" eaLnBrk="0" hangingPunct="0">
                        <a:spcAft>
                          <a:spcPct val="0"/>
                        </a:spcAft>
                      </a:pPr>
                      <a:r>
                        <a:rPr lang="en-US" sz="1200" dirty="0" smtClean="0">
                          <a:solidFill>
                            <a:schemeClr val="tx1"/>
                          </a:solidFill>
                          <a:latin typeface="Calibri" pitchFamily="34" charset="0"/>
                          <a:cs typeface="Times New Roman" pitchFamily="18" charset="0"/>
                        </a:rPr>
                        <a:t>10.	</a:t>
                      </a:r>
                      <a:r>
                        <a:rPr lang="en-US" sz="1200" dirty="0" err="1" smtClean="0">
                          <a:solidFill>
                            <a:schemeClr val="tx1"/>
                          </a:solidFill>
                          <a:latin typeface="Calibri" pitchFamily="34" charset="0"/>
                          <a:cs typeface="Times New Roman" pitchFamily="18" charset="0"/>
                        </a:rPr>
                        <a:t>System.out.print</a:t>
                      </a:r>
                      <a:r>
                        <a:rPr lang="en-US" sz="1200" dirty="0" smtClean="0">
                          <a:solidFill>
                            <a:schemeClr val="tx1"/>
                          </a:solidFill>
                          <a:latin typeface="Calibri" pitchFamily="34" charset="0"/>
                          <a:cs typeface="Times New Roman" pitchFamily="18" charset="0"/>
                        </a:rPr>
                        <a:t>(" " + </a:t>
                      </a:r>
                      <a:r>
                        <a:rPr lang="en-US" sz="1200" dirty="0" err="1" smtClean="0">
                          <a:solidFill>
                            <a:schemeClr val="tx1"/>
                          </a:solidFill>
                          <a:latin typeface="Calibri" pitchFamily="34" charset="0"/>
                          <a:cs typeface="Times New Roman" pitchFamily="18" charset="0"/>
                        </a:rPr>
                        <a:t>cal.get</a:t>
                      </a:r>
                      <a:r>
                        <a:rPr lang="en-US" sz="1200" dirty="0" smtClean="0">
                          <a:solidFill>
                            <a:schemeClr val="tx1"/>
                          </a:solidFill>
                          <a:latin typeface="Calibri" pitchFamily="34" charset="0"/>
                          <a:cs typeface="Times New Roman" pitchFamily="18" charset="0"/>
                        </a:rPr>
                        <a:t>(</a:t>
                      </a:r>
                      <a:r>
                        <a:rPr lang="en-US" sz="1200" dirty="0" err="1" smtClean="0">
                          <a:solidFill>
                            <a:schemeClr val="tx1"/>
                          </a:solidFill>
                          <a:latin typeface="Calibri" pitchFamily="34" charset="0"/>
                          <a:cs typeface="Times New Roman" pitchFamily="18" charset="0"/>
                        </a:rPr>
                        <a:t>Calendar.DATE</a:t>
                      </a:r>
                      <a:r>
                        <a:rPr lang="en-US" sz="1200" dirty="0" smtClean="0">
                          <a:solidFill>
                            <a:schemeClr val="tx1"/>
                          </a:solidFill>
                          <a:latin typeface="Calibri" pitchFamily="34" charset="0"/>
                          <a:cs typeface="Times New Roman" pitchFamily="18" charset="0"/>
                        </a:rPr>
                        <a:t>) + " ");</a:t>
                      </a:r>
                    </a:p>
                    <a:p>
                      <a:pPr marL="457200" indent="-457200" eaLnBrk="0" hangingPunct="0">
                        <a:spcAft>
                          <a:spcPct val="0"/>
                        </a:spcAft>
                      </a:pPr>
                      <a:r>
                        <a:rPr lang="en-US" sz="1200" dirty="0" smtClean="0">
                          <a:solidFill>
                            <a:schemeClr val="tx1"/>
                          </a:solidFill>
                          <a:latin typeface="Calibri" pitchFamily="34" charset="0"/>
                          <a:cs typeface="Times New Roman" pitchFamily="18" charset="0"/>
                        </a:rPr>
                        <a:t>11.	</a:t>
                      </a:r>
                      <a:r>
                        <a:rPr lang="en-US" sz="1200" dirty="0" err="1" smtClean="0">
                          <a:solidFill>
                            <a:schemeClr val="tx1"/>
                          </a:solidFill>
                          <a:latin typeface="Calibri" pitchFamily="34" charset="0"/>
                          <a:cs typeface="Times New Roman" pitchFamily="18" charset="0"/>
                        </a:rPr>
                        <a:t>System.out.println</a:t>
                      </a:r>
                      <a:r>
                        <a:rPr lang="en-US" sz="1200" dirty="0" smtClean="0">
                          <a:solidFill>
                            <a:schemeClr val="tx1"/>
                          </a:solidFill>
                          <a:latin typeface="Calibri" pitchFamily="34" charset="0"/>
                          <a:cs typeface="Times New Roman" pitchFamily="18" charset="0"/>
                        </a:rPr>
                        <a:t>(</a:t>
                      </a:r>
                      <a:r>
                        <a:rPr lang="en-US" sz="1200" dirty="0" err="1" smtClean="0">
                          <a:solidFill>
                            <a:schemeClr val="tx1"/>
                          </a:solidFill>
                          <a:latin typeface="Calibri" pitchFamily="34" charset="0"/>
                          <a:cs typeface="Times New Roman" pitchFamily="18" charset="0"/>
                        </a:rPr>
                        <a:t>cal.get</a:t>
                      </a:r>
                      <a:r>
                        <a:rPr lang="en-US" sz="1200" dirty="0" smtClean="0">
                          <a:solidFill>
                            <a:schemeClr val="tx1"/>
                          </a:solidFill>
                          <a:latin typeface="Calibri" pitchFamily="34" charset="0"/>
                          <a:cs typeface="Times New Roman" pitchFamily="18" charset="0"/>
                        </a:rPr>
                        <a:t>(</a:t>
                      </a:r>
                      <a:r>
                        <a:rPr lang="en-US" sz="1200" dirty="0" err="1" smtClean="0">
                          <a:solidFill>
                            <a:schemeClr val="tx1"/>
                          </a:solidFill>
                          <a:latin typeface="Calibri" pitchFamily="34" charset="0"/>
                          <a:cs typeface="Times New Roman" pitchFamily="18" charset="0"/>
                        </a:rPr>
                        <a:t>Calendar.YEAR</a:t>
                      </a:r>
                      <a:r>
                        <a:rPr lang="en-US" sz="1200" dirty="0" smtClean="0">
                          <a:solidFill>
                            <a:schemeClr val="tx1"/>
                          </a:solidFill>
                          <a:latin typeface="Calibri" pitchFamily="34" charset="0"/>
                          <a:cs typeface="Times New Roman" pitchFamily="18" charset="0"/>
                        </a:rPr>
                        <a:t>));</a:t>
                      </a:r>
                    </a:p>
                    <a:p>
                      <a:pPr marL="457200" indent="-457200">
                        <a:spcAft>
                          <a:spcPct val="0"/>
                        </a:spcAft>
                      </a:pPr>
                      <a:r>
                        <a:rPr lang="en-US" sz="1200" dirty="0" smtClean="0">
                          <a:solidFill>
                            <a:schemeClr val="tx1"/>
                          </a:solidFill>
                          <a:latin typeface="Calibri" pitchFamily="34" charset="0"/>
                        </a:rPr>
                        <a:t>	</a:t>
                      </a:r>
                      <a:r>
                        <a:rPr lang="en-US" sz="1200" dirty="0" smtClean="0">
                          <a:solidFill>
                            <a:schemeClr val="tx1"/>
                          </a:solidFill>
                          <a:latin typeface="Calibri" pitchFamily="34" charset="0"/>
                          <a:cs typeface="Times New Roman" pitchFamily="18" charset="0"/>
                        </a:rPr>
                        <a:t>// Setting Time</a:t>
                      </a:r>
                    </a:p>
                    <a:p>
                      <a:pPr marL="457200" indent="-457200">
                        <a:spcAft>
                          <a:spcPct val="0"/>
                        </a:spcAft>
                      </a:pPr>
                      <a:r>
                        <a:rPr lang="en-US" sz="1200" dirty="0" smtClean="0">
                          <a:solidFill>
                            <a:schemeClr val="tx1"/>
                          </a:solidFill>
                          <a:latin typeface="Calibri" pitchFamily="34" charset="0"/>
                          <a:cs typeface="Times New Roman" pitchFamily="18" charset="0"/>
                        </a:rPr>
                        <a:t>12.            </a:t>
                      </a:r>
                      <a:r>
                        <a:rPr lang="en-US" sz="1200" dirty="0" err="1" smtClean="0">
                          <a:solidFill>
                            <a:schemeClr val="tx1"/>
                          </a:solidFill>
                          <a:latin typeface="Calibri" pitchFamily="34" charset="0"/>
                          <a:cs typeface="Times New Roman" pitchFamily="18" charset="0"/>
                        </a:rPr>
                        <a:t>cal.set</a:t>
                      </a:r>
                      <a:r>
                        <a:rPr lang="en-US" sz="1200" dirty="0" smtClean="0">
                          <a:solidFill>
                            <a:schemeClr val="tx1"/>
                          </a:solidFill>
                          <a:latin typeface="Calibri" pitchFamily="34" charset="0"/>
                          <a:cs typeface="Times New Roman" pitchFamily="18" charset="0"/>
                        </a:rPr>
                        <a:t>(</a:t>
                      </a:r>
                      <a:r>
                        <a:rPr lang="en-US" sz="1200" dirty="0" err="1" smtClean="0">
                          <a:solidFill>
                            <a:schemeClr val="tx1"/>
                          </a:solidFill>
                          <a:latin typeface="Calibri" pitchFamily="34" charset="0"/>
                          <a:cs typeface="Times New Roman" pitchFamily="18" charset="0"/>
                        </a:rPr>
                        <a:t>Calendar.HOUR</a:t>
                      </a:r>
                      <a:r>
                        <a:rPr lang="en-US" sz="1200" dirty="0" smtClean="0">
                          <a:solidFill>
                            <a:schemeClr val="tx1"/>
                          </a:solidFill>
                          <a:latin typeface="Calibri" pitchFamily="34" charset="0"/>
                          <a:cs typeface="Times New Roman" pitchFamily="18" charset="0"/>
                        </a:rPr>
                        <a:t>, 10);</a:t>
                      </a:r>
                      <a:endParaRPr lang="en-IN" sz="1200" dirty="0">
                        <a:solidFill>
                          <a:schemeClr val="tx1"/>
                        </a:solidFill>
                        <a:latin typeface="Calibri" pitchFamily="34" charset="0"/>
                      </a:endParaRPr>
                    </a:p>
                  </a:txBody>
                  <a:tcPr/>
                </a:tc>
                <a:tc>
                  <a:txBody>
                    <a:bodyPr/>
                    <a:lstStyle/>
                    <a:p>
                      <a:r>
                        <a:rPr lang="en-US" sz="1200" dirty="0" smtClean="0">
                          <a:solidFill>
                            <a:schemeClr val="tx1"/>
                          </a:solidFill>
                          <a:latin typeface="Calibri" pitchFamily="34" charset="0"/>
                          <a:cs typeface="Times New Roman" pitchFamily="18" charset="0"/>
                        </a:rPr>
                        <a:t>13.        </a:t>
                      </a:r>
                      <a:r>
                        <a:rPr lang="en-US" sz="1200" dirty="0" err="1" smtClean="0">
                          <a:solidFill>
                            <a:schemeClr val="tx1"/>
                          </a:solidFill>
                          <a:latin typeface="Calibri" pitchFamily="34" charset="0"/>
                          <a:cs typeface="Times New Roman" pitchFamily="18" charset="0"/>
                        </a:rPr>
                        <a:t>cal.set</a:t>
                      </a:r>
                      <a:r>
                        <a:rPr lang="en-US" sz="1200" dirty="0" smtClean="0">
                          <a:solidFill>
                            <a:schemeClr val="tx1"/>
                          </a:solidFill>
                          <a:latin typeface="Calibri" pitchFamily="34" charset="0"/>
                          <a:cs typeface="Times New Roman" pitchFamily="18" charset="0"/>
                        </a:rPr>
                        <a:t>(</a:t>
                      </a:r>
                      <a:r>
                        <a:rPr lang="en-US" sz="1200" dirty="0" err="1" smtClean="0">
                          <a:solidFill>
                            <a:schemeClr val="tx1"/>
                          </a:solidFill>
                          <a:latin typeface="Calibri" pitchFamily="34" charset="0"/>
                          <a:cs typeface="Times New Roman" pitchFamily="18" charset="0"/>
                        </a:rPr>
                        <a:t>Calendar.MINUTE</a:t>
                      </a:r>
                      <a:r>
                        <a:rPr lang="en-US" sz="1200" dirty="0" smtClean="0">
                          <a:solidFill>
                            <a:schemeClr val="tx1"/>
                          </a:solidFill>
                          <a:latin typeface="Calibri" pitchFamily="34" charset="0"/>
                          <a:cs typeface="Times New Roman" pitchFamily="18" charset="0"/>
                        </a:rPr>
                        <a:t>, 27);</a:t>
                      </a:r>
                    </a:p>
                    <a:p>
                      <a:pPr marL="457200" indent="-457200">
                        <a:spcAft>
                          <a:spcPct val="0"/>
                        </a:spcAft>
                      </a:pPr>
                      <a:r>
                        <a:rPr lang="en-US" sz="1200" dirty="0" smtClean="0">
                          <a:solidFill>
                            <a:schemeClr val="tx1"/>
                          </a:solidFill>
                          <a:latin typeface="Calibri" pitchFamily="34" charset="0"/>
                          <a:cs typeface="Times New Roman" pitchFamily="18" charset="0"/>
                        </a:rPr>
                        <a:t>14.        </a:t>
                      </a:r>
                      <a:r>
                        <a:rPr lang="en-US" sz="1200" dirty="0" err="1" smtClean="0">
                          <a:solidFill>
                            <a:schemeClr val="tx1"/>
                          </a:solidFill>
                          <a:latin typeface="Calibri" pitchFamily="34" charset="0"/>
                          <a:cs typeface="Times New Roman" pitchFamily="18" charset="0"/>
                        </a:rPr>
                        <a:t>cal.set</a:t>
                      </a:r>
                      <a:r>
                        <a:rPr lang="en-US" sz="1200" dirty="0" smtClean="0">
                          <a:solidFill>
                            <a:schemeClr val="tx1"/>
                          </a:solidFill>
                          <a:latin typeface="Calibri" pitchFamily="34" charset="0"/>
                          <a:cs typeface="Times New Roman" pitchFamily="18" charset="0"/>
                        </a:rPr>
                        <a:t>(</a:t>
                      </a:r>
                      <a:r>
                        <a:rPr lang="en-US" sz="1200" dirty="0" err="1" smtClean="0">
                          <a:solidFill>
                            <a:schemeClr val="tx1"/>
                          </a:solidFill>
                          <a:latin typeface="Calibri" pitchFamily="34" charset="0"/>
                          <a:cs typeface="Times New Roman" pitchFamily="18" charset="0"/>
                        </a:rPr>
                        <a:t>Calendar.SECOND</a:t>
                      </a:r>
                      <a:r>
                        <a:rPr lang="en-US" sz="1200" dirty="0" smtClean="0">
                          <a:solidFill>
                            <a:schemeClr val="tx1"/>
                          </a:solidFill>
                          <a:latin typeface="Calibri" pitchFamily="34" charset="0"/>
                          <a:cs typeface="Times New Roman" pitchFamily="18" charset="0"/>
                        </a:rPr>
                        <a:t>, 0);</a:t>
                      </a:r>
                    </a:p>
                    <a:p>
                      <a:pPr marL="457200" indent="-457200">
                        <a:spcAft>
                          <a:spcPct val="0"/>
                        </a:spcAft>
                      </a:pPr>
                      <a:r>
                        <a:rPr lang="en-US" sz="1200" dirty="0" smtClean="0">
                          <a:solidFill>
                            <a:schemeClr val="tx1"/>
                          </a:solidFill>
                          <a:latin typeface="Calibri" pitchFamily="34" charset="0"/>
                          <a:cs typeface="Times New Roman" pitchFamily="18" charset="0"/>
                        </a:rPr>
                        <a:t>15. 	</a:t>
                      </a:r>
                      <a:r>
                        <a:rPr lang="en-US" sz="1200" dirty="0" err="1" smtClean="0">
                          <a:solidFill>
                            <a:schemeClr val="tx1"/>
                          </a:solidFill>
                          <a:latin typeface="Calibri" pitchFamily="34" charset="0"/>
                          <a:cs typeface="Times New Roman" pitchFamily="18" charset="0"/>
                        </a:rPr>
                        <a:t>System.out.print</a:t>
                      </a:r>
                      <a:r>
                        <a:rPr lang="en-US" sz="1200" dirty="0" smtClean="0">
                          <a:solidFill>
                            <a:schemeClr val="tx1"/>
                          </a:solidFill>
                          <a:latin typeface="Calibri" pitchFamily="34" charset="0"/>
                          <a:cs typeface="Times New Roman" pitchFamily="18" charset="0"/>
                        </a:rPr>
                        <a:t>("Time is: ");</a:t>
                      </a:r>
                    </a:p>
                    <a:p>
                      <a:pPr marL="457200" indent="-457200">
                        <a:spcAft>
                          <a:spcPct val="0"/>
                        </a:spcAft>
                      </a:pPr>
                      <a:r>
                        <a:rPr lang="en-US" sz="1200" dirty="0" smtClean="0">
                          <a:solidFill>
                            <a:schemeClr val="tx1"/>
                          </a:solidFill>
                          <a:latin typeface="Calibri" pitchFamily="34" charset="0"/>
                          <a:cs typeface="Times New Roman" pitchFamily="18" charset="0"/>
                        </a:rPr>
                        <a:t>16. 	</a:t>
                      </a:r>
                      <a:r>
                        <a:rPr lang="en-US" sz="1200" dirty="0" err="1" smtClean="0">
                          <a:solidFill>
                            <a:schemeClr val="tx1"/>
                          </a:solidFill>
                          <a:latin typeface="Calibri" pitchFamily="34" charset="0"/>
                          <a:cs typeface="Times New Roman" pitchFamily="18" charset="0"/>
                        </a:rPr>
                        <a:t>System.out.print</a:t>
                      </a:r>
                      <a:r>
                        <a:rPr lang="en-US" sz="1200" dirty="0" smtClean="0">
                          <a:solidFill>
                            <a:schemeClr val="tx1"/>
                          </a:solidFill>
                          <a:latin typeface="Calibri" pitchFamily="34" charset="0"/>
                          <a:cs typeface="Times New Roman" pitchFamily="18" charset="0"/>
                        </a:rPr>
                        <a:t>(</a:t>
                      </a:r>
                      <a:r>
                        <a:rPr lang="en-US" sz="1200" dirty="0" err="1" smtClean="0">
                          <a:solidFill>
                            <a:schemeClr val="tx1"/>
                          </a:solidFill>
                          <a:latin typeface="Calibri" pitchFamily="34" charset="0"/>
                          <a:cs typeface="Times New Roman" pitchFamily="18" charset="0"/>
                        </a:rPr>
                        <a:t>cal.get</a:t>
                      </a:r>
                      <a:r>
                        <a:rPr lang="en-US" sz="1200" dirty="0" smtClean="0">
                          <a:solidFill>
                            <a:schemeClr val="tx1"/>
                          </a:solidFill>
                          <a:latin typeface="Calibri" pitchFamily="34" charset="0"/>
                          <a:cs typeface="Times New Roman" pitchFamily="18" charset="0"/>
                        </a:rPr>
                        <a:t>(</a:t>
                      </a:r>
                      <a:r>
                        <a:rPr lang="en-US" sz="1200" dirty="0" err="1" smtClean="0">
                          <a:solidFill>
                            <a:schemeClr val="tx1"/>
                          </a:solidFill>
                          <a:latin typeface="Calibri" pitchFamily="34" charset="0"/>
                          <a:cs typeface="Times New Roman" pitchFamily="18" charset="0"/>
                        </a:rPr>
                        <a:t>Calendar.HOUR</a:t>
                      </a:r>
                      <a:r>
                        <a:rPr lang="en-US" sz="1200" dirty="0" smtClean="0">
                          <a:solidFill>
                            <a:schemeClr val="tx1"/>
                          </a:solidFill>
                          <a:latin typeface="Calibri" pitchFamily="34" charset="0"/>
                          <a:cs typeface="Times New Roman" pitchFamily="18" charset="0"/>
                        </a:rPr>
                        <a:t>) + ":");</a:t>
                      </a:r>
                    </a:p>
                    <a:p>
                      <a:pPr marL="457200" indent="-457200">
                        <a:spcAft>
                          <a:spcPct val="0"/>
                        </a:spcAft>
                      </a:pPr>
                      <a:r>
                        <a:rPr lang="en-US" sz="1200" dirty="0" smtClean="0">
                          <a:solidFill>
                            <a:schemeClr val="tx1"/>
                          </a:solidFill>
                          <a:latin typeface="Calibri" pitchFamily="34" charset="0"/>
                          <a:cs typeface="Times New Roman" pitchFamily="18" charset="0"/>
                        </a:rPr>
                        <a:t>17.	</a:t>
                      </a:r>
                      <a:r>
                        <a:rPr lang="en-US" sz="1200" dirty="0" err="1" smtClean="0">
                          <a:solidFill>
                            <a:schemeClr val="tx1"/>
                          </a:solidFill>
                          <a:latin typeface="Calibri" pitchFamily="34" charset="0"/>
                          <a:cs typeface="Times New Roman" pitchFamily="18" charset="0"/>
                        </a:rPr>
                        <a:t>System.out.print</a:t>
                      </a:r>
                      <a:r>
                        <a:rPr lang="en-US" sz="1200" dirty="0" smtClean="0">
                          <a:solidFill>
                            <a:schemeClr val="tx1"/>
                          </a:solidFill>
                          <a:latin typeface="Calibri" pitchFamily="34" charset="0"/>
                          <a:cs typeface="Times New Roman" pitchFamily="18" charset="0"/>
                        </a:rPr>
                        <a:t>(</a:t>
                      </a:r>
                      <a:r>
                        <a:rPr lang="en-US" sz="1200" dirty="0" err="1" smtClean="0">
                          <a:solidFill>
                            <a:schemeClr val="tx1"/>
                          </a:solidFill>
                          <a:latin typeface="Calibri" pitchFamily="34" charset="0"/>
                          <a:cs typeface="Times New Roman" pitchFamily="18" charset="0"/>
                        </a:rPr>
                        <a:t>cal.get</a:t>
                      </a:r>
                      <a:r>
                        <a:rPr lang="en-US" sz="1200" dirty="0" smtClean="0">
                          <a:solidFill>
                            <a:schemeClr val="tx1"/>
                          </a:solidFill>
                          <a:latin typeface="Calibri" pitchFamily="34" charset="0"/>
                          <a:cs typeface="Times New Roman" pitchFamily="18" charset="0"/>
                        </a:rPr>
                        <a:t>(</a:t>
                      </a:r>
                      <a:r>
                        <a:rPr lang="en-US" sz="1200" dirty="0" err="1" smtClean="0">
                          <a:solidFill>
                            <a:schemeClr val="tx1"/>
                          </a:solidFill>
                          <a:latin typeface="Calibri" pitchFamily="34" charset="0"/>
                          <a:cs typeface="Times New Roman" pitchFamily="18" charset="0"/>
                        </a:rPr>
                        <a:t>Calendar.MINUTE</a:t>
                      </a:r>
                      <a:r>
                        <a:rPr lang="en-US" sz="1200" dirty="0" smtClean="0">
                          <a:solidFill>
                            <a:schemeClr val="tx1"/>
                          </a:solidFill>
                          <a:latin typeface="Calibri" pitchFamily="34" charset="0"/>
                          <a:cs typeface="Times New Roman" pitchFamily="18" charset="0"/>
                        </a:rPr>
                        <a:t>) + ":");</a:t>
                      </a:r>
                    </a:p>
                    <a:p>
                      <a:pPr marL="457200" indent="-457200">
                        <a:spcAft>
                          <a:spcPct val="0"/>
                        </a:spcAft>
                      </a:pPr>
                      <a:r>
                        <a:rPr lang="en-US" sz="1200" dirty="0" smtClean="0">
                          <a:solidFill>
                            <a:schemeClr val="tx1"/>
                          </a:solidFill>
                          <a:latin typeface="Calibri" pitchFamily="34" charset="0"/>
                          <a:cs typeface="Times New Roman" pitchFamily="18" charset="0"/>
                        </a:rPr>
                        <a:t>18.	</a:t>
                      </a:r>
                      <a:r>
                        <a:rPr lang="en-US" sz="1200" dirty="0" err="1" smtClean="0">
                          <a:solidFill>
                            <a:schemeClr val="tx1"/>
                          </a:solidFill>
                          <a:latin typeface="Calibri" pitchFamily="34" charset="0"/>
                          <a:cs typeface="Times New Roman" pitchFamily="18" charset="0"/>
                        </a:rPr>
                        <a:t>System.out.print</a:t>
                      </a:r>
                      <a:r>
                        <a:rPr lang="en-US" sz="1200" dirty="0" smtClean="0">
                          <a:solidFill>
                            <a:schemeClr val="tx1"/>
                          </a:solidFill>
                          <a:latin typeface="Calibri" pitchFamily="34" charset="0"/>
                          <a:cs typeface="Times New Roman" pitchFamily="18" charset="0"/>
                        </a:rPr>
                        <a:t>(</a:t>
                      </a:r>
                      <a:r>
                        <a:rPr lang="en-US" sz="1200" dirty="0" err="1" smtClean="0">
                          <a:solidFill>
                            <a:schemeClr val="tx1"/>
                          </a:solidFill>
                          <a:latin typeface="Calibri" pitchFamily="34" charset="0"/>
                          <a:cs typeface="Times New Roman" pitchFamily="18" charset="0"/>
                        </a:rPr>
                        <a:t>cal.get</a:t>
                      </a:r>
                      <a:r>
                        <a:rPr lang="en-US" sz="1200" dirty="0" smtClean="0">
                          <a:solidFill>
                            <a:schemeClr val="tx1"/>
                          </a:solidFill>
                          <a:latin typeface="Calibri" pitchFamily="34" charset="0"/>
                          <a:cs typeface="Times New Roman" pitchFamily="18" charset="0"/>
                        </a:rPr>
                        <a:t>(</a:t>
                      </a:r>
                      <a:r>
                        <a:rPr lang="en-US" sz="1200" dirty="0" err="1" smtClean="0">
                          <a:solidFill>
                            <a:schemeClr val="tx1"/>
                          </a:solidFill>
                          <a:latin typeface="Calibri" pitchFamily="34" charset="0"/>
                          <a:cs typeface="Times New Roman" pitchFamily="18" charset="0"/>
                        </a:rPr>
                        <a:t>Calendar.SECOND</a:t>
                      </a:r>
                      <a:r>
                        <a:rPr lang="en-US" sz="1200" dirty="0" smtClean="0">
                          <a:solidFill>
                            <a:schemeClr val="tx1"/>
                          </a:solidFill>
                          <a:latin typeface="Calibri" pitchFamily="34" charset="0"/>
                          <a:cs typeface="Times New Roman" pitchFamily="18" charset="0"/>
                        </a:rPr>
                        <a:t>));</a:t>
                      </a:r>
                    </a:p>
                    <a:p>
                      <a:pPr marL="457200" indent="-457200">
                        <a:spcAft>
                          <a:spcPct val="0"/>
                        </a:spcAft>
                      </a:pPr>
                      <a:r>
                        <a:rPr lang="en-US" sz="1200" dirty="0" smtClean="0">
                          <a:solidFill>
                            <a:schemeClr val="tx1"/>
                          </a:solidFill>
                          <a:latin typeface="Calibri" pitchFamily="34" charset="0"/>
                          <a:cs typeface="Times New Roman" pitchFamily="18" charset="0"/>
                        </a:rPr>
                        <a:t>19.	}</a:t>
                      </a:r>
                    </a:p>
                    <a:p>
                      <a:pPr marL="457200" indent="-457200">
                        <a:spcAft>
                          <a:spcPct val="0"/>
                        </a:spcAft>
                      </a:pPr>
                      <a:r>
                        <a:rPr lang="en-US" sz="1200" dirty="0" smtClean="0">
                          <a:solidFill>
                            <a:schemeClr val="tx1"/>
                          </a:solidFill>
                          <a:latin typeface="Calibri" pitchFamily="34" charset="0"/>
                          <a:cs typeface="Times New Roman" pitchFamily="18" charset="0"/>
                        </a:rPr>
                        <a:t>20. }</a:t>
                      </a:r>
                    </a:p>
                    <a:p>
                      <a:pPr marL="457200" indent="-457200">
                        <a:spcAft>
                          <a:spcPct val="0"/>
                        </a:spcAft>
                      </a:pPr>
                      <a:r>
                        <a:rPr lang="en-IN" sz="1200" b="1" dirty="0" smtClean="0">
                          <a:solidFill>
                            <a:schemeClr val="tx1"/>
                          </a:solidFill>
                          <a:latin typeface="Calibri" pitchFamily="34" charset="0"/>
                        </a:rPr>
                        <a:t>Output</a:t>
                      </a:r>
                    </a:p>
                    <a:p>
                      <a:pPr marL="457200" indent="-457200">
                        <a:spcAft>
                          <a:spcPct val="0"/>
                        </a:spcAft>
                      </a:pPr>
                      <a:r>
                        <a:rPr lang="en-IN" sz="1200" b="0" dirty="0" smtClean="0">
                          <a:latin typeface="Calibri" pitchFamily="34" charset="0"/>
                        </a:rPr>
                        <a:t>The Date is: </a:t>
                      </a:r>
                    </a:p>
                    <a:p>
                      <a:pPr marL="457200" indent="-457200">
                        <a:spcAft>
                          <a:spcPct val="0"/>
                        </a:spcAft>
                      </a:pPr>
                      <a:r>
                        <a:rPr lang="en-IN" sz="1200" b="0" dirty="0" smtClean="0">
                          <a:latin typeface="Calibri" pitchFamily="34" charset="0"/>
                        </a:rPr>
                        <a:t>Jul 31 2013</a:t>
                      </a:r>
                    </a:p>
                    <a:p>
                      <a:pPr marL="457200" indent="-457200">
                        <a:spcAft>
                          <a:spcPct val="0"/>
                        </a:spcAft>
                      </a:pPr>
                      <a:r>
                        <a:rPr lang="en-IN" sz="1200" b="0" dirty="0" smtClean="0">
                          <a:latin typeface="Calibri" pitchFamily="34" charset="0"/>
                        </a:rPr>
                        <a:t>Time is: 10:27:0</a:t>
                      </a:r>
                      <a:endParaRPr lang="en-IN" sz="1200" b="0" dirty="0">
                        <a:latin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ourier New" pitchFamily="49" charset="0"/>
              </a:rPr>
              <a:t>Example Of </a:t>
            </a:r>
            <a:r>
              <a:rPr lang="en-US" sz="2800" b="1" dirty="0" err="1" smtClean="0">
                <a:latin typeface="Calibri" pitchFamily="34" charset="0"/>
                <a:ea typeface="Times New Roman" pitchFamily="18" charset="0"/>
                <a:cs typeface="Courier New" pitchFamily="49" charset="0"/>
              </a:rPr>
              <a:t>GregorianCalendar</a:t>
            </a:r>
            <a:endParaRPr lang="en-US" sz="2800" b="1" dirty="0" smtClean="0">
              <a:latin typeface="Calibri" pitchFamily="34" charset="0"/>
            </a:endParaRP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lnSpcReduction="10000"/>
          </a:bodyPr>
          <a:lstStyle>
            <a:extLst/>
          </a:lstStyle>
          <a:p>
            <a:endParaRPr lang="en-US" sz="1600" b="1" dirty="0" smtClean="0">
              <a:latin typeface="Calibri" pitchFamily="34" charset="0"/>
              <a:cs typeface="Courier New" pitchFamily="49" charset="0"/>
            </a:endParaRPr>
          </a:p>
          <a:p>
            <a:pPr marL="457200" indent="-457200">
              <a:buNone/>
            </a:pPr>
            <a:r>
              <a:rPr lang="en-US" sz="1600" dirty="0" smtClean="0">
                <a:solidFill>
                  <a:srgbClr val="000000"/>
                </a:solidFill>
                <a:latin typeface="Calibri" pitchFamily="34" charset="0"/>
                <a:ea typeface="Times New Roman" pitchFamily="18" charset="0"/>
                <a:cs typeface="Courier New" pitchFamily="49" charset="0"/>
              </a:rPr>
              <a:t>import </a:t>
            </a:r>
            <a:r>
              <a:rPr lang="en-US" sz="1600" dirty="0" err="1" smtClean="0">
                <a:solidFill>
                  <a:srgbClr val="000000"/>
                </a:solidFill>
                <a:latin typeface="Calibri" pitchFamily="34" charset="0"/>
                <a:ea typeface="Times New Roman" pitchFamily="18" charset="0"/>
                <a:cs typeface="Courier New" pitchFamily="49" charset="0"/>
              </a:rPr>
              <a:t>java.util</a:t>
            </a:r>
            <a:r>
              <a:rPr lang="en-US" sz="1600" dirty="0" smtClean="0">
                <a:solidFill>
                  <a:srgbClr val="000000"/>
                </a:solidFill>
                <a:latin typeface="Calibri" pitchFamily="34" charset="0"/>
                <a:ea typeface="Times New Roman" pitchFamily="18" charset="0"/>
                <a:cs typeface="Courier New" pitchFamily="49" charset="0"/>
              </a:rPr>
              <a:t>.*;</a:t>
            </a:r>
          </a:p>
          <a:p>
            <a:pPr marL="457200" indent="-457200">
              <a:buSzPct val="125000"/>
              <a:buNone/>
            </a:pPr>
            <a:r>
              <a:rPr lang="en-US" sz="1600" dirty="0" smtClean="0">
                <a:solidFill>
                  <a:srgbClr val="000000"/>
                </a:solidFill>
                <a:latin typeface="Calibri" pitchFamily="34" charset="0"/>
                <a:ea typeface="Times New Roman" pitchFamily="18" charset="0"/>
                <a:cs typeface="Courier New" pitchFamily="49" charset="0"/>
              </a:rPr>
              <a:t>public class </a:t>
            </a:r>
            <a:r>
              <a:rPr lang="en-US" sz="1600" dirty="0" err="1" smtClean="0">
                <a:solidFill>
                  <a:srgbClr val="000000"/>
                </a:solidFill>
                <a:latin typeface="Calibri" pitchFamily="34" charset="0"/>
                <a:ea typeface="Times New Roman" pitchFamily="18" charset="0"/>
                <a:cs typeface="Courier New" pitchFamily="49" charset="0"/>
              </a:rPr>
              <a:t>GregorianCalendarDemo</a:t>
            </a:r>
            <a:endParaRPr lang="en-US" sz="1600" dirty="0" smtClean="0">
              <a:solidFill>
                <a:srgbClr val="000000"/>
              </a:solidFill>
              <a:latin typeface="Calibri" pitchFamily="34" charset="0"/>
              <a:ea typeface="Times New Roman" pitchFamily="18" charset="0"/>
              <a:cs typeface="Courier New" pitchFamily="49" charset="0"/>
            </a:endParaRPr>
          </a:p>
          <a:p>
            <a:pPr marL="457200" indent="-457200">
              <a:buSzPct val="125000"/>
              <a:buNone/>
            </a:pPr>
            <a:r>
              <a:rPr lang="en-US" sz="1600" dirty="0" smtClean="0">
                <a:solidFill>
                  <a:srgbClr val="000000"/>
                </a:solidFill>
                <a:latin typeface="Calibri" pitchFamily="34" charset="0"/>
                <a:ea typeface="Times New Roman" pitchFamily="18" charset="0"/>
                <a:cs typeface="Courier New" pitchFamily="49" charset="0"/>
              </a:rPr>
              <a:t>{    </a:t>
            </a:r>
          </a:p>
          <a:p>
            <a:pPr marL="457200" indent="-457200">
              <a:buSzPct val="125000"/>
              <a:buNone/>
            </a:pPr>
            <a:r>
              <a:rPr lang="en-US" sz="1600" dirty="0" smtClean="0">
                <a:solidFill>
                  <a:srgbClr val="000000"/>
                </a:solidFill>
                <a:latin typeface="Calibri" pitchFamily="34" charset="0"/>
                <a:ea typeface="Times New Roman" pitchFamily="18" charset="0"/>
                <a:cs typeface="Courier New" pitchFamily="49" charset="0"/>
              </a:rPr>
              <a:t>	public static void main(String </a:t>
            </a:r>
            <a:r>
              <a:rPr lang="en-US" sz="1600" dirty="0" err="1" smtClean="0">
                <a:solidFill>
                  <a:srgbClr val="000000"/>
                </a:solidFill>
                <a:latin typeface="Calibri" pitchFamily="34" charset="0"/>
                <a:ea typeface="Times New Roman" pitchFamily="18" charset="0"/>
                <a:cs typeface="Courier New" pitchFamily="49" charset="0"/>
              </a:rPr>
              <a:t>args</a:t>
            </a:r>
            <a:r>
              <a:rPr lang="en-US" sz="1600" dirty="0" smtClean="0">
                <a:solidFill>
                  <a:srgbClr val="000000"/>
                </a:solidFill>
                <a:latin typeface="Calibri" pitchFamily="34" charset="0"/>
                <a:ea typeface="Times New Roman" pitchFamily="18" charset="0"/>
                <a:cs typeface="Courier New" pitchFamily="49" charset="0"/>
              </a:rPr>
              <a:t>[]) </a:t>
            </a:r>
          </a:p>
          <a:p>
            <a:pPr marL="457200" indent="-457200">
              <a:buSzPct val="125000"/>
              <a:buNone/>
            </a:pPr>
            <a:r>
              <a:rPr lang="en-US" sz="1600" dirty="0" smtClean="0">
                <a:solidFill>
                  <a:srgbClr val="000000"/>
                </a:solidFill>
                <a:latin typeface="Calibri" pitchFamily="34" charset="0"/>
                <a:ea typeface="Times New Roman" pitchFamily="18" charset="0"/>
                <a:cs typeface="Courier New" pitchFamily="49" charset="0"/>
              </a:rPr>
              <a:t>       	{        </a:t>
            </a:r>
          </a:p>
          <a:p>
            <a:pPr marL="457200" indent="-457200">
              <a:buSzPct val="125000"/>
              <a:buNone/>
            </a:pPr>
            <a:r>
              <a:rPr lang="en-US" sz="1600" dirty="0" smtClean="0">
                <a:solidFill>
                  <a:srgbClr val="000000"/>
                </a:solidFill>
                <a:latin typeface="Calibri" pitchFamily="34" charset="0"/>
                <a:ea typeface="Times New Roman" pitchFamily="18" charset="0"/>
                <a:cs typeface="Courier New" pitchFamily="49" charset="0"/>
              </a:rPr>
              <a:t>		Calendar </a:t>
            </a:r>
            <a:r>
              <a:rPr lang="en-US" sz="1600" dirty="0" err="1" smtClean="0">
                <a:solidFill>
                  <a:srgbClr val="000000"/>
                </a:solidFill>
                <a:latin typeface="Calibri" pitchFamily="34" charset="0"/>
                <a:ea typeface="Times New Roman" pitchFamily="18" charset="0"/>
                <a:cs typeface="Courier New" pitchFamily="49" charset="0"/>
              </a:rPr>
              <a:t>calendar</a:t>
            </a:r>
            <a:r>
              <a:rPr lang="en-US" sz="1600" dirty="0" smtClean="0">
                <a:solidFill>
                  <a:srgbClr val="000000"/>
                </a:solidFill>
                <a:latin typeface="Calibri" pitchFamily="34" charset="0"/>
                <a:ea typeface="Times New Roman" pitchFamily="18" charset="0"/>
                <a:cs typeface="Courier New" pitchFamily="49" charset="0"/>
              </a:rPr>
              <a:t> = new </a:t>
            </a:r>
            <a:r>
              <a:rPr lang="en-US" sz="1600" dirty="0" err="1" smtClean="0">
                <a:solidFill>
                  <a:srgbClr val="000000"/>
                </a:solidFill>
                <a:latin typeface="Calibri" pitchFamily="34" charset="0"/>
                <a:ea typeface="Times New Roman" pitchFamily="18" charset="0"/>
                <a:cs typeface="Courier New" pitchFamily="49" charset="0"/>
              </a:rPr>
              <a:t>GregorianCalendar</a:t>
            </a:r>
            <a:r>
              <a:rPr lang="en-US" sz="1600" dirty="0" smtClean="0">
                <a:solidFill>
                  <a:srgbClr val="000000"/>
                </a:solidFill>
                <a:latin typeface="Calibri" pitchFamily="34" charset="0"/>
                <a:ea typeface="Times New Roman" pitchFamily="18" charset="0"/>
                <a:cs typeface="Courier New" pitchFamily="49" charset="0"/>
              </a:rPr>
              <a:t>();        </a:t>
            </a:r>
          </a:p>
          <a:p>
            <a:pPr marL="457200" indent="-457200">
              <a:buSzPct val="125000"/>
              <a:buNone/>
            </a:pPr>
            <a:r>
              <a:rPr lang="en-US" sz="1600" dirty="0" smtClean="0">
                <a:solidFill>
                  <a:srgbClr val="000000"/>
                </a:solidFill>
                <a:latin typeface="Calibri" pitchFamily="34" charset="0"/>
                <a:ea typeface="Times New Roman" pitchFamily="18" charset="0"/>
                <a:cs typeface="Courier New" pitchFamily="49" charset="0"/>
              </a:rPr>
              <a:t>		</a:t>
            </a:r>
            <a:r>
              <a:rPr lang="en-US" sz="1600" dirty="0" err="1" smtClean="0">
                <a:solidFill>
                  <a:srgbClr val="000000"/>
                </a:solidFill>
                <a:latin typeface="Calibri" pitchFamily="34" charset="0"/>
                <a:ea typeface="Times New Roman" pitchFamily="18" charset="0"/>
                <a:cs typeface="Courier New" pitchFamily="49" charset="0"/>
              </a:rPr>
              <a:t>System.out.println</a:t>
            </a:r>
            <a:r>
              <a:rPr lang="en-US" sz="1600" dirty="0" smtClean="0">
                <a:solidFill>
                  <a:srgbClr val="000000"/>
                </a:solidFill>
                <a:latin typeface="Calibri" pitchFamily="34" charset="0"/>
                <a:ea typeface="Times New Roman" pitchFamily="18" charset="0"/>
                <a:cs typeface="Courier New" pitchFamily="49" charset="0"/>
              </a:rPr>
              <a:t>(</a:t>
            </a:r>
            <a:r>
              <a:rPr lang="en-US" sz="1600" dirty="0" err="1" smtClean="0">
                <a:solidFill>
                  <a:srgbClr val="000000"/>
                </a:solidFill>
                <a:latin typeface="Calibri" pitchFamily="34" charset="0"/>
                <a:ea typeface="Times New Roman" pitchFamily="18" charset="0"/>
                <a:cs typeface="Courier New" pitchFamily="49" charset="0"/>
              </a:rPr>
              <a:t>calendar.get</a:t>
            </a:r>
            <a:r>
              <a:rPr lang="en-US" sz="1600" dirty="0" smtClean="0">
                <a:solidFill>
                  <a:srgbClr val="000000"/>
                </a:solidFill>
                <a:latin typeface="Calibri" pitchFamily="34" charset="0"/>
                <a:ea typeface="Times New Roman" pitchFamily="18" charset="0"/>
                <a:cs typeface="Courier New" pitchFamily="49" charset="0"/>
              </a:rPr>
              <a:t>(</a:t>
            </a:r>
            <a:r>
              <a:rPr lang="en-US" sz="1600" dirty="0" err="1" smtClean="0">
                <a:solidFill>
                  <a:srgbClr val="000000"/>
                </a:solidFill>
                <a:latin typeface="Calibri" pitchFamily="34" charset="0"/>
                <a:ea typeface="Times New Roman" pitchFamily="18" charset="0"/>
                <a:cs typeface="Courier New" pitchFamily="49" charset="0"/>
              </a:rPr>
              <a:t>Calendar.YEAR</a:t>
            </a:r>
            <a:r>
              <a:rPr lang="en-US" sz="1600" dirty="0" smtClean="0">
                <a:solidFill>
                  <a:srgbClr val="000000"/>
                </a:solidFill>
                <a:latin typeface="Calibri" pitchFamily="34" charset="0"/>
                <a:ea typeface="Times New Roman" pitchFamily="18" charset="0"/>
                <a:cs typeface="Courier New" pitchFamily="49" charset="0"/>
              </a:rPr>
              <a:t>));        	</a:t>
            </a:r>
            <a:r>
              <a:rPr lang="en-US" sz="1600" dirty="0" err="1" smtClean="0">
                <a:solidFill>
                  <a:srgbClr val="000000"/>
                </a:solidFill>
                <a:latin typeface="Calibri" pitchFamily="34" charset="0"/>
                <a:ea typeface="Times New Roman" pitchFamily="18" charset="0"/>
                <a:cs typeface="Courier New" pitchFamily="49" charset="0"/>
              </a:rPr>
              <a:t>System.out.println</a:t>
            </a:r>
            <a:r>
              <a:rPr lang="en-US" sz="1600" dirty="0" smtClean="0">
                <a:solidFill>
                  <a:srgbClr val="000000"/>
                </a:solidFill>
                <a:latin typeface="Calibri" pitchFamily="34" charset="0"/>
                <a:ea typeface="Times New Roman" pitchFamily="18" charset="0"/>
                <a:cs typeface="Courier New" pitchFamily="49" charset="0"/>
              </a:rPr>
              <a:t>(</a:t>
            </a:r>
            <a:r>
              <a:rPr lang="en-US" sz="1600" dirty="0" err="1" smtClean="0">
                <a:solidFill>
                  <a:srgbClr val="000000"/>
                </a:solidFill>
                <a:latin typeface="Calibri" pitchFamily="34" charset="0"/>
                <a:ea typeface="Times New Roman" pitchFamily="18" charset="0"/>
                <a:cs typeface="Courier New" pitchFamily="49" charset="0"/>
              </a:rPr>
              <a:t>calendar.get</a:t>
            </a:r>
            <a:r>
              <a:rPr lang="en-US" sz="1600" dirty="0" smtClean="0">
                <a:solidFill>
                  <a:srgbClr val="000000"/>
                </a:solidFill>
                <a:latin typeface="Calibri" pitchFamily="34" charset="0"/>
                <a:ea typeface="Times New Roman" pitchFamily="18" charset="0"/>
                <a:cs typeface="Courier New" pitchFamily="49" charset="0"/>
              </a:rPr>
              <a:t>(Calendar.MONTH+1));        	</a:t>
            </a:r>
            <a:r>
              <a:rPr lang="en-US" sz="1600" dirty="0" err="1" smtClean="0">
                <a:solidFill>
                  <a:srgbClr val="000000"/>
                </a:solidFill>
                <a:latin typeface="Calibri" pitchFamily="34" charset="0"/>
                <a:ea typeface="Times New Roman" pitchFamily="18" charset="0"/>
                <a:cs typeface="Courier New" pitchFamily="49" charset="0"/>
              </a:rPr>
              <a:t>System.out.println</a:t>
            </a:r>
            <a:r>
              <a:rPr lang="en-US" sz="1600" dirty="0" smtClean="0">
                <a:solidFill>
                  <a:srgbClr val="000000"/>
                </a:solidFill>
                <a:latin typeface="Calibri" pitchFamily="34" charset="0"/>
                <a:ea typeface="Times New Roman" pitchFamily="18" charset="0"/>
                <a:cs typeface="Courier New" pitchFamily="49" charset="0"/>
              </a:rPr>
              <a:t>(</a:t>
            </a:r>
            <a:r>
              <a:rPr lang="en-US" sz="1600" dirty="0" err="1" smtClean="0">
                <a:solidFill>
                  <a:srgbClr val="000000"/>
                </a:solidFill>
                <a:latin typeface="Calibri" pitchFamily="34" charset="0"/>
                <a:ea typeface="Times New Roman" pitchFamily="18" charset="0"/>
                <a:cs typeface="Courier New" pitchFamily="49" charset="0"/>
              </a:rPr>
              <a:t>calendar.get</a:t>
            </a:r>
            <a:r>
              <a:rPr lang="en-US" sz="1600" dirty="0" smtClean="0">
                <a:solidFill>
                  <a:srgbClr val="000000"/>
                </a:solidFill>
                <a:latin typeface="Calibri" pitchFamily="34" charset="0"/>
                <a:ea typeface="Times New Roman" pitchFamily="18" charset="0"/>
                <a:cs typeface="Courier New" pitchFamily="49" charset="0"/>
              </a:rPr>
              <a:t>(</a:t>
            </a:r>
            <a:r>
              <a:rPr lang="en-US" sz="1600" dirty="0" err="1" smtClean="0">
                <a:solidFill>
                  <a:srgbClr val="000000"/>
                </a:solidFill>
                <a:latin typeface="Calibri" pitchFamily="34" charset="0"/>
                <a:ea typeface="Times New Roman" pitchFamily="18" charset="0"/>
                <a:cs typeface="Courier New" pitchFamily="49" charset="0"/>
              </a:rPr>
              <a:t>Calendar.DAY_OF_MONTH</a:t>
            </a:r>
            <a:r>
              <a:rPr lang="en-US" sz="1600" dirty="0" smtClean="0">
                <a:solidFill>
                  <a:srgbClr val="000000"/>
                </a:solidFill>
                <a:latin typeface="Calibri" pitchFamily="34" charset="0"/>
                <a:ea typeface="Times New Roman" pitchFamily="18" charset="0"/>
                <a:cs typeface="Courier New" pitchFamily="49" charset="0"/>
              </a:rPr>
              <a:t>)); </a:t>
            </a:r>
          </a:p>
          <a:p>
            <a:pPr marL="457200" indent="-457200">
              <a:buSzPct val="125000"/>
              <a:buNone/>
            </a:pPr>
            <a:r>
              <a:rPr lang="en-US" sz="1600" dirty="0" smtClean="0">
                <a:solidFill>
                  <a:srgbClr val="000000"/>
                </a:solidFill>
                <a:latin typeface="Calibri" pitchFamily="34" charset="0"/>
                <a:ea typeface="Times New Roman" pitchFamily="18" charset="0"/>
                <a:cs typeface="Courier New" pitchFamily="49" charset="0"/>
              </a:rPr>
              <a:t>       	}</a:t>
            </a:r>
          </a:p>
          <a:p>
            <a:pPr marL="457200" indent="-457200">
              <a:buSzPct val="125000"/>
              <a:buNone/>
            </a:pPr>
            <a:r>
              <a:rPr lang="en-US" sz="1600" dirty="0" smtClean="0">
                <a:solidFill>
                  <a:srgbClr val="000000"/>
                </a:solidFill>
                <a:latin typeface="Calibri" pitchFamily="34" charset="0"/>
                <a:ea typeface="Times New Roman" pitchFamily="18" charset="0"/>
                <a:cs typeface="Courier New" pitchFamily="49" charset="0"/>
              </a:rPr>
              <a:t>}</a:t>
            </a:r>
            <a:endParaRPr lang="en-US" sz="1600" dirty="0" smtClean="0">
              <a:latin typeface="Calibri" pitchFamily="34" charset="0"/>
              <a:ea typeface="Times New Roman" pitchFamily="18" charset="0"/>
              <a:cs typeface="Courier New" pitchFamily="49" charset="0"/>
            </a:endParaRPr>
          </a:p>
          <a:p>
            <a:pPr marL="228600" indent="-228600" algn="just">
              <a:lnSpc>
                <a:spcPct val="140000"/>
              </a:lnSpc>
              <a:spcBef>
                <a:spcPct val="20000"/>
              </a:spcBef>
              <a:buNone/>
              <a:defRPr/>
            </a:pPr>
            <a:endParaRPr lang="en-US" sz="1600" b="1"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Converting object to string</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r>
              <a:rPr lang="en-US" sz="1400" dirty="0" smtClean="0">
                <a:latin typeface="Calibri" pitchFamily="34" charset="0"/>
              </a:rPr>
              <a:t>Any Java reference type or primitive that appears where a String is expected will be converted into a string. </a:t>
            </a:r>
          </a:p>
          <a:p>
            <a:pPr lvl="1" algn="just"/>
            <a:r>
              <a:rPr lang="en-US" sz="1400" dirty="0" err="1" smtClean="0">
                <a:latin typeface="Calibri" pitchFamily="34" charset="0"/>
              </a:rPr>
              <a:t>System.out.println</a:t>
            </a:r>
            <a:r>
              <a:rPr lang="en-US" sz="1400" dirty="0" smtClean="0">
                <a:latin typeface="Calibri" pitchFamily="34" charset="0"/>
              </a:rPr>
              <a:t>("1 + 2 = " + (1 + 2));  // Line1</a:t>
            </a:r>
          </a:p>
          <a:p>
            <a:pPr algn="just"/>
            <a:r>
              <a:rPr lang="en-US" sz="1400" dirty="0" smtClean="0">
                <a:latin typeface="Calibri" pitchFamily="34" charset="0"/>
              </a:rPr>
              <a:t>For an reference type (object)</a:t>
            </a:r>
          </a:p>
          <a:p>
            <a:pPr lvl="1" algn="just"/>
            <a:r>
              <a:rPr lang="en-US" sz="1400" dirty="0" smtClean="0">
                <a:latin typeface="Calibri" pitchFamily="34" charset="0"/>
              </a:rPr>
              <a:t>this is done by inserting code to call String </a:t>
            </a:r>
            <a:r>
              <a:rPr lang="en-US" sz="1400" dirty="0" err="1" smtClean="0">
                <a:latin typeface="Calibri" pitchFamily="34" charset="0"/>
              </a:rPr>
              <a:t>toString</a:t>
            </a:r>
            <a:r>
              <a:rPr lang="en-US" sz="1400" dirty="0" smtClean="0">
                <a:latin typeface="Calibri" pitchFamily="34" charset="0"/>
              </a:rPr>
              <a:t>() on the reference. </a:t>
            </a:r>
          </a:p>
          <a:p>
            <a:pPr lvl="1" algn="just"/>
            <a:r>
              <a:rPr lang="en-US" sz="1400" dirty="0" smtClean="0">
                <a:latin typeface="Calibri" pitchFamily="34" charset="0"/>
              </a:rPr>
              <a:t>All reference types inherit this method from </a:t>
            </a:r>
            <a:r>
              <a:rPr lang="en-US" sz="1400" dirty="0" err="1" smtClean="0">
                <a:latin typeface="Calibri" pitchFamily="34" charset="0"/>
              </a:rPr>
              <a:t>java.lang.Object</a:t>
            </a:r>
            <a:r>
              <a:rPr lang="en-US" sz="1400" dirty="0" smtClean="0">
                <a:latin typeface="Calibri" pitchFamily="34" charset="0"/>
              </a:rPr>
              <a:t> and override this method to produce a string that represents the data in a form suitable for printing. </a:t>
            </a:r>
          </a:p>
          <a:p>
            <a:pPr algn="just"/>
            <a:r>
              <a:rPr lang="en-US" sz="1400" dirty="0" smtClean="0">
                <a:latin typeface="Calibri" pitchFamily="34" charset="0"/>
              </a:rPr>
              <a:t>To provide this service for Java's primitive types, the compiler must wrap the type in a so-called wrapper class, and call the wrapper class's </a:t>
            </a:r>
            <a:r>
              <a:rPr lang="en-US" sz="1400" dirty="0" err="1" smtClean="0">
                <a:latin typeface="Calibri" pitchFamily="34" charset="0"/>
              </a:rPr>
              <a:t>toString</a:t>
            </a:r>
            <a:r>
              <a:rPr lang="en-US" sz="1400" dirty="0" smtClean="0">
                <a:latin typeface="Calibri" pitchFamily="34" charset="0"/>
              </a:rPr>
              <a:t> method. </a:t>
            </a:r>
          </a:p>
          <a:p>
            <a:pPr lvl="1" algn="just"/>
            <a:r>
              <a:rPr lang="en-US" sz="1400" dirty="0" smtClean="0">
                <a:latin typeface="Calibri" pitchFamily="34" charset="0"/>
              </a:rPr>
              <a:t>String arg1 = new Integer(1 + 2).</a:t>
            </a:r>
            <a:r>
              <a:rPr lang="en-US" sz="1400" dirty="0" err="1" smtClean="0">
                <a:latin typeface="Calibri" pitchFamily="34" charset="0"/>
              </a:rPr>
              <a:t>toString</a:t>
            </a:r>
            <a:r>
              <a:rPr lang="en-US" sz="1400" dirty="0" smtClean="0">
                <a:latin typeface="Calibri" pitchFamily="34" charset="0"/>
              </a:rPr>
              <a:t>(); </a:t>
            </a:r>
          </a:p>
        </p:txBody>
      </p:sp>
    </p:spTree>
  </p:cSld>
  <p:clrMapOvr>
    <a:masterClrMapping/>
  </p:clrMapOvr>
  <p:transition spd="med">
    <p:cu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Converting object to string(Continued)</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lnSpcReduction="10000"/>
          </a:bodyPr>
          <a:lstStyle>
            <a:extLst/>
          </a:lstStyle>
          <a:p>
            <a:r>
              <a:rPr lang="en-US" sz="1400" dirty="0" smtClean="0">
                <a:latin typeface="Calibri" pitchFamily="34" charset="0"/>
              </a:rPr>
              <a:t>For user defined classes they will inherit the standard </a:t>
            </a:r>
            <a:r>
              <a:rPr lang="en-US" sz="1400" dirty="0" err="1" smtClean="0">
                <a:latin typeface="Calibri" pitchFamily="34" charset="0"/>
              </a:rPr>
              <a:t>Object.toString</a:t>
            </a:r>
            <a:r>
              <a:rPr lang="en-US" sz="1400" dirty="0" smtClean="0">
                <a:latin typeface="Calibri" pitchFamily="34" charset="0"/>
              </a:rPr>
              <a:t>() which produces something like "ClassName@123456" (where the number is the </a:t>
            </a:r>
            <a:r>
              <a:rPr lang="en-US" sz="1400" dirty="0" err="1" smtClean="0">
                <a:latin typeface="Calibri" pitchFamily="34" charset="0"/>
              </a:rPr>
              <a:t>hashcode</a:t>
            </a:r>
            <a:r>
              <a:rPr lang="en-US" sz="1400" dirty="0" smtClean="0">
                <a:latin typeface="Calibri" pitchFamily="34" charset="0"/>
              </a:rPr>
              <a:t> representation of the object). </a:t>
            </a:r>
          </a:p>
          <a:p>
            <a:r>
              <a:rPr lang="en-US" sz="1400" dirty="0" smtClean="0">
                <a:latin typeface="Calibri" pitchFamily="34" charset="0"/>
              </a:rPr>
              <a:t>To have something meaningful the classes have to provide a method with the signature public String </a:t>
            </a:r>
            <a:r>
              <a:rPr lang="en-US" sz="1400" dirty="0" err="1" smtClean="0">
                <a:latin typeface="Calibri" pitchFamily="34" charset="0"/>
              </a:rPr>
              <a:t>toString</a:t>
            </a:r>
            <a:r>
              <a:rPr lang="en-US" sz="1400" dirty="0" smtClean="0">
                <a:latin typeface="Calibri" pitchFamily="34" charset="0"/>
              </a:rPr>
              <a:t>(). </a:t>
            </a:r>
          </a:p>
          <a:p>
            <a:pPr lvl="1">
              <a:buFont typeface="Arial" charset="0"/>
              <a:buNone/>
            </a:pPr>
            <a:r>
              <a:rPr lang="en-US" sz="1400" dirty="0" smtClean="0">
                <a:latin typeface="Calibri" pitchFamily="34" charset="0"/>
              </a:rPr>
              <a:t>public class Car </a:t>
            </a:r>
          </a:p>
          <a:p>
            <a:pPr lvl="1">
              <a:buFont typeface="Arial" charset="0"/>
              <a:buNone/>
            </a:pPr>
            <a:r>
              <a:rPr lang="en-US" sz="1400" dirty="0" smtClean="0">
                <a:latin typeface="Calibri" pitchFamily="34" charset="0"/>
              </a:rPr>
              <a:t>{</a:t>
            </a:r>
          </a:p>
          <a:p>
            <a:pPr lvl="1">
              <a:buFont typeface="Arial" charset="0"/>
              <a:buNone/>
            </a:pPr>
            <a:r>
              <a:rPr lang="en-US" sz="1400" dirty="0" smtClean="0">
                <a:latin typeface="Calibri" pitchFamily="34" charset="0"/>
              </a:rPr>
              <a:t>	----</a:t>
            </a:r>
          </a:p>
          <a:p>
            <a:pPr lvl="1">
              <a:buFont typeface="Arial" charset="0"/>
              <a:buNone/>
            </a:pPr>
            <a:r>
              <a:rPr lang="en-US" sz="1400" dirty="0" smtClean="0">
                <a:latin typeface="Calibri" pitchFamily="34" charset="0"/>
              </a:rPr>
              <a:t>	---</a:t>
            </a:r>
          </a:p>
          <a:p>
            <a:pPr lvl="1">
              <a:buFont typeface="Arial" charset="0"/>
              <a:buNone/>
            </a:pPr>
            <a:r>
              <a:rPr lang="en-US" sz="1400" dirty="0" smtClean="0">
                <a:latin typeface="Calibri" pitchFamily="34" charset="0"/>
              </a:rPr>
              <a:t>	public String </a:t>
            </a:r>
            <a:r>
              <a:rPr lang="en-US" sz="1400" dirty="0" err="1" smtClean="0">
                <a:latin typeface="Calibri" pitchFamily="34" charset="0"/>
              </a:rPr>
              <a:t>toString</a:t>
            </a:r>
            <a:r>
              <a:rPr lang="en-US" sz="1400" dirty="0" smtClean="0">
                <a:latin typeface="Calibri" pitchFamily="34" charset="0"/>
              </a:rPr>
              <a:t>()  		//Line1</a:t>
            </a:r>
          </a:p>
          <a:p>
            <a:pPr lvl="1">
              <a:buFont typeface="Arial" charset="0"/>
              <a:buNone/>
            </a:pPr>
            <a:r>
              <a:rPr lang="en-US" sz="1400" dirty="0" smtClean="0">
                <a:latin typeface="Calibri" pitchFamily="34" charset="0"/>
              </a:rPr>
              <a:t>	{</a:t>
            </a:r>
          </a:p>
          <a:p>
            <a:pPr lvl="1">
              <a:buFont typeface="Arial" charset="0"/>
              <a:buNone/>
            </a:pPr>
            <a:r>
              <a:rPr lang="en-US" sz="1400" dirty="0" smtClean="0">
                <a:latin typeface="Calibri" pitchFamily="34" charset="0"/>
              </a:rPr>
              <a:t>		return brand + ” : ” + color + ” : ”+wheels+” : “+ speed;</a:t>
            </a:r>
          </a:p>
          <a:p>
            <a:pPr lvl="1">
              <a:buFont typeface="Arial" charset="0"/>
              <a:buNone/>
            </a:pPr>
            <a:r>
              <a:rPr lang="en-US" sz="1400" dirty="0" smtClean="0">
                <a:latin typeface="Calibri" pitchFamily="34" charset="0"/>
              </a:rPr>
              <a:t>	}</a:t>
            </a:r>
          </a:p>
          <a:p>
            <a:pPr lvl="1">
              <a:buFont typeface="Arial" charset="0"/>
              <a:buNone/>
            </a:pPr>
            <a:r>
              <a:rPr lang="en-US" sz="1400" dirty="0" smtClean="0">
                <a:latin typeface="Calibri" pitchFamily="34" charset="0"/>
              </a:rPr>
              <a:t>}</a:t>
            </a:r>
          </a:p>
        </p:txBody>
      </p:sp>
    </p:spTree>
  </p:cSld>
  <p:clrMapOvr>
    <a:masterClrMapping/>
  </p:clrMapOvr>
  <p:transition spd="med">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000" b="1" dirty="0" smtClean="0">
                <a:latin typeface="Calibri" pitchFamily="34" charset="0"/>
              </a:rPr>
              <a:t>Members that are not accessible through inheritance</a:t>
            </a:r>
          </a:p>
        </p:txBody>
      </p:sp>
      <p:sp>
        <p:nvSpPr>
          <p:cNvPr id="4" name="Rectangle 2"/>
          <p:cNvSpPr>
            <a:spLocks noGrp="1"/>
          </p:cNvSpPr>
          <p:nvPr>
            <p:ph sz="quarter" idx="13"/>
          </p:nvPr>
        </p:nvSpPr>
        <p:spPr>
          <a:xfrm>
            <a:off x="611560" y="1419622"/>
            <a:ext cx="7848872"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eaLnBrk="1" hangingPunct="1">
              <a:buClr>
                <a:schemeClr val="accent6"/>
              </a:buClr>
            </a:pPr>
            <a:r>
              <a:rPr lang="en-US" sz="1500" dirty="0" smtClean="0">
                <a:latin typeface="Calibri" pitchFamily="34" charset="0"/>
              </a:rPr>
              <a:t>All the features that are there in super class are there in subclass as well. But there are some restrictions with respect to what super class features (members) can be accessed from subclass.</a:t>
            </a:r>
          </a:p>
          <a:p>
            <a:pPr algn="just" eaLnBrk="1" hangingPunct="1">
              <a:buClr>
                <a:schemeClr val="accent6"/>
              </a:buClr>
            </a:pPr>
            <a:r>
              <a:rPr lang="en-US" sz="1500" dirty="0" smtClean="0">
                <a:latin typeface="Calibri" pitchFamily="34" charset="0"/>
              </a:rPr>
              <a:t>Super class members that cannot be accessed from subclass</a:t>
            </a:r>
          </a:p>
          <a:p>
            <a:pPr lvl="1" algn="just" eaLnBrk="1" hangingPunct="1">
              <a:buClr>
                <a:schemeClr val="accent6"/>
              </a:buClr>
            </a:pPr>
            <a:r>
              <a:rPr lang="en-US" sz="1500" b="1" dirty="0" smtClean="0">
                <a:solidFill>
                  <a:srgbClr val="000000"/>
                </a:solidFill>
                <a:latin typeface="Calibri" pitchFamily="34" charset="0"/>
              </a:rPr>
              <a:t>private</a:t>
            </a:r>
            <a:r>
              <a:rPr lang="en-US" sz="1500" dirty="0" smtClean="0">
                <a:latin typeface="Calibri" pitchFamily="34" charset="0"/>
              </a:rPr>
              <a:t> members .</a:t>
            </a:r>
          </a:p>
          <a:p>
            <a:pPr lvl="1" algn="just" eaLnBrk="1" hangingPunct="1">
              <a:buClr>
                <a:schemeClr val="accent6"/>
              </a:buClr>
            </a:pPr>
            <a:r>
              <a:rPr lang="en-US" sz="1500" dirty="0" smtClean="0">
                <a:latin typeface="Calibri" pitchFamily="34" charset="0"/>
              </a:rPr>
              <a:t>Default members  (if subclasses are in the different packages).</a:t>
            </a:r>
          </a:p>
          <a:p>
            <a:pPr algn="just" eaLnBrk="1" hangingPunct="1">
              <a:buClr>
                <a:schemeClr val="accent6"/>
              </a:buClr>
            </a:pPr>
            <a:r>
              <a:rPr lang="en-US" sz="1500" dirty="0" smtClean="0">
                <a:latin typeface="Calibri" pitchFamily="34" charset="0"/>
              </a:rPr>
              <a:t>For previous example, </a:t>
            </a:r>
            <a:r>
              <a:rPr lang="en-US" sz="1500" b="1" dirty="0" smtClean="0">
                <a:solidFill>
                  <a:srgbClr val="000000"/>
                </a:solidFill>
                <a:latin typeface="Calibri" pitchFamily="34" charset="0"/>
              </a:rPr>
              <a:t>Student</a:t>
            </a:r>
            <a:r>
              <a:rPr lang="en-US" sz="1500" dirty="0" smtClean="0">
                <a:latin typeface="Calibri" pitchFamily="34" charset="0"/>
              </a:rPr>
              <a:t> class cannot access </a:t>
            </a:r>
            <a:r>
              <a:rPr lang="en-US" sz="1500" b="1" dirty="0" smtClean="0">
                <a:solidFill>
                  <a:srgbClr val="000000"/>
                </a:solidFill>
                <a:latin typeface="Calibri" pitchFamily="34" charset="0"/>
              </a:rPr>
              <a:t>name</a:t>
            </a:r>
            <a:r>
              <a:rPr lang="en-US" sz="1500" dirty="0" smtClean="0">
                <a:latin typeface="Calibri" pitchFamily="34" charset="0"/>
              </a:rPr>
              <a:t> of the </a:t>
            </a:r>
            <a:r>
              <a:rPr lang="en-US" sz="1500" b="1" dirty="0" smtClean="0">
                <a:solidFill>
                  <a:srgbClr val="000000"/>
                </a:solidFill>
                <a:latin typeface="Calibri" pitchFamily="34" charset="0"/>
              </a:rPr>
              <a:t>Person</a:t>
            </a:r>
            <a:r>
              <a:rPr lang="en-US" sz="1500" dirty="0" smtClean="0">
                <a:latin typeface="Calibri" pitchFamily="34" charset="0"/>
              </a:rPr>
              <a:t> class since they are </a:t>
            </a:r>
            <a:r>
              <a:rPr lang="en-US" sz="1500" b="1" dirty="0" smtClean="0">
                <a:solidFill>
                  <a:srgbClr val="000000"/>
                </a:solidFill>
                <a:latin typeface="Calibri" pitchFamily="34" charset="0"/>
              </a:rPr>
              <a:t>private</a:t>
            </a:r>
            <a:r>
              <a:rPr lang="en-US" sz="1500" dirty="0" smtClean="0">
                <a:latin typeface="Calibri" pitchFamily="34" charset="0"/>
              </a:rPr>
              <a:t> but can access all of the methods since they are </a:t>
            </a:r>
            <a:r>
              <a:rPr lang="en-US" sz="1500" b="1" dirty="0" smtClean="0">
                <a:solidFill>
                  <a:srgbClr val="000000"/>
                </a:solidFill>
                <a:latin typeface="Calibri" pitchFamily="34" charset="0"/>
              </a:rPr>
              <a:t>public.</a:t>
            </a:r>
          </a:p>
          <a:p>
            <a:pPr marL="0" indent="0" algn="just" eaLnBrk="1" fontAlgn="auto" hangingPunct="1">
              <a:spcAft>
                <a:spcPts val="0"/>
              </a:spcAft>
              <a:buClr>
                <a:schemeClr val="tx1">
                  <a:shade val="95000"/>
                </a:schemeClr>
              </a:buClr>
              <a:buFont typeface="Wingdings" pitchFamily="2" charset="2"/>
              <a:buChar char="q"/>
              <a:defRPr/>
            </a:pPr>
            <a:endParaRPr lang="en-US" sz="14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Converting String To Number</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lnSpcReduction="10000"/>
          </a:bodyPr>
          <a:lstStyle>
            <a:extLst/>
          </a:lstStyle>
          <a:p>
            <a:pPr algn="just"/>
            <a:r>
              <a:rPr lang="en-US" sz="1400" dirty="0" smtClean="0">
                <a:latin typeface="Calibri" pitchFamily="34" charset="0"/>
              </a:rPr>
              <a:t>Many data type wrapper classes provide the </a:t>
            </a:r>
            <a:r>
              <a:rPr lang="en-US" sz="1400" dirty="0" err="1" smtClean="0">
                <a:latin typeface="Calibri" pitchFamily="34" charset="0"/>
              </a:rPr>
              <a:t>valueOf</a:t>
            </a:r>
            <a:r>
              <a:rPr lang="en-US" sz="1400" dirty="0" smtClean="0">
                <a:latin typeface="Calibri" pitchFamily="34" charset="0"/>
              </a:rPr>
              <a:t>(String s) method which converts the given string into a numeric value.</a:t>
            </a:r>
          </a:p>
          <a:p>
            <a:pPr algn="just"/>
            <a:r>
              <a:rPr lang="en-US" sz="1400" dirty="0" smtClean="0">
                <a:latin typeface="Calibri" pitchFamily="34" charset="0"/>
              </a:rPr>
              <a:t>The syntax is straightforward. It requires using the static </a:t>
            </a:r>
            <a:r>
              <a:rPr lang="en-US" sz="1400" dirty="0" err="1" smtClean="0">
                <a:latin typeface="Calibri" pitchFamily="34" charset="0"/>
              </a:rPr>
              <a:t>Integer.valueOf</a:t>
            </a:r>
            <a:r>
              <a:rPr lang="en-US" sz="1400" dirty="0" smtClean="0">
                <a:latin typeface="Calibri" pitchFamily="34" charset="0"/>
              </a:rPr>
              <a:t>(String s) and </a:t>
            </a:r>
            <a:r>
              <a:rPr lang="en-US" sz="1400" dirty="0" err="1" smtClean="0">
                <a:latin typeface="Calibri" pitchFamily="34" charset="0"/>
              </a:rPr>
              <a:t>intValue</a:t>
            </a:r>
            <a:r>
              <a:rPr lang="en-US" sz="1400" dirty="0" smtClean="0">
                <a:latin typeface="Calibri" pitchFamily="34" charset="0"/>
              </a:rPr>
              <a:t>() methods from the </a:t>
            </a:r>
            <a:r>
              <a:rPr lang="en-US" sz="1400" dirty="0" err="1" smtClean="0">
                <a:latin typeface="Calibri" pitchFamily="34" charset="0"/>
              </a:rPr>
              <a:t>java.lang.Integer</a:t>
            </a:r>
            <a:r>
              <a:rPr lang="en-US" sz="1400" dirty="0" smtClean="0">
                <a:latin typeface="Calibri" pitchFamily="34" charset="0"/>
              </a:rPr>
              <a:t> class. </a:t>
            </a:r>
          </a:p>
          <a:p>
            <a:pPr algn="just"/>
            <a:r>
              <a:rPr lang="en-US" sz="1400" dirty="0" smtClean="0">
                <a:latin typeface="Calibri" pitchFamily="34" charset="0"/>
              </a:rPr>
              <a:t>To convert the String "22" into the </a:t>
            </a:r>
            <a:r>
              <a:rPr lang="en-US" sz="1400" dirty="0" err="1" smtClean="0">
                <a:latin typeface="Calibri" pitchFamily="34" charset="0"/>
              </a:rPr>
              <a:t>int</a:t>
            </a:r>
            <a:r>
              <a:rPr lang="en-US" sz="1400" dirty="0" smtClean="0">
                <a:latin typeface="Calibri" pitchFamily="34" charset="0"/>
              </a:rPr>
              <a:t> 22 you would write </a:t>
            </a:r>
          </a:p>
          <a:p>
            <a:pPr lvl="1" algn="just"/>
            <a:r>
              <a:rPr lang="en-US" sz="1400" dirty="0" err="1" smtClean="0">
                <a:latin typeface="Calibri" pitchFamily="34" charset="0"/>
              </a:rPr>
              <a:t>int</a:t>
            </a:r>
            <a:r>
              <a:rPr lang="en-US" sz="1400" dirty="0" smtClean="0">
                <a:latin typeface="Calibri" pitchFamily="34" charset="0"/>
              </a:rPr>
              <a:t> </a:t>
            </a:r>
            <a:r>
              <a:rPr lang="en-US" sz="1400" dirty="0" err="1" smtClean="0">
                <a:latin typeface="Calibri" pitchFamily="34" charset="0"/>
              </a:rPr>
              <a:t>i</a:t>
            </a:r>
            <a:r>
              <a:rPr lang="en-US" sz="1400" dirty="0" smtClean="0">
                <a:latin typeface="Calibri" pitchFamily="34" charset="0"/>
              </a:rPr>
              <a:t> = </a:t>
            </a:r>
            <a:r>
              <a:rPr lang="en-US" sz="1400" dirty="0" err="1" smtClean="0">
                <a:latin typeface="Calibri" pitchFamily="34" charset="0"/>
              </a:rPr>
              <a:t>Integer.valueOf</a:t>
            </a:r>
            <a:r>
              <a:rPr lang="en-US" sz="1400" dirty="0" smtClean="0">
                <a:latin typeface="Calibri" pitchFamily="34" charset="0"/>
              </a:rPr>
              <a:t>("22").</a:t>
            </a:r>
            <a:r>
              <a:rPr lang="en-US" sz="1400" dirty="0" err="1" smtClean="0">
                <a:latin typeface="Calibri" pitchFamily="34" charset="0"/>
              </a:rPr>
              <a:t>intValue</a:t>
            </a:r>
            <a:r>
              <a:rPr lang="en-US" sz="1400" dirty="0" smtClean="0">
                <a:latin typeface="Calibri" pitchFamily="34" charset="0"/>
              </a:rPr>
              <a:t>();  		</a:t>
            </a:r>
            <a:r>
              <a:rPr lang="en-US" sz="1400" b="1" dirty="0" smtClean="0">
                <a:latin typeface="Calibri" pitchFamily="34" charset="0"/>
              </a:rPr>
              <a:t>//Line1</a:t>
            </a:r>
            <a:endParaRPr lang="en-US" sz="1400" dirty="0" smtClean="0">
              <a:latin typeface="Calibri" pitchFamily="34" charset="0"/>
            </a:endParaRPr>
          </a:p>
          <a:p>
            <a:pPr algn="just"/>
            <a:r>
              <a:rPr lang="en-US" sz="1400" dirty="0" smtClean="0">
                <a:latin typeface="Calibri" pitchFamily="34" charset="0"/>
              </a:rPr>
              <a:t>Doubles, floats and longs are converted similarly. To convert a String like "22" into the long value 22 you would write </a:t>
            </a:r>
          </a:p>
          <a:p>
            <a:pPr lvl="1" algn="just"/>
            <a:r>
              <a:rPr lang="en-US" sz="1400" dirty="0" smtClean="0">
                <a:latin typeface="Calibri" pitchFamily="34" charset="0"/>
              </a:rPr>
              <a:t>long l = </a:t>
            </a:r>
            <a:r>
              <a:rPr lang="en-US" sz="1400" dirty="0" err="1" smtClean="0">
                <a:latin typeface="Calibri" pitchFamily="34" charset="0"/>
              </a:rPr>
              <a:t>Long.valueOf</a:t>
            </a:r>
            <a:r>
              <a:rPr lang="en-US" sz="1400" dirty="0" smtClean="0">
                <a:latin typeface="Calibri" pitchFamily="34" charset="0"/>
              </a:rPr>
              <a:t>("22").</a:t>
            </a:r>
            <a:r>
              <a:rPr lang="en-US" sz="1400" dirty="0" err="1" smtClean="0">
                <a:latin typeface="Calibri" pitchFamily="34" charset="0"/>
              </a:rPr>
              <a:t>longValue</a:t>
            </a:r>
            <a:r>
              <a:rPr lang="en-US" sz="1400" dirty="0" smtClean="0">
                <a:latin typeface="Calibri" pitchFamily="34" charset="0"/>
              </a:rPr>
              <a:t>();		</a:t>
            </a:r>
            <a:r>
              <a:rPr lang="en-US" sz="1400" b="1" dirty="0" smtClean="0">
                <a:latin typeface="Calibri" pitchFamily="34" charset="0"/>
              </a:rPr>
              <a:t>//Line2</a:t>
            </a:r>
            <a:endParaRPr lang="en-US" sz="1400" dirty="0" smtClean="0">
              <a:latin typeface="Calibri" pitchFamily="34" charset="0"/>
            </a:endParaRPr>
          </a:p>
          <a:p>
            <a:pPr algn="just"/>
            <a:r>
              <a:rPr lang="en-US" sz="1400" dirty="0" smtClean="0">
                <a:latin typeface="Calibri" pitchFamily="34" charset="0"/>
              </a:rPr>
              <a:t>To convert "22.5" into a float or a double you would write:</a:t>
            </a:r>
          </a:p>
          <a:p>
            <a:pPr lvl="1" algn="just"/>
            <a:r>
              <a:rPr lang="en-US" sz="1400" dirty="0" smtClean="0">
                <a:latin typeface="Calibri" pitchFamily="34" charset="0"/>
              </a:rPr>
              <a:t>double x = </a:t>
            </a:r>
            <a:r>
              <a:rPr lang="en-US" sz="1400" dirty="0" err="1" smtClean="0">
                <a:latin typeface="Calibri" pitchFamily="34" charset="0"/>
              </a:rPr>
              <a:t>Double.valueOf</a:t>
            </a:r>
            <a:r>
              <a:rPr lang="en-US" sz="1400" dirty="0" smtClean="0">
                <a:latin typeface="Calibri" pitchFamily="34" charset="0"/>
              </a:rPr>
              <a:t>("22.5").</a:t>
            </a:r>
            <a:r>
              <a:rPr lang="en-US" sz="1400" dirty="0" err="1" smtClean="0">
                <a:latin typeface="Calibri" pitchFamily="34" charset="0"/>
              </a:rPr>
              <a:t>doubleValue</a:t>
            </a:r>
            <a:r>
              <a:rPr lang="en-US" sz="1400" dirty="0" smtClean="0">
                <a:latin typeface="Calibri" pitchFamily="34" charset="0"/>
              </a:rPr>
              <a:t>(); 	</a:t>
            </a:r>
            <a:r>
              <a:rPr lang="en-US" sz="1400" b="1" dirty="0" smtClean="0">
                <a:latin typeface="Calibri" pitchFamily="34" charset="0"/>
              </a:rPr>
              <a:t>//Line3</a:t>
            </a:r>
            <a:endParaRPr lang="en-US" sz="1400" dirty="0" smtClean="0">
              <a:latin typeface="Calibri" pitchFamily="34" charset="0"/>
            </a:endParaRPr>
          </a:p>
          <a:p>
            <a:pPr lvl="1" algn="just"/>
            <a:r>
              <a:rPr lang="en-US" sz="1400" dirty="0" smtClean="0">
                <a:latin typeface="Calibri" pitchFamily="34" charset="0"/>
              </a:rPr>
              <a:t>float y = </a:t>
            </a:r>
            <a:r>
              <a:rPr lang="en-US" sz="1400" dirty="0" err="1" smtClean="0">
                <a:latin typeface="Calibri" pitchFamily="34" charset="0"/>
              </a:rPr>
              <a:t>Float.valueOf</a:t>
            </a:r>
            <a:r>
              <a:rPr lang="en-US" sz="1400" dirty="0" smtClean="0">
                <a:latin typeface="Calibri" pitchFamily="34" charset="0"/>
              </a:rPr>
              <a:t>("22.5").</a:t>
            </a:r>
            <a:r>
              <a:rPr lang="en-US" sz="1400" dirty="0" err="1" smtClean="0">
                <a:latin typeface="Calibri" pitchFamily="34" charset="0"/>
              </a:rPr>
              <a:t>floatValue</a:t>
            </a:r>
            <a:r>
              <a:rPr lang="en-US" sz="1400" dirty="0" smtClean="0">
                <a:latin typeface="Calibri" pitchFamily="34" charset="0"/>
              </a:rPr>
              <a:t>(); 	</a:t>
            </a:r>
            <a:r>
              <a:rPr lang="en-US" sz="1400" b="1" dirty="0" smtClean="0">
                <a:latin typeface="Calibri" pitchFamily="34" charset="0"/>
              </a:rPr>
              <a:t>//Line4</a:t>
            </a:r>
            <a:endParaRPr lang="en-US" sz="1400" dirty="0" smtClean="0">
              <a:latin typeface="Calibri" pitchFamily="34" charset="0"/>
            </a:endParaRPr>
          </a:p>
          <a:p>
            <a:pPr algn="just"/>
            <a:r>
              <a:rPr lang="en-US" sz="1400" dirty="0" smtClean="0">
                <a:latin typeface="Calibri" pitchFamily="34" charset="0"/>
              </a:rPr>
              <a:t>If the passed value is non-numeric like “Four," it will throw a </a:t>
            </a:r>
            <a:r>
              <a:rPr lang="en-US" sz="1400" b="1" dirty="0" err="1" smtClean="0">
                <a:latin typeface="Calibri" pitchFamily="34" charset="0"/>
              </a:rPr>
              <a:t>NumberFormatException</a:t>
            </a:r>
            <a:r>
              <a:rPr lang="en-US" sz="1400" b="1" dirty="0" smtClean="0">
                <a:latin typeface="Calibri" pitchFamily="34" charset="0"/>
              </a:rPr>
              <a:t>.</a:t>
            </a:r>
            <a:r>
              <a:rPr lang="en-US" sz="1400" dirty="0" smtClean="0">
                <a:latin typeface="Calibri" pitchFamily="34" charset="0"/>
              </a:rPr>
              <a:t> </a:t>
            </a:r>
          </a:p>
        </p:txBody>
      </p:sp>
    </p:spTree>
  </p:cSld>
  <p:clrMapOvr>
    <a:masterClrMapping/>
  </p:clrMapOvr>
  <p:transition spd="med">
    <p:cu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Example: Converting string to numbers</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buNone/>
            </a:pPr>
            <a:r>
              <a:rPr lang="en-US" sz="1400" dirty="0" smtClean="0">
                <a:latin typeface="Calibri" pitchFamily="34" charset="0"/>
              </a:rPr>
              <a:t>class Test{ </a:t>
            </a:r>
          </a:p>
          <a:p>
            <a:pPr>
              <a:buNone/>
            </a:pPr>
            <a:r>
              <a:rPr lang="en-US" sz="1400" dirty="0" smtClean="0">
                <a:latin typeface="Calibri" pitchFamily="34" charset="0"/>
              </a:rPr>
              <a:t>public static void main (String </a:t>
            </a:r>
            <a:r>
              <a:rPr lang="en-US" sz="1400" dirty="0" err="1" smtClean="0">
                <a:latin typeface="Calibri" pitchFamily="34" charset="0"/>
              </a:rPr>
              <a:t>args</a:t>
            </a:r>
            <a:r>
              <a:rPr lang="en-US" sz="1400" dirty="0" smtClean="0">
                <a:latin typeface="Calibri" pitchFamily="34" charset="0"/>
              </a:rPr>
              <a:t>[]) </a:t>
            </a:r>
          </a:p>
          <a:p>
            <a:pPr>
              <a:buNone/>
            </a:pPr>
            <a:r>
              <a:rPr lang="en-US" sz="1400" dirty="0" smtClean="0">
                <a:latin typeface="Calibri" pitchFamily="34" charset="0"/>
              </a:rPr>
              <a:t>{</a:t>
            </a:r>
          </a:p>
          <a:p>
            <a:pPr>
              <a:buNone/>
            </a:pPr>
            <a:r>
              <a:rPr lang="en-US" sz="1400" dirty="0" smtClean="0">
                <a:latin typeface="Calibri" pitchFamily="34" charset="0"/>
              </a:rPr>
              <a:t>String </a:t>
            </a:r>
            <a:r>
              <a:rPr lang="en-US" sz="1400" dirty="0" err="1" smtClean="0">
                <a:latin typeface="Calibri" pitchFamily="34" charset="0"/>
              </a:rPr>
              <a:t>str</a:t>
            </a:r>
            <a:r>
              <a:rPr lang="en-US" sz="1400" dirty="0" smtClean="0">
                <a:latin typeface="Calibri" pitchFamily="34" charset="0"/>
              </a:rPr>
              <a:t>=“12”;</a:t>
            </a:r>
          </a:p>
          <a:p>
            <a:pPr>
              <a:buNone/>
            </a:pPr>
            <a:r>
              <a:rPr lang="en-US" sz="1400" dirty="0" smtClean="0">
                <a:latin typeface="Calibri" pitchFamily="34" charset="0"/>
              </a:rPr>
              <a:t>String str1=“10”;</a:t>
            </a:r>
          </a:p>
          <a:p>
            <a:pPr>
              <a:buNone/>
            </a:pPr>
            <a:r>
              <a:rPr lang="en-US" sz="1400" dirty="0" err="1" smtClean="0">
                <a:latin typeface="Calibri" pitchFamily="34" charset="0"/>
              </a:rPr>
              <a:t>int</a:t>
            </a:r>
            <a:r>
              <a:rPr lang="en-US" sz="1400" dirty="0" smtClean="0">
                <a:latin typeface="Calibri" pitchFamily="34" charset="0"/>
              </a:rPr>
              <a:t> a = </a:t>
            </a:r>
            <a:r>
              <a:rPr lang="en-US" sz="1400" dirty="0" err="1" smtClean="0">
                <a:latin typeface="Calibri" pitchFamily="34" charset="0"/>
              </a:rPr>
              <a:t>Integer.valueOf</a:t>
            </a:r>
            <a:r>
              <a:rPr lang="en-US" sz="1400" dirty="0" smtClean="0">
                <a:latin typeface="Calibri" pitchFamily="34" charset="0"/>
              </a:rPr>
              <a:t>(</a:t>
            </a:r>
            <a:r>
              <a:rPr lang="en-US" sz="1400" dirty="0" err="1" smtClean="0">
                <a:latin typeface="Calibri" pitchFamily="34" charset="0"/>
              </a:rPr>
              <a:t>str</a:t>
            </a:r>
            <a:r>
              <a:rPr lang="en-US" sz="1400" dirty="0" smtClean="0">
                <a:latin typeface="Calibri" pitchFamily="34" charset="0"/>
              </a:rPr>
              <a:t>).</a:t>
            </a:r>
            <a:r>
              <a:rPr lang="en-US" sz="1400" dirty="0" err="1" smtClean="0">
                <a:latin typeface="Calibri" pitchFamily="34" charset="0"/>
              </a:rPr>
              <a:t>intValue</a:t>
            </a:r>
            <a:r>
              <a:rPr lang="en-US" sz="1400" dirty="0" smtClean="0">
                <a:latin typeface="Calibri" pitchFamily="34" charset="0"/>
              </a:rPr>
              <a:t>(); 		//line1</a:t>
            </a:r>
          </a:p>
          <a:p>
            <a:pPr>
              <a:buNone/>
            </a:pPr>
            <a:r>
              <a:rPr lang="en-US" sz="1400" dirty="0" err="1" smtClean="0">
                <a:latin typeface="Calibri" pitchFamily="34" charset="0"/>
              </a:rPr>
              <a:t>int</a:t>
            </a:r>
            <a:r>
              <a:rPr lang="en-US" sz="1400" dirty="0" smtClean="0">
                <a:latin typeface="Calibri" pitchFamily="34" charset="0"/>
              </a:rPr>
              <a:t> b = </a:t>
            </a:r>
            <a:r>
              <a:rPr lang="en-US" sz="1400" dirty="0" err="1" smtClean="0">
                <a:latin typeface="Calibri" pitchFamily="34" charset="0"/>
              </a:rPr>
              <a:t>Integer.valueOf</a:t>
            </a:r>
            <a:r>
              <a:rPr lang="en-US" sz="1400" dirty="0" smtClean="0">
                <a:latin typeface="Calibri" pitchFamily="34" charset="0"/>
              </a:rPr>
              <a:t>(str1).</a:t>
            </a:r>
            <a:r>
              <a:rPr lang="en-US" sz="1400" dirty="0" err="1" smtClean="0">
                <a:latin typeface="Calibri" pitchFamily="34" charset="0"/>
              </a:rPr>
              <a:t>intValue</a:t>
            </a:r>
            <a:r>
              <a:rPr lang="en-US" sz="1400" dirty="0" smtClean="0">
                <a:latin typeface="Calibri" pitchFamily="34" charset="0"/>
              </a:rPr>
              <a:t>(); 	//line2</a:t>
            </a:r>
          </a:p>
          <a:p>
            <a:pPr>
              <a:buNone/>
            </a:pPr>
            <a:r>
              <a:rPr lang="en-US" sz="1400" dirty="0" err="1" smtClean="0">
                <a:latin typeface="Calibri" pitchFamily="34" charset="0"/>
              </a:rPr>
              <a:t>System.out.println</a:t>
            </a:r>
            <a:r>
              <a:rPr lang="en-US" sz="1400" dirty="0" smtClean="0">
                <a:latin typeface="Calibri" pitchFamily="34" charset="0"/>
              </a:rPr>
              <a:t>(</a:t>
            </a:r>
            <a:r>
              <a:rPr lang="en-US" sz="1400" dirty="0" err="1" smtClean="0">
                <a:latin typeface="Calibri" pitchFamily="34" charset="0"/>
              </a:rPr>
              <a:t>a+b</a:t>
            </a:r>
            <a:r>
              <a:rPr lang="en-US" sz="1400" dirty="0" smtClean="0">
                <a:latin typeface="Calibri" pitchFamily="34" charset="0"/>
              </a:rPr>
              <a:t>); 			//line3</a:t>
            </a:r>
          </a:p>
          <a:p>
            <a:pPr>
              <a:buNone/>
            </a:pPr>
            <a:r>
              <a:rPr lang="en-US" sz="1400" dirty="0" smtClean="0">
                <a:latin typeface="Calibri" pitchFamily="34" charset="0"/>
              </a:rPr>
              <a:t>} </a:t>
            </a:r>
          </a:p>
          <a:p>
            <a:pPr>
              <a:buNone/>
            </a:pPr>
            <a:r>
              <a:rPr lang="en-US" sz="1400" dirty="0" smtClean="0">
                <a:latin typeface="Calibri" pitchFamily="34" charset="0"/>
              </a:rPr>
              <a:t>} </a:t>
            </a:r>
          </a:p>
          <a:p>
            <a:pPr>
              <a:buNone/>
            </a:pPr>
            <a:r>
              <a:rPr lang="en-US" sz="1400" b="1" dirty="0" smtClean="0">
                <a:latin typeface="Calibri" pitchFamily="34" charset="0"/>
              </a:rPr>
              <a:t>Here's the output</a:t>
            </a:r>
            <a:r>
              <a:rPr lang="en-US" sz="1400" dirty="0" smtClean="0">
                <a:latin typeface="Calibri" pitchFamily="34" charset="0"/>
              </a:rPr>
              <a:t>:  22</a:t>
            </a:r>
          </a:p>
        </p:txBody>
      </p:sp>
    </p:spTree>
  </p:cSld>
  <p:clrMapOvr>
    <a:masterClrMapping/>
  </p:clrMapOvr>
  <p:transition spd="med">
    <p:cu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Regular expression</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buFont typeface="Wingdings" pitchFamily="2" charset="2"/>
              <a:buChar char="q"/>
            </a:pPr>
            <a:r>
              <a:rPr lang="en-IN" sz="1400" dirty="0" smtClean="0">
                <a:latin typeface="Calibri" pitchFamily="34" charset="0"/>
              </a:rPr>
              <a:t>A </a:t>
            </a:r>
            <a:r>
              <a:rPr lang="en-IN" sz="1400" i="1" dirty="0" smtClean="0">
                <a:latin typeface="Calibri" pitchFamily="34" charset="0"/>
              </a:rPr>
              <a:t>regular expression</a:t>
            </a:r>
            <a:r>
              <a:rPr lang="en-IN" sz="1400" dirty="0" smtClean="0">
                <a:latin typeface="Calibri" pitchFamily="34" charset="0"/>
              </a:rPr>
              <a:t> defines a pattern for a String. Regular Expressions can be used to search, edit or manipulate text. Regular expressions are not language specific but they differ slightly for each language. Java regular expressions are most similar to Perl.</a:t>
            </a:r>
          </a:p>
          <a:p>
            <a:pPr algn="just">
              <a:buFont typeface="Wingdings" pitchFamily="2" charset="2"/>
              <a:buChar char="q"/>
            </a:pPr>
            <a:r>
              <a:rPr lang="en-IN" sz="1400" dirty="0" smtClean="0">
                <a:latin typeface="Calibri" pitchFamily="34" charset="0"/>
              </a:rPr>
              <a:t>Java Regular Expression classes are present in </a:t>
            </a:r>
            <a:r>
              <a:rPr lang="en-IN" sz="1400" b="1" i="1" dirty="0" err="1" smtClean="0">
                <a:latin typeface="Calibri" pitchFamily="34" charset="0"/>
              </a:rPr>
              <a:t>java.util.regex</a:t>
            </a:r>
            <a:r>
              <a:rPr lang="en-IN" sz="1400" dirty="0" smtClean="0">
                <a:latin typeface="Calibri" pitchFamily="34" charset="0"/>
              </a:rPr>
              <a:t> package that contains three classes: </a:t>
            </a:r>
            <a:r>
              <a:rPr lang="en-IN" sz="1400" b="1" dirty="0" smtClean="0">
                <a:latin typeface="Calibri" pitchFamily="34" charset="0"/>
              </a:rPr>
              <a:t>Pattern</a:t>
            </a:r>
            <a:r>
              <a:rPr lang="en-IN" sz="1400" dirty="0" smtClean="0">
                <a:latin typeface="Calibri" pitchFamily="34" charset="0"/>
              </a:rPr>
              <a:t>, </a:t>
            </a:r>
            <a:r>
              <a:rPr lang="en-IN" sz="1400" b="1" dirty="0" smtClean="0">
                <a:latin typeface="Calibri" pitchFamily="34" charset="0"/>
              </a:rPr>
              <a:t>Matcher</a:t>
            </a:r>
            <a:r>
              <a:rPr lang="en-IN" sz="1400" dirty="0" smtClean="0">
                <a:latin typeface="Calibri" pitchFamily="34" charset="0"/>
              </a:rPr>
              <a:t> and </a:t>
            </a:r>
            <a:r>
              <a:rPr lang="en-IN" sz="1400" b="1" dirty="0" err="1" smtClean="0">
                <a:latin typeface="Calibri" pitchFamily="34" charset="0"/>
              </a:rPr>
              <a:t>PatternSyntaxException</a:t>
            </a:r>
            <a:r>
              <a:rPr lang="en-IN" sz="1400" dirty="0" smtClean="0">
                <a:latin typeface="Calibri" pitchFamily="34" charset="0"/>
              </a:rPr>
              <a:t>.</a:t>
            </a:r>
          </a:p>
          <a:p>
            <a:pPr algn="just">
              <a:buFont typeface="Wingdings" pitchFamily="2" charset="2"/>
              <a:buChar char="q"/>
            </a:pPr>
            <a:r>
              <a:rPr lang="en-IN" sz="1400" dirty="0" smtClean="0">
                <a:latin typeface="Calibri" pitchFamily="34" charset="0"/>
              </a:rPr>
              <a:t>Pattern object is the compiled version of the regular expression. It doesn’t have any public constructor and we use it’s public static method </a:t>
            </a:r>
            <a:r>
              <a:rPr lang="en-IN" sz="1400" b="1" i="1" dirty="0" smtClean="0">
                <a:latin typeface="Calibri" pitchFamily="34" charset="0"/>
              </a:rPr>
              <a:t>compile</a:t>
            </a:r>
            <a:r>
              <a:rPr lang="en-IN" sz="1400" dirty="0" smtClean="0">
                <a:latin typeface="Calibri" pitchFamily="34" charset="0"/>
              </a:rPr>
              <a:t> to create the pattern object by passing regular expression argument.</a:t>
            </a:r>
          </a:p>
          <a:p>
            <a:pPr algn="just">
              <a:buFont typeface="Wingdings" pitchFamily="2" charset="2"/>
              <a:buChar char="q"/>
            </a:pPr>
            <a:r>
              <a:rPr lang="en-IN" sz="1400" dirty="0" smtClean="0">
                <a:latin typeface="Calibri" pitchFamily="34" charset="0"/>
              </a:rPr>
              <a:t>Matcher is the </a:t>
            </a:r>
            <a:r>
              <a:rPr lang="en-IN" sz="1400" dirty="0" err="1" smtClean="0">
                <a:latin typeface="Calibri" pitchFamily="34" charset="0"/>
              </a:rPr>
              <a:t>regex</a:t>
            </a:r>
            <a:r>
              <a:rPr lang="en-IN" sz="1400" dirty="0" smtClean="0">
                <a:latin typeface="Calibri" pitchFamily="34" charset="0"/>
              </a:rPr>
              <a:t> engine object that matches the input String pattern with the pattern object created. This class doesn’t have any public constructor and we get a Matcher object using pattern object </a:t>
            </a:r>
            <a:r>
              <a:rPr lang="en-IN" sz="1400" b="1" i="1" dirty="0" smtClean="0">
                <a:latin typeface="Calibri" pitchFamily="34" charset="0"/>
              </a:rPr>
              <a:t>matcher</a:t>
            </a:r>
            <a:r>
              <a:rPr lang="en-IN" sz="1400" dirty="0" smtClean="0">
                <a:latin typeface="Calibri" pitchFamily="34" charset="0"/>
              </a:rPr>
              <a:t> method that takes the input String as argument. We then use </a:t>
            </a:r>
            <a:r>
              <a:rPr lang="en-IN" sz="1400" b="1" i="1" dirty="0" smtClean="0">
                <a:latin typeface="Calibri" pitchFamily="34" charset="0"/>
              </a:rPr>
              <a:t>matches</a:t>
            </a:r>
            <a:r>
              <a:rPr lang="en-IN" sz="1400" dirty="0" smtClean="0">
                <a:latin typeface="Calibri" pitchFamily="34" charset="0"/>
              </a:rPr>
              <a:t> method that returns </a:t>
            </a:r>
            <a:r>
              <a:rPr lang="en-IN" sz="1400" dirty="0" err="1" smtClean="0">
                <a:latin typeface="Calibri" pitchFamily="34" charset="0"/>
              </a:rPr>
              <a:t>boolean</a:t>
            </a:r>
            <a:r>
              <a:rPr lang="en-IN" sz="1400" dirty="0" smtClean="0">
                <a:latin typeface="Calibri" pitchFamily="34" charset="0"/>
              </a:rPr>
              <a:t> result based on input String matches the </a:t>
            </a:r>
            <a:r>
              <a:rPr lang="en-IN" sz="1400" dirty="0" err="1" smtClean="0">
                <a:latin typeface="Calibri" pitchFamily="34" charset="0"/>
              </a:rPr>
              <a:t>regex</a:t>
            </a:r>
            <a:r>
              <a:rPr lang="en-IN" sz="1400" dirty="0" smtClean="0">
                <a:latin typeface="Calibri" pitchFamily="34" charset="0"/>
              </a:rPr>
              <a:t> pattern or not.</a:t>
            </a:r>
          </a:p>
          <a:p>
            <a:pPr algn="just">
              <a:buFont typeface="Wingdings" pitchFamily="2" charset="2"/>
              <a:buChar char="q"/>
            </a:pPr>
            <a:r>
              <a:rPr lang="en-IN" sz="1400" dirty="0" err="1" smtClean="0">
                <a:latin typeface="Calibri" pitchFamily="34" charset="0"/>
              </a:rPr>
              <a:t>PatternSyntaxException</a:t>
            </a:r>
            <a:r>
              <a:rPr lang="en-IN" sz="1400" dirty="0" smtClean="0">
                <a:latin typeface="Calibri" pitchFamily="34" charset="0"/>
              </a:rPr>
              <a:t> is thrown if the regular expression syntax is not correct.</a:t>
            </a: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Example Of Regular expression</a:t>
            </a:r>
          </a:p>
        </p:txBody>
      </p:sp>
      <p:sp>
        <p:nvSpPr>
          <p:cNvPr id="4" name="Rectangle 2"/>
          <p:cNvSpPr>
            <a:spLocks noGrp="1"/>
          </p:cNvSpPr>
          <p:nvPr>
            <p:ph sz="quarter" idx="13"/>
          </p:nvPr>
        </p:nvSpPr>
        <p:spPr>
          <a:xfrm>
            <a:off x="611560" y="1419622"/>
            <a:ext cx="7992888"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92500" lnSpcReduction="20000"/>
          </a:bodyPr>
          <a:lstStyle>
            <a:extLst/>
          </a:lstStyle>
          <a:p>
            <a:pPr algn="just">
              <a:buNone/>
            </a:pPr>
            <a:r>
              <a:rPr lang="en-US" sz="1400" dirty="0" smtClean="0">
                <a:latin typeface="Calibri" pitchFamily="34" charset="0"/>
              </a:rPr>
              <a:t>import </a:t>
            </a:r>
            <a:r>
              <a:rPr lang="en-US" sz="1400" dirty="0" err="1" smtClean="0">
                <a:latin typeface="Calibri" pitchFamily="34" charset="0"/>
              </a:rPr>
              <a:t>java.util.regex</a:t>
            </a:r>
            <a:r>
              <a:rPr lang="en-US" sz="1400" dirty="0" smtClean="0">
                <a:latin typeface="Calibri" pitchFamily="34" charset="0"/>
              </a:rPr>
              <a:t>.*;</a:t>
            </a:r>
          </a:p>
          <a:p>
            <a:pPr algn="just">
              <a:buNone/>
            </a:pPr>
            <a:r>
              <a:rPr lang="en-US" sz="1400" dirty="0" smtClean="0">
                <a:latin typeface="Calibri" pitchFamily="34" charset="0"/>
              </a:rPr>
              <a:t>public class Demo {</a:t>
            </a:r>
          </a:p>
          <a:p>
            <a:pPr algn="just">
              <a:buNone/>
            </a:pPr>
            <a:r>
              <a:rPr lang="en-US" sz="1400" dirty="0" smtClean="0">
                <a:latin typeface="Calibri" pitchFamily="34" charset="0"/>
              </a:rPr>
              <a:t>	public static void main(String[] </a:t>
            </a:r>
            <a:r>
              <a:rPr lang="en-US" sz="1400" dirty="0" err="1" smtClean="0">
                <a:latin typeface="Calibri" pitchFamily="34" charset="0"/>
              </a:rPr>
              <a:t>args</a:t>
            </a:r>
            <a:r>
              <a:rPr lang="en-US" sz="1400" dirty="0" smtClean="0">
                <a:latin typeface="Calibri" pitchFamily="34" charset="0"/>
              </a:rPr>
              <a:t>) {</a:t>
            </a:r>
          </a:p>
          <a:p>
            <a:pPr algn="just">
              <a:buNone/>
            </a:pPr>
            <a:r>
              <a:rPr lang="en-US" sz="1400" dirty="0" smtClean="0">
                <a:latin typeface="Calibri" pitchFamily="34" charset="0"/>
              </a:rPr>
              <a:t>		String input = "I have a cat, but I like my dog better.";</a:t>
            </a:r>
          </a:p>
          <a:p>
            <a:pPr algn="just">
              <a:buNone/>
            </a:pPr>
            <a:endParaRPr lang="en-US" sz="1400" dirty="0" smtClean="0">
              <a:latin typeface="Calibri" pitchFamily="34" charset="0"/>
            </a:endParaRPr>
          </a:p>
          <a:p>
            <a:pPr algn="just">
              <a:buNone/>
            </a:pPr>
            <a:r>
              <a:rPr lang="en-US" sz="1400" dirty="0" smtClean="0">
                <a:latin typeface="Calibri" pitchFamily="34" charset="0"/>
              </a:rPr>
              <a:t>		Pattern p = </a:t>
            </a:r>
            <a:r>
              <a:rPr lang="en-US" sz="1400" dirty="0" err="1" smtClean="0">
                <a:latin typeface="Calibri" pitchFamily="34" charset="0"/>
              </a:rPr>
              <a:t>Pattern.compile</a:t>
            </a:r>
            <a:r>
              <a:rPr lang="en-US" sz="1400" dirty="0" smtClean="0">
                <a:latin typeface="Calibri" pitchFamily="34" charset="0"/>
              </a:rPr>
              <a:t>("(</a:t>
            </a:r>
            <a:r>
              <a:rPr lang="en-US" sz="1400" dirty="0" err="1" smtClean="0">
                <a:latin typeface="Calibri" pitchFamily="34" charset="0"/>
              </a:rPr>
              <a:t>mouse|cat|dog|wolf|bear|human</a:t>
            </a:r>
            <a:r>
              <a:rPr lang="en-US" sz="1400" dirty="0" smtClean="0">
                <a:latin typeface="Calibri" pitchFamily="34" charset="0"/>
              </a:rPr>
              <a:t>)");</a:t>
            </a:r>
          </a:p>
          <a:p>
            <a:pPr algn="just">
              <a:buNone/>
            </a:pPr>
            <a:r>
              <a:rPr lang="en-US" sz="1400" dirty="0" smtClean="0">
                <a:latin typeface="Calibri" pitchFamily="34" charset="0"/>
              </a:rPr>
              <a:t>		Matcher m = </a:t>
            </a:r>
            <a:r>
              <a:rPr lang="en-US" sz="1400" dirty="0" err="1" smtClean="0">
                <a:latin typeface="Calibri" pitchFamily="34" charset="0"/>
              </a:rPr>
              <a:t>p.matcher</a:t>
            </a:r>
            <a:r>
              <a:rPr lang="en-US" sz="1400" dirty="0" smtClean="0">
                <a:latin typeface="Calibri" pitchFamily="34" charset="0"/>
              </a:rPr>
              <a:t>(input);</a:t>
            </a:r>
          </a:p>
          <a:p>
            <a:pPr algn="just">
              <a:buNone/>
            </a:pPr>
            <a:endParaRPr lang="en-US" sz="1400" dirty="0" smtClean="0">
              <a:latin typeface="Calibri" pitchFamily="34" charset="0"/>
            </a:endParaRPr>
          </a:p>
          <a:p>
            <a:pPr algn="just">
              <a:buNone/>
            </a:pPr>
            <a:r>
              <a:rPr lang="en-US" sz="1400" dirty="0" smtClean="0">
                <a:latin typeface="Calibri" pitchFamily="34" charset="0"/>
              </a:rPr>
              <a:t>		while (</a:t>
            </a:r>
            <a:r>
              <a:rPr lang="en-US" sz="1400" dirty="0" err="1" smtClean="0">
                <a:latin typeface="Calibri" pitchFamily="34" charset="0"/>
              </a:rPr>
              <a:t>m.find</a:t>
            </a:r>
            <a:r>
              <a:rPr lang="en-US" sz="1400" dirty="0" smtClean="0">
                <a:latin typeface="Calibri" pitchFamily="34" charset="0"/>
              </a:rPr>
              <a:t>()) {</a:t>
            </a:r>
          </a:p>
          <a:p>
            <a:pPr algn="just">
              <a:buNone/>
            </a:pPr>
            <a:r>
              <a:rPr lang="en-US" sz="1400" dirty="0" smtClean="0">
                <a:latin typeface="Calibri" pitchFamily="34" charset="0"/>
              </a:rPr>
              <a:t>			</a:t>
            </a:r>
            <a:r>
              <a:rPr lang="en-US" sz="1400" dirty="0" err="1" smtClean="0">
                <a:latin typeface="Calibri" pitchFamily="34" charset="0"/>
              </a:rPr>
              <a:t>System.out.println</a:t>
            </a:r>
            <a:r>
              <a:rPr lang="en-US" sz="1400" dirty="0" smtClean="0">
                <a:latin typeface="Calibri" pitchFamily="34" charset="0"/>
              </a:rPr>
              <a:t>("Found a " + </a:t>
            </a:r>
            <a:r>
              <a:rPr lang="en-US" sz="1400" dirty="0" err="1" smtClean="0">
                <a:latin typeface="Calibri" pitchFamily="34" charset="0"/>
              </a:rPr>
              <a:t>m.group</a:t>
            </a:r>
            <a:r>
              <a:rPr lang="en-US" sz="1400" dirty="0" smtClean="0">
                <a:latin typeface="Calibri" pitchFamily="34" charset="0"/>
              </a:rPr>
              <a:t>() + " on position "+</a:t>
            </a:r>
            <a:r>
              <a:rPr lang="en-US" sz="1400" dirty="0" err="1" smtClean="0">
                <a:latin typeface="Calibri" pitchFamily="34" charset="0"/>
              </a:rPr>
              <a:t>m.start</a:t>
            </a:r>
            <a:r>
              <a:rPr lang="en-US" sz="1400" dirty="0" smtClean="0">
                <a:latin typeface="Calibri" pitchFamily="34" charset="0"/>
              </a:rPr>
              <a:t>());</a:t>
            </a:r>
          </a:p>
          <a:p>
            <a:pPr algn="just">
              <a:buNone/>
            </a:pPr>
            <a:r>
              <a:rPr lang="en-US" sz="1400" dirty="0" smtClean="0">
                <a:latin typeface="Calibri" pitchFamily="34" charset="0"/>
              </a:rPr>
              <a:t>			</a:t>
            </a:r>
          </a:p>
          <a:p>
            <a:pPr algn="just">
              <a:buNone/>
            </a:pPr>
            <a:r>
              <a:rPr lang="en-US" sz="1400" dirty="0" smtClean="0">
                <a:latin typeface="Calibri" pitchFamily="34" charset="0"/>
              </a:rPr>
              <a:t>		}</a:t>
            </a:r>
          </a:p>
          <a:p>
            <a:pPr algn="just">
              <a:buNone/>
            </a:pPr>
            <a:r>
              <a:rPr lang="en-US" sz="1400" dirty="0" smtClean="0">
                <a:latin typeface="Calibri" pitchFamily="34" charset="0"/>
              </a:rPr>
              <a:t>	}</a:t>
            </a:r>
          </a:p>
          <a:p>
            <a:pPr algn="just">
              <a:buNone/>
            </a:pPr>
            <a:r>
              <a:rPr lang="en-US" sz="1400" dirty="0" smtClean="0">
                <a:latin typeface="Calibri" pitchFamily="34" charset="0"/>
              </a:rPr>
              <a:t>}</a:t>
            </a:r>
          </a:p>
        </p:txBody>
      </p:sp>
      <p:sp>
        <p:nvSpPr>
          <p:cNvPr id="5" name="AutoShape 4"/>
          <p:cNvSpPr>
            <a:spLocks/>
          </p:cNvSpPr>
          <p:nvPr/>
        </p:nvSpPr>
        <p:spPr bwMode="auto">
          <a:xfrm>
            <a:off x="6732241" y="1707655"/>
            <a:ext cx="1080120" cy="432048"/>
          </a:xfrm>
          <a:prstGeom prst="borderCallout1">
            <a:avLst>
              <a:gd name="adj1" fmla="val 57392"/>
              <a:gd name="adj2" fmla="val -2895"/>
              <a:gd name="adj3" fmla="val 235890"/>
              <a:gd name="adj4" fmla="val -247057"/>
            </a:avLst>
          </a:prstGeom>
          <a:noFill/>
          <a:ln w="9525">
            <a:solidFill>
              <a:srgbClr val="7F00FE"/>
            </a:solidFill>
            <a:miter lim="800000"/>
            <a:headEnd/>
            <a:tailEnd/>
          </a:ln>
        </p:spPr>
        <p:txBody>
          <a:bodyPr/>
          <a:lstStyle/>
          <a:p>
            <a:pPr>
              <a:spcAft>
                <a:spcPct val="0"/>
              </a:spcAft>
            </a:pPr>
            <a:r>
              <a:rPr lang="en-US" sz="1000" dirty="0">
                <a:solidFill>
                  <a:srgbClr val="7F00FE"/>
                </a:solidFill>
                <a:latin typeface="Calibri" pitchFamily="34" charset="0"/>
              </a:rPr>
              <a:t>Compile the REGEX pattern</a:t>
            </a:r>
          </a:p>
        </p:txBody>
      </p:sp>
      <p:sp>
        <p:nvSpPr>
          <p:cNvPr id="6" name="AutoShape 6"/>
          <p:cNvSpPr>
            <a:spLocks/>
          </p:cNvSpPr>
          <p:nvPr/>
        </p:nvSpPr>
        <p:spPr bwMode="auto">
          <a:xfrm>
            <a:off x="6516216" y="2643758"/>
            <a:ext cx="1800200" cy="504056"/>
          </a:xfrm>
          <a:prstGeom prst="borderCallout1">
            <a:avLst>
              <a:gd name="adj1" fmla="val 61328"/>
              <a:gd name="adj2" fmla="val -2383"/>
              <a:gd name="adj3" fmla="val 91843"/>
              <a:gd name="adj4" fmla="val -157156"/>
            </a:avLst>
          </a:prstGeom>
          <a:noFill/>
          <a:ln w="9525">
            <a:solidFill>
              <a:srgbClr val="6D00DA"/>
            </a:solidFill>
            <a:miter lim="800000"/>
            <a:headEnd/>
            <a:tailEnd/>
          </a:ln>
        </p:spPr>
        <p:txBody>
          <a:bodyPr/>
          <a:lstStyle/>
          <a:p>
            <a:r>
              <a:rPr lang="en-US" sz="1000" dirty="0">
                <a:solidFill>
                  <a:srgbClr val="7F00FE"/>
                </a:solidFill>
                <a:latin typeface="Calibri" pitchFamily="34" charset="0"/>
              </a:rPr>
              <a:t>Seed the matcher with the string that you want to find matches</a:t>
            </a:r>
          </a:p>
        </p:txBody>
      </p:sp>
      <p:sp>
        <p:nvSpPr>
          <p:cNvPr id="8" name="AutoShape 5"/>
          <p:cNvSpPr>
            <a:spLocks/>
          </p:cNvSpPr>
          <p:nvPr/>
        </p:nvSpPr>
        <p:spPr bwMode="auto">
          <a:xfrm>
            <a:off x="683568" y="2715766"/>
            <a:ext cx="864096" cy="764976"/>
          </a:xfrm>
          <a:prstGeom prst="borderCallout1">
            <a:avLst>
              <a:gd name="adj1" fmla="val 25387"/>
              <a:gd name="adj2" fmla="val 100855"/>
              <a:gd name="adj3" fmla="val 41036"/>
              <a:gd name="adj4" fmla="val 233831"/>
            </a:avLst>
          </a:prstGeom>
          <a:noFill/>
          <a:ln w="9525">
            <a:solidFill>
              <a:srgbClr val="7F00FE"/>
            </a:solidFill>
            <a:miter lim="800000"/>
            <a:headEnd/>
            <a:tailEnd/>
          </a:ln>
        </p:spPr>
        <p:txBody>
          <a:bodyPr/>
          <a:lstStyle/>
          <a:p>
            <a:r>
              <a:rPr lang="en-US" sz="1000" dirty="0">
                <a:solidFill>
                  <a:srgbClr val="7F00FE"/>
                </a:solidFill>
                <a:latin typeface="Calibri" pitchFamily="34" charset="0"/>
              </a:rPr>
              <a:t>Get matcher from static method on Pattern class</a:t>
            </a:r>
          </a:p>
        </p:txBody>
      </p:sp>
      <p:sp>
        <p:nvSpPr>
          <p:cNvPr id="9" name="AutoShape 8"/>
          <p:cNvSpPr>
            <a:spLocks/>
          </p:cNvSpPr>
          <p:nvPr/>
        </p:nvSpPr>
        <p:spPr bwMode="auto">
          <a:xfrm>
            <a:off x="5868144" y="4083919"/>
            <a:ext cx="2376264" cy="648072"/>
          </a:xfrm>
          <a:prstGeom prst="borderCallout1">
            <a:avLst>
              <a:gd name="adj1" fmla="val 8977"/>
              <a:gd name="adj2" fmla="val -2782"/>
              <a:gd name="adj3" fmla="val -25090"/>
              <a:gd name="adj4" fmla="val -37006"/>
            </a:avLst>
          </a:prstGeom>
          <a:noFill/>
          <a:ln w="9525">
            <a:solidFill>
              <a:srgbClr val="7F00FE"/>
            </a:solidFill>
            <a:miter lim="800000"/>
            <a:headEnd/>
            <a:tailEnd/>
          </a:ln>
        </p:spPr>
        <p:txBody>
          <a:bodyPr/>
          <a:lstStyle/>
          <a:p>
            <a:r>
              <a:rPr lang="en-US" sz="1000" dirty="0">
                <a:solidFill>
                  <a:srgbClr val="7F00FE"/>
                </a:solidFill>
                <a:latin typeface="Calibri" pitchFamily="34" charset="0"/>
              </a:rPr>
              <a:t>Find the group </a:t>
            </a:r>
            <a:r>
              <a:rPr lang="en-US" sz="1000" dirty="0" smtClean="0">
                <a:solidFill>
                  <a:srgbClr val="7F00FE"/>
                </a:solidFill>
                <a:latin typeface="Calibri" pitchFamily="34" charset="0"/>
              </a:rPr>
              <a:t>of chars </a:t>
            </a:r>
            <a:r>
              <a:rPr lang="en-US" sz="1000" dirty="0">
                <a:solidFill>
                  <a:srgbClr val="7F00FE"/>
                </a:solidFill>
                <a:latin typeface="Calibri" pitchFamily="34" charset="0"/>
              </a:rPr>
              <a:t>that matched (as a String) and where those chars started and ended in the string to be matched</a:t>
            </a:r>
          </a:p>
        </p:txBody>
      </p:sp>
      <p:sp>
        <p:nvSpPr>
          <p:cNvPr id="10" name="Rectangle 9"/>
          <p:cNvSpPr/>
          <p:nvPr/>
        </p:nvSpPr>
        <p:spPr>
          <a:xfrm>
            <a:off x="2267744" y="4083918"/>
            <a:ext cx="3096344" cy="8640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smtClean="0">
                <a:solidFill>
                  <a:schemeClr val="tx1"/>
                </a:solidFill>
                <a:latin typeface="Calibri" pitchFamily="34" charset="0"/>
              </a:rPr>
              <a:t>Output:</a:t>
            </a:r>
          </a:p>
          <a:p>
            <a:r>
              <a:rPr lang="en-IN" sz="1400" dirty="0" smtClean="0">
                <a:solidFill>
                  <a:schemeClr val="tx1"/>
                </a:solidFill>
                <a:latin typeface="Calibri" pitchFamily="34" charset="0"/>
              </a:rPr>
              <a:t>Found a cat on position 9</a:t>
            </a:r>
          </a:p>
          <a:p>
            <a:r>
              <a:rPr lang="en-IN" sz="1400" dirty="0" smtClean="0">
                <a:solidFill>
                  <a:schemeClr val="tx1"/>
                </a:solidFill>
                <a:latin typeface="Calibri" pitchFamily="34" charset="0"/>
              </a:rPr>
              <a:t>Found a dog on position 28</a:t>
            </a:r>
            <a:endParaRPr lang="en-IN" sz="1400"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Regular expression(Continued)</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r>
              <a:rPr lang="en-US" sz="1400" b="1" dirty="0" smtClean="0">
                <a:solidFill>
                  <a:schemeClr val="tx1"/>
                </a:solidFill>
                <a:latin typeface="Calibri" pitchFamily="34" charset="0"/>
              </a:rPr>
              <a:t>Character classes</a:t>
            </a:r>
          </a:p>
          <a:p>
            <a:pPr lvl="1"/>
            <a:r>
              <a:rPr lang="en-US" sz="1100" dirty="0" smtClean="0">
                <a:solidFill>
                  <a:schemeClr val="tx1"/>
                </a:solidFill>
                <a:latin typeface="Calibri" pitchFamily="34" charset="0"/>
              </a:rPr>
              <a:t>\d 	A digit: [0-9] 	</a:t>
            </a:r>
          </a:p>
          <a:p>
            <a:pPr lvl="1"/>
            <a:r>
              <a:rPr lang="en-US" sz="1100" dirty="0" smtClean="0">
                <a:solidFill>
                  <a:schemeClr val="tx1"/>
                </a:solidFill>
                <a:latin typeface="Calibri" pitchFamily="34" charset="0"/>
              </a:rPr>
              <a:t>\D 	A non-digit: [^0-9] 	</a:t>
            </a:r>
          </a:p>
          <a:p>
            <a:pPr lvl="1"/>
            <a:r>
              <a:rPr lang="en-US" sz="1100" dirty="0" smtClean="0">
                <a:solidFill>
                  <a:schemeClr val="tx1"/>
                </a:solidFill>
                <a:latin typeface="Calibri" pitchFamily="34" charset="0"/>
              </a:rPr>
              <a:t>\s 	A whitespace character: [ \t\n\x0B\f\r] 	</a:t>
            </a:r>
          </a:p>
          <a:p>
            <a:pPr lvl="1"/>
            <a:r>
              <a:rPr lang="en-US" sz="1100" dirty="0" smtClean="0">
                <a:solidFill>
                  <a:schemeClr val="tx1"/>
                </a:solidFill>
                <a:latin typeface="Calibri" pitchFamily="34" charset="0"/>
              </a:rPr>
              <a:t>\S 	A non-whitespace character: [^\s] 	</a:t>
            </a:r>
          </a:p>
          <a:p>
            <a:pPr lvl="1"/>
            <a:r>
              <a:rPr lang="en-US" sz="1100" dirty="0" smtClean="0">
                <a:solidFill>
                  <a:schemeClr val="tx1"/>
                </a:solidFill>
                <a:latin typeface="Calibri" pitchFamily="34" charset="0"/>
              </a:rPr>
              <a:t>\w 	A word character: [a-zA-Z_0-9]	</a:t>
            </a:r>
          </a:p>
          <a:p>
            <a:pPr lvl="1"/>
            <a:r>
              <a:rPr lang="en-US" sz="1100" dirty="0" smtClean="0">
                <a:solidFill>
                  <a:schemeClr val="tx1"/>
                </a:solidFill>
                <a:latin typeface="Calibri" pitchFamily="34" charset="0"/>
              </a:rPr>
              <a:t>\W 	A non-word character: [^\w] 	</a:t>
            </a:r>
          </a:p>
          <a:p>
            <a:r>
              <a:rPr lang="en-IN" sz="1400" b="1" dirty="0" smtClean="0">
                <a:latin typeface="Calibri" pitchFamily="34" charset="0"/>
              </a:rPr>
              <a:t>Quantifiers</a:t>
            </a:r>
          </a:p>
          <a:p>
            <a:pPr lvl="1"/>
            <a:r>
              <a:rPr lang="en-IN" sz="1100" dirty="0" smtClean="0">
                <a:latin typeface="Calibri" pitchFamily="34" charset="0"/>
              </a:rPr>
              <a:t>*         Match 0 or more times </a:t>
            </a:r>
          </a:p>
          <a:p>
            <a:pPr lvl="1"/>
            <a:r>
              <a:rPr lang="en-IN" sz="1100" dirty="0" smtClean="0">
                <a:latin typeface="Calibri" pitchFamily="34" charset="0"/>
              </a:rPr>
              <a:t>+         Match 1 or more times </a:t>
            </a:r>
          </a:p>
          <a:p>
            <a:pPr lvl="1"/>
            <a:r>
              <a:rPr lang="en-IN" sz="1100" dirty="0" smtClean="0">
                <a:latin typeface="Calibri" pitchFamily="34" charset="0"/>
              </a:rPr>
              <a:t>?         Match 1 or 0 times </a:t>
            </a:r>
          </a:p>
          <a:p>
            <a:pPr lvl="1"/>
            <a:r>
              <a:rPr lang="en-IN" sz="1100" dirty="0" smtClean="0">
                <a:latin typeface="Calibri" pitchFamily="34" charset="0"/>
              </a:rPr>
              <a:t>{n}      Match exactly n times {n,} Match at least n times </a:t>
            </a:r>
          </a:p>
          <a:p>
            <a:pPr lvl="1"/>
            <a:r>
              <a:rPr lang="en-IN" sz="1100" dirty="0" smtClean="0">
                <a:latin typeface="Calibri" pitchFamily="34" charset="0"/>
              </a:rPr>
              <a:t>{</a:t>
            </a:r>
            <a:r>
              <a:rPr lang="en-IN" sz="1100" dirty="0" err="1" smtClean="0">
                <a:latin typeface="Calibri" pitchFamily="34" charset="0"/>
              </a:rPr>
              <a:t>n,m</a:t>
            </a:r>
            <a:r>
              <a:rPr lang="en-IN" sz="1100" dirty="0" smtClean="0">
                <a:latin typeface="Calibri" pitchFamily="34" charset="0"/>
              </a:rPr>
              <a:t>} Match at least n but not more than m times</a:t>
            </a:r>
            <a:endParaRPr lang="en-IN" sz="1100" b="1"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Regular expression(Continued)</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buNone/>
            </a:pPr>
            <a:r>
              <a:rPr lang="en-US" sz="1400" dirty="0" smtClean="0">
                <a:solidFill>
                  <a:schemeClr val="tx2"/>
                </a:solidFill>
                <a:latin typeface="Calibri" pitchFamily="34" charset="0"/>
              </a:rPr>
              <a:t>	</a:t>
            </a:r>
          </a:p>
          <a:p>
            <a:r>
              <a:rPr lang="en-IN" sz="1600" b="1" dirty="0" smtClean="0">
                <a:latin typeface="Calibri" pitchFamily="34" charset="0"/>
              </a:rPr>
              <a:t>Meta-characters</a:t>
            </a:r>
          </a:p>
          <a:p>
            <a:pPr lvl="1"/>
            <a:r>
              <a:rPr lang="en-IN" sz="1600" b="1" dirty="0" smtClean="0">
                <a:latin typeface="Calibri" pitchFamily="34" charset="0"/>
              </a:rPr>
              <a:t>\</a:t>
            </a:r>
            <a:r>
              <a:rPr lang="en-IN" sz="1600" dirty="0" smtClean="0">
                <a:latin typeface="Calibri" pitchFamily="34" charset="0"/>
              </a:rPr>
              <a:t>           Escape the next meta-character (it becomes a normal/literal character). </a:t>
            </a:r>
          </a:p>
          <a:p>
            <a:pPr lvl="1"/>
            <a:r>
              <a:rPr lang="en-IN" sz="1600" b="1" dirty="0" smtClean="0">
                <a:latin typeface="Calibri" pitchFamily="34" charset="0"/>
              </a:rPr>
              <a:t>^           </a:t>
            </a:r>
            <a:r>
              <a:rPr lang="en-IN" sz="1600" dirty="0" smtClean="0">
                <a:latin typeface="Calibri" pitchFamily="34" charset="0"/>
              </a:rPr>
              <a:t>Match the beginning of the line .</a:t>
            </a:r>
          </a:p>
          <a:p>
            <a:pPr lvl="1"/>
            <a:r>
              <a:rPr lang="en-IN" sz="1600" b="1" dirty="0" smtClean="0">
                <a:latin typeface="Calibri" pitchFamily="34" charset="0"/>
              </a:rPr>
              <a:t>.</a:t>
            </a:r>
            <a:r>
              <a:rPr lang="en-IN" sz="1600" dirty="0" smtClean="0">
                <a:latin typeface="Calibri" pitchFamily="34" charset="0"/>
              </a:rPr>
              <a:t>            Match any character (except newline). </a:t>
            </a:r>
          </a:p>
          <a:p>
            <a:pPr lvl="1"/>
            <a:r>
              <a:rPr lang="en-IN" sz="1600" b="1" dirty="0" smtClean="0">
                <a:latin typeface="Calibri" pitchFamily="34" charset="0"/>
              </a:rPr>
              <a:t>$</a:t>
            </a:r>
            <a:r>
              <a:rPr lang="en-IN" sz="1600" dirty="0" smtClean="0">
                <a:latin typeface="Calibri" pitchFamily="34" charset="0"/>
              </a:rPr>
              <a:t>           Match the end of the line (or before newline at the end). </a:t>
            </a:r>
          </a:p>
          <a:p>
            <a:pPr lvl="1"/>
            <a:r>
              <a:rPr lang="en-IN" sz="1600" b="1" dirty="0" smtClean="0">
                <a:latin typeface="Calibri" pitchFamily="34" charset="0"/>
              </a:rPr>
              <a:t>|</a:t>
            </a:r>
            <a:r>
              <a:rPr lang="en-IN" sz="1600" dirty="0" smtClean="0">
                <a:latin typeface="Calibri" pitchFamily="34" charset="0"/>
              </a:rPr>
              <a:t>           Alternation (‘or’ statement). </a:t>
            </a:r>
          </a:p>
          <a:p>
            <a:pPr lvl="1"/>
            <a:r>
              <a:rPr lang="en-IN" sz="1600" b="1" dirty="0" smtClean="0">
                <a:latin typeface="Calibri" pitchFamily="34" charset="0"/>
              </a:rPr>
              <a:t>()</a:t>
            </a:r>
            <a:r>
              <a:rPr lang="en-IN" sz="1600" dirty="0" smtClean="0">
                <a:latin typeface="Calibri" pitchFamily="34" charset="0"/>
              </a:rPr>
              <a:t>          Grouping. </a:t>
            </a:r>
          </a:p>
          <a:p>
            <a:pPr lvl="1"/>
            <a:r>
              <a:rPr lang="en-IN" sz="1600" b="1" dirty="0" smtClean="0">
                <a:latin typeface="Calibri" pitchFamily="34" charset="0"/>
              </a:rPr>
              <a:t>[]</a:t>
            </a:r>
            <a:r>
              <a:rPr lang="en-IN" sz="1600" dirty="0" smtClean="0">
                <a:latin typeface="Calibri" pitchFamily="34" charset="0"/>
              </a:rPr>
              <a:t>          Custom character class.</a:t>
            </a:r>
            <a:endParaRPr lang="en-US" sz="1600" dirty="0" smtClean="0">
              <a:solidFill>
                <a:schemeClr val="tx1"/>
              </a:solidFill>
              <a:latin typeface="Calibri" pitchFamily="34" charset="0"/>
            </a:endParaRPr>
          </a:p>
          <a:p>
            <a:endParaRPr lang="en-US" sz="14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Regular expression: Matcher methods</a:t>
            </a:r>
          </a:p>
        </p:txBody>
      </p:sp>
      <p:sp>
        <p:nvSpPr>
          <p:cNvPr id="4" name="Rectangle 2"/>
          <p:cNvSpPr>
            <a:spLocks noGrp="1"/>
          </p:cNvSpPr>
          <p:nvPr>
            <p:ph sz="quarter" idx="13"/>
          </p:nvPr>
        </p:nvSpPr>
        <p:spPr>
          <a:xfrm>
            <a:off x="611560" y="1419622"/>
            <a:ext cx="7748614" cy="360040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r>
              <a:rPr lang="en-US" sz="1600" dirty="0" smtClean="0">
                <a:latin typeface="Calibri" pitchFamily="34" charset="0"/>
              </a:rPr>
              <a:t>A matcher is created from a pattern by invoking the pattern's matcher method. Once created, a matcher can be used to perform three different kinds of match operations: </a:t>
            </a:r>
          </a:p>
          <a:p>
            <a:pPr lvl="1" algn="just"/>
            <a:r>
              <a:rPr lang="en-US" sz="1600" dirty="0" smtClean="0">
                <a:latin typeface="Calibri" pitchFamily="34" charset="0"/>
              </a:rPr>
              <a:t>The </a:t>
            </a:r>
            <a:r>
              <a:rPr lang="en-US" sz="1600" dirty="0" smtClean="0">
                <a:solidFill>
                  <a:srgbClr val="0070C0"/>
                </a:solidFill>
                <a:latin typeface="Calibri" pitchFamily="34" charset="0"/>
              </a:rPr>
              <a:t>matcher</a:t>
            </a:r>
            <a:r>
              <a:rPr lang="en-US" sz="1600" dirty="0" smtClean="0">
                <a:latin typeface="Calibri" pitchFamily="34" charset="0"/>
              </a:rPr>
              <a:t> method attempts to match the entire input sequence against the pattern. </a:t>
            </a:r>
          </a:p>
          <a:p>
            <a:pPr lvl="1" algn="just"/>
            <a:r>
              <a:rPr lang="en-US" sz="1600" dirty="0" smtClean="0">
                <a:latin typeface="Calibri" pitchFamily="34" charset="0"/>
              </a:rPr>
              <a:t>The </a:t>
            </a:r>
            <a:r>
              <a:rPr lang="en-US" sz="1600" dirty="0" smtClean="0">
                <a:solidFill>
                  <a:srgbClr val="0070C0"/>
                </a:solidFill>
                <a:latin typeface="Calibri" pitchFamily="34" charset="0"/>
              </a:rPr>
              <a:t>find</a:t>
            </a:r>
            <a:r>
              <a:rPr lang="en-US" sz="1600" dirty="0" smtClean="0">
                <a:latin typeface="Calibri" pitchFamily="34" charset="0"/>
              </a:rPr>
              <a:t> method scans the input sequence looking for the next subsequence that matches the pattern.</a:t>
            </a:r>
          </a:p>
          <a:p>
            <a:endParaRPr lang="en-US" sz="16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Questions</a:t>
            </a:r>
            <a:endParaRPr lang="en-IN" sz="2800" b="1" dirty="0" smtClean="0">
              <a:latin typeface="Calibri" pitchFamily="34" charset="0"/>
            </a:endParaRPr>
          </a:p>
        </p:txBody>
      </p:sp>
      <p:pic>
        <p:nvPicPr>
          <p:cNvPr id="72706" name="Picture 2"/>
          <p:cNvPicPr>
            <a:picLocks noChangeAspect="1" noChangeArrowheads="1"/>
          </p:cNvPicPr>
          <p:nvPr/>
        </p:nvPicPr>
        <p:blipFill>
          <a:blip r:embed="rId3" cstate="print"/>
          <a:srcRect/>
          <a:stretch>
            <a:fillRect/>
          </a:stretch>
        </p:blipFill>
        <p:spPr bwMode="auto">
          <a:xfrm>
            <a:off x="2881511" y="1481138"/>
            <a:ext cx="3634705" cy="3557040"/>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Theme1</Template>
  <TotalTime>0</TotalTime>
  <Words>6189</Words>
  <Application>Microsoft Office PowerPoint</Application>
  <PresentationFormat>On-screen Show (16:9)</PresentationFormat>
  <Paragraphs>1365</Paragraphs>
  <Slides>97</Slides>
  <Notes>97</Notes>
  <HiddenSlides>0</HiddenSlides>
  <MMClips>0</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Theme1</vt:lpstr>
      <vt:lpstr>Core Java </vt:lpstr>
      <vt:lpstr>Agenda</vt:lpstr>
      <vt:lpstr>Module 1: Objectives</vt:lpstr>
      <vt:lpstr>Understand Inheritance</vt:lpstr>
      <vt:lpstr>Understand Inheritance</vt:lpstr>
      <vt:lpstr>Understand inheritance with example scenarios .</vt:lpstr>
      <vt:lpstr>Inheriting classes.</vt:lpstr>
      <vt:lpstr>Example: Inheriting classes</vt:lpstr>
      <vt:lpstr>Members that are not accessible through inheritance</vt:lpstr>
      <vt:lpstr>Types of inheritance</vt:lpstr>
      <vt:lpstr>Types of inheritance(Continued)</vt:lpstr>
      <vt:lpstr>super()</vt:lpstr>
      <vt:lpstr>Example of super</vt:lpstr>
      <vt:lpstr>Calling super class methods</vt:lpstr>
      <vt:lpstr>Initializers</vt:lpstr>
      <vt:lpstr>Why we need initializers?</vt:lpstr>
      <vt:lpstr>Example of initialization block</vt:lpstr>
      <vt:lpstr>Order of initializations when subclass instance is created</vt:lpstr>
      <vt:lpstr>Example: Order of initializations block in inheritance. </vt:lpstr>
      <vt:lpstr>Example: Order of initializations block in inheritance(Continued). </vt:lpstr>
      <vt:lpstr>Conversion and casting</vt:lpstr>
      <vt:lpstr>Overriding</vt:lpstr>
      <vt:lpstr>Rules of Overriding</vt:lpstr>
      <vt:lpstr>Example Of Overriding Method</vt:lpstr>
      <vt:lpstr>Example Of Covariant Returns</vt:lpstr>
      <vt:lpstr>Example Of Access Specifier rule.</vt:lpstr>
      <vt:lpstr>Example Of Visibility Rule In Method Overriding</vt:lpstr>
      <vt:lpstr>Restricting inheritance using final keyword</vt:lpstr>
      <vt:lpstr>Final members: A way for preventing overriding of members in subclasses </vt:lpstr>
      <vt:lpstr>@Override</vt:lpstr>
      <vt:lpstr>Polymorphism</vt:lpstr>
      <vt:lpstr>Static Binding Example</vt:lpstr>
      <vt:lpstr>Example of Dynamic Binding/Runtime polymorphism </vt:lpstr>
      <vt:lpstr>Abstract class</vt:lpstr>
      <vt:lpstr>Inheriting abstract class</vt:lpstr>
      <vt:lpstr>Creating abstract classes and methods</vt:lpstr>
      <vt:lpstr>Example of Creating abstract classes and methods</vt:lpstr>
      <vt:lpstr>Interface</vt:lpstr>
      <vt:lpstr>Interface</vt:lpstr>
      <vt:lpstr>Syntax of Interface</vt:lpstr>
      <vt:lpstr>Example of Interface</vt:lpstr>
      <vt:lpstr>Points to note</vt:lpstr>
      <vt:lpstr>Inheriting interfaces</vt:lpstr>
      <vt:lpstr>instanceof</vt:lpstr>
      <vt:lpstr>Interface and casting</vt:lpstr>
      <vt:lpstr>Uses Of Interface</vt:lpstr>
      <vt:lpstr>Classes in Java: Agenda</vt:lpstr>
      <vt:lpstr>Object class </vt:lpstr>
      <vt:lpstr>Object class (Continued) </vt:lpstr>
      <vt:lpstr>equals()</vt:lpstr>
      <vt:lpstr>Overriding equals()</vt:lpstr>
      <vt:lpstr>finilize()</vt:lpstr>
      <vt:lpstr>hashCode()</vt:lpstr>
      <vt:lpstr>Overriding hashcode ()</vt:lpstr>
      <vt:lpstr>toString()</vt:lpstr>
      <vt:lpstr>Overriding toString()</vt:lpstr>
      <vt:lpstr>Overview of java.lang package</vt:lpstr>
      <vt:lpstr>Overview of java.lang package(Continued)</vt:lpstr>
      <vt:lpstr>String class</vt:lpstr>
      <vt:lpstr>Methods of String class:</vt:lpstr>
      <vt:lpstr>Methods of String class (Continued):</vt:lpstr>
      <vt:lpstr>Methods of String class (Continued):</vt:lpstr>
      <vt:lpstr>Methods of String class (Continued):</vt:lpstr>
      <vt:lpstr>Methods of String class (Continued):</vt:lpstr>
      <vt:lpstr>Methods of String class (Continued):</vt:lpstr>
      <vt:lpstr>Converting primitives to String</vt:lpstr>
      <vt:lpstr>Methods of String class (Continued):</vt:lpstr>
      <vt:lpstr>Immutability</vt:lpstr>
      <vt:lpstr>Immutability</vt:lpstr>
      <vt:lpstr>Immutability</vt:lpstr>
      <vt:lpstr>Problem with String</vt:lpstr>
      <vt:lpstr>StringBuilder</vt:lpstr>
      <vt:lpstr>Methods Of StringBuilder</vt:lpstr>
      <vt:lpstr>Methods Of StringBuilder(Continued)</vt:lpstr>
      <vt:lpstr>Methods Of StringBuilder(Continued)</vt:lpstr>
      <vt:lpstr>Methods Of StringBuilder(Continued)</vt:lpstr>
      <vt:lpstr>Note</vt:lpstr>
      <vt:lpstr>StringBuffer</vt:lpstr>
      <vt:lpstr>Overview of java.util package</vt:lpstr>
      <vt:lpstr>Date Class</vt:lpstr>
      <vt:lpstr>Example of Date Class</vt:lpstr>
      <vt:lpstr>Formatting Dates</vt:lpstr>
      <vt:lpstr>Methods In SimpleDateFormat</vt:lpstr>
      <vt:lpstr>Example: SimpleDateFormat </vt:lpstr>
      <vt:lpstr>Calendar and GregorianCalendar</vt:lpstr>
      <vt:lpstr>Example Of Calendar</vt:lpstr>
      <vt:lpstr>Example Of GregorianCalendar</vt:lpstr>
      <vt:lpstr>Converting object to string</vt:lpstr>
      <vt:lpstr>Converting object to string(Continued)</vt:lpstr>
      <vt:lpstr>Converting String To Number</vt:lpstr>
      <vt:lpstr>Example: Converting string to numbers</vt:lpstr>
      <vt:lpstr>Regular expression</vt:lpstr>
      <vt:lpstr>Example Of Regular expression</vt:lpstr>
      <vt:lpstr>Regular expression(Continued)</vt:lpstr>
      <vt:lpstr>Regular expression(Continued)</vt:lpstr>
      <vt:lpstr>Regular expression: Matcher methods</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5</cp:revision>
  <dcterms:created xsi:type="dcterms:W3CDTF">2010-09-05T14:08:51Z</dcterms:created>
  <dcterms:modified xsi:type="dcterms:W3CDTF">2023-05-24T07:26:27Z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