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61"/>
  </p:notesMasterIdLst>
  <p:sldIdLst>
    <p:sldId id="408" r:id="rId2"/>
    <p:sldId id="409" r:id="rId3"/>
    <p:sldId id="458"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89" r:id="rId35"/>
    <p:sldId id="490" r:id="rId36"/>
    <p:sldId id="491" r:id="rId37"/>
    <p:sldId id="492" r:id="rId38"/>
    <p:sldId id="493" r:id="rId39"/>
    <p:sldId id="494" r:id="rId40"/>
    <p:sldId id="495" r:id="rId41"/>
    <p:sldId id="496" r:id="rId42"/>
    <p:sldId id="497" r:id="rId43"/>
    <p:sldId id="498" r:id="rId44"/>
    <p:sldId id="499" r:id="rId45"/>
    <p:sldId id="500" r:id="rId46"/>
    <p:sldId id="501" r:id="rId47"/>
    <p:sldId id="502" r:id="rId48"/>
    <p:sldId id="503" r:id="rId49"/>
    <p:sldId id="504" r:id="rId50"/>
    <p:sldId id="505" r:id="rId51"/>
    <p:sldId id="512" r:id="rId52"/>
    <p:sldId id="513" r:id="rId53"/>
    <p:sldId id="514" r:id="rId54"/>
    <p:sldId id="506" r:id="rId55"/>
    <p:sldId id="507" r:id="rId56"/>
    <p:sldId id="508" r:id="rId57"/>
    <p:sldId id="509" r:id="rId58"/>
    <p:sldId id="510" r:id="rId59"/>
    <p:sldId id="511" r:id="rId6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0" autoAdjust="0"/>
    <p:restoredTop sz="95341" autoAdjust="0"/>
  </p:normalViewPr>
  <p:slideViewPr>
    <p:cSldViewPr>
      <p:cViewPr>
        <p:scale>
          <a:sx n="100" d="100"/>
          <a:sy n="100" d="100"/>
        </p:scale>
        <p:origin x="43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90F5C750-DFCB-42F1-BA65-C2C075AB8A2A}" type="datetimeFigureOut">
              <a:rPr lang="en-US"/>
              <a:pPr>
                <a:defRPr/>
              </a:pPr>
              <a:t>30-Aug-16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F41C3C4F-D3EE-46B9-BC9F-0C5417214E3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framework-based approach recognizes the fact that there is a missing piece in the J2EE jigsaw: the application developer's view. Much of what J2EE provides, such as JNDI, is simply too low level to be a daily part of programmer's activities. In fact, the J2EE specifications and APIs can be judged as far more successful, if one takes the view that they do not offer the developer a programming model so much as provide a solid basis on which that programming model should sit. Good frameworks supply this missing piece and give application developers a simple, productive, abstraction, without sacrificing the core capability of the platform.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parts of J2EE can properly be termed frameworks themselves. Among them, EJB amounts to a framework because it provides a structure for application code, and defines a consistent way of accessing services from the application server. However, the EJB framework is cumbersome to use and restrictive. The work involved in implementing an EJB is excessive, given that the architects of J2EE expected that all business logic in J2EE applications would be implemented in EJBs. Developers must cope with three to four Java classes for each EJB; two verbose deployment descriptors for each EJB JAR file; and excessive amounts of code for client access to EJBs and EJB access to their environment. The EJB component model, up to and including EJB 2.1, fails to deliver on many of its goals, and fails to deliver a workable structure for business logic in J2EE applications. The EJB Expert Group has finally realized this and is attempting an overhaul of the EJB model in EJB 3.0, but we need a solution, right now, and Spring already demonstrates a far superior one in most </a:t>
            </a:r>
            <a:r>
              <a:rPr lang="en-US" smtClean="0"/>
              <a:t>cases.</a:t>
            </a: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framework-based approach recognizes the fact that there is a missing piece in the J2EE jigsaw: the application developer's view. Much of what J2EE provides, such as JNDI, is simply too low level to be a daily part of programmer's activities. In fact, the J2EE specifications and APIs can be judged as far more successful, if one takes the view that they do not offer the developer a programming model so much as provide a solid basis on which that programming model should sit. Good frameworks supply this missing piece and give application developers a simple, productive, abstraction, without sacrificing the core capability of the platform.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parts of J2EE can properly be termed frameworks themselves. Among them, EJB amounts to a framework because it provides a structure for application code, and defines a consistent way of accessing services from the application server. However, the EJB framework is cumbersome to use and restrictive. The work involved in implementing an EJB is excessive, given that the architects of J2EE expected that all business logic in J2EE applications would be implemented in EJBs. Developers must cope with three to four Java classes for each EJB; two verbose deployment descriptors for each EJB JAR file; and excessive amounts of code for client access to EJBs and EJB access to their environment. The EJB component model, up to and including EJB 2.1, fails to deliver on many of its goals, and fails to deliver a workable structure for business logic in J2EE applications. The EJB Expert Group has finally realized this and is attempting an overhaul of the EJB model in EJB 3.0, but we need a solution, right now, and Spring already demonstrates a far superior one in most </a:t>
            </a:r>
            <a:r>
              <a:rPr lang="en-US" smtClean="0"/>
              <a:t>cases.</a:t>
            </a: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framework-based approach recognizes the fact that there is a missing piece in the J2EE jigsaw: the application developer's view. Much of what J2EE provides, such as JNDI, is simply too low level to be a daily part of programmer's activities. In fact, the J2EE specifications and APIs can be judged as far more successful, if one takes the view that they do not offer the developer a programming model so much as provide a solid basis on which that programming model should sit. Good frameworks supply this missing piece and give application developers a simple, productive, abstraction, without sacrificing the core capability of the platform.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parts of J2EE can properly be termed frameworks themselves. Among them, EJB amounts to a framework because it provides a structure for application code, and defines a consistent way of accessing services from the application server. However, the EJB framework is cumbersome to use and restrictive. The work involved in implementing an EJB is excessive, given that the architects of J2EE expected that all business logic in J2EE applications would be implemented in EJBs. Developers must cope with three to four Java classes for each EJB; two verbose deployment descriptors for each EJB JAR file; and excessive amounts of code for client access to EJBs and EJB access to their environment. The EJB component model, up to and including EJB 2.1, fails to deliver on many of its goals, and fails to deliver a workable structure for business logic in J2EE applications. The EJB Expert Group has finally realized this and is attempting an overhaul of the EJB model in EJB 3.0, but we need a solution, right now, and Spring already demonstrates a far superior one in most cases.</a:t>
            </a:r>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framework-based approach recognizes the fact that there is a missing piece in the J2EE jigsaw: the application developer's view. Much of what J2EE provides, such as JNDI, is simply too low level to be a daily part of programmer's activities. In fact, the J2EE specifications and APIs can be judged as far more successful, if one takes the view that they do not offer the developer a programming model so much as provide a solid basis on which that programming model should sit. Good frameworks supply this missing piece and give application developers a simple, productive, abstraction, without sacrificing the core capability of the platform.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parts of J2EE can properly be termed frameworks themselves. Among them, EJB amounts to a framework because it provides a structure for application code, and defines a consistent way of accessing services from the application server. However, the EJB framework is cumbersome to use and restrictive. The work involved in implementing an EJB is excessive, given that the architects of J2EE expected that all business logic in J2EE applications would be implemented in EJBs. Developers must cope with three to four Java classes for each EJB; two verbose deployment descriptors for each EJB JAR file; and excessive amounts of code for client access to EJBs and EJB access to their environment. The EJB component model, up to and including EJB 2.1, fails to deliver on many of its goals, and fails to deliver a workable structure for business logic in J2EE applications. The EJB Expert Group has finally realized this and is attempting an overhaul of the EJB model in EJB 3.0, but we need a solution, right now, and Spring already demonstrates a far superior one in most </a:t>
            </a:r>
            <a:r>
              <a:rPr lang="en-US" smtClean="0"/>
              <a:t>cases.</a:t>
            </a: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framework-based approach recognizes the fact that there is a missing piece in the J2EE jigsaw: the application developer's view. Much of what J2EE provides, such as JNDI, is simply too low level to be a daily part of programmer's activities. In fact, the J2EE specifications and APIs can be judged as far more successful, if one takes the view that they do not offer the developer a programming model so much as provide a solid basis on which that programming model should sit. Good frameworks supply this missing piece and give application developers a simple, productive, abstraction, without sacrificing the core capability of the platform.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parts of J2EE can properly be termed frameworks themselves. Among them, EJB amounts to a framework because it provides a structure for application code, and defines a consistent way of accessing services from the application server. However, the EJB framework is cumbersome to use and restrictive. The work involved in implementing an EJB is excessive, given that the architects of J2EE expected that all business logic in J2EE applications would be implemented in EJBs. Developers must cope with three to four Java classes for each EJB; two verbose deployment descriptors for each EJB JAR file; and excessive amounts of code for client access to EJBs and EJB access to their environment. The EJB component model, up to and including EJB 2.1, fails to deliver on many of its goals, and fails to deliver a workable structure for business logic in J2EE applications. The EJB Expert Group has finally realized this and is attempting an overhaul of the EJB model in EJB 3.0, but we need a solution, right now, and Spring already demonstrates a far superior one in most </a:t>
            </a:r>
            <a:r>
              <a:rPr lang="en-US" smtClean="0"/>
              <a:t>cases.</a:t>
            </a: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framework-based approach recognizes the fact that there is a missing piece in the J2EE jigsaw: the application developer's view. Much of what J2EE provides, such as JNDI, is simply too low level to be a daily part of programmer's activities. In fact, the J2EE specifications and APIs can be judged as far more successful, if one takes the view that they do not offer the developer a programming model so much as provide a solid basis on which that programming model should sit. Good frameworks supply this missing piece and give application developers a simple, productive, abstraction, without sacrificing the core capability of the platform.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parts of J2EE can properly be termed frameworks themselves. Among them, EJB amounts to a framework because it provides a structure for application code, and defines a consistent way of accessing services from the application server. However, the EJB framework is cumbersome to use and restrictive. The work involved in implementing an EJB is excessive, given that the architects of J2EE expected that all business logic in J2EE applications would be implemented in EJBs. Developers must cope with three to four Java classes for each EJB; two verbose deployment descriptors for each EJB JAR file; and excessive amounts of code for client access to EJBs and EJB access to their environment. The EJB component model, up to and including EJB 2.1, fails to deliver on many of its goals, and fails to deliver a workable structure for business logic in J2EE applications. The EJB Expert Group has finally realized this and is attempting an overhaul of the EJB model in EJB 3.0, but we need a solution, right now, and Spring already demonstrates a far superior one in most </a:t>
            </a:r>
            <a:r>
              <a:rPr lang="en-US" smtClean="0"/>
              <a:t>cases.</a:t>
            </a:r>
            <a:endParaRPr lang="en-US"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91030396-71D7-4DE4-9301-B8C58A65D834}" type="datetime1">
              <a:rPr lang="en-US" smtClean="0"/>
              <a:pPr>
                <a:defRPr/>
              </a:pPr>
              <a:t>30-Aug-16</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CBADA6B4-663E-4EE1-9346-45D7E91C3AC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B4E5CD7F-492F-4140-ADED-23D3D4269087}" type="datetime1">
              <a:rPr lang="en-US" smtClean="0"/>
              <a:pPr>
                <a:defRPr/>
              </a:pPr>
              <a:t>30-Aug-16</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8BAFCEB6-9093-4AA6-8CC7-8FD66D634C58}"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001A1C12-756F-428E-8C3E-06F546FE0D54}" type="datetime1">
              <a:rPr lang="en-US" smtClean="0"/>
              <a:pPr>
                <a:defRPr/>
              </a:pPr>
              <a:t>30-Aug-16</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D02980F9-4969-4F79-BBDB-965FF55F17DD}"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1060BBFB-AA52-46D9-BBD2-BD0D85AE8E80}" type="datetime1">
              <a:rPr lang="en-US" smtClean="0"/>
              <a:pPr>
                <a:defRPr/>
              </a:pPr>
              <a:t>30-Aug-16</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3403362-4608-4E66-9D21-0887EF6677E8}"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C1CB50F8-83B5-4E49-A293-4DDB041AA9E1}" type="datetime1">
              <a:rPr lang="en-US" smtClean="0"/>
              <a:pPr>
                <a:defRPr/>
              </a:pPr>
              <a:t>30-Aug-16</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D685A3A4-D9DC-4196-81C3-82E37DCB9B49}"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1E1EBDA-1B96-4EDA-9A31-35BA44E3B28F}" type="datetime1">
              <a:rPr lang="en-US" smtClean="0"/>
              <a:pPr>
                <a:defRPr/>
              </a:pPr>
              <a:t>30-Aug-16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2465A7C-A40A-4F08-860A-C04AE8EFCDA7}"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194DE045-897E-43F2-817E-479F4E21F3C3}" type="datetime1">
              <a:rPr lang="en-US" smtClean="0"/>
              <a:pPr>
                <a:defRPr/>
              </a:pPr>
              <a:t>30-Aug-16</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46A03CA0-6874-4CB9-B7DC-FC0B4EB742EB}"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DECF72E4-7226-4721-A1F8-309FB886398B}" type="datetime1">
              <a:rPr lang="en-US" smtClean="0"/>
              <a:pPr>
                <a:defRPr/>
              </a:pPr>
              <a:t>30-Aug-16</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6BACE105-250C-4E6D-BC3E-CE35E13FA601}"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04632932-A53C-4D13-AF6D-5AFB034F9207}" type="datetime1">
              <a:rPr lang="en-US" smtClean="0"/>
              <a:pPr>
                <a:defRPr/>
              </a:pPr>
              <a:t>30-Aug-16</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28E7C1F-1221-4058-8989-BB5F2B4E7F45}"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07EFF9F7-BFB8-4698-9259-9F212830C1B6}" type="datetime1">
              <a:rPr lang="en-US" smtClean="0"/>
              <a:pPr>
                <a:defRPr/>
              </a:pPr>
              <a:t>30-Aug-16</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D7E8F9D7-FE14-4B9B-8F81-F42B62A56D38}"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66" r:id="rId1"/>
    <p:sldLayoutId id="2147484063" r:id="rId2"/>
    <p:sldLayoutId id="2147484067" r:id="rId3"/>
    <p:sldLayoutId id="2147484068" r:id="rId4"/>
    <p:sldLayoutId id="2147484069" r:id="rId5"/>
    <p:sldLayoutId id="2147484064" r:id="rId6"/>
    <p:sldLayoutId id="2147484070" r:id="rId7"/>
    <p:sldLayoutId id="2147484065" r:id="rId8"/>
    <p:sldLayoutId id="2147484071" r:id="rId9"/>
  </p:sldLayoutIdLst>
  <p:transition spd="med">
    <p:cut/>
  </p:transition>
  <p:hf sldNum="0"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endParaRPr lang="en-US" sz="3600" b="1" dirty="0" smtClean="0">
              <a:latin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ctr" eaLnBrk="1" hangingPunct="1">
              <a:buNone/>
            </a:pPr>
            <a:r>
              <a:rPr lang="en-US" sz="2000" b="1" u="sng" dirty="0" smtClean="0">
                <a:solidFill>
                  <a:schemeClr val="tx1"/>
                </a:solidFill>
                <a:latin typeface="Calibri" pitchFamily="34" charset="0"/>
                <a:cs typeface="Arial" pitchFamily="34" charset="0"/>
              </a:rPr>
              <a:t>Day-1</a:t>
            </a:r>
          </a:p>
          <a:p>
            <a:pPr algn="ctr" eaLnBrk="1" hangingPunct="1">
              <a:buNone/>
            </a:pPr>
            <a:r>
              <a:rPr lang="en-US" sz="2000" b="1" u="sng" dirty="0" smtClean="0">
                <a:solidFill>
                  <a:schemeClr val="tx1"/>
                </a:solidFill>
                <a:latin typeface="Calibri" pitchFamily="34" charset="0"/>
                <a:cs typeface="Arial" pitchFamily="34" charset="0"/>
              </a:rPr>
              <a:t>By: </a:t>
            </a:r>
            <a:r>
              <a:rPr lang="en-US" sz="2000" b="1" u="sng" dirty="0" err="1" smtClean="0">
                <a:solidFill>
                  <a:schemeClr val="tx1"/>
                </a:solidFill>
                <a:latin typeface="Calibri" pitchFamily="34" charset="0"/>
                <a:cs typeface="Arial" pitchFamily="34" charset="0"/>
              </a:rPr>
              <a:t>Saurabh</a:t>
            </a:r>
            <a:r>
              <a:rPr lang="en-US" sz="2000" b="1" u="sng" dirty="0" smtClean="0">
                <a:solidFill>
                  <a:schemeClr val="tx1"/>
                </a:solidFill>
                <a:latin typeface="Calibri" pitchFamily="34" charset="0"/>
                <a:cs typeface="Arial" pitchFamily="34" charset="0"/>
              </a:rPr>
              <a:t> Kumar Sharma</a:t>
            </a:r>
            <a:endParaRPr lang="en-US" sz="2000" b="1" u="sng" dirty="0">
              <a:solidFill>
                <a:schemeClr val="tx1"/>
              </a:solidFill>
              <a:latin typeface="Calibri"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1928794" y="1928808"/>
            <a:ext cx="5229225" cy="971550"/>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Where do I get ?</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http://www.springsource.org/download</a:t>
            </a:r>
            <a:endParaRPr lang="en-IN"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p:txBody>
      </p:sp>
      <p:pic>
        <p:nvPicPr>
          <p:cNvPr id="5" name="Picture 6"/>
          <p:cNvPicPr>
            <a:picLocks noChangeAspect="1" noChangeArrowheads="1"/>
          </p:cNvPicPr>
          <p:nvPr/>
        </p:nvPicPr>
        <p:blipFill>
          <a:blip r:embed="rId3" cstate="print"/>
          <a:srcRect/>
          <a:stretch>
            <a:fillRect/>
          </a:stretch>
        </p:blipFill>
        <p:spPr>
          <a:xfrm>
            <a:off x="685800" y="2024066"/>
            <a:ext cx="7743852" cy="1119188"/>
          </a:xfrm>
          <a:prstGeom prst="rect">
            <a:avLst/>
          </a:prstGeom>
          <a:noFill/>
          <a:ln/>
        </p:spPr>
      </p:pic>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Problems with the Traditional Approach to J2EE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J2EE applications tend to contain excessive amounts of "plumbing" code.</a:t>
            </a:r>
          </a:p>
          <a:p>
            <a:r>
              <a:rPr lang="en-US" sz="1600" b="1" dirty="0" smtClean="0">
                <a:latin typeface="Calibri" pitchFamily="34" charset="0"/>
                <a:cs typeface="Calibri" pitchFamily="34" charset="0"/>
              </a:rPr>
              <a:t>Many J2EE applications use a distributed object model where this is inappropriate.</a:t>
            </a:r>
          </a:p>
          <a:p>
            <a:r>
              <a:rPr lang="en-US" sz="1600" b="1" dirty="0" smtClean="0">
                <a:latin typeface="Calibri" pitchFamily="34" charset="0"/>
                <a:cs typeface="Calibri" pitchFamily="34" charset="0"/>
              </a:rPr>
              <a:t>The EJB component model is unduly complex.</a:t>
            </a:r>
          </a:p>
          <a:p>
            <a:r>
              <a:rPr lang="en-US" sz="1600" b="1" dirty="0" smtClean="0">
                <a:latin typeface="Calibri" pitchFamily="34" charset="0"/>
                <a:cs typeface="Calibri" pitchFamily="34" charset="0"/>
              </a:rPr>
              <a:t>J2EE applications are hard to unit test.</a:t>
            </a:r>
            <a:endParaRPr lang="en-US" sz="1600" dirty="0" smtClean="0">
              <a:latin typeface="Calibri" pitchFamily="34" charset="0"/>
              <a:cs typeface="Calibri" pitchFamily="34" charset="0"/>
            </a:endParaRPr>
          </a:p>
          <a:p>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Problems with the Traditional Approach to J2EE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defRPr/>
            </a:pPr>
            <a:r>
              <a:rPr lang="en-US" sz="1400" b="1" dirty="0" smtClean="0">
                <a:latin typeface="Calibri" pitchFamily="34" charset="0"/>
                <a:cs typeface="Calibri" pitchFamily="34" charset="0"/>
              </a:rPr>
              <a:t>J2EE applications tend to contain excessive amounts of "plumbing" code. </a:t>
            </a:r>
            <a:r>
              <a:rPr lang="en-US" sz="1400" dirty="0" smtClean="0">
                <a:latin typeface="Calibri" pitchFamily="34" charset="0"/>
                <a:cs typeface="Calibri" pitchFamily="34" charset="0"/>
              </a:rPr>
              <a:t>In the many code reviews we've done as consultants, time and time again we see a high proportion of code that doesn't do anything: JNDI lookup code, Transfer Objects, try/catch blocks to acquire and release JDBC resources. . . . Writing and maintaining such plumbing code proves a major drain on resources that should be focused on the application's business domain.</a:t>
            </a:r>
          </a:p>
          <a:p>
            <a:pPr>
              <a:defRPr/>
            </a:pPr>
            <a:r>
              <a:rPr lang="en-US" sz="1400" b="1" dirty="0" smtClean="0">
                <a:latin typeface="Calibri" pitchFamily="34" charset="0"/>
                <a:cs typeface="Calibri" pitchFamily="34" charset="0"/>
              </a:rPr>
              <a:t>Many J2EE applications use a distributed object model where this is inappropriate. </a:t>
            </a:r>
            <a:r>
              <a:rPr lang="en-US" sz="1400" dirty="0" smtClean="0">
                <a:latin typeface="Calibri" pitchFamily="34" charset="0"/>
                <a:cs typeface="Calibri" pitchFamily="34" charset="0"/>
              </a:rPr>
              <a:t>This is one of the major causes of excessive code and code duplication. It's also conceptually wrong in many cases; internally distributed applications are more complex than co-located applications, and often much less </a:t>
            </a:r>
            <a:r>
              <a:rPr lang="en-US" sz="1400" dirty="0" err="1" smtClean="0">
                <a:latin typeface="Calibri" pitchFamily="34" charset="0"/>
                <a:cs typeface="Calibri" pitchFamily="34" charset="0"/>
              </a:rPr>
              <a:t>performant</a:t>
            </a:r>
            <a:r>
              <a:rPr lang="en-US" sz="1400" dirty="0" smtClean="0">
                <a:latin typeface="Calibri" pitchFamily="34" charset="0"/>
                <a:cs typeface="Calibri" pitchFamily="34" charset="0"/>
              </a:rPr>
              <a:t>. Of course, if your business requirements dictate a distributed architecture, you need to implement a distributed architecture and accept the tradeoff that incurs (and Spring offers features to help in such scenarios). But you shouldn't do so without a compelling reason.</a:t>
            </a:r>
          </a:p>
          <a:p>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Problems with the Traditional Approach to J2EE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defRPr/>
            </a:pPr>
            <a:r>
              <a:rPr lang="en-US" sz="1400" b="1" dirty="0" smtClean="0">
                <a:latin typeface="Calibri" pitchFamily="34" charset="0"/>
                <a:cs typeface="Calibri" pitchFamily="34" charset="0"/>
              </a:rPr>
              <a:t>The EJB component model is unduly complex. </a:t>
            </a:r>
            <a:r>
              <a:rPr lang="en-US" sz="1400" dirty="0" smtClean="0">
                <a:latin typeface="Calibri" pitchFamily="34" charset="0"/>
                <a:cs typeface="Calibri" pitchFamily="34" charset="0"/>
              </a:rPr>
              <a:t>EJB was conceived as a way of reducing complexity when implementing business logic in J2EE applications; it has not succeeded in this aim in practice.</a:t>
            </a:r>
          </a:p>
          <a:p>
            <a:pPr>
              <a:defRPr/>
            </a:pPr>
            <a:r>
              <a:rPr lang="en-US" sz="1400" b="1" dirty="0" smtClean="0">
                <a:latin typeface="Calibri" pitchFamily="34" charset="0"/>
                <a:cs typeface="Calibri" pitchFamily="34" charset="0"/>
              </a:rPr>
              <a:t>J2EE applications are hard to unit test. </a:t>
            </a:r>
            <a:r>
              <a:rPr lang="en-US" sz="1400" dirty="0" smtClean="0">
                <a:latin typeface="Calibri" pitchFamily="34" charset="0"/>
                <a:cs typeface="Calibri" pitchFamily="34" charset="0"/>
              </a:rPr>
              <a:t>The J2EE APIs, and especially, the EJB component model, were defined before the agile movement took off. Thus their design does not take into account ease of unit testing. Through both APIs and implicit contracts, it is surprisingly difficult to test applications based on EJB and many other J2EE APIs outside an application server. Yet unit testing outside an application server is essential to achieve high test coverage and to reproduce many failure scenarios, such as loss of connectivity to a database. It is also vital to ensuring that tests can be run quickly during the development or maintenance process, minimizing unproductive time waiting for redeployment. </a:t>
            </a:r>
          </a:p>
          <a:p>
            <a:endParaRPr lang="en-US" sz="12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Integration Points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US" sz="1600" dirty="0" smtClean="0">
                <a:latin typeface="Calibri" pitchFamily="34" charset="0"/>
                <a:cs typeface="Calibri" pitchFamily="34" charset="0"/>
              </a:rPr>
              <a:t>Spring provides elegant integration points with : </a:t>
            </a:r>
          </a:p>
          <a:p>
            <a:pPr lvl="1" eaLnBrk="1" hangingPunct="1"/>
            <a:r>
              <a:rPr lang="en-US" sz="1600" dirty="0" smtClean="0">
                <a:latin typeface="Calibri" pitchFamily="34" charset="0"/>
                <a:cs typeface="Calibri" pitchFamily="34" charset="0"/>
              </a:rPr>
              <a:t>JDO</a:t>
            </a:r>
          </a:p>
          <a:p>
            <a:pPr lvl="1" eaLnBrk="1" hangingPunct="1"/>
            <a:r>
              <a:rPr lang="en-US" sz="1600" dirty="0" smtClean="0">
                <a:latin typeface="Calibri" pitchFamily="34" charset="0"/>
                <a:cs typeface="Calibri" pitchFamily="34" charset="0"/>
              </a:rPr>
              <a:t>EJB</a:t>
            </a:r>
          </a:p>
          <a:p>
            <a:pPr lvl="1" eaLnBrk="1" hangingPunct="1"/>
            <a:r>
              <a:rPr lang="en-US" sz="1600" dirty="0" smtClean="0">
                <a:latin typeface="Calibri" pitchFamily="34" charset="0"/>
                <a:cs typeface="Calibri" pitchFamily="34" charset="0"/>
              </a:rPr>
              <a:t>RMI</a:t>
            </a:r>
          </a:p>
          <a:p>
            <a:pPr lvl="1" eaLnBrk="1" hangingPunct="1"/>
            <a:r>
              <a:rPr lang="en-US" sz="1600" dirty="0" smtClean="0">
                <a:latin typeface="Calibri" pitchFamily="34" charset="0"/>
                <a:cs typeface="Calibri" pitchFamily="34" charset="0"/>
              </a:rPr>
              <a:t>Web Services</a:t>
            </a:r>
          </a:p>
          <a:p>
            <a:pPr lvl="1" eaLnBrk="1" hangingPunct="1"/>
            <a:r>
              <a:rPr lang="en-US" sz="1600" dirty="0" smtClean="0">
                <a:latin typeface="Calibri" pitchFamily="34" charset="0"/>
                <a:cs typeface="Calibri" pitchFamily="34" charset="0"/>
              </a:rPr>
              <a:t>JMS</a:t>
            </a:r>
          </a:p>
          <a:p>
            <a:pPr lvl="1" eaLnBrk="1" hangingPunct="1"/>
            <a:r>
              <a:rPr lang="en-US" sz="1600" dirty="0" smtClean="0">
                <a:latin typeface="Calibri" pitchFamily="34" charset="0"/>
                <a:cs typeface="Calibri" pitchFamily="34" charset="0"/>
              </a:rPr>
              <a:t>Hibernate</a:t>
            </a:r>
          </a:p>
        </p:txBody>
      </p:sp>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Features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US" sz="1400" dirty="0" smtClean="0">
                <a:latin typeface="Calibri" pitchFamily="34" charset="0"/>
                <a:cs typeface="Calibri" pitchFamily="34" charset="0"/>
              </a:rPr>
              <a:t>It is a lightweight framework</a:t>
            </a:r>
          </a:p>
          <a:p>
            <a:pPr eaLnBrk="1" hangingPunct="1"/>
            <a:r>
              <a:rPr lang="en-US" sz="1400" dirty="0" smtClean="0">
                <a:latin typeface="Calibri" pitchFamily="34" charset="0"/>
                <a:cs typeface="Calibri" pitchFamily="34" charset="0"/>
              </a:rPr>
              <a:t>There is no dependency on the framework </a:t>
            </a:r>
          </a:p>
          <a:p>
            <a:pPr eaLnBrk="1" hangingPunct="1"/>
            <a:r>
              <a:rPr lang="en-US" sz="1400" dirty="0" smtClean="0">
                <a:latin typeface="Calibri" pitchFamily="34" charset="0"/>
                <a:cs typeface="Calibri" pitchFamily="34" charset="0"/>
              </a:rPr>
              <a:t>Spring does not reinvent the wheel. Instead it makes all the existing solutions easier to use</a:t>
            </a:r>
          </a:p>
          <a:p>
            <a:pPr eaLnBrk="1" hangingPunct="1"/>
            <a:r>
              <a:rPr lang="en-US" sz="1400" dirty="0" smtClean="0">
                <a:latin typeface="Calibri" pitchFamily="34" charset="0"/>
                <a:cs typeface="Calibri" pitchFamily="34" charset="0"/>
              </a:rPr>
              <a:t>Spring is based on </a:t>
            </a:r>
            <a:r>
              <a:rPr lang="en-US" sz="1400" b="1" dirty="0" smtClean="0">
                <a:latin typeface="Calibri" pitchFamily="34" charset="0"/>
                <a:cs typeface="Calibri" pitchFamily="34" charset="0"/>
              </a:rPr>
              <a:t>Dependency Injection</a:t>
            </a:r>
            <a:r>
              <a:rPr lang="en-US" sz="1400" dirty="0" smtClean="0">
                <a:latin typeface="Calibri" pitchFamily="34" charset="0"/>
                <a:cs typeface="Calibri" pitchFamily="34" charset="0"/>
              </a:rPr>
              <a:t> flavor of </a:t>
            </a:r>
            <a:r>
              <a:rPr lang="en-US" sz="1400" b="1" dirty="0" smtClean="0">
                <a:latin typeface="Calibri" pitchFamily="34" charset="0"/>
                <a:cs typeface="Calibri" pitchFamily="34" charset="0"/>
              </a:rPr>
              <a:t>Inversion of Control </a:t>
            </a:r>
          </a:p>
          <a:p>
            <a:pPr eaLnBrk="1" hangingPunct="1"/>
            <a:r>
              <a:rPr lang="en-US" sz="1400" dirty="0" smtClean="0">
                <a:latin typeface="Calibri" pitchFamily="34" charset="0"/>
                <a:cs typeface="Calibri" pitchFamily="34" charset="0"/>
              </a:rPr>
              <a:t>Spring includes a proxy based AOP (Aspect Oriented Programming) framework </a:t>
            </a:r>
          </a:p>
          <a:p>
            <a:pPr eaLnBrk="1" hangingPunct="1"/>
            <a:r>
              <a:rPr lang="en-US" sz="1400" dirty="0" smtClean="0">
                <a:latin typeface="Calibri" pitchFamily="34" charset="0"/>
                <a:cs typeface="Calibri" pitchFamily="34" charset="0"/>
              </a:rPr>
              <a:t>Spring does not provide its own ORM mapping framework</a:t>
            </a:r>
          </a:p>
          <a:p>
            <a:pPr lvl="1" eaLnBrk="1" hangingPunct="1"/>
            <a:r>
              <a:rPr lang="en-US" sz="1400" dirty="0" smtClean="0">
                <a:latin typeface="Calibri" pitchFamily="34" charset="0"/>
                <a:cs typeface="Calibri" pitchFamily="34" charset="0"/>
              </a:rPr>
              <a:t>Spring integrates well with all leading O/R mapping frameworks like hibernate, </a:t>
            </a:r>
            <a:r>
              <a:rPr lang="en-US" sz="1400" dirty="0" err="1" smtClean="0">
                <a:latin typeface="Calibri" pitchFamily="34" charset="0"/>
                <a:cs typeface="Calibri" pitchFamily="34" charset="0"/>
              </a:rPr>
              <a:t>TopLink</a:t>
            </a:r>
            <a:r>
              <a:rPr lang="en-US" sz="1400" dirty="0" smtClean="0">
                <a:latin typeface="Calibri" pitchFamily="34" charset="0"/>
                <a:cs typeface="Calibri" pitchFamily="34" charset="0"/>
              </a:rPr>
              <a:t>, JDP, Apache OJB, etc.</a:t>
            </a:r>
          </a:p>
          <a:p>
            <a:pPr eaLnBrk="1" hangingPunct="1"/>
            <a:r>
              <a:rPr lang="en-US" sz="1400" dirty="0" smtClean="0">
                <a:latin typeface="Calibri" pitchFamily="34" charset="0"/>
                <a:cs typeface="Calibri" pitchFamily="34" charset="0"/>
              </a:rPr>
              <a:t>It also integrates with a variety of web frameworks like struts, </a:t>
            </a:r>
            <a:r>
              <a:rPr lang="en-US" sz="1400" dirty="0" err="1" smtClean="0">
                <a:latin typeface="Calibri" pitchFamily="34" charset="0"/>
                <a:cs typeface="Calibri" pitchFamily="34" charset="0"/>
              </a:rPr>
              <a:t>webwork</a:t>
            </a:r>
            <a:r>
              <a:rPr lang="en-US" sz="1400" dirty="0" smtClean="0">
                <a:latin typeface="Calibri" pitchFamily="34" charset="0"/>
                <a:cs typeface="Calibri" pitchFamily="34" charset="0"/>
              </a:rPr>
              <a:t>, Spring MVC, Tapestry, JSP, etc. </a:t>
            </a:r>
            <a:br>
              <a:rPr lang="en-US" sz="1400" dirty="0" smtClean="0">
                <a:latin typeface="Calibri" pitchFamily="34" charset="0"/>
                <a:cs typeface="Calibri" pitchFamily="34" charset="0"/>
              </a:rPr>
            </a:b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ctr" eaLnBrk="1" hangingPunct="1">
              <a:buNone/>
            </a:pPr>
            <a:endParaRPr lang="en-US" sz="1600" dirty="0" smtClean="0">
              <a:latin typeface="Calibri" pitchFamily="34" charset="0"/>
              <a:cs typeface="Calibri" pitchFamily="34" charset="0"/>
            </a:endParaRPr>
          </a:p>
          <a:p>
            <a:pPr algn="ctr" eaLnBrk="1" hangingPunct="1">
              <a:buNone/>
            </a:pPr>
            <a:r>
              <a:rPr lang="en-US" sz="1600" dirty="0" smtClean="0">
                <a:latin typeface="Calibri" pitchFamily="34" charset="0"/>
                <a:cs typeface="Calibri" pitchFamily="34" charset="0"/>
              </a:rPr>
              <a:t>Inversion of Control / Dependency Injection</a:t>
            </a:r>
          </a:p>
        </p:txBody>
      </p:sp>
      <p:pic>
        <p:nvPicPr>
          <p:cNvPr id="6" name="Picture 2"/>
          <p:cNvPicPr>
            <a:picLocks noChangeAspect="1" noChangeArrowheads="1"/>
          </p:cNvPicPr>
          <p:nvPr/>
        </p:nvPicPr>
        <p:blipFill>
          <a:blip r:embed="rId3" cstate="print"/>
          <a:srcRect/>
          <a:stretch>
            <a:fillRect/>
          </a:stretch>
        </p:blipFill>
        <p:spPr bwMode="auto">
          <a:xfrm>
            <a:off x="1981200" y="1957390"/>
            <a:ext cx="5229225" cy="971550"/>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err="1" smtClean="0">
                <a:latin typeface="Calibri" pitchFamily="34" charset="0"/>
                <a:cs typeface="Calibri" pitchFamily="34" charset="0"/>
              </a:rPr>
              <a:t>IoC</a:t>
            </a:r>
            <a:r>
              <a:rPr lang="en-US" sz="2400" b="1" dirty="0" smtClean="0">
                <a:latin typeface="Calibri" pitchFamily="34" charset="0"/>
                <a:cs typeface="Calibri" pitchFamily="34" charset="0"/>
              </a:rPr>
              <a:t> – Don’t call us…, we will call U</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400" dirty="0" smtClean="0">
                <a:latin typeface="Calibri" pitchFamily="34" charset="0"/>
                <a:cs typeface="Calibri" pitchFamily="34" charset="0"/>
              </a:rPr>
              <a:t>Java Enterprise Applications comprise of lots  Objects  :</a:t>
            </a:r>
          </a:p>
          <a:p>
            <a:pPr>
              <a:buFont typeface="Wingdings" pitchFamily="2" charset="2"/>
              <a:buChar char="Ø"/>
            </a:pPr>
            <a:r>
              <a:rPr lang="en-US" sz="1400" dirty="0" smtClean="0">
                <a:latin typeface="Calibri" pitchFamily="34" charset="0"/>
                <a:cs typeface="Calibri" pitchFamily="34" charset="0"/>
              </a:rPr>
              <a:t> </a:t>
            </a:r>
            <a:r>
              <a:rPr lang="en-US" sz="1400" b="1" dirty="0" smtClean="0">
                <a:latin typeface="Calibri" pitchFamily="34" charset="0"/>
                <a:cs typeface="Calibri" pitchFamily="34" charset="0"/>
              </a:rPr>
              <a:t>Objects that store data</a:t>
            </a:r>
          </a:p>
          <a:p>
            <a:pPr lvl="1">
              <a:buFont typeface="Wingdings" pitchFamily="2" charset="2"/>
              <a:buChar char="Ø"/>
            </a:pPr>
            <a:r>
              <a:rPr lang="en-US" sz="1400" dirty="0" smtClean="0">
                <a:latin typeface="Calibri" pitchFamily="34" charset="0"/>
                <a:cs typeface="Calibri" pitchFamily="34" charset="0"/>
              </a:rPr>
              <a:t>  Order, Customer, Employee, etc.</a:t>
            </a:r>
          </a:p>
          <a:p>
            <a:pPr>
              <a:buFont typeface="Wingdings" pitchFamily="2" charset="2"/>
              <a:buChar char="Ø"/>
            </a:pPr>
            <a:r>
              <a:rPr lang="en-US" sz="1400" dirty="0" smtClean="0">
                <a:latin typeface="Calibri" pitchFamily="34" charset="0"/>
                <a:cs typeface="Calibri" pitchFamily="34" charset="0"/>
              </a:rPr>
              <a:t>  </a:t>
            </a:r>
            <a:r>
              <a:rPr lang="en-US" sz="1400" b="1" dirty="0" smtClean="0">
                <a:latin typeface="Calibri" pitchFamily="34" charset="0"/>
                <a:cs typeface="Calibri" pitchFamily="34" charset="0"/>
              </a:rPr>
              <a:t>Objects that execute business logic</a:t>
            </a:r>
          </a:p>
          <a:p>
            <a:pPr lvl="1">
              <a:buFont typeface="Wingdings" pitchFamily="2" charset="2"/>
              <a:buChar char="Ø"/>
            </a:pPr>
            <a:r>
              <a:rPr lang="en-US" sz="1400" dirty="0" smtClean="0">
                <a:latin typeface="Calibri" pitchFamily="34" charset="0"/>
                <a:cs typeface="Calibri" pitchFamily="34" charset="0"/>
              </a:rPr>
              <a:t>  Taking Orders, Processing customer funds, finding Employee details etc…</a:t>
            </a:r>
          </a:p>
          <a:p>
            <a:pPr>
              <a:buFont typeface="Wingdings" pitchFamily="2" charset="2"/>
              <a:buChar char="Ø"/>
            </a:pPr>
            <a:r>
              <a:rPr lang="en-US" sz="1400" dirty="0" smtClean="0">
                <a:latin typeface="Calibri" pitchFamily="34" charset="0"/>
                <a:cs typeface="Calibri" pitchFamily="34" charset="0"/>
              </a:rPr>
              <a:t>  </a:t>
            </a:r>
            <a:r>
              <a:rPr lang="en-US" sz="1400" b="1" dirty="0" smtClean="0">
                <a:latin typeface="Calibri" pitchFamily="34" charset="0"/>
                <a:cs typeface="Calibri" pitchFamily="34" charset="0"/>
              </a:rPr>
              <a:t>Objects that provide services</a:t>
            </a:r>
          </a:p>
          <a:p>
            <a:pPr lvl="1">
              <a:buFont typeface="Wingdings" pitchFamily="2" charset="2"/>
              <a:buChar char="Ø"/>
            </a:pPr>
            <a:r>
              <a:rPr lang="en-US" sz="1400" dirty="0" smtClean="0">
                <a:latin typeface="Calibri" pitchFamily="34" charset="0"/>
                <a:cs typeface="Calibri" pitchFamily="34" charset="0"/>
              </a:rPr>
              <a:t>  Authentication, Authorization, Configuration, Preferences, Logging, etc.</a:t>
            </a:r>
          </a:p>
          <a:p>
            <a:pPr>
              <a:buFont typeface="Wingdings" pitchFamily="2" charset="2"/>
              <a:buChar char="Ø"/>
            </a:pPr>
            <a:r>
              <a:rPr lang="en-US" sz="1400" dirty="0" smtClean="0">
                <a:latin typeface="Calibri" pitchFamily="34" charset="0"/>
                <a:cs typeface="Calibri" pitchFamily="34" charset="0"/>
              </a:rPr>
              <a:t>  </a:t>
            </a:r>
            <a:r>
              <a:rPr lang="en-US" sz="1400" b="1" dirty="0" smtClean="0">
                <a:latin typeface="Calibri" pitchFamily="34" charset="0"/>
                <a:cs typeface="Calibri" pitchFamily="34" charset="0"/>
              </a:rPr>
              <a:t>Objects that lay architecture ground work for the application</a:t>
            </a:r>
          </a:p>
          <a:p>
            <a:pPr lvl="1">
              <a:buFont typeface="Wingdings" pitchFamily="2" charset="2"/>
              <a:buChar char="Ø"/>
            </a:pPr>
            <a:r>
              <a:rPr lang="en-US" sz="1400" dirty="0" smtClean="0">
                <a:latin typeface="Calibri" pitchFamily="34" charset="0"/>
                <a:cs typeface="Calibri" pitchFamily="34" charset="0"/>
              </a:rPr>
              <a:t>   Application Plumbing!</a:t>
            </a:r>
          </a:p>
        </p:txBody>
      </p:sp>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err="1" smtClean="0">
                <a:latin typeface="Calibri" pitchFamily="34" charset="0"/>
                <a:cs typeface="Calibri" pitchFamily="34" charset="0"/>
              </a:rPr>
              <a:t>IoC</a:t>
            </a:r>
            <a:r>
              <a:rPr lang="en-US" sz="2400" b="1" dirty="0" smtClean="0">
                <a:latin typeface="Calibri" pitchFamily="34" charset="0"/>
                <a:cs typeface="Calibri" pitchFamily="34" charset="0"/>
              </a:rPr>
              <a:t> – Don’t call us…, we will call U</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How do we get these objects to interact?</a:t>
            </a:r>
          </a:p>
          <a:p>
            <a:r>
              <a:rPr lang="en-US" sz="1400" dirty="0" smtClean="0">
                <a:latin typeface="Calibri" pitchFamily="34" charset="0"/>
                <a:cs typeface="Calibri" pitchFamily="34" charset="0"/>
              </a:rPr>
              <a:t>How do we resolve object dependencies?</a:t>
            </a:r>
          </a:p>
          <a:p>
            <a:r>
              <a:rPr lang="en-US" sz="1400" dirty="0" smtClean="0">
                <a:latin typeface="Calibri" pitchFamily="34" charset="0"/>
                <a:cs typeface="Calibri" pitchFamily="34" charset="0"/>
              </a:rPr>
              <a:t>How do we configure our objects?</a:t>
            </a:r>
          </a:p>
          <a:p>
            <a:r>
              <a:rPr lang="en-US" sz="1400" dirty="0" smtClean="0">
                <a:latin typeface="Calibri" pitchFamily="34" charset="0"/>
                <a:cs typeface="Calibri" pitchFamily="34" charset="0"/>
              </a:rPr>
              <a:t>This turns out to be a messy problem!</a:t>
            </a:r>
          </a:p>
          <a:p>
            <a:r>
              <a:rPr lang="en-US" sz="1400" dirty="0" smtClean="0">
                <a:latin typeface="Calibri" pitchFamily="34" charset="0"/>
                <a:cs typeface="Calibri" pitchFamily="34" charset="0"/>
              </a:rPr>
              <a:t>There are several ways for managing dependencies …</a:t>
            </a:r>
          </a:p>
          <a:p>
            <a:r>
              <a:rPr lang="en-US" sz="1400" dirty="0" smtClean="0">
                <a:latin typeface="Calibri" pitchFamily="34" charset="0"/>
                <a:cs typeface="Calibri" pitchFamily="34" charset="0"/>
              </a:rPr>
              <a:t>More coding work for the Enterprise Developers ....</a:t>
            </a:r>
          </a:p>
        </p:txBody>
      </p: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err="1" smtClean="0">
                <a:latin typeface="Calibri" pitchFamily="34" charset="0"/>
                <a:cs typeface="Calibri" pitchFamily="34" charset="0"/>
              </a:rPr>
              <a:t>IoC</a:t>
            </a:r>
            <a:r>
              <a:rPr lang="en-US" sz="2400" b="1" dirty="0" smtClean="0">
                <a:latin typeface="Calibri" pitchFamily="34" charset="0"/>
                <a:cs typeface="Calibri" pitchFamily="34" charset="0"/>
              </a:rPr>
              <a:t> – Don’t call us…, we will call U</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How do we get these objects to interact?</a:t>
            </a:r>
          </a:p>
          <a:p>
            <a:r>
              <a:rPr lang="en-US" sz="1400" dirty="0" smtClean="0">
                <a:latin typeface="Calibri" pitchFamily="34" charset="0"/>
                <a:cs typeface="Calibri" pitchFamily="34" charset="0"/>
              </a:rPr>
              <a:t>How do we resolve object dependencies?</a:t>
            </a:r>
          </a:p>
          <a:p>
            <a:r>
              <a:rPr lang="en-US" sz="1400" dirty="0" smtClean="0">
                <a:latin typeface="Calibri" pitchFamily="34" charset="0"/>
                <a:cs typeface="Calibri" pitchFamily="34" charset="0"/>
              </a:rPr>
              <a:t>How do we configure our objects?</a:t>
            </a:r>
          </a:p>
          <a:p>
            <a:r>
              <a:rPr lang="en-US" sz="1400" dirty="0" smtClean="0">
                <a:latin typeface="Calibri" pitchFamily="34" charset="0"/>
                <a:cs typeface="Calibri" pitchFamily="34" charset="0"/>
              </a:rPr>
              <a:t>This turns out to be a messy problem!</a:t>
            </a:r>
          </a:p>
          <a:p>
            <a:r>
              <a:rPr lang="en-US" sz="1400" dirty="0" smtClean="0">
                <a:latin typeface="Calibri" pitchFamily="34" charset="0"/>
                <a:cs typeface="Calibri" pitchFamily="34" charset="0"/>
              </a:rPr>
              <a:t>There are several ways for managing dependencies …</a:t>
            </a:r>
          </a:p>
          <a:p>
            <a:r>
              <a:rPr lang="en-US" sz="1400" dirty="0" smtClean="0">
                <a:latin typeface="Calibri" pitchFamily="34" charset="0"/>
                <a:cs typeface="Calibri" pitchFamily="34" charset="0"/>
              </a:rPr>
              <a:t>More coding work for the Enterprise Developers ....</a:t>
            </a:r>
          </a:p>
        </p:txBody>
      </p:sp>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Objective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What is Spring framework?</a:t>
            </a:r>
          </a:p>
          <a:p>
            <a:r>
              <a:rPr lang="en-US" sz="1600" dirty="0" smtClean="0">
                <a:latin typeface="Calibri" pitchFamily="34" charset="0"/>
                <a:cs typeface="Calibri" pitchFamily="34" charset="0"/>
              </a:rPr>
              <a:t>Why Spring framework?</a:t>
            </a:r>
          </a:p>
          <a:p>
            <a:r>
              <a:rPr lang="en-US" sz="1600" dirty="0" smtClean="0">
                <a:latin typeface="Calibri" pitchFamily="34" charset="0"/>
                <a:cs typeface="Calibri" pitchFamily="34" charset="0"/>
              </a:rPr>
              <a:t>Spring framework architecture</a:t>
            </a:r>
          </a:p>
          <a:p>
            <a:r>
              <a:rPr lang="en-US" sz="1600" dirty="0" smtClean="0">
                <a:latin typeface="Calibri" pitchFamily="34" charset="0"/>
                <a:cs typeface="Calibri" pitchFamily="34" charset="0"/>
              </a:rPr>
              <a:t>Inversion of Control –</a:t>
            </a:r>
            <a:r>
              <a:rPr lang="en-US" sz="1600" dirty="0" err="1" smtClean="0">
                <a:latin typeface="Calibri" pitchFamily="34" charset="0"/>
                <a:cs typeface="Calibri" pitchFamily="34" charset="0"/>
              </a:rPr>
              <a:t>IoC</a:t>
            </a:r>
            <a:endParaRPr lang="en-US" sz="1600" dirty="0" smtClean="0">
              <a:latin typeface="Calibri" pitchFamily="34" charset="0"/>
              <a:cs typeface="Calibri" pitchFamily="34" charset="0"/>
            </a:endParaRPr>
          </a:p>
          <a:p>
            <a:pPr lvl="1"/>
            <a:r>
              <a:rPr lang="en-US" sz="1600" dirty="0" smtClean="0">
                <a:latin typeface="Calibri" pitchFamily="34" charset="0"/>
                <a:cs typeface="Calibri" pitchFamily="34" charset="0"/>
              </a:rPr>
              <a:t>Setter Injection</a:t>
            </a:r>
          </a:p>
          <a:p>
            <a:pPr lvl="1"/>
            <a:r>
              <a:rPr lang="en-US" sz="1600" dirty="0" smtClean="0">
                <a:latin typeface="Calibri" pitchFamily="34" charset="0"/>
                <a:cs typeface="Calibri" pitchFamily="34" charset="0"/>
              </a:rPr>
              <a:t>Constructor Injection</a:t>
            </a:r>
          </a:p>
          <a:p>
            <a:r>
              <a:rPr lang="en-US" sz="1600" dirty="0" smtClean="0">
                <a:latin typeface="Calibri" pitchFamily="34" charset="0"/>
                <a:cs typeface="Calibri" pitchFamily="34" charset="0"/>
              </a:rPr>
              <a:t>Spring’s Bean Life cycle</a:t>
            </a:r>
          </a:p>
          <a:p>
            <a:r>
              <a:rPr lang="en-US" sz="1600" dirty="0" smtClean="0">
                <a:latin typeface="Calibri" pitchFamily="34" charset="0"/>
                <a:cs typeface="Calibri" pitchFamily="34" charset="0"/>
              </a:rPr>
              <a:t>Spring DAO</a:t>
            </a:r>
          </a:p>
          <a:p>
            <a:r>
              <a:rPr lang="en-US" sz="1600" dirty="0" smtClean="0">
                <a:latin typeface="Calibri" pitchFamily="34" charset="0"/>
                <a:cs typeface="Calibri" pitchFamily="34" charset="0"/>
              </a:rPr>
              <a:t>Spring MVC</a:t>
            </a: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IN" sz="2400" b="1" dirty="0" smtClean="0">
                <a:latin typeface="Calibri" pitchFamily="34" charset="0"/>
                <a:cs typeface="Calibri" pitchFamily="34" charset="0"/>
              </a:rPr>
              <a:t>Dependency injection</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IN" sz="1400" dirty="0" smtClean="0">
                <a:latin typeface="Calibri" pitchFamily="34" charset="0"/>
                <a:cs typeface="Calibri" pitchFamily="34" charset="0"/>
              </a:rPr>
              <a:t>Dependency injection involves giving an object its dependencies as opposed to an object having to acquire those dependencies on its own.</a:t>
            </a:r>
          </a:p>
          <a:p>
            <a:r>
              <a:rPr lang="en-US" sz="1400" dirty="0" smtClean="0">
                <a:latin typeface="Calibri" pitchFamily="34" charset="0"/>
                <a:cs typeface="Calibri" pitchFamily="34" charset="0"/>
              </a:rPr>
              <a:t>Dependency Injection (DI) is a design pattern that removes the dependency from the programming code so that it can be easy to manage and test the application. Dependency Injection makes our programming code loosely coupled.</a:t>
            </a: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IN" sz="1400" dirty="0">
              <a:latin typeface="Calibri" pitchFamily="34" charset="0"/>
              <a:cs typeface="Calibri" pitchFamily="34" charset="0"/>
            </a:endParaRPr>
          </a:p>
        </p:txBody>
      </p:sp>
      <p:pic>
        <p:nvPicPr>
          <p:cNvPr id="5" name="Picture 2"/>
          <p:cNvPicPr>
            <a:picLocks noGrp="1" noChangeAspect="1" noChangeArrowheads="1"/>
          </p:cNvPicPr>
          <p:nvPr>
            <p:ph idx="4294967295"/>
          </p:nvPr>
        </p:nvPicPr>
        <p:blipFill>
          <a:blip r:embed="rId3" cstate="print"/>
          <a:srcRect/>
          <a:stretch>
            <a:fillRect/>
          </a:stretch>
        </p:blipFill>
        <p:spPr bwMode="auto">
          <a:xfrm>
            <a:off x="3857636" y="2552569"/>
            <a:ext cx="3357570" cy="2305197"/>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Hard Coded Dependencies …</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400" dirty="0" smtClean="0">
              <a:latin typeface="Calibri" pitchFamily="34" charset="0"/>
              <a:cs typeface="Calibri" pitchFamily="34" charset="0"/>
            </a:endParaRPr>
          </a:p>
        </p:txBody>
      </p:sp>
      <p:sp>
        <p:nvSpPr>
          <p:cNvPr id="5" name="Content Placeholder 2"/>
          <p:cNvSpPr>
            <a:spLocks noGrp="1"/>
          </p:cNvSpPr>
          <p:nvPr>
            <p:ph idx="4294967295"/>
          </p:nvPr>
        </p:nvSpPr>
        <p:spPr>
          <a:xfrm>
            <a:off x="814390" y="1600201"/>
            <a:ext cx="7115196" cy="3257566"/>
          </a:xfrm>
          <a:prstGeom prst="rect">
            <a:avLst/>
          </a:prstGeom>
        </p:spPr>
        <p:txBody>
          <a:bodyPr>
            <a:normAutofit lnSpcReduction="10000"/>
          </a:bodyPr>
          <a:lstStyle/>
          <a:p>
            <a:pPr>
              <a:buNone/>
            </a:pPr>
            <a:r>
              <a:rPr lang="en-US" sz="1400" dirty="0" smtClean="0">
                <a:latin typeface="Calibri" pitchFamily="34" charset="0"/>
                <a:cs typeface="Calibri" pitchFamily="34" charset="0"/>
              </a:rPr>
              <a:t>	public class </a:t>
            </a:r>
            <a:r>
              <a:rPr lang="en-US" sz="1400" dirty="0" err="1" smtClean="0">
                <a:latin typeface="Calibri" pitchFamily="34" charset="0"/>
                <a:cs typeface="Calibri" pitchFamily="34" charset="0"/>
              </a:rPr>
              <a:t>Foo</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private Dependency </a:t>
            </a:r>
            <a:r>
              <a:rPr lang="en-US" sz="1400" dirty="0" err="1" smtClean="0">
                <a:latin typeface="Calibri" pitchFamily="34" charset="0"/>
                <a:cs typeface="Calibri" pitchFamily="34" charset="0"/>
              </a:rPr>
              <a:t>dep</a:t>
            </a:r>
            <a:r>
              <a:rPr lang="en-US" sz="1400" dirty="0" smtClean="0">
                <a:latin typeface="Calibri" pitchFamily="34" charset="0"/>
                <a:cs typeface="Calibri" pitchFamily="34" charset="0"/>
              </a:rPr>
              <a:t> = null;</a:t>
            </a:r>
          </a:p>
          <a:p>
            <a:pPr>
              <a:buNone/>
            </a:pPr>
            <a:r>
              <a:rPr lang="en-US" sz="1400" dirty="0" smtClean="0">
                <a:latin typeface="Calibri" pitchFamily="34" charset="0"/>
                <a:cs typeface="Calibri" pitchFamily="34" charset="0"/>
              </a:rPr>
              <a:t>		public </a:t>
            </a:r>
            <a:r>
              <a:rPr lang="en-US" sz="1400" dirty="0" err="1" smtClean="0">
                <a:latin typeface="Calibri" pitchFamily="34" charset="0"/>
                <a:cs typeface="Calibri" pitchFamily="34" charset="0"/>
              </a:rPr>
              <a:t>Foo</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dep</a:t>
            </a:r>
            <a:r>
              <a:rPr lang="en-US" sz="1400" dirty="0" smtClean="0">
                <a:latin typeface="Calibri" pitchFamily="34" charset="0"/>
                <a:cs typeface="Calibri" pitchFamily="34" charset="0"/>
              </a:rPr>
              <a:t> = new Dependency();</a:t>
            </a:r>
          </a:p>
          <a:p>
            <a:pPr>
              <a:buNone/>
            </a:pPr>
            <a:r>
              <a:rPr lang="en-US" sz="1400" dirty="0" smtClean="0">
                <a:latin typeface="Calibri" pitchFamily="34" charset="0"/>
                <a:cs typeface="Calibri" pitchFamily="34" charset="0"/>
              </a:rPr>
              <a:t>			dep.setField1(…);</a:t>
            </a:r>
          </a:p>
          <a:p>
            <a:pPr>
              <a:buNone/>
            </a:pPr>
            <a:r>
              <a:rPr lang="en-US" sz="1400" dirty="0" smtClean="0">
                <a:latin typeface="Calibri" pitchFamily="34" charset="0"/>
                <a:cs typeface="Calibri" pitchFamily="34" charset="0"/>
              </a:rPr>
              <a:t>			dep.setField2(…);</a:t>
            </a:r>
          </a:p>
          <a:p>
            <a:pPr>
              <a:buNone/>
            </a:pP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p>
          <a:p>
            <a:endParaRPr lang="en-US" sz="1400" dirty="0" smtClean="0">
              <a:latin typeface="Calibri" pitchFamily="34" charset="0"/>
              <a:cs typeface="Calibri" pitchFamily="34" charset="0"/>
            </a:endParaRPr>
          </a:p>
          <a:p>
            <a:r>
              <a:rPr lang="en-US" sz="1400" b="1" dirty="0" smtClean="0">
                <a:latin typeface="Calibri" pitchFamily="34" charset="0"/>
                <a:cs typeface="Calibri" pitchFamily="34" charset="0"/>
              </a:rPr>
              <a:t>Dependency is hard-coded and configured into code!</a:t>
            </a:r>
          </a:p>
          <a:p>
            <a:endParaRPr lang="en-IN"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Dependency resolution using Factory pattern</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400" dirty="0" smtClean="0">
              <a:latin typeface="Calibri" pitchFamily="34" charset="0"/>
              <a:cs typeface="Calibri" pitchFamily="34" charset="0"/>
            </a:endParaRPr>
          </a:p>
        </p:txBody>
      </p:sp>
      <p:sp>
        <p:nvSpPr>
          <p:cNvPr id="5" name="Content Placeholder 2"/>
          <p:cNvSpPr>
            <a:spLocks noGrp="1"/>
          </p:cNvSpPr>
          <p:nvPr>
            <p:ph idx="4294967295"/>
          </p:nvPr>
        </p:nvSpPr>
        <p:spPr>
          <a:xfrm>
            <a:off x="814390" y="1600201"/>
            <a:ext cx="7115196" cy="3257566"/>
          </a:xfrm>
          <a:prstGeom prst="rect">
            <a:avLst/>
          </a:prstGeom>
        </p:spPr>
        <p:txBody>
          <a:bodyPr>
            <a:normAutofit/>
          </a:bodyPr>
          <a:lstStyle/>
          <a:p>
            <a:r>
              <a:rPr lang="en-US" sz="1800" dirty="0" smtClean="0">
                <a:latin typeface="Calibri" pitchFamily="34" charset="0"/>
                <a:cs typeface="Calibri" pitchFamily="34" charset="0"/>
              </a:rPr>
              <a:t>Offload object creation to another object (a Factory) that has the responsibility of instantiating the correct object and configuring it.</a:t>
            </a:r>
          </a:p>
          <a:p>
            <a:pPr>
              <a:buNone/>
            </a:pPr>
            <a:r>
              <a:rPr lang="en-US" sz="1800" dirty="0" smtClean="0">
                <a:latin typeface="Calibri" pitchFamily="34" charset="0"/>
                <a:cs typeface="Calibri" pitchFamily="34" charset="0"/>
              </a:rPr>
              <a:t>	public class </a:t>
            </a:r>
            <a:r>
              <a:rPr lang="en-US" sz="1800" dirty="0" err="1" smtClean="0">
                <a:latin typeface="Calibri" pitchFamily="34" charset="0"/>
                <a:cs typeface="Calibri" pitchFamily="34" charset="0"/>
              </a:rPr>
              <a:t>Foo</a:t>
            </a:r>
            <a:r>
              <a:rPr lang="en-US" sz="1800" dirty="0" smtClean="0">
                <a:latin typeface="Calibri" pitchFamily="34" charset="0"/>
                <a:cs typeface="Calibri" pitchFamily="34" charset="0"/>
              </a:rPr>
              <a:t> {</a:t>
            </a:r>
          </a:p>
          <a:p>
            <a:pPr lvl="1">
              <a:buNone/>
            </a:pPr>
            <a:r>
              <a:rPr lang="en-US" sz="1800" dirty="0" smtClean="0">
                <a:latin typeface="Calibri" pitchFamily="34" charset="0"/>
                <a:cs typeface="Calibri" pitchFamily="34" charset="0"/>
              </a:rPr>
              <a:t>private Dependency </a:t>
            </a:r>
            <a:r>
              <a:rPr lang="en-US" sz="1800" dirty="0" err="1" smtClean="0">
                <a:latin typeface="Calibri" pitchFamily="34" charset="0"/>
                <a:cs typeface="Calibri" pitchFamily="34" charset="0"/>
              </a:rPr>
              <a:t>dep</a:t>
            </a:r>
            <a:r>
              <a:rPr lang="en-US" sz="1800" dirty="0" smtClean="0">
                <a:latin typeface="Calibri" pitchFamily="34" charset="0"/>
                <a:cs typeface="Calibri" pitchFamily="34" charset="0"/>
              </a:rPr>
              <a:t> = null;</a:t>
            </a:r>
          </a:p>
          <a:p>
            <a:pPr>
              <a:buNone/>
            </a:pPr>
            <a:r>
              <a:rPr lang="en-US" sz="1800" dirty="0" smtClean="0">
                <a:latin typeface="Calibri" pitchFamily="34" charset="0"/>
                <a:cs typeface="Calibri" pitchFamily="34" charset="0"/>
              </a:rPr>
              <a:t>	 public </a:t>
            </a:r>
            <a:r>
              <a:rPr lang="en-US" sz="1800" dirty="0" err="1" smtClean="0">
                <a:latin typeface="Calibri" pitchFamily="34" charset="0"/>
                <a:cs typeface="Calibri" pitchFamily="34" charset="0"/>
              </a:rPr>
              <a:t>Foo</a:t>
            </a:r>
            <a:r>
              <a:rPr lang="en-US" sz="1800" dirty="0" smtClean="0">
                <a:latin typeface="Calibri" pitchFamily="34" charset="0"/>
                <a:cs typeface="Calibri" pitchFamily="34" charset="0"/>
              </a:rPr>
              <a:t>() {</a:t>
            </a:r>
          </a:p>
          <a:p>
            <a:pPr>
              <a:buNone/>
            </a:pPr>
            <a:r>
              <a:rPr lang="en-US" sz="1800" dirty="0" smtClean="0">
                <a:latin typeface="Calibri" pitchFamily="34" charset="0"/>
                <a:cs typeface="Calibri" pitchFamily="34" charset="0"/>
              </a:rPr>
              <a:t>	</a:t>
            </a:r>
            <a:r>
              <a:rPr lang="en-US" sz="1800" dirty="0" smtClean="0">
                <a:solidFill>
                  <a:srgbClr val="FF0000"/>
                </a:solidFill>
                <a:latin typeface="Calibri" pitchFamily="34" charset="0"/>
                <a:cs typeface="Calibri" pitchFamily="34" charset="0"/>
              </a:rPr>
              <a:t>Factory </a:t>
            </a:r>
            <a:r>
              <a:rPr lang="en-US" sz="1800" dirty="0" err="1" smtClean="0">
                <a:solidFill>
                  <a:srgbClr val="FF0000"/>
                </a:solidFill>
                <a:latin typeface="Calibri" pitchFamily="34" charset="0"/>
                <a:cs typeface="Calibri" pitchFamily="34" charset="0"/>
              </a:rPr>
              <a:t>factory</a:t>
            </a:r>
            <a:r>
              <a:rPr lang="en-US" sz="1800" dirty="0" smtClean="0">
                <a:solidFill>
                  <a:srgbClr val="FF0000"/>
                </a:solidFill>
                <a:latin typeface="Calibri" pitchFamily="34" charset="0"/>
                <a:cs typeface="Calibri" pitchFamily="34" charset="0"/>
              </a:rPr>
              <a:t> = new </a:t>
            </a:r>
            <a:r>
              <a:rPr lang="en-US" sz="1800" dirty="0" err="1" smtClean="0">
                <a:solidFill>
                  <a:srgbClr val="FF0000"/>
                </a:solidFill>
                <a:latin typeface="Calibri" pitchFamily="34" charset="0"/>
                <a:cs typeface="Calibri" pitchFamily="34" charset="0"/>
              </a:rPr>
              <a:t>DependencyFactory</a:t>
            </a:r>
            <a:r>
              <a:rPr lang="en-US" sz="1800" dirty="0" smtClean="0">
                <a:solidFill>
                  <a:srgbClr val="FF0000"/>
                </a:solidFill>
                <a:latin typeface="Calibri" pitchFamily="34" charset="0"/>
                <a:cs typeface="Calibri" pitchFamily="34" charset="0"/>
              </a:rPr>
              <a:t>();</a:t>
            </a:r>
          </a:p>
          <a:p>
            <a:pPr>
              <a:buNone/>
            </a:pPr>
            <a:r>
              <a:rPr lang="en-US" sz="1800" dirty="0" smtClean="0">
                <a:solidFill>
                  <a:srgbClr val="FF0000"/>
                </a:solidFill>
                <a:latin typeface="Calibri" pitchFamily="34" charset="0"/>
                <a:cs typeface="Calibri" pitchFamily="34" charset="0"/>
              </a:rPr>
              <a:t>	</a:t>
            </a:r>
            <a:r>
              <a:rPr lang="en-US" sz="1800" dirty="0" err="1" smtClean="0">
                <a:solidFill>
                  <a:srgbClr val="FF0000"/>
                </a:solidFill>
                <a:latin typeface="Calibri" pitchFamily="34" charset="0"/>
                <a:cs typeface="Calibri" pitchFamily="34" charset="0"/>
              </a:rPr>
              <a:t>dep</a:t>
            </a:r>
            <a:r>
              <a:rPr lang="en-US" sz="1800" dirty="0" smtClean="0">
                <a:solidFill>
                  <a:srgbClr val="FF0000"/>
                </a:solidFill>
                <a:latin typeface="Calibri" pitchFamily="34" charset="0"/>
                <a:cs typeface="Calibri" pitchFamily="34" charset="0"/>
              </a:rPr>
              <a:t> = </a:t>
            </a:r>
            <a:r>
              <a:rPr lang="en-US" sz="1800" dirty="0" err="1" smtClean="0">
                <a:solidFill>
                  <a:srgbClr val="FF0000"/>
                </a:solidFill>
                <a:latin typeface="Calibri" pitchFamily="34" charset="0"/>
                <a:cs typeface="Calibri" pitchFamily="34" charset="0"/>
              </a:rPr>
              <a:t>factory.getDependency</a:t>
            </a:r>
            <a:r>
              <a:rPr lang="en-US" sz="1800" dirty="0" smtClean="0">
                <a:solidFill>
                  <a:srgbClr val="FF0000"/>
                </a:solidFill>
                <a:latin typeface="Calibri" pitchFamily="34" charset="0"/>
                <a:cs typeface="Calibri" pitchFamily="34" charset="0"/>
              </a:rPr>
              <a:t>();</a:t>
            </a:r>
          </a:p>
          <a:p>
            <a:pPr>
              <a:buNone/>
            </a:pPr>
            <a:r>
              <a:rPr lang="en-US" sz="1800" dirty="0" smtClean="0">
                <a:latin typeface="Calibri" pitchFamily="34" charset="0"/>
                <a:cs typeface="Calibri" pitchFamily="34" charset="0"/>
              </a:rPr>
              <a:t>	}</a:t>
            </a:r>
          </a:p>
          <a:p>
            <a:pPr>
              <a:buNone/>
            </a:pPr>
            <a:r>
              <a:rPr lang="en-US" sz="1800" dirty="0" smtClean="0">
                <a:latin typeface="Calibri" pitchFamily="34" charset="0"/>
                <a:cs typeface="Calibri" pitchFamily="34" charset="0"/>
              </a:rPr>
              <a:t>}</a:t>
            </a:r>
            <a:endParaRPr lang="en-US" sz="1800" b="1" dirty="0" smtClean="0">
              <a:latin typeface="Calibri" pitchFamily="34" charset="0"/>
              <a:cs typeface="Calibri" pitchFamily="34" charset="0"/>
            </a:endParaRPr>
          </a:p>
          <a:p>
            <a:endParaRPr lang="en-IN" sz="18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Contextualized Dependency Lookup</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400" dirty="0" smtClean="0">
              <a:latin typeface="Calibri" pitchFamily="34" charset="0"/>
              <a:cs typeface="Calibri" pitchFamily="34" charset="0"/>
            </a:endParaRPr>
          </a:p>
        </p:txBody>
      </p:sp>
      <p:sp>
        <p:nvSpPr>
          <p:cNvPr id="5" name="Content Placeholder 2"/>
          <p:cNvSpPr>
            <a:spLocks noGrp="1"/>
          </p:cNvSpPr>
          <p:nvPr>
            <p:ph idx="4294967295"/>
          </p:nvPr>
        </p:nvSpPr>
        <p:spPr>
          <a:xfrm>
            <a:off x="814390" y="1600201"/>
            <a:ext cx="7115196" cy="3257566"/>
          </a:xfrm>
          <a:prstGeom prst="rect">
            <a:avLst/>
          </a:prstGeom>
        </p:spPr>
        <p:txBody>
          <a:bodyPr>
            <a:normAutofit/>
          </a:bodyPr>
          <a:lstStyle/>
          <a:p>
            <a:pPr algn="just"/>
            <a:r>
              <a:rPr lang="en-US" sz="1400" dirty="0" smtClean="0">
                <a:latin typeface="Calibri" pitchFamily="34" charset="0"/>
                <a:cs typeface="Calibri" pitchFamily="34" charset="0"/>
              </a:rPr>
              <a:t>Have an external resource (a container) set the dependency for you.   Implement a call-back method that provides you the ability to look it up from the container.</a:t>
            </a:r>
          </a:p>
          <a:p>
            <a:pPr lvl="1">
              <a:buNone/>
            </a:pPr>
            <a:endParaRPr lang="en-US" sz="1600" b="1" dirty="0" smtClean="0">
              <a:latin typeface="Calibri" pitchFamily="34" charset="0"/>
              <a:cs typeface="Calibri" pitchFamily="34" charset="0"/>
            </a:endParaRPr>
          </a:p>
          <a:p>
            <a:pPr lvl="1">
              <a:buNone/>
            </a:pPr>
            <a:r>
              <a:rPr lang="en-US" sz="1600" b="1" dirty="0" smtClean="0">
                <a:latin typeface="Calibri" pitchFamily="34" charset="0"/>
                <a:cs typeface="Calibri" pitchFamily="34" charset="0"/>
              </a:rPr>
              <a:t>Context </a:t>
            </a:r>
            <a:r>
              <a:rPr lang="en-US" sz="1600" b="1" dirty="0" err="1" smtClean="0">
                <a:latin typeface="Calibri" pitchFamily="34" charset="0"/>
                <a:cs typeface="Calibri" pitchFamily="34" charset="0"/>
              </a:rPr>
              <a:t>ctx</a:t>
            </a:r>
            <a:r>
              <a:rPr lang="en-US" sz="1600" b="1" dirty="0" smtClean="0">
                <a:latin typeface="Calibri" pitchFamily="34" charset="0"/>
                <a:cs typeface="Calibri" pitchFamily="34" charset="0"/>
              </a:rPr>
              <a:t> = new </a:t>
            </a:r>
            <a:r>
              <a:rPr lang="en-US" sz="1600" b="1" dirty="0" err="1" smtClean="0">
                <a:latin typeface="Calibri" pitchFamily="34" charset="0"/>
                <a:cs typeface="Calibri" pitchFamily="34" charset="0"/>
              </a:rPr>
              <a:t>InitialContext</a:t>
            </a:r>
            <a:r>
              <a:rPr lang="en-US" sz="1600" b="1" dirty="0" smtClean="0">
                <a:latin typeface="Calibri" pitchFamily="34" charset="0"/>
                <a:cs typeface="Calibri" pitchFamily="34" charset="0"/>
              </a:rPr>
              <a:t>();  </a:t>
            </a:r>
          </a:p>
          <a:p>
            <a:pPr lvl="1">
              <a:buNone/>
            </a:pPr>
            <a:r>
              <a:rPr lang="en-US" sz="1600" b="1" dirty="0" smtClean="0">
                <a:latin typeface="Calibri" pitchFamily="34" charset="0"/>
                <a:cs typeface="Calibri" pitchFamily="34" charset="0"/>
              </a:rPr>
              <a:t>Context </a:t>
            </a:r>
            <a:r>
              <a:rPr lang="en-US" sz="1600" b="1" dirty="0" err="1" smtClean="0">
                <a:latin typeface="Calibri" pitchFamily="34" charset="0"/>
                <a:cs typeface="Calibri" pitchFamily="34" charset="0"/>
              </a:rPr>
              <a:t>environmentCtx</a:t>
            </a:r>
            <a:r>
              <a:rPr lang="en-US" sz="1600" b="1" dirty="0" smtClean="0">
                <a:latin typeface="Calibri" pitchFamily="34" charset="0"/>
                <a:cs typeface="Calibri" pitchFamily="34" charset="0"/>
              </a:rPr>
              <a:t> = (Context) </a:t>
            </a:r>
            <a:r>
              <a:rPr lang="en-US" sz="1600" b="1" dirty="0" err="1" smtClean="0">
                <a:latin typeface="Calibri" pitchFamily="34" charset="0"/>
                <a:cs typeface="Calibri" pitchFamily="34" charset="0"/>
              </a:rPr>
              <a:t>ctx.lookup</a:t>
            </a:r>
            <a:r>
              <a:rPr lang="en-US" sz="1600" b="1" dirty="0" smtClean="0">
                <a:latin typeface="Calibri" pitchFamily="34" charset="0"/>
                <a:cs typeface="Calibri" pitchFamily="34" charset="0"/>
              </a:rPr>
              <a:t>("</a:t>
            </a:r>
            <a:r>
              <a:rPr lang="en-US" sz="1600" b="1" dirty="0" err="1" smtClean="0">
                <a:latin typeface="Calibri" pitchFamily="34" charset="0"/>
                <a:cs typeface="Calibri" pitchFamily="34" charset="0"/>
              </a:rPr>
              <a:t>java:comp</a:t>
            </a:r>
            <a:r>
              <a:rPr lang="en-US" sz="1600" b="1" dirty="0" smtClean="0">
                <a:latin typeface="Calibri" pitchFamily="34" charset="0"/>
                <a:cs typeface="Calibri" pitchFamily="34" charset="0"/>
              </a:rPr>
              <a:t>/</a:t>
            </a:r>
            <a:r>
              <a:rPr lang="en-US" sz="1600" b="1" dirty="0" err="1" smtClean="0">
                <a:latin typeface="Calibri" pitchFamily="34" charset="0"/>
                <a:cs typeface="Calibri" pitchFamily="34" charset="0"/>
              </a:rPr>
              <a:t>env</a:t>
            </a:r>
            <a:r>
              <a:rPr lang="en-US" sz="1600" b="1" dirty="0" smtClean="0">
                <a:latin typeface="Calibri" pitchFamily="34" charset="0"/>
                <a:cs typeface="Calibri" pitchFamily="34" charset="0"/>
              </a:rPr>
              <a:t>");  </a:t>
            </a:r>
          </a:p>
          <a:p>
            <a:pPr lvl="1">
              <a:buNone/>
            </a:pPr>
            <a:r>
              <a:rPr lang="en-US" sz="1600" b="1" dirty="0" smtClean="0">
                <a:latin typeface="Calibri" pitchFamily="34" charset="0"/>
                <a:cs typeface="Calibri" pitchFamily="34" charset="0"/>
              </a:rPr>
              <a:t>A </a:t>
            </a:r>
            <a:r>
              <a:rPr lang="en-US" sz="1600" b="1" dirty="0" err="1" smtClean="0">
                <a:latin typeface="Calibri" pitchFamily="34" charset="0"/>
                <a:cs typeface="Calibri" pitchFamily="34" charset="0"/>
              </a:rPr>
              <a:t>obj</a:t>
            </a:r>
            <a:r>
              <a:rPr lang="en-US" sz="1600" b="1" dirty="0" smtClean="0">
                <a:latin typeface="Calibri" pitchFamily="34" charset="0"/>
                <a:cs typeface="Calibri" pitchFamily="34" charset="0"/>
              </a:rPr>
              <a:t> = (A)</a:t>
            </a:r>
            <a:r>
              <a:rPr lang="en-US" sz="1600" b="1" dirty="0" err="1" smtClean="0">
                <a:latin typeface="Calibri" pitchFamily="34" charset="0"/>
                <a:cs typeface="Calibri" pitchFamily="34" charset="0"/>
              </a:rPr>
              <a:t>environmentCtx.lookup</a:t>
            </a:r>
            <a:r>
              <a:rPr lang="en-US" sz="1600" b="1" dirty="0" smtClean="0">
                <a:latin typeface="Calibri" pitchFamily="34" charset="0"/>
                <a:cs typeface="Calibri" pitchFamily="34" charset="0"/>
              </a:rPr>
              <a:t>("A");  </a:t>
            </a:r>
          </a:p>
          <a:p>
            <a:pPr>
              <a:buNone/>
            </a:pPr>
            <a:endParaRPr lang="en-IN" sz="1800" dirty="0" smtClean="0">
              <a:latin typeface="Calibri" pitchFamily="34" charset="0"/>
              <a:cs typeface="Calibri" pitchFamily="34" charset="0"/>
            </a:endParaRPr>
          </a:p>
          <a:p>
            <a:pPr algn="just"/>
            <a:r>
              <a:rPr lang="en-US" sz="1400" dirty="0" smtClean="0">
                <a:latin typeface="Calibri" pitchFamily="34" charset="0"/>
                <a:cs typeface="Calibri" pitchFamily="34" charset="0"/>
              </a:rPr>
              <a:t>Objects must implement the above interface.   When the object is loaded (by the external container), the container will notice that the object implements the </a:t>
            </a:r>
            <a:r>
              <a:rPr lang="en-US" sz="1400" dirty="0" err="1" smtClean="0">
                <a:latin typeface="Calibri" pitchFamily="34" charset="0"/>
                <a:cs typeface="Calibri" pitchFamily="34" charset="0"/>
              </a:rPr>
              <a:t>ContainerManagedComponent</a:t>
            </a:r>
            <a:r>
              <a:rPr lang="en-US" sz="1400" dirty="0" smtClean="0">
                <a:latin typeface="Calibri" pitchFamily="34" charset="0"/>
                <a:cs typeface="Calibri" pitchFamily="34" charset="0"/>
              </a:rPr>
              <a:t> interface.   It will then call the </a:t>
            </a:r>
            <a:r>
              <a:rPr lang="en-US" sz="1400" dirty="0" err="1" smtClean="0">
                <a:latin typeface="Calibri" pitchFamily="34" charset="0"/>
                <a:cs typeface="Calibri" pitchFamily="34" charset="0"/>
              </a:rPr>
              <a:t>lookupDependency</a:t>
            </a:r>
            <a:r>
              <a:rPr lang="en-US" sz="1400" dirty="0" smtClean="0">
                <a:latin typeface="Calibri" pitchFamily="34" charset="0"/>
                <a:cs typeface="Calibri" pitchFamily="34" charset="0"/>
              </a:rPr>
              <a:t> method.</a:t>
            </a:r>
          </a:p>
          <a:p>
            <a:pPr>
              <a:buNone/>
            </a:pPr>
            <a:endParaRPr lang="en-IN" sz="18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Spring’s Inversion of Control</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b="1" dirty="0" smtClean="0">
                <a:latin typeface="Calibri" pitchFamily="34" charset="0"/>
                <a:cs typeface="Calibri" pitchFamily="34" charset="0"/>
              </a:rPr>
              <a:t>Inversion of Control </a:t>
            </a:r>
          </a:p>
          <a:p>
            <a:r>
              <a:rPr lang="en-US" sz="1400" dirty="0" smtClean="0">
                <a:latin typeface="Calibri" pitchFamily="34" charset="0"/>
                <a:cs typeface="Calibri" pitchFamily="34" charset="0"/>
              </a:rPr>
              <a:t>Let something else manage the interaction of the objects in your system!</a:t>
            </a:r>
          </a:p>
          <a:p>
            <a:r>
              <a:rPr lang="en-US" sz="1400" i="1" dirty="0" smtClean="0">
                <a:latin typeface="Calibri" pitchFamily="34" charset="0"/>
                <a:cs typeface="Calibri" pitchFamily="34" charset="0"/>
              </a:rPr>
              <a:t>Hollywood Principle:  “Don’t Call Us…  We’ll Call You!”</a:t>
            </a:r>
            <a:endParaRPr lang="en-US" sz="1400" dirty="0" smtClean="0">
              <a:latin typeface="Calibri" pitchFamily="34" charset="0"/>
              <a:cs typeface="Calibri" pitchFamily="34" charset="0"/>
            </a:endParaRPr>
          </a:p>
          <a:p>
            <a:r>
              <a:rPr lang="en-IN" sz="1400" dirty="0" smtClean="0">
                <a:latin typeface="Calibri" pitchFamily="34" charset="0"/>
                <a:cs typeface="Calibri" pitchFamily="34" charset="0"/>
              </a:rPr>
              <a:t>In </a:t>
            </a:r>
            <a:r>
              <a:rPr lang="en-IN" sz="1400" dirty="0" err="1" smtClean="0">
                <a:latin typeface="Calibri" pitchFamily="34" charset="0"/>
                <a:cs typeface="Calibri" pitchFamily="34" charset="0"/>
              </a:rPr>
              <a:t>IoC</a:t>
            </a:r>
            <a:r>
              <a:rPr lang="en-IN" sz="1400" dirty="0" smtClean="0">
                <a:latin typeface="Calibri" pitchFamily="34" charset="0"/>
                <a:cs typeface="Calibri" pitchFamily="34" charset="0"/>
              </a:rPr>
              <a:t>, instead of an application calling the framework, it is the framework that calls the components specified by the application. </a:t>
            </a:r>
            <a:endParaRPr lang="en-US" sz="1400" dirty="0" smtClean="0">
              <a:latin typeface="Calibri" pitchFamily="34" charset="0"/>
              <a:cs typeface="Calibri" pitchFamily="34" charset="0"/>
            </a:endParaRPr>
          </a:p>
          <a:p>
            <a:r>
              <a:rPr lang="en-US" sz="1400" b="1" dirty="0" smtClean="0">
                <a:latin typeface="Calibri" pitchFamily="34" charset="0"/>
                <a:cs typeface="Calibri" pitchFamily="34" charset="0"/>
              </a:rPr>
              <a:t>Dependency Injection </a:t>
            </a:r>
          </a:p>
          <a:p>
            <a:r>
              <a:rPr lang="en-US" sz="1400" dirty="0" smtClean="0">
                <a:latin typeface="Calibri" pitchFamily="34" charset="0"/>
                <a:cs typeface="Calibri" pitchFamily="34" charset="0"/>
              </a:rPr>
              <a:t>Let something else manage the dependencies between objects!</a:t>
            </a:r>
          </a:p>
          <a:p>
            <a:r>
              <a:rPr lang="en-US" sz="1400" dirty="0" smtClean="0">
                <a:latin typeface="Calibri" pitchFamily="34" charset="0"/>
                <a:cs typeface="Calibri" pitchFamily="34" charset="0"/>
              </a:rPr>
              <a:t>Spring is a lightweight dependency injection container!  </a:t>
            </a:r>
          </a:p>
        </p:txBody>
      </p:sp>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Spring’s Inversion of Control</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In Spring, objects are not responsible for finding or creating the other objects that they need to do their job.</a:t>
            </a:r>
          </a:p>
          <a:p>
            <a:pPr algn="just"/>
            <a:r>
              <a:rPr lang="en-US" sz="1400" dirty="0" smtClean="0">
                <a:latin typeface="Calibri" pitchFamily="34" charset="0"/>
                <a:cs typeface="Calibri" pitchFamily="34" charset="0"/>
              </a:rPr>
              <a:t> Instead, they are given references to the objects that they collaborate with by the container. </a:t>
            </a:r>
          </a:p>
          <a:p>
            <a:pPr algn="just"/>
            <a:r>
              <a:rPr lang="en-US" sz="1400" dirty="0" smtClean="0">
                <a:latin typeface="Calibri" pitchFamily="34" charset="0"/>
                <a:cs typeface="Calibri" pitchFamily="34" charset="0"/>
              </a:rPr>
              <a:t>In Order Management component, may need a credit card authorizer—but it doesn’t need to create the credit card authorizer.</a:t>
            </a:r>
          </a:p>
          <a:p>
            <a:pPr algn="just"/>
            <a:r>
              <a:rPr lang="en-US" sz="1400" dirty="0" smtClean="0">
                <a:latin typeface="Calibri" pitchFamily="34" charset="0"/>
                <a:cs typeface="Calibri" pitchFamily="34" charset="0"/>
              </a:rPr>
              <a:t> It just needs to show up empty-handed and it will be given a credit card authorizer to work with. </a:t>
            </a:r>
          </a:p>
          <a:p>
            <a:pPr algn="just"/>
            <a:r>
              <a:rPr lang="en-US" sz="1400" dirty="0" smtClean="0">
                <a:latin typeface="Calibri" pitchFamily="34" charset="0"/>
                <a:cs typeface="Calibri" pitchFamily="34" charset="0"/>
              </a:rPr>
              <a:t>The act of creating these associations between application objects is the essence of dependency injection (DI) and is commonly referred to as </a:t>
            </a:r>
            <a:r>
              <a:rPr lang="en-US" sz="1400" b="1" i="1" dirty="0" smtClean="0">
                <a:solidFill>
                  <a:srgbClr val="FF0000"/>
                </a:solidFill>
                <a:latin typeface="Calibri" pitchFamily="34" charset="0"/>
                <a:cs typeface="Calibri" pitchFamily="34" charset="0"/>
              </a:rPr>
              <a:t>wiring</a:t>
            </a:r>
            <a:r>
              <a:rPr lang="en-US" sz="1400" b="1" dirty="0" smtClean="0">
                <a:solidFill>
                  <a:srgbClr val="FF0000"/>
                </a:solidFill>
                <a:latin typeface="Calibri" pitchFamily="34" charset="0"/>
                <a:cs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Container</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The container will create the objects, wire them together, configure them, and manage their complete lifecycle from cradle to grave (or new to finalize() as the case may be).</a:t>
            </a:r>
          </a:p>
          <a:p>
            <a:pPr algn="just"/>
            <a:r>
              <a:rPr lang="en-US" sz="1400" dirty="0" smtClean="0">
                <a:latin typeface="Calibri" pitchFamily="34" charset="0"/>
                <a:cs typeface="Calibri" pitchFamily="34" charset="0"/>
              </a:rPr>
              <a:t>Spring’s container uses dependency injection (DI) to manage the components that make up an application. </a:t>
            </a: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buNone/>
            </a:pPr>
            <a:endParaRPr lang="en-IN" sz="1400" dirty="0" smtClean="0">
              <a:latin typeface="Calibri" pitchFamily="34" charset="0"/>
              <a:cs typeface="Calibri" pitchFamily="34" charset="0"/>
            </a:endParaRPr>
          </a:p>
        </p:txBody>
      </p:sp>
      <p:pic>
        <p:nvPicPr>
          <p:cNvPr id="5" name="Picture 1"/>
          <p:cNvPicPr>
            <a:picLocks noChangeAspect="1" noChangeArrowheads="1"/>
          </p:cNvPicPr>
          <p:nvPr/>
        </p:nvPicPr>
        <p:blipFill>
          <a:blip r:embed="rId3" cstate="print"/>
          <a:srcRect/>
          <a:stretch>
            <a:fillRect/>
          </a:stretch>
        </p:blipFill>
        <p:spPr bwMode="auto">
          <a:xfrm>
            <a:off x="2424114" y="2620657"/>
            <a:ext cx="3148018" cy="2308547"/>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Container</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US" sz="1600" dirty="0" smtClean="0">
                <a:latin typeface="Calibri" pitchFamily="34" charset="0"/>
                <a:cs typeface="Calibri" pitchFamily="34" charset="0"/>
              </a:rPr>
              <a:t>There are two ways in which clients can use the functionality of the Spring Framework:</a:t>
            </a:r>
          </a:p>
          <a:p>
            <a:pPr lvl="1" eaLnBrk="1" hangingPunct="1"/>
            <a:r>
              <a:rPr lang="en-US" sz="1600" dirty="0" smtClean="0">
                <a:latin typeface="Calibri" pitchFamily="34" charset="0"/>
                <a:cs typeface="Calibri" pitchFamily="34" charset="0"/>
              </a:rPr>
              <a:t> </a:t>
            </a:r>
            <a:r>
              <a:rPr lang="en-US" sz="1600" b="1" dirty="0" err="1" smtClean="0">
                <a:solidFill>
                  <a:srgbClr val="C00000"/>
                </a:solidFill>
                <a:latin typeface="Calibri" pitchFamily="34" charset="0"/>
                <a:cs typeface="Calibri" pitchFamily="34" charset="0"/>
              </a:rPr>
              <a:t>BeanFactory</a:t>
            </a:r>
            <a:r>
              <a:rPr lang="en-US" sz="1600" dirty="0" smtClean="0">
                <a:solidFill>
                  <a:srgbClr val="C00000"/>
                </a:solidFill>
                <a:latin typeface="Calibri" pitchFamily="34" charset="0"/>
                <a:cs typeface="Calibri" pitchFamily="34" charset="0"/>
              </a:rPr>
              <a:t> </a:t>
            </a:r>
          </a:p>
          <a:p>
            <a:pPr lvl="1" eaLnBrk="1" hangingPunct="1"/>
            <a:r>
              <a:rPr lang="en-US" sz="1600" dirty="0" smtClean="0">
                <a:solidFill>
                  <a:srgbClr val="C00000"/>
                </a:solidFill>
                <a:latin typeface="Calibri" pitchFamily="34" charset="0"/>
                <a:cs typeface="Calibri" pitchFamily="34" charset="0"/>
              </a:rPr>
              <a:t> </a:t>
            </a:r>
            <a:r>
              <a:rPr lang="en-US" sz="1600" b="1" dirty="0" err="1" smtClean="0">
                <a:solidFill>
                  <a:srgbClr val="C00000"/>
                </a:solidFill>
                <a:latin typeface="Calibri" pitchFamily="34" charset="0"/>
                <a:cs typeface="Calibri" pitchFamily="34" charset="0"/>
              </a:rPr>
              <a:t>ApplicationContext</a:t>
            </a:r>
            <a:endParaRPr lang="en-US" sz="1600" dirty="0" smtClean="0">
              <a:solidFill>
                <a:srgbClr val="C00000"/>
              </a:solidFill>
              <a:latin typeface="Calibri" pitchFamily="34" charset="0"/>
              <a:cs typeface="Calibri" pitchFamily="34" charset="0"/>
            </a:endParaRPr>
          </a:p>
          <a:p>
            <a:pPr eaLnBrk="1" hangingPunct="1"/>
            <a:endParaRPr lang="en-US" sz="1600" dirty="0" smtClean="0">
              <a:latin typeface="Calibri" pitchFamily="34" charset="0"/>
              <a:cs typeface="Calibri" pitchFamily="34" charset="0"/>
            </a:endParaRPr>
          </a:p>
          <a:p>
            <a:pPr eaLnBrk="1" hangingPunct="1"/>
            <a:r>
              <a:rPr lang="en-US" sz="1600" dirty="0" smtClean="0">
                <a:latin typeface="Calibri" pitchFamily="34" charset="0"/>
                <a:cs typeface="Calibri" pitchFamily="34" charset="0"/>
              </a:rPr>
              <a:t>Two of the most fundamental and important packages in Spring are:</a:t>
            </a:r>
          </a:p>
          <a:p>
            <a:pPr lvl="1" eaLnBrk="1" hangingPunct="1"/>
            <a:r>
              <a:rPr lang="en-US" sz="1600" b="1" dirty="0" err="1" smtClean="0">
                <a:latin typeface="Calibri" pitchFamily="34" charset="0"/>
                <a:cs typeface="Calibri" pitchFamily="34" charset="0"/>
              </a:rPr>
              <a:t>org.springframework.beans</a:t>
            </a:r>
            <a:r>
              <a:rPr lang="en-US" sz="1600" dirty="0" smtClean="0">
                <a:latin typeface="Calibri" pitchFamily="34" charset="0"/>
                <a:cs typeface="Calibri" pitchFamily="34" charset="0"/>
              </a:rPr>
              <a:t> </a:t>
            </a:r>
          </a:p>
          <a:p>
            <a:pPr lvl="1" eaLnBrk="1" hangingPunct="1"/>
            <a:r>
              <a:rPr lang="en-US" sz="1600" b="1" dirty="0" err="1" smtClean="0">
                <a:latin typeface="Calibri" pitchFamily="34" charset="0"/>
                <a:cs typeface="Calibri" pitchFamily="34" charset="0"/>
              </a:rPr>
              <a:t>org.springframework.context</a:t>
            </a:r>
            <a:endParaRPr lang="en-US" sz="1600" b="1" dirty="0" smtClean="0">
              <a:latin typeface="Calibri" pitchFamily="34" charset="0"/>
              <a:cs typeface="Calibri" pitchFamily="34" charset="0"/>
            </a:endParaRPr>
          </a:p>
          <a:p>
            <a:pPr lvl="1" eaLnBrk="1" hangingPunct="1">
              <a:buFont typeface="Arial" charset="0"/>
              <a:buNone/>
            </a:pPr>
            <a:endParaRPr lang="en-US"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dirty="0" smtClean="0">
                <a:latin typeface="Calibri" pitchFamily="34" charset="0"/>
                <a:cs typeface="Calibri" pitchFamily="34" charset="0"/>
              </a:rPr>
              <a:t> </a:t>
            </a:r>
            <a:r>
              <a:rPr lang="en-US" sz="2400" b="1" dirty="0" err="1" smtClean="0">
                <a:latin typeface="Calibri" pitchFamily="34" charset="0"/>
                <a:cs typeface="Calibri" pitchFamily="34" charset="0"/>
              </a:rPr>
              <a:t>BeanFactory</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IN" sz="1400" dirty="0" smtClean="0">
                <a:latin typeface="Calibri" pitchFamily="34" charset="0"/>
                <a:cs typeface="Calibri" pitchFamily="34" charset="0"/>
              </a:rPr>
              <a:t>Spring Core’s </a:t>
            </a:r>
            <a:r>
              <a:rPr lang="en-IN" sz="1400" dirty="0" err="1" smtClean="0">
                <a:solidFill>
                  <a:srgbClr val="FF0000"/>
                </a:solidFill>
                <a:latin typeface="Calibri" pitchFamily="34" charset="0"/>
                <a:cs typeface="Calibri" pitchFamily="34" charset="0"/>
              </a:rPr>
              <a:t>org.springframework.beans.BeanFactory</a:t>
            </a:r>
            <a:r>
              <a:rPr lang="en-IN" sz="1400" dirty="0" smtClean="0">
                <a:solidFill>
                  <a:srgbClr val="FF0000"/>
                </a:solidFill>
                <a:latin typeface="Calibri" pitchFamily="34" charset="0"/>
                <a:cs typeface="Calibri" pitchFamily="34" charset="0"/>
              </a:rPr>
              <a:t> </a:t>
            </a:r>
            <a:r>
              <a:rPr lang="en-IN" sz="1400" dirty="0" smtClean="0">
                <a:latin typeface="Calibri" pitchFamily="34" charset="0"/>
                <a:cs typeface="Calibri" pitchFamily="34" charset="0"/>
              </a:rPr>
              <a:t>interface, an implementation of the Factory design pattern that enables objects to be created and retrieved by name. </a:t>
            </a:r>
          </a:p>
          <a:p>
            <a:r>
              <a:rPr lang="en-IN" sz="1400" dirty="0" err="1" smtClean="0">
                <a:latin typeface="Calibri" pitchFamily="34" charset="0"/>
                <a:cs typeface="Calibri" pitchFamily="34" charset="0"/>
              </a:rPr>
              <a:t>BeanFactory</a:t>
            </a:r>
            <a:r>
              <a:rPr lang="en-IN" sz="1400" dirty="0" smtClean="0">
                <a:latin typeface="Calibri" pitchFamily="34" charset="0"/>
                <a:cs typeface="Calibri" pitchFamily="34" charset="0"/>
              </a:rPr>
              <a:t> can also manage relationships between objects. </a:t>
            </a:r>
          </a:p>
          <a:p>
            <a:r>
              <a:rPr lang="en-IN" sz="1400" dirty="0" err="1" smtClean="0">
                <a:latin typeface="Calibri" pitchFamily="34" charset="0"/>
                <a:cs typeface="Calibri" pitchFamily="34" charset="0"/>
              </a:rPr>
              <a:t>BeanFactory</a:t>
            </a:r>
            <a:r>
              <a:rPr lang="en-IN" sz="1400" dirty="0" smtClean="0">
                <a:latin typeface="Calibri" pitchFamily="34" charset="0"/>
                <a:cs typeface="Calibri" pitchFamily="34" charset="0"/>
              </a:rPr>
              <a:t> supports two object modes:</a:t>
            </a:r>
          </a:p>
          <a:p>
            <a:pPr lvl="1"/>
            <a:r>
              <a:rPr lang="en-IN" sz="1400" b="1" dirty="0" smtClean="0">
                <a:latin typeface="Calibri" pitchFamily="34" charset="0"/>
                <a:cs typeface="Calibri" pitchFamily="34" charset="0"/>
              </a:rPr>
              <a:t>Singleton</a:t>
            </a:r>
            <a:r>
              <a:rPr lang="en-IN" sz="1400" dirty="0" smtClean="0">
                <a:latin typeface="Calibri" pitchFamily="34" charset="0"/>
                <a:cs typeface="Calibri" pitchFamily="34" charset="0"/>
              </a:rPr>
              <a:t> mode provides a shared instance of the object with a particular name, which will be retrieved on lookup. Singleton is the default and most often used object mode. It is ideal for stateless service objects.</a:t>
            </a:r>
          </a:p>
          <a:p>
            <a:pPr lvl="1"/>
            <a:r>
              <a:rPr lang="en-IN" sz="1400" b="1" dirty="0" smtClean="0">
                <a:latin typeface="Calibri" pitchFamily="34" charset="0"/>
                <a:cs typeface="Calibri" pitchFamily="34" charset="0"/>
              </a:rPr>
              <a:t>Prototype</a:t>
            </a:r>
            <a:r>
              <a:rPr lang="en-IN" sz="1400" dirty="0" smtClean="0">
                <a:latin typeface="Calibri" pitchFamily="34" charset="0"/>
                <a:cs typeface="Calibri" pitchFamily="34" charset="0"/>
              </a:rPr>
              <a:t> mode ensures that each retrieval will result in the creation of an independent object. Prototype mode would be best used in a case where each user needed to have his or her own object.</a:t>
            </a:r>
          </a:p>
          <a:p>
            <a:pPr lvl="1" eaLnBrk="1" hangingPunct="1">
              <a:buFont typeface="Arial" charset="0"/>
              <a:buNone/>
            </a:pP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dirty="0" smtClean="0">
                <a:latin typeface="Calibri" pitchFamily="34" charset="0"/>
                <a:cs typeface="Calibri" pitchFamily="34" charset="0"/>
              </a:rPr>
              <a:t> </a:t>
            </a:r>
            <a:r>
              <a:rPr lang="en-US" sz="2400" b="1" dirty="0" err="1" smtClean="0">
                <a:latin typeface="Calibri" pitchFamily="34" charset="0"/>
                <a:cs typeface="Calibri" pitchFamily="34" charset="0"/>
              </a:rPr>
              <a:t>BeanFactory</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IN" sz="1400" dirty="0" smtClean="0">
                <a:latin typeface="Calibri" pitchFamily="34" charset="0"/>
                <a:cs typeface="Calibri" pitchFamily="34" charset="0"/>
              </a:rPr>
              <a:t>Spring Core’s </a:t>
            </a:r>
            <a:r>
              <a:rPr lang="en-IN" sz="1400" dirty="0" err="1" smtClean="0">
                <a:solidFill>
                  <a:srgbClr val="FF0000"/>
                </a:solidFill>
                <a:latin typeface="Calibri" pitchFamily="34" charset="0"/>
                <a:cs typeface="Calibri" pitchFamily="34" charset="0"/>
              </a:rPr>
              <a:t>org.springframework.beans.BeanFactory</a:t>
            </a:r>
            <a:r>
              <a:rPr lang="en-IN" sz="1400" dirty="0" smtClean="0">
                <a:solidFill>
                  <a:srgbClr val="FF0000"/>
                </a:solidFill>
                <a:latin typeface="Calibri" pitchFamily="34" charset="0"/>
                <a:cs typeface="Calibri" pitchFamily="34" charset="0"/>
              </a:rPr>
              <a:t> </a:t>
            </a:r>
            <a:r>
              <a:rPr lang="en-IN" sz="1400" dirty="0" smtClean="0">
                <a:latin typeface="Calibri" pitchFamily="34" charset="0"/>
                <a:cs typeface="Calibri" pitchFamily="34" charset="0"/>
              </a:rPr>
              <a:t>interface, an implementation of the Factory design pattern that enables objects to be created and retrieved by name. </a:t>
            </a:r>
          </a:p>
          <a:p>
            <a:r>
              <a:rPr lang="en-IN" sz="1400" dirty="0" err="1" smtClean="0">
                <a:latin typeface="Calibri" pitchFamily="34" charset="0"/>
                <a:cs typeface="Calibri" pitchFamily="34" charset="0"/>
              </a:rPr>
              <a:t>BeanFactory</a:t>
            </a:r>
            <a:r>
              <a:rPr lang="en-IN" sz="1400" dirty="0" smtClean="0">
                <a:latin typeface="Calibri" pitchFamily="34" charset="0"/>
                <a:cs typeface="Calibri" pitchFamily="34" charset="0"/>
              </a:rPr>
              <a:t> can also manage relationships between objects. </a:t>
            </a:r>
          </a:p>
          <a:p>
            <a:r>
              <a:rPr lang="en-IN" sz="1400" dirty="0" err="1" smtClean="0">
                <a:latin typeface="Calibri" pitchFamily="34" charset="0"/>
                <a:cs typeface="Calibri" pitchFamily="34" charset="0"/>
              </a:rPr>
              <a:t>BeanFactory</a:t>
            </a:r>
            <a:r>
              <a:rPr lang="en-IN" sz="1400" dirty="0" smtClean="0">
                <a:latin typeface="Calibri" pitchFamily="34" charset="0"/>
                <a:cs typeface="Calibri" pitchFamily="34" charset="0"/>
              </a:rPr>
              <a:t> supports two object modes:</a:t>
            </a:r>
          </a:p>
          <a:p>
            <a:pPr lvl="1"/>
            <a:r>
              <a:rPr lang="en-IN" sz="1400" b="1" dirty="0" smtClean="0">
                <a:latin typeface="Calibri" pitchFamily="34" charset="0"/>
                <a:cs typeface="Calibri" pitchFamily="34" charset="0"/>
              </a:rPr>
              <a:t>Singleton</a:t>
            </a:r>
            <a:r>
              <a:rPr lang="en-IN" sz="1400" dirty="0" smtClean="0">
                <a:latin typeface="Calibri" pitchFamily="34" charset="0"/>
                <a:cs typeface="Calibri" pitchFamily="34" charset="0"/>
              </a:rPr>
              <a:t> mode provides a shared instance of the object with a particular name, which will be retrieved on lookup. Singleton is the default and most often used object mode. It is ideal for stateless service objects.</a:t>
            </a:r>
          </a:p>
          <a:p>
            <a:pPr lvl="1"/>
            <a:r>
              <a:rPr lang="en-IN" sz="1400" b="1" dirty="0" smtClean="0">
                <a:latin typeface="Calibri" pitchFamily="34" charset="0"/>
                <a:cs typeface="Calibri" pitchFamily="34" charset="0"/>
              </a:rPr>
              <a:t>Prototype</a:t>
            </a:r>
            <a:r>
              <a:rPr lang="en-IN" sz="1400" dirty="0" smtClean="0">
                <a:latin typeface="Calibri" pitchFamily="34" charset="0"/>
                <a:cs typeface="Calibri" pitchFamily="34" charset="0"/>
              </a:rPr>
              <a:t> mode ensures that each retrieval will result in the creation of an independent object. Prototype mode would be best used in a case where each user needed to have his or her own object.</a:t>
            </a:r>
          </a:p>
          <a:p>
            <a:pPr lvl="1" eaLnBrk="1" hangingPunct="1">
              <a:buFont typeface="Arial" charset="0"/>
              <a:buNone/>
            </a:pP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What is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600" dirty="0" smtClean="0"/>
          </a:p>
          <a:p>
            <a:r>
              <a:rPr lang="en-US" sz="1600" dirty="0" smtClean="0">
                <a:latin typeface="Calibri" pitchFamily="34" charset="0"/>
                <a:cs typeface="Calibri" pitchFamily="34" charset="0"/>
              </a:rPr>
              <a:t>Spring is an open source application development framework that tries to make application development </a:t>
            </a:r>
            <a:r>
              <a:rPr lang="en-US" sz="1600" b="1" dirty="0" smtClean="0">
                <a:latin typeface="Calibri" pitchFamily="34" charset="0"/>
                <a:cs typeface="Calibri" pitchFamily="34" charset="0"/>
              </a:rPr>
              <a:t>EASIER.</a:t>
            </a: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p:txBody>
      </p:sp>
      <p:graphicFrame>
        <p:nvGraphicFramePr>
          <p:cNvPr id="1026" name="Object 2"/>
          <p:cNvGraphicFramePr>
            <a:graphicFrameLocks noChangeAspect="1"/>
          </p:cNvGraphicFramePr>
          <p:nvPr/>
        </p:nvGraphicFramePr>
        <p:xfrm>
          <a:off x="1928794" y="357172"/>
          <a:ext cx="1152516" cy="647330"/>
        </p:xfrm>
        <a:graphic>
          <a:graphicData uri="http://schemas.openxmlformats.org/presentationml/2006/ole">
            <p:oleObj spid="_x0000_s1026" name="Bitmap Image" r:id="rId4" imgW="1152381" imgH="647619" progId="PBrush">
              <p:embed/>
            </p:oleObj>
          </a:graphicData>
        </a:graphic>
      </p:graphicFrame>
      <p:sp>
        <p:nvSpPr>
          <p:cNvPr id="5" name="Text Box 7"/>
          <p:cNvSpPr txBox="1">
            <a:spLocks noChangeArrowheads="1"/>
          </p:cNvSpPr>
          <p:nvPr/>
        </p:nvSpPr>
        <p:spPr bwMode="auto">
          <a:xfrm>
            <a:off x="1104904" y="2214560"/>
            <a:ext cx="7038996" cy="2246769"/>
          </a:xfrm>
          <a:prstGeom prst="rect">
            <a:avLst/>
          </a:prstGeom>
          <a:noFill/>
          <a:ln w="9525">
            <a:noFill/>
            <a:miter lim="800000"/>
            <a:headEnd/>
            <a:tailEnd/>
          </a:ln>
          <a:effectLst/>
        </p:spPr>
        <p:txBody>
          <a:bodyPr wrap="square">
            <a:spAutoFit/>
          </a:bodyPr>
          <a:lstStyle/>
          <a:p>
            <a:r>
              <a:rPr lang="en-US" sz="1400" dirty="0">
                <a:latin typeface="Calibri" pitchFamily="34" charset="0"/>
                <a:cs typeface="Calibri" pitchFamily="34" charset="0"/>
              </a:rPr>
              <a:t>Spring Entered the scene as an open source project in February 2003.</a:t>
            </a:r>
          </a:p>
          <a:p>
            <a:endParaRPr lang="en-US" sz="1400" dirty="0">
              <a:latin typeface="Calibri" pitchFamily="34" charset="0"/>
              <a:cs typeface="Calibri" pitchFamily="34" charset="0"/>
            </a:endParaRPr>
          </a:p>
          <a:p>
            <a:r>
              <a:rPr lang="en-US" sz="1400" b="1" dirty="0">
                <a:solidFill>
                  <a:srgbClr val="FF0000"/>
                </a:solidFill>
                <a:latin typeface="Calibri" pitchFamily="34" charset="0"/>
                <a:cs typeface="Calibri" pitchFamily="34" charset="0"/>
              </a:rPr>
              <a:t>Version 1.0 – October 2003</a:t>
            </a:r>
          </a:p>
          <a:p>
            <a:r>
              <a:rPr lang="en-US" sz="1400" b="1" dirty="0">
                <a:solidFill>
                  <a:srgbClr val="FF0000"/>
                </a:solidFill>
                <a:latin typeface="Calibri" pitchFamily="34" charset="0"/>
                <a:cs typeface="Calibri" pitchFamily="34" charset="0"/>
              </a:rPr>
              <a:t>Version 1.1 – September 2004</a:t>
            </a:r>
          </a:p>
          <a:p>
            <a:r>
              <a:rPr lang="en-US" sz="1400" b="1" dirty="0">
                <a:solidFill>
                  <a:srgbClr val="FF0000"/>
                </a:solidFill>
                <a:latin typeface="Calibri" pitchFamily="34" charset="0"/>
                <a:cs typeface="Calibri" pitchFamily="34" charset="0"/>
              </a:rPr>
              <a:t>Version 1.2 – May 2005</a:t>
            </a:r>
          </a:p>
          <a:p>
            <a:r>
              <a:rPr lang="en-US" sz="1400" b="1" dirty="0">
                <a:solidFill>
                  <a:srgbClr val="FF0000"/>
                </a:solidFill>
                <a:latin typeface="Calibri" pitchFamily="34" charset="0"/>
                <a:cs typeface="Calibri" pitchFamily="34" charset="0"/>
              </a:rPr>
              <a:t>Version 2.0 -  October </a:t>
            </a:r>
            <a:r>
              <a:rPr lang="en-US" sz="1400" b="1" dirty="0" smtClean="0">
                <a:solidFill>
                  <a:srgbClr val="FF0000"/>
                </a:solidFill>
                <a:latin typeface="Calibri" pitchFamily="34" charset="0"/>
                <a:cs typeface="Calibri" pitchFamily="34" charset="0"/>
              </a:rPr>
              <a:t>2006</a:t>
            </a:r>
          </a:p>
          <a:p>
            <a:r>
              <a:rPr lang="en-US" sz="1400" b="1" dirty="0" smtClean="0">
                <a:solidFill>
                  <a:srgbClr val="FF0000"/>
                </a:solidFill>
                <a:latin typeface="Calibri" pitchFamily="34" charset="0"/>
                <a:cs typeface="Calibri" pitchFamily="34" charset="0"/>
              </a:rPr>
              <a:t>Version 2.5 -  September 2008</a:t>
            </a:r>
          </a:p>
          <a:p>
            <a:r>
              <a:rPr lang="en-US" sz="1400" b="1" dirty="0" smtClean="0">
                <a:solidFill>
                  <a:srgbClr val="FF0000"/>
                </a:solidFill>
                <a:latin typeface="Calibri" pitchFamily="34" charset="0"/>
                <a:cs typeface="Calibri" pitchFamily="34" charset="0"/>
              </a:rPr>
              <a:t>Version 3.0 -  August 2009</a:t>
            </a:r>
            <a:endParaRPr lang="en-US" sz="1400" b="1" dirty="0">
              <a:solidFill>
                <a:srgbClr val="FF0000"/>
              </a:solidFill>
              <a:latin typeface="Calibri" pitchFamily="34" charset="0"/>
              <a:cs typeface="Calibri" pitchFamily="34" charset="0"/>
            </a:endParaRPr>
          </a:p>
          <a:p>
            <a:endParaRPr lang="en-US" sz="1400" dirty="0">
              <a:latin typeface="Calibri" pitchFamily="34" charset="0"/>
              <a:cs typeface="Calibri" pitchFamily="34" charset="0"/>
            </a:endParaRPr>
          </a:p>
          <a:p>
            <a:r>
              <a:rPr lang="en-US" sz="1400" dirty="0">
                <a:latin typeface="Calibri" pitchFamily="34" charset="0"/>
                <a:cs typeface="Calibri" pitchFamily="34" charset="0"/>
              </a:rPr>
              <a:t>Spring has become a leading framework for enterprise </a:t>
            </a:r>
            <a:r>
              <a:rPr lang="en-US" sz="1400" dirty="0" smtClean="0">
                <a:latin typeface="Calibri" pitchFamily="34" charset="0"/>
                <a:cs typeface="Calibri" pitchFamily="34" charset="0"/>
              </a:rPr>
              <a:t>applications.</a:t>
            </a:r>
            <a:endParaRPr lang="en-US"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dirty="0" smtClean="0">
                <a:latin typeface="Calibri" pitchFamily="34" charset="0"/>
                <a:cs typeface="Calibri" pitchFamily="34" charset="0"/>
              </a:rPr>
              <a:t> </a:t>
            </a:r>
            <a:r>
              <a:rPr lang="en-US" sz="2400" b="1" dirty="0" err="1" smtClean="0">
                <a:latin typeface="Calibri" pitchFamily="34" charset="0"/>
                <a:cs typeface="Calibri" pitchFamily="34" charset="0"/>
              </a:rPr>
              <a:t>ApplicationContext</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US" sz="1400" dirty="0" smtClean="0">
                <a:latin typeface="Calibri" pitchFamily="34" charset="0"/>
                <a:cs typeface="Calibri" pitchFamily="34" charset="0"/>
              </a:rPr>
              <a:t>The </a:t>
            </a:r>
            <a:r>
              <a:rPr lang="en-US" sz="1400" b="1" dirty="0" err="1" smtClean="0">
                <a:latin typeface="Calibri" pitchFamily="34" charset="0"/>
                <a:cs typeface="Calibri" pitchFamily="34" charset="0"/>
              </a:rPr>
              <a:t>ApplicationContext</a:t>
            </a:r>
            <a:r>
              <a:rPr lang="en-US" sz="1400" dirty="0" smtClean="0">
                <a:latin typeface="Calibri" pitchFamily="34" charset="0"/>
                <a:cs typeface="Calibri" pitchFamily="34" charset="0"/>
              </a:rPr>
              <a:t> builds on top of the </a:t>
            </a:r>
            <a:r>
              <a:rPr lang="en-US" sz="1400" b="1" dirty="0" err="1" smtClean="0">
                <a:latin typeface="Calibri" pitchFamily="34" charset="0"/>
                <a:cs typeface="Calibri" pitchFamily="34" charset="0"/>
              </a:rPr>
              <a:t>BeanFactory</a:t>
            </a:r>
            <a:r>
              <a:rPr lang="en-US" sz="1400" b="1" dirty="0" smtClean="0">
                <a:latin typeface="Calibri" pitchFamily="34" charset="0"/>
                <a:cs typeface="Calibri" pitchFamily="34" charset="0"/>
              </a:rPr>
              <a:t> </a:t>
            </a:r>
            <a:r>
              <a:rPr lang="en-US" sz="1400" dirty="0" smtClean="0">
                <a:latin typeface="Calibri" pitchFamily="34" charset="0"/>
                <a:cs typeface="Calibri" pitchFamily="34" charset="0"/>
              </a:rPr>
              <a:t>and  adds other functionality such as  : </a:t>
            </a:r>
          </a:p>
          <a:p>
            <a:pPr lvl="1" eaLnBrk="1" hangingPunct="1"/>
            <a:r>
              <a:rPr lang="en-US" sz="1400" dirty="0" smtClean="0">
                <a:latin typeface="Calibri" pitchFamily="34" charset="0"/>
                <a:cs typeface="Calibri" pitchFamily="34" charset="0"/>
              </a:rPr>
              <a:t>easier integration with Springs AOP features</a:t>
            </a:r>
          </a:p>
          <a:p>
            <a:pPr lvl="1" eaLnBrk="1" hangingPunct="1"/>
            <a:r>
              <a:rPr lang="en-US" sz="1400" dirty="0" smtClean="0">
                <a:latin typeface="Calibri" pitchFamily="34" charset="0"/>
                <a:cs typeface="Calibri" pitchFamily="34" charset="0"/>
              </a:rPr>
              <a:t>message resource handling (for use in internationalization)</a:t>
            </a:r>
          </a:p>
          <a:p>
            <a:pPr lvl="1" eaLnBrk="1" hangingPunct="1"/>
            <a:r>
              <a:rPr lang="en-US" sz="1400" dirty="0" smtClean="0">
                <a:latin typeface="Calibri" pitchFamily="34" charset="0"/>
                <a:cs typeface="Calibri" pitchFamily="34" charset="0"/>
              </a:rPr>
              <a:t>event propagation </a:t>
            </a:r>
          </a:p>
          <a:p>
            <a:pPr lvl="1" eaLnBrk="1" hangingPunct="1"/>
            <a:r>
              <a:rPr lang="en-US" sz="1400" dirty="0" smtClean="0">
                <a:latin typeface="Calibri" pitchFamily="34" charset="0"/>
                <a:cs typeface="Calibri" pitchFamily="34" charset="0"/>
              </a:rPr>
              <a:t>declarative mechanisms to create the </a:t>
            </a:r>
            <a:r>
              <a:rPr lang="en-US" sz="1400" dirty="0" err="1" smtClean="0">
                <a:latin typeface="Calibri" pitchFamily="34" charset="0"/>
                <a:cs typeface="Calibri" pitchFamily="34" charset="0"/>
              </a:rPr>
              <a:t>ApplicationContext</a:t>
            </a:r>
            <a:r>
              <a:rPr lang="en-US" sz="1400" dirty="0" smtClean="0">
                <a:latin typeface="Calibri" pitchFamily="34" charset="0"/>
                <a:cs typeface="Calibri" pitchFamily="34" charset="0"/>
              </a:rPr>
              <a:t> </a:t>
            </a:r>
          </a:p>
          <a:p>
            <a:pPr lvl="1" eaLnBrk="1" hangingPunct="1"/>
            <a:r>
              <a:rPr lang="en-US" sz="1400" dirty="0" smtClean="0">
                <a:latin typeface="Calibri" pitchFamily="34" charset="0"/>
                <a:cs typeface="Calibri" pitchFamily="34" charset="0"/>
              </a:rPr>
              <a:t>application-layer specific contexts such as the </a:t>
            </a:r>
            <a:r>
              <a:rPr lang="en-US" sz="1400" dirty="0" err="1" smtClean="0">
                <a:latin typeface="Calibri" pitchFamily="34" charset="0"/>
                <a:cs typeface="Calibri" pitchFamily="34" charset="0"/>
              </a:rPr>
              <a:t>WebApplicationContext</a:t>
            </a:r>
            <a:endParaRPr lang="en-US" sz="1400" dirty="0" smtClean="0">
              <a:latin typeface="Calibri" pitchFamily="34" charset="0"/>
              <a:cs typeface="Calibri" pitchFamily="34" charset="0"/>
            </a:endParaRPr>
          </a:p>
          <a:p>
            <a:pPr lvl="1" eaLnBrk="1" hangingPunct="1">
              <a:buFont typeface="Arial" charset="0"/>
              <a:buNone/>
            </a:pP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dirty="0" smtClean="0">
                <a:latin typeface="Calibri" pitchFamily="34" charset="0"/>
                <a:cs typeface="Calibri" pitchFamily="34" charset="0"/>
              </a:rPr>
              <a:t> </a:t>
            </a:r>
            <a:r>
              <a:rPr lang="en-US" sz="2400" b="1" dirty="0" err="1" smtClean="0">
                <a:latin typeface="Calibri" pitchFamily="34" charset="0"/>
                <a:cs typeface="Calibri" pitchFamily="34" charset="0"/>
              </a:rPr>
              <a:t>BeanFactory</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vs</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ApplicationContext</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Users are sometimes unsure whether a </a:t>
            </a:r>
            <a:r>
              <a:rPr lang="en-US" sz="1400" dirty="0" err="1" smtClean="0">
                <a:latin typeface="Calibri" pitchFamily="34" charset="0"/>
                <a:cs typeface="Calibri" pitchFamily="34" charset="0"/>
              </a:rPr>
              <a:t>BeanFactory</a:t>
            </a:r>
            <a:r>
              <a:rPr lang="en-US" sz="1400" dirty="0" smtClean="0">
                <a:latin typeface="Calibri" pitchFamily="34" charset="0"/>
                <a:cs typeface="Calibri" pitchFamily="34" charset="0"/>
              </a:rPr>
              <a:t> or an </a:t>
            </a:r>
            <a:r>
              <a:rPr lang="en-US" sz="1400" dirty="0" err="1" smtClean="0">
                <a:latin typeface="Calibri" pitchFamily="34" charset="0"/>
                <a:cs typeface="Calibri" pitchFamily="34" charset="0"/>
              </a:rPr>
              <a:t>ApplicationContext</a:t>
            </a:r>
            <a:r>
              <a:rPr lang="en-US" sz="1400" dirty="0" smtClean="0">
                <a:latin typeface="Calibri" pitchFamily="34" charset="0"/>
                <a:cs typeface="Calibri" pitchFamily="34" charset="0"/>
              </a:rPr>
              <a:t> are best suited for use in a particular situation. Normally when building most applications in a J2EE environment, </a:t>
            </a:r>
            <a:r>
              <a:rPr lang="en-US" sz="1400" i="1" dirty="0" smtClean="0">
                <a:latin typeface="Calibri" pitchFamily="34" charset="0"/>
                <a:cs typeface="Calibri" pitchFamily="34" charset="0"/>
              </a:rPr>
              <a:t>the best option is to use the </a:t>
            </a:r>
            <a:r>
              <a:rPr lang="en-US" sz="1400" i="1" dirty="0" err="1" smtClean="0">
                <a:latin typeface="Calibri" pitchFamily="34" charset="0"/>
                <a:cs typeface="Calibri" pitchFamily="34" charset="0"/>
              </a:rPr>
              <a:t>ApplicationContext</a:t>
            </a:r>
            <a:r>
              <a:rPr lang="en-US" sz="1400" dirty="0" smtClean="0">
                <a:latin typeface="Calibri" pitchFamily="34" charset="0"/>
                <a:cs typeface="Calibri" pitchFamily="34" charset="0"/>
              </a:rPr>
              <a:t>, since it offers all the features of the </a:t>
            </a:r>
            <a:r>
              <a:rPr lang="en-US" sz="1400" dirty="0" err="1" smtClean="0">
                <a:latin typeface="Calibri" pitchFamily="34" charset="0"/>
                <a:cs typeface="Calibri" pitchFamily="34" charset="0"/>
              </a:rPr>
              <a:t>BeanFactory</a:t>
            </a:r>
            <a:r>
              <a:rPr lang="en-US" sz="1400" dirty="0" smtClean="0">
                <a:latin typeface="Calibri" pitchFamily="34" charset="0"/>
                <a:cs typeface="Calibri" pitchFamily="34" charset="0"/>
              </a:rPr>
              <a:t> and adds on to it in terms of features, while also allowing a more declarative approach to use of some functionality, which is generally desirable. The main usage scenario when you might prefer to use the </a:t>
            </a:r>
            <a:r>
              <a:rPr lang="en-US" sz="1400" dirty="0" err="1" smtClean="0">
                <a:latin typeface="Calibri" pitchFamily="34" charset="0"/>
                <a:cs typeface="Calibri" pitchFamily="34" charset="0"/>
              </a:rPr>
              <a:t>BeanFactory</a:t>
            </a:r>
            <a:r>
              <a:rPr lang="en-US" sz="1400" dirty="0" smtClean="0">
                <a:latin typeface="Calibri" pitchFamily="34" charset="0"/>
                <a:cs typeface="Calibri" pitchFamily="34" charset="0"/>
              </a:rPr>
              <a:t> is when memory usage is the greatest concern (such as in an applet where every last kilobyte counts), and you don't need all the features of the </a:t>
            </a:r>
            <a:r>
              <a:rPr lang="en-US" sz="1400" dirty="0" err="1" smtClean="0">
                <a:latin typeface="Calibri" pitchFamily="34" charset="0"/>
                <a:cs typeface="Calibri" pitchFamily="34" charset="0"/>
              </a:rPr>
              <a:t>ApplicationContext</a:t>
            </a:r>
            <a:r>
              <a:rPr lang="en-US" sz="1400" dirty="0" smtClean="0">
                <a:latin typeface="Calibri" pitchFamily="34" charset="0"/>
                <a:cs typeface="Calibri" pitchFamily="34" charset="0"/>
              </a:rPr>
              <a:t>.</a:t>
            </a:r>
          </a:p>
          <a:p>
            <a:pPr lvl="1" algn="just" eaLnBrk="1" hangingPunct="1">
              <a:buFont typeface="Arial" charset="0"/>
              <a:buNone/>
            </a:pP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dirty="0" smtClean="0">
                <a:latin typeface="Calibri" pitchFamily="34" charset="0"/>
                <a:cs typeface="Calibri" pitchFamily="34" charset="0"/>
              </a:rPr>
              <a:t> </a:t>
            </a:r>
            <a:r>
              <a:rPr lang="en-US" sz="2400" b="1" dirty="0" err="1" smtClean="0">
                <a:latin typeface="Calibri" pitchFamily="34" charset="0"/>
                <a:cs typeface="Calibri" pitchFamily="34" charset="0"/>
              </a:rPr>
              <a:t>BeanFactory</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vs</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ApplicationContext</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US" sz="1600" dirty="0" smtClean="0">
                <a:latin typeface="Calibri" pitchFamily="34" charset="0"/>
                <a:cs typeface="Calibri" pitchFamily="34" charset="0"/>
              </a:rPr>
              <a:t>To summarize –</a:t>
            </a:r>
          </a:p>
          <a:p>
            <a:pPr lvl="1" eaLnBrk="1" hangingPunct="1"/>
            <a:r>
              <a:rPr lang="en-US" sz="1600" dirty="0" smtClean="0">
                <a:latin typeface="Calibri" pitchFamily="34" charset="0"/>
                <a:cs typeface="Calibri" pitchFamily="34" charset="0"/>
              </a:rPr>
              <a:t>The </a:t>
            </a:r>
            <a:r>
              <a:rPr lang="en-US" sz="1600" dirty="0" err="1" smtClean="0">
                <a:latin typeface="Calibri" pitchFamily="34" charset="0"/>
                <a:cs typeface="Calibri" pitchFamily="34" charset="0"/>
              </a:rPr>
              <a:t>BeanFactory</a:t>
            </a:r>
            <a:r>
              <a:rPr lang="en-US" sz="1600" dirty="0" smtClean="0">
                <a:latin typeface="Calibri" pitchFamily="34" charset="0"/>
                <a:cs typeface="Calibri" pitchFamily="34" charset="0"/>
              </a:rPr>
              <a:t> provides the configuration framework and basic functionality</a:t>
            </a:r>
          </a:p>
          <a:p>
            <a:pPr lvl="1" eaLnBrk="1" hangingPunct="1"/>
            <a:r>
              <a:rPr lang="en-US" sz="1600" dirty="0" smtClean="0">
                <a:latin typeface="Calibri" pitchFamily="34" charset="0"/>
                <a:cs typeface="Calibri" pitchFamily="34" charset="0"/>
              </a:rPr>
              <a:t>The </a:t>
            </a:r>
            <a:r>
              <a:rPr lang="en-US" sz="1600" dirty="0" err="1" smtClean="0">
                <a:latin typeface="Calibri" pitchFamily="34" charset="0"/>
                <a:cs typeface="Calibri" pitchFamily="34" charset="0"/>
              </a:rPr>
              <a:t>ApplicationContext</a:t>
            </a:r>
            <a:r>
              <a:rPr lang="en-US" sz="1600" dirty="0" smtClean="0">
                <a:latin typeface="Calibri" pitchFamily="34" charset="0"/>
                <a:cs typeface="Calibri" pitchFamily="34" charset="0"/>
              </a:rPr>
              <a:t> adds enhanced capabilities to it, some of them perhaps more J2EE and enterprise-centric</a:t>
            </a:r>
          </a:p>
          <a:p>
            <a:pPr lvl="1" algn="just" eaLnBrk="1" hangingPunct="1">
              <a:buFont typeface="Arial" charset="0"/>
              <a:buNone/>
            </a:pPr>
            <a:endParaRPr lang="en-US"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 Dependency Injection</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b="1" dirty="0" smtClean="0">
                <a:latin typeface="Calibri" pitchFamily="34" charset="0"/>
                <a:cs typeface="Calibri" pitchFamily="34" charset="0"/>
              </a:rPr>
              <a:t>Two Types of Dependency Injection:</a:t>
            </a:r>
          </a:p>
          <a:p>
            <a:pPr lvl="1"/>
            <a:r>
              <a:rPr lang="en-US" sz="1600" b="1" dirty="0" smtClean="0">
                <a:latin typeface="Calibri" pitchFamily="34" charset="0"/>
                <a:cs typeface="Calibri" pitchFamily="34" charset="0"/>
              </a:rPr>
              <a:t>1.  Setter Injection</a:t>
            </a:r>
          </a:p>
          <a:p>
            <a:pPr lvl="1"/>
            <a:r>
              <a:rPr lang="en-US" sz="1600" b="1" dirty="0" smtClean="0">
                <a:latin typeface="Calibri" pitchFamily="34" charset="0"/>
                <a:cs typeface="Calibri" pitchFamily="34" charset="0"/>
              </a:rPr>
              <a:t>2.  Constructor Injection</a:t>
            </a:r>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No special code to resolve the dependencies</a:t>
            </a:r>
          </a:p>
          <a:p>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No special interfaces to implement</a:t>
            </a:r>
          </a:p>
          <a:p>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A Dependency Injection Container (like Spring) will actually construct and configure the dependencies for us!</a:t>
            </a:r>
          </a:p>
        </p:txBody>
      </p:sp>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DI - Setter Injection</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Dependencies are set by the calling </a:t>
            </a:r>
            <a:r>
              <a:rPr lang="en-US" sz="1600" b="1" dirty="0" smtClean="0">
                <a:latin typeface="Calibri" pitchFamily="34" charset="0"/>
                <a:cs typeface="Calibri" pitchFamily="34" charset="0"/>
              </a:rPr>
              <a:t>setter</a:t>
            </a:r>
            <a:r>
              <a:rPr lang="en-US" sz="1600" dirty="0" smtClean="0">
                <a:latin typeface="Calibri" pitchFamily="34" charset="0"/>
                <a:cs typeface="Calibri" pitchFamily="34" charset="0"/>
              </a:rPr>
              <a:t> methods on an object.  The Container will call the setter methods and configure/instantiate the object for you.</a:t>
            </a: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pPr>
              <a:buNone/>
            </a:pPr>
            <a:endParaRPr lang="en-US" sz="1600" dirty="0" smtClean="0">
              <a:latin typeface="Calibri" pitchFamily="34" charset="0"/>
              <a:cs typeface="Calibri" pitchFamily="34" charset="0"/>
            </a:endParaRPr>
          </a:p>
        </p:txBody>
      </p:sp>
      <p:sp>
        <p:nvSpPr>
          <p:cNvPr id="5" name="Rectangle 4"/>
          <p:cNvSpPr/>
          <p:nvPr/>
        </p:nvSpPr>
        <p:spPr>
          <a:xfrm>
            <a:off x="1571628" y="2509911"/>
            <a:ext cx="5500702" cy="2062103"/>
          </a:xfrm>
          <a:prstGeom prst="rect">
            <a:avLst/>
          </a:prstGeom>
        </p:spPr>
        <p:txBody>
          <a:bodyPr wrap="square">
            <a:spAutoFit/>
          </a:bodyPr>
          <a:lstStyle/>
          <a:p>
            <a:r>
              <a:rPr lang="en-US" sz="1600" dirty="0" smtClean="0">
                <a:latin typeface="Calibri" pitchFamily="34" charset="0"/>
                <a:cs typeface="Calibri" pitchFamily="34" charset="0"/>
              </a:rPr>
              <a:t>public class </a:t>
            </a:r>
            <a:r>
              <a:rPr lang="en-US" sz="1600" dirty="0" err="1" smtClean="0">
                <a:latin typeface="Calibri" pitchFamily="34" charset="0"/>
                <a:cs typeface="Calibri" pitchFamily="34" charset="0"/>
              </a:rPr>
              <a:t>SomeObject</a:t>
            </a:r>
            <a:r>
              <a:rPr lang="en-US" sz="1600" dirty="0" smtClean="0">
                <a:latin typeface="Calibri" pitchFamily="34" charset="0"/>
                <a:cs typeface="Calibri" pitchFamily="34" charset="0"/>
              </a:rPr>
              <a:t> {</a:t>
            </a:r>
          </a:p>
          <a:p>
            <a:r>
              <a:rPr lang="en-US" sz="1600" dirty="0" smtClean="0">
                <a:latin typeface="Calibri" pitchFamily="34" charset="0"/>
                <a:cs typeface="Calibri" pitchFamily="34" charset="0"/>
              </a:rPr>
              <a:t>	private Dependency </a:t>
            </a:r>
            <a:r>
              <a:rPr lang="en-US" sz="1600" dirty="0" err="1" smtClean="0">
                <a:latin typeface="Calibri" pitchFamily="34" charset="0"/>
                <a:cs typeface="Calibri" pitchFamily="34" charset="0"/>
              </a:rPr>
              <a:t>dep</a:t>
            </a:r>
            <a:r>
              <a:rPr lang="en-US" sz="1600" dirty="0" smtClean="0">
                <a:latin typeface="Calibri" pitchFamily="34" charset="0"/>
                <a:cs typeface="Calibri" pitchFamily="34" charset="0"/>
              </a:rPr>
              <a:t> = null;</a:t>
            </a:r>
          </a:p>
          <a:p>
            <a:r>
              <a:rPr lang="en-US" sz="1600" dirty="0" smtClean="0">
                <a:latin typeface="Calibri" pitchFamily="34" charset="0"/>
                <a:cs typeface="Calibri" pitchFamily="34" charset="0"/>
              </a:rPr>
              <a:t>	public </a:t>
            </a:r>
            <a:r>
              <a:rPr lang="en-US" sz="1600" dirty="0" err="1" smtClean="0">
                <a:latin typeface="Calibri" pitchFamily="34" charset="0"/>
                <a:cs typeface="Calibri" pitchFamily="34" charset="0"/>
              </a:rPr>
              <a:t>SomeObject</a:t>
            </a:r>
            <a:r>
              <a:rPr lang="en-US" sz="1600" dirty="0" smtClean="0">
                <a:latin typeface="Calibri" pitchFamily="34" charset="0"/>
                <a:cs typeface="Calibri" pitchFamily="34" charset="0"/>
              </a:rPr>
              <a:t>() {	}</a:t>
            </a:r>
          </a:p>
          <a:p>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	public void </a:t>
            </a:r>
            <a:r>
              <a:rPr lang="en-US" sz="1600" dirty="0" err="1" smtClean="0">
                <a:latin typeface="Calibri" pitchFamily="34" charset="0"/>
                <a:cs typeface="Calibri" pitchFamily="34" charset="0"/>
              </a:rPr>
              <a:t>setDependency</a:t>
            </a:r>
            <a:r>
              <a:rPr lang="en-US" sz="1600" dirty="0" smtClean="0">
                <a:latin typeface="Calibri" pitchFamily="34" charset="0"/>
                <a:cs typeface="Calibri" pitchFamily="34" charset="0"/>
              </a:rPr>
              <a:t>(Dependency </a:t>
            </a:r>
            <a:r>
              <a:rPr lang="en-US" sz="1600" dirty="0" err="1" smtClean="0">
                <a:latin typeface="Calibri" pitchFamily="34" charset="0"/>
                <a:cs typeface="Calibri" pitchFamily="34" charset="0"/>
              </a:rPr>
              <a:t>inDep</a:t>
            </a:r>
            <a:r>
              <a:rPr lang="en-US" sz="1600" dirty="0" smtClean="0">
                <a:latin typeface="Calibri" pitchFamily="34" charset="0"/>
                <a:cs typeface="Calibri" pitchFamily="34" charset="0"/>
              </a:rPr>
              <a:t>) {</a:t>
            </a:r>
          </a:p>
          <a:p>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dep</a:t>
            </a:r>
            <a:r>
              <a:rPr lang="en-US" sz="1600" dirty="0" smtClean="0">
                <a:latin typeface="Calibri" pitchFamily="34" charset="0"/>
                <a:cs typeface="Calibri" pitchFamily="34" charset="0"/>
              </a:rPr>
              <a:t> = </a:t>
            </a:r>
            <a:r>
              <a:rPr lang="en-US" sz="1600" dirty="0" err="1" smtClean="0">
                <a:latin typeface="Calibri" pitchFamily="34" charset="0"/>
                <a:cs typeface="Calibri" pitchFamily="34" charset="0"/>
              </a:rPr>
              <a:t>inDep</a:t>
            </a:r>
            <a:r>
              <a:rPr lang="en-US" sz="1600" dirty="0" smtClean="0">
                <a:latin typeface="Calibri" pitchFamily="34" charset="0"/>
                <a:cs typeface="Calibri" pitchFamily="34" charset="0"/>
              </a:rPr>
              <a:t>;</a:t>
            </a:r>
          </a:p>
          <a:p>
            <a:r>
              <a:rPr lang="en-US" sz="1600" dirty="0" smtClean="0">
                <a:latin typeface="Calibri" pitchFamily="34" charset="0"/>
                <a:cs typeface="Calibri" pitchFamily="34" charset="0"/>
              </a:rPr>
              <a:t>	}</a:t>
            </a:r>
          </a:p>
          <a:p>
            <a:r>
              <a:rPr lang="en-US" sz="1600" dirty="0" smtClean="0">
                <a:latin typeface="Calibri" pitchFamily="34" charset="0"/>
                <a:cs typeface="Calibri" pitchFamily="34" charset="0"/>
              </a:rPr>
              <a:t>}</a:t>
            </a:r>
            <a:endParaRPr lang="en-IN"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DI- Constructor Injection</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Dependencies are set by the Object Constructors. The Container will call the constructor and configure and instantiate the object for you.</a:t>
            </a: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Note:  No special initialization logic.   The container will handle the initialization for us!</a:t>
            </a:r>
          </a:p>
          <a:p>
            <a:pPr>
              <a:buNone/>
            </a:pPr>
            <a:endParaRPr lang="en-US" sz="1600" dirty="0" smtClean="0">
              <a:latin typeface="Calibri" pitchFamily="34" charset="0"/>
              <a:cs typeface="Calibri" pitchFamily="34" charset="0"/>
            </a:endParaRPr>
          </a:p>
        </p:txBody>
      </p:sp>
      <p:sp>
        <p:nvSpPr>
          <p:cNvPr id="5" name="Rectangle 4"/>
          <p:cNvSpPr/>
          <p:nvPr/>
        </p:nvSpPr>
        <p:spPr>
          <a:xfrm>
            <a:off x="1571628" y="2509911"/>
            <a:ext cx="5500702" cy="1600438"/>
          </a:xfrm>
          <a:prstGeom prst="rect">
            <a:avLst/>
          </a:prstGeom>
        </p:spPr>
        <p:txBody>
          <a:bodyPr wrap="square">
            <a:spAutoFit/>
          </a:bodyPr>
          <a:lstStyle/>
          <a:p>
            <a:pPr>
              <a:buNone/>
            </a:pPr>
            <a:r>
              <a:rPr lang="en-US" sz="1400" dirty="0" smtClean="0">
                <a:latin typeface="Calibri" pitchFamily="34" charset="0"/>
                <a:cs typeface="Calibri" pitchFamily="34" charset="0"/>
              </a:rPr>
              <a:t>public class </a:t>
            </a:r>
            <a:r>
              <a:rPr lang="en-US" sz="1400" dirty="0" err="1" smtClean="0">
                <a:latin typeface="Calibri" pitchFamily="34" charset="0"/>
                <a:cs typeface="Calibri" pitchFamily="34" charset="0"/>
              </a:rPr>
              <a:t>SomeObject</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private Dependency </a:t>
            </a:r>
            <a:r>
              <a:rPr lang="en-US" sz="1400" dirty="0" err="1" smtClean="0">
                <a:latin typeface="Calibri" pitchFamily="34" charset="0"/>
                <a:cs typeface="Calibri" pitchFamily="34" charset="0"/>
              </a:rPr>
              <a:t>dep</a:t>
            </a:r>
            <a:r>
              <a:rPr lang="en-US" sz="1400" dirty="0" smtClean="0">
                <a:latin typeface="Calibri" pitchFamily="34" charset="0"/>
                <a:cs typeface="Calibri" pitchFamily="34" charset="0"/>
              </a:rPr>
              <a:t> = null;</a:t>
            </a:r>
          </a:p>
          <a:p>
            <a:pPr>
              <a:buNone/>
            </a:pPr>
            <a:r>
              <a:rPr lang="en-US" sz="1400" dirty="0" smtClean="0">
                <a:latin typeface="Calibri" pitchFamily="34" charset="0"/>
                <a:cs typeface="Calibri" pitchFamily="34" charset="0"/>
              </a:rPr>
              <a:t>	public </a:t>
            </a:r>
            <a:r>
              <a:rPr lang="en-US" sz="1400" dirty="0" err="1" smtClean="0">
                <a:latin typeface="Calibri" pitchFamily="34" charset="0"/>
                <a:cs typeface="Calibri" pitchFamily="34" charset="0"/>
              </a:rPr>
              <a:t>SomeObject</a:t>
            </a:r>
            <a:r>
              <a:rPr lang="en-US" sz="1400" dirty="0" smtClean="0">
                <a:latin typeface="Calibri" pitchFamily="34" charset="0"/>
                <a:cs typeface="Calibri" pitchFamily="34" charset="0"/>
              </a:rPr>
              <a:t>(Dependency </a:t>
            </a:r>
            <a:r>
              <a:rPr lang="en-US" sz="1400" dirty="0" err="1" smtClean="0">
                <a:latin typeface="Calibri" pitchFamily="34" charset="0"/>
                <a:cs typeface="Calibri" pitchFamily="34" charset="0"/>
              </a:rPr>
              <a:t>inDep</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p>
          <a:p>
            <a:pPr lvl="1">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dep</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inDep</a:t>
            </a:r>
            <a:r>
              <a:rPr lang="en-US" sz="1400" dirty="0" smtClean="0">
                <a:latin typeface="Calibri" pitchFamily="34" charset="0"/>
                <a:cs typeface="Calibri" pitchFamily="34" charset="0"/>
              </a:rPr>
              <a:t>;</a:t>
            </a:r>
          </a:p>
          <a:p>
            <a:pPr>
              <a:buNone/>
            </a:pP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Dependency Injection and Spring</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Spring provides a framework for managing object dependencies and initializing / configuring objects through XML file.</a:t>
            </a:r>
          </a:p>
          <a:p>
            <a:r>
              <a:rPr lang="en-US" sz="1600" dirty="0" smtClean="0">
                <a:latin typeface="Calibri" pitchFamily="34" charset="0"/>
                <a:cs typeface="Calibri" pitchFamily="34" charset="0"/>
              </a:rPr>
              <a:t>Spring will make sure that the objects are initialized and configured.</a:t>
            </a:r>
          </a:p>
        </p:txBody>
      </p:sp>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3 Framework Architecture</a:t>
            </a:r>
          </a:p>
        </p:txBody>
      </p:sp>
      <p:pic>
        <p:nvPicPr>
          <p:cNvPr id="5" name="Picture 2" descr="http://static.springsource.org/spring/docs/3.0.x/spring-framework-reference/html/images/spring-overview.png"/>
          <p:cNvPicPr>
            <a:picLocks noGrp="1" noChangeAspect="1" noChangeArrowheads="1"/>
          </p:cNvPicPr>
          <p:nvPr>
            <p:ph sz="quarter" idx="13"/>
          </p:nvPr>
        </p:nvPicPr>
        <p:blipFill>
          <a:blip r:embed="rId3" cstate="print"/>
          <a:srcRect/>
          <a:stretch>
            <a:fillRect/>
          </a:stretch>
        </p:blipFill>
        <p:spPr bwMode="auto">
          <a:xfrm>
            <a:off x="1142976" y="1492250"/>
            <a:ext cx="5929354" cy="3508392"/>
          </a:xfrm>
          <a:prstGeom prst="rect">
            <a:avLst/>
          </a:prstGeom>
          <a:noFill/>
        </p:spPr>
      </p:pic>
    </p:spTree>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Overview of new features in Spring 3.x</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IN" sz="1600" dirty="0" smtClean="0">
                <a:latin typeface="Calibri" pitchFamily="34" charset="0"/>
                <a:cs typeface="Calibri" pitchFamily="34" charset="0"/>
              </a:rPr>
              <a:t>Spring Expression Language</a:t>
            </a:r>
          </a:p>
          <a:p>
            <a:r>
              <a:rPr lang="en-IN" sz="1600" dirty="0" err="1" smtClean="0">
                <a:latin typeface="Calibri" pitchFamily="34" charset="0"/>
                <a:cs typeface="Calibri" pitchFamily="34" charset="0"/>
              </a:rPr>
              <a:t>IoC</a:t>
            </a:r>
            <a:r>
              <a:rPr lang="en-IN" sz="1600" dirty="0" smtClean="0">
                <a:latin typeface="Calibri" pitchFamily="34" charset="0"/>
                <a:cs typeface="Calibri" pitchFamily="34" charset="0"/>
              </a:rPr>
              <a:t> enhancements/Java based bean metadata</a:t>
            </a:r>
          </a:p>
          <a:p>
            <a:r>
              <a:rPr lang="en-IN" sz="1600" dirty="0" smtClean="0">
                <a:latin typeface="Calibri" pitchFamily="34" charset="0"/>
                <a:cs typeface="Calibri" pitchFamily="34" charset="0"/>
              </a:rPr>
              <a:t>General-purpose type conversion system and field formatting system</a:t>
            </a:r>
          </a:p>
          <a:p>
            <a:r>
              <a:rPr lang="en-IN" sz="1600" dirty="0" smtClean="0">
                <a:latin typeface="Calibri" pitchFamily="34" charset="0"/>
                <a:cs typeface="Calibri" pitchFamily="34" charset="0"/>
              </a:rPr>
              <a:t>Object to XML mapping functionality (OXM) moved from Spring Web Services project</a:t>
            </a:r>
          </a:p>
          <a:p>
            <a:r>
              <a:rPr lang="en-IN" sz="1600" dirty="0" smtClean="0">
                <a:latin typeface="Calibri" pitchFamily="34" charset="0"/>
                <a:cs typeface="Calibri" pitchFamily="34" charset="0"/>
              </a:rPr>
              <a:t>Comprehensive REST support</a:t>
            </a:r>
          </a:p>
          <a:p>
            <a:r>
              <a:rPr lang="en-IN" sz="1600" dirty="0" smtClean="0">
                <a:latin typeface="Calibri" pitchFamily="34" charset="0"/>
                <a:cs typeface="Calibri" pitchFamily="34" charset="0"/>
              </a:rPr>
              <a:t>@MVC additions</a:t>
            </a:r>
          </a:p>
          <a:p>
            <a:r>
              <a:rPr lang="en-IN" sz="1600" dirty="0" smtClean="0">
                <a:latin typeface="Calibri" pitchFamily="34" charset="0"/>
                <a:cs typeface="Calibri" pitchFamily="34" charset="0"/>
              </a:rPr>
              <a:t>Declarative model validation</a:t>
            </a:r>
          </a:p>
          <a:p>
            <a:r>
              <a:rPr lang="en-IN" sz="1600" dirty="0" smtClean="0">
                <a:latin typeface="Calibri" pitchFamily="34" charset="0"/>
                <a:cs typeface="Calibri" pitchFamily="34" charset="0"/>
              </a:rPr>
              <a:t>Early support for Java EE 6</a:t>
            </a:r>
          </a:p>
          <a:p>
            <a:r>
              <a:rPr lang="en-IN" sz="1600" dirty="0" smtClean="0">
                <a:latin typeface="Calibri" pitchFamily="34" charset="0"/>
                <a:cs typeface="Calibri" pitchFamily="34" charset="0"/>
              </a:rPr>
              <a:t>Embedded database support</a:t>
            </a:r>
          </a:p>
        </p:txBody>
      </p:sp>
    </p:spTree>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Core Package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IN" sz="1600" dirty="0" smtClean="0">
                <a:latin typeface="Calibri" pitchFamily="34" charset="0"/>
                <a:cs typeface="Calibri" pitchFamily="34" charset="0"/>
              </a:rPr>
              <a:t>Core package is the most fundamental part of the framework and provides the </a:t>
            </a:r>
            <a:r>
              <a:rPr lang="en-IN" sz="1600" dirty="0" err="1" smtClean="0">
                <a:latin typeface="Calibri" pitchFamily="34" charset="0"/>
                <a:cs typeface="Calibri" pitchFamily="34" charset="0"/>
              </a:rPr>
              <a:t>IoC</a:t>
            </a:r>
            <a:r>
              <a:rPr lang="en-IN" sz="1600" dirty="0" smtClean="0">
                <a:latin typeface="Calibri" pitchFamily="34" charset="0"/>
                <a:cs typeface="Calibri" pitchFamily="34" charset="0"/>
              </a:rPr>
              <a:t> container.</a:t>
            </a:r>
          </a:p>
          <a:p>
            <a:pPr eaLnBrk="1" hangingPunct="1"/>
            <a:r>
              <a:rPr lang="en-IN" sz="1600" dirty="0" smtClean="0">
                <a:latin typeface="Calibri" pitchFamily="34" charset="0"/>
                <a:cs typeface="Calibri" pitchFamily="34" charset="0"/>
              </a:rPr>
              <a:t>The core interface </a:t>
            </a:r>
            <a:r>
              <a:rPr lang="en-IN" sz="1600" b="1" dirty="0" err="1" smtClean="0">
                <a:solidFill>
                  <a:schemeClr val="tx2"/>
                </a:solidFill>
                <a:latin typeface="Calibri" pitchFamily="34" charset="0"/>
                <a:cs typeface="Calibri" pitchFamily="34" charset="0"/>
              </a:rPr>
              <a:t>org.springframework.beans.factory.BeanFactory</a:t>
            </a:r>
            <a:r>
              <a:rPr lang="en-IN" sz="1600" b="1" dirty="0" smtClean="0">
                <a:solidFill>
                  <a:schemeClr val="tx2"/>
                </a:solidFill>
                <a:latin typeface="Calibri" pitchFamily="34" charset="0"/>
                <a:cs typeface="Calibri" pitchFamily="34" charset="0"/>
              </a:rPr>
              <a:t> and </a:t>
            </a:r>
          </a:p>
          <a:p>
            <a:pPr eaLnBrk="1" hangingPunct="1">
              <a:buFont typeface="Arial" charset="0"/>
              <a:buNone/>
            </a:pPr>
            <a:r>
              <a:rPr lang="en-IN" sz="1600" b="1" dirty="0" smtClean="0">
                <a:solidFill>
                  <a:srgbClr val="FF0000"/>
                </a:solidFill>
                <a:latin typeface="Calibri" pitchFamily="34" charset="0"/>
                <a:cs typeface="Calibri" pitchFamily="34" charset="0"/>
              </a:rPr>
              <a:t>	import </a:t>
            </a:r>
            <a:r>
              <a:rPr lang="en-IN" sz="1600" b="1" dirty="0" err="1" smtClean="0">
                <a:solidFill>
                  <a:srgbClr val="FF0000"/>
                </a:solidFill>
                <a:latin typeface="Calibri" pitchFamily="34" charset="0"/>
                <a:cs typeface="Calibri" pitchFamily="34" charset="0"/>
              </a:rPr>
              <a:t>org.springframework.context.ApplicationContext</a:t>
            </a:r>
            <a:r>
              <a:rPr lang="en-IN" sz="1600" dirty="0" smtClean="0">
                <a:latin typeface="Calibri" pitchFamily="34" charset="0"/>
                <a:cs typeface="Calibri" pitchFamily="34" charset="0"/>
              </a:rPr>
              <a:t> </a:t>
            </a:r>
            <a:r>
              <a:rPr lang="en-US" sz="1600" dirty="0" smtClean="0">
                <a:latin typeface="Calibri" pitchFamily="34" charset="0"/>
                <a:cs typeface="Calibri" pitchFamily="34" charset="0"/>
              </a:rPr>
              <a:t>for accessing the Spring Container.</a:t>
            </a:r>
          </a:p>
          <a:p>
            <a:pPr eaLnBrk="1" hangingPunct="1"/>
            <a:r>
              <a:rPr lang="en-IN" sz="1600" dirty="0" smtClean="0">
                <a:latin typeface="Calibri" pitchFamily="34" charset="0"/>
                <a:cs typeface="Calibri" pitchFamily="34" charset="0"/>
              </a:rPr>
              <a:t>It provides a implementation of the factory pattern which removes the need for programmatic singletons and allows you to decouple the configuration and specification of dependencies from your actual program logic.</a:t>
            </a:r>
          </a:p>
        </p:txBody>
      </p:sp>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JEE N-tier Architecture</a:t>
            </a:r>
          </a:p>
        </p:txBody>
      </p:sp>
      <p:pic>
        <p:nvPicPr>
          <p:cNvPr id="6" name="Picture 2"/>
          <p:cNvPicPr>
            <a:picLocks noGrp="1" noChangeAspect="1" noChangeArrowheads="1"/>
          </p:cNvPicPr>
          <p:nvPr>
            <p:ph sz="quarter" idx="13"/>
          </p:nvPr>
        </p:nvPicPr>
        <p:blipFill>
          <a:blip r:embed="rId3" cstate="print"/>
          <a:srcRect/>
          <a:stretch>
            <a:fillRect/>
          </a:stretch>
        </p:blipFill>
        <p:spPr bwMode="auto">
          <a:xfrm>
            <a:off x="1000100" y="1492250"/>
            <a:ext cx="6357982" cy="3455988"/>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DAO package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IN" sz="1600" dirty="0" smtClean="0">
                <a:latin typeface="Calibri" pitchFamily="34" charset="0"/>
                <a:cs typeface="Calibri" pitchFamily="34" charset="0"/>
              </a:rPr>
              <a:t>The DAO package provides a JDBC-abstraction layer that removes the need to do tedious JDBC coding and parsing of database-vendor specific error codes.</a:t>
            </a:r>
          </a:p>
          <a:p>
            <a:pPr eaLnBrk="1" hangingPunct="1"/>
            <a:r>
              <a:rPr lang="en-IN" sz="1600" dirty="0" smtClean="0">
                <a:latin typeface="Calibri" pitchFamily="34" charset="0"/>
                <a:cs typeface="Calibri" pitchFamily="34" charset="0"/>
              </a:rPr>
              <a:t>The JDBC package provides a way to do programmatic as well as declarative transaction management, not only for classes implementing special interfaces, but for all your POJOs.</a:t>
            </a:r>
          </a:p>
        </p:txBody>
      </p:sp>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ORM package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IN" sz="1600" dirty="0" smtClean="0">
                <a:latin typeface="Calibri" pitchFamily="34" charset="0"/>
                <a:cs typeface="Calibri" pitchFamily="34" charset="0"/>
              </a:rPr>
              <a:t> The ORM package provides integration layers for popular object-relational mapping APIs, including JPA, JDO, Hibernate, </a:t>
            </a:r>
            <a:r>
              <a:rPr lang="en-IN" sz="1600" dirty="0" err="1" smtClean="0">
                <a:latin typeface="Calibri" pitchFamily="34" charset="0"/>
                <a:cs typeface="Calibri" pitchFamily="34" charset="0"/>
              </a:rPr>
              <a:t>iBatis</a:t>
            </a:r>
            <a:r>
              <a:rPr lang="en-IN" sz="1600" dirty="0" smtClean="0">
                <a:latin typeface="Calibri" pitchFamily="34" charset="0"/>
                <a:cs typeface="Calibri" pitchFamily="34" charset="0"/>
              </a:rPr>
              <a:t>, and JPA.</a:t>
            </a:r>
          </a:p>
          <a:p>
            <a:pPr eaLnBrk="1" hangingPunct="1"/>
            <a:r>
              <a:rPr lang="en-IN" sz="1600" dirty="0" smtClean="0">
                <a:latin typeface="Calibri" pitchFamily="34" charset="0"/>
                <a:cs typeface="Calibri" pitchFamily="34" charset="0"/>
              </a:rPr>
              <a:t>Using the ORM package you can use all those ORM tools in combination with all the other features Spring offers, such as the simple  declarative transaction management.</a:t>
            </a:r>
          </a:p>
        </p:txBody>
      </p:sp>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AOP package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defRPr/>
            </a:pPr>
            <a:r>
              <a:rPr lang="en-IN" sz="1600" dirty="0" smtClean="0">
                <a:latin typeface="Calibri" pitchFamily="34" charset="0"/>
                <a:cs typeface="Calibri" pitchFamily="34" charset="0"/>
              </a:rPr>
              <a:t> </a:t>
            </a:r>
            <a:r>
              <a:rPr lang="en-US" sz="1600" dirty="0" smtClean="0">
                <a:latin typeface="Calibri" pitchFamily="34" charset="0"/>
                <a:cs typeface="Calibri" pitchFamily="34" charset="0"/>
              </a:rPr>
              <a:t>AOP is another way of organizing your Program Structure .</a:t>
            </a:r>
          </a:p>
          <a:p>
            <a:pPr eaLnBrk="1" hangingPunct="1">
              <a:defRPr/>
            </a:pPr>
            <a:r>
              <a:rPr lang="en-IN" sz="1600" dirty="0" smtClean="0">
                <a:latin typeface="Calibri" pitchFamily="34" charset="0"/>
                <a:cs typeface="Calibri" pitchFamily="34" charset="0"/>
              </a:rPr>
              <a:t>Aspect-oriented programming (AOP) provides for simplified application of cross-cutting concerns.</a:t>
            </a:r>
          </a:p>
          <a:p>
            <a:r>
              <a:rPr lang="en-IN" sz="1600" b="1" dirty="0" smtClean="0">
                <a:latin typeface="Calibri" pitchFamily="34" charset="0"/>
              </a:rPr>
              <a:t>Examples of cross-cutting concerns  :</a:t>
            </a:r>
          </a:p>
          <a:p>
            <a:pPr lvl="1">
              <a:buNone/>
            </a:pPr>
            <a:r>
              <a:rPr lang="en-IN" sz="1600" dirty="0" smtClean="0">
                <a:latin typeface="Calibri" pitchFamily="34" charset="0"/>
              </a:rPr>
              <a:t>– Logging</a:t>
            </a:r>
          </a:p>
          <a:p>
            <a:pPr lvl="1">
              <a:buNone/>
            </a:pPr>
            <a:r>
              <a:rPr lang="en-IN" sz="1600" dirty="0" smtClean="0">
                <a:latin typeface="Calibri" pitchFamily="34" charset="0"/>
              </a:rPr>
              <a:t>– Transaction management</a:t>
            </a:r>
          </a:p>
          <a:p>
            <a:pPr lvl="1">
              <a:buNone/>
            </a:pPr>
            <a:r>
              <a:rPr lang="en-IN" sz="1600" dirty="0" smtClean="0">
                <a:latin typeface="Calibri" pitchFamily="34" charset="0"/>
              </a:rPr>
              <a:t>– Security</a:t>
            </a:r>
          </a:p>
          <a:p>
            <a:pPr lvl="1">
              <a:buNone/>
            </a:pPr>
            <a:r>
              <a:rPr lang="en-IN" sz="1600" dirty="0" smtClean="0">
                <a:latin typeface="Calibri" pitchFamily="34" charset="0"/>
              </a:rPr>
              <a:t>– Auditing</a:t>
            </a:r>
          </a:p>
          <a:p>
            <a:pPr lvl="1">
              <a:buNone/>
            </a:pPr>
            <a:r>
              <a:rPr lang="en-IN" sz="1600" dirty="0" smtClean="0">
                <a:latin typeface="Calibri" pitchFamily="34" charset="0"/>
              </a:rPr>
              <a:t>– Locking</a:t>
            </a:r>
          </a:p>
          <a:p>
            <a:pPr lvl="1">
              <a:buNone/>
            </a:pPr>
            <a:r>
              <a:rPr lang="en-IN" sz="1600" dirty="0" smtClean="0">
                <a:latin typeface="Calibri" pitchFamily="34" charset="0"/>
              </a:rPr>
              <a:t>– Event handling</a:t>
            </a:r>
            <a:endParaRPr lang="en-IN"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MVC package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IN" sz="1600" dirty="0" smtClean="0">
                <a:latin typeface="Calibri" pitchFamily="34" charset="0"/>
                <a:cs typeface="Calibri" pitchFamily="34" charset="0"/>
              </a:rPr>
              <a:t>Spring's MVC package provides a Model-View- Controller (MVC) implementation for web applications.</a:t>
            </a:r>
          </a:p>
          <a:p>
            <a:r>
              <a:rPr lang="en-IN" sz="1600" dirty="0" smtClean="0">
                <a:latin typeface="Calibri" pitchFamily="34" charset="0"/>
                <a:cs typeface="Calibri" pitchFamily="34" charset="0"/>
              </a:rPr>
              <a:t>Spring's MVC framework is not just any old implementation; it provides a clean separation </a:t>
            </a:r>
          </a:p>
          <a:p>
            <a:pPr>
              <a:buNone/>
            </a:pPr>
            <a:r>
              <a:rPr lang="en-IN" sz="1600" dirty="0" smtClean="0">
                <a:latin typeface="Calibri" pitchFamily="34" charset="0"/>
                <a:cs typeface="Calibri" pitchFamily="34" charset="0"/>
              </a:rPr>
              <a:t>	between domain model code and web forms, and allows you to use all the other features of the Spring Framework.</a:t>
            </a:r>
            <a:endParaRPr lang="en-IN"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ctr">
              <a:buNone/>
            </a:pPr>
            <a:r>
              <a:rPr lang="en-US" sz="2800" b="1" dirty="0" smtClean="0">
                <a:latin typeface="Calibri" pitchFamily="34" charset="0"/>
                <a:cs typeface="Calibri" pitchFamily="34" charset="0"/>
              </a:rPr>
              <a:t>Spring Core Module</a:t>
            </a:r>
            <a:br>
              <a:rPr lang="en-US" sz="2800" b="1" dirty="0" smtClean="0">
                <a:latin typeface="Calibri" pitchFamily="34" charset="0"/>
                <a:cs typeface="Calibri" pitchFamily="34" charset="0"/>
              </a:rPr>
            </a:br>
            <a:r>
              <a:rPr lang="en-US" sz="1800" dirty="0" smtClean="0">
                <a:latin typeface="Calibri" pitchFamily="34" charset="0"/>
                <a:cs typeface="Calibri" pitchFamily="34" charset="0"/>
              </a:rPr>
              <a:t>Applying Inversion of Control/Dependency Injection </a:t>
            </a:r>
            <a:endParaRPr lang="en-IN" sz="1800" dirty="0" smtClean="0">
              <a:latin typeface="Calibri" pitchFamily="34" charset="0"/>
              <a:cs typeface="Calibri" pitchFamily="34" charset="0"/>
            </a:endParaRPr>
          </a:p>
          <a:p>
            <a:pPr algn="ctr">
              <a:buNone/>
            </a:pPr>
            <a:endParaRPr lang="en-IN" sz="2800" b="1"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First Spring Example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800" dirty="0" smtClean="0">
                <a:latin typeface="Calibri" pitchFamily="34" charset="0"/>
                <a:cs typeface="Calibri" pitchFamily="34" charset="0"/>
              </a:rPr>
              <a:t>To use the Spring Framework in an application, there are three main steps. They are:</a:t>
            </a:r>
          </a:p>
          <a:p>
            <a:pPr lvl="1">
              <a:buFont typeface="Wingdings" pitchFamily="2" charset="2"/>
              <a:buChar char="Ø"/>
            </a:pPr>
            <a:r>
              <a:rPr lang="en-US" sz="1800" b="1" dirty="0" smtClean="0">
                <a:solidFill>
                  <a:srgbClr val="FF0000"/>
                </a:solidFill>
                <a:latin typeface="Calibri" pitchFamily="34" charset="0"/>
                <a:cs typeface="Calibri" pitchFamily="34" charset="0"/>
              </a:rPr>
              <a:t>Developing a POJO</a:t>
            </a:r>
          </a:p>
          <a:p>
            <a:pPr lvl="1">
              <a:buFont typeface="Wingdings" pitchFamily="2" charset="2"/>
              <a:buChar char="Ø"/>
            </a:pPr>
            <a:r>
              <a:rPr lang="en-US" sz="1800" b="1" dirty="0" smtClean="0">
                <a:solidFill>
                  <a:srgbClr val="FF0000"/>
                </a:solidFill>
                <a:latin typeface="Calibri" pitchFamily="34" charset="0"/>
                <a:cs typeface="Calibri" pitchFamily="34" charset="0"/>
              </a:rPr>
              <a:t>Mapping the POJO in XML </a:t>
            </a:r>
            <a:r>
              <a:rPr lang="en-US" sz="1800" b="1" dirty="0" err="1" smtClean="0">
                <a:solidFill>
                  <a:srgbClr val="FF0000"/>
                </a:solidFill>
                <a:latin typeface="Calibri" pitchFamily="34" charset="0"/>
                <a:cs typeface="Calibri" pitchFamily="34" charset="0"/>
              </a:rPr>
              <a:t>config</a:t>
            </a:r>
            <a:r>
              <a:rPr lang="en-US" sz="1800" b="1" dirty="0" smtClean="0">
                <a:solidFill>
                  <a:srgbClr val="FF0000"/>
                </a:solidFill>
                <a:latin typeface="Calibri" pitchFamily="34" charset="0"/>
                <a:cs typeface="Calibri" pitchFamily="34" charset="0"/>
              </a:rPr>
              <a:t> file.</a:t>
            </a:r>
          </a:p>
          <a:p>
            <a:pPr lvl="1">
              <a:buFont typeface="Wingdings" pitchFamily="2" charset="2"/>
              <a:buChar char="Ø"/>
            </a:pPr>
            <a:r>
              <a:rPr lang="en-US" sz="1800" b="1" dirty="0" smtClean="0">
                <a:solidFill>
                  <a:srgbClr val="FF0000"/>
                </a:solidFill>
                <a:latin typeface="Calibri" pitchFamily="34" charset="0"/>
                <a:cs typeface="Calibri" pitchFamily="34" charset="0"/>
              </a:rPr>
              <a:t>Developing the Client</a:t>
            </a:r>
          </a:p>
          <a:p>
            <a:pPr lvl="1">
              <a:buNone/>
            </a:pPr>
            <a:endParaRPr lang="en-US" sz="18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Book.java</a:t>
            </a:r>
          </a:p>
        </p:txBody>
      </p:sp>
      <p:pic>
        <p:nvPicPr>
          <p:cNvPr id="5" name="Picture 2"/>
          <p:cNvPicPr>
            <a:picLocks noGrp="1" noChangeAspect="1" noChangeArrowheads="1"/>
          </p:cNvPicPr>
          <p:nvPr>
            <p:ph sz="quarter" idx="13"/>
          </p:nvPr>
        </p:nvPicPr>
        <p:blipFill>
          <a:blip r:embed="rId3" cstate="print"/>
          <a:srcRect/>
          <a:stretch>
            <a:fillRect/>
          </a:stretch>
        </p:blipFill>
        <p:spPr bwMode="auto">
          <a:xfrm>
            <a:off x="1142977" y="1492250"/>
            <a:ext cx="6501720" cy="3455988"/>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Spring </a:t>
            </a:r>
            <a:r>
              <a:rPr lang="en-US" sz="2400" b="1" dirty="0" err="1" smtClean="0">
                <a:latin typeface="Calibri" pitchFamily="34" charset="0"/>
                <a:cs typeface="Calibri" pitchFamily="34" charset="0"/>
              </a:rPr>
              <a:t>Config</a:t>
            </a:r>
            <a:r>
              <a:rPr lang="en-US" sz="2400" b="1" dirty="0" smtClean="0">
                <a:latin typeface="Calibri" pitchFamily="34" charset="0"/>
                <a:cs typeface="Calibri" pitchFamily="34" charset="0"/>
              </a:rPr>
              <a:t> xml file</a:t>
            </a:r>
          </a:p>
        </p:txBody>
      </p:sp>
      <p:sp>
        <p:nvSpPr>
          <p:cNvPr id="4" name="Content Placeholder 3"/>
          <p:cNvSpPr>
            <a:spLocks noGrp="1"/>
          </p:cNvSpPr>
          <p:nvPr>
            <p:ph sz="quarter" idx="13"/>
          </p:nvPr>
        </p:nvSpPr>
        <p:spPr/>
        <p:txBody>
          <a:bodyPr/>
          <a:lstStyle/>
          <a:p>
            <a:endParaRPr lang="en-US"/>
          </a:p>
        </p:txBody>
      </p:sp>
      <p:pic>
        <p:nvPicPr>
          <p:cNvPr id="6" name="Picture 2"/>
          <p:cNvPicPr>
            <a:picLocks noGrp="1" noChangeAspect="1" noChangeArrowheads="1"/>
          </p:cNvPicPr>
          <p:nvPr>
            <p:ph idx="4294967295"/>
          </p:nvPr>
        </p:nvPicPr>
        <p:blipFill>
          <a:blip r:embed="rId3" cstate="print"/>
          <a:srcRect/>
          <a:stretch>
            <a:fillRect/>
          </a:stretch>
        </p:blipFill>
        <p:spPr bwMode="auto">
          <a:xfrm>
            <a:off x="642910" y="1363185"/>
            <a:ext cx="7025439" cy="3708895"/>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Lifecycle of bean</a:t>
            </a:r>
          </a:p>
        </p:txBody>
      </p:sp>
      <p:sp>
        <p:nvSpPr>
          <p:cNvPr id="4" name="Content Placeholder 3"/>
          <p:cNvSpPr>
            <a:spLocks noGrp="1"/>
          </p:cNvSpPr>
          <p:nvPr>
            <p:ph sz="quarter" idx="13"/>
          </p:nvPr>
        </p:nvSpPr>
        <p:spPr/>
        <p:txBody>
          <a:bodyPr/>
          <a:lstStyle/>
          <a:p>
            <a:endParaRPr lang="en-US"/>
          </a:p>
        </p:txBody>
      </p:sp>
      <p:pic>
        <p:nvPicPr>
          <p:cNvPr id="5" name="Picture 2"/>
          <p:cNvPicPr>
            <a:picLocks noChangeAspect="1" noChangeArrowheads="1"/>
          </p:cNvPicPr>
          <p:nvPr/>
        </p:nvPicPr>
        <p:blipFill>
          <a:blip r:embed="rId3" cstate="print"/>
          <a:srcRect/>
          <a:stretch>
            <a:fillRect/>
          </a:stretch>
        </p:blipFill>
        <p:spPr bwMode="auto">
          <a:xfrm>
            <a:off x="681038" y="1383123"/>
            <a:ext cx="6891358" cy="3546081"/>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Lifecycle of bean</a:t>
            </a:r>
          </a:p>
        </p:txBody>
      </p:sp>
      <p:pic>
        <p:nvPicPr>
          <p:cNvPr id="6" name="Picture 3"/>
          <p:cNvPicPr>
            <a:picLocks noChangeAspect="1" noChangeArrowheads="1"/>
          </p:cNvPicPr>
          <p:nvPr/>
        </p:nvPicPr>
        <p:blipFill>
          <a:blip r:embed="rId3" cstate="print"/>
          <a:srcRect/>
          <a:stretch>
            <a:fillRect/>
          </a:stretch>
        </p:blipFill>
        <p:spPr bwMode="auto">
          <a:xfrm>
            <a:off x="571472" y="1285867"/>
            <a:ext cx="7143800" cy="2357454"/>
          </a:xfrm>
          <a:prstGeom prst="rect">
            <a:avLst/>
          </a:prstGeom>
          <a:noFill/>
          <a:ln w="9525">
            <a:noFill/>
            <a:miter lim="800000"/>
            <a:headEnd/>
            <a:tailEnd/>
          </a:ln>
        </p:spPr>
      </p:pic>
      <p:pic>
        <p:nvPicPr>
          <p:cNvPr id="7" name="Picture 4"/>
          <p:cNvPicPr>
            <a:picLocks noGrp="1" noChangeAspect="1" noChangeArrowheads="1"/>
          </p:cNvPicPr>
          <p:nvPr>
            <p:ph sz="quarter" idx="13"/>
          </p:nvPr>
        </p:nvPicPr>
        <p:blipFill>
          <a:blip r:embed="rId4" cstate="print"/>
          <a:srcRect/>
          <a:stretch>
            <a:fillRect/>
          </a:stretch>
        </p:blipFill>
        <p:spPr bwMode="auto">
          <a:xfrm>
            <a:off x="571472" y="3603323"/>
            <a:ext cx="7072362" cy="1540177"/>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What  does Spring do?</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300" dirty="0" smtClean="0">
                <a:latin typeface="Calibri" pitchFamily="34" charset="0"/>
                <a:cs typeface="Calibri" pitchFamily="34" charset="0"/>
              </a:rPr>
              <a:t>Lightweight Inversion of Control Container</a:t>
            </a:r>
          </a:p>
          <a:p>
            <a:pPr lvl="1"/>
            <a:r>
              <a:rPr lang="en-US" sz="1300" dirty="0" smtClean="0">
                <a:latin typeface="Calibri" pitchFamily="34" charset="0"/>
                <a:cs typeface="Calibri" pitchFamily="34" charset="0"/>
              </a:rPr>
              <a:t> A way to manage all of your application objects</a:t>
            </a:r>
          </a:p>
          <a:p>
            <a:r>
              <a:rPr lang="en-US" sz="1300" dirty="0" smtClean="0">
                <a:latin typeface="Calibri" pitchFamily="34" charset="0"/>
                <a:cs typeface="Calibri" pitchFamily="34" charset="0"/>
              </a:rPr>
              <a:t> Aspect Oriented Programming – AOP  Framework.</a:t>
            </a:r>
          </a:p>
          <a:p>
            <a:r>
              <a:rPr lang="en-US" sz="1300" dirty="0" smtClean="0">
                <a:latin typeface="Calibri" pitchFamily="34" charset="0"/>
                <a:cs typeface="Calibri" pitchFamily="34" charset="0"/>
              </a:rPr>
              <a:t> JDBC Abstraction Layer</a:t>
            </a:r>
          </a:p>
          <a:p>
            <a:pPr lvl="1"/>
            <a:r>
              <a:rPr lang="en-US" sz="1300" dirty="0" smtClean="0">
                <a:latin typeface="Calibri" pitchFamily="34" charset="0"/>
                <a:cs typeface="Calibri" pitchFamily="34" charset="0"/>
              </a:rPr>
              <a:t> Make database programming less clumsy</a:t>
            </a:r>
          </a:p>
          <a:p>
            <a:r>
              <a:rPr lang="en-US" sz="1300" dirty="0" smtClean="0">
                <a:latin typeface="Calibri" pitchFamily="34" charset="0"/>
                <a:cs typeface="Calibri" pitchFamily="34" charset="0"/>
              </a:rPr>
              <a:t> JPA / Hibernate / JDO / </a:t>
            </a:r>
            <a:r>
              <a:rPr lang="en-US" sz="1300" dirty="0" err="1" smtClean="0">
                <a:latin typeface="Calibri" pitchFamily="34" charset="0"/>
                <a:cs typeface="Calibri" pitchFamily="34" charset="0"/>
              </a:rPr>
              <a:t>iBATIS</a:t>
            </a:r>
            <a:r>
              <a:rPr lang="en-US" sz="1300" dirty="0" smtClean="0">
                <a:latin typeface="Calibri" pitchFamily="34" charset="0"/>
                <a:cs typeface="Calibri" pitchFamily="34" charset="0"/>
              </a:rPr>
              <a:t> Abstraction Layer</a:t>
            </a:r>
          </a:p>
          <a:p>
            <a:pPr lvl="1"/>
            <a:r>
              <a:rPr lang="en-US" sz="1300" dirty="0" smtClean="0">
                <a:latin typeface="Calibri" pitchFamily="34" charset="0"/>
                <a:cs typeface="Calibri" pitchFamily="34" charset="0"/>
              </a:rPr>
              <a:t> Make object relational persistence less clumsy</a:t>
            </a:r>
          </a:p>
          <a:p>
            <a:r>
              <a:rPr lang="en-US" sz="1300" dirty="0" smtClean="0">
                <a:latin typeface="Calibri" pitchFamily="34" charset="0"/>
                <a:cs typeface="Calibri" pitchFamily="34" charset="0"/>
              </a:rPr>
              <a:t> Transaction Management</a:t>
            </a:r>
          </a:p>
          <a:p>
            <a:pPr lvl="1"/>
            <a:r>
              <a:rPr lang="en-US" sz="1300" dirty="0" smtClean="0">
                <a:latin typeface="Calibri" pitchFamily="34" charset="0"/>
                <a:cs typeface="Calibri" pitchFamily="34" charset="0"/>
              </a:rPr>
              <a:t> Provide a way for transaction management without having to resort to a full-blown EJB container .</a:t>
            </a:r>
          </a:p>
          <a:p>
            <a:r>
              <a:rPr lang="en-US" sz="1300" dirty="0" smtClean="0">
                <a:latin typeface="Calibri" pitchFamily="34" charset="0"/>
                <a:cs typeface="Calibri" pitchFamily="34" charset="0"/>
              </a:rPr>
              <a:t>Web Framework</a:t>
            </a:r>
          </a:p>
          <a:p>
            <a:pPr lvl="1"/>
            <a:r>
              <a:rPr lang="en-US" sz="1300" dirty="0" smtClean="0">
                <a:latin typeface="Calibri" pitchFamily="34" charset="0"/>
                <a:cs typeface="Calibri" pitchFamily="34" charset="0"/>
              </a:rPr>
              <a:t>  Lightweight web application framework</a:t>
            </a:r>
          </a:p>
          <a:p>
            <a:pPr lvl="1"/>
            <a:r>
              <a:rPr lang="en-US" sz="1300" dirty="0" smtClean="0">
                <a:latin typeface="Calibri" pitchFamily="34" charset="0"/>
                <a:cs typeface="Calibri" pitchFamily="34" charset="0"/>
              </a:rPr>
              <a:t>  Web-based workflow engine</a:t>
            </a:r>
          </a:p>
        </p:txBody>
      </p:sp>
    </p:spTree>
  </p:cSld>
  <p:clrMapOvr>
    <a:masterClrMapping/>
  </p:clrMapOvr>
  <p:transition spd="med">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endParaRPr lang="en-US" sz="2400" b="1" dirty="0" smtClean="0">
              <a:latin typeface="Calibri" pitchFamily="34" charset="0"/>
              <a:cs typeface="Calibri" pitchFamily="34" charset="0"/>
            </a:endParaRPr>
          </a:p>
        </p:txBody>
      </p:sp>
      <p:sp>
        <p:nvSpPr>
          <p:cNvPr id="5" name="Content Placeholder 4"/>
          <p:cNvSpPr>
            <a:spLocks noGrp="1"/>
          </p:cNvSpPr>
          <p:nvPr>
            <p:ph sz="quarter" idx="13"/>
          </p:nvPr>
        </p:nvSpPr>
        <p:spPr/>
        <p:txBody>
          <a:bodyPr/>
          <a:lstStyle/>
          <a:p>
            <a:endParaRPr lang="en-US"/>
          </a:p>
        </p:txBody>
      </p:sp>
      <p:pic>
        <p:nvPicPr>
          <p:cNvPr id="8" name="Picture 2"/>
          <p:cNvPicPr>
            <a:picLocks noGrp="1" noChangeAspect="1" noChangeArrowheads="1"/>
          </p:cNvPicPr>
          <p:nvPr>
            <p:ph idx="4294967295"/>
          </p:nvPr>
        </p:nvPicPr>
        <p:blipFill>
          <a:blip r:embed="rId3" cstate="print"/>
          <a:srcRect/>
          <a:stretch>
            <a:fillRect/>
          </a:stretch>
        </p:blipFill>
        <p:spPr bwMode="auto">
          <a:xfrm>
            <a:off x="571472" y="1357304"/>
            <a:ext cx="8097009" cy="3759133"/>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Lifecycle of bean example</a:t>
            </a:r>
            <a:endParaRPr lang="en-US" sz="2400" b="1" dirty="0">
              <a:latin typeface="Calibri" pitchFamily="34" charset="0"/>
              <a:cs typeface="Calibri" pitchFamily="34" charset="0"/>
            </a:endParaRPr>
          </a:p>
        </p:txBody>
      </p:sp>
      <p:graphicFrame>
        <p:nvGraphicFramePr>
          <p:cNvPr id="6" name="Content Placeholder 5"/>
          <p:cNvGraphicFramePr>
            <a:graphicFrameLocks noGrp="1"/>
          </p:cNvGraphicFramePr>
          <p:nvPr>
            <p:ph sz="quarter" idx="13"/>
          </p:nvPr>
        </p:nvGraphicFramePr>
        <p:xfrm>
          <a:off x="609600" y="1492250"/>
          <a:ext cx="7923214" cy="3276600"/>
        </p:xfrm>
        <a:graphic>
          <a:graphicData uri="http://schemas.openxmlformats.org/drawingml/2006/table">
            <a:tbl>
              <a:tblPr firstRow="1" bandRow="1">
                <a:tableStyleId>{5940675A-B579-460E-94D1-54222C63F5DA}</a:tableStyleId>
              </a:tblPr>
              <a:tblGrid>
                <a:gridCol w="3961607"/>
                <a:gridCol w="3961607"/>
              </a:tblGrid>
              <a:tr h="370840">
                <a:tc>
                  <a:txBody>
                    <a:bodyPr/>
                    <a:lstStyle/>
                    <a:p>
                      <a:pPr algn="l"/>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class</a:t>
                      </a:r>
                      <a:r>
                        <a:rPr lang="en-US" sz="1100" b="1" dirty="0" smtClean="0">
                          <a:solidFill>
                            <a:srgbClr val="000000"/>
                          </a:solidFill>
                          <a:latin typeface="Consolas"/>
                        </a:rPr>
                        <a:t> </a:t>
                      </a:r>
                      <a:r>
                        <a:rPr lang="en-US" sz="1100" b="1" dirty="0" err="1" smtClean="0">
                          <a:solidFill>
                            <a:srgbClr val="000000"/>
                          </a:solidFill>
                          <a:latin typeface="Consolas"/>
                        </a:rPr>
                        <a:t>HelloWord</a:t>
                      </a:r>
                      <a:r>
                        <a:rPr lang="en-US" sz="1100" b="1" dirty="0" smtClean="0">
                          <a:solidFill>
                            <a:srgbClr val="000000"/>
                          </a:solidFill>
                          <a:latin typeface="Consolas"/>
                        </a:rPr>
                        <a:t> {</a:t>
                      </a:r>
                    </a:p>
                    <a:p>
                      <a:pPr algn="l"/>
                      <a:r>
                        <a:rPr lang="en-US" sz="1100" dirty="0" smtClean="0">
                          <a:solidFill>
                            <a:srgbClr val="000000"/>
                          </a:solidFill>
                          <a:latin typeface="Consolas"/>
                        </a:rPr>
                        <a:t>   </a:t>
                      </a:r>
                      <a:r>
                        <a:rPr lang="en-US" sz="1100" b="1" dirty="0" smtClean="0">
                          <a:solidFill>
                            <a:srgbClr val="7F0055"/>
                          </a:solidFill>
                          <a:latin typeface="Consolas"/>
                        </a:rPr>
                        <a:t>private</a:t>
                      </a:r>
                      <a:r>
                        <a:rPr lang="en-US" sz="1100" b="1" dirty="0" smtClean="0">
                          <a:solidFill>
                            <a:srgbClr val="000000"/>
                          </a:solidFill>
                          <a:latin typeface="Consolas"/>
                        </a:rPr>
                        <a:t> String </a:t>
                      </a:r>
                      <a:r>
                        <a:rPr lang="en-US" sz="1100" b="1" dirty="0" smtClean="0">
                          <a:solidFill>
                            <a:srgbClr val="0000C0"/>
                          </a:solidFill>
                          <a:latin typeface="Consolas"/>
                        </a:rPr>
                        <a:t>message</a:t>
                      </a:r>
                      <a:r>
                        <a:rPr lang="en-US" sz="1100" b="1" dirty="0" smtClean="0">
                          <a:solidFill>
                            <a:srgbClr val="000000"/>
                          </a:solidFill>
                          <a:latin typeface="Consolas"/>
                        </a:rPr>
                        <a:t>;</a:t>
                      </a:r>
                    </a:p>
                    <a:p>
                      <a:pPr algn="l"/>
                      <a:endParaRPr lang="en-US" sz="1100" dirty="0" smtClean="0">
                        <a:latin typeface="Consolas"/>
                      </a:endParaRPr>
                    </a:p>
                    <a:p>
                      <a:pPr algn="l"/>
                      <a:r>
                        <a:rPr lang="en-US" sz="1100" dirty="0" smtClean="0">
                          <a:solidFill>
                            <a:srgbClr val="000000"/>
                          </a:solidFill>
                          <a:latin typeface="Consolas"/>
                        </a:rPr>
                        <a:t>   </a:t>
                      </a:r>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void</a:t>
                      </a:r>
                      <a:r>
                        <a:rPr lang="en-US" sz="1100" b="1" dirty="0" smtClean="0">
                          <a:solidFill>
                            <a:srgbClr val="000000"/>
                          </a:solidFill>
                          <a:latin typeface="Consolas"/>
                        </a:rPr>
                        <a:t> </a:t>
                      </a:r>
                      <a:r>
                        <a:rPr lang="en-US" sz="1100" b="1" dirty="0" err="1" smtClean="0">
                          <a:solidFill>
                            <a:srgbClr val="000000"/>
                          </a:solidFill>
                          <a:latin typeface="Consolas"/>
                        </a:rPr>
                        <a:t>setMessage</a:t>
                      </a:r>
                      <a:r>
                        <a:rPr lang="en-US" sz="1100" b="1" dirty="0" smtClean="0">
                          <a:solidFill>
                            <a:srgbClr val="000000"/>
                          </a:solidFill>
                          <a:latin typeface="Consolas"/>
                        </a:rPr>
                        <a:t>(String message){</a:t>
                      </a:r>
                    </a:p>
                    <a:p>
                      <a:pPr algn="l"/>
                      <a:r>
                        <a:rPr lang="en-US" sz="1100" dirty="0" smtClean="0">
                          <a:solidFill>
                            <a:srgbClr val="000000"/>
                          </a:solidFill>
                          <a:latin typeface="Consolas"/>
                        </a:rPr>
                        <a:t>      </a:t>
                      </a:r>
                      <a:r>
                        <a:rPr lang="en-US" sz="1100" b="1" dirty="0" err="1" smtClean="0">
                          <a:solidFill>
                            <a:srgbClr val="7F0055"/>
                          </a:solidFill>
                          <a:latin typeface="Consolas"/>
                        </a:rPr>
                        <a:t>this</a:t>
                      </a:r>
                      <a:r>
                        <a:rPr lang="en-US" sz="1100" b="1" dirty="0" err="1" smtClean="0">
                          <a:solidFill>
                            <a:srgbClr val="000000"/>
                          </a:solidFill>
                          <a:latin typeface="Consolas"/>
                        </a:rPr>
                        <a:t>.</a:t>
                      </a:r>
                      <a:r>
                        <a:rPr lang="en-US" sz="1100" b="1" dirty="0" err="1" smtClean="0">
                          <a:solidFill>
                            <a:srgbClr val="0000C0"/>
                          </a:solidFill>
                          <a:latin typeface="Consolas"/>
                        </a:rPr>
                        <a:t>message</a:t>
                      </a:r>
                      <a:r>
                        <a:rPr lang="en-US" sz="1100" b="1" dirty="0" smtClean="0">
                          <a:solidFill>
                            <a:srgbClr val="000000"/>
                          </a:solidFill>
                          <a:latin typeface="Consolas"/>
                        </a:rPr>
                        <a:t>  = message;</a:t>
                      </a:r>
                    </a:p>
                    <a:p>
                      <a:pPr algn="l"/>
                      <a:r>
                        <a:rPr lang="en-US" sz="1100" dirty="0" smtClean="0">
                          <a:solidFill>
                            <a:srgbClr val="000000"/>
                          </a:solidFill>
                          <a:latin typeface="Consolas"/>
                        </a:rPr>
                        <a:t>   }</a:t>
                      </a:r>
                    </a:p>
                    <a:p>
                      <a:pPr algn="l"/>
                      <a:r>
                        <a:rPr lang="en-US" sz="1100" dirty="0" smtClean="0">
                          <a:solidFill>
                            <a:srgbClr val="000000"/>
                          </a:solidFill>
                          <a:latin typeface="Consolas"/>
                        </a:rPr>
                        <a:t>   </a:t>
                      </a:r>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void</a:t>
                      </a:r>
                      <a:r>
                        <a:rPr lang="en-US" sz="1100" b="1" dirty="0" smtClean="0">
                          <a:solidFill>
                            <a:srgbClr val="000000"/>
                          </a:solidFill>
                          <a:latin typeface="Consolas"/>
                        </a:rPr>
                        <a:t> </a:t>
                      </a:r>
                      <a:r>
                        <a:rPr lang="en-US" sz="1100" b="1" dirty="0" err="1" smtClean="0">
                          <a:solidFill>
                            <a:srgbClr val="000000"/>
                          </a:solidFill>
                          <a:latin typeface="Consolas"/>
                        </a:rPr>
                        <a:t>getMessage</a:t>
                      </a:r>
                      <a:r>
                        <a:rPr lang="en-US" sz="1100" b="1" dirty="0" smtClean="0">
                          <a:solidFill>
                            <a:srgbClr val="000000"/>
                          </a:solidFill>
                          <a:latin typeface="Consolas"/>
                        </a:rPr>
                        <a:t>(){</a:t>
                      </a:r>
                    </a:p>
                    <a:p>
                      <a:pPr algn="l"/>
                      <a:r>
                        <a:rPr lang="en-US" sz="1100" dirty="0" smtClean="0">
                          <a:solidFill>
                            <a:srgbClr val="000000"/>
                          </a:solidFill>
                          <a:latin typeface="Consolas"/>
                        </a:rPr>
                        <a:t>      </a:t>
                      </a:r>
                      <a:r>
                        <a:rPr lang="en-US" sz="1100" dirty="0" err="1" smtClean="0">
                          <a:solidFill>
                            <a:srgbClr val="000000"/>
                          </a:solidFill>
                          <a:latin typeface="Consolas"/>
                        </a:rPr>
                        <a:t>System.</a:t>
                      </a:r>
                      <a:r>
                        <a:rPr lang="en-US" sz="1100" i="1" dirty="0" err="1" smtClean="0">
                          <a:solidFill>
                            <a:srgbClr val="0000C0"/>
                          </a:solidFill>
                          <a:latin typeface="Consolas"/>
                        </a:rPr>
                        <a:t>out</a:t>
                      </a:r>
                      <a:r>
                        <a:rPr lang="en-US" sz="1100" i="1" dirty="0" err="1" smtClean="0">
                          <a:solidFill>
                            <a:srgbClr val="000000"/>
                          </a:solidFill>
                          <a:latin typeface="Consolas"/>
                        </a:rPr>
                        <a:t>.println</a:t>
                      </a:r>
                      <a:r>
                        <a:rPr lang="en-US" sz="1100" i="1" dirty="0" smtClean="0">
                          <a:solidFill>
                            <a:srgbClr val="000000"/>
                          </a:solidFill>
                          <a:latin typeface="Consolas"/>
                        </a:rPr>
                        <a:t>(</a:t>
                      </a:r>
                      <a:r>
                        <a:rPr lang="en-US" sz="1100" i="1" dirty="0" smtClean="0">
                          <a:solidFill>
                            <a:srgbClr val="2A00FF"/>
                          </a:solidFill>
                          <a:latin typeface="Consolas"/>
                        </a:rPr>
                        <a:t>"Your Message : "</a:t>
                      </a:r>
                      <a:r>
                        <a:rPr lang="en-US" sz="1100" i="1" dirty="0" smtClean="0">
                          <a:solidFill>
                            <a:srgbClr val="000000"/>
                          </a:solidFill>
                          <a:latin typeface="Consolas"/>
                        </a:rPr>
                        <a:t> + </a:t>
                      </a:r>
                      <a:r>
                        <a:rPr lang="en-US" sz="1100" i="1" dirty="0" smtClean="0">
                          <a:solidFill>
                            <a:srgbClr val="0000C0"/>
                          </a:solidFill>
                          <a:latin typeface="Consolas"/>
                        </a:rPr>
                        <a:t>message</a:t>
                      </a:r>
                      <a:r>
                        <a:rPr lang="en-US" sz="1100" i="1" dirty="0" smtClean="0">
                          <a:solidFill>
                            <a:srgbClr val="000000"/>
                          </a:solidFill>
                          <a:latin typeface="Consolas"/>
                        </a:rPr>
                        <a:t>);</a:t>
                      </a:r>
                    </a:p>
                    <a:p>
                      <a:pPr algn="l"/>
                      <a:r>
                        <a:rPr lang="en-US" sz="1100" dirty="0" smtClean="0">
                          <a:solidFill>
                            <a:srgbClr val="000000"/>
                          </a:solidFill>
                          <a:latin typeface="Consolas"/>
                        </a:rPr>
                        <a:t>   }</a:t>
                      </a:r>
                    </a:p>
                    <a:p>
                      <a:pPr algn="l"/>
                      <a:r>
                        <a:rPr lang="en-US" sz="1100" dirty="0" smtClean="0">
                          <a:solidFill>
                            <a:srgbClr val="000000"/>
                          </a:solidFill>
                          <a:latin typeface="Consolas"/>
                        </a:rPr>
                        <a:t>   </a:t>
                      </a:r>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void</a:t>
                      </a:r>
                      <a:r>
                        <a:rPr lang="en-US" sz="1100" b="1" dirty="0" smtClean="0">
                          <a:solidFill>
                            <a:srgbClr val="000000"/>
                          </a:solidFill>
                          <a:latin typeface="Consolas"/>
                        </a:rPr>
                        <a:t> init(){</a:t>
                      </a:r>
                    </a:p>
                    <a:p>
                      <a:pPr algn="l"/>
                      <a:r>
                        <a:rPr lang="en-US" sz="1100" dirty="0" smtClean="0">
                          <a:solidFill>
                            <a:srgbClr val="000000"/>
                          </a:solidFill>
                          <a:latin typeface="Consolas"/>
                        </a:rPr>
                        <a:t>      </a:t>
                      </a:r>
                      <a:r>
                        <a:rPr lang="en-US" sz="1100" dirty="0" err="1" smtClean="0">
                          <a:solidFill>
                            <a:srgbClr val="000000"/>
                          </a:solidFill>
                          <a:latin typeface="Consolas"/>
                        </a:rPr>
                        <a:t>System.</a:t>
                      </a:r>
                      <a:r>
                        <a:rPr lang="en-US" sz="1100" i="1" dirty="0" err="1" smtClean="0">
                          <a:solidFill>
                            <a:srgbClr val="0000C0"/>
                          </a:solidFill>
                          <a:latin typeface="Consolas"/>
                        </a:rPr>
                        <a:t>out</a:t>
                      </a:r>
                      <a:r>
                        <a:rPr lang="en-US" sz="1100" i="1" dirty="0" err="1" smtClean="0">
                          <a:solidFill>
                            <a:srgbClr val="000000"/>
                          </a:solidFill>
                          <a:latin typeface="Consolas"/>
                        </a:rPr>
                        <a:t>.println</a:t>
                      </a:r>
                      <a:r>
                        <a:rPr lang="en-US" sz="1100" i="1" dirty="0" smtClean="0">
                          <a:solidFill>
                            <a:srgbClr val="000000"/>
                          </a:solidFill>
                          <a:latin typeface="Consolas"/>
                        </a:rPr>
                        <a:t>(</a:t>
                      </a:r>
                      <a:r>
                        <a:rPr lang="en-US" sz="1100" i="1" dirty="0" smtClean="0">
                          <a:solidFill>
                            <a:srgbClr val="2A00FF"/>
                          </a:solidFill>
                          <a:latin typeface="Consolas"/>
                        </a:rPr>
                        <a:t>"Bean is going through </a:t>
                      </a:r>
                      <a:r>
                        <a:rPr lang="en-US" sz="1100" i="1" dirty="0" err="1" smtClean="0">
                          <a:solidFill>
                            <a:srgbClr val="2A00FF"/>
                          </a:solidFill>
                          <a:latin typeface="Consolas"/>
                        </a:rPr>
                        <a:t>init.</a:t>
                      </a:r>
                      <a:r>
                        <a:rPr lang="en-US" sz="1100" i="1" dirty="0" smtClean="0">
                          <a:solidFill>
                            <a:srgbClr val="2A00FF"/>
                          </a:solidFill>
                          <a:latin typeface="Consolas"/>
                        </a:rPr>
                        <a:t>"</a:t>
                      </a:r>
                      <a:r>
                        <a:rPr lang="en-US" sz="1100" i="1" dirty="0" smtClean="0">
                          <a:solidFill>
                            <a:srgbClr val="000000"/>
                          </a:solidFill>
                          <a:latin typeface="Consolas"/>
                        </a:rPr>
                        <a:t>);</a:t>
                      </a:r>
                    </a:p>
                    <a:p>
                      <a:pPr algn="l"/>
                      <a:r>
                        <a:rPr lang="en-US" sz="1100" dirty="0" smtClean="0">
                          <a:solidFill>
                            <a:srgbClr val="000000"/>
                          </a:solidFill>
                          <a:latin typeface="Consolas"/>
                        </a:rPr>
                        <a:t>   }</a:t>
                      </a:r>
                    </a:p>
                    <a:p>
                      <a:pPr algn="l"/>
                      <a:r>
                        <a:rPr lang="en-US" sz="1100" dirty="0" smtClean="0">
                          <a:solidFill>
                            <a:srgbClr val="000000"/>
                          </a:solidFill>
                          <a:latin typeface="Consolas"/>
                        </a:rPr>
                        <a:t>   </a:t>
                      </a:r>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void</a:t>
                      </a:r>
                      <a:r>
                        <a:rPr lang="en-US" sz="1100" b="1" dirty="0" smtClean="0">
                          <a:solidFill>
                            <a:srgbClr val="000000"/>
                          </a:solidFill>
                          <a:latin typeface="Consolas"/>
                        </a:rPr>
                        <a:t> destroy(){</a:t>
                      </a:r>
                    </a:p>
                    <a:p>
                      <a:pPr algn="l"/>
                      <a:r>
                        <a:rPr lang="en-US" sz="1100" dirty="0" smtClean="0">
                          <a:solidFill>
                            <a:srgbClr val="000000"/>
                          </a:solidFill>
                          <a:latin typeface="Consolas"/>
                        </a:rPr>
                        <a:t>      </a:t>
                      </a:r>
                      <a:r>
                        <a:rPr lang="en-US" sz="1100" dirty="0" err="1" smtClean="0">
                          <a:solidFill>
                            <a:srgbClr val="000000"/>
                          </a:solidFill>
                          <a:latin typeface="Consolas"/>
                        </a:rPr>
                        <a:t>System.</a:t>
                      </a:r>
                      <a:r>
                        <a:rPr lang="en-US" sz="1100" i="1" dirty="0" err="1" smtClean="0">
                          <a:solidFill>
                            <a:srgbClr val="0000C0"/>
                          </a:solidFill>
                          <a:latin typeface="Consolas"/>
                        </a:rPr>
                        <a:t>out</a:t>
                      </a:r>
                      <a:r>
                        <a:rPr lang="en-US" sz="1100" i="1" dirty="0" err="1" smtClean="0">
                          <a:solidFill>
                            <a:srgbClr val="000000"/>
                          </a:solidFill>
                          <a:latin typeface="Consolas"/>
                        </a:rPr>
                        <a:t>.println</a:t>
                      </a:r>
                      <a:r>
                        <a:rPr lang="en-US" sz="1100" i="1" dirty="0" smtClean="0">
                          <a:solidFill>
                            <a:srgbClr val="000000"/>
                          </a:solidFill>
                          <a:latin typeface="Consolas"/>
                        </a:rPr>
                        <a:t>(</a:t>
                      </a:r>
                      <a:r>
                        <a:rPr lang="en-US" sz="1100" i="1" dirty="0" smtClean="0">
                          <a:solidFill>
                            <a:srgbClr val="2A00FF"/>
                          </a:solidFill>
                          <a:latin typeface="Consolas"/>
                        </a:rPr>
                        <a:t>"Bean will destroy now."</a:t>
                      </a:r>
                      <a:r>
                        <a:rPr lang="en-US" sz="1100" i="1" dirty="0" smtClean="0">
                          <a:solidFill>
                            <a:srgbClr val="000000"/>
                          </a:solidFill>
                          <a:latin typeface="Consolas"/>
                        </a:rPr>
                        <a:t>);</a:t>
                      </a:r>
                    </a:p>
                    <a:p>
                      <a:pPr algn="l"/>
                      <a:r>
                        <a:rPr lang="en-US" sz="1100" dirty="0" smtClean="0">
                          <a:solidFill>
                            <a:srgbClr val="000000"/>
                          </a:solidFill>
                          <a:latin typeface="Consolas"/>
                        </a:rPr>
                        <a:t>   }</a:t>
                      </a:r>
                    </a:p>
                    <a:p>
                      <a:pPr algn="l"/>
                      <a:r>
                        <a:rPr lang="en-US" sz="1100" dirty="0" smtClean="0">
                          <a:solidFill>
                            <a:srgbClr val="000000"/>
                          </a:solidFill>
                          <a:latin typeface="Consolas"/>
                        </a:rPr>
                        <a:t>}</a:t>
                      </a:r>
                      <a:endParaRPr lang="en-US" sz="1100" dirty="0"/>
                    </a:p>
                  </a:txBody>
                  <a:tcPr/>
                </a:tc>
                <a:tc>
                  <a:txBody>
                    <a:bodyPr/>
                    <a:lstStyle/>
                    <a:p>
                      <a:pPr marL="0" algn="l" rtl="0" eaLnBrk="1" hangingPunct="1"/>
                      <a:r>
                        <a:rPr lang="en-US" sz="1200" b="1" kern="1200" dirty="0" smtClean="0">
                          <a:solidFill>
                            <a:srgbClr val="7F0055"/>
                          </a:solidFill>
                          <a:latin typeface="Consolas"/>
                          <a:ea typeface="+mn-ea"/>
                          <a:cs typeface="+mn-cs"/>
                        </a:rPr>
                        <a:t>&lt;beans&gt;</a:t>
                      </a:r>
                    </a:p>
                    <a:p>
                      <a:pPr marL="0" algn="l" rtl="0" eaLnBrk="1" hangingPunct="1"/>
                      <a:r>
                        <a:rPr lang="en-US" sz="1200" b="1" kern="1200" dirty="0" smtClean="0">
                          <a:solidFill>
                            <a:srgbClr val="7F0055"/>
                          </a:solidFill>
                          <a:latin typeface="Consolas"/>
                          <a:ea typeface="+mn-ea"/>
                          <a:cs typeface="+mn-cs"/>
                        </a:rPr>
                        <a:t>&lt;bean id="</a:t>
                      </a:r>
                      <a:r>
                        <a:rPr lang="en-US" sz="1200" b="1" kern="1200" dirty="0" err="1" smtClean="0">
                          <a:solidFill>
                            <a:srgbClr val="7F0055"/>
                          </a:solidFill>
                          <a:latin typeface="Consolas"/>
                          <a:ea typeface="+mn-ea"/>
                          <a:cs typeface="+mn-cs"/>
                        </a:rPr>
                        <a:t>helloWorld</a:t>
                      </a:r>
                      <a:r>
                        <a:rPr lang="en-US" sz="1200" b="1" kern="1200" dirty="0" smtClean="0">
                          <a:solidFill>
                            <a:srgbClr val="7F0055"/>
                          </a:solidFill>
                          <a:latin typeface="Consolas"/>
                          <a:ea typeface="+mn-ea"/>
                          <a:cs typeface="+mn-cs"/>
                        </a:rPr>
                        <a:t>" class="</a:t>
                      </a:r>
                      <a:r>
                        <a:rPr lang="en-US" sz="1200" b="1" kern="1200" dirty="0" err="1" smtClean="0">
                          <a:solidFill>
                            <a:srgbClr val="7F0055"/>
                          </a:solidFill>
                          <a:latin typeface="Consolas"/>
                          <a:ea typeface="+mn-ea"/>
                          <a:cs typeface="+mn-cs"/>
                        </a:rPr>
                        <a:t>foo.HelloWord</a:t>
                      </a:r>
                      <a:r>
                        <a:rPr lang="en-US" sz="1200" b="1" kern="1200" dirty="0" smtClean="0">
                          <a:solidFill>
                            <a:srgbClr val="7F0055"/>
                          </a:solidFill>
                          <a:latin typeface="Consolas"/>
                          <a:ea typeface="+mn-ea"/>
                          <a:cs typeface="+mn-cs"/>
                        </a:rPr>
                        <a:t>" init-method="init"</a:t>
                      </a:r>
                    </a:p>
                    <a:p>
                      <a:pPr marL="0" algn="l" rtl="0" eaLnBrk="1" hangingPunct="1"/>
                      <a:r>
                        <a:rPr lang="en-US" sz="1200" b="1" kern="1200" dirty="0" smtClean="0">
                          <a:solidFill>
                            <a:srgbClr val="7F0055"/>
                          </a:solidFill>
                          <a:latin typeface="Consolas"/>
                          <a:ea typeface="+mn-ea"/>
                          <a:cs typeface="+mn-cs"/>
                        </a:rPr>
                        <a:t>destroy-method="destroy"&gt;</a:t>
                      </a:r>
                    </a:p>
                    <a:p>
                      <a:pPr marL="0" algn="l" rtl="0" eaLnBrk="1" hangingPunct="1"/>
                      <a:r>
                        <a:rPr lang="en-US" sz="1200" b="1" kern="1200" dirty="0" smtClean="0">
                          <a:solidFill>
                            <a:srgbClr val="7F0055"/>
                          </a:solidFill>
                          <a:latin typeface="Consolas"/>
                          <a:ea typeface="+mn-ea"/>
                          <a:cs typeface="+mn-cs"/>
                        </a:rPr>
                        <a:t>&lt;property name="message" value="Hello World!" /&gt;</a:t>
                      </a:r>
                    </a:p>
                    <a:p>
                      <a:pPr marL="0" algn="l" rtl="0" eaLnBrk="1" hangingPunct="1"/>
                      <a:r>
                        <a:rPr lang="en-US" sz="1200" b="1" kern="1200" dirty="0" smtClean="0">
                          <a:solidFill>
                            <a:srgbClr val="7F0055"/>
                          </a:solidFill>
                          <a:latin typeface="Consolas"/>
                          <a:ea typeface="+mn-ea"/>
                          <a:cs typeface="+mn-cs"/>
                        </a:rPr>
                        <a:t>&lt;/bean&gt;</a:t>
                      </a:r>
                    </a:p>
                    <a:p>
                      <a:pPr marL="0" algn="l" rtl="0" eaLnBrk="1" hangingPunct="1"/>
                      <a:r>
                        <a:rPr lang="en-US" sz="1200" b="1" kern="1200" dirty="0" smtClean="0">
                          <a:solidFill>
                            <a:srgbClr val="7F0055"/>
                          </a:solidFill>
                          <a:latin typeface="Consolas"/>
                          <a:ea typeface="+mn-ea"/>
                          <a:cs typeface="+mn-cs"/>
                        </a:rPr>
                        <a:t>&lt;/beans&gt;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Lifecycle of bean example using Interface</a:t>
            </a:r>
            <a:endParaRPr lang="en-US" sz="2400" b="1" dirty="0">
              <a:latin typeface="Calibri" pitchFamily="34" charset="0"/>
              <a:cs typeface="Calibri" pitchFamily="34" charset="0"/>
            </a:endParaRPr>
          </a:p>
        </p:txBody>
      </p:sp>
      <p:graphicFrame>
        <p:nvGraphicFramePr>
          <p:cNvPr id="6" name="Content Placeholder 5"/>
          <p:cNvGraphicFramePr>
            <a:graphicFrameLocks noGrp="1"/>
          </p:cNvGraphicFramePr>
          <p:nvPr>
            <p:ph sz="quarter" idx="13"/>
          </p:nvPr>
        </p:nvGraphicFramePr>
        <p:xfrm>
          <a:off x="609600" y="1492250"/>
          <a:ext cx="7923214" cy="3291840"/>
        </p:xfrm>
        <a:graphic>
          <a:graphicData uri="http://schemas.openxmlformats.org/drawingml/2006/table">
            <a:tbl>
              <a:tblPr firstRow="1" bandRow="1">
                <a:tableStyleId>{5940675A-B579-460E-94D1-54222C63F5DA}</a:tableStyleId>
              </a:tblPr>
              <a:tblGrid>
                <a:gridCol w="3961607"/>
                <a:gridCol w="3961607"/>
              </a:tblGrid>
              <a:tr h="370840">
                <a:tc>
                  <a:txBody>
                    <a:bodyPr/>
                    <a:lstStyle/>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class</a:t>
                      </a:r>
                      <a:r>
                        <a:rPr lang="en-US" sz="1000" b="1" dirty="0" smtClean="0">
                          <a:solidFill>
                            <a:srgbClr val="000000"/>
                          </a:solidFill>
                          <a:latin typeface="Consolas"/>
                        </a:rPr>
                        <a:t> HelloWorld1 </a:t>
                      </a:r>
                      <a:r>
                        <a:rPr lang="en-US" sz="1000" b="1" dirty="0" smtClean="0">
                          <a:solidFill>
                            <a:srgbClr val="7F0055"/>
                          </a:solidFill>
                          <a:latin typeface="Consolas"/>
                        </a:rPr>
                        <a:t>implements</a:t>
                      </a:r>
                      <a:r>
                        <a:rPr lang="en-US" sz="1000" b="1" dirty="0" smtClean="0">
                          <a:solidFill>
                            <a:srgbClr val="000000"/>
                          </a:solidFill>
                          <a:latin typeface="Consolas"/>
                        </a:rPr>
                        <a:t> </a:t>
                      </a:r>
                      <a:r>
                        <a:rPr lang="en-US" sz="1000" b="1" dirty="0" err="1" smtClean="0">
                          <a:solidFill>
                            <a:srgbClr val="000000"/>
                          </a:solidFill>
                          <a:latin typeface="Consolas"/>
                        </a:rPr>
                        <a:t>InitializingBean,DisposableBean</a:t>
                      </a:r>
                      <a:r>
                        <a:rPr lang="en-US" sz="1000" b="1" dirty="0" smtClean="0">
                          <a:solidFill>
                            <a:srgbClr val="000000"/>
                          </a:solidFill>
                          <a:latin typeface="Consolas"/>
                        </a:rPr>
                        <a:t> {</a:t>
                      </a:r>
                    </a:p>
                    <a:p>
                      <a:pPr algn="l"/>
                      <a:endParaRPr lang="en-US" sz="1000" dirty="0" smtClean="0">
                        <a:latin typeface="Consolas"/>
                      </a:endParaRPr>
                    </a:p>
                    <a:p>
                      <a:pPr algn="l"/>
                      <a:r>
                        <a:rPr lang="en-US" sz="1000" dirty="0" smtClean="0">
                          <a:solidFill>
                            <a:srgbClr val="000000"/>
                          </a:solidFill>
                          <a:latin typeface="Consolas"/>
                        </a:rPr>
                        <a:t>  </a:t>
                      </a:r>
                      <a:r>
                        <a:rPr lang="en-US" sz="1000" b="1" dirty="0" smtClean="0">
                          <a:solidFill>
                            <a:srgbClr val="7F0055"/>
                          </a:solidFill>
                          <a:latin typeface="Consolas"/>
                        </a:rPr>
                        <a:t>private</a:t>
                      </a:r>
                      <a:r>
                        <a:rPr lang="en-US" sz="1000" b="1" dirty="0" smtClean="0">
                          <a:solidFill>
                            <a:srgbClr val="000000"/>
                          </a:solidFill>
                          <a:latin typeface="Consolas"/>
                        </a:rPr>
                        <a:t> String </a:t>
                      </a:r>
                      <a:r>
                        <a:rPr lang="en-US" sz="1000" b="1" dirty="0" smtClean="0">
                          <a:solidFill>
                            <a:srgbClr val="0000C0"/>
                          </a:solidFill>
                          <a:latin typeface="Consolas"/>
                        </a:rPr>
                        <a:t>message</a:t>
                      </a:r>
                      <a:r>
                        <a:rPr lang="en-US" sz="1000" b="1" dirty="0" smtClean="0">
                          <a:solidFill>
                            <a:srgbClr val="000000"/>
                          </a:solidFill>
                          <a:latin typeface="Consolas"/>
                        </a:rPr>
                        <a:t>;</a:t>
                      </a:r>
                    </a:p>
                    <a:p>
                      <a:pPr algn="l"/>
                      <a:endParaRPr lang="en-US" sz="1000" dirty="0" smtClean="0">
                        <a:latin typeface="Consolas"/>
                      </a:endParaRPr>
                    </a:p>
                    <a:p>
                      <a:pPr algn="l"/>
                      <a:r>
                        <a:rPr lang="en-US" sz="1000" dirty="0" smtClean="0">
                          <a:solidFill>
                            <a:srgbClr val="000000"/>
                          </a:solidFill>
                          <a:latin typeface="Consolas"/>
                        </a:rPr>
                        <a:t>   </a:t>
                      </a:r>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setMessage</a:t>
                      </a:r>
                      <a:r>
                        <a:rPr lang="en-US" sz="1000" b="1" dirty="0" smtClean="0">
                          <a:solidFill>
                            <a:srgbClr val="000000"/>
                          </a:solidFill>
                          <a:latin typeface="Consolas"/>
                        </a:rPr>
                        <a:t>(String message){</a:t>
                      </a:r>
                    </a:p>
                    <a:p>
                      <a:pPr algn="l"/>
                      <a:r>
                        <a:rPr lang="en-US" sz="1000" dirty="0" smtClean="0">
                          <a:solidFill>
                            <a:srgbClr val="000000"/>
                          </a:solidFill>
                          <a:latin typeface="Consolas"/>
                        </a:rPr>
                        <a:t>      </a:t>
                      </a:r>
                      <a:r>
                        <a:rPr lang="en-US" sz="1000" b="1" dirty="0" err="1" smtClean="0">
                          <a:solidFill>
                            <a:srgbClr val="7F0055"/>
                          </a:solidFill>
                          <a:latin typeface="Consolas"/>
                        </a:rPr>
                        <a:t>this</a:t>
                      </a:r>
                      <a:r>
                        <a:rPr lang="en-US" sz="1000" b="1" dirty="0" err="1" smtClean="0">
                          <a:solidFill>
                            <a:srgbClr val="000000"/>
                          </a:solidFill>
                          <a:latin typeface="Consolas"/>
                        </a:rPr>
                        <a:t>.</a:t>
                      </a:r>
                      <a:r>
                        <a:rPr lang="en-US" sz="1000" b="1" dirty="0" err="1" smtClean="0">
                          <a:solidFill>
                            <a:srgbClr val="0000C0"/>
                          </a:solidFill>
                          <a:latin typeface="Consolas"/>
                        </a:rPr>
                        <a:t>message</a:t>
                      </a:r>
                      <a:r>
                        <a:rPr lang="en-US" sz="1000" b="1" dirty="0" smtClean="0">
                          <a:solidFill>
                            <a:srgbClr val="000000"/>
                          </a:solidFill>
                          <a:latin typeface="Consolas"/>
                        </a:rPr>
                        <a:t>  = message;</a:t>
                      </a:r>
                    </a:p>
                    <a:p>
                      <a:pPr algn="l"/>
                      <a:r>
                        <a:rPr lang="en-US" sz="1000" dirty="0" smtClean="0">
                          <a:solidFill>
                            <a:srgbClr val="000000"/>
                          </a:solidFill>
                          <a:latin typeface="Consolas"/>
                        </a:rPr>
                        <a:t>   }</a:t>
                      </a:r>
                    </a:p>
                    <a:p>
                      <a:pPr algn="l"/>
                      <a:r>
                        <a:rPr lang="en-US" sz="1000" dirty="0" smtClean="0">
                          <a:solidFill>
                            <a:srgbClr val="000000"/>
                          </a:solidFill>
                          <a:latin typeface="Consolas"/>
                        </a:rPr>
                        <a:t>   </a:t>
                      </a:r>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getMessage</a:t>
                      </a:r>
                      <a:r>
                        <a:rPr lang="en-US" sz="1000" b="1" dirty="0" smtClean="0">
                          <a:solidFill>
                            <a:srgbClr val="000000"/>
                          </a:solidFill>
                          <a:latin typeface="Consolas"/>
                        </a:rPr>
                        <a:t>(){</a:t>
                      </a:r>
                    </a:p>
                    <a:p>
                      <a:pPr algn="l"/>
                      <a:r>
                        <a:rPr lang="en-US" sz="1000" dirty="0" smtClean="0">
                          <a:solidFill>
                            <a:srgbClr val="000000"/>
                          </a:solidFill>
                          <a:latin typeface="Consolas"/>
                        </a:rPr>
                        <a:t>      </a:t>
                      </a:r>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a:t>
                      </a:r>
                      <a:r>
                        <a:rPr lang="en-US" sz="1000" i="1" dirty="0" smtClean="0">
                          <a:solidFill>
                            <a:srgbClr val="2A00FF"/>
                          </a:solidFill>
                          <a:latin typeface="Consolas"/>
                        </a:rPr>
                        <a:t>"Your Message : "</a:t>
                      </a:r>
                      <a:r>
                        <a:rPr lang="en-US" sz="1000" i="1" dirty="0" smtClean="0">
                          <a:solidFill>
                            <a:srgbClr val="000000"/>
                          </a:solidFill>
                          <a:latin typeface="Consolas"/>
                        </a:rPr>
                        <a:t> + </a:t>
                      </a:r>
                      <a:r>
                        <a:rPr lang="en-US" sz="1000" i="1" dirty="0" smtClean="0">
                          <a:solidFill>
                            <a:srgbClr val="0000C0"/>
                          </a:solidFill>
                          <a:latin typeface="Consolas"/>
                        </a:rPr>
                        <a:t>message</a:t>
                      </a:r>
                      <a:r>
                        <a:rPr lang="en-US" sz="1000" i="1" dirty="0" smtClean="0">
                          <a:solidFill>
                            <a:srgbClr val="000000"/>
                          </a:solidFill>
                          <a:latin typeface="Consolas"/>
                        </a:rPr>
                        <a:t>);</a:t>
                      </a:r>
                    </a:p>
                    <a:p>
                      <a:pPr algn="l"/>
                      <a:r>
                        <a:rPr lang="en-US" sz="1000" dirty="0" smtClean="0">
                          <a:solidFill>
                            <a:srgbClr val="000000"/>
                          </a:solidFill>
                          <a:latin typeface="Consolas"/>
                        </a:rPr>
                        <a:t>   }</a:t>
                      </a:r>
                    </a:p>
                    <a:p>
                      <a:pPr algn="l"/>
                      <a:r>
                        <a:rPr lang="en-US" sz="1000" dirty="0" smtClean="0">
                          <a:solidFill>
                            <a:srgbClr val="646464"/>
                          </a:solidFill>
                          <a:latin typeface="Consolas"/>
                        </a:rPr>
                        <a:t>@Override</a:t>
                      </a: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destroy() </a:t>
                      </a:r>
                      <a:r>
                        <a:rPr lang="en-US" sz="1000" b="1" dirty="0" smtClean="0">
                          <a:solidFill>
                            <a:srgbClr val="7F0055"/>
                          </a:solidFill>
                          <a:latin typeface="Consolas"/>
                        </a:rPr>
                        <a:t>throws</a:t>
                      </a:r>
                      <a:r>
                        <a:rPr lang="en-US" sz="1000" b="1" dirty="0" smtClean="0">
                          <a:solidFill>
                            <a:srgbClr val="000000"/>
                          </a:solidFill>
                          <a:latin typeface="Consolas"/>
                        </a:rPr>
                        <a:t> Exception {</a:t>
                      </a:r>
                    </a:p>
                    <a:p>
                      <a:pPr algn="l"/>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a:t>
                      </a:r>
                      <a:r>
                        <a:rPr lang="en-US" sz="1000" i="1" dirty="0" smtClean="0">
                          <a:solidFill>
                            <a:srgbClr val="2A00FF"/>
                          </a:solidFill>
                          <a:latin typeface="Consolas"/>
                        </a:rPr>
                        <a:t>"</a:t>
                      </a:r>
                      <a:r>
                        <a:rPr lang="en-US" sz="1000" i="1" dirty="0" err="1" smtClean="0">
                          <a:solidFill>
                            <a:srgbClr val="2A00FF"/>
                          </a:solidFill>
                          <a:latin typeface="Consolas"/>
                        </a:rPr>
                        <a:t>HelloWorld</a:t>
                      </a:r>
                      <a:r>
                        <a:rPr lang="en-US" sz="1000" i="1" dirty="0" smtClean="0">
                          <a:solidFill>
                            <a:srgbClr val="2A00FF"/>
                          </a:solidFill>
                          <a:latin typeface="Consolas"/>
                        </a:rPr>
                        <a:t> destroyed"</a:t>
                      </a:r>
                      <a:r>
                        <a:rPr lang="en-US" sz="1000" i="1" dirty="0" smtClean="0">
                          <a:solidFill>
                            <a:srgbClr val="000000"/>
                          </a:solidFill>
                          <a:latin typeface="Consolas"/>
                        </a:rPr>
                        <a:t>);</a:t>
                      </a:r>
                    </a:p>
                    <a:p>
                      <a:pPr algn="l"/>
                      <a:endParaRPr lang="en-US" sz="1000" dirty="0" smtClean="0">
                        <a:latin typeface="Consolas"/>
                      </a:endParaRPr>
                    </a:p>
                    <a:p>
                      <a:pPr algn="l"/>
                      <a:r>
                        <a:rPr lang="en-US" sz="1000" dirty="0" smtClean="0">
                          <a:solidFill>
                            <a:srgbClr val="000000"/>
                          </a:solidFill>
                          <a:latin typeface="Consolas"/>
                        </a:rPr>
                        <a:t>}</a:t>
                      </a:r>
                    </a:p>
                    <a:p>
                      <a:pPr algn="l"/>
                      <a:r>
                        <a:rPr lang="en-US" sz="1000" dirty="0" smtClean="0">
                          <a:solidFill>
                            <a:srgbClr val="646464"/>
                          </a:solidFill>
                          <a:latin typeface="Consolas"/>
                        </a:rPr>
                        <a:t>@Override</a:t>
                      </a: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afterPropertiesSet</a:t>
                      </a:r>
                      <a:r>
                        <a:rPr lang="en-US" sz="1000" b="1" dirty="0" smtClean="0">
                          <a:solidFill>
                            <a:srgbClr val="000000"/>
                          </a:solidFill>
                          <a:latin typeface="Consolas"/>
                        </a:rPr>
                        <a:t>() </a:t>
                      </a:r>
                      <a:r>
                        <a:rPr lang="en-US" sz="1000" b="1" dirty="0" smtClean="0">
                          <a:solidFill>
                            <a:srgbClr val="7F0055"/>
                          </a:solidFill>
                          <a:latin typeface="Consolas"/>
                        </a:rPr>
                        <a:t>throws</a:t>
                      </a:r>
                      <a:r>
                        <a:rPr lang="en-US" sz="1000" b="1" dirty="0" smtClean="0">
                          <a:solidFill>
                            <a:srgbClr val="000000"/>
                          </a:solidFill>
                          <a:latin typeface="Consolas"/>
                        </a:rPr>
                        <a:t> Exception {</a:t>
                      </a:r>
                    </a:p>
                    <a:p>
                      <a:pPr algn="l"/>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a:t>
                      </a:r>
                      <a:r>
                        <a:rPr lang="en-US" sz="1000" i="1" dirty="0" smtClean="0">
                          <a:solidFill>
                            <a:srgbClr val="2A00FF"/>
                          </a:solidFill>
                          <a:latin typeface="Consolas"/>
                        </a:rPr>
                        <a:t>"HelloWorld1 Initialized"</a:t>
                      </a:r>
                      <a:r>
                        <a:rPr lang="en-US" sz="1000" i="1" dirty="0" smtClean="0">
                          <a:solidFill>
                            <a:srgbClr val="000000"/>
                          </a:solidFill>
                          <a:latin typeface="Consolas"/>
                        </a:rPr>
                        <a:t>);</a:t>
                      </a:r>
                    </a:p>
                    <a:p>
                      <a:pPr algn="l"/>
                      <a:endParaRPr lang="en-US" sz="1000" dirty="0" smtClean="0">
                        <a:latin typeface="Consolas"/>
                      </a:endParaRPr>
                    </a:p>
                    <a:p>
                      <a:pPr algn="l"/>
                      <a:r>
                        <a:rPr lang="en-US" sz="1000" dirty="0" smtClean="0">
                          <a:solidFill>
                            <a:srgbClr val="000000"/>
                          </a:solidFill>
                          <a:latin typeface="Consolas"/>
                        </a:rPr>
                        <a:t>}</a:t>
                      </a:r>
                      <a:endParaRPr lang="en-US" sz="1100" dirty="0"/>
                    </a:p>
                  </a:txBody>
                  <a:tcPr/>
                </a:tc>
                <a:tc>
                  <a:txBody>
                    <a:bodyPr/>
                    <a:lstStyle/>
                    <a:p>
                      <a:pPr marL="0" algn="l" rtl="0" eaLnBrk="1" hangingPunct="1"/>
                      <a:r>
                        <a:rPr lang="en-US" sz="1000" b="1" kern="1200" dirty="0" smtClean="0">
                          <a:solidFill>
                            <a:srgbClr val="7F0055"/>
                          </a:solidFill>
                          <a:latin typeface="Consolas"/>
                          <a:ea typeface="+mn-ea"/>
                          <a:cs typeface="+mn-cs"/>
                        </a:rPr>
                        <a:t>&lt;beans&gt;</a:t>
                      </a:r>
                    </a:p>
                    <a:p>
                      <a:pPr marL="0" algn="l" rtl="0" eaLnBrk="1" hangingPunct="1"/>
                      <a:r>
                        <a:rPr lang="en-US" sz="1000" b="1" kern="1200" dirty="0" smtClean="0">
                          <a:solidFill>
                            <a:srgbClr val="7F0055"/>
                          </a:solidFill>
                          <a:latin typeface="Consolas"/>
                          <a:ea typeface="+mn-ea"/>
                          <a:cs typeface="+mn-cs"/>
                        </a:rPr>
                        <a:t>&lt;bean id="helloWorld1" class="foo.HelloWord1"&gt;</a:t>
                      </a:r>
                    </a:p>
                    <a:p>
                      <a:pPr marL="0" algn="l" rtl="0" eaLnBrk="1" hangingPunct="1"/>
                      <a:r>
                        <a:rPr lang="en-US" sz="1000" b="1" kern="1200" dirty="0" smtClean="0">
                          <a:solidFill>
                            <a:srgbClr val="7F0055"/>
                          </a:solidFill>
                          <a:latin typeface="Consolas"/>
                          <a:ea typeface="+mn-ea"/>
                          <a:cs typeface="+mn-cs"/>
                        </a:rPr>
                        <a:t>&lt;property name="message" value="Hello World!" /&gt;</a:t>
                      </a:r>
                    </a:p>
                    <a:p>
                      <a:pPr marL="0" algn="l" rtl="0" eaLnBrk="1" hangingPunct="1"/>
                      <a:r>
                        <a:rPr lang="en-US" sz="1000" b="1" kern="1200" dirty="0" smtClean="0">
                          <a:solidFill>
                            <a:srgbClr val="7F0055"/>
                          </a:solidFill>
                          <a:latin typeface="Consolas"/>
                          <a:ea typeface="+mn-ea"/>
                          <a:cs typeface="+mn-cs"/>
                        </a:rPr>
                        <a:t>&lt;/bean&gt;</a:t>
                      </a:r>
                    </a:p>
                    <a:p>
                      <a:pPr marL="0" algn="l" rtl="0" eaLnBrk="1" hangingPunct="1"/>
                      <a:r>
                        <a:rPr lang="en-US" sz="1000" b="1" kern="1200" dirty="0" smtClean="0">
                          <a:solidFill>
                            <a:srgbClr val="7F0055"/>
                          </a:solidFill>
                          <a:latin typeface="Consolas"/>
                          <a:ea typeface="+mn-ea"/>
                          <a:cs typeface="+mn-cs"/>
                        </a:rPr>
                        <a:t>&lt;/beans&gt;</a:t>
                      </a:r>
                    </a:p>
                    <a:p>
                      <a:pPr algn="l"/>
                      <a:endParaRPr lang="en-US" sz="1200" b="1" kern="1200" dirty="0" smtClean="0">
                        <a:solidFill>
                          <a:srgbClr val="7F0055"/>
                        </a:solidFill>
                        <a:latin typeface="Consolas"/>
                        <a:ea typeface="+mn-ea"/>
                        <a:cs typeface="+mn-cs"/>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Lifecycle of bean example using Annotation</a:t>
            </a:r>
            <a:endParaRPr lang="en-US" sz="2400" b="1" dirty="0">
              <a:latin typeface="Calibri" pitchFamily="34" charset="0"/>
              <a:cs typeface="Calibri" pitchFamily="34" charset="0"/>
            </a:endParaRPr>
          </a:p>
        </p:txBody>
      </p:sp>
      <p:graphicFrame>
        <p:nvGraphicFramePr>
          <p:cNvPr id="6" name="Content Placeholder 5"/>
          <p:cNvGraphicFramePr>
            <a:graphicFrameLocks noGrp="1"/>
          </p:cNvGraphicFramePr>
          <p:nvPr>
            <p:ph sz="quarter" idx="13"/>
          </p:nvPr>
        </p:nvGraphicFramePr>
        <p:xfrm>
          <a:off x="609600" y="1492250"/>
          <a:ext cx="7923214" cy="2987040"/>
        </p:xfrm>
        <a:graphic>
          <a:graphicData uri="http://schemas.openxmlformats.org/drawingml/2006/table">
            <a:tbl>
              <a:tblPr firstRow="1" bandRow="1">
                <a:tableStyleId>{5940675A-B579-460E-94D1-54222C63F5DA}</a:tableStyleId>
              </a:tblPr>
              <a:tblGrid>
                <a:gridCol w="3961607"/>
                <a:gridCol w="3961607"/>
              </a:tblGrid>
              <a:tr h="370840">
                <a:tc>
                  <a:txBody>
                    <a:bodyPr/>
                    <a:lstStyle/>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class</a:t>
                      </a:r>
                      <a:r>
                        <a:rPr lang="en-US" sz="1000" b="1" dirty="0" smtClean="0">
                          <a:solidFill>
                            <a:srgbClr val="000000"/>
                          </a:solidFill>
                          <a:latin typeface="Consolas"/>
                        </a:rPr>
                        <a:t> HelloWorld2 {</a:t>
                      </a:r>
                    </a:p>
                    <a:p>
                      <a:pPr algn="l"/>
                      <a:r>
                        <a:rPr lang="en-US" sz="1000" dirty="0" smtClean="0">
                          <a:solidFill>
                            <a:srgbClr val="000000"/>
                          </a:solidFill>
                          <a:latin typeface="Consolas"/>
                        </a:rPr>
                        <a:t> </a:t>
                      </a:r>
                      <a:r>
                        <a:rPr lang="en-US" sz="1000" b="1" dirty="0" smtClean="0">
                          <a:solidFill>
                            <a:srgbClr val="7F0055"/>
                          </a:solidFill>
                          <a:latin typeface="Consolas"/>
                        </a:rPr>
                        <a:t>private</a:t>
                      </a:r>
                      <a:r>
                        <a:rPr lang="en-US" sz="1000" b="1" dirty="0" smtClean="0">
                          <a:solidFill>
                            <a:srgbClr val="000000"/>
                          </a:solidFill>
                          <a:latin typeface="Consolas"/>
                        </a:rPr>
                        <a:t> String </a:t>
                      </a:r>
                      <a:r>
                        <a:rPr lang="en-US" sz="1000" b="1" dirty="0" smtClean="0">
                          <a:solidFill>
                            <a:srgbClr val="0000C0"/>
                          </a:solidFill>
                          <a:latin typeface="Consolas"/>
                        </a:rPr>
                        <a:t>message</a:t>
                      </a:r>
                      <a:r>
                        <a:rPr lang="en-US" sz="1000" b="1" dirty="0" smtClean="0">
                          <a:solidFill>
                            <a:srgbClr val="000000"/>
                          </a:solidFill>
                          <a:latin typeface="Consolas"/>
                        </a:rPr>
                        <a:t>;</a:t>
                      </a:r>
                    </a:p>
                    <a:p>
                      <a:pPr algn="l"/>
                      <a:endParaRPr lang="en-US" sz="1000" dirty="0" smtClean="0">
                        <a:latin typeface="Consolas"/>
                      </a:endParaRPr>
                    </a:p>
                    <a:p>
                      <a:pPr algn="l"/>
                      <a:r>
                        <a:rPr lang="en-US" sz="1000" dirty="0" smtClean="0">
                          <a:solidFill>
                            <a:srgbClr val="000000"/>
                          </a:solidFill>
                          <a:latin typeface="Consolas"/>
                        </a:rPr>
                        <a:t>   </a:t>
                      </a:r>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setMessage</a:t>
                      </a:r>
                      <a:r>
                        <a:rPr lang="en-US" sz="1000" b="1" dirty="0" smtClean="0">
                          <a:solidFill>
                            <a:srgbClr val="000000"/>
                          </a:solidFill>
                          <a:latin typeface="Consolas"/>
                        </a:rPr>
                        <a:t>(String message){</a:t>
                      </a:r>
                    </a:p>
                    <a:p>
                      <a:pPr algn="l"/>
                      <a:r>
                        <a:rPr lang="en-US" sz="1000" dirty="0" smtClean="0">
                          <a:solidFill>
                            <a:srgbClr val="000000"/>
                          </a:solidFill>
                          <a:latin typeface="Consolas"/>
                        </a:rPr>
                        <a:t>      </a:t>
                      </a:r>
                      <a:r>
                        <a:rPr lang="en-US" sz="1000" b="1" dirty="0" err="1" smtClean="0">
                          <a:solidFill>
                            <a:srgbClr val="7F0055"/>
                          </a:solidFill>
                          <a:latin typeface="Consolas"/>
                        </a:rPr>
                        <a:t>this</a:t>
                      </a:r>
                      <a:r>
                        <a:rPr lang="en-US" sz="1000" b="1" dirty="0" err="1" smtClean="0">
                          <a:solidFill>
                            <a:srgbClr val="000000"/>
                          </a:solidFill>
                          <a:latin typeface="Consolas"/>
                        </a:rPr>
                        <a:t>.</a:t>
                      </a:r>
                      <a:r>
                        <a:rPr lang="en-US" sz="1000" b="1" dirty="0" err="1" smtClean="0">
                          <a:solidFill>
                            <a:srgbClr val="0000C0"/>
                          </a:solidFill>
                          <a:latin typeface="Consolas"/>
                        </a:rPr>
                        <a:t>message</a:t>
                      </a:r>
                      <a:r>
                        <a:rPr lang="en-US" sz="1000" b="1" dirty="0" smtClean="0">
                          <a:solidFill>
                            <a:srgbClr val="000000"/>
                          </a:solidFill>
                          <a:latin typeface="Consolas"/>
                        </a:rPr>
                        <a:t>  = message;</a:t>
                      </a:r>
                    </a:p>
                    <a:p>
                      <a:pPr algn="l"/>
                      <a:r>
                        <a:rPr lang="en-US" sz="1000" dirty="0" smtClean="0">
                          <a:solidFill>
                            <a:srgbClr val="000000"/>
                          </a:solidFill>
                          <a:latin typeface="Consolas"/>
                        </a:rPr>
                        <a:t>   }</a:t>
                      </a:r>
                    </a:p>
                    <a:p>
                      <a:pPr algn="l"/>
                      <a:r>
                        <a:rPr lang="en-US" sz="1000" dirty="0" smtClean="0">
                          <a:solidFill>
                            <a:srgbClr val="000000"/>
                          </a:solidFill>
                          <a:latin typeface="Consolas"/>
                        </a:rPr>
                        <a:t>   </a:t>
                      </a:r>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getMessage</a:t>
                      </a:r>
                      <a:r>
                        <a:rPr lang="en-US" sz="1000" b="1" dirty="0" smtClean="0">
                          <a:solidFill>
                            <a:srgbClr val="000000"/>
                          </a:solidFill>
                          <a:latin typeface="Consolas"/>
                        </a:rPr>
                        <a:t>(){</a:t>
                      </a:r>
                    </a:p>
                    <a:p>
                      <a:pPr algn="l"/>
                      <a:r>
                        <a:rPr lang="en-US" sz="1000" dirty="0" smtClean="0">
                          <a:solidFill>
                            <a:srgbClr val="000000"/>
                          </a:solidFill>
                          <a:latin typeface="Consolas"/>
                        </a:rPr>
                        <a:t>      </a:t>
                      </a:r>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a:t>
                      </a:r>
                      <a:r>
                        <a:rPr lang="en-US" sz="1000" i="1" dirty="0" smtClean="0">
                          <a:solidFill>
                            <a:srgbClr val="2A00FF"/>
                          </a:solidFill>
                          <a:latin typeface="Consolas"/>
                        </a:rPr>
                        <a:t>"Your Message : "</a:t>
                      </a:r>
                      <a:r>
                        <a:rPr lang="en-US" sz="1000" i="1" dirty="0" smtClean="0">
                          <a:solidFill>
                            <a:srgbClr val="000000"/>
                          </a:solidFill>
                          <a:latin typeface="Consolas"/>
                        </a:rPr>
                        <a:t> + </a:t>
                      </a:r>
                      <a:r>
                        <a:rPr lang="en-US" sz="1000" i="1" dirty="0" smtClean="0">
                          <a:solidFill>
                            <a:srgbClr val="0000C0"/>
                          </a:solidFill>
                          <a:latin typeface="Consolas"/>
                        </a:rPr>
                        <a:t>message</a:t>
                      </a:r>
                      <a:r>
                        <a:rPr lang="en-US" sz="1000" i="1" dirty="0" smtClean="0">
                          <a:solidFill>
                            <a:srgbClr val="000000"/>
                          </a:solidFill>
                          <a:latin typeface="Consolas"/>
                        </a:rPr>
                        <a:t>);</a:t>
                      </a:r>
                    </a:p>
                    <a:p>
                      <a:pPr algn="l"/>
                      <a:r>
                        <a:rPr lang="en-US" sz="1000" dirty="0" smtClean="0">
                          <a:solidFill>
                            <a:srgbClr val="000000"/>
                          </a:solidFill>
                          <a:latin typeface="Consolas"/>
                        </a:rPr>
                        <a:t>   }</a:t>
                      </a:r>
                    </a:p>
                    <a:p>
                      <a:pPr algn="l"/>
                      <a:r>
                        <a:rPr lang="en-US" sz="1000" dirty="0" smtClean="0">
                          <a:solidFill>
                            <a:srgbClr val="000000"/>
                          </a:solidFill>
                          <a:latin typeface="Consolas"/>
                        </a:rPr>
                        <a:t>   </a:t>
                      </a:r>
                      <a:r>
                        <a:rPr lang="en-US" sz="1000" dirty="0" smtClean="0">
                          <a:solidFill>
                            <a:srgbClr val="646464"/>
                          </a:solidFill>
                          <a:latin typeface="Consolas"/>
                        </a:rPr>
                        <a:t>@</a:t>
                      </a:r>
                      <a:r>
                        <a:rPr lang="en-US" sz="1000" dirty="0" err="1" smtClean="0">
                          <a:solidFill>
                            <a:srgbClr val="646464"/>
                          </a:solidFill>
                          <a:latin typeface="Consolas"/>
                        </a:rPr>
                        <a:t>PostConstruct</a:t>
                      </a:r>
                      <a:endParaRPr lang="en-US" sz="1000" dirty="0" smtClean="0">
                        <a:solidFill>
                          <a:srgbClr val="646464"/>
                        </a:solidFill>
                        <a:latin typeface="Consolas"/>
                      </a:endParaRPr>
                    </a:p>
                    <a:p>
                      <a:pPr algn="l"/>
                      <a:r>
                        <a:rPr lang="en-US" sz="1000" dirty="0" smtClean="0">
                          <a:solidFill>
                            <a:srgbClr val="000000"/>
                          </a:solidFill>
                          <a:latin typeface="Consolas"/>
                        </a:rPr>
                        <a:t>   </a:t>
                      </a:r>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init(){</a:t>
                      </a:r>
                    </a:p>
                    <a:p>
                      <a:pPr algn="l"/>
                      <a:r>
                        <a:rPr lang="en-US" sz="1000" dirty="0" smtClean="0">
                          <a:solidFill>
                            <a:srgbClr val="000000"/>
                          </a:solidFill>
                          <a:latin typeface="Consolas"/>
                        </a:rPr>
                        <a:t>      </a:t>
                      </a:r>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a:t>
                      </a:r>
                      <a:r>
                        <a:rPr lang="en-US" sz="1000" i="1" dirty="0" smtClean="0">
                          <a:solidFill>
                            <a:srgbClr val="2A00FF"/>
                          </a:solidFill>
                          <a:latin typeface="Consolas"/>
                        </a:rPr>
                        <a:t>"HelloWorld2 is going to initialized."</a:t>
                      </a:r>
                      <a:r>
                        <a:rPr lang="en-US" sz="1000" i="1" dirty="0" smtClean="0">
                          <a:solidFill>
                            <a:srgbClr val="000000"/>
                          </a:solidFill>
                          <a:latin typeface="Consolas"/>
                        </a:rPr>
                        <a:t>);</a:t>
                      </a:r>
                    </a:p>
                    <a:p>
                      <a:pPr algn="l"/>
                      <a:r>
                        <a:rPr lang="en-US" sz="1000" dirty="0" smtClean="0">
                          <a:solidFill>
                            <a:srgbClr val="000000"/>
                          </a:solidFill>
                          <a:latin typeface="Consolas"/>
                        </a:rPr>
                        <a:t>   }</a:t>
                      </a:r>
                    </a:p>
                    <a:p>
                      <a:pPr algn="l"/>
                      <a:r>
                        <a:rPr lang="en-US" sz="1000" dirty="0" smtClean="0">
                          <a:solidFill>
                            <a:srgbClr val="000000"/>
                          </a:solidFill>
                          <a:latin typeface="Consolas"/>
                        </a:rPr>
                        <a:t>   </a:t>
                      </a:r>
                      <a:r>
                        <a:rPr lang="en-US" sz="1000" dirty="0" smtClean="0">
                          <a:solidFill>
                            <a:srgbClr val="646464"/>
                          </a:solidFill>
                          <a:latin typeface="Consolas"/>
                        </a:rPr>
                        <a:t>@</a:t>
                      </a:r>
                      <a:r>
                        <a:rPr lang="en-US" sz="1000" dirty="0" err="1" smtClean="0">
                          <a:solidFill>
                            <a:srgbClr val="646464"/>
                          </a:solidFill>
                          <a:latin typeface="Consolas"/>
                        </a:rPr>
                        <a:t>PreDestroy</a:t>
                      </a:r>
                      <a:endParaRPr lang="en-US" sz="1000" dirty="0" smtClean="0">
                        <a:solidFill>
                          <a:srgbClr val="646464"/>
                        </a:solidFill>
                        <a:latin typeface="Consolas"/>
                      </a:endParaRPr>
                    </a:p>
                    <a:p>
                      <a:pPr algn="l"/>
                      <a:r>
                        <a:rPr lang="en-US" sz="1000" dirty="0" smtClean="0">
                          <a:solidFill>
                            <a:srgbClr val="000000"/>
                          </a:solidFill>
                          <a:latin typeface="Consolas"/>
                        </a:rPr>
                        <a:t>   </a:t>
                      </a:r>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destroy(){</a:t>
                      </a:r>
                    </a:p>
                    <a:p>
                      <a:pPr algn="l"/>
                      <a:r>
                        <a:rPr lang="en-US" sz="1000" dirty="0" smtClean="0">
                          <a:solidFill>
                            <a:srgbClr val="000000"/>
                          </a:solidFill>
                          <a:latin typeface="Consolas"/>
                        </a:rPr>
                        <a:t>      </a:t>
                      </a:r>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a:t>
                      </a:r>
                      <a:r>
                        <a:rPr lang="en-US" sz="1000" i="1" dirty="0" smtClean="0">
                          <a:solidFill>
                            <a:srgbClr val="2A00FF"/>
                          </a:solidFill>
                          <a:latin typeface="Consolas"/>
                        </a:rPr>
                        <a:t>"Destroyed HelloWorld2"</a:t>
                      </a:r>
                      <a:r>
                        <a:rPr lang="en-US" sz="1000" i="1" dirty="0" smtClean="0">
                          <a:solidFill>
                            <a:srgbClr val="000000"/>
                          </a:solidFill>
                          <a:latin typeface="Consolas"/>
                        </a:rPr>
                        <a:t>);</a:t>
                      </a:r>
                    </a:p>
                    <a:p>
                      <a:pPr algn="l"/>
                      <a:r>
                        <a:rPr lang="en-US" sz="1000" dirty="0" smtClean="0">
                          <a:solidFill>
                            <a:srgbClr val="000000"/>
                          </a:solidFill>
                          <a:latin typeface="Consolas"/>
                        </a:rPr>
                        <a:t>   }</a:t>
                      </a:r>
                    </a:p>
                    <a:p>
                      <a:pPr algn="l"/>
                      <a:r>
                        <a:rPr lang="en-US" sz="1000" dirty="0" smtClean="0">
                          <a:solidFill>
                            <a:srgbClr val="000000"/>
                          </a:solidFill>
                          <a:latin typeface="Consolas"/>
                        </a:rPr>
                        <a:t>}</a:t>
                      </a:r>
                      <a:endParaRPr lang="en-US" sz="1100" dirty="0"/>
                    </a:p>
                  </a:txBody>
                  <a:tcPr/>
                </a:tc>
                <a:tc>
                  <a:txBody>
                    <a:bodyPr/>
                    <a:lstStyle/>
                    <a:p>
                      <a:pPr marL="0" algn="l" rtl="0" eaLnBrk="1" hangingPunct="1"/>
                      <a:r>
                        <a:rPr lang="en-US" sz="1000" b="1" kern="1200" dirty="0" smtClean="0">
                          <a:solidFill>
                            <a:srgbClr val="7F0055"/>
                          </a:solidFill>
                          <a:latin typeface="Consolas"/>
                          <a:ea typeface="+mn-ea"/>
                          <a:cs typeface="+mn-cs"/>
                        </a:rPr>
                        <a:t>&lt;beans&gt;</a:t>
                      </a:r>
                    </a:p>
                    <a:p>
                      <a:pPr marL="0" algn="l" rtl="0" eaLnBrk="1" hangingPunct="1"/>
                      <a:r>
                        <a:rPr lang="en-US" sz="1000" b="1" kern="1200" dirty="0" smtClean="0">
                          <a:solidFill>
                            <a:srgbClr val="7F0055"/>
                          </a:solidFill>
                          <a:latin typeface="Consolas"/>
                          <a:ea typeface="+mn-ea"/>
                          <a:cs typeface="+mn-cs"/>
                        </a:rPr>
                        <a:t>&lt;</a:t>
                      </a:r>
                      <a:r>
                        <a:rPr lang="en-US" sz="1000" b="1" kern="1200" dirty="0" err="1" smtClean="0">
                          <a:solidFill>
                            <a:srgbClr val="7F0055"/>
                          </a:solidFill>
                          <a:latin typeface="Consolas"/>
                          <a:ea typeface="+mn-ea"/>
                          <a:cs typeface="+mn-cs"/>
                        </a:rPr>
                        <a:t>context:annotation-config</a:t>
                      </a:r>
                      <a:r>
                        <a:rPr lang="en-US" sz="1000" b="1" kern="1200" dirty="0" smtClean="0">
                          <a:solidFill>
                            <a:srgbClr val="7F0055"/>
                          </a:solidFill>
                          <a:latin typeface="Consolas"/>
                          <a:ea typeface="+mn-ea"/>
                          <a:cs typeface="+mn-cs"/>
                        </a:rPr>
                        <a:t>&gt;&lt;/</a:t>
                      </a:r>
                      <a:r>
                        <a:rPr lang="en-US" sz="1000" b="1" kern="1200" dirty="0" err="1" smtClean="0">
                          <a:solidFill>
                            <a:srgbClr val="7F0055"/>
                          </a:solidFill>
                          <a:latin typeface="Consolas"/>
                          <a:ea typeface="+mn-ea"/>
                          <a:cs typeface="+mn-cs"/>
                        </a:rPr>
                        <a:t>context:annotation-config</a:t>
                      </a:r>
                      <a:r>
                        <a:rPr lang="en-US" sz="1000" b="1" kern="1200" dirty="0" smtClean="0">
                          <a:solidFill>
                            <a:srgbClr val="7F0055"/>
                          </a:solidFill>
                          <a:latin typeface="Consolas"/>
                          <a:ea typeface="+mn-ea"/>
                          <a:cs typeface="+mn-cs"/>
                        </a:rPr>
                        <a:t>&gt;</a:t>
                      </a:r>
                    </a:p>
                    <a:p>
                      <a:pPr marL="0" algn="l" rtl="0" eaLnBrk="1" hangingPunct="1"/>
                      <a:r>
                        <a:rPr lang="en-US" sz="1000" b="1" kern="1200" dirty="0" smtClean="0">
                          <a:solidFill>
                            <a:srgbClr val="7F0055"/>
                          </a:solidFill>
                          <a:latin typeface="Consolas"/>
                          <a:ea typeface="+mn-ea"/>
                          <a:cs typeface="+mn-cs"/>
                        </a:rPr>
                        <a:t>&lt;bean id="helloWorld2" class</a:t>
                      </a:r>
                      <a:r>
                        <a:rPr lang="en-US" sz="1000" b="1" kern="1200" smtClean="0">
                          <a:solidFill>
                            <a:srgbClr val="7F0055"/>
                          </a:solidFill>
                          <a:latin typeface="Consolas"/>
                          <a:ea typeface="+mn-ea"/>
                          <a:cs typeface="+mn-cs"/>
                        </a:rPr>
                        <a:t>="foo.HelloWord2"&gt;</a:t>
                      </a:r>
                      <a:endParaRPr lang="en-US" sz="1000" b="1" kern="1200" dirty="0" smtClean="0">
                        <a:solidFill>
                          <a:srgbClr val="7F0055"/>
                        </a:solidFill>
                        <a:latin typeface="Consolas"/>
                        <a:ea typeface="+mn-ea"/>
                        <a:cs typeface="+mn-cs"/>
                      </a:endParaRPr>
                    </a:p>
                    <a:p>
                      <a:pPr marL="0" algn="l" rtl="0" eaLnBrk="1" hangingPunct="1"/>
                      <a:r>
                        <a:rPr lang="en-US" sz="1000" b="1" kern="1200" dirty="0" smtClean="0">
                          <a:solidFill>
                            <a:srgbClr val="7F0055"/>
                          </a:solidFill>
                          <a:latin typeface="Consolas"/>
                          <a:ea typeface="+mn-ea"/>
                          <a:cs typeface="+mn-cs"/>
                        </a:rPr>
                        <a:t>&lt;property name="message" value="Hello World!" /&gt;</a:t>
                      </a:r>
                    </a:p>
                    <a:p>
                      <a:pPr marL="0" algn="l" rtl="0" eaLnBrk="1" hangingPunct="1"/>
                      <a:r>
                        <a:rPr lang="en-US" sz="1000" b="1" kern="1200" dirty="0" smtClean="0">
                          <a:solidFill>
                            <a:srgbClr val="7F0055"/>
                          </a:solidFill>
                          <a:latin typeface="Consolas"/>
                          <a:ea typeface="+mn-ea"/>
                          <a:cs typeface="+mn-cs"/>
                        </a:rPr>
                        <a:t>&lt;/bean&gt;</a:t>
                      </a:r>
                    </a:p>
                    <a:p>
                      <a:pPr marL="0" algn="l" rtl="0" eaLnBrk="1" hangingPunct="1"/>
                      <a:r>
                        <a:rPr lang="en-US" sz="1000" b="1" kern="1200" dirty="0" smtClean="0">
                          <a:solidFill>
                            <a:srgbClr val="7F0055"/>
                          </a:solidFill>
                          <a:latin typeface="Consolas"/>
                          <a:ea typeface="+mn-ea"/>
                          <a:cs typeface="+mn-cs"/>
                        </a:rPr>
                        <a:t>&lt;/beans&gt;</a:t>
                      </a:r>
                    </a:p>
                    <a:p>
                      <a:pPr algn="l"/>
                      <a:endParaRPr lang="en-US" sz="1200" b="1" kern="1200" dirty="0" smtClean="0">
                        <a:solidFill>
                          <a:srgbClr val="7F0055"/>
                        </a:solidFill>
                        <a:latin typeface="Consolas"/>
                        <a:ea typeface="+mn-ea"/>
                        <a:cs typeface="+mn-cs"/>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Dependency Injection – Singleton scope</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b="1" dirty="0" smtClean="0">
                <a:latin typeface="Calibri" pitchFamily="34" charset="0"/>
                <a:cs typeface="Calibri" pitchFamily="34" charset="0"/>
              </a:rPr>
              <a:t>By default all beans in Spring are singletons.  That is there will be a single instance of a bean per factory.</a:t>
            </a:r>
          </a:p>
          <a:p>
            <a:r>
              <a:rPr lang="en-US" sz="1400" b="1" dirty="0" smtClean="0">
                <a:latin typeface="Calibri" pitchFamily="34" charset="0"/>
                <a:cs typeface="Calibri" pitchFamily="34" charset="0"/>
              </a:rPr>
              <a:t>Singletons are great for stateless objects such as service layer objects, data access objects, web controllers.</a:t>
            </a:r>
          </a:p>
          <a:p>
            <a:r>
              <a:rPr lang="en-US" sz="1400" b="1" dirty="0" smtClean="0">
                <a:latin typeface="Calibri" pitchFamily="34" charset="0"/>
                <a:cs typeface="Calibri" pitchFamily="34" charset="0"/>
              </a:rPr>
              <a:t>Things to Consider</a:t>
            </a:r>
          </a:p>
          <a:p>
            <a:pPr>
              <a:buNone/>
            </a:pPr>
            <a:r>
              <a:rPr lang="en-US" sz="1400" b="1" dirty="0" smtClean="0">
                <a:latin typeface="Calibri" pitchFamily="34" charset="0"/>
                <a:cs typeface="Calibri" pitchFamily="34" charset="0"/>
              </a:rPr>
              <a:t>		- Spring can manage lifecycle</a:t>
            </a:r>
          </a:p>
          <a:p>
            <a:pPr>
              <a:buNone/>
            </a:pPr>
            <a:r>
              <a:rPr lang="en-US" sz="1400" b="1" dirty="0" smtClean="0">
                <a:latin typeface="Calibri" pitchFamily="34" charset="0"/>
                <a:cs typeface="Calibri" pitchFamily="34" charset="0"/>
              </a:rPr>
              <a:t>		- No instantiation overhead</a:t>
            </a:r>
          </a:p>
          <a:p>
            <a:pPr>
              <a:buNone/>
            </a:pPr>
            <a:r>
              <a:rPr lang="en-US" sz="1400" b="1" dirty="0" smtClean="0">
                <a:latin typeface="Calibri" pitchFamily="34" charset="0"/>
                <a:cs typeface="Calibri" pitchFamily="34" charset="0"/>
              </a:rPr>
              <a:t>		- Need to be aware of multithreading</a:t>
            </a:r>
          </a:p>
          <a:p>
            <a:endParaRPr lang="en-US" sz="1400" b="1" dirty="0" smtClean="0">
              <a:latin typeface="Calibri" pitchFamily="34" charset="0"/>
              <a:cs typeface="Calibri" pitchFamily="34" charset="0"/>
            </a:endParaRPr>
          </a:p>
          <a:p>
            <a:r>
              <a:rPr lang="en-US" sz="1400" b="1" dirty="0" smtClean="0">
                <a:latin typeface="Calibri" pitchFamily="34" charset="0"/>
                <a:cs typeface="Calibri" pitchFamily="34" charset="0"/>
              </a:rPr>
              <a:t>&lt;bean id=“book1” class=“…”&gt;</a:t>
            </a:r>
          </a:p>
          <a:p>
            <a:r>
              <a:rPr lang="en-US" sz="1400" b="1" dirty="0" smtClean="0">
                <a:latin typeface="Calibri" pitchFamily="34" charset="0"/>
                <a:cs typeface="Calibri" pitchFamily="34" charset="0"/>
              </a:rPr>
              <a:t>&lt;bean id=“book1” class=“…”  scope=“singleton”&gt;</a:t>
            </a: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Dependency Injection – Prototype scope</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Sometimes you want to retrieve a new instance of a bean when retrieving it from the factory .</a:t>
            </a:r>
          </a:p>
          <a:p>
            <a:r>
              <a:rPr lang="en-US" sz="1400" dirty="0" smtClean="0">
                <a:latin typeface="Calibri" pitchFamily="34" charset="0"/>
                <a:cs typeface="Calibri" pitchFamily="34" charset="0"/>
              </a:rPr>
              <a:t>Need to specify a scope of prototype.</a:t>
            </a:r>
          </a:p>
          <a:p>
            <a:pPr>
              <a:buNone/>
            </a:pPr>
            <a:endParaRPr lang="en-US" sz="1400" dirty="0" smtClean="0">
              <a:latin typeface="Calibri" pitchFamily="34" charset="0"/>
              <a:cs typeface="Calibri" pitchFamily="34" charset="0"/>
            </a:endParaRPr>
          </a:p>
          <a:p>
            <a:r>
              <a:rPr lang="en-US" sz="1400" dirty="0" smtClean="0">
                <a:latin typeface="Calibri" pitchFamily="34" charset="0"/>
                <a:cs typeface="Calibri" pitchFamily="34" charset="0"/>
              </a:rPr>
              <a:t>Things to consider :</a:t>
            </a:r>
          </a:p>
          <a:p>
            <a:pPr>
              <a:buFont typeface="Wingdings" pitchFamily="2" charset="2"/>
              <a:buChar char="Ø"/>
            </a:pPr>
            <a:r>
              <a:rPr lang="en-US" sz="1400" dirty="0" smtClean="0">
                <a:latin typeface="Calibri" pitchFamily="34" charset="0"/>
                <a:cs typeface="Calibri" pitchFamily="34" charset="0"/>
              </a:rPr>
              <a:t>	thread-safe</a:t>
            </a:r>
          </a:p>
          <a:p>
            <a:pPr>
              <a:buFont typeface="Wingdings" pitchFamily="2" charset="2"/>
              <a:buChar char="Ø"/>
            </a:pPr>
            <a:r>
              <a:rPr lang="en-US" sz="1400" dirty="0" smtClean="0">
                <a:latin typeface="Calibri" pitchFamily="34" charset="0"/>
                <a:cs typeface="Calibri" pitchFamily="34" charset="0"/>
              </a:rPr>
              <a:t>	instantiation occurs on each request</a:t>
            </a:r>
          </a:p>
          <a:p>
            <a:pPr>
              <a:buFont typeface="Wingdings" pitchFamily="2" charset="2"/>
              <a:buChar char="Ø"/>
            </a:pPr>
            <a:r>
              <a:rPr lang="en-US" sz="1400" dirty="0" smtClean="0">
                <a:latin typeface="Calibri" pitchFamily="34" charset="0"/>
                <a:cs typeface="Calibri" pitchFamily="34" charset="0"/>
              </a:rPr>
              <a:t>	lifecycle not managed by Spring</a:t>
            </a:r>
          </a:p>
          <a:p>
            <a:endParaRPr lang="en-US" sz="1400" dirty="0" smtClean="0">
              <a:latin typeface="Calibri" pitchFamily="34" charset="0"/>
              <a:cs typeface="Calibri" pitchFamily="34" charset="0"/>
            </a:endParaRPr>
          </a:p>
          <a:p>
            <a:r>
              <a:rPr lang="en-US" sz="1400" dirty="0" smtClean="0">
                <a:latin typeface="Calibri" pitchFamily="34" charset="0"/>
                <a:cs typeface="Calibri" pitchFamily="34" charset="0"/>
              </a:rPr>
              <a:t>&lt;bean id=“book1” class=“…”  scope=“prototype”&gt;</a:t>
            </a:r>
          </a:p>
          <a:p>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Dependency Injection – Prototype scope</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Sometimes you want to retrieve a new instance of a bean when retrieving it from the factory .</a:t>
            </a:r>
          </a:p>
          <a:p>
            <a:r>
              <a:rPr lang="en-US" sz="1400" dirty="0" smtClean="0">
                <a:latin typeface="Calibri" pitchFamily="34" charset="0"/>
                <a:cs typeface="Calibri" pitchFamily="34" charset="0"/>
              </a:rPr>
              <a:t>Need to specify a scope of prototype.</a:t>
            </a:r>
          </a:p>
          <a:p>
            <a:pPr>
              <a:buNone/>
            </a:pPr>
            <a:endParaRPr lang="en-US" sz="1400" dirty="0" smtClean="0">
              <a:latin typeface="Calibri" pitchFamily="34" charset="0"/>
              <a:cs typeface="Calibri" pitchFamily="34" charset="0"/>
            </a:endParaRPr>
          </a:p>
          <a:p>
            <a:r>
              <a:rPr lang="en-US" sz="1400" dirty="0" smtClean="0">
                <a:latin typeface="Calibri" pitchFamily="34" charset="0"/>
                <a:cs typeface="Calibri" pitchFamily="34" charset="0"/>
              </a:rPr>
              <a:t>Things to consider :</a:t>
            </a:r>
          </a:p>
          <a:p>
            <a:pPr>
              <a:buFont typeface="Wingdings" pitchFamily="2" charset="2"/>
              <a:buChar char="Ø"/>
            </a:pPr>
            <a:r>
              <a:rPr lang="en-US" sz="1400" dirty="0" smtClean="0">
                <a:latin typeface="Calibri" pitchFamily="34" charset="0"/>
                <a:cs typeface="Calibri" pitchFamily="34" charset="0"/>
              </a:rPr>
              <a:t>	thread-safe</a:t>
            </a:r>
          </a:p>
          <a:p>
            <a:pPr>
              <a:buFont typeface="Wingdings" pitchFamily="2" charset="2"/>
              <a:buChar char="Ø"/>
            </a:pPr>
            <a:r>
              <a:rPr lang="en-US" sz="1400" dirty="0" smtClean="0">
                <a:latin typeface="Calibri" pitchFamily="34" charset="0"/>
                <a:cs typeface="Calibri" pitchFamily="34" charset="0"/>
              </a:rPr>
              <a:t>	instantiation occurs on each request</a:t>
            </a:r>
          </a:p>
          <a:p>
            <a:pPr>
              <a:buFont typeface="Wingdings" pitchFamily="2" charset="2"/>
              <a:buChar char="Ø"/>
            </a:pPr>
            <a:r>
              <a:rPr lang="en-US" sz="1400" dirty="0" smtClean="0">
                <a:latin typeface="Calibri" pitchFamily="34" charset="0"/>
                <a:cs typeface="Calibri" pitchFamily="34" charset="0"/>
              </a:rPr>
              <a:t>	lifecycle not managed by Spring</a:t>
            </a:r>
          </a:p>
          <a:p>
            <a:endParaRPr lang="en-US" sz="1400" dirty="0" smtClean="0">
              <a:latin typeface="Calibri" pitchFamily="34" charset="0"/>
              <a:cs typeface="Calibri" pitchFamily="34" charset="0"/>
            </a:endParaRPr>
          </a:p>
          <a:p>
            <a:r>
              <a:rPr lang="en-US" sz="1400" dirty="0" smtClean="0">
                <a:latin typeface="Calibri" pitchFamily="34" charset="0"/>
                <a:cs typeface="Calibri" pitchFamily="34" charset="0"/>
              </a:rPr>
              <a:t>&lt;bean id=“book1” class=“…”  scope=“prototype”&gt;</a:t>
            </a:r>
          </a:p>
          <a:p>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alibri" pitchFamily="34" charset="0"/>
              </a:rPr>
              <a:t>ApplicationContext</a:t>
            </a:r>
            <a:r>
              <a:rPr lang="en-US" sz="2400" b="1" dirty="0" smtClean="0">
                <a:latin typeface="Calibri" pitchFamily="34" charset="0"/>
                <a:cs typeface="Calibri" pitchFamily="34" charset="0"/>
              </a:rPr>
              <a:t> Factory</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Ø"/>
            </a:pPr>
            <a:r>
              <a:rPr lang="en-IN" sz="1400" dirty="0" err="1" smtClean="0">
                <a:latin typeface="Calibri" pitchFamily="34" charset="0"/>
                <a:cs typeface="Calibri" pitchFamily="34" charset="0"/>
              </a:rPr>
              <a:t>ApplicationContext</a:t>
            </a:r>
            <a:r>
              <a:rPr lang="en-IN" sz="1400" dirty="0" smtClean="0">
                <a:latin typeface="Calibri" pitchFamily="34" charset="0"/>
                <a:cs typeface="Calibri" pitchFamily="34" charset="0"/>
              </a:rPr>
              <a:t> is an extension of </a:t>
            </a:r>
            <a:r>
              <a:rPr lang="en-IN" sz="1400" dirty="0" err="1" smtClean="0">
                <a:latin typeface="Calibri" pitchFamily="34" charset="0"/>
                <a:cs typeface="Calibri" pitchFamily="34" charset="0"/>
              </a:rPr>
              <a:t>BeanFactory</a:t>
            </a:r>
            <a:r>
              <a:rPr lang="en-IN" sz="1400" dirty="0" smtClean="0">
                <a:latin typeface="Calibri" pitchFamily="34" charset="0"/>
                <a:cs typeface="Calibri" pitchFamily="34" charset="0"/>
              </a:rPr>
              <a:t>.</a:t>
            </a:r>
          </a:p>
          <a:p>
            <a:pPr>
              <a:buFont typeface="Wingdings" pitchFamily="2" charset="2"/>
              <a:buChar char="Ø"/>
            </a:pPr>
            <a:r>
              <a:rPr lang="en-US" sz="1400" dirty="0" smtClean="0">
                <a:latin typeface="Calibri" pitchFamily="34" charset="0"/>
                <a:cs typeface="Calibri" pitchFamily="34" charset="0"/>
              </a:rPr>
              <a:t> Like '</a:t>
            </a:r>
            <a:r>
              <a:rPr lang="en-US" sz="1400" dirty="0" err="1" smtClean="0">
                <a:latin typeface="Calibri" pitchFamily="34" charset="0"/>
                <a:cs typeface="Calibri" pitchFamily="34" charset="0"/>
              </a:rPr>
              <a:t>BeanFactory</a:t>
            </a:r>
            <a:r>
              <a:rPr lang="en-US" sz="1400" dirty="0" smtClean="0">
                <a:latin typeface="Calibri" pitchFamily="34" charset="0"/>
                <a:cs typeface="Calibri" pitchFamily="34" charset="0"/>
              </a:rPr>
              <a:t>' it can be used to load bean definitions, wire beans together and dispense beans upon request. </a:t>
            </a:r>
          </a:p>
          <a:p>
            <a:pPr>
              <a:buFont typeface="Wingdings" pitchFamily="2" charset="2"/>
              <a:buChar char="Ø"/>
            </a:pPr>
            <a:r>
              <a:rPr lang="en-IN" sz="1400" dirty="0" smtClean="0">
                <a:latin typeface="Calibri" pitchFamily="34" charset="0"/>
                <a:cs typeface="Calibri" pitchFamily="34" charset="0"/>
              </a:rPr>
              <a:t> It allows you to configure and manage Spring and Spring-managed resources in a completely declarative way.</a:t>
            </a:r>
            <a:endParaRPr lang="en-US" sz="1400" dirty="0" smtClean="0">
              <a:latin typeface="Calibri" pitchFamily="34" charset="0"/>
              <a:cs typeface="Calibri" pitchFamily="34" charset="0"/>
            </a:endParaRPr>
          </a:p>
          <a:p>
            <a:endParaRPr lang="en-IN" sz="1400" dirty="0"/>
          </a:p>
        </p:txBody>
      </p:sp>
    </p:spTree>
  </p:cSld>
  <p:clrMapOvr>
    <a:masterClrMapping/>
  </p:clrMapOvr>
  <p:transition spd="med">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alibri" pitchFamily="34" charset="0"/>
              </a:rPr>
              <a:t>ApplicationContext</a:t>
            </a:r>
            <a:r>
              <a:rPr lang="en-US" sz="2400" b="1" dirty="0" smtClean="0">
                <a:latin typeface="Calibri" pitchFamily="34" charset="0"/>
                <a:cs typeface="Calibri" pitchFamily="34" charset="0"/>
              </a:rPr>
              <a:t> Factory</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IN" sz="1400" b="1" dirty="0" err="1" smtClean="0">
                <a:latin typeface="Calibri" pitchFamily="34" charset="0"/>
                <a:cs typeface="Calibri" pitchFamily="34" charset="0"/>
              </a:rPr>
              <a:t>ApplicationContext</a:t>
            </a:r>
            <a:r>
              <a:rPr lang="en-IN" sz="1400" b="1" dirty="0" smtClean="0">
                <a:latin typeface="Calibri" pitchFamily="34" charset="0"/>
                <a:cs typeface="Calibri" pitchFamily="34" charset="0"/>
              </a:rPr>
              <a:t> supports the following features not present in a </a:t>
            </a:r>
            <a:r>
              <a:rPr lang="en-IN" sz="1400" b="1" dirty="0" err="1" smtClean="0">
                <a:latin typeface="Calibri" pitchFamily="34" charset="0"/>
                <a:cs typeface="Calibri" pitchFamily="34" charset="0"/>
              </a:rPr>
              <a:t>BeanFactory</a:t>
            </a:r>
            <a:r>
              <a:rPr lang="en-IN" sz="1400" b="1" dirty="0" smtClean="0">
                <a:latin typeface="Calibri" pitchFamily="34" charset="0"/>
                <a:cs typeface="Calibri" pitchFamily="34" charset="0"/>
              </a:rPr>
              <a:t>:</a:t>
            </a:r>
          </a:p>
          <a:p>
            <a:endParaRPr lang="en-IN" sz="1400" dirty="0" smtClean="0">
              <a:latin typeface="Calibri" pitchFamily="34" charset="0"/>
              <a:cs typeface="Calibri" pitchFamily="34" charset="0"/>
            </a:endParaRPr>
          </a:p>
          <a:p>
            <a:pPr lvl="1">
              <a:buNone/>
            </a:pPr>
            <a:r>
              <a:rPr lang="en-IN" sz="1400" dirty="0" smtClean="0">
                <a:latin typeface="Calibri" pitchFamily="34" charset="0"/>
                <a:cs typeface="Calibri" pitchFamily="34" charset="0"/>
              </a:rPr>
              <a:t>• </a:t>
            </a:r>
            <a:r>
              <a:rPr lang="en-IN" sz="1400" b="1" dirty="0" smtClean="0">
                <a:solidFill>
                  <a:schemeClr val="tx2"/>
                </a:solidFill>
                <a:latin typeface="Calibri" pitchFamily="34" charset="0"/>
                <a:cs typeface="Calibri" pitchFamily="34" charset="0"/>
              </a:rPr>
              <a:t>Internationalization</a:t>
            </a:r>
          </a:p>
          <a:p>
            <a:pPr lvl="1">
              <a:buNone/>
            </a:pPr>
            <a:r>
              <a:rPr lang="en-IN" sz="1400" b="1" dirty="0" smtClean="0">
                <a:solidFill>
                  <a:schemeClr val="tx2"/>
                </a:solidFill>
                <a:latin typeface="Calibri" pitchFamily="34" charset="0"/>
                <a:cs typeface="Calibri" pitchFamily="34" charset="0"/>
              </a:rPr>
              <a:t>• Event publication</a:t>
            </a:r>
          </a:p>
          <a:p>
            <a:pPr lvl="1">
              <a:buNone/>
            </a:pPr>
            <a:r>
              <a:rPr lang="en-IN" sz="1400" b="1" dirty="0" smtClean="0">
                <a:solidFill>
                  <a:schemeClr val="tx2"/>
                </a:solidFill>
                <a:latin typeface="Calibri" pitchFamily="34" charset="0"/>
                <a:cs typeface="Calibri" pitchFamily="34" charset="0"/>
              </a:rPr>
              <a:t>• Resource management and access</a:t>
            </a:r>
          </a:p>
          <a:p>
            <a:pPr lvl="1">
              <a:buNone/>
            </a:pPr>
            <a:r>
              <a:rPr lang="en-IN" sz="1400" b="1" dirty="0" smtClean="0">
                <a:solidFill>
                  <a:schemeClr val="tx2"/>
                </a:solidFill>
                <a:latin typeface="Calibri" pitchFamily="34" charset="0"/>
                <a:cs typeface="Calibri" pitchFamily="34" charset="0"/>
              </a:rPr>
              <a:t>• Additional life cycle interfaces</a:t>
            </a:r>
          </a:p>
          <a:p>
            <a:pPr lvl="1">
              <a:buNone/>
            </a:pPr>
            <a:r>
              <a:rPr lang="en-IN" sz="1400" b="1" dirty="0" smtClean="0">
                <a:solidFill>
                  <a:schemeClr val="tx2"/>
                </a:solidFill>
                <a:latin typeface="Calibri" pitchFamily="34" charset="0"/>
                <a:cs typeface="Calibri" pitchFamily="34" charset="0"/>
              </a:rPr>
              <a:t>• Improved automatic configuration of infrastructure components</a:t>
            </a:r>
            <a:endParaRPr lang="en-IN" sz="1400" b="1" dirty="0">
              <a:solidFill>
                <a:schemeClr val="tx2"/>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alibri" pitchFamily="34" charset="0"/>
              </a:rPr>
              <a:t>ApplicationContext</a:t>
            </a:r>
            <a:r>
              <a:rPr lang="en-US" sz="2400" b="1" dirty="0" smtClean="0">
                <a:latin typeface="Calibri" pitchFamily="34" charset="0"/>
                <a:cs typeface="Calibri" pitchFamily="34" charset="0"/>
              </a:rPr>
              <a:t> Factory</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b="1" dirty="0" smtClean="0">
                <a:latin typeface="Calibri" pitchFamily="34" charset="0"/>
                <a:cs typeface="Calibri" pitchFamily="34" charset="0"/>
              </a:rPr>
              <a:t>The three commonly used implementation of 'Application Context' are  :</a:t>
            </a:r>
            <a:r>
              <a:rPr lang="en-US" sz="1400" dirty="0" smtClean="0">
                <a:latin typeface="Calibri" pitchFamily="34" charset="0"/>
                <a:cs typeface="Calibri" pitchFamily="34" charset="0"/>
              </a:rPr>
              <a:t/>
            </a:r>
            <a:br>
              <a:rPr lang="en-US" sz="1400" dirty="0" smtClean="0">
                <a:latin typeface="Calibri" pitchFamily="34" charset="0"/>
                <a:cs typeface="Calibri" pitchFamily="34" charset="0"/>
              </a:rPr>
            </a:br>
            <a:r>
              <a:rPr lang="en-US" sz="1400" dirty="0" smtClean="0">
                <a:latin typeface="Calibri" pitchFamily="34" charset="0"/>
                <a:cs typeface="Calibri" pitchFamily="34" charset="0"/>
              </a:rPr>
              <a:t>1. </a:t>
            </a:r>
            <a:r>
              <a:rPr lang="en-US" sz="1400" b="1" u="sng" dirty="0" err="1" smtClean="0">
                <a:solidFill>
                  <a:schemeClr val="tx2"/>
                </a:solidFill>
                <a:latin typeface="Calibri" pitchFamily="34" charset="0"/>
                <a:cs typeface="Calibri" pitchFamily="34" charset="0"/>
              </a:rPr>
              <a:t>ClassPathXmlApplicationContext</a:t>
            </a:r>
            <a:r>
              <a:rPr lang="en-US" sz="1400" b="1" dirty="0" smtClean="0">
                <a:solidFill>
                  <a:schemeClr val="tx2"/>
                </a:solidFill>
                <a:latin typeface="Calibri" pitchFamily="34" charset="0"/>
                <a:cs typeface="Calibri" pitchFamily="34" charset="0"/>
              </a:rPr>
              <a:t> :</a:t>
            </a:r>
            <a:r>
              <a:rPr lang="en-US" sz="1400" dirty="0" smtClean="0">
                <a:latin typeface="Calibri" pitchFamily="34" charset="0"/>
                <a:cs typeface="Calibri" pitchFamily="34" charset="0"/>
              </a:rPr>
              <a:t> It Loads  context definition from an XML file located in the </a:t>
            </a:r>
            <a:r>
              <a:rPr lang="en-US" sz="1400" dirty="0" err="1" smtClean="0">
                <a:latin typeface="Calibri" pitchFamily="34" charset="0"/>
                <a:cs typeface="Calibri" pitchFamily="34" charset="0"/>
              </a:rPr>
              <a:t>classpath</a:t>
            </a:r>
            <a:r>
              <a:rPr lang="en-US" sz="1400" dirty="0" smtClean="0">
                <a:latin typeface="Calibri" pitchFamily="34" charset="0"/>
                <a:cs typeface="Calibri" pitchFamily="34" charset="0"/>
              </a:rPr>
              <a:t>, treating context definitions as </a:t>
            </a:r>
            <a:r>
              <a:rPr lang="en-US" sz="1400" dirty="0" err="1" smtClean="0">
                <a:latin typeface="Calibri" pitchFamily="34" charset="0"/>
                <a:cs typeface="Calibri" pitchFamily="34" charset="0"/>
              </a:rPr>
              <a:t>classpath</a:t>
            </a:r>
            <a:r>
              <a:rPr lang="en-US" sz="1400" dirty="0" smtClean="0">
                <a:latin typeface="Calibri" pitchFamily="34" charset="0"/>
                <a:cs typeface="Calibri" pitchFamily="34" charset="0"/>
              </a:rPr>
              <a:t> resources. </a:t>
            </a:r>
          </a:p>
          <a:p>
            <a:pPr>
              <a:buNone/>
            </a:pPr>
            <a:r>
              <a:rPr lang="en-US" sz="1400" dirty="0" smtClean="0">
                <a:latin typeface="Calibri" pitchFamily="34" charset="0"/>
                <a:cs typeface="Calibri" pitchFamily="34" charset="0"/>
              </a:rPr>
              <a:t>	The application context is loaded from the application's </a:t>
            </a:r>
            <a:r>
              <a:rPr lang="en-US" sz="1400" dirty="0" err="1" smtClean="0">
                <a:latin typeface="Calibri" pitchFamily="34" charset="0"/>
                <a:cs typeface="Calibri" pitchFamily="34" charset="0"/>
              </a:rPr>
              <a:t>classpath</a:t>
            </a:r>
            <a:r>
              <a:rPr lang="en-US" sz="1400" dirty="0" smtClean="0">
                <a:latin typeface="Calibri" pitchFamily="34" charset="0"/>
                <a:cs typeface="Calibri" pitchFamily="34" charset="0"/>
              </a:rPr>
              <a:t> by using the code </a:t>
            </a:r>
            <a:br>
              <a:rPr lang="en-US" sz="1400" dirty="0" smtClean="0">
                <a:latin typeface="Calibri" pitchFamily="34" charset="0"/>
                <a:cs typeface="Calibri" pitchFamily="34" charset="0"/>
              </a:rPr>
            </a:br>
            <a:r>
              <a:rPr lang="en-US" sz="1400" b="1" dirty="0" err="1" smtClean="0">
                <a:solidFill>
                  <a:srgbClr val="C00000"/>
                </a:solidFill>
                <a:latin typeface="Calibri" pitchFamily="34" charset="0"/>
                <a:cs typeface="Calibri" pitchFamily="34" charset="0"/>
              </a:rPr>
              <a:t>ApplicationContext</a:t>
            </a:r>
            <a:r>
              <a:rPr lang="en-US" sz="1400" b="1" dirty="0" smtClean="0">
                <a:solidFill>
                  <a:srgbClr val="C00000"/>
                </a:solidFill>
                <a:latin typeface="Calibri" pitchFamily="34" charset="0"/>
                <a:cs typeface="Calibri" pitchFamily="34" charset="0"/>
              </a:rPr>
              <a:t>    context = new </a:t>
            </a:r>
            <a:r>
              <a:rPr lang="en-US" sz="1400" b="1" dirty="0" err="1" smtClean="0">
                <a:solidFill>
                  <a:srgbClr val="C00000"/>
                </a:solidFill>
                <a:latin typeface="Calibri" pitchFamily="34" charset="0"/>
                <a:cs typeface="Calibri" pitchFamily="34" charset="0"/>
              </a:rPr>
              <a:t>ClassPathXmlApplicationContext</a:t>
            </a:r>
            <a:r>
              <a:rPr lang="en-US" sz="1400" b="1" dirty="0" smtClean="0">
                <a:solidFill>
                  <a:srgbClr val="C00000"/>
                </a:solidFill>
                <a:latin typeface="Calibri" pitchFamily="34" charset="0"/>
                <a:cs typeface="Calibri" pitchFamily="34" charset="0"/>
              </a:rPr>
              <a:t>("bean.xml");</a:t>
            </a:r>
          </a:p>
          <a:p>
            <a:pPr>
              <a:buNone/>
            </a:pPr>
            <a:r>
              <a:rPr lang="en-US" sz="1400" b="1" dirty="0" smtClean="0">
                <a:solidFill>
                  <a:srgbClr val="C00000"/>
                </a:solidFill>
                <a:latin typeface="Calibri" pitchFamily="34" charset="0"/>
                <a:cs typeface="Calibri" pitchFamily="34" charset="0"/>
              </a:rPr>
              <a:t> </a:t>
            </a:r>
            <a:br>
              <a:rPr lang="en-US" sz="1400" b="1" dirty="0" smtClean="0">
                <a:solidFill>
                  <a:srgbClr val="C00000"/>
                </a:solidFill>
                <a:latin typeface="Calibri" pitchFamily="34" charset="0"/>
                <a:cs typeface="Calibri" pitchFamily="34" charset="0"/>
              </a:rPr>
            </a:br>
            <a:r>
              <a:rPr lang="en-US" sz="1400" b="1" dirty="0" smtClean="0">
                <a:solidFill>
                  <a:schemeClr val="tx2"/>
                </a:solidFill>
                <a:latin typeface="Calibri" pitchFamily="34" charset="0"/>
                <a:cs typeface="Calibri" pitchFamily="34" charset="0"/>
              </a:rPr>
              <a:t>2. </a:t>
            </a:r>
            <a:r>
              <a:rPr lang="en-US" sz="1400" b="1" u="sng" dirty="0" err="1" smtClean="0">
                <a:solidFill>
                  <a:schemeClr val="tx2"/>
                </a:solidFill>
                <a:latin typeface="Calibri" pitchFamily="34" charset="0"/>
                <a:cs typeface="Calibri" pitchFamily="34" charset="0"/>
              </a:rPr>
              <a:t>FileSystemXmlApplicationContext</a:t>
            </a:r>
            <a:r>
              <a:rPr lang="en-US" sz="1400" b="1" dirty="0" smtClean="0">
                <a:solidFill>
                  <a:schemeClr val="tx2"/>
                </a:solidFill>
                <a:latin typeface="Calibri" pitchFamily="34" charset="0"/>
                <a:cs typeface="Calibri" pitchFamily="34" charset="0"/>
              </a:rPr>
              <a:t> : </a:t>
            </a:r>
            <a:r>
              <a:rPr lang="en-US" sz="1400" dirty="0" smtClean="0">
                <a:latin typeface="Calibri" pitchFamily="34" charset="0"/>
                <a:cs typeface="Calibri" pitchFamily="34" charset="0"/>
              </a:rPr>
              <a:t>It loads context definition from an XML file in the </a:t>
            </a:r>
            <a:r>
              <a:rPr lang="en-US" sz="1400" dirty="0" err="1" smtClean="0">
                <a:latin typeface="Calibri" pitchFamily="34" charset="0"/>
                <a:cs typeface="Calibri" pitchFamily="34" charset="0"/>
              </a:rPr>
              <a:t>filesystem</a:t>
            </a:r>
            <a:r>
              <a:rPr lang="en-US" sz="1400" dirty="0" smtClean="0">
                <a:latin typeface="Calibri" pitchFamily="34" charset="0"/>
                <a:cs typeface="Calibri" pitchFamily="34" charset="0"/>
              </a:rPr>
              <a:t>. The application context is loaded from the file system by using the code </a:t>
            </a:r>
            <a:br>
              <a:rPr lang="en-US" sz="1400" dirty="0" smtClean="0">
                <a:latin typeface="Calibri" pitchFamily="34" charset="0"/>
                <a:cs typeface="Calibri" pitchFamily="34" charset="0"/>
              </a:rPr>
            </a:br>
            <a:r>
              <a:rPr lang="en-US" sz="1400" b="1" dirty="0" err="1" smtClean="0">
                <a:solidFill>
                  <a:srgbClr val="C00000"/>
                </a:solidFill>
                <a:latin typeface="Calibri" pitchFamily="34" charset="0"/>
                <a:cs typeface="Calibri" pitchFamily="34" charset="0"/>
              </a:rPr>
              <a:t>ApplicationContext</a:t>
            </a:r>
            <a:r>
              <a:rPr lang="en-US" sz="1400" b="1" dirty="0" smtClean="0">
                <a:solidFill>
                  <a:srgbClr val="C00000"/>
                </a:solidFill>
                <a:latin typeface="Calibri" pitchFamily="34" charset="0"/>
                <a:cs typeface="Calibri" pitchFamily="34" charset="0"/>
              </a:rPr>
              <a:t>    context = new </a:t>
            </a:r>
            <a:r>
              <a:rPr lang="en-US" sz="1400" b="1" dirty="0" err="1" smtClean="0">
                <a:solidFill>
                  <a:srgbClr val="C00000"/>
                </a:solidFill>
                <a:latin typeface="Calibri" pitchFamily="34" charset="0"/>
                <a:cs typeface="Calibri" pitchFamily="34" charset="0"/>
              </a:rPr>
              <a:t>FileSystemXmlApplicationContext</a:t>
            </a:r>
            <a:r>
              <a:rPr lang="en-US" sz="1400" b="1" dirty="0" smtClean="0">
                <a:solidFill>
                  <a:srgbClr val="C00000"/>
                </a:solidFill>
                <a:latin typeface="Calibri" pitchFamily="34" charset="0"/>
                <a:cs typeface="Calibri" pitchFamily="34" charset="0"/>
              </a:rPr>
              <a:t>("bean.xml"); </a:t>
            </a:r>
          </a:p>
          <a:p>
            <a:pPr>
              <a:buNone/>
            </a:pPr>
            <a:r>
              <a:rPr lang="en-US" sz="1400" dirty="0" smtClean="0">
                <a:latin typeface="Calibri" pitchFamily="34" charset="0"/>
                <a:cs typeface="Calibri" pitchFamily="34" charset="0"/>
              </a:rPr>
              <a:t/>
            </a:r>
            <a:br>
              <a:rPr lang="en-US" sz="1400" dirty="0" smtClean="0">
                <a:latin typeface="Calibri" pitchFamily="34" charset="0"/>
                <a:cs typeface="Calibri" pitchFamily="34" charset="0"/>
              </a:rPr>
            </a:br>
            <a:r>
              <a:rPr lang="en-US" sz="1400" dirty="0" smtClean="0">
                <a:latin typeface="Calibri" pitchFamily="34" charset="0"/>
                <a:cs typeface="Calibri" pitchFamily="34" charset="0"/>
              </a:rPr>
              <a:t>3. </a:t>
            </a:r>
            <a:r>
              <a:rPr lang="en-US" sz="1400" b="1" u="sng" dirty="0" err="1" smtClean="0">
                <a:solidFill>
                  <a:schemeClr val="tx2"/>
                </a:solidFill>
                <a:latin typeface="Calibri" pitchFamily="34" charset="0"/>
                <a:cs typeface="Calibri" pitchFamily="34" charset="0"/>
              </a:rPr>
              <a:t>XmlWebApplicationContext</a:t>
            </a:r>
            <a:r>
              <a:rPr lang="en-US" sz="1400" b="1" dirty="0" smtClean="0">
                <a:solidFill>
                  <a:schemeClr val="tx2"/>
                </a:solidFill>
                <a:latin typeface="Calibri" pitchFamily="34" charset="0"/>
                <a:cs typeface="Calibri" pitchFamily="34" charset="0"/>
              </a:rPr>
              <a:t> :</a:t>
            </a:r>
            <a:r>
              <a:rPr lang="en-US" sz="1400" dirty="0" smtClean="0">
                <a:latin typeface="Calibri" pitchFamily="34" charset="0"/>
                <a:cs typeface="Calibri" pitchFamily="34" charset="0"/>
              </a:rPr>
              <a:t> It loads context definition from an XML file contained within a web application. </a:t>
            </a:r>
            <a:endParaRPr lang="en-IN" sz="1400" dirty="0" smtClean="0">
              <a:latin typeface="Calibri" pitchFamily="34" charset="0"/>
              <a:cs typeface="Calibri" pitchFamily="34" charset="0"/>
            </a:endParaRPr>
          </a:p>
          <a:p>
            <a:endParaRPr lang="en-IN"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Why Spring ?</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solidFill>
                  <a:schemeClr val="tx2"/>
                </a:solidFill>
                <a:latin typeface="Calibri" pitchFamily="34" charset="0"/>
                <a:cs typeface="Calibri" pitchFamily="34" charset="0"/>
              </a:rPr>
              <a:t>Spring was created to reduce the complexity observed in Java enterprise application development –most notably in EJB development.</a:t>
            </a:r>
          </a:p>
          <a:p>
            <a:pPr algn="just">
              <a:buNone/>
            </a:pPr>
            <a:r>
              <a:rPr lang="en-US" sz="1400" dirty="0" smtClean="0">
                <a:latin typeface="Calibri" pitchFamily="34" charset="0"/>
                <a:cs typeface="Calibri" pitchFamily="34" charset="0"/>
              </a:rPr>
              <a:t>	• It was meant to be a lightweight framework that could also be used in non-enterprise Java applications.</a:t>
            </a:r>
          </a:p>
          <a:p>
            <a:pPr algn="just">
              <a:buNone/>
            </a:pPr>
            <a:r>
              <a:rPr lang="en-US" sz="1400" dirty="0" smtClean="0">
                <a:latin typeface="Calibri" pitchFamily="34" charset="0"/>
                <a:cs typeface="Calibri" pitchFamily="34" charset="0"/>
              </a:rPr>
              <a:t>	• In general, Spring leverages plain-vanilla Java objects (POJOs) or more precisely JavaBeans to achieve enterprise tasks.</a:t>
            </a:r>
          </a:p>
          <a:p>
            <a:pPr algn="just">
              <a:buNone/>
            </a:pPr>
            <a:r>
              <a:rPr lang="en-US" sz="1400" dirty="0" smtClean="0">
                <a:latin typeface="Calibri" pitchFamily="34" charset="0"/>
                <a:cs typeface="Calibri" pitchFamily="34" charset="0"/>
              </a:rPr>
              <a:t>	• While based on simple </a:t>
            </a:r>
            <a:r>
              <a:rPr lang="en-US" sz="1400" dirty="0" err="1" smtClean="0">
                <a:latin typeface="Calibri" pitchFamily="34" charset="0"/>
                <a:cs typeface="Calibri" pitchFamily="34" charset="0"/>
              </a:rPr>
              <a:t>JavaBean</a:t>
            </a:r>
            <a:r>
              <a:rPr lang="en-US" sz="1400" dirty="0" smtClean="0">
                <a:latin typeface="Calibri" pitchFamily="34" charset="0"/>
                <a:cs typeface="Calibri" pitchFamily="34" charset="0"/>
              </a:rPr>
              <a:t> technology, today Spring is a large and all encompassing framework.</a:t>
            </a:r>
          </a:p>
        </p:txBody>
      </p: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Cont…</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Tx/>
              <a:buChar char="•"/>
            </a:pPr>
            <a:r>
              <a:rPr lang="en-US" sz="1400" dirty="0" smtClean="0">
                <a:latin typeface="Calibri" pitchFamily="34" charset="0"/>
                <a:cs typeface="Calibri" pitchFamily="34" charset="0"/>
              </a:rPr>
              <a:t>Make developing enterprise applications easier .</a:t>
            </a:r>
          </a:p>
          <a:p>
            <a:pPr>
              <a:buFontTx/>
              <a:buChar char="•"/>
            </a:pPr>
            <a:r>
              <a:rPr lang="en-US" sz="1400" dirty="0" smtClean="0">
                <a:latin typeface="Calibri" pitchFamily="34" charset="0"/>
                <a:cs typeface="Calibri" pitchFamily="34" charset="0"/>
              </a:rPr>
              <a:t> Promote programming to Interfaces .</a:t>
            </a:r>
          </a:p>
          <a:p>
            <a:pPr>
              <a:buFontTx/>
              <a:buChar char="•"/>
            </a:pPr>
            <a:r>
              <a:rPr lang="en-US" sz="1400" dirty="0" smtClean="0">
                <a:latin typeface="Calibri" pitchFamily="34" charset="0"/>
                <a:cs typeface="Calibri" pitchFamily="34" charset="0"/>
              </a:rPr>
              <a:t> Reduce application complexity.</a:t>
            </a:r>
          </a:p>
          <a:p>
            <a:pPr>
              <a:buFontTx/>
              <a:buChar char="•"/>
            </a:pPr>
            <a:r>
              <a:rPr lang="en-US" sz="1400" dirty="0" smtClean="0">
                <a:latin typeface="Calibri" pitchFamily="34" charset="0"/>
                <a:cs typeface="Calibri" pitchFamily="34" charset="0"/>
              </a:rPr>
              <a:t> Loose coupling </a:t>
            </a:r>
          </a:p>
          <a:p>
            <a:pPr lvl="1">
              <a:buFontTx/>
              <a:buChar char="•"/>
            </a:pPr>
            <a:r>
              <a:rPr lang="en-US" sz="1400" dirty="0" smtClean="0">
                <a:latin typeface="Calibri" pitchFamily="34" charset="0"/>
                <a:cs typeface="Calibri" pitchFamily="34" charset="0"/>
              </a:rPr>
              <a:t> Objects should not depend on Spring APIs</a:t>
            </a:r>
          </a:p>
          <a:p>
            <a:pPr lvl="1">
              <a:buFontTx/>
              <a:buChar char="•"/>
            </a:pPr>
            <a:r>
              <a:rPr lang="en-US" sz="1400" dirty="0" smtClean="0">
                <a:latin typeface="Calibri" pitchFamily="34" charset="0"/>
                <a:cs typeface="Calibri" pitchFamily="34" charset="0"/>
              </a:rPr>
              <a:t> Objects should not implementing Spring Interfaces</a:t>
            </a:r>
          </a:p>
          <a:p>
            <a:pPr lvl="1">
              <a:buFontTx/>
              <a:buChar char="•"/>
            </a:pPr>
            <a:r>
              <a:rPr lang="en-US" sz="1400" dirty="0" smtClean="0">
                <a:latin typeface="Calibri" pitchFamily="34" charset="0"/>
                <a:cs typeface="Calibri" pitchFamily="34" charset="0"/>
              </a:rPr>
              <a:t> Objects should not sub-classes Spring object</a:t>
            </a:r>
          </a:p>
          <a:p>
            <a:pPr lvl="1">
              <a:buFontTx/>
              <a:buChar char="•"/>
            </a:pPr>
            <a:r>
              <a:rPr lang="en-US" sz="1400" dirty="0" smtClean="0">
                <a:latin typeface="Calibri" pitchFamily="34" charset="0"/>
                <a:cs typeface="Calibri" pitchFamily="34" charset="0"/>
              </a:rPr>
              <a:t> Your existing application should easily be able to take advantage of Spring!</a:t>
            </a:r>
          </a:p>
          <a:p>
            <a:pPr>
              <a:buFontTx/>
              <a:buChar char="•"/>
            </a:pPr>
            <a:r>
              <a:rPr lang="en-US" sz="1400" dirty="0" smtClean="0">
                <a:latin typeface="Calibri" pitchFamily="34" charset="0"/>
                <a:cs typeface="Calibri" pitchFamily="34" charset="0"/>
              </a:rPr>
              <a:t> Do not compete with existing solutions </a:t>
            </a:r>
          </a:p>
          <a:p>
            <a:pPr lvl="1">
              <a:buFontTx/>
              <a:buChar char="•"/>
            </a:pPr>
            <a:r>
              <a:rPr lang="en-US" sz="1400" dirty="0" smtClean="0">
                <a:latin typeface="Calibri" pitchFamily="34" charset="0"/>
                <a:cs typeface="Calibri" pitchFamily="34" charset="0"/>
              </a:rPr>
              <a:t> Integrate with other best-of-breed solutions!</a:t>
            </a:r>
          </a:p>
        </p:txBody>
      </p:sp>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Cont…</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The essence of spring is in providing enterprise services to Plain Old Java Objects (POJO's)</a:t>
            </a:r>
          </a:p>
          <a:p>
            <a:r>
              <a:rPr lang="en-US" sz="1400" dirty="0" smtClean="0">
                <a:latin typeface="Calibri" pitchFamily="34" charset="0"/>
                <a:cs typeface="Calibri" pitchFamily="34" charset="0"/>
              </a:rPr>
              <a:t>Spring can effectively organize your middle tier objects, whether or not you choose to use EJB.</a:t>
            </a:r>
          </a:p>
          <a:p>
            <a:r>
              <a:rPr lang="en-US" sz="1400" dirty="0" smtClean="0">
                <a:latin typeface="Calibri" pitchFamily="34" charset="0"/>
                <a:cs typeface="Calibri" pitchFamily="34" charset="0"/>
              </a:rPr>
              <a:t>Applications built using Spring are very easy to unit test </a:t>
            </a:r>
          </a:p>
          <a:p>
            <a:pPr eaLnBrk="1" hangingPunct="1"/>
            <a:r>
              <a:rPr lang="en-US" sz="1400" dirty="0" smtClean="0">
                <a:latin typeface="Calibri" pitchFamily="34" charset="0"/>
                <a:cs typeface="Calibri" pitchFamily="34" charset="0"/>
              </a:rPr>
              <a:t>Spring can eliminate the need to use a variety of custom properties file formats, by handling configuration in a consistent way throughout applications and projects</a:t>
            </a:r>
          </a:p>
          <a:p>
            <a:pPr lvl="1" eaLnBrk="1" hangingPunct="1"/>
            <a:r>
              <a:rPr lang="en-US" sz="1400" dirty="0" smtClean="0">
                <a:latin typeface="Calibri" pitchFamily="34" charset="0"/>
                <a:cs typeface="Calibri" pitchFamily="34" charset="0"/>
              </a:rPr>
              <a:t>The use of </a:t>
            </a:r>
            <a:r>
              <a:rPr lang="en-US" sz="1400" b="1" dirty="0" smtClean="0">
                <a:latin typeface="Calibri" pitchFamily="34" charset="0"/>
                <a:cs typeface="Calibri" pitchFamily="34" charset="0"/>
              </a:rPr>
              <a:t>Inversion of Control</a:t>
            </a:r>
            <a:r>
              <a:rPr lang="en-US" sz="1400" dirty="0" smtClean="0">
                <a:latin typeface="Calibri" pitchFamily="34" charset="0"/>
                <a:cs typeface="Calibri" pitchFamily="34" charset="0"/>
              </a:rPr>
              <a:t> and </a:t>
            </a:r>
            <a:r>
              <a:rPr lang="en-US" sz="1400" b="1" dirty="0" smtClean="0">
                <a:latin typeface="Calibri" pitchFamily="34" charset="0"/>
                <a:cs typeface="Calibri" pitchFamily="34" charset="0"/>
              </a:rPr>
              <a:t>Dependency Injection</a:t>
            </a:r>
            <a:r>
              <a:rPr lang="en-US" sz="1400" dirty="0" smtClean="0">
                <a:latin typeface="Calibri" pitchFamily="34" charset="0"/>
                <a:cs typeface="Calibri" pitchFamily="34" charset="0"/>
              </a:rPr>
              <a:t> helps achieve this simplification</a:t>
            </a:r>
          </a:p>
          <a:p>
            <a:pPr lvl="1" eaLnBrk="1" hangingPunct="1">
              <a:buNone/>
            </a:pPr>
            <a:endParaRPr lang="en-US" sz="1400" dirty="0" smtClean="0">
              <a:latin typeface="Calibri" pitchFamily="34" charset="0"/>
              <a:cs typeface="Calibri" pitchFamily="34" charset="0"/>
            </a:endParaRPr>
          </a:p>
          <a:p>
            <a:pPr eaLnBrk="1" hangingPunct="1"/>
            <a:r>
              <a:rPr lang="en-US" sz="1400" dirty="0" smtClean="0">
                <a:latin typeface="Calibri" pitchFamily="34" charset="0"/>
                <a:cs typeface="Calibri" pitchFamily="34" charset="0"/>
              </a:rPr>
              <a:t>Spring provides a consistent framework for data access, whether using JDBC or an O/R mapping product such as </a:t>
            </a:r>
            <a:r>
              <a:rPr lang="en-US" sz="1400" dirty="0" err="1" smtClean="0">
                <a:latin typeface="Calibri" pitchFamily="34" charset="0"/>
                <a:cs typeface="Calibri" pitchFamily="34" charset="0"/>
              </a:rPr>
              <a:t>TopLink</a:t>
            </a:r>
            <a:r>
              <a:rPr lang="en-US" sz="1400" dirty="0" smtClean="0">
                <a:latin typeface="Calibri" pitchFamily="34" charset="0"/>
                <a:cs typeface="Calibri" pitchFamily="34" charset="0"/>
              </a:rPr>
              <a:t>, Hibernate or a JDO implementation</a:t>
            </a:r>
          </a:p>
          <a:p>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Spring == J2EE Application Server ?</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r>
              <a:rPr lang="en-US" sz="1400" dirty="0" smtClean="0">
                <a:latin typeface="Calibri" pitchFamily="34" charset="0"/>
                <a:cs typeface="Calibri" pitchFamily="34" charset="0"/>
              </a:rPr>
              <a:t>Spring is </a:t>
            </a:r>
            <a:r>
              <a:rPr lang="en-US" sz="1400" b="1" dirty="0" smtClean="0">
                <a:latin typeface="Calibri" pitchFamily="34" charset="0"/>
                <a:cs typeface="Calibri" pitchFamily="34" charset="0"/>
              </a:rPr>
              <a:t>NOT</a:t>
            </a:r>
            <a:r>
              <a:rPr lang="en-US" sz="1400" dirty="0" smtClean="0">
                <a:latin typeface="Calibri" pitchFamily="34" charset="0"/>
                <a:cs typeface="Calibri" pitchFamily="34" charset="0"/>
              </a:rPr>
              <a:t> a J2EE Application Server</a:t>
            </a:r>
          </a:p>
          <a:p>
            <a:pPr eaLnBrk="1" hangingPunct="1"/>
            <a:r>
              <a:rPr lang="en-US" sz="1400" dirty="0" smtClean="0">
                <a:latin typeface="Calibri" pitchFamily="34" charset="0"/>
                <a:cs typeface="Calibri" pitchFamily="34" charset="0"/>
              </a:rPr>
              <a:t>Spring can nicely integrate with J2EE Application Servers (or any  Java Environment)</a:t>
            </a:r>
          </a:p>
          <a:p>
            <a:pPr eaLnBrk="1" hangingPunct="1"/>
            <a:r>
              <a:rPr lang="en-US" sz="1400" dirty="0" smtClean="0">
                <a:latin typeface="Calibri" pitchFamily="34" charset="0"/>
                <a:cs typeface="Calibri" pitchFamily="34" charset="0"/>
              </a:rPr>
              <a:t>Spring can elegantly replace the services traditionally provided by J2ee Application Server</a:t>
            </a:r>
          </a:p>
          <a:p>
            <a:pPr eaLnBrk="1" hangingPunct="1">
              <a:buNone/>
            </a:pPr>
            <a:endParaRPr lang="en-US" sz="800" dirty="0" smtClean="0"/>
          </a:p>
          <a:p>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4488</Words>
  <Application>Microsoft Office PowerPoint</Application>
  <PresentationFormat>On-screen Show (16:9)</PresentationFormat>
  <Paragraphs>507</Paragraphs>
  <Slides>59</Slides>
  <Notes>59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Theme1</vt:lpstr>
      <vt:lpstr>Bitmap Image</vt:lpstr>
      <vt:lpstr>Slide 1</vt:lpstr>
      <vt:lpstr>Objective</vt:lpstr>
      <vt:lpstr>What is</vt:lpstr>
      <vt:lpstr>JEE N-tier Architecture</vt:lpstr>
      <vt:lpstr>What  does Spring do?</vt:lpstr>
      <vt:lpstr>Why Spring ?</vt:lpstr>
      <vt:lpstr>Cont…</vt:lpstr>
      <vt:lpstr>Cont…</vt:lpstr>
      <vt:lpstr>Spring == J2EE Application Server ?</vt:lpstr>
      <vt:lpstr>Where do I get ?</vt:lpstr>
      <vt:lpstr>Problems with the Traditional Approach to J2EE</vt:lpstr>
      <vt:lpstr>Problems with the Traditional Approach to J2EE</vt:lpstr>
      <vt:lpstr>Problems with the Traditional Approach to J2EE</vt:lpstr>
      <vt:lpstr>Integration Points</vt:lpstr>
      <vt:lpstr>Features</vt:lpstr>
      <vt:lpstr>Slide 16</vt:lpstr>
      <vt:lpstr>IoC – Don’t call us…, we will call U</vt:lpstr>
      <vt:lpstr>IoC – Don’t call us…, we will call U</vt:lpstr>
      <vt:lpstr>IoC – Don’t call us…, we will call U</vt:lpstr>
      <vt:lpstr>Dependency injection</vt:lpstr>
      <vt:lpstr>Hard Coded Dependencies …</vt:lpstr>
      <vt:lpstr>Dependency resolution using Factory pattern</vt:lpstr>
      <vt:lpstr>Contextualized Dependency Lookup</vt:lpstr>
      <vt:lpstr>Spring’s Inversion of Control</vt:lpstr>
      <vt:lpstr>Spring’s Inversion of Control</vt:lpstr>
      <vt:lpstr>Spring Container</vt:lpstr>
      <vt:lpstr>Spring Container</vt:lpstr>
      <vt:lpstr> BeanFactory</vt:lpstr>
      <vt:lpstr> BeanFactory</vt:lpstr>
      <vt:lpstr> ApplicationContext</vt:lpstr>
      <vt:lpstr> BeanFactory vs ApplicationContext</vt:lpstr>
      <vt:lpstr> BeanFactory vs ApplicationContext</vt:lpstr>
      <vt:lpstr>  Dependency Injection</vt:lpstr>
      <vt:lpstr>DI - Setter Injection</vt:lpstr>
      <vt:lpstr>DI- Constructor Injection</vt:lpstr>
      <vt:lpstr>Dependency Injection and Spring</vt:lpstr>
      <vt:lpstr>Spring 3 Framework Architecture</vt:lpstr>
      <vt:lpstr>Overview of new features in Spring 3.x</vt:lpstr>
      <vt:lpstr>Spring Core Package</vt:lpstr>
      <vt:lpstr>Spring DAO package</vt:lpstr>
      <vt:lpstr>Spring ORM package</vt:lpstr>
      <vt:lpstr>Spring AOP package</vt:lpstr>
      <vt:lpstr>Spring MVC package</vt:lpstr>
      <vt:lpstr>Slide 44</vt:lpstr>
      <vt:lpstr>First Spring Example</vt:lpstr>
      <vt:lpstr>Book.java</vt:lpstr>
      <vt:lpstr>Spring Config xml file</vt:lpstr>
      <vt:lpstr>Lifecycle of bean</vt:lpstr>
      <vt:lpstr>Lifecycle of bean</vt:lpstr>
      <vt:lpstr>Slide 50</vt:lpstr>
      <vt:lpstr>Lifecycle of bean example</vt:lpstr>
      <vt:lpstr>Lifecycle of bean example using Interface</vt:lpstr>
      <vt:lpstr>Lifecycle of bean example using Annotation</vt:lpstr>
      <vt:lpstr>Dependency Injection – Singleton scope</vt:lpstr>
      <vt:lpstr>Dependency Injection – Prototype scope</vt:lpstr>
      <vt:lpstr>Dependency Injection – Prototype scope</vt:lpstr>
      <vt:lpstr>ApplicationContext Factory</vt:lpstr>
      <vt:lpstr>ApplicationContext Factory</vt:lpstr>
      <vt:lpstr>ApplicationContext Factory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2016-08-30T10:59:40Z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