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50"/>
  </p:notesMasterIdLst>
  <p:sldIdLst>
    <p:sldId id="408" r:id="rId2"/>
    <p:sldId id="409" r:id="rId3"/>
    <p:sldId id="410" r:id="rId4"/>
    <p:sldId id="411" r:id="rId5"/>
    <p:sldId id="412" r:id="rId6"/>
    <p:sldId id="413" r:id="rId7"/>
    <p:sldId id="414" r:id="rId8"/>
    <p:sldId id="415" r:id="rId9"/>
    <p:sldId id="416" r:id="rId10"/>
    <p:sldId id="417" r:id="rId11"/>
    <p:sldId id="419" r:id="rId12"/>
    <p:sldId id="432" r:id="rId13"/>
    <p:sldId id="433" r:id="rId14"/>
    <p:sldId id="434" r:id="rId15"/>
    <p:sldId id="420" r:id="rId16"/>
    <p:sldId id="421" r:id="rId17"/>
    <p:sldId id="422" r:id="rId18"/>
    <p:sldId id="423" r:id="rId19"/>
    <p:sldId id="424" r:id="rId20"/>
    <p:sldId id="425" r:id="rId21"/>
    <p:sldId id="426" r:id="rId22"/>
    <p:sldId id="427" r:id="rId23"/>
    <p:sldId id="429" r:id="rId24"/>
    <p:sldId id="430" r:id="rId25"/>
    <p:sldId id="431" r:id="rId26"/>
    <p:sldId id="435" r:id="rId27"/>
    <p:sldId id="436" r:id="rId28"/>
    <p:sldId id="464" r:id="rId29"/>
    <p:sldId id="465" r:id="rId30"/>
    <p:sldId id="466" r:id="rId31"/>
    <p:sldId id="467" r:id="rId32"/>
    <p:sldId id="468" r:id="rId33"/>
    <p:sldId id="469" r:id="rId34"/>
    <p:sldId id="470" r:id="rId35"/>
    <p:sldId id="471" r:id="rId36"/>
    <p:sldId id="472" r:id="rId37"/>
    <p:sldId id="473" r:id="rId38"/>
    <p:sldId id="474" r:id="rId39"/>
    <p:sldId id="475" r:id="rId40"/>
    <p:sldId id="476" r:id="rId41"/>
    <p:sldId id="437" r:id="rId42"/>
    <p:sldId id="438" r:id="rId43"/>
    <p:sldId id="439" r:id="rId44"/>
    <p:sldId id="440" r:id="rId45"/>
    <p:sldId id="441" r:id="rId46"/>
    <p:sldId id="442" r:id="rId47"/>
    <p:sldId id="443" r:id="rId48"/>
    <p:sldId id="444" r:id="rId49"/>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0" autoAdjust="0"/>
    <p:restoredTop sz="94386" autoAdjust="0"/>
  </p:normalViewPr>
  <p:slideViewPr>
    <p:cSldViewPr>
      <p:cViewPr>
        <p:scale>
          <a:sx n="100" d="100"/>
          <a:sy n="100" d="100"/>
        </p:scale>
        <p:origin x="438"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90F5C750-DFCB-42F1-BA65-C2C075AB8A2A}" type="datetimeFigureOut">
              <a:rPr lang="en-US"/>
              <a:pPr>
                <a:defRPr/>
              </a:pPr>
              <a:t>5/14/2015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F41C3C4F-D3EE-46B9-BC9F-0C5417214E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Rot="1" noChangeAspect="1" noTextEdit="1"/>
          </p:cNvSpPr>
          <p:nvPr>
            <p:ph type="sldImg"/>
          </p:nvPr>
        </p:nvSpPr>
        <p:spPr bwMode="auto">
          <a:noFill/>
          <a:ln>
            <a:solidFill>
              <a:srgbClr val="000000"/>
            </a:solidFill>
            <a:miter lim="800000"/>
            <a:headEnd/>
            <a:tailEnd/>
          </a:ln>
        </p:spPr>
      </p:sp>
      <p:sp>
        <p:nvSpPr>
          <p:cNvPr id="12291"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9524CB-5A1F-44A8-A2BA-82FD55A91E5F}"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91030396-71D7-4DE4-9301-B8C58A65D834}" type="datetime1">
              <a:rPr lang="en-US" smtClean="0"/>
              <a:pPr>
                <a:defRPr/>
              </a:pPr>
              <a:t>5/14/2015</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CBADA6B4-663E-4EE1-9346-45D7E91C3AC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B4E5CD7F-492F-4140-ADED-23D3D4269087}" type="datetime1">
              <a:rPr lang="en-US" smtClean="0"/>
              <a:pPr>
                <a:defRPr/>
              </a:pPr>
              <a:t>5/14/2015</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8BAFCEB6-9093-4AA6-8CC7-8FD66D634C58}"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001A1C12-756F-428E-8C3E-06F546FE0D54}" type="datetime1">
              <a:rPr lang="en-US" smtClean="0"/>
              <a:pPr>
                <a:defRPr/>
              </a:pPr>
              <a:t>5/14/2015</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D02980F9-4969-4F79-BBDB-965FF55F17DD}"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1060BBFB-AA52-46D9-BBD2-BD0D85AE8E80}" type="datetime1">
              <a:rPr lang="en-US" smtClean="0"/>
              <a:pPr>
                <a:defRPr/>
              </a:pPr>
              <a:t>5/14/2015</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3403362-4608-4E66-9D21-0887EF6677E8}"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C1CB50F8-83B5-4E49-A293-4DDB041AA9E1}" type="datetime1">
              <a:rPr lang="en-US" smtClean="0"/>
              <a:pPr>
                <a:defRPr/>
              </a:pPr>
              <a:t>5/14/2015</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D685A3A4-D9DC-4196-81C3-82E37DCB9B49}"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B1E1EBDA-1B96-4EDA-9A31-35BA44E3B28F}" type="datetime1">
              <a:rPr lang="en-US" smtClean="0"/>
              <a:pPr>
                <a:defRPr/>
              </a:pPr>
              <a:t>5/14/2015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2465A7C-A40A-4F08-860A-C04AE8EFCDA7}"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194DE045-897E-43F2-817E-479F4E21F3C3}" type="datetime1">
              <a:rPr lang="en-US" smtClean="0"/>
              <a:pPr>
                <a:defRPr/>
              </a:pPr>
              <a:t>5/14/2015</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46A03CA0-6874-4CB9-B7DC-FC0B4EB742EB}"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DECF72E4-7226-4721-A1F8-309FB886398B}" type="datetime1">
              <a:rPr lang="en-US" smtClean="0"/>
              <a:pPr>
                <a:defRPr/>
              </a:pPr>
              <a:t>5/14/2015</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6BACE105-250C-4E6D-BC3E-CE35E13FA601}"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04632932-A53C-4D13-AF6D-5AFB034F9207}" type="datetime1">
              <a:rPr lang="en-US" smtClean="0"/>
              <a:pPr>
                <a:defRPr/>
              </a:pPr>
              <a:t>5/14/2015</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28E7C1F-1221-4058-8989-BB5F2B4E7F45}"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07EFF9F7-BFB8-4698-9259-9F212830C1B6}" type="datetime1">
              <a:rPr lang="en-US" smtClean="0"/>
              <a:pPr>
                <a:defRPr/>
              </a:pPr>
              <a:t>5/14/2015</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D7E8F9D7-FE14-4B9B-8F81-F42B62A56D38}"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066" r:id="rId1"/>
    <p:sldLayoutId id="2147484063" r:id="rId2"/>
    <p:sldLayoutId id="2147484067" r:id="rId3"/>
    <p:sldLayoutId id="2147484068" r:id="rId4"/>
    <p:sldLayoutId id="2147484069" r:id="rId5"/>
    <p:sldLayoutId id="2147484064" r:id="rId6"/>
    <p:sldLayoutId id="2147484070" r:id="rId7"/>
    <p:sldLayoutId id="2147484065" r:id="rId8"/>
    <p:sldLayoutId id="2147484071" r:id="rId9"/>
  </p:sldLayoutIdLst>
  <p:transition spd="med">
    <p:cut/>
  </p:transition>
  <p:hf sldNum="0" hdr="0" ft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hibernate.sourceforge.net/hibernate-mapping-3.0.dtd"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hibernate.sourceforge.net/hibernate-mapping-3.0.dtd"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hibernate.sourceforge.net/hibernate-mapping-3.0.dtd"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endParaRPr lang="en-US" sz="3600" b="1" dirty="0" smtClean="0">
              <a:latin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ctr" eaLnBrk="1" hangingPunct="1">
              <a:buNone/>
            </a:pPr>
            <a:r>
              <a:rPr lang="en-US" sz="3600" b="1" u="sng" dirty="0" smtClean="0">
                <a:solidFill>
                  <a:schemeClr val="tx1"/>
                </a:solidFill>
                <a:latin typeface="Calibri" pitchFamily="34" charset="0"/>
                <a:cs typeface="Arial" pitchFamily="34" charset="0"/>
              </a:rPr>
              <a:t>HIBERNATE</a:t>
            </a:r>
          </a:p>
          <a:p>
            <a:pPr algn="ctr" eaLnBrk="1" hangingPunct="1">
              <a:buNone/>
            </a:pPr>
            <a:r>
              <a:rPr lang="en-US" sz="2000" b="1" u="sng" dirty="0" smtClean="0">
                <a:solidFill>
                  <a:schemeClr val="tx1"/>
                </a:solidFill>
                <a:latin typeface="Calibri" pitchFamily="34" charset="0"/>
                <a:cs typeface="Arial" pitchFamily="34" charset="0"/>
              </a:rPr>
              <a:t>By: </a:t>
            </a:r>
            <a:r>
              <a:rPr lang="en-US" sz="2000" b="1" u="sng" dirty="0" err="1" smtClean="0">
                <a:solidFill>
                  <a:schemeClr val="tx1"/>
                </a:solidFill>
                <a:latin typeface="Calibri" pitchFamily="34" charset="0"/>
                <a:cs typeface="Arial" pitchFamily="34" charset="0"/>
              </a:rPr>
              <a:t>Saurabh</a:t>
            </a:r>
            <a:r>
              <a:rPr lang="en-US" sz="2000" b="1" u="sng" dirty="0" smtClean="0">
                <a:solidFill>
                  <a:schemeClr val="tx1"/>
                </a:solidFill>
                <a:latin typeface="Calibri" pitchFamily="34" charset="0"/>
                <a:cs typeface="Arial" pitchFamily="34" charset="0"/>
              </a:rPr>
              <a:t> Kumar Sharma</a:t>
            </a:r>
            <a:endParaRPr lang="en-US" sz="2000" b="1" u="sng" dirty="0">
              <a:solidFill>
                <a:schemeClr val="tx1"/>
              </a:solidFill>
              <a:latin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 Prepare domain objects (POJO)</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42910" y="1571618"/>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Tx/>
              <a:buNone/>
            </a:pPr>
            <a:r>
              <a:rPr lang="en-US" sz="1200" b="1" dirty="0" smtClean="0">
                <a:latin typeface="Calibri" pitchFamily="34" charset="0"/>
                <a:cs typeface="Calibri" pitchFamily="34" charset="0"/>
              </a:rPr>
              <a:t>Event POJO class</a:t>
            </a:r>
          </a:p>
          <a:p>
            <a:pPr>
              <a:buFontTx/>
              <a:buNone/>
            </a:pPr>
            <a:r>
              <a:rPr lang="en-US" sz="1200" dirty="0" smtClean="0">
                <a:latin typeface="Calibri" pitchFamily="34" charset="0"/>
                <a:cs typeface="Calibri" pitchFamily="34" charset="0"/>
              </a:rPr>
              <a:t>package com;</a:t>
            </a:r>
          </a:p>
          <a:p>
            <a:pPr>
              <a:buFontTx/>
              <a:buNone/>
            </a:pPr>
            <a:r>
              <a:rPr lang="en-US" sz="1200" dirty="0" smtClean="0">
                <a:latin typeface="Calibri" pitchFamily="34" charset="0"/>
                <a:cs typeface="Calibri" pitchFamily="34" charset="0"/>
              </a:rPr>
              <a:t>public class </a:t>
            </a:r>
            <a:r>
              <a:rPr lang="en-US" sz="1200" b="1" dirty="0" smtClean="0">
                <a:latin typeface="Calibri" pitchFamily="34" charset="0"/>
                <a:cs typeface="Calibri" pitchFamily="34" charset="0"/>
              </a:rPr>
              <a:t>Event</a:t>
            </a:r>
            <a:r>
              <a:rPr lang="en-US" sz="1200" dirty="0" smtClean="0">
                <a:latin typeface="Calibri" pitchFamily="34" charset="0"/>
                <a:cs typeface="Calibri" pitchFamily="34" charset="0"/>
              </a:rPr>
              <a:t> {</a:t>
            </a:r>
          </a:p>
          <a:p>
            <a:pPr>
              <a:buFontTx/>
              <a:buNone/>
            </a:pP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private Long id;</a:t>
            </a:r>
          </a:p>
          <a:p>
            <a:pPr>
              <a:buFontTx/>
              <a:buNone/>
            </a:pP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private String title;</a:t>
            </a:r>
          </a:p>
          <a:p>
            <a:pPr>
              <a:buFontTx/>
              <a:buNone/>
            </a:pP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private Date </a:t>
            </a:r>
            <a:r>
              <a:rPr lang="en-US" sz="1200" dirty="0" err="1" smtClean="0">
                <a:latin typeface="Calibri" pitchFamily="34" charset="0"/>
                <a:cs typeface="Calibri" pitchFamily="34" charset="0"/>
              </a:rPr>
              <a:t>date</a:t>
            </a:r>
            <a:r>
              <a:rPr lang="en-US" sz="1200" dirty="0" smtClean="0">
                <a:latin typeface="Calibri" pitchFamily="34" charset="0"/>
                <a:cs typeface="Calibri" pitchFamily="34" charset="0"/>
              </a:rPr>
              <a:t>;</a:t>
            </a:r>
          </a:p>
          <a:p>
            <a:pPr>
              <a:buFontTx/>
              <a:buNone/>
            </a:pP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public Event() {}</a:t>
            </a:r>
          </a:p>
          <a:p>
            <a:pPr>
              <a:buFontTx/>
              <a:buNone/>
            </a:pP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public Long </a:t>
            </a:r>
            <a:r>
              <a:rPr lang="en-US" sz="1200" dirty="0" err="1" smtClean="0">
                <a:latin typeface="Calibri" pitchFamily="34" charset="0"/>
                <a:cs typeface="Calibri" pitchFamily="34" charset="0"/>
              </a:rPr>
              <a:t>getId</a:t>
            </a:r>
            <a:r>
              <a:rPr lang="en-US" sz="1200" dirty="0" smtClean="0">
                <a:latin typeface="Calibri" pitchFamily="34" charset="0"/>
                <a:cs typeface="Calibri" pitchFamily="34" charset="0"/>
              </a:rPr>
              <a:t>() {</a:t>
            </a:r>
          </a:p>
          <a:p>
            <a:pPr>
              <a:buFontTx/>
              <a:buNone/>
            </a:pPr>
            <a:r>
              <a:rPr lang="en-US" sz="1200" b="1" dirty="0" smtClean="0">
                <a:latin typeface="Calibri" pitchFamily="34" charset="0"/>
                <a:cs typeface="Calibri" pitchFamily="34" charset="0"/>
              </a:rPr>
              <a:t>		</a:t>
            </a:r>
            <a:r>
              <a:rPr lang="en-US" sz="1200" dirty="0" smtClean="0">
                <a:latin typeface="Calibri" pitchFamily="34" charset="0"/>
                <a:cs typeface="Calibri" pitchFamily="34" charset="0"/>
              </a:rPr>
              <a:t>return id;</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 getter and setter methods</a:t>
            </a:r>
          </a:p>
          <a:p>
            <a:pPr>
              <a:buFontTx/>
              <a:buNone/>
            </a:pPr>
            <a:r>
              <a:rPr lang="en-US" sz="1200" dirty="0" smtClean="0">
                <a:latin typeface="Calibri" pitchFamily="34" charset="0"/>
                <a:cs typeface="Calibri" pitchFamily="34" charset="0"/>
              </a:rPr>
              <a:t>}</a:t>
            </a:r>
          </a:p>
        </p:txBody>
      </p:sp>
      <p:sp>
        <p:nvSpPr>
          <p:cNvPr id="8" name="Text Box 5"/>
          <p:cNvSpPr txBox="1">
            <a:spLocks noChangeArrowheads="1"/>
          </p:cNvSpPr>
          <p:nvPr/>
        </p:nvSpPr>
        <p:spPr bwMode="auto">
          <a:xfrm>
            <a:off x="3786182" y="2214560"/>
            <a:ext cx="3581400" cy="641350"/>
          </a:xfrm>
          <a:prstGeom prst="rect">
            <a:avLst/>
          </a:prstGeom>
          <a:noFill/>
          <a:ln w="9525" algn="ctr">
            <a:noFill/>
            <a:miter lim="800000"/>
            <a:headEnd/>
            <a:tailEnd/>
          </a:ln>
        </p:spPr>
        <p:txBody>
          <a:bodyPr>
            <a:spAutoFit/>
          </a:bodyPr>
          <a:lstStyle/>
          <a:p>
            <a:pPr>
              <a:spcBef>
                <a:spcPct val="50000"/>
              </a:spcBef>
            </a:pPr>
            <a:r>
              <a:rPr lang="en-US" dirty="0">
                <a:latin typeface="Calibri" pitchFamily="34" charset="0"/>
                <a:cs typeface="Calibri" pitchFamily="34" charset="0"/>
              </a:rPr>
              <a:t>Id through which each row in the db is uniquely identified</a:t>
            </a:r>
          </a:p>
        </p:txBody>
      </p:sp>
      <p:sp>
        <p:nvSpPr>
          <p:cNvPr id="9" name="Line 4"/>
          <p:cNvSpPr>
            <a:spLocks noChangeShapeType="1"/>
          </p:cNvSpPr>
          <p:nvPr/>
        </p:nvSpPr>
        <p:spPr bwMode="auto">
          <a:xfrm flipH="1">
            <a:off x="2428860" y="2500312"/>
            <a:ext cx="12192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000" b="1" dirty="0" smtClean="0">
                <a:latin typeface="Calibri" pitchFamily="34" charset="0"/>
                <a:cs typeface="Calibri" pitchFamily="34" charset="0"/>
              </a:rPr>
              <a:t>Hibernate example: Write Hibernate configuration(</a:t>
            </a:r>
            <a:r>
              <a:rPr lang="en-GB" sz="2000" b="1" dirty="0" err="1" smtClean="0">
                <a:latin typeface="Calibri" pitchFamily="34" charset="0"/>
                <a:cs typeface="Calibri" pitchFamily="34" charset="0"/>
              </a:rPr>
              <a:t>Event.hbm.xml</a:t>
            </a:r>
            <a:r>
              <a:rPr lang="en-GB" sz="2000" b="1" dirty="0" smtClean="0">
                <a:latin typeface="Calibri" pitchFamily="34" charset="0"/>
                <a:cs typeface="Calibri" pitchFamily="34" charset="0"/>
              </a:rPr>
              <a:t>)</a:t>
            </a:r>
            <a:endParaRPr lang="en-US" sz="20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Tx/>
              <a:buNone/>
            </a:pPr>
            <a:r>
              <a:rPr lang="en-US" sz="1200" dirty="0" smtClean="0">
                <a:latin typeface="Calibri" pitchFamily="34" charset="0"/>
                <a:cs typeface="Calibri" pitchFamily="34" charset="0"/>
              </a:rPr>
              <a:t>&lt;?xml version='1.0' encoding='UTF-8'?&gt;</a:t>
            </a:r>
          </a:p>
          <a:p>
            <a:pPr>
              <a:buFontTx/>
              <a:buNone/>
            </a:pPr>
            <a:r>
              <a:rPr lang="en-US" sz="1200" dirty="0" smtClean="0">
                <a:latin typeface="Calibri" pitchFamily="34" charset="0"/>
                <a:cs typeface="Calibri" pitchFamily="34" charset="0"/>
              </a:rPr>
              <a:t>&lt;!DOCTYPE hibernate-mapping PUBLIC</a:t>
            </a:r>
          </a:p>
          <a:p>
            <a:pPr>
              <a:buFontTx/>
              <a:buNone/>
            </a:pPr>
            <a:r>
              <a:rPr lang="en-US" sz="1200" dirty="0" smtClean="0">
                <a:latin typeface="Calibri" pitchFamily="34" charset="0"/>
                <a:cs typeface="Calibri" pitchFamily="34" charset="0"/>
              </a:rPr>
              <a:t>          "-//Hibernate/Hibernate Mapping DTD 3.0//EN"</a:t>
            </a:r>
          </a:p>
          <a:p>
            <a:pPr>
              <a:buFontTx/>
              <a:buNone/>
            </a:pPr>
            <a:r>
              <a:rPr lang="en-US" sz="1200" dirty="0" smtClean="0">
                <a:latin typeface="Calibri" pitchFamily="34" charset="0"/>
                <a:cs typeface="Calibri" pitchFamily="34" charset="0"/>
              </a:rPr>
              <a:t>          "http://hibernate.sourceforge.net/hibernate-mapping-3.0.dtd"&gt;</a:t>
            </a:r>
          </a:p>
          <a:p>
            <a:pPr>
              <a:buFontTx/>
              <a:buNone/>
            </a:pPr>
            <a:r>
              <a:rPr lang="en-US" sz="1200" dirty="0" smtClean="0">
                <a:latin typeface="Calibri" pitchFamily="34" charset="0"/>
                <a:cs typeface="Calibri" pitchFamily="34" charset="0"/>
              </a:rPr>
              <a:t>&lt;hibernate-mapping&gt;</a:t>
            </a:r>
          </a:p>
          <a:p>
            <a:pPr>
              <a:buFontTx/>
              <a:buNone/>
            </a:pPr>
            <a:r>
              <a:rPr lang="en-US" sz="1200" dirty="0" smtClean="0">
                <a:latin typeface="Calibri" pitchFamily="34" charset="0"/>
                <a:cs typeface="Calibri" pitchFamily="34" charset="0"/>
              </a:rPr>
              <a:t>	&lt;class name="</a:t>
            </a:r>
            <a:r>
              <a:rPr lang="en-US" sz="1200" dirty="0" err="1" smtClean="0">
                <a:latin typeface="Calibri" pitchFamily="34" charset="0"/>
                <a:cs typeface="Calibri" pitchFamily="34" charset="0"/>
              </a:rPr>
              <a:t>com.Event</a:t>
            </a:r>
            <a:r>
              <a:rPr lang="en-US" sz="1200" dirty="0" smtClean="0">
                <a:latin typeface="Calibri" pitchFamily="34" charset="0"/>
                <a:cs typeface="Calibri" pitchFamily="34" charset="0"/>
              </a:rPr>
              <a:t>" table="</a:t>
            </a:r>
            <a:r>
              <a:rPr lang="en-US" sz="1200" b="1" dirty="0" smtClean="0">
                <a:latin typeface="Calibri" pitchFamily="34" charset="0"/>
                <a:cs typeface="Calibri" pitchFamily="34" charset="0"/>
              </a:rPr>
              <a:t>EVENTS</a:t>
            </a:r>
            <a:r>
              <a:rPr lang="en-US" sz="1200" dirty="0" smtClean="0">
                <a:latin typeface="Calibri" pitchFamily="34" charset="0"/>
                <a:cs typeface="Calibri" pitchFamily="34" charset="0"/>
              </a:rPr>
              <a:t>"&gt;</a:t>
            </a:r>
          </a:p>
          <a:p>
            <a:pPr>
              <a:buFontTx/>
              <a:buNone/>
            </a:pPr>
            <a:r>
              <a:rPr lang="en-US" sz="1200" dirty="0" smtClean="0">
                <a:latin typeface="Calibri" pitchFamily="34" charset="0"/>
                <a:cs typeface="Calibri" pitchFamily="34" charset="0"/>
              </a:rPr>
              <a:t>		&lt;id name="</a:t>
            </a:r>
            <a:r>
              <a:rPr lang="en-US" sz="1200" b="1" dirty="0" smtClean="0">
                <a:latin typeface="Calibri" pitchFamily="34" charset="0"/>
                <a:cs typeface="Calibri" pitchFamily="34" charset="0"/>
              </a:rPr>
              <a:t>id</a:t>
            </a:r>
            <a:r>
              <a:rPr lang="en-US" sz="1200" dirty="0" smtClean="0">
                <a:latin typeface="Calibri" pitchFamily="34" charset="0"/>
                <a:cs typeface="Calibri" pitchFamily="34" charset="0"/>
              </a:rPr>
              <a:t>" column="</a:t>
            </a:r>
            <a:r>
              <a:rPr lang="en-US" sz="1200" b="1" dirty="0" smtClean="0">
                <a:latin typeface="Calibri" pitchFamily="34" charset="0"/>
                <a:cs typeface="Calibri" pitchFamily="34" charset="0"/>
              </a:rPr>
              <a:t>EVENT_ID</a:t>
            </a:r>
            <a:r>
              <a:rPr lang="en-US" sz="1200" dirty="0" smtClean="0">
                <a:latin typeface="Calibri" pitchFamily="34" charset="0"/>
                <a:cs typeface="Calibri" pitchFamily="34" charset="0"/>
              </a:rPr>
              <a:t>"&gt;</a:t>
            </a:r>
          </a:p>
          <a:p>
            <a:pPr>
              <a:buFontTx/>
              <a:buNone/>
            </a:pPr>
            <a:r>
              <a:rPr lang="en-US" sz="1200" dirty="0" smtClean="0">
                <a:latin typeface="Calibri" pitchFamily="34" charset="0"/>
                <a:cs typeface="Calibri" pitchFamily="34" charset="0"/>
              </a:rPr>
              <a:t>		     &lt;generator class=“increment"/&gt;</a:t>
            </a:r>
          </a:p>
          <a:p>
            <a:pPr>
              <a:buFontTx/>
              <a:buNone/>
            </a:pPr>
            <a:r>
              <a:rPr lang="en-US" sz="1200" dirty="0" smtClean="0">
                <a:latin typeface="Calibri" pitchFamily="34" charset="0"/>
                <a:cs typeface="Calibri" pitchFamily="34" charset="0"/>
              </a:rPr>
              <a:t>		&lt;/id&gt;</a:t>
            </a:r>
          </a:p>
          <a:p>
            <a:pPr>
              <a:buFontTx/>
              <a:buNone/>
            </a:pPr>
            <a:r>
              <a:rPr lang="en-US" sz="1200" dirty="0" smtClean="0">
                <a:latin typeface="Calibri" pitchFamily="34" charset="0"/>
                <a:cs typeface="Calibri" pitchFamily="34" charset="0"/>
              </a:rPr>
              <a:t>		&lt;property name="date" type="timestamp" column="EVENT_DATE"/&gt;</a:t>
            </a:r>
          </a:p>
          <a:p>
            <a:pPr>
              <a:buFontTx/>
              <a:buNone/>
            </a:pPr>
            <a:r>
              <a:rPr lang="en-US" sz="1200" dirty="0" smtClean="0">
                <a:latin typeface="Calibri" pitchFamily="34" charset="0"/>
                <a:cs typeface="Calibri" pitchFamily="34" charset="0"/>
              </a:rPr>
              <a:t>		&lt;property name="title"/&gt;</a:t>
            </a:r>
          </a:p>
          <a:p>
            <a:pPr>
              <a:buFontTx/>
              <a:buNone/>
            </a:pPr>
            <a:r>
              <a:rPr lang="en-US" sz="1200" dirty="0" smtClean="0">
                <a:latin typeface="Calibri" pitchFamily="34" charset="0"/>
                <a:cs typeface="Calibri" pitchFamily="34" charset="0"/>
              </a:rPr>
              <a:t>	&lt;/class&gt;</a:t>
            </a:r>
          </a:p>
          <a:p>
            <a:pPr>
              <a:buFontTx/>
              <a:buNone/>
            </a:pPr>
            <a:r>
              <a:rPr lang="en-US" sz="1200" dirty="0" smtClean="0">
                <a:latin typeface="Calibri" pitchFamily="34" charset="0"/>
                <a:cs typeface="Calibri" pitchFamily="34" charset="0"/>
              </a:rPr>
              <a:t>&lt;/hibernate-mapping&gt;</a:t>
            </a: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cs typeface="Calibri" pitchFamily="34" charset="0"/>
              </a:rPr>
              <a:t>&lt;id&gt; element</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600" dirty="0" smtClean="0">
                <a:solidFill>
                  <a:schemeClr val="tx1"/>
                </a:solidFill>
                <a:latin typeface="Calibri" pitchFamily="34" charset="0"/>
                <a:cs typeface="Calibri" pitchFamily="34" charset="0"/>
              </a:rPr>
              <a:t>Mapped classes must declare the primary key column of the table. This is the column to which the &lt;id&gt; element maps to serve as identifier</a:t>
            </a:r>
          </a:p>
          <a:p>
            <a:pPr algn="just">
              <a:buFont typeface="Wingdings" pitchFamily="2" charset="2"/>
              <a:buChar char="q"/>
            </a:pPr>
            <a:r>
              <a:rPr lang="en-US" sz="1600" dirty="0" smtClean="0">
                <a:solidFill>
                  <a:schemeClr val="tx1"/>
                </a:solidFill>
                <a:latin typeface="Calibri" pitchFamily="34" charset="0"/>
                <a:cs typeface="Calibri" pitchFamily="34" charset="0"/>
              </a:rPr>
              <a:t>The identifier property normally does not form a part of the business model, it is more related to the how Hibernate manages persistence</a:t>
            </a:r>
          </a:p>
          <a:p>
            <a:pPr algn="just">
              <a:buFont typeface="Wingdings" pitchFamily="2" charset="2"/>
              <a:buChar char="q"/>
            </a:pPr>
            <a:r>
              <a:rPr lang="en-US" sz="1600" dirty="0" smtClean="0">
                <a:solidFill>
                  <a:schemeClr val="tx1"/>
                </a:solidFill>
                <a:latin typeface="Calibri" pitchFamily="34" charset="0"/>
                <a:cs typeface="Calibri" pitchFamily="34" charset="0"/>
              </a:rPr>
              <a:t>The </a:t>
            </a:r>
            <a:r>
              <a:rPr lang="en-US" sz="1600" dirty="0" err="1" smtClean="0">
                <a:solidFill>
                  <a:schemeClr val="tx1"/>
                </a:solidFill>
                <a:latin typeface="Calibri" pitchFamily="34" charset="0"/>
                <a:cs typeface="Calibri" pitchFamily="34" charset="0"/>
              </a:rPr>
              <a:t>accessor</a:t>
            </a:r>
            <a:r>
              <a:rPr lang="en-US" sz="1600" dirty="0" smtClean="0">
                <a:solidFill>
                  <a:schemeClr val="tx1"/>
                </a:solidFill>
                <a:latin typeface="Calibri" pitchFamily="34" charset="0"/>
                <a:cs typeface="Calibri" pitchFamily="34" charset="0"/>
              </a:rPr>
              <a:t> method for the identifier should be public, and the </a:t>
            </a:r>
            <a:r>
              <a:rPr lang="en-US" sz="1600" dirty="0" err="1" smtClean="0">
                <a:solidFill>
                  <a:schemeClr val="tx1"/>
                </a:solidFill>
                <a:latin typeface="Calibri" pitchFamily="34" charset="0"/>
                <a:cs typeface="Calibri" pitchFamily="34" charset="0"/>
              </a:rPr>
              <a:t>mutator</a:t>
            </a:r>
            <a:r>
              <a:rPr lang="en-US" sz="1600" dirty="0" smtClean="0">
                <a:solidFill>
                  <a:schemeClr val="tx1"/>
                </a:solidFill>
                <a:latin typeface="Calibri" pitchFamily="34" charset="0"/>
                <a:cs typeface="Calibri" pitchFamily="34" charset="0"/>
              </a:rPr>
              <a:t> (setter) method can be private, so we can let Hibernate handle the identifier value.</a:t>
            </a:r>
          </a:p>
          <a:p>
            <a:pPr algn="just">
              <a:buFont typeface="Wingdings" pitchFamily="2" charset="2"/>
              <a:buChar char="q"/>
            </a:pPr>
            <a:r>
              <a:rPr lang="en-US" sz="1600" dirty="0" smtClean="0">
                <a:latin typeface="Calibri" pitchFamily="34" charset="0"/>
                <a:cs typeface="Calibri" pitchFamily="34" charset="0"/>
              </a:rPr>
              <a:t>&lt;generator&gt; is an optional child element of &lt;id&gt;.</a:t>
            </a:r>
          </a:p>
          <a:p>
            <a:pPr algn="just">
              <a:buFont typeface="Wingdings" pitchFamily="2" charset="2"/>
              <a:buChar char="q"/>
            </a:pPr>
            <a:r>
              <a:rPr lang="en-US" sz="1600" dirty="0" smtClean="0">
                <a:latin typeface="Calibri" pitchFamily="34" charset="0"/>
                <a:cs typeface="Calibri" pitchFamily="34" charset="0"/>
              </a:rPr>
              <a:t>Names a Java class which can be used to generate unique identifiers for instances of the mapped (persistent) classes. </a:t>
            </a:r>
          </a:p>
          <a:p>
            <a:pPr algn="just">
              <a:buFont typeface="Wingdings" pitchFamily="2" charset="2"/>
              <a:buChar char="q"/>
            </a:pPr>
            <a:r>
              <a:rPr lang="en-US" sz="1600" dirty="0" smtClean="0">
                <a:latin typeface="Calibri" pitchFamily="34" charset="0"/>
                <a:cs typeface="Calibri" pitchFamily="34" charset="0"/>
              </a:rPr>
              <a:t>Hibernate provides some built-in approaches for identifier generation.</a:t>
            </a: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cs typeface="Calibri" pitchFamily="34" charset="0"/>
              </a:rPr>
              <a:t>&lt;composite-id&gt;</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150000"/>
              </a:lnSpc>
              <a:buFont typeface="Wingdings" pitchFamily="2" charset="2"/>
              <a:buChar char="q"/>
            </a:pPr>
            <a:r>
              <a:rPr lang="en-US" sz="1600" dirty="0" smtClean="0">
                <a:solidFill>
                  <a:schemeClr val="tx1"/>
                </a:solidFill>
                <a:latin typeface="Calibri" pitchFamily="34" charset="0"/>
                <a:cs typeface="Calibri" pitchFamily="34" charset="0"/>
              </a:rPr>
              <a:t>Uses multiple individual values to form one ID.</a:t>
            </a:r>
          </a:p>
          <a:p>
            <a:pPr algn="just">
              <a:lnSpc>
                <a:spcPct val="150000"/>
              </a:lnSpc>
              <a:buFont typeface="Wingdings" pitchFamily="2" charset="2"/>
              <a:buChar char="q"/>
            </a:pPr>
            <a:r>
              <a:rPr lang="en-US" sz="1600" dirty="0" smtClean="0">
                <a:solidFill>
                  <a:schemeClr val="tx1"/>
                </a:solidFill>
                <a:latin typeface="Calibri" pitchFamily="34" charset="0"/>
                <a:cs typeface="Calibri" pitchFamily="34" charset="0"/>
              </a:rPr>
              <a:t>Can follow one of the two possible formats:</a:t>
            </a:r>
          </a:p>
          <a:p>
            <a:pPr marL="593725" lvl="2" indent="-319088" algn="just">
              <a:lnSpc>
                <a:spcPct val="150000"/>
              </a:lnSpc>
              <a:spcBef>
                <a:spcPts val="700"/>
              </a:spcBef>
              <a:buSzPct val="60000"/>
              <a:buFont typeface="Wingdings" pitchFamily="2" charset="2"/>
              <a:buChar char="§"/>
            </a:pPr>
            <a:r>
              <a:rPr lang="en-US" sz="1300" dirty="0" smtClean="0">
                <a:solidFill>
                  <a:schemeClr val="tx1"/>
                </a:solidFill>
                <a:latin typeface="Calibri" pitchFamily="34" charset="0"/>
                <a:cs typeface="Calibri" pitchFamily="34" charset="0"/>
              </a:rPr>
              <a:t>Either keep all the key columns in one class, and add them, or</a:t>
            </a:r>
          </a:p>
          <a:p>
            <a:pPr marL="593725" lvl="2" indent="-319088" algn="just">
              <a:lnSpc>
                <a:spcPct val="150000"/>
              </a:lnSpc>
              <a:spcBef>
                <a:spcPts val="700"/>
              </a:spcBef>
              <a:buSzPct val="60000"/>
              <a:buFont typeface="Wingdings" pitchFamily="2" charset="2"/>
              <a:buChar char="§"/>
            </a:pPr>
            <a:r>
              <a:rPr lang="en-US" sz="1300" dirty="0" smtClean="0">
                <a:solidFill>
                  <a:schemeClr val="tx1"/>
                </a:solidFill>
                <a:latin typeface="Calibri" pitchFamily="34" charset="0"/>
                <a:cs typeface="Calibri" pitchFamily="34" charset="0"/>
              </a:rPr>
              <a:t>Create a new composite key class (This one is considered to be more elegant) </a:t>
            </a:r>
          </a:p>
          <a:p>
            <a:pPr algn="just">
              <a:lnSpc>
                <a:spcPct val="150000"/>
              </a:lnSpc>
              <a:buFont typeface="Wingdings" pitchFamily="2" charset="2"/>
              <a:buChar char="q"/>
            </a:pPr>
            <a:r>
              <a:rPr lang="en-US" sz="1600" dirty="0" smtClean="0">
                <a:solidFill>
                  <a:schemeClr val="tx1"/>
                </a:solidFill>
                <a:latin typeface="Calibri" pitchFamily="34" charset="0"/>
                <a:cs typeface="Calibri" pitchFamily="34" charset="0"/>
              </a:rPr>
              <a:t>Appropriate implementation of </a:t>
            </a:r>
            <a:r>
              <a:rPr lang="en-US" sz="1600" dirty="0" err="1" smtClean="0">
                <a:solidFill>
                  <a:schemeClr val="tx1"/>
                </a:solidFill>
                <a:latin typeface="Calibri" pitchFamily="34" charset="0"/>
                <a:cs typeface="Calibri" pitchFamily="34" charset="0"/>
              </a:rPr>
              <a:t>hashcode</a:t>
            </a:r>
            <a:r>
              <a:rPr lang="en-US" sz="1600" dirty="0" smtClean="0">
                <a:solidFill>
                  <a:schemeClr val="tx1"/>
                </a:solidFill>
                <a:latin typeface="Calibri" pitchFamily="34" charset="0"/>
                <a:cs typeface="Calibri" pitchFamily="34" charset="0"/>
              </a:rPr>
              <a:t>() and equals() is critical is this scenario, as Hibernate uses these methods to do cache lookup. </a:t>
            </a:r>
          </a:p>
          <a:p>
            <a:pPr eaLnBrk="1" hangingPunct="1">
              <a:lnSpc>
                <a:spcPct val="150000"/>
              </a:lnSpc>
              <a:buClr>
                <a:schemeClr val="bg1"/>
              </a:buClr>
              <a:buFont typeface="Wingdings" pitchFamily="2" charset="2"/>
              <a:buChar char="q"/>
            </a:pPr>
            <a:endParaRPr lang="en-US" sz="1400" dirty="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000" b="1" dirty="0" smtClean="0">
                <a:latin typeface="Calibri" pitchFamily="34" charset="0"/>
                <a:cs typeface="Calibri" pitchFamily="34" charset="0"/>
              </a:rPr>
              <a:t>&lt;property&gt; element</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lnSpc>
                <a:spcPct val="150000"/>
              </a:lnSpc>
              <a:buFont typeface="Wingdings" pitchFamily="2" charset="2"/>
              <a:buChar char="q"/>
            </a:pPr>
            <a:r>
              <a:rPr lang="en-US" sz="1600" dirty="0" smtClean="0">
                <a:solidFill>
                  <a:schemeClr val="tx1"/>
                </a:solidFill>
                <a:latin typeface="Calibri" pitchFamily="34" charset="0"/>
                <a:cs typeface="Calibri" pitchFamily="34" charset="0"/>
              </a:rPr>
              <a:t>&lt;property&gt; tag maps to the attributes of the domain model. </a:t>
            </a:r>
          </a:p>
          <a:p>
            <a:pPr algn="just">
              <a:lnSpc>
                <a:spcPct val="150000"/>
              </a:lnSpc>
              <a:buFont typeface="Wingdings" pitchFamily="2" charset="2"/>
              <a:buChar char="q"/>
            </a:pPr>
            <a:r>
              <a:rPr lang="en-US" sz="1600" dirty="0" smtClean="0">
                <a:solidFill>
                  <a:schemeClr val="tx1"/>
                </a:solidFill>
                <a:latin typeface="Calibri" pitchFamily="34" charset="0"/>
                <a:cs typeface="Calibri" pitchFamily="34" charset="0"/>
              </a:rPr>
              <a:t>The related column in the database and the data type are also declared. The data type specified is a Hibernate type and not a Java type. However, Hibernate types map to Java types. </a:t>
            </a:r>
          </a:p>
          <a:p>
            <a:pPr algn="just">
              <a:lnSpc>
                <a:spcPct val="150000"/>
              </a:lnSpc>
              <a:buFont typeface="Wingdings" pitchFamily="2" charset="2"/>
              <a:buChar char="q"/>
            </a:pPr>
            <a:r>
              <a:rPr lang="en-US" sz="1600" dirty="0" smtClean="0">
                <a:solidFill>
                  <a:schemeClr val="tx1"/>
                </a:solidFill>
                <a:latin typeface="Calibri" pitchFamily="34" charset="0"/>
                <a:cs typeface="Calibri" pitchFamily="34" charset="0"/>
              </a:rPr>
              <a:t>Some properties can also be computed dynamically using the formula attribute, where the formula is essentially a SQL expression that translates to a SELECT </a:t>
            </a:r>
            <a:r>
              <a:rPr lang="en-US" sz="1600" dirty="0" err="1" smtClean="0">
                <a:solidFill>
                  <a:schemeClr val="tx1"/>
                </a:solidFill>
                <a:latin typeface="Calibri" pitchFamily="34" charset="0"/>
                <a:cs typeface="Calibri" pitchFamily="34" charset="0"/>
              </a:rPr>
              <a:t>subquery</a:t>
            </a:r>
            <a:r>
              <a:rPr lang="en-US" sz="1600" dirty="0" smtClean="0">
                <a:solidFill>
                  <a:schemeClr val="tx1"/>
                </a:solidFill>
                <a:latin typeface="Calibri" pitchFamily="34" charset="0"/>
                <a:cs typeface="Calibri" pitchFamily="34" charset="0"/>
              </a:rPr>
              <a:t>.</a:t>
            </a:r>
          </a:p>
          <a:p>
            <a:pPr eaLnBrk="1" hangingPunct="1">
              <a:lnSpc>
                <a:spcPct val="150000"/>
              </a:lnSpc>
              <a:buClr>
                <a:schemeClr val="bg1"/>
              </a:buClr>
              <a:buFont typeface="Wingdings" pitchFamily="2" charset="2"/>
              <a:buChar char="q"/>
            </a:pPr>
            <a:endParaRPr lang="en-US" sz="1400" dirty="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000" b="1" dirty="0" smtClean="0">
                <a:latin typeface="Calibri" pitchFamily="34" charset="0"/>
                <a:cs typeface="Calibri" pitchFamily="34" charset="0"/>
              </a:rPr>
              <a:t>Hibernate example: Write Hibernate configuration(</a:t>
            </a:r>
            <a:r>
              <a:rPr lang="en-GB" sz="2000" b="1" dirty="0" err="1" smtClean="0">
                <a:latin typeface="Calibri" pitchFamily="34" charset="0"/>
                <a:cs typeface="Calibri" pitchFamily="34" charset="0"/>
              </a:rPr>
              <a:t>hibernate.cfg.xml</a:t>
            </a:r>
            <a:r>
              <a:rPr lang="en-GB" sz="2000" b="1" dirty="0" smtClean="0">
                <a:latin typeface="Calibri" pitchFamily="34" charset="0"/>
                <a:cs typeface="Calibri" pitchFamily="34" charset="0"/>
              </a:rPr>
              <a:t>)</a:t>
            </a:r>
            <a:endParaRPr lang="en-US" sz="20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Tx/>
              <a:buNone/>
            </a:pPr>
            <a:r>
              <a:rPr lang="en-US" sz="1200" dirty="0" smtClean="0">
                <a:latin typeface="Calibri" pitchFamily="34" charset="0"/>
                <a:cs typeface="Calibri" pitchFamily="34" charset="0"/>
              </a:rPr>
              <a:t>&lt;?xml version='1.0' encoding='UTF-8'?&gt;</a:t>
            </a:r>
          </a:p>
          <a:p>
            <a:pPr>
              <a:buFontTx/>
              <a:buNone/>
            </a:pPr>
            <a:r>
              <a:rPr lang="en-US" sz="1200" dirty="0" smtClean="0">
                <a:latin typeface="Calibri" pitchFamily="34" charset="0"/>
                <a:cs typeface="Calibri" pitchFamily="34" charset="0"/>
              </a:rPr>
              <a:t>&lt;!DOCTYPE hibernate-configuration PUBLIC</a:t>
            </a:r>
          </a:p>
          <a:p>
            <a:pPr>
              <a:buFontTx/>
              <a:buNone/>
            </a:pPr>
            <a:r>
              <a:rPr lang="en-US" sz="1200" dirty="0" smtClean="0">
                <a:latin typeface="Calibri" pitchFamily="34" charset="0"/>
                <a:cs typeface="Calibri" pitchFamily="34" charset="0"/>
              </a:rPr>
              <a:t>          "-//Hibernate/Hibernate Configuration DTD 3.0//EN"</a:t>
            </a:r>
          </a:p>
          <a:p>
            <a:pPr>
              <a:buFontTx/>
              <a:buNone/>
            </a:pPr>
            <a:r>
              <a:rPr lang="en-US" sz="1200" dirty="0" smtClean="0">
                <a:latin typeface="Calibri" pitchFamily="34" charset="0"/>
                <a:cs typeface="Calibri" pitchFamily="34" charset="0"/>
              </a:rPr>
              <a:t>          "http://hibernate.sourceforge.net/hibernate-configuration-3.0.dtd"&gt;</a:t>
            </a:r>
          </a:p>
          <a:p>
            <a:pPr>
              <a:buFontTx/>
              <a:buNone/>
            </a:pPr>
            <a:r>
              <a:rPr lang="en-US" sz="1200" dirty="0" smtClean="0">
                <a:latin typeface="Calibri" pitchFamily="34" charset="0"/>
                <a:cs typeface="Calibri" pitchFamily="34" charset="0"/>
              </a:rPr>
              <a:t>&lt;hibernate-configuration&gt;</a:t>
            </a:r>
          </a:p>
          <a:p>
            <a:pPr>
              <a:buFontTx/>
              <a:buNone/>
            </a:pPr>
            <a:r>
              <a:rPr lang="en-US" sz="1200" dirty="0" smtClean="0">
                <a:latin typeface="Calibri" pitchFamily="34" charset="0"/>
                <a:cs typeface="Calibri" pitchFamily="34" charset="0"/>
              </a:rPr>
              <a:t>    &lt;session-factory&gt;</a:t>
            </a:r>
          </a:p>
          <a:p>
            <a:pPr>
              <a:buFontTx/>
              <a:buNone/>
            </a:pPr>
            <a:r>
              <a:rPr lang="en-US" sz="1200" dirty="0" smtClean="0">
                <a:latin typeface="Calibri" pitchFamily="34" charset="0"/>
                <a:cs typeface="Calibri" pitchFamily="34" charset="0"/>
              </a:rPr>
              <a:t>        &lt;property name="dialect"&gt;</a:t>
            </a:r>
            <a:r>
              <a:rPr lang="en-US" sz="1200" dirty="0" err="1" smtClean="0">
                <a:latin typeface="Calibri" pitchFamily="34" charset="0"/>
                <a:cs typeface="Calibri" pitchFamily="34" charset="0"/>
              </a:rPr>
              <a:t>org.hibernate.dialect.MySQLDialect</a:t>
            </a:r>
            <a:r>
              <a:rPr lang="en-US" sz="1200" dirty="0" smtClean="0">
                <a:latin typeface="Calibri" pitchFamily="34" charset="0"/>
                <a:cs typeface="Calibri" pitchFamily="34" charset="0"/>
              </a:rPr>
              <a:t>&lt;/property&gt;</a:t>
            </a:r>
          </a:p>
          <a:p>
            <a:pPr>
              <a:buFontTx/>
              <a:buNone/>
            </a:pPr>
            <a:r>
              <a:rPr lang="en-US" sz="1200" dirty="0" smtClean="0">
                <a:latin typeface="Calibri" pitchFamily="34" charset="0"/>
                <a:cs typeface="Calibri" pitchFamily="34" charset="0"/>
              </a:rPr>
              <a:t>         &lt;property name="</a:t>
            </a:r>
            <a:r>
              <a:rPr lang="en-US" sz="1200" dirty="0" err="1" smtClean="0">
                <a:latin typeface="Calibri" pitchFamily="34" charset="0"/>
                <a:cs typeface="Calibri" pitchFamily="34" charset="0"/>
              </a:rPr>
              <a:t>connection.driver_class</a:t>
            </a:r>
            <a:r>
              <a:rPr lang="en-US" sz="1200" dirty="0" smtClean="0">
                <a:latin typeface="Calibri" pitchFamily="34" charset="0"/>
                <a:cs typeface="Calibri" pitchFamily="34" charset="0"/>
              </a:rPr>
              <a:t>"&gt;</a:t>
            </a:r>
            <a:r>
              <a:rPr lang="en-US" sz="1200" dirty="0" err="1" smtClean="0">
                <a:latin typeface="Calibri" pitchFamily="34" charset="0"/>
                <a:cs typeface="Calibri" pitchFamily="34" charset="0"/>
              </a:rPr>
              <a:t>com.mysql.jdbc.Driver</a:t>
            </a:r>
            <a:r>
              <a:rPr lang="en-US" sz="1200" dirty="0" smtClean="0">
                <a:latin typeface="Calibri" pitchFamily="34" charset="0"/>
                <a:cs typeface="Calibri" pitchFamily="34" charset="0"/>
              </a:rPr>
              <a:t>&lt;/property&gt;</a:t>
            </a:r>
          </a:p>
          <a:p>
            <a:pPr>
              <a:buFontTx/>
              <a:buNone/>
            </a:pPr>
            <a:r>
              <a:rPr lang="en-US" sz="1200" dirty="0" smtClean="0">
                <a:latin typeface="Calibri" pitchFamily="34" charset="0"/>
                <a:cs typeface="Calibri" pitchFamily="34" charset="0"/>
              </a:rPr>
              <a:t>        &lt;property name="connection.url"&gt;</a:t>
            </a:r>
            <a:r>
              <a:rPr lang="en-US" sz="1200" dirty="0" err="1" smtClean="0">
                <a:latin typeface="Calibri" pitchFamily="34" charset="0"/>
                <a:cs typeface="Calibri" pitchFamily="34" charset="0"/>
              </a:rPr>
              <a:t>jdbc:mysql</a:t>
            </a:r>
            <a:r>
              <a:rPr lang="en-US" sz="1200" dirty="0" smtClean="0">
                <a:latin typeface="Calibri" pitchFamily="34" charset="0"/>
                <a:cs typeface="Calibri" pitchFamily="34" charset="0"/>
              </a:rPr>
              <a:t>://localhost:3306/test&lt;/property&gt;</a:t>
            </a:r>
          </a:p>
          <a:p>
            <a:pPr>
              <a:buFontTx/>
              <a:buNone/>
            </a:pPr>
            <a:r>
              <a:rPr lang="en-US" sz="1200" dirty="0" smtClean="0">
                <a:latin typeface="Calibri" pitchFamily="34" charset="0"/>
                <a:cs typeface="Calibri" pitchFamily="34" charset="0"/>
              </a:rPr>
              <a:t>        &lt;property name="</a:t>
            </a:r>
            <a:r>
              <a:rPr lang="en-US" sz="1200" dirty="0" err="1" smtClean="0">
                <a:latin typeface="Calibri" pitchFamily="34" charset="0"/>
                <a:cs typeface="Calibri" pitchFamily="34" charset="0"/>
              </a:rPr>
              <a:t>connection.username</a:t>
            </a:r>
            <a:r>
              <a:rPr lang="en-US" sz="1200" dirty="0" smtClean="0">
                <a:latin typeface="Calibri" pitchFamily="34" charset="0"/>
                <a:cs typeface="Calibri" pitchFamily="34" charset="0"/>
              </a:rPr>
              <a:t>"&gt;root&lt;/property&gt;</a:t>
            </a:r>
          </a:p>
          <a:p>
            <a:pPr>
              <a:buFontTx/>
              <a:buNone/>
            </a:pPr>
            <a:r>
              <a:rPr lang="en-US" sz="1200" dirty="0" smtClean="0">
                <a:latin typeface="Calibri" pitchFamily="34" charset="0"/>
                <a:cs typeface="Calibri" pitchFamily="34" charset="0"/>
              </a:rPr>
              <a:t>        &lt;property name="</a:t>
            </a:r>
            <a:r>
              <a:rPr lang="en-US" sz="1200" dirty="0" err="1" smtClean="0">
                <a:latin typeface="Calibri" pitchFamily="34" charset="0"/>
                <a:cs typeface="Calibri" pitchFamily="34" charset="0"/>
              </a:rPr>
              <a:t>connection.password</a:t>
            </a:r>
            <a:r>
              <a:rPr lang="en-US" sz="1200" dirty="0" smtClean="0">
                <a:latin typeface="Calibri" pitchFamily="34" charset="0"/>
                <a:cs typeface="Calibri" pitchFamily="34" charset="0"/>
              </a:rPr>
              <a:t>"&gt;root&lt;/property&gt;</a:t>
            </a:r>
          </a:p>
          <a:p>
            <a:pPr>
              <a:buFontTx/>
              <a:buNone/>
            </a:pPr>
            <a:r>
              <a:rPr lang="en-US" sz="1200" dirty="0" smtClean="0">
                <a:latin typeface="Calibri" pitchFamily="34" charset="0"/>
                <a:cs typeface="Calibri" pitchFamily="34" charset="0"/>
              </a:rPr>
              <a:t>        &lt;property name="hbm2ddl.auto"&gt;update&lt;/property&gt;</a:t>
            </a: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 Write Hibernate configuration(Continued)</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Tx/>
              <a:buNone/>
            </a:pPr>
            <a:r>
              <a:rPr lang="en-US" sz="1100" dirty="0" smtClean="0">
                <a:latin typeface="Calibri" pitchFamily="34" charset="0"/>
                <a:cs typeface="Calibri" pitchFamily="34" charset="0"/>
              </a:rPr>
              <a:t>	&lt;mapping resource=“</a:t>
            </a:r>
            <a:r>
              <a:rPr lang="en-US" sz="1100" dirty="0" err="1" smtClean="0">
                <a:latin typeface="Calibri" pitchFamily="34" charset="0"/>
                <a:cs typeface="Calibri" pitchFamily="34" charset="0"/>
              </a:rPr>
              <a:t>Event.hbm.xml</a:t>
            </a:r>
            <a:r>
              <a:rPr lang="en-US" sz="1100" dirty="0" smtClean="0">
                <a:latin typeface="Calibri" pitchFamily="34" charset="0"/>
                <a:cs typeface="Calibri" pitchFamily="34" charset="0"/>
              </a:rPr>
              <a:t>"/&gt;</a:t>
            </a:r>
          </a:p>
          <a:p>
            <a:pPr>
              <a:buFontTx/>
              <a:buNone/>
            </a:pPr>
            <a:r>
              <a:rPr lang="en-US" sz="1100" dirty="0" smtClean="0">
                <a:latin typeface="Calibri" pitchFamily="34" charset="0"/>
                <a:cs typeface="Calibri" pitchFamily="34" charset="0"/>
              </a:rPr>
              <a:t>     &lt;/session-factory&gt;</a:t>
            </a:r>
          </a:p>
          <a:p>
            <a:pPr>
              <a:buFontTx/>
              <a:buNone/>
            </a:pPr>
            <a:r>
              <a:rPr lang="en-US" sz="1100" dirty="0" smtClean="0">
                <a:latin typeface="Calibri" pitchFamily="34" charset="0"/>
                <a:cs typeface="Calibri" pitchFamily="34" charset="0"/>
              </a:rPr>
              <a:t>&lt;/hibernate-configuration&gt;</a:t>
            </a:r>
          </a:p>
        </p:txBody>
      </p:sp>
    </p:spTree>
  </p:cSld>
  <p:clrMapOvr>
    <a:masterClrMapping/>
  </p:clrMapOvr>
  <p:transition spd="med">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 Create Hibernate runtime</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962928" cy="3508392"/>
        </p:xfrm>
        <a:graphic>
          <a:graphicData uri="http://schemas.openxmlformats.org/drawingml/2006/table">
            <a:tbl>
              <a:tblPr firstRow="1" bandRow="1">
                <a:tableStyleId>{5940675A-B579-460E-94D1-54222C63F5DA}</a:tableStyleId>
              </a:tblPr>
              <a:tblGrid>
                <a:gridCol w="3981464"/>
                <a:gridCol w="3981464"/>
              </a:tblGrid>
              <a:tr h="3508392">
                <a:tc>
                  <a:txBody>
                    <a:bodyPr/>
                    <a:lstStyle/>
                    <a:p>
                      <a:r>
                        <a:rPr lang="en-US" sz="1400" dirty="0" smtClean="0">
                          <a:latin typeface="Calibri" pitchFamily="34" charset="0"/>
                          <a:cs typeface="Calibri" pitchFamily="34" charset="0"/>
                        </a:rPr>
                        <a:t>package com;</a:t>
                      </a:r>
                    </a:p>
                    <a:p>
                      <a:r>
                        <a:rPr lang="en-US" sz="1400" dirty="0" smtClean="0">
                          <a:latin typeface="Calibri" pitchFamily="34" charset="0"/>
                          <a:cs typeface="Calibri" pitchFamily="34" charset="0"/>
                        </a:rPr>
                        <a:t>import </a:t>
                      </a:r>
                      <a:r>
                        <a:rPr lang="en-US" sz="1400" dirty="0" err="1" smtClean="0">
                          <a:latin typeface="Calibri" pitchFamily="34" charset="0"/>
                          <a:cs typeface="Calibri" pitchFamily="34" charset="0"/>
                        </a:rPr>
                        <a:t>org.hibernate</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import </a:t>
                      </a:r>
                      <a:r>
                        <a:rPr lang="en-US" sz="1400" dirty="0" err="1" smtClean="0">
                          <a:latin typeface="Calibri" pitchFamily="34" charset="0"/>
                          <a:cs typeface="Calibri" pitchFamily="34" charset="0"/>
                        </a:rPr>
                        <a:t>org.hibernate.cfg</a:t>
                      </a:r>
                      <a:r>
                        <a:rPr lang="en-US" sz="1400" dirty="0" smtClean="0">
                          <a:latin typeface="Calibri" pitchFamily="34" charset="0"/>
                          <a:cs typeface="Calibri" pitchFamily="34" charset="0"/>
                        </a:rPr>
                        <a:t>.*;</a:t>
                      </a:r>
                    </a:p>
                    <a:p>
                      <a:endParaRPr lang="en-US" sz="1400" dirty="0" smtClean="0">
                        <a:latin typeface="Calibri" pitchFamily="34" charset="0"/>
                        <a:cs typeface="Calibri" pitchFamily="34" charset="0"/>
                      </a:endParaRPr>
                    </a:p>
                    <a:p>
                      <a:r>
                        <a:rPr lang="en-US" sz="1400" dirty="0" smtClean="0">
                          <a:latin typeface="Calibri" pitchFamily="34" charset="0"/>
                          <a:cs typeface="Calibri" pitchFamily="34" charset="0"/>
                        </a:rPr>
                        <a:t>public class </a:t>
                      </a:r>
                      <a:r>
                        <a:rPr lang="en-US" sz="1400" dirty="0" err="1" smtClean="0">
                          <a:latin typeface="Calibri" pitchFamily="34" charset="0"/>
                          <a:cs typeface="Calibri" pitchFamily="34" charset="0"/>
                        </a:rPr>
                        <a:t>HibernateUtil</a:t>
                      </a:r>
                      <a:r>
                        <a:rPr lang="en-US" sz="1400" dirty="0" smtClean="0">
                          <a:latin typeface="Calibri" pitchFamily="34" charset="0"/>
                          <a:cs typeface="Calibri" pitchFamily="34" charset="0"/>
                        </a:rPr>
                        <a:t> {</a:t>
                      </a:r>
                    </a:p>
                    <a:p>
                      <a:r>
                        <a:rPr lang="en-US" sz="1400" dirty="0" smtClean="0">
                          <a:latin typeface="Calibri" pitchFamily="34" charset="0"/>
                          <a:cs typeface="Calibri" pitchFamily="34" charset="0"/>
                        </a:rPr>
                        <a:t>    private static </a:t>
                      </a:r>
                      <a:r>
                        <a:rPr lang="en-US" sz="1400" dirty="0" err="1" smtClean="0">
                          <a:latin typeface="Calibri" pitchFamily="34" charset="0"/>
                          <a:cs typeface="Calibri" pitchFamily="34" charset="0"/>
                        </a:rPr>
                        <a:t>SessionFactory</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sessionFactory</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    static {</a:t>
                      </a:r>
                    </a:p>
                    <a:p>
                      <a:r>
                        <a:rPr lang="en-US" sz="1400" dirty="0" smtClean="0">
                          <a:latin typeface="Calibri" pitchFamily="34" charset="0"/>
                          <a:cs typeface="Calibri" pitchFamily="34" charset="0"/>
                        </a:rPr>
                        <a:t>        try {</a:t>
                      </a:r>
                    </a:p>
                    <a:p>
                      <a:r>
                        <a:rPr lang="en-US" sz="1400" dirty="0" smtClean="0">
                          <a:latin typeface="Calibri" pitchFamily="34" charset="0"/>
                          <a:cs typeface="Calibri" pitchFamily="34" charset="0"/>
                        </a:rPr>
                        <a:t>        Configuration </a:t>
                      </a:r>
                      <a:r>
                        <a:rPr lang="en-US" sz="1400" dirty="0" err="1" smtClean="0">
                          <a:latin typeface="Calibri" pitchFamily="34" charset="0"/>
                          <a:cs typeface="Calibri" pitchFamily="34" charset="0"/>
                        </a:rPr>
                        <a:t>cfg</a:t>
                      </a:r>
                      <a:r>
                        <a:rPr lang="en-US" sz="1400" dirty="0" smtClean="0">
                          <a:latin typeface="Calibri" pitchFamily="34" charset="0"/>
                          <a:cs typeface="Calibri" pitchFamily="34" charset="0"/>
                        </a:rPr>
                        <a:t>=new Configuration();</a:t>
                      </a:r>
                    </a:p>
                    <a:p>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cfg.configure</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hibernate.cfg.xml</a:t>
                      </a:r>
                      <a:r>
                        <a:rPr lang="en-US" sz="1400" dirty="0" smtClean="0">
                          <a:latin typeface="Calibri" pitchFamily="34" charset="0"/>
                          <a:cs typeface="Calibri" pitchFamily="34" charset="0"/>
                        </a:rPr>
                        <a:t>");                  </a:t>
                      </a:r>
                    </a:p>
                    <a:p>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sessionFactory</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cfg.buildSessionFactory</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        } catch (</a:t>
                      </a:r>
                      <a:r>
                        <a:rPr lang="en-US" sz="1400" dirty="0" err="1" smtClean="0">
                          <a:latin typeface="Calibri" pitchFamily="34" charset="0"/>
                          <a:cs typeface="Calibri" pitchFamily="34" charset="0"/>
                        </a:rPr>
                        <a:t>Throwable</a:t>
                      </a:r>
                      <a:r>
                        <a:rPr lang="en-US" sz="1400" dirty="0" smtClean="0">
                          <a:latin typeface="Calibri" pitchFamily="34" charset="0"/>
                          <a:cs typeface="Calibri" pitchFamily="34" charset="0"/>
                        </a:rPr>
                        <a:t> ex) {</a:t>
                      </a:r>
                    </a:p>
                    <a:p>
                      <a:r>
                        <a:rPr lang="en-US" sz="1400" dirty="0" smtClean="0">
                          <a:latin typeface="Calibri" pitchFamily="34" charset="0"/>
                          <a:cs typeface="Calibri" pitchFamily="34" charset="0"/>
                        </a:rPr>
                        <a:t>            throw new </a:t>
                      </a:r>
                      <a:r>
                        <a:rPr lang="en-US" sz="1400" dirty="0" err="1" smtClean="0">
                          <a:latin typeface="Calibri" pitchFamily="34" charset="0"/>
                          <a:cs typeface="Calibri" pitchFamily="34" charset="0"/>
                        </a:rPr>
                        <a:t>ExceptionInInitializerError</a:t>
                      </a:r>
                      <a:r>
                        <a:rPr lang="en-US" sz="1400" dirty="0" smtClean="0">
                          <a:latin typeface="Calibri" pitchFamily="34" charset="0"/>
                          <a:cs typeface="Calibri" pitchFamily="34" charset="0"/>
                        </a:rPr>
                        <a:t>(ex);</a:t>
                      </a:r>
                    </a:p>
                    <a:p>
                      <a:r>
                        <a:rPr lang="en-US" sz="1400" dirty="0" smtClean="0">
                          <a:latin typeface="Calibri" pitchFamily="34" charset="0"/>
                          <a:cs typeface="Calibri" pitchFamily="34" charset="0"/>
                        </a:rPr>
                        <a:t>        }</a:t>
                      </a:r>
                    </a:p>
                    <a:p>
                      <a:r>
                        <a:rPr lang="en-US" sz="1400" dirty="0" smtClean="0">
                          <a:latin typeface="Calibri" pitchFamily="34" charset="0"/>
                          <a:cs typeface="Calibri" pitchFamily="34" charset="0"/>
                        </a:rPr>
                        <a:t>    }</a:t>
                      </a:r>
                    </a:p>
                  </a:txBody>
                  <a:tcPr/>
                </a:tc>
                <a:tc>
                  <a:txBody>
                    <a:bodyPr/>
                    <a:lstStyle/>
                    <a:p>
                      <a:r>
                        <a:rPr lang="en-US" sz="1400" dirty="0" smtClean="0">
                          <a:latin typeface="Calibri" pitchFamily="34" charset="0"/>
                          <a:cs typeface="Calibri" pitchFamily="34" charset="0"/>
                        </a:rPr>
                        <a:t>public static </a:t>
                      </a:r>
                      <a:r>
                        <a:rPr lang="en-US" sz="1400" dirty="0" err="1" smtClean="0">
                          <a:latin typeface="Calibri" pitchFamily="34" charset="0"/>
                          <a:cs typeface="Calibri" pitchFamily="34" charset="0"/>
                        </a:rPr>
                        <a:t>SessionFactory</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getSessionFactory</a:t>
                      </a:r>
                      <a:r>
                        <a:rPr lang="en-US" sz="1400" dirty="0" smtClean="0">
                          <a:latin typeface="Calibri" pitchFamily="34" charset="0"/>
                          <a:cs typeface="Calibri" pitchFamily="34" charset="0"/>
                        </a:rPr>
                        <a:t>() {</a:t>
                      </a:r>
                    </a:p>
                    <a:p>
                      <a:r>
                        <a:rPr lang="en-US" sz="1400" dirty="0" smtClean="0">
                          <a:latin typeface="Calibri" pitchFamily="34" charset="0"/>
                          <a:cs typeface="Calibri" pitchFamily="34" charset="0"/>
                        </a:rPr>
                        <a:t>    </a:t>
                      </a:r>
                      <a:r>
                        <a:rPr lang="en-US" sz="1400" baseline="0" dirty="0" smtClean="0">
                          <a:latin typeface="Calibri" pitchFamily="34" charset="0"/>
                          <a:cs typeface="Calibri" pitchFamily="34" charset="0"/>
                        </a:rPr>
                        <a:t> </a:t>
                      </a:r>
                      <a:r>
                        <a:rPr lang="en-US" sz="1400" dirty="0" smtClean="0">
                          <a:latin typeface="Calibri" pitchFamily="34" charset="0"/>
                          <a:cs typeface="Calibri" pitchFamily="34" charset="0"/>
                        </a:rPr>
                        <a:t> return </a:t>
                      </a:r>
                      <a:r>
                        <a:rPr lang="en-US" sz="1400" dirty="0" err="1" smtClean="0">
                          <a:latin typeface="Calibri" pitchFamily="34" charset="0"/>
                          <a:cs typeface="Calibri" pitchFamily="34" charset="0"/>
                        </a:rPr>
                        <a:t>sessionFactory</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    }</a:t>
                      </a:r>
                    </a:p>
                    <a:p>
                      <a:endParaRPr lang="en-US" sz="1400" dirty="0" smtClean="0">
                        <a:latin typeface="Calibri" pitchFamily="34" charset="0"/>
                        <a:cs typeface="Calibri" pitchFamily="34" charset="0"/>
                      </a:endParaRPr>
                    </a:p>
                    <a:p>
                      <a:r>
                        <a:rPr lang="en-US" sz="1400" dirty="0" smtClean="0">
                          <a:latin typeface="Calibri" pitchFamily="34" charset="0"/>
                          <a:cs typeface="Calibri" pitchFamily="34" charset="0"/>
                        </a:rPr>
                        <a:t>    public static void shutdown() {</a:t>
                      </a:r>
                    </a:p>
                    <a:p>
                      <a:r>
                        <a:rPr lang="en-US" sz="1400" dirty="0" smtClean="0">
                          <a:latin typeface="Calibri" pitchFamily="34" charset="0"/>
                          <a:cs typeface="Calibri" pitchFamily="34" charset="0"/>
                        </a:rPr>
                        <a:t>    // Close caches and connection pools</a:t>
                      </a:r>
                    </a:p>
                    <a:p>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getSessionFactory</a:t>
                      </a:r>
                      <a:r>
                        <a:rPr lang="en-US" sz="1400" dirty="0" smtClean="0">
                          <a:latin typeface="Calibri" pitchFamily="34" charset="0"/>
                          <a:cs typeface="Calibri" pitchFamily="34" charset="0"/>
                        </a:rPr>
                        <a:t>().close();</a:t>
                      </a:r>
                    </a:p>
                    <a:p>
                      <a:r>
                        <a:rPr lang="en-US" sz="1400" dirty="0" smtClean="0">
                          <a:latin typeface="Calibri" pitchFamily="34" charset="0"/>
                          <a:cs typeface="Calibri" pitchFamily="34" charset="0"/>
                        </a:rPr>
                        <a:t>    }</a:t>
                      </a:r>
                    </a:p>
                    <a:p>
                      <a:r>
                        <a:rPr lang="en-US" sz="1400" dirty="0" smtClean="0">
                          <a:latin typeface="Calibri" pitchFamily="34" charset="0"/>
                          <a:cs typeface="Calibri" pitchFamily="34" charset="0"/>
                        </a:rPr>
                        <a:t>}</a:t>
                      </a:r>
                    </a:p>
                    <a:p>
                      <a:endParaRPr lang="en-US" sz="1400" dirty="0"/>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Tx/>
              <a:buNone/>
            </a:pPr>
            <a:r>
              <a:rPr lang="en-US" sz="1400" dirty="0" smtClean="0">
                <a:latin typeface="Calibri" pitchFamily="34" charset="0"/>
                <a:cs typeface="Calibri" pitchFamily="34" charset="0"/>
              </a:rPr>
              <a:t>public interface </a:t>
            </a:r>
            <a:r>
              <a:rPr lang="en-US" sz="1400" b="1" dirty="0" err="1" smtClean="0">
                <a:latin typeface="Calibri" pitchFamily="34" charset="0"/>
                <a:cs typeface="Calibri" pitchFamily="34" charset="0"/>
              </a:rPr>
              <a:t>IEventDAO</a:t>
            </a:r>
            <a:r>
              <a:rPr lang="en-US" sz="1400" dirty="0" smtClean="0">
                <a:latin typeface="Calibri" pitchFamily="34" charset="0"/>
                <a:cs typeface="Calibri" pitchFamily="34" charset="0"/>
              </a:rPr>
              <a:t>{</a:t>
            </a:r>
          </a:p>
          <a:p>
            <a:pPr>
              <a:buFontTx/>
              <a:buNone/>
            </a:pPr>
            <a:r>
              <a:rPr lang="en-US" sz="1400" dirty="0" smtClean="0">
                <a:latin typeface="Calibri" pitchFamily="34" charset="0"/>
                <a:cs typeface="Calibri" pitchFamily="34" charset="0"/>
              </a:rPr>
              <a:t>	public void </a:t>
            </a:r>
            <a:r>
              <a:rPr lang="en-US" sz="1400" b="1" dirty="0" err="1" smtClean="0">
                <a:latin typeface="Calibri" pitchFamily="34" charset="0"/>
                <a:cs typeface="Calibri" pitchFamily="34" charset="0"/>
              </a:rPr>
              <a:t>createEvent</a:t>
            </a:r>
            <a:r>
              <a:rPr lang="en-US" sz="1400" dirty="0" smtClean="0">
                <a:latin typeface="Calibri" pitchFamily="34" charset="0"/>
                <a:cs typeface="Calibri" pitchFamily="34" charset="0"/>
              </a:rPr>
              <a:t>(String </a:t>
            </a:r>
            <a:r>
              <a:rPr lang="en-US" sz="1400" dirty="0" err="1" smtClean="0">
                <a:latin typeface="Calibri" pitchFamily="34" charset="0"/>
                <a:cs typeface="Calibri" pitchFamily="34" charset="0"/>
              </a:rPr>
              <a:t>eventTitle</a:t>
            </a:r>
            <a:r>
              <a:rPr lang="en-US" sz="1400" dirty="0" smtClean="0">
                <a:latin typeface="Calibri" pitchFamily="34" charset="0"/>
                <a:cs typeface="Calibri" pitchFamily="34" charset="0"/>
              </a:rPr>
              <a:t>, Date </a:t>
            </a:r>
            <a:r>
              <a:rPr lang="en-US" sz="1400" dirty="0" err="1" smtClean="0">
                <a:latin typeface="Calibri" pitchFamily="34" charset="0"/>
                <a:cs typeface="Calibri" pitchFamily="34" charset="0"/>
              </a:rPr>
              <a:t>eventDate</a:t>
            </a:r>
            <a:r>
              <a:rPr lang="en-US" sz="1400" dirty="0" smtClean="0">
                <a:latin typeface="Calibri" pitchFamily="34" charset="0"/>
                <a:cs typeface="Calibri" pitchFamily="34" charset="0"/>
              </a:rPr>
              <a:t>) throws Exception;</a:t>
            </a:r>
          </a:p>
          <a:p>
            <a:pPr>
              <a:buFontTx/>
              <a:buNone/>
            </a:pPr>
            <a:r>
              <a:rPr lang="en-US" sz="1400" dirty="0" smtClean="0">
                <a:latin typeface="Calibri" pitchFamily="34" charset="0"/>
                <a:cs typeface="Calibri" pitchFamily="34" charset="0"/>
              </a:rPr>
              <a:t>	public List </a:t>
            </a:r>
            <a:r>
              <a:rPr lang="en-US" sz="1400" b="1" dirty="0" err="1" smtClean="0">
                <a:latin typeface="Calibri" pitchFamily="34" charset="0"/>
                <a:cs typeface="Calibri" pitchFamily="34" charset="0"/>
              </a:rPr>
              <a:t>getEventList</a:t>
            </a:r>
            <a:r>
              <a:rPr lang="en-US" sz="1400" dirty="0" smtClean="0">
                <a:latin typeface="Calibri" pitchFamily="34" charset="0"/>
                <a:cs typeface="Calibri" pitchFamily="34" charset="0"/>
              </a:rPr>
              <a:t>() throws Exception;</a:t>
            </a:r>
          </a:p>
          <a:p>
            <a:pPr>
              <a:buFontTx/>
              <a:buNone/>
            </a:pPr>
            <a:r>
              <a:rPr lang="en-US" sz="1400" dirty="0" smtClean="0">
                <a:latin typeface="Calibri" pitchFamily="34" charset="0"/>
                <a:cs typeface="Calibri" pitchFamily="34" charset="0"/>
              </a:rPr>
              <a:t>	public void </a:t>
            </a:r>
            <a:r>
              <a:rPr lang="en-US" sz="1400" b="1" dirty="0" err="1" smtClean="0">
                <a:latin typeface="Calibri" pitchFamily="34" charset="0"/>
                <a:cs typeface="Calibri" pitchFamily="34" charset="0"/>
              </a:rPr>
              <a:t>updateEvent</a:t>
            </a:r>
            <a:r>
              <a:rPr lang="en-US" sz="1400" dirty="0" smtClean="0">
                <a:latin typeface="Calibri" pitchFamily="34" charset="0"/>
                <a:cs typeface="Calibri" pitchFamily="34" charset="0"/>
              </a:rPr>
              <a:t>(String </a:t>
            </a:r>
            <a:r>
              <a:rPr lang="en-US" sz="1400" dirty="0" err="1" smtClean="0">
                <a:latin typeface="Calibri" pitchFamily="34" charset="0"/>
                <a:cs typeface="Calibri" pitchFamily="34" charset="0"/>
              </a:rPr>
              <a:t>eventTitle</a:t>
            </a:r>
            <a:r>
              <a:rPr lang="en-US" sz="1400" dirty="0" smtClean="0">
                <a:latin typeface="Calibri" pitchFamily="34" charset="0"/>
                <a:cs typeface="Calibri" pitchFamily="34" charset="0"/>
              </a:rPr>
              <a:t>, Long </a:t>
            </a:r>
            <a:r>
              <a:rPr lang="en-US" sz="1400" dirty="0" err="1" smtClean="0">
                <a:latin typeface="Calibri" pitchFamily="34" charset="0"/>
                <a:cs typeface="Calibri" pitchFamily="34" charset="0"/>
              </a:rPr>
              <a:t>eventId</a:t>
            </a:r>
            <a:r>
              <a:rPr lang="en-US" sz="1400" dirty="0" smtClean="0">
                <a:latin typeface="Calibri" pitchFamily="34" charset="0"/>
                <a:cs typeface="Calibri" pitchFamily="34" charset="0"/>
              </a:rPr>
              <a:t>) throws Exception;</a:t>
            </a:r>
          </a:p>
          <a:p>
            <a:pPr>
              <a:buFontTx/>
              <a:buNone/>
            </a:pPr>
            <a:r>
              <a:rPr lang="en-US" sz="1400" dirty="0" smtClean="0">
                <a:latin typeface="Calibri" pitchFamily="34" charset="0"/>
                <a:cs typeface="Calibri" pitchFamily="34" charset="0"/>
              </a:rPr>
              <a:t>	public void </a:t>
            </a:r>
            <a:r>
              <a:rPr lang="en-US" sz="1400" b="1" dirty="0" err="1" smtClean="0">
                <a:latin typeface="Calibri" pitchFamily="34" charset="0"/>
                <a:cs typeface="Calibri" pitchFamily="34" charset="0"/>
              </a:rPr>
              <a:t>deleteEvent</a:t>
            </a:r>
            <a:r>
              <a:rPr lang="en-US" sz="1400" dirty="0" smtClean="0">
                <a:latin typeface="Calibri" pitchFamily="34" charset="0"/>
                <a:cs typeface="Calibri" pitchFamily="34" charset="0"/>
              </a:rPr>
              <a:t>( Long </a:t>
            </a:r>
            <a:r>
              <a:rPr lang="en-US" sz="1400" dirty="0" err="1" smtClean="0">
                <a:latin typeface="Calibri" pitchFamily="34" charset="0"/>
                <a:cs typeface="Calibri" pitchFamily="34" charset="0"/>
              </a:rPr>
              <a:t>eventId</a:t>
            </a:r>
            <a:r>
              <a:rPr lang="en-US" sz="1400" dirty="0" smtClean="0">
                <a:latin typeface="Calibri" pitchFamily="34" charset="0"/>
                <a:cs typeface="Calibri" pitchFamily="34" charset="0"/>
              </a:rPr>
              <a:t>) throws Exception;</a:t>
            </a:r>
          </a:p>
          <a:p>
            <a:pPr>
              <a:buFontTx/>
              <a:buNone/>
            </a:pPr>
            <a:r>
              <a:rPr lang="en-US" sz="1400" dirty="0" smtClean="0">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677176" cy="3508392"/>
        </p:xfrm>
        <a:graphic>
          <a:graphicData uri="http://schemas.openxmlformats.org/drawingml/2006/table">
            <a:tbl>
              <a:tblPr firstRow="1" bandRow="1">
                <a:tableStyleId>{5940675A-B579-460E-94D1-54222C63F5DA}</a:tableStyleId>
              </a:tblPr>
              <a:tblGrid>
                <a:gridCol w="7677176"/>
              </a:tblGrid>
              <a:tr h="3508392">
                <a:tc>
                  <a:txBody>
                    <a:bodyPr/>
                    <a:lstStyle/>
                    <a:p>
                      <a:pPr>
                        <a:buFontTx/>
                        <a:buNone/>
                      </a:pPr>
                      <a:r>
                        <a:rPr lang="en-US" sz="1200" dirty="0" smtClean="0">
                          <a:latin typeface="Calibri" pitchFamily="34" charset="0"/>
                          <a:cs typeface="Calibri" pitchFamily="34" charset="0"/>
                        </a:rPr>
                        <a:t>public class </a:t>
                      </a:r>
                      <a:r>
                        <a:rPr lang="en-US" sz="1200" b="1" dirty="0" err="1" smtClean="0">
                          <a:latin typeface="Calibri" pitchFamily="34" charset="0"/>
                          <a:cs typeface="Calibri" pitchFamily="34" charset="0"/>
                        </a:rPr>
                        <a:t>EventDAO</a:t>
                      </a:r>
                      <a:r>
                        <a:rPr lang="en-US" sz="1200" dirty="0" smtClean="0">
                          <a:latin typeface="Calibri" pitchFamily="34" charset="0"/>
                          <a:cs typeface="Calibri" pitchFamily="34" charset="0"/>
                        </a:rPr>
                        <a:t> implements </a:t>
                      </a:r>
                      <a:r>
                        <a:rPr lang="en-US" sz="1200" dirty="0" err="1" smtClean="0">
                          <a:latin typeface="Calibri" pitchFamily="34" charset="0"/>
                          <a:cs typeface="Calibri" pitchFamily="34" charset="0"/>
                        </a:rPr>
                        <a:t>IEventDAO</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public void </a:t>
                      </a:r>
                      <a:r>
                        <a:rPr lang="en-US" sz="1200" b="1" dirty="0" err="1" smtClean="0">
                          <a:latin typeface="Calibri" pitchFamily="34" charset="0"/>
                          <a:cs typeface="Calibri" pitchFamily="34" charset="0"/>
                        </a:rPr>
                        <a:t>createEvent</a:t>
                      </a:r>
                      <a:r>
                        <a:rPr lang="en-US" sz="1200" dirty="0" smtClean="0">
                          <a:latin typeface="Calibri" pitchFamily="34" charset="0"/>
                          <a:cs typeface="Calibri" pitchFamily="34" charset="0"/>
                        </a:rPr>
                        <a:t>(String </a:t>
                      </a:r>
                      <a:r>
                        <a:rPr lang="en-US" sz="1200" dirty="0" err="1" smtClean="0">
                          <a:latin typeface="Calibri" pitchFamily="34" charset="0"/>
                          <a:cs typeface="Calibri" pitchFamily="34" charset="0"/>
                        </a:rPr>
                        <a:t>eventTitle</a:t>
                      </a:r>
                      <a:r>
                        <a:rPr lang="en-US" sz="1200" dirty="0" smtClean="0">
                          <a:latin typeface="Calibri" pitchFamily="34" charset="0"/>
                          <a:cs typeface="Calibri" pitchFamily="34" charset="0"/>
                        </a:rPr>
                        <a:t>, Date </a:t>
                      </a:r>
                      <a:r>
                        <a:rPr lang="en-US" sz="1200" dirty="0" err="1" smtClean="0">
                          <a:latin typeface="Calibri" pitchFamily="34" charset="0"/>
                          <a:cs typeface="Calibri" pitchFamily="34" charset="0"/>
                        </a:rPr>
                        <a:t>eventDate</a:t>
                      </a:r>
                      <a:r>
                        <a:rPr lang="en-US" sz="1200" dirty="0" smtClean="0">
                          <a:latin typeface="Calibri" pitchFamily="34" charset="0"/>
                          <a:cs typeface="Calibri" pitchFamily="34" charset="0"/>
                        </a:rPr>
                        <a:t>) throws Exception{</a:t>
                      </a:r>
                    </a:p>
                    <a:p>
                      <a:pPr>
                        <a:buFontTx/>
                        <a:buNone/>
                      </a:pPr>
                      <a:r>
                        <a:rPr lang="en-US" sz="1200" dirty="0" smtClean="0">
                          <a:latin typeface="Calibri" pitchFamily="34" charset="0"/>
                          <a:cs typeface="Calibri" pitchFamily="34" charset="0"/>
                        </a:rPr>
                        <a:t>	Session </a:t>
                      </a:r>
                      <a:r>
                        <a:rPr lang="en-US" sz="1200" dirty="0" err="1" smtClean="0">
                          <a:latin typeface="Calibri" pitchFamily="34" charset="0"/>
                          <a:cs typeface="Calibri" pitchFamily="34" charset="0"/>
                        </a:rPr>
                        <a:t>session</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HibernateUtil.</a:t>
                      </a:r>
                      <a:r>
                        <a:rPr lang="en-US" sz="1200" i="1" dirty="0" err="1" smtClean="0">
                          <a:latin typeface="Calibri" pitchFamily="34" charset="0"/>
                          <a:cs typeface="Calibri" pitchFamily="34" charset="0"/>
                        </a:rPr>
                        <a:t>getSessionFactory</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openSession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Transaction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a:t>
                      </a:r>
                    </a:p>
                    <a:p>
                      <a:pPr>
                        <a:buFontTx/>
                        <a:buNone/>
                      </a:pPr>
                      <a:r>
                        <a:rPr lang="en-US" sz="1200" dirty="0" smtClean="0">
                          <a:latin typeface="Calibri" pitchFamily="34" charset="0"/>
                          <a:cs typeface="Calibri" pitchFamily="34" charset="0"/>
                        </a:rPr>
                        <a:t>	try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session.beginTransaction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Event </a:t>
                      </a:r>
                      <a:r>
                        <a:rPr lang="en-US" sz="1200" dirty="0" err="1" smtClean="0">
                          <a:latin typeface="Calibri" pitchFamily="34" charset="0"/>
                          <a:cs typeface="Calibri" pitchFamily="34" charset="0"/>
                        </a:rPr>
                        <a:t>theEvent</a:t>
                      </a:r>
                      <a:r>
                        <a:rPr lang="en-US" sz="1200" dirty="0" smtClean="0">
                          <a:latin typeface="Calibri" pitchFamily="34" charset="0"/>
                          <a:cs typeface="Calibri" pitchFamily="34" charset="0"/>
                        </a:rPr>
                        <a:t> = new Event();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theEvent.setTitle</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eventTitle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theEvent.setDate</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eventDate</a:t>
                      </a: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a:t>
                      </a:r>
                      <a:r>
                        <a:rPr lang="en-US" sz="1200" b="1" dirty="0" err="1" smtClean="0">
                          <a:latin typeface="Calibri" pitchFamily="34" charset="0"/>
                          <a:cs typeface="Calibri" pitchFamily="34" charset="0"/>
                        </a:rPr>
                        <a:t>session.save</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theEvent</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tx.commit</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}catch (</a:t>
                      </a:r>
                      <a:r>
                        <a:rPr lang="en-US" sz="1200" dirty="0" err="1" smtClean="0">
                          <a:latin typeface="Calibri" pitchFamily="34" charset="0"/>
                          <a:cs typeface="Calibri" pitchFamily="34" charset="0"/>
                        </a:rPr>
                        <a:t>RuntimeException</a:t>
                      </a:r>
                      <a:r>
                        <a:rPr lang="en-US" sz="1200" dirty="0" smtClean="0">
                          <a:latin typeface="Calibri" pitchFamily="34" charset="0"/>
                          <a:cs typeface="Calibri" pitchFamily="34" charset="0"/>
                        </a:rPr>
                        <a:t> e) {</a:t>
                      </a:r>
                    </a:p>
                    <a:p>
                      <a:pPr>
                        <a:buFontTx/>
                        <a:buNone/>
                      </a:pPr>
                      <a:r>
                        <a:rPr lang="en-US" sz="1200" dirty="0" smtClean="0">
                          <a:latin typeface="Calibri" pitchFamily="34" charset="0"/>
                          <a:cs typeface="Calibri" pitchFamily="34" charset="0"/>
                        </a:rPr>
                        <a:t>    		if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 </a:t>
                      </a:r>
                      <a:r>
                        <a:rPr lang="en-US" sz="1200" dirty="0" err="1" smtClean="0">
                          <a:latin typeface="Calibri" pitchFamily="34" charset="0"/>
                          <a:cs typeface="Calibri" pitchFamily="34" charset="0"/>
                        </a:rPr>
                        <a:t>tx.rollback</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throw e; // or display error message</a:t>
                      </a:r>
                    </a:p>
                    <a:p>
                      <a:pPr>
                        <a:buFontTx/>
                        <a:buNone/>
                      </a:pPr>
                      <a:r>
                        <a:rPr lang="en-US" sz="1200" dirty="0" smtClean="0">
                          <a:latin typeface="Calibri" pitchFamily="34" charset="0"/>
                          <a:cs typeface="Calibri" pitchFamily="34" charset="0"/>
                        </a:rPr>
                        <a:t>	}finally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session.close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What is Hibernate</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600" dirty="0" smtClean="0">
                <a:latin typeface="Calibri" pitchFamily="34" charset="0"/>
                <a:cs typeface="Calibri" pitchFamily="34" charset="0"/>
              </a:rPr>
              <a:t>Hibernate is a Object Relational Mapping tool developed by </a:t>
            </a:r>
            <a:r>
              <a:rPr lang="en-US" sz="1600" dirty="0" err="1" smtClean="0">
                <a:latin typeface="Calibri" pitchFamily="34" charset="0"/>
                <a:cs typeface="Calibri" pitchFamily="34" charset="0"/>
              </a:rPr>
              <a:t>Gevin</a:t>
            </a:r>
            <a:r>
              <a:rPr lang="en-US" sz="1600" dirty="0" smtClean="0">
                <a:latin typeface="Calibri" pitchFamily="34" charset="0"/>
                <a:cs typeface="Calibri" pitchFamily="34" charset="0"/>
              </a:rPr>
              <a:t> King.</a:t>
            </a:r>
          </a:p>
          <a:p>
            <a:pPr algn="just"/>
            <a:r>
              <a:rPr lang="en-US" sz="1600" dirty="0" smtClean="0">
                <a:latin typeface="Calibri" pitchFamily="34" charset="0"/>
                <a:cs typeface="Calibri" pitchFamily="34" charset="0"/>
              </a:rPr>
              <a:t>It does object relational persistence and querying </a:t>
            </a:r>
            <a:r>
              <a:rPr lang="en-US" sz="1600" dirty="0" err="1" smtClean="0">
                <a:latin typeface="Calibri" pitchFamily="34" charset="0"/>
                <a:cs typeface="Calibri" pitchFamily="34" charset="0"/>
              </a:rPr>
              <a:t>i.e</a:t>
            </a:r>
            <a:r>
              <a:rPr lang="en-US" sz="1600" dirty="0" smtClean="0">
                <a:latin typeface="Calibri" pitchFamily="34" charset="0"/>
                <a:cs typeface="Calibri" pitchFamily="34" charset="0"/>
              </a:rPr>
              <a:t> puts whole objects into relational db and pulls whole objects from the relational db. </a:t>
            </a:r>
          </a:p>
        </p:txBody>
      </p:sp>
    </p:spTree>
  </p:cSld>
  <p:clrMapOvr>
    <a:masterClrMapping/>
  </p:clrMapOvr>
  <p:transition spd="med">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677176" cy="3508392"/>
        </p:xfrm>
        <a:graphic>
          <a:graphicData uri="http://schemas.openxmlformats.org/drawingml/2006/table">
            <a:tbl>
              <a:tblPr firstRow="1" bandRow="1">
                <a:tableStyleId>{5940675A-B579-460E-94D1-54222C63F5DA}</a:tableStyleId>
              </a:tblPr>
              <a:tblGrid>
                <a:gridCol w="7677176"/>
              </a:tblGrid>
              <a:tr h="3508392">
                <a:tc>
                  <a:txBody>
                    <a:bodyPr/>
                    <a:lstStyle/>
                    <a:p>
                      <a:pPr>
                        <a:buFontTx/>
                        <a:buNone/>
                      </a:pPr>
                      <a:r>
                        <a:rPr lang="en-US" sz="1200" dirty="0" smtClean="0">
                          <a:latin typeface="Calibri" pitchFamily="34" charset="0"/>
                          <a:cs typeface="Calibri" pitchFamily="34" charset="0"/>
                        </a:rPr>
                        <a:t>public List </a:t>
                      </a:r>
                      <a:r>
                        <a:rPr lang="en-US" sz="1200" b="1" dirty="0" err="1" smtClean="0">
                          <a:latin typeface="Calibri" pitchFamily="34" charset="0"/>
                          <a:cs typeface="Calibri" pitchFamily="34" charset="0"/>
                        </a:rPr>
                        <a:t>getEventList</a:t>
                      </a:r>
                      <a:r>
                        <a:rPr lang="en-US" sz="1200" dirty="0" smtClean="0">
                          <a:latin typeface="Calibri" pitchFamily="34" charset="0"/>
                          <a:cs typeface="Calibri" pitchFamily="34" charset="0"/>
                        </a:rPr>
                        <a:t>() throws Exception{</a:t>
                      </a:r>
                    </a:p>
                    <a:p>
                      <a:pPr>
                        <a:buFontTx/>
                        <a:buNone/>
                      </a:pPr>
                      <a:r>
                        <a:rPr lang="en-US" sz="1200" dirty="0" smtClean="0">
                          <a:latin typeface="Calibri" pitchFamily="34" charset="0"/>
                          <a:cs typeface="Calibri" pitchFamily="34" charset="0"/>
                        </a:rPr>
                        <a:t>	Session </a:t>
                      </a:r>
                      <a:r>
                        <a:rPr lang="en-US" sz="1200" dirty="0" err="1" smtClean="0">
                          <a:latin typeface="Calibri" pitchFamily="34" charset="0"/>
                          <a:cs typeface="Calibri" pitchFamily="34" charset="0"/>
                        </a:rPr>
                        <a:t>session</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HibernateUtil.</a:t>
                      </a:r>
                      <a:r>
                        <a:rPr lang="en-US" sz="1200" i="1" dirty="0" err="1" smtClean="0">
                          <a:latin typeface="Calibri" pitchFamily="34" charset="0"/>
                          <a:cs typeface="Calibri" pitchFamily="34" charset="0"/>
                        </a:rPr>
                        <a:t>getSessionFactory</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openSession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Transaction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a:t>
                      </a:r>
                    </a:p>
                    <a:p>
                      <a:pPr>
                        <a:buFontTx/>
                        <a:buNone/>
                      </a:pPr>
                      <a:r>
                        <a:rPr lang="en-US" sz="1200" dirty="0" smtClean="0">
                          <a:latin typeface="Calibri" pitchFamily="34" charset="0"/>
                          <a:cs typeface="Calibri" pitchFamily="34" charset="0"/>
                        </a:rPr>
                        <a:t>	List result = null;</a:t>
                      </a:r>
                    </a:p>
                    <a:p>
                      <a:pPr>
                        <a:buFontTx/>
                        <a:buNone/>
                      </a:pPr>
                      <a:r>
                        <a:rPr lang="en-US" sz="1200" dirty="0" smtClean="0">
                          <a:latin typeface="Calibri" pitchFamily="34" charset="0"/>
                          <a:cs typeface="Calibri" pitchFamily="34" charset="0"/>
                        </a:rPr>
                        <a:t>	try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session.beginTransaction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result = </a:t>
                      </a:r>
                      <a:r>
                        <a:rPr lang="en-US" sz="1200" b="1" dirty="0" err="1" smtClean="0">
                          <a:latin typeface="Calibri" pitchFamily="34" charset="0"/>
                          <a:cs typeface="Calibri" pitchFamily="34" charset="0"/>
                        </a:rPr>
                        <a:t>session.createQuery</a:t>
                      </a:r>
                      <a:r>
                        <a:rPr lang="en-US" sz="1200" dirty="0" smtClean="0">
                          <a:latin typeface="Calibri" pitchFamily="34" charset="0"/>
                          <a:cs typeface="Calibri" pitchFamily="34" charset="0"/>
                        </a:rPr>
                        <a:t>(</a:t>
                      </a:r>
                      <a:r>
                        <a:rPr lang="en-US" sz="1200" b="1" dirty="0" smtClean="0">
                          <a:latin typeface="Calibri" pitchFamily="34" charset="0"/>
                          <a:cs typeface="Calibri" pitchFamily="34" charset="0"/>
                        </a:rPr>
                        <a:t>"from Event"</a:t>
                      </a:r>
                      <a:r>
                        <a:rPr lang="en-US" sz="1200" dirty="0" smtClean="0">
                          <a:latin typeface="Calibri" pitchFamily="34" charset="0"/>
                          <a:cs typeface="Calibri" pitchFamily="34" charset="0"/>
                        </a:rPr>
                        <a:t>).list();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tx.commit</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catch (</a:t>
                      </a:r>
                      <a:r>
                        <a:rPr lang="en-US" sz="1200" dirty="0" err="1" smtClean="0">
                          <a:latin typeface="Calibri" pitchFamily="34" charset="0"/>
                          <a:cs typeface="Calibri" pitchFamily="34" charset="0"/>
                        </a:rPr>
                        <a:t>RuntimeException</a:t>
                      </a:r>
                      <a:r>
                        <a:rPr lang="en-US" sz="1200" dirty="0" smtClean="0">
                          <a:latin typeface="Calibri" pitchFamily="34" charset="0"/>
                          <a:cs typeface="Calibri" pitchFamily="34" charset="0"/>
                        </a:rPr>
                        <a:t> e) {</a:t>
                      </a:r>
                    </a:p>
                    <a:p>
                      <a:pPr>
                        <a:buFontTx/>
                        <a:buNone/>
                      </a:pPr>
                      <a:r>
                        <a:rPr lang="en-US" sz="1200" dirty="0" smtClean="0">
                          <a:latin typeface="Calibri" pitchFamily="34" charset="0"/>
                          <a:cs typeface="Calibri" pitchFamily="34" charset="0"/>
                        </a:rPr>
                        <a:t>		if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 </a:t>
                      </a:r>
                      <a:r>
                        <a:rPr lang="en-US" sz="1200" dirty="0" err="1" smtClean="0">
                          <a:latin typeface="Calibri" pitchFamily="34" charset="0"/>
                          <a:cs typeface="Calibri" pitchFamily="34" charset="0"/>
                        </a:rPr>
                        <a:t>tx.rollback</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throw e; // or display error message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finally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session.close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return result;</a:t>
                      </a:r>
                    </a:p>
                    <a:p>
                      <a:pPr>
                        <a:buFontTx/>
                        <a:buNone/>
                      </a:pPr>
                      <a:r>
                        <a:rPr lang="en-US" sz="1200" dirty="0" smtClean="0">
                          <a:latin typeface="Calibri" pitchFamily="34" charset="0"/>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677176" cy="3508392"/>
        </p:xfrm>
        <a:graphic>
          <a:graphicData uri="http://schemas.openxmlformats.org/drawingml/2006/table">
            <a:tbl>
              <a:tblPr firstRow="1" bandRow="1">
                <a:tableStyleId>{5940675A-B579-460E-94D1-54222C63F5DA}</a:tableStyleId>
              </a:tblPr>
              <a:tblGrid>
                <a:gridCol w="7677176"/>
              </a:tblGrid>
              <a:tr h="3508392">
                <a:tc>
                  <a:txBody>
                    <a:bodyPr/>
                    <a:lstStyle/>
                    <a:p>
                      <a:pPr>
                        <a:buFontTx/>
                        <a:buNone/>
                      </a:pPr>
                      <a:r>
                        <a:rPr lang="en-US" sz="1200" dirty="0" smtClean="0">
                          <a:latin typeface="Calibri" pitchFamily="34" charset="0"/>
                          <a:cs typeface="Calibri" pitchFamily="34" charset="0"/>
                        </a:rPr>
                        <a:t>public void </a:t>
                      </a:r>
                      <a:r>
                        <a:rPr lang="en-US" sz="1200" b="1" dirty="0" err="1" smtClean="0">
                          <a:latin typeface="Calibri" pitchFamily="34" charset="0"/>
                          <a:cs typeface="Calibri" pitchFamily="34" charset="0"/>
                        </a:rPr>
                        <a:t>updateEvent</a:t>
                      </a:r>
                      <a:r>
                        <a:rPr lang="en-US" sz="1200" dirty="0" smtClean="0">
                          <a:latin typeface="Calibri" pitchFamily="34" charset="0"/>
                          <a:cs typeface="Calibri" pitchFamily="34" charset="0"/>
                        </a:rPr>
                        <a:t>(String </a:t>
                      </a:r>
                      <a:r>
                        <a:rPr lang="en-US" sz="1200" dirty="0" err="1" smtClean="0">
                          <a:latin typeface="Calibri" pitchFamily="34" charset="0"/>
                          <a:cs typeface="Calibri" pitchFamily="34" charset="0"/>
                        </a:rPr>
                        <a:t>eventTitle</a:t>
                      </a:r>
                      <a:r>
                        <a:rPr lang="en-US" sz="1200" dirty="0" smtClean="0">
                          <a:latin typeface="Calibri" pitchFamily="34" charset="0"/>
                          <a:cs typeface="Calibri" pitchFamily="34" charset="0"/>
                        </a:rPr>
                        <a:t>, Long </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 throws Exception{</a:t>
                      </a:r>
                    </a:p>
                    <a:p>
                      <a:pPr>
                        <a:buFontTx/>
                        <a:buNone/>
                      </a:pPr>
                      <a:r>
                        <a:rPr lang="en-US" sz="1200" dirty="0" smtClean="0">
                          <a:latin typeface="Calibri" pitchFamily="34" charset="0"/>
                          <a:cs typeface="Calibri" pitchFamily="34" charset="0"/>
                        </a:rPr>
                        <a:t>	Session </a:t>
                      </a:r>
                      <a:r>
                        <a:rPr lang="en-US" sz="1200" dirty="0" err="1" smtClean="0">
                          <a:latin typeface="Calibri" pitchFamily="34" charset="0"/>
                          <a:cs typeface="Calibri" pitchFamily="34" charset="0"/>
                        </a:rPr>
                        <a:t>session</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HibernateUtil.</a:t>
                      </a:r>
                      <a:r>
                        <a:rPr lang="en-US" sz="1200" i="1" dirty="0" err="1" smtClean="0">
                          <a:latin typeface="Calibri" pitchFamily="34" charset="0"/>
                          <a:cs typeface="Calibri" pitchFamily="34" charset="0"/>
                        </a:rPr>
                        <a:t>getSessionFactory</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openSession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Transaction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a:t>
                      </a:r>
                    </a:p>
                    <a:p>
                      <a:pPr>
                        <a:buFontTx/>
                        <a:buNone/>
                      </a:pPr>
                      <a:r>
                        <a:rPr lang="en-US" sz="1200" dirty="0" smtClean="0">
                          <a:latin typeface="Calibri" pitchFamily="34" charset="0"/>
                          <a:cs typeface="Calibri" pitchFamily="34" charset="0"/>
                        </a:rPr>
                        <a:t>	try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session.beginTransaction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Event </a:t>
                      </a:r>
                      <a:r>
                        <a:rPr lang="en-US" sz="1200" dirty="0" err="1" smtClean="0">
                          <a:latin typeface="Calibri" pitchFamily="34" charset="0"/>
                          <a:cs typeface="Calibri" pitchFamily="34" charset="0"/>
                        </a:rPr>
                        <a:t>event</a:t>
                      </a:r>
                      <a:r>
                        <a:rPr lang="en-US" sz="1200" dirty="0" smtClean="0">
                          <a:latin typeface="Calibri" pitchFamily="34" charset="0"/>
                          <a:cs typeface="Calibri" pitchFamily="34" charset="0"/>
                        </a:rPr>
                        <a:t> = (Event)</a:t>
                      </a:r>
                      <a:r>
                        <a:rPr lang="en-US" sz="1200" b="1" dirty="0" err="1" smtClean="0">
                          <a:latin typeface="Calibri" pitchFamily="34" charset="0"/>
                          <a:cs typeface="Calibri" pitchFamily="34" charset="0"/>
                        </a:rPr>
                        <a:t>session.get</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Event.class</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event.setTitle</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eventTitle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tx.commit</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catch (</a:t>
                      </a:r>
                      <a:r>
                        <a:rPr lang="en-US" sz="1200" dirty="0" err="1" smtClean="0">
                          <a:latin typeface="Calibri" pitchFamily="34" charset="0"/>
                          <a:cs typeface="Calibri" pitchFamily="34" charset="0"/>
                        </a:rPr>
                        <a:t>RuntimeException</a:t>
                      </a:r>
                      <a:r>
                        <a:rPr lang="en-US" sz="1200" dirty="0" smtClean="0">
                          <a:latin typeface="Calibri" pitchFamily="34" charset="0"/>
                          <a:cs typeface="Calibri" pitchFamily="34" charset="0"/>
                        </a:rPr>
                        <a:t> e) {</a:t>
                      </a:r>
                    </a:p>
                    <a:p>
                      <a:pPr>
                        <a:buFontTx/>
                        <a:buNone/>
                      </a:pPr>
                      <a:r>
                        <a:rPr lang="en-US" sz="1200" dirty="0" smtClean="0">
                          <a:latin typeface="Calibri" pitchFamily="34" charset="0"/>
                          <a:cs typeface="Calibri" pitchFamily="34" charset="0"/>
                        </a:rPr>
                        <a:t>		if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 </a:t>
                      </a:r>
                      <a:r>
                        <a:rPr lang="en-US" sz="1200" dirty="0" err="1" smtClean="0">
                          <a:latin typeface="Calibri" pitchFamily="34" charset="0"/>
                          <a:cs typeface="Calibri" pitchFamily="34" charset="0"/>
                        </a:rPr>
                        <a:t>tx.rollback</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throw e; // or display error message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finally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session.close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677176" cy="3508392"/>
        </p:xfrm>
        <a:graphic>
          <a:graphicData uri="http://schemas.openxmlformats.org/drawingml/2006/table">
            <a:tbl>
              <a:tblPr firstRow="1" bandRow="1">
                <a:tableStyleId>{5940675A-B579-460E-94D1-54222C63F5DA}</a:tableStyleId>
              </a:tblPr>
              <a:tblGrid>
                <a:gridCol w="7677176"/>
              </a:tblGrid>
              <a:tr h="3508392">
                <a:tc>
                  <a:txBody>
                    <a:bodyPr/>
                    <a:lstStyle/>
                    <a:p>
                      <a:pPr>
                        <a:buFontTx/>
                        <a:buNone/>
                      </a:pPr>
                      <a:r>
                        <a:rPr lang="en-US" sz="1200" dirty="0" smtClean="0">
                          <a:latin typeface="Calibri" pitchFamily="34" charset="0"/>
                          <a:cs typeface="Calibri" pitchFamily="34" charset="0"/>
                        </a:rPr>
                        <a:t>public void </a:t>
                      </a:r>
                      <a:r>
                        <a:rPr lang="en-US" sz="1200" b="1" dirty="0" err="1" smtClean="0">
                          <a:latin typeface="Calibri" pitchFamily="34" charset="0"/>
                          <a:cs typeface="Calibri" pitchFamily="34" charset="0"/>
                        </a:rPr>
                        <a:t>deleteEvent</a:t>
                      </a:r>
                      <a:r>
                        <a:rPr lang="en-US" sz="1200" dirty="0" smtClean="0">
                          <a:latin typeface="Calibri" pitchFamily="34" charset="0"/>
                          <a:cs typeface="Calibri" pitchFamily="34" charset="0"/>
                        </a:rPr>
                        <a:t>( Long </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 throws Exception{</a:t>
                      </a:r>
                    </a:p>
                    <a:p>
                      <a:pPr>
                        <a:buFontTx/>
                        <a:buNone/>
                      </a:pPr>
                      <a:r>
                        <a:rPr lang="en-US" sz="1200" dirty="0" smtClean="0">
                          <a:latin typeface="Calibri" pitchFamily="34" charset="0"/>
                          <a:cs typeface="Calibri" pitchFamily="34" charset="0"/>
                        </a:rPr>
                        <a:t>	Session </a:t>
                      </a:r>
                      <a:r>
                        <a:rPr lang="en-US" sz="1200" dirty="0" err="1" smtClean="0">
                          <a:latin typeface="Calibri" pitchFamily="34" charset="0"/>
                          <a:cs typeface="Calibri" pitchFamily="34" charset="0"/>
                        </a:rPr>
                        <a:t>session</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HibernateUtil.</a:t>
                      </a:r>
                      <a:r>
                        <a:rPr lang="en-US" sz="1200" i="1" dirty="0" err="1" smtClean="0">
                          <a:latin typeface="Calibri" pitchFamily="34" charset="0"/>
                          <a:cs typeface="Calibri" pitchFamily="34" charset="0"/>
                        </a:rPr>
                        <a:t>getSessionFactory</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openSession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Transaction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a:t>
                      </a:r>
                    </a:p>
                    <a:p>
                      <a:pPr>
                        <a:buFontTx/>
                        <a:buNone/>
                      </a:pPr>
                      <a:r>
                        <a:rPr lang="en-US" sz="1200" dirty="0" smtClean="0">
                          <a:latin typeface="Calibri" pitchFamily="34" charset="0"/>
                          <a:cs typeface="Calibri" pitchFamily="34" charset="0"/>
                        </a:rPr>
                        <a:t>	try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a:t>
                      </a:r>
                      <a:r>
                        <a:rPr lang="en-US" sz="1200" dirty="0" err="1" smtClean="0">
                          <a:latin typeface="Calibri" pitchFamily="34" charset="0"/>
                          <a:cs typeface="Calibri" pitchFamily="34" charset="0"/>
                        </a:rPr>
                        <a:t>session.beginTransaction</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Event </a:t>
                      </a:r>
                      <a:r>
                        <a:rPr lang="en-US" sz="1200" dirty="0" err="1" smtClean="0">
                          <a:latin typeface="Calibri" pitchFamily="34" charset="0"/>
                          <a:cs typeface="Calibri" pitchFamily="34" charset="0"/>
                        </a:rPr>
                        <a:t>event</a:t>
                      </a:r>
                      <a:r>
                        <a:rPr lang="en-US" sz="1200" dirty="0" smtClean="0">
                          <a:latin typeface="Calibri" pitchFamily="34" charset="0"/>
                          <a:cs typeface="Calibri" pitchFamily="34" charset="0"/>
                        </a:rPr>
                        <a:t> = (Event)</a:t>
                      </a:r>
                      <a:r>
                        <a:rPr lang="en-US" sz="1200" dirty="0" err="1" smtClean="0">
                          <a:latin typeface="Calibri" pitchFamily="34" charset="0"/>
                          <a:cs typeface="Calibri" pitchFamily="34" charset="0"/>
                        </a:rPr>
                        <a:t>session.get</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Event.class</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r>
                        <a:rPr lang="en-US" sz="1200" b="1" dirty="0" err="1" smtClean="0">
                          <a:latin typeface="Calibri" pitchFamily="34" charset="0"/>
                          <a:cs typeface="Calibri" pitchFamily="34" charset="0"/>
                        </a:rPr>
                        <a:t>session.delete</a:t>
                      </a:r>
                      <a:r>
                        <a:rPr lang="en-US" sz="1200" dirty="0" smtClean="0">
                          <a:latin typeface="Calibri" pitchFamily="34" charset="0"/>
                          <a:cs typeface="Calibri" pitchFamily="34" charset="0"/>
                        </a:rPr>
                        <a:t>(event);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tx.commit</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catch (</a:t>
                      </a:r>
                      <a:r>
                        <a:rPr lang="en-US" sz="1200" dirty="0" err="1" smtClean="0">
                          <a:latin typeface="Calibri" pitchFamily="34" charset="0"/>
                          <a:cs typeface="Calibri" pitchFamily="34" charset="0"/>
                        </a:rPr>
                        <a:t>RuntimeException</a:t>
                      </a:r>
                      <a:r>
                        <a:rPr lang="en-US" sz="1200" dirty="0" smtClean="0">
                          <a:latin typeface="Calibri" pitchFamily="34" charset="0"/>
                          <a:cs typeface="Calibri" pitchFamily="34" charset="0"/>
                        </a:rPr>
                        <a:t> e) {</a:t>
                      </a:r>
                    </a:p>
                    <a:p>
                      <a:pPr>
                        <a:buFontTx/>
                        <a:buNone/>
                      </a:pPr>
                      <a:r>
                        <a:rPr lang="en-US" sz="1200" dirty="0" smtClean="0">
                          <a:latin typeface="Calibri" pitchFamily="34" charset="0"/>
                          <a:cs typeface="Calibri" pitchFamily="34" charset="0"/>
                        </a:rPr>
                        <a:t>		if (</a:t>
                      </a:r>
                      <a:r>
                        <a:rPr lang="en-US" sz="1200" dirty="0" err="1" smtClean="0">
                          <a:latin typeface="Calibri" pitchFamily="34" charset="0"/>
                          <a:cs typeface="Calibri" pitchFamily="34" charset="0"/>
                        </a:rPr>
                        <a:t>tx</a:t>
                      </a:r>
                      <a:r>
                        <a:rPr lang="en-US" sz="1200" dirty="0" smtClean="0">
                          <a:latin typeface="Calibri" pitchFamily="34" charset="0"/>
                          <a:cs typeface="Calibri" pitchFamily="34" charset="0"/>
                        </a:rPr>
                        <a:t> != null) </a:t>
                      </a:r>
                      <a:r>
                        <a:rPr lang="en-US" sz="1200" dirty="0" err="1" smtClean="0">
                          <a:latin typeface="Calibri" pitchFamily="34" charset="0"/>
                          <a:cs typeface="Calibri" pitchFamily="34" charset="0"/>
                        </a:rPr>
                        <a:t>tx.rollback</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throw e; // or display error message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finally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session.close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677176" cy="3508392"/>
        </p:xfrm>
        <a:graphic>
          <a:graphicData uri="http://schemas.openxmlformats.org/drawingml/2006/table">
            <a:tbl>
              <a:tblPr firstRow="1" bandRow="1">
                <a:tableStyleId>{5940675A-B579-460E-94D1-54222C63F5DA}</a:tableStyleId>
              </a:tblPr>
              <a:tblGrid>
                <a:gridCol w="7677176"/>
              </a:tblGrid>
              <a:tr h="3508392">
                <a:tc>
                  <a:txBody>
                    <a:bodyPr/>
                    <a:lstStyle/>
                    <a:p>
                      <a:pPr>
                        <a:buFontTx/>
                        <a:buNone/>
                      </a:pPr>
                      <a:r>
                        <a:rPr lang="en-US" sz="1200" dirty="0" smtClean="0">
                          <a:latin typeface="Calibri" pitchFamily="34" charset="0"/>
                          <a:cs typeface="Calibri" pitchFamily="34" charset="0"/>
                        </a:rPr>
                        <a:t>public class </a:t>
                      </a:r>
                      <a:r>
                        <a:rPr lang="en-US" sz="1200" b="1" dirty="0" err="1" smtClean="0">
                          <a:latin typeface="Calibri" pitchFamily="34" charset="0"/>
                          <a:cs typeface="Calibri" pitchFamily="34" charset="0"/>
                        </a:rPr>
                        <a:t>EventManager</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private </a:t>
                      </a:r>
                      <a:r>
                        <a:rPr lang="en-US" sz="1200" dirty="0" err="1" smtClean="0">
                          <a:latin typeface="Calibri" pitchFamily="34" charset="0"/>
                          <a:cs typeface="Calibri" pitchFamily="34" charset="0"/>
                        </a:rPr>
                        <a:t>IEventDAO</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eventDAO</a:t>
                      </a:r>
                      <a:r>
                        <a:rPr lang="en-US" sz="1200" dirty="0" smtClean="0">
                          <a:latin typeface="Calibri" pitchFamily="34" charset="0"/>
                          <a:cs typeface="Calibri" pitchFamily="34" charset="0"/>
                        </a:rPr>
                        <a:t> = new </a:t>
                      </a:r>
                      <a:r>
                        <a:rPr lang="en-US" sz="1200" dirty="0" err="1" smtClean="0">
                          <a:latin typeface="Calibri" pitchFamily="34" charset="0"/>
                          <a:cs typeface="Calibri" pitchFamily="34" charset="0"/>
                        </a:rPr>
                        <a:t>EventDAO</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public void </a:t>
                      </a:r>
                      <a:r>
                        <a:rPr lang="en-US" sz="1200" dirty="0" err="1" smtClean="0">
                          <a:latin typeface="Calibri" pitchFamily="34" charset="0"/>
                          <a:cs typeface="Calibri" pitchFamily="34" charset="0"/>
                        </a:rPr>
                        <a:t>displayEvents</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try{</a:t>
                      </a:r>
                    </a:p>
                    <a:p>
                      <a:pPr>
                        <a:buFontTx/>
                        <a:buNone/>
                      </a:pPr>
                      <a:r>
                        <a:rPr lang="en-US" sz="1200" dirty="0" smtClean="0">
                          <a:latin typeface="Calibri" pitchFamily="34" charset="0"/>
                          <a:cs typeface="Calibri" pitchFamily="34" charset="0"/>
                        </a:rPr>
                        <a:t>	    List events = </a:t>
                      </a:r>
                      <a:r>
                        <a:rPr lang="en-US" sz="1200" dirty="0" err="1" smtClean="0">
                          <a:latin typeface="Calibri" pitchFamily="34" charset="0"/>
                          <a:cs typeface="Calibri" pitchFamily="34" charset="0"/>
                        </a:rPr>
                        <a:t>eventDAO.getEventList</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//iterate through the list and display the content	</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}catch(Exception e){</a:t>
                      </a:r>
                    </a:p>
                    <a:p>
                      <a:pPr>
                        <a:buFontTx/>
                        <a:buNone/>
                      </a:pPr>
                      <a:r>
                        <a:rPr lang="en-US" sz="1200" i="1" dirty="0" smtClean="0">
                          <a:latin typeface="Calibri" pitchFamily="34" charset="0"/>
                          <a:cs typeface="Calibri" pitchFamily="34" charset="0"/>
                        </a:rPr>
                        <a:t>	   </a:t>
                      </a:r>
                      <a:r>
                        <a:rPr lang="en-US" sz="1200" i="1" dirty="0" err="1" smtClean="0">
                          <a:latin typeface="Calibri" pitchFamily="34" charset="0"/>
                          <a:cs typeface="Calibri" pitchFamily="34" charset="0"/>
                        </a:rPr>
                        <a:t>log</a:t>
                      </a:r>
                      <a:r>
                        <a:rPr lang="en-US" sz="1200" dirty="0" err="1" smtClean="0">
                          <a:latin typeface="Calibri" pitchFamily="34" charset="0"/>
                          <a:cs typeface="Calibri" pitchFamily="34" charset="0"/>
                        </a:rPr>
                        <a:t>.error</a:t>
                      </a:r>
                      <a:r>
                        <a:rPr lang="en-US" sz="1200" dirty="0" smtClean="0">
                          <a:latin typeface="Calibri" pitchFamily="34" charset="0"/>
                          <a:cs typeface="Calibri" pitchFamily="34" charset="0"/>
                        </a:rPr>
                        <a:t>("Error in </a:t>
                      </a:r>
                      <a:r>
                        <a:rPr lang="en-US" sz="1200" dirty="0" err="1" smtClean="0">
                          <a:latin typeface="Calibri" pitchFamily="34" charset="0"/>
                          <a:cs typeface="Calibri" pitchFamily="34" charset="0"/>
                        </a:rPr>
                        <a:t>displayEvents</a:t>
                      </a:r>
                      <a:r>
                        <a:rPr lang="en-US" sz="1200" dirty="0" smtClean="0">
                          <a:latin typeface="Calibri" pitchFamily="34" charset="0"/>
                          <a:cs typeface="Calibri" pitchFamily="34" charset="0"/>
                        </a:rPr>
                        <a:t>()" + 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public void </a:t>
                      </a:r>
                      <a:r>
                        <a:rPr lang="en-US" sz="1200" dirty="0" err="1" smtClean="0">
                          <a:latin typeface="Calibri" pitchFamily="34" charset="0"/>
                          <a:cs typeface="Calibri" pitchFamily="34" charset="0"/>
                        </a:rPr>
                        <a:t>createEvent</a:t>
                      </a:r>
                      <a:r>
                        <a:rPr lang="en-US" sz="1200" dirty="0" smtClean="0">
                          <a:latin typeface="Calibri" pitchFamily="34" charset="0"/>
                          <a:cs typeface="Calibri" pitchFamily="34" charset="0"/>
                        </a:rPr>
                        <a:t>(String title, Date </a:t>
                      </a:r>
                      <a:r>
                        <a:rPr lang="en-US" sz="1200" dirty="0" err="1" smtClean="0">
                          <a:latin typeface="Calibri" pitchFamily="34" charset="0"/>
                          <a:cs typeface="Calibri" pitchFamily="34" charset="0"/>
                        </a:rPr>
                        <a:t>theDate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try{</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eventDAO.createEvent</a:t>
                      </a:r>
                      <a:r>
                        <a:rPr lang="en-US" sz="1200" dirty="0" smtClean="0">
                          <a:latin typeface="Calibri" pitchFamily="34" charset="0"/>
                          <a:cs typeface="Calibri" pitchFamily="34" charset="0"/>
                        </a:rPr>
                        <a:t>(title, </a:t>
                      </a:r>
                      <a:r>
                        <a:rPr lang="en-US" sz="1200" dirty="0" err="1" smtClean="0">
                          <a:latin typeface="Calibri" pitchFamily="34" charset="0"/>
                          <a:cs typeface="Calibri" pitchFamily="34" charset="0"/>
                        </a:rPr>
                        <a:t>theDate</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}catch(Exception e){</a:t>
                      </a:r>
                    </a:p>
                    <a:p>
                      <a:pPr>
                        <a:buFontTx/>
                        <a:buNone/>
                      </a:pPr>
                      <a:r>
                        <a:rPr lang="en-US" sz="1200" i="1" dirty="0" smtClean="0">
                          <a:latin typeface="Calibri" pitchFamily="34" charset="0"/>
                          <a:cs typeface="Calibri" pitchFamily="34" charset="0"/>
                        </a:rPr>
                        <a:t>		</a:t>
                      </a:r>
                      <a:r>
                        <a:rPr lang="en-US" sz="1200" i="1" dirty="0" err="1" smtClean="0">
                          <a:latin typeface="Calibri" pitchFamily="34" charset="0"/>
                          <a:cs typeface="Calibri" pitchFamily="34" charset="0"/>
                        </a:rPr>
                        <a:t>log</a:t>
                      </a:r>
                      <a:r>
                        <a:rPr lang="en-US" sz="1200" dirty="0" err="1" smtClean="0">
                          <a:latin typeface="Calibri" pitchFamily="34" charset="0"/>
                          <a:cs typeface="Calibri" pitchFamily="34" charset="0"/>
                        </a:rPr>
                        <a:t>.error</a:t>
                      </a:r>
                      <a:r>
                        <a:rPr lang="en-US" sz="1200" dirty="0" smtClean="0">
                          <a:latin typeface="Calibri" pitchFamily="34" charset="0"/>
                          <a:cs typeface="Calibri" pitchFamily="34" charset="0"/>
                        </a:rPr>
                        <a:t>("Error in </a:t>
                      </a:r>
                      <a:r>
                        <a:rPr lang="en-US" sz="1200" dirty="0" err="1" smtClean="0">
                          <a:latin typeface="Calibri" pitchFamily="34" charset="0"/>
                          <a:cs typeface="Calibri" pitchFamily="34" charset="0"/>
                        </a:rPr>
                        <a:t>createEvent</a:t>
                      </a:r>
                      <a:r>
                        <a:rPr lang="en-US" sz="1200" dirty="0" smtClean="0">
                          <a:latin typeface="Calibri" pitchFamily="34" charset="0"/>
                          <a:cs typeface="Calibri" pitchFamily="34" charset="0"/>
                        </a:rPr>
                        <a:t>()" + 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677176" cy="3508392"/>
        </p:xfrm>
        <a:graphic>
          <a:graphicData uri="http://schemas.openxmlformats.org/drawingml/2006/table">
            <a:tbl>
              <a:tblPr firstRow="1" bandRow="1">
                <a:tableStyleId>{5940675A-B579-460E-94D1-54222C63F5DA}</a:tableStyleId>
              </a:tblPr>
              <a:tblGrid>
                <a:gridCol w="7677176"/>
              </a:tblGrid>
              <a:tr h="3508392">
                <a:tc>
                  <a:txBody>
                    <a:bodyPr/>
                    <a:lstStyle/>
                    <a:p>
                      <a:pPr>
                        <a:buFontTx/>
                        <a:buNone/>
                      </a:pPr>
                      <a:r>
                        <a:rPr lang="en-US" sz="1200" dirty="0" smtClean="0">
                          <a:latin typeface="Calibri" pitchFamily="34" charset="0"/>
                          <a:cs typeface="Calibri" pitchFamily="34" charset="0"/>
                        </a:rPr>
                        <a:t>     public void </a:t>
                      </a:r>
                      <a:r>
                        <a:rPr lang="en-US" sz="1200" dirty="0" err="1" smtClean="0">
                          <a:latin typeface="Calibri" pitchFamily="34" charset="0"/>
                          <a:cs typeface="Calibri" pitchFamily="34" charset="0"/>
                        </a:rPr>
                        <a:t>updateEvent</a:t>
                      </a:r>
                      <a:r>
                        <a:rPr lang="en-US" sz="1200" dirty="0" smtClean="0">
                          <a:latin typeface="Calibri" pitchFamily="34" charset="0"/>
                          <a:cs typeface="Calibri" pitchFamily="34" charset="0"/>
                        </a:rPr>
                        <a:t>(String </a:t>
                      </a:r>
                      <a:r>
                        <a:rPr lang="en-US" sz="1200" dirty="0" err="1" smtClean="0">
                          <a:latin typeface="Calibri" pitchFamily="34" charset="0"/>
                          <a:cs typeface="Calibri" pitchFamily="34" charset="0"/>
                        </a:rPr>
                        <a:t>eventTitle</a:t>
                      </a:r>
                      <a:r>
                        <a:rPr lang="en-US" sz="1200" dirty="0" smtClean="0">
                          <a:latin typeface="Calibri" pitchFamily="34" charset="0"/>
                          <a:cs typeface="Calibri" pitchFamily="34" charset="0"/>
                        </a:rPr>
                        <a:t>, Long </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try{</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eventDAO.updateEvent</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eventTitle</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}catch(Exception e){</a:t>
                      </a:r>
                    </a:p>
                    <a:p>
                      <a:pPr>
                        <a:buFontTx/>
                        <a:buNone/>
                      </a:pPr>
                      <a:r>
                        <a:rPr lang="en-US" sz="1200" i="1" dirty="0" smtClean="0">
                          <a:latin typeface="Calibri" pitchFamily="34" charset="0"/>
                          <a:cs typeface="Calibri" pitchFamily="34" charset="0"/>
                        </a:rPr>
                        <a:t>		</a:t>
                      </a:r>
                      <a:r>
                        <a:rPr lang="en-US" sz="1200" i="1" dirty="0" err="1" smtClean="0">
                          <a:latin typeface="Calibri" pitchFamily="34" charset="0"/>
                          <a:cs typeface="Calibri" pitchFamily="34" charset="0"/>
                        </a:rPr>
                        <a:t>log</a:t>
                      </a:r>
                      <a:r>
                        <a:rPr lang="en-US" sz="1200" dirty="0" err="1" smtClean="0">
                          <a:latin typeface="Calibri" pitchFamily="34" charset="0"/>
                          <a:cs typeface="Calibri" pitchFamily="34" charset="0"/>
                        </a:rPr>
                        <a:t>.error</a:t>
                      </a:r>
                      <a:r>
                        <a:rPr lang="en-US" sz="1200" dirty="0" smtClean="0">
                          <a:latin typeface="Calibri" pitchFamily="34" charset="0"/>
                          <a:cs typeface="Calibri" pitchFamily="34" charset="0"/>
                        </a:rPr>
                        <a:t>("Error in </a:t>
                      </a:r>
                      <a:r>
                        <a:rPr lang="en-US" sz="1200" dirty="0" err="1" smtClean="0">
                          <a:latin typeface="Calibri" pitchFamily="34" charset="0"/>
                          <a:cs typeface="Calibri" pitchFamily="34" charset="0"/>
                        </a:rPr>
                        <a:t>updateEvent</a:t>
                      </a:r>
                      <a:r>
                        <a:rPr lang="en-US" sz="1200" dirty="0" smtClean="0">
                          <a:latin typeface="Calibri" pitchFamily="34" charset="0"/>
                          <a:cs typeface="Calibri" pitchFamily="34" charset="0"/>
                        </a:rPr>
                        <a:t>()" + 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public void </a:t>
                      </a:r>
                      <a:r>
                        <a:rPr lang="en-US" sz="1200" dirty="0" err="1" smtClean="0">
                          <a:latin typeface="Calibri" pitchFamily="34" charset="0"/>
                          <a:cs typeface="Calibri" pitchFamily="34" charset="0"/>
                        </a:rPr>
                        <a:t>deleteEvent</a:t>
                      </a:r>
                      <a:r>
                        <a:rPr lang="en-US" sz="1200" dirty="0" smtClean="0">
                          <a:latin typeface="Calibri" pitchFamily="34" charset="0"/>
                          <a:cs typeface="Calibri" pitchFamily="34" charset="0"/>
                        </a:rPr>
                        <a:t>(Long </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try{</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eventDAO.deleteEvent</a:t>
                      </a:r>
                      <a:r>
                        <a:rPr lang="en-US" sz="1200" dirty="0" smtClean="0">
                          <a:latin typeface="Calibri" pitchFamily="34" charset="0"/>
                          <a:cs typeface="Calibri" pitchFamily="34" charset="0"/>
                        </a:rPr>
                        <a:t>(</a:t>
                      </a:r>
                      <a:r>
                        <a:rPr lang="en-US" sz="1200" dirty="0" err="1" smtClean="0">
                          <a:latin typeface="Calibri" pitchFamily="34" charset="0"/>
                          <a:cs typeface="Calibri" pitchFamily="34" charset="0"/>
                        </a:rPr>
                        <a:t>eventId</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}catch(Exception e){</a:t>
                      </a:r>
                    </a:p>
                    <a:p>
                      <a:pPr>
                        <a:buFontTx/>
                        <a:buNone/>
                      </a:pPr>
                      <a:r>
                        <a:rPr lang="en-US" sz="1200" i="1" dirty="0" smtClean="0">
                          <a:latin typeface="Calibri" pitchFamily="34" charset="0"/>
                          <a:cs typeface="Calibri" pitchFamily="34" charset="0"/>
                        </a:rPr>
                        <a:t>		</a:t>
                      </a:r>
                      <a:r>
                        <a:rPr lang="en-US" sz="1200" i="1" dirty="0" err="1" smtClean="0">
                          <a:latin typeface="Calibri" pitchFamily="34" charset="0"/>
                          <a:cs typeface="Calibri" pitchFamily="34" charset="0"/>
                        </a:rPr>
                        <a:t>log</a:t>
                      </a:r>
                      <a:r>
                        <a:rPr lang="en-US" sz="1200" dirty="0" err="1" smtClean="0">
                          <a:latin typeface="Calibri" pitchFamily="34" charset="0"/>
                          <a:cs typeface="Calibri" pitchFamily="34" charset="0"/>
                        </a:rPr>
                        <a:t>.error</a:t>
                      </a:r>
                      <a:r>
                        <a:rPr lang="en-US" sz="1200" dirty="0" smtClean="0">
                          <a:latin typeface="Calibri" pitchFamily="34" charset="0"/>
                          <a:cs typeface="Calibri" pitchFamily="34" charset="0"/>
                        </a:rPr>
                        <a:t>("Error in </a:t>
                      </a:r>
                      <a:r>
                        <a:rPr lang="en-US" sz="1200" dirty="0" err="1" smtClean="0">
                          <a:latin typeface="Calibri" pitchFamily="34" charset="0"/>
                          <a:cs typeface="Calibri" pitchFamily="34" charset="0"/>
                        </a:rPr>
                        <a:t>deleteEvent</a:t>
                      </a:r>
                      <a:r>
                        <a:rPr lang="en-US" sz="1200" dirty="0" smtClean="0">
                          <a:latin typeface="Calibri" pitchFamily="34" charset="0"/>
                          <a:cs typeface="Calibri" pitchFamily="34" charset="0"/>
                        </a:rPr>
                        <a:t>()" + 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400" b="1" dirty="0" smtClean="0">
                <a:latin typeface="Calibri" pitchFamily="34" charset="0"/>
                <a:cs typeface="Calibri" pitchFamily="34" charset="0"/>
              </a:rPr>
              <a:t>Hibernate example(Continued)</a:t>
            </a:r>
            <a:endParaRPr lang="en-US" sz="2400" b="1" dirty="0" smtClean="0">
              <a:latin typeface="Calibri" pitchFamily="34" charset="0"/>
              <a:cs typeface="Calibri" pitchFamily="34" charset="0"/>
            </a:endParaRPr>
          </a:p>
        </p:txBody>
      </p:sp>
      <p:graphicFrame>
        <p:nvGraphicFramePr>
          <p:cNvPr id="5" name="Content Placeholder 4"/>
          <p:cNvGraphicFramePr>
            <a:graphicFrameLocks noGrp="1"/>
          </p:cNvGraphicFramePr>
          <p:nvPr>
            <p:ph sz="quarter" idx="13"/>
          </p:nvPr>
        </p:nvGraphicFramePr>
        <p:xfrm>
          <a:off x="609600" y="1492250"/>
          <a:ext cx="7677176" cy="3508392"/>
        </p:xfrm>
        <a:graphic>
          <a:graphicData uri="http://schemas.openxmlformats.org/drawingml/2006/table">
            <a:tbl>
              <a:tblPr firstRow="1" bandRow="1">
                <a:tableStyleId>{5940675A-B579-460E-94D1-54222C63F5DA}</a:tableStyleId>
              </a:tblPr>
              <a:tblGrid>
                <a:gridCol w="7677176"/>
              </a:tblGrid>
              <a:tr h="3508392">
                <a:tc>
                  <a:txBody>
                    <a:bodyPr/>
                    <a:lstStyle/>
                    <a:p>
                      <a:pPr>
                        <a:buFontTx/>
                        <a:buNone/>
                      </a:pPr>
                      <a:r>
                        <a:rPr lang="en-US" sz="1200" dirty="0" smtClean="0">
                          <a:latin typeface="Calibri" pitchFamily="34" charset="0"/>
                          <a:cs typeface="Calibri" pitchFamily="34" charset="0"/>
                        </a:rPr>
                        <a:t>public class </a:t>
                      </a:r>
                      <a:r>
                        <a:rPr lang="en-US" sz="1200" dirty="0" err="1" smtClean="0">
                          <a:latin typeface="Calibri" pitchFamily="34" charset="0"/>
                          <a:cs typeface="Calibri" pitchFamily="34" charset="0"/>
                        </a:rPr>
                        <a:t>HibernateTest</a:t>
                      </a: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public static void main(String[] </a:t>
                      </a:r>
                      <a:r>
                        <a:rPr lang="en-US" sz="1200" dirty="0" err="1" smtClean="0">
                          <a:latin typeface="Calibri" pitchFamily="34" charset="0"/>
                          <a:cs typeface="Calibri" pitchFamily="34" charset="0"/>
                        </a:rPr>
                        <a:t>args</a:t>
                      </a: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EventManager</a:t>
                      </a: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eventManager</a:t>
                      </a:r>
                      <a:r>
                        <a:rPr lang="en-US" sz="1200" dirty="0" smtClean="0">
                          <a:latin typeface="Calibri" pitchFamily="34" charset="0"/>
                          <a:cs typeface="Calibri" pitchFamily="34" charset="0"/>
                        </a:rPr>
                        <a:t> = new </a:t>
                      </a:r>
                      <a:r>
                        <a:rPr lang="en-US" sz="1200" dirty="0" err="1" smtClean="0">
                          <a:latin typeface="Calibri" pitchFamily="34" charset="0"/>
                          <a:cs typeface="Calibri" pitchFamily="34" charset="0"/>
                        </a:rPr>
                        <a:t>EventManager</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//Create an event </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eventManager.createEvent</a:t>
                      </a:r>
                      <a:r>
                        <a:rPr lang="en-US" sz="1200" dirty="0" smtClean="0">
                          <a:latin typeface="Calibri" pitchFamily="34" charset="0"/>
                          <a:cs typeface="Calibri" pitchFamily="34" charset="0"/>
                        </a:rPr>
                        <a:t>(“Hibernate session", new Date());</a:t>
                      </a:r>
                    </a:p>
                    <a:p>
                      <a:pPr>
                        <a:buFontTx/>
                        <a:buNone/>
                      </a:pPr>
                      <a:r>
                        <a:rPr lang="en-US" sz="1200" dirty="0" smtClean="0">
                          <a:latin typeface="Calibri" pitchFamily="34" charset="0"/>
                          <a:cs typeface="Calibri" pitchFamily="34" charset="0"/>
                        </a:rPr>
                        <a:t>		//List the events</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eventManager.displayEvents</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//update an event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eventManager.updateEvent</a:t>
                      </a:r>
                      <a:r>
                        <a:rPr lang="en-US" sz="1200" dirty="0" smtClean="0">
                          <a:latin typeface="Calibri" pitchFamily="34" charset="0"/>
                          <a:cs typeface="Calibri" pitchFamily="34" charset="0"/>
                        </a:rPr>
                        <a:t>(“Hibernate using spring follows", new Long(1));</a:t>
                      </a:r>
                    </a:p>
                    <a:p>
                      <a:pPr>
                        <a:buFontTx/>
                        <a:buNone/>
                      </a:pPr>
                      <a:r>
                        <a:rPr lang="en-US" sz="1200" dirty="0" smtClean="0">
                          <a:latin typeface="Calibri" pitchFamily="34" charset="0"/>
                          <a:cs typeface="Calibri" pitchFamily="34" charset="0"/>
                        </a:rPr>
                        <a:t>		//delete an event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eventManager.deleteEvent</a:t>
                      </a:r>
                      <a:r>
                        <a:rPr lang="en-US" sz="1200" dirty="0" smtClean="0">
                          <a:latin typeface="Calibri" pitchFamily="34" charset="0"/>
                          <a:cs typeface="Calibri" pitchFamily="34" charset="0"/>
                        </a:rPr>
                        <a:t>(new Long(1));</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eventManager.displayEvents</a:t>
                      </a:r>
                      <a:r>
                        <a:rPr lang="en-US" sz="1200" dirty="0" smtClean="0">
                          <a:latin typeface="Calibri" pitchFamily="34" charset="0"/>
                          <a:cs typeface="Calibri" pitchFamily="34" charset="0"/>
                        </a:rPr>
                        <a:t>();</a:t>
                      </a:r>
                    </a:p>
                    <a:p>
                      <a:pPr>
                        <a:buFontTx/>
                        <a:buNone/>
                      </a:pPr>
                      <a:r>
                        <a:rPr lang="en-US" sz="1200" dirty="0" smtClean="0">
                          <a:latin typeface="Calibri" pitchFamily="34" charset="0"/>
                          <a:cs typeface="Calibri" pitchFamily="34" charset="0"/>
                        </a:rPr>
                        <a:t>		</a:t>
                      </a:r>
                      <a:r>
                        <a:rPr lang="en-US" sz="1200" dirty="0" err="1" smtClean="0">
                          <a:latin typeface="Calibri" pitchFamily="34" charset="0"/>
                          <a:cs typeface="Calibri" pitchFamily="34" charset="0"/>
                        </a:rPr>
                        <a:t>HibernateUtil.</a:t>
                      </a:r>
                      <a:r>
                        <a:rPr lang="en-US" sz="1200" i="1" dirty="0" err="1" smtClean="0">
                          <a:latin typeface="Calibri" pitchFamily="34" charset="0"/>
                          <a:cs typeface="Calibri" pitchFamily="34" charset="0"/>
                        </a:rPr>
                        <a:t>getSessionFactory</a:t>
                      </a:r>
                      <a:r>
                        <a:rPr lang="en-US" sz="1200" dirty="0" smtClean="0">
                          <a:latin typeface="Calibri" pitchFamily="34" charset="0"/>
                          <a:cs typeface="Calibri" pitchFamily="34" charset="0"/>
                        </a:rPr>
                        <a:t>().close();</a:t>
                      </a:r>
                    </a:p>
                    <a:p>
                      <a:pPr>
                        <a:buFontTx/>
                        <a:buNone/>
                      </a:pPr>
                      <a:r>
                        <a:rPr lang="en-US" sz="1200" dirty="0" smtClean="0">
                          <a:latin typeface="Calibri" pitchFamily="34" charset="0"/>
                          <a:cs typeface="Calibri" pitchFamily="34" charset="0"/>
                        </a:rPr>
                        <a:t>	}</a:t>
                      </a:r>
                    </a:p>
                    <a:p>
                      <a:pPr>
                        <a:buFontTx/>
                        <a:buNone/>
                      </a:pPr>
                      <a:r>
                        <a:rPr lang="en-US" sz="1200" dirty="0" smtClean="0">
                          <a:latin typeface="Calibri" pitchFamily="34" charset="0"/>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Mappings</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Collection mapping</a:t>
            </a:r>
          </a:p>
          <a:p>
            <a:r>
              <a:rPr lang="en-US" sz="1600" dirty="0" smtClean="0">
                <a:latin typeface="Calibri" pitchFamily="34" charset="0"/>
                <a:cs typeface="Calibri" pitchFamily="34" charset="0"/>
              </a:rPr>
              <a:t>Association mapping</a:t>
            </a:r>
          </a:p>
          <a:p>
            <a:r>
              <a:rPr lang="en-US" sz="1600" dirty="0" smtClean="0">
                <a:latin typeface="Calibri" pitchFamily="34" charset="0"/>
                <a:cs typeface="Calibri" pitchFamily="34" charset="0"/>
              </a:rPr>
              <a:t>Component mapping</a:t>
            </a:r>
            <a:br>
              <a:rPr lang="en-US" sz="1600" dirty="0" smtClean="0">
                <a:latin typeface="Calibri" pitchFamily="34" charset="0"/>
                <a:cs typeface="Calibri" pitchFamily="34" charset="0"/>
              </a:rPr>
            </a:br>
            <a:endParaRPr lang="en-US" sz="1400" dirty="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Revision</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200" dirty="0" smtClean="0">
                <a:latin typeface="Calibri" pitchFamily="34" charset="0"/>
                <a:cs typeface="Calibri" pitchFamily="34" charset="0"/>
              </a:rPr>
              <a:t>Hibernate is an object-relational mapping framework</a:t>
            </a:r>
          </a:p>
          <a:p>
            <a:pPr>
              <a:buNone/>
            </a:pPr>
            <a:r>
              <a:rPr lang="en-US" sz="1200" dirty="0" smtClean="0">
                <a:latin typeface="Calibri" pitchFamily="34" charset="0"/>
                <a:cs typeface="Calibri" pitchFamily="34" charset="0"/>
              </a:rPr>
              <a:t>	Maps persistence operations between object models to relational databases</a:t>
            </a:r>
          </a:p>
          <a:p>
            <a:r>
              <a:rPr lang="en-US" sz="1200" dirty="0" smtClean="0">
                <a:latin typeface="Calibri" pitchFamily="34" charset="0"/>
                <a:cs typeface="Calibri" pitchFamily="34" charset="0"/>
              </a:rPr>
              <a:t>Core elements in a Hibernate application are:</a:t>
            </a:r>
          </a:p>
          <a:p>
            <a:pPr lvl="1"/>
            <a:r>
              <a:rPr lang="en-US" sz="1200" dirty="0" smtClean="0">
                <a:latin typeface="Calibri" pitchFamily="34" charset="0"/>
                <a:cs typeface="Calibri" pitchFamily="34" charset="0"/>
              </a:rPr>
              <a:t>Your Java objects</a:t>
            </a:r>
          </a:p>
          <a:p>
            <a:pPr lvl="1"/>
            <a:r>
              <a:rPr lang="en-US" sz="1200" dirty="0" smtClean="0">
                <a:latin typeface="Calibri" pitchFamily="34" charset="0"/>
                <a:cs typeface="Calibri" pitchFamily="34" charset="0"/>
              </a:rPr>
              <a:t>The Hibernate object mapping files (</a:t>
            </a:r>
            <a:r>
              <a:rPr lang="en-US" sz="1200" dirty="0" err="1" smtClean="0">
                <a:latin typeface="Calibri" pitchFamily="34" charset="0"/>
                <a:cs typeface="Calibri" pitchFamily="34" charset="0"/>
              </a:rPr>
              <a:t>Event.hbm.xml</a:t>
            </a:r>
            <a:r>
              <a:rPr lang="en-US" sz="1200" dirty="0" smtClean="0">
                <a:latin typeface="Calibri" pitchFamily="34" charset="0"/>
                <a:cs typeface="Calibri" pitchFamily="34" charset="0"/>
              </a:rPr>
              <a:t>)</a:t>
            </a:r>
          </a:p>
          <a:p>
            <a:pPr lvl="1"/>
            <a:r>
              <a:rPr lang="en-US" sz="1200" dirty="0" smtClean="0">
                <a:latin typeface="Calibri" pitchFamily="34" charset="0"/>
                <a:cs typeface="Calibri" pitchFamily="34" charset="0"/>
              </a:rPr>
              <a:t>The Hibernate configuration file (</a:t>
            </a:r>
            <a:r>
              <a:rPr lang="en-US" sz="1200" dirty="0" err="1" smtClean="0">
                <a:latin typeface="Calibri" pitchFamily="34" charset="0"/>
                <a:cs typeface="Calibri" pitchFamily="34" charset="0"/>
              </a:rPr>
              <a:t>Hibernate.cfg.xml</a:t>
            </a:r>
            <a:r>
              <a:rPr lang="en-US" sz="1200" dirty="0" smtClean="0">
                <a:latin typeface="Calibri" pitchFamily="34" charset="0"/>
                <a:cs typeface="Calibri" pitchFamily="34" charset="0"/>
              </a:rPr>
              <a:t>)</a:t>
            </a:r>
          </a:p>
          <a:p>
            <a:pPr lvl="1"/>
            <a:r>
              <a:rPr lang="en-US" sz="1200" dirty="0" smtClean="0">
                <a:latin typeface="Calibri" pitchFamily="34" charset="0"/>
                <a:cs typeface="Calibri" pitchFamily="34" charset="0"/>
              </a:rPr>
              <a:t>Classes working with the Hibernate API (Session, Transaction)</a:t>
            </a:r>
          </a:p>
          <a:p>
            <a:pPr lvl="1"/>
            <a:endParaRPr lang="en-US" sz="1200" dirty="0" smtClean="0">
              <a:latin typeface="Calibri" pitchFamily="34" charset="0"/>
              <a:cs typeface="Calibri" pitchFamily="34" charset="0"/>
            </a:endParaRPr>
          </a:p>
          <a:p>
            <a:pPr lvl="1"/>
            <a:endParaRPr lang="en-US" sz="1200" dirty="0" smtClean="0">
              <a:latin typeface="Calibri" pitchFamily="34" charset="0"/>
              <a:cs typeface="Calibri" pitchFamily="34" charset="0"/>
            </a:endParaRPr>
          </a:p>
          <a:p>
            <a:pPr lvl="1"/>
            <a:endParaRPr lang="en-US" sz="1200" dirty="0" smtClean="0">
              <a:latin typeface="Calibri" pitchFamily="34" charset="0"/>
              <a:cs typeface="Calibri" pitchFamily="34" charset="0"/>
            </a:endParaRPr>
          </a:p>
          <a:p>
            <a:pPr lvl="1"/>
            <a:endParaRPr lang="en-US" sz="1200" dirty="0" smtClean="0">
              <a:latin typeface="Calibri" pitchFamily="34" charset="0"/>
              <a:cs typeface="Calibri" pitchFamily="34" charset="0"/>
            </a:endParaRPr>
          </a:p>
          <a:p>
            <a:pPr lvl="1">
              <a:buNone/>
            </a:pPr>
            <a:endParaRPr lang="en-US" sz="1200" dirty="0" smtClean="0">
              <a:latin typeface="Calibri" pitchFamily="34" charset="0"/>
              <a:cs typeface="Calibri" pitchFamily="34" charset="0"/>
            </a:endParaRPr>
          </a:p>
          <a:p>
            <a:pPr>
              <a:buNone/>
            </a:pPr>
            <a:endParaRPr lang="en-US" sz="1200" dirty="0" smtClean="0">
              <a:latin typeface="Calibri" pitchFamily="34" charset="0"/>
              <a:cs typeface="Calibri" pitchFamily="34" charset="0"/>
            </a:endParaRPr>
          </a:p>
        </p:txBody>
      </p:sp>
      <p:pic>
        <p:nvPicPr>
          <p:cNvPr id="1028" name="Picture 4"/>
          <p:cNvPicPr>
            <a:picLocks noChangeAspect="1" noChangeArrowheads="1"/>
          </p:cNvPicPr>
          <p:nvPr/>
        </p:nvPicPr>
        <p:blipFill>
          <a:blip r:embed="rId3"/>
          <a:srcRect/>
          <a:stretch>
            <a:fillRect/>
          </a:stretch>
        </p:blipFill>
        <p:spPr bwMode="auto">
          <a:xfrm>
            <a:off x="1214414" y="3286130"/>
            <a:ext cx="5781675" cy="1495425"/>
          </a:xfrm>
          <a:prstGeom prst="rect">
            <a:avLst/>
          </a:prstGeom>
          <a:noFill/>
          <a:ln w="9525">
            <a:noFill/>
            <a:miter lim="800000"/>
            <a:headEnd/>
            <a:tailEnd/>
          </a:ln>
          <a:effectLst/>
        </p:spPr>
      </p:pic>
    </p:spTree>
  </p:cSld>
  <p:clrMapOvr>
    <a:masterClrMapping/>
  </p:clrMapOvr>
  <p:transition spd="med">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Collection mapping</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eaLnBrk="1" hangingPunct="1">
              <a:buFont typeface="Wingdings" pitchFamily="2" charset="2"/>
              <a:buChar char="q"/>
            </a:pPr>
            <a:r>
              <a:rPr lang="en-US" sz="1400" dirty="0" smtClean="0">
                <a:solidFill>
                  <a:schemeClr val="tx1"/>
                </a:solidFill>
                <a:latin typeface="Calibri" pitchFamily="34" charset="0"/>
                <a:cs typeface="Calibri" pitchFamily="34" charset="0"/>
              </a:rPr>
              <a:t>In </a:t>
            </a:r>
            <a:r>
              <a:rPr lang="en-US" sz="1400" dirty="0" err="1" smtClean="0">
                <a:solidFill>
                  <a:schemeClr val="tx1"/>
                </a:solidFill>
                <a:latin typeface="Calibri" pitchFamily="34" charset="0"/>
                <a:cs typeface="Calibri" pitchFamily="34" charset="0"/>
              </a:rPr>
              <a:t>th</a:t>
            </a:r>
            <a:r>
              <a:rPr lang="az-Cyrl-AZ" sz="1400" dirty="0" smtClean="0">
                <a:solidFill>
                  <a:schemeClr val="tx1"/>
                </a:solidFill>
                <a:latin typeface="Calibri" pitchFamily="34" charset="0"/>
                <a:cs typeface="Calibri" pitchFamily="34" charset="0"/>
              </a:rPr>
              <a:t>е е</a:t>
            </a:r>
            <a:r>
              <a:rPr lang="en-US" sz="1400" dirty="0" err="1" smtClean="0">
                <a:solidFill>
                  <a:schemeClr val="tx1"/>
                </a:solidFill>
                <a:latin typeface="Calibri" pitchFamily="34" charset="0"/>
                <a:cs typeface="Calibri" pitchFamily="34" charset="0"/>
              </a:rPr>
              <a:t>xampl</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s of </a:t>
            </a:r>
            <a:r>
              <a:rPr lang="en-US" sz="1400" dirty="0" err="1" smtClean="0">
                <a:solidFill>
                  <a:schemeClr val="tx1"/>
                </a:solidFill>
                <a:latin typeface="Calibri" pitchFamily="34" charset="0"/>
                <a:cs typeface="Calibri" pitchFamily="34" charset="0"/>
              </a:rPr>
              <a:t>th</a:t>
            </a:r>
            <a:r>
              <a:rPr lang="az-Cyrl-AZ" sz="1400" dirty="0" smtClean="0">
                <a:solidFill>
                  <a:schemeClr val="tx1"/>
                </a:solidFill>
                <a:latin typeface="Calibri" pitchFamily="34" charset="0"/>
                <a:cs typeface="Calibri" pitchFamily="34" charset="0"/>
              </a:rPr>
              <a:t>е </a:t>
            </a:r>
            <a:r>
              <a:rPr lang="en-US" sz="1400" dirty="0" smtClean="0">
                <a:solidFill>
                  <a:schemeClr val="tx1"/>
                </a:solidFill>
                <a:latin typeface="Calibri" pitchFamily="34" charset="0"/>
                <a:cs typeface="Calibri" pitchFamily="34" charset="0"/>
              </a:rPr>
              <a:t>p</a:t>
            </a:r>
            <a:r>
              <a:rPr lang="az-Cyrl-AZ" sz="1400" dirty="0" smtClean="0">
                <a:solidFill>
                  <a:schemeClr val="tx1"/>
                </a:solidFill>
                <a:latin typeface="Calibri" pitchFamily="34" charset="0"/>
                <a:cs typeface="Calibri" pitchFamily="34" charset="0"/>
              </a:rPr>
              <a:t>е</a:t>
            </a:r>
            <a:r>
              <a:rPr lang="en-US" sz="1400" dirty="0" err="1" smtClean="0">
                <a:solidFill>
                  <a:schemeClr val="tx1"/>
                </a:solidFill>
                <a:latin typeface="Calibri" pitchFamily="34" charset="0"/>
                <a:cs typeface="Calibri" pitchFamily="34" charset="0"/>
              </a:rPr>
              <a:t>rsist</a:t>
            </a:r>
            <a:r>
              <a:rPr lang="az-Cyrl-AZ" sz="1400" dirty="0" smtClean="0">
                <a:solidFill>
                  <a:schemeClr val="tx1"/>
                </a:solidFill>
                <a:latin typeface="Calibri" pitchFamily="34" charset="0"/>
                <a:cs typeface="Calibri" pitchFamily="34" charset="0"/>
              </a:rPr>
              <a:t>е</a:t>
            </a:r>
            <a:r>
              <a:rPr lang="en-US" sz="1400" dirty="0" err="1" smtClean="0">
                <a:solidFill>
                  <a:schemeClr val="tx1"/>
                </a:solidFill>
                <a:latin typeface="Calibri" pitchFamily="34" charset="0"/>
                <a:cs typeface="Calibri" pitchFamily="34" charset="0"/>
              </a:rPr>
              <a:t>nt</a:t>
            </a:r>
            <a:r>
              <a:rPr lang="en-US" sz="1400" dirty="0" smtClean="0">
                <a:solidFill>
                  <a:schemeClr val="tx1"/>
                </a:solidFill>
                <a:latin typeface="Calibri" pitchFamily="34" charset="0"/>
                <a:cs typeface="Calibri" pitchFamily="34" charset="0"/>
              </a:rPr>
              <a:t> class</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s </a:t>
            </a:r>
            <a:r>
              <a:rPr lang="en-US" sz="1400" dirty="0" err="1" smtClean="0">
                <a:solidFill>
                  <a:schemeClr val="tx1"/>
                </a:solidFill>
                <a:latin typeface="Calibri" pitchFamily="34" charset="0"/>
                <a:cs typeface="Calibri" pitchFamily="34" charset="0"/>
              </a:rPr>
              <a:t>consid</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r</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d </a:t>
            </a:r>
            <a:r>
              <a:rPr lang="az-Cyrl-AZ" sz="1400" dirty="0" smtClean="0">
                <a:solidFill>
                  <a:schemeClr val="tx1"/>
                </a:solidFill>
                <a:latin typeface="Calibri" pitchFamily="34" charset="0"/>
                <a:cs typeface="Calibri" pitchFamily="34" charset="0"/>
              </a:rPr>
              <a:t>е</a:t>
            </a:r>
            <a:r>
              <a:rPr lang="en-US" sz="1400" dirty="0" err="1" smtClean="0">
                <a:solidFill>
                  <a:schemeClr val="tx1"/>
                </a:solidFill>
                <a:latin typeface="Calibri" pitchFamily="34" charset="0"/>
                <a:cs typeface="Calibri" pitchFamily="34" charset="0"/>
              </a:rPr>
              <a:t>arli</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r all </a:t>
            </a:r>
            <a:r>
              <a:rPr lang="en-US" sz="1400" dirty="0" err="1" smtClean="0">
                <a:solidFill>
                  <a:schemeClr val="tx1"/>
                </a:solidFill>
                <a:latin typeface="Calibri" pitchFamily="34" charset="0"/>
                <a:cs typeface="Calibri" pitchFamily="34" charset="0"/>
              </a:rPr>
              <a:t>th</a:t>
            </a:r>
            <a:r>
              <a:rPr lang="az-Cyrl-AZ" sz="1400" dirty="0" smtClean="0">
                <a:solidFill>
                  <a:schemeClr val="tx1"/>
                </a:solidFill>
                <a:latin typeface="Calibri" pitchFamily="34" charset="0"/>
                <a:cs typeface="Calibri" pitchFamily="34" charset="0"/>
              </a:rPr>
              <a:t>е </a:t>
            </a:r>
            <a:r>
              <a:rPr lang="en-US" sz="1400" dirty="0" smtClean="0">
                <a:solidFill>
                  <a:schemeClr val="tx1"/>
                </a:solidFill>
                <a:latin typeface="Calibri" pitchFamily="34" charset="0"/>
                <a:cs typeface="Calibri" pitchFamily="34" charset="0"/>
              </a:rPr>
              <a:t>prop</a:t>
            </a:r>
            <a:r>
              <a:rPr lang="az-Cyrl-AZ" sz="1400" dirty="0" smtClean="0">
                <a:solidFill>
                  <a:schemeClr val="tx1"/>
                </a:solidFill>
                <a:latin typeface="Calibri" pitchFamily="34" charset="0"/>
                <a:cs typeface="Calibri" pitchFamily="34" charset="0"/>
              </a:rPr>
              <a:t>е</a:t>
            </a:r>
            <a:r>
              <a:rPr lang="en-US" sz="1400" dirty="0" err="1" smtClean="0">
                <a:solidFill>
                  <a:schemeClr val="tx1"/>
                </a:solidFill>
                <a:latin typeface="Calibri" pitchFamily="34" charset="0"/>
                <a:cs typeface="Calibri" pitchFamily="34" charset="0"/>
              </a:rPr>
              <a:t>rti</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s w</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r</a:t>
            </a:r>
            <a:r>
              <a:rPr lang="az-Cyrl-AZ" sz="1400" dirty="0" smtClean="0">
                <a:solidFill>
                  <a:schemeClr val="tx1"/>
                </a:solidFill>
                <a:latin typeface="Calibri" pitchFamily="34" charset="0"/>
                <a:cs typeface="Calibri" pitchFamily="34" charset="0"/>
              </a:rPr>
              <a:t>е </a:t>
            </a:r>
            <a:r>
              <a:rPr lang="en-US" sz="1400" dirty="0" err="1" smtClean="0">
                <a:solidFill>
                  <a:schemeClr val="tx1"/>
                </a:solidFill>
                <a:latin typeface="Calibri" pitchFamily="34" charset="0"/>
                <a:cs typeface="Calibri" pitchFamily="34" charset="0"/>
              </a:rPr>
              <a:t>associat</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d with </a:t>
            </a:r>
            <a:r>
              <a:rPr lang="en-US" sz="1400" dirty="0" err="1" smtClean="0">
                <a:solidFill>
                  <a:schemeClr val="tx1"/>
                </a:solidFill>
                <a:latin typeface="Calibri" pitchFamily="34" charset="0"/>
                <a:cs typeface="Calibri" pitchFamily="34" charset="0"/>
              </a:rPr>
              <a:t>singl</a:t>
            </a:r>
            <a:r>
              <a:rPr lang="az-Cyrl-AZ" sz="1400" dirty="0" smtClean="0">
                <a:solidFill>
                  <a:schemeClr val="tx1"/>
                </a:solidFill>
                <a:latin typeface="Calibri" pitchFamily="34" charset="0"/>
                <a:cs typeface="Calibri" pitchFamily="34" charset="0"/>
              </a:rPr>
              <a:t>е </a:t>
            </a:r>
            <a:r>
              <a:rPr lang="en-US" sz="1400" dirty="0" err="1" smtClean="0">
                <a:solidFill>
                  <a:schemeClr val="tx1"/>
                </a:solidFill>
                <a:latin typeface="Calibri" pitchFamily="34" charset="0"/>
                <a:cs typeface="Calibri" pitchFamily="34" charset="0"/>
              </a:rPr>
              <a:t>valu</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s</a:t>
            </a:r>
          </a:p>
          <a:p>
            <a:pPr algn="just" eaLnBrk="1" hangingPunct="1">
              <a:buFont typeface="Wingdings" pitchFamily="2" charset="2"/>
              <a:buChar char="q"/>
            </a:pPr>
            <a:endParaRPr lang="en-US" sz="1400" dirty="0" smtClean="0">
              <a:solidFill>
                <a:schemeClr val="tx1"/>
              </a:solidFill>
              <a:latin typeface="Calibri" pitchFamily="34" charset="0"/>
              <a:cs typeface="Calibri" pitchFamily="34" charset="0"/>
            </a:endParaRPr>
          </a:p>
          <a:p>
            <a:pPr algn="just" eaLnBrk="1" hangingPunct="1">
              <a:buFont typeface="Wingdings" pitchFamily="2" charset="2"/>
              <a:buChar char="q"/>
            </a:pPr>
            <a:r>
              <a:rPr lang="en-US" sz="1400" dirty="0" smtClean="0">
                <a:solidFill>
                  <a:schemeClr val="tx1"/>
                </a:solidFill>
                <a:latin typeface="Calibri" pitchFamily="34" charset="0"/>
                <a:cs typeface="Calibri" pitchFamily="34" charset="0"/>
              </a:rPr>
              <a:t>When w</a:t>
            </a:r>
            <a:r>
              <a:rPr lang="az-Cyrl-AZ" sz="1400" dirty="0" smtClean="0">
                <a:solidFill>
                  <a:schemeClr val="tx1"/>
                </a:solidFill>
                <a:latin typeface="Calibri" pitchFamily="34" charset="0"/>
                <a:cs typeface="Calibri" pitchFamily="34" charset="0"/>
              </a:rPr>
              <a:t>е </a:t>
            </a:r>
            <a:r>
              <a:rPr lang="en-US" sz="1400" dirty="0" smtClean="0">
                <a:solidFill>
                  <a:schemeClr val="tx1"/>
                </a:solidFill>
                <a:latin typeface="Calibri" pitchFamily="34" charset="0"/>
                <a:cs typeface="Calibri" pitchFamily="34" charset="0"/>
              </a:rPr>
              <a:t>n</a:t>
            </a:r>
            <a:r>
              <a:rPr lang="az-Cyrl-AZ" sz="1400" dirty="0" smtClean="0">
                <a:solidFill>
                  <a:schemeClr val="tx1"/>
                </a:solidFill>
                <a:latin typeface="Calibri" pitchFamily="34" charset="0"/>
                <a:cs typeface="Calibri" pitchFamily="34" charset="0"/>
              </a:rPr>
              <a:t>ее</a:t>
            </a:r>
            <a:r>
              <a:rPr lang="en-US" sz="1400" dirty="0" smtClean="0">
                <a:solidFill>
                  <a:schemeClr val="tx1"/>
                </a:solidFill>
                <a:latin typeface="Calibri" pitchFamily="34" charset="0"/>
                <a:cs typeface="Calibri" pitchFamily="34" charset="0"/>
              </a:rPr>
              <a:t>d to store</a:t>
            </a:r>
            <a:r>
              <a:rPr lang="az-Cyrl-AZ" sz="1400" dirty="0" smtClean="0">
                <a:solidFill>
                  <a:schemeClr val="tx1"/>
                </a:solidFill>
                <a:latin typeface="Calibri" pitchFamily="34" charset="0"/>
                <a:cs typeface="Calibri" pitchFamily="34" charset="0"/>
              </a:rPr>
              <a:t> </a:t>
            </a:r>
            <a:r>
              <a:rPr lang="en-US" sz="1400" dirty="0" smtClean="0">
                <a:solidFill>
                  <a:schemeClr val="tx1"/>
                </a:solidFill>
                <a:latin typeface="Calibri" pitchFamily="34" charset="0"/>
                <a:cs typeface="Calibri" pitchFamily="34" charset="0"/>
              </a:rPr>
              <a:t>a group of values into a property , w</a:t>
            </a:r>
            <a:r>
              <a:rPr lang="az-Cyrl-AZ" sz="1400" dirty="0" smtClean="0">
                <a:solidFill>
                  <a:schemeClr val="tx1"/>
                </a:solidFill>
                <a:latin typeface="Calibri" pitchFamily="34" charset="0"/>
                <a:cs typeface="Calibri" pitchFamily="34" charset="0"/>
              </a:rPr>
              <a:t>е </a:t>
            </a:r>
            <a:r>
              <a:rPr lang="en-US" sz="1400" dirty="0" smtClean="0">
                <a:solidFill>
                  <a:schemeClr val="tx1"/>
                </a:solidFill>
                <a:latin typeface="Calibri" pitchFamily="34" charset="0"/>
                <a:cs typeface="Calibri" pitchFamily="34" charset="0"/>
              </a:rPr>
              <a:t>us</a:t>
            </a:r>
            <a:r>
              <a:rPr lang="az-Cyrl-AZ" sz="1400" dirty="0" smtClean="0">
                <a:solidFill>
                  <a:schemeClr val="tx1"/>
                </a:solidFill>
                <a:latin typeface="Calibri" pitchFamily="34" charset="0"/>
                <a:cs typeface="Calibri" pitchFamily="34" charset="0"/>
              </a:rPr>
              <a:t>е </a:t>
            </a:r>
            <a:r>
              <a:rPr lang="en-US" sz="1400" dirty="0" smtClean="0">
                <a:solidFill>
                  <a:schemeClr val="tx1"/>
                </a:solidFill>
                <a:latin typeface="Calibri" pitchFamily="34" charset="0"/>
                <a:cs typeface="Calibri" pitchFamily="34" charset="0"/>
              </a:rPr>
              <a:t>types like</a:t>
            </a:r>
            <a:r>
              <a:rPr lang="az-Cyrl-AZ" sz="1400" dirty="0" smtClean="0">
                <a:solidFill>
                  <a:schemeClr val="tx1"/>
                </a:solidFill>
                <a:latin typeface="Calibri" pitchFamily="34" charset="0"/>
                <a:cs typeface="Calibri" pitchFamily="34" charset="0"/>
              </a:rPr>
              <a:t>:</a:t>
            </a:r>
          </a:p>
          <a:p>
            <a:pPr lvl="1" eaLnBrk="1" hangingPunct="1"/>
            <a:r>
              <a:rPr lang="en-US" sz="1400" dirty="0" smtClean="0">
                <a:solidFill>
                  <a:schemeClr val="tx1"/>
                </a:solidFill>
                <a:latin typeface="Calibri" pitchFamily="34" charset="0"/>
                <a:cs typeface="Calibri" pitchFamily="34" charset="0"/>
              </a:rPr>
              <a:t>List</a:t>
            </a:r>
          </a:p>
          <a:p>
            <a:pPr lvl="1" eaLnBrk="1" hangingPunct="1"/>
            <a:r>
              <a:rPr lang="en-US" sz="1400" dirty="0" smtClean="0">
                <a:solidFill>
                  <a:schemeClr val="tx1"/>
                </a:solidFill>
                <a:latin typeface="Calibri" pitchFamily="34" charset="0"/>
                <a:cs typeface="Calibri" pitchFamily="34" charset="0"/>
              </a:rPr>
              <a:t>Array</a:t>
            </a:r>
          </a:p>
          <a:p>
            <a:pPr lvl="1" eaLnBrk="1" hangingPunct="1"/>
            <a:r>
              <a:rPr lang="en-US" sz="1400" dirty="0" smtClean="0">
                <a:solidFill>
                  <a:schemeClr val="tx1"/>
                </a:solidFill>
                <a:latin typeface="Calibri" pitchFamily="34" charset="0"/>
                <a:cs typeface="Calibri" pitchFamily="34" charset="0"/>
              </a:rPr>
              <a:t>Map</a:t>
            </a:r>
          </a:p>
          <a:p>
            <a:pPr lvl="1" eaLnBrk="1" hangingPunct="1">
              <a:buNone/>
            </a:pPr>
            <a:endParaRPr lang="en-US" sz="1400" dirty="0" smtClean="0">
              <a:solidFill>
                <a:schemeClr val="tx1"/>
              </a:solidFill>
              <a:latin typeface="Calibri" pitchFamily="34" charset="0"/>
              <a:cs typeface="Calibri" pitchFamily="34" charset="0"/>
            </a:endParaRPr>
          </a:p>
          <a:p>
            <a:pPr lvl="1" eaLnBrk="1" hangingPunct="1"/>
            <a:r>
              <a:rPr lang="en-US" sz="1400" dirty="0" smtClean="0">
                <a:solidFill>
                  <a:schemeClr val="tx1"/>
                </a:solidFill>
                <a:latin typeface="Calibri" pitchFamily="34" charset="0"/>
                <a:cs typeface="Calibri" pitchFamily="34" charset="0"/>
              </a:rPr>
              <a:t>S</a:t>
            </a:r>
            <a:r>
              <a:rPr lang="az-Cyrl-AZ" sz="1400" dirty="0" smtClean="0">
                <a:solidFill>
                  <a:schemeClr val="tx1"/>
                </a:solidFill>
                <a:latin typeface="Calibri" pitchFamily="34" charset="0"/>
                <a:cs typeface="Calibri" pitchFamily="34" charset="0"/>
              </a:rPr>
              <a:t>е</a:t>
            </a:r>
            <a:r>
              <a:rPr lang="en-US" sz="1400" dirty="0" smtClean="0">
                <a:solidFill>
                  <a:schemeClr val="tx1"/>
                </a:solidFill>
                <a:latin typeface="Calibri" pitchFamily="34" charset="0"/>
                <a:cs typeface="Calibri" pitchFamily="34" charset="0"/>
              </a:rPr>
              <a:t>t</a:t>
            </a:r>
          </a:p>
          <a:p>
            <a:pPr lvl="1" eaLnBrk="1" hangingPunct="1"/>
            <a:r>
              <a:rPr lang="en-US" sz="1400" dirty="0" smtClean="0">
                <a:solidFill>
                  <a:schemeClr val="tx1"/>
                </a:solidFill>
                <a:latin typeface="Calibri" pitchFamily="34" charset="0"/>
                <a:cs typeface="Calibri" pitchFamily="34" charset="0"/>
              </a:rPr>
              <a:t>Bag</a:t>
            </a:r>
          </a:p>
          <a:p>
            <a:pPr>
              <a:buNone/>
            </a:pPr>
            <a:endParaRPr lang="en-US" sz="1400" dirty="0" smtClean="0">
              <a:solidFill>
                <a:schemeClr val="tx1"/>
              </a:solidFill>
              <a:latin typeface="Calibri" pitchFamily="34" charset="0"/>
              <a:cs typeface="Calibri" pitchFamily="34" charset="0"/>
            </a:endParaRPr>
          </a:p>
        </p:txBody>
      </p:sp>
      <p:sp>
        <p:nvSpPr>
          <p:cNvPr id="7" name="AutoShape 4"/>
          <p:cNvSpPr>
            <a:spLocks/>
          </p:cNvSpPr>
          <p:nvPr/>
        </p:nvSpPr>
        <p:spPr bwMode="auto">
          <a:xfrm>
            <a:off x="1785918" y="2867020"/>
            <a:ext cx="381000" cy="704862"/>
          </a:xfrm>
          <a:prstGeom prst="rightBrace">
            <a:avLst>
              <a:gd name="adj1" fmla="val 20000"/>
              <a:gd name="adj2" fmla="val 50000"/>
            </a:avLst>
          </a:prstGeom>
          <a:noFill/>
          <a:ln w="9525">
            <a:solidFill>
              <a:schemeClr val="tx1"/>
            </a:solidFill>
            <a:round/>
            <a:headEnd/>
            <a:tailEnd/>
          </a:ln>
        </p:spPr>
        <p:txBody>
          <a:bodyPr wrap="none" anchor="ctr"/>
          <a:lstStyle/>
          <a:p>
            <a:endParaRPr lang="en-US"/>
          </a:p>
        </p:txBody>
      </p:sp>
      <p:sp>
        <p:nvSpPr>
          <p:cNvPr id="8" name="Text Box 6"/>
          <p:cNvSpPr txBox="1">
            <a:spLocks noChangeArrowheads="1"/>
          </p:cNvSpPr>
          <p:nvPr/>
        </p:nvSpPr>
        <p:spPr bwMode="auto">
          <a:xfrm>
            <a:off x="2214546" y="3000378"/>
            <a:ext cx="1633538" cy="366713"/>
          </a:xfrm>
          <a:prstGeom prst="rect">
            <a:avLst/>
          </a:prstGeom>
          <a:noFill/>
          <a:ln w="9525">
            <a:noFill/>
            <a:miter lim="800000"/>
            <a:headEnd/>
            <a:tailEnd/>
          </a:ln>
        </p:spPr>
        <p:txBody>
          <a:bodyPr wrap="none">
            <a:spAutoFit/>
          </a:bodyPr>
          <a:lstStyle/>
          <a:p>
            <a:r>
              <a:rPr lang="en-US" dirty="0" err="1">
                <a:latin typeface="Verdana" pitchFamily="34" charset="0"/>
              </a:rPr>
              <a:t>Hav</a:t>
            </a:r>
            <a:r>
              <a:rPr lang="az-Cyrl-AZ" dirty="0">
                <a:latin typeface="Verdana" pitchFamily="34" charset="0"/>
              </a:rPr>
              <a:t>е</a:t>
            </a:r>
            <a:r>
              <a:rPr lang="en-US" dirty="0">
                <a:latin typeface="Verdana" pitchFamily="34" charset="0"/>
              </a:rPr>
              <a:t> </a:t>
            </a:r>
            <a:r>
              <a:rPr lang="en-US" dirty="0" err="1">
                <a:latin typeface="Verdana" pitchFamily="34" charset="0"/>
              </a:rPr>
              <a:t>indic</a:t>
            </a:r>
            <a:r>
              <a:rPr lang="az-Cyrl-AZ" dirty="0">
                <a:latin typeface="Verdana" pitchFamily="34" charset="0"/>
              </a:rPr>
              <a:t>е</a:t>
            </a:r>
            <a:r>
              <a:rPr lang="en-US" dirty="0">
                <a:latin typeface="Verdana" pitchFamily="34" charset="0"/>
              </a:rPr>
              <a:t>s</a:t>
            </a:r>
          </a:p>
        </p:txBody>
      </p:sp>
      <p:sp>
        <p:nvSpPr>
          <p:cNvPr id="9" name="AutoShape 4"/>
          <p:cNvSpPr>
            <a:spLocks/>
          </p:cNvSpPr>
          <p:nvPr/>
        </p:nvSpPr>
        <p:spPr bwMode="auto">
          <a:xfrm>
            <a:off x="1785918" y="4010028"/>
            <a:ext cx="381000" cy="419110"/>
          </a:xfrm>
          <a:prstGeom prst="rightBrace">
            <a:avLst>
              <a:gd name="adj1" fmla="val 20000"/>
              <a:gd name="adj2" fmla="val 50000"/>
            </a:avLst>
          </a:prstGeom>
          <a:noFill/>
          <a:ln w="9525">
            <a:solidFill>
              <a:schemeClr val="tx1"/>
            </a:solidFill>
            <a:round/>
            <a:headEnd/>
            <a:tailEnd/>
          </a:ln>
        </p:spPr>
        <p:txBody>
          <a:bodyPr wrap="none" anchor="ctr"/>
          <a:lstStyle/>
          <a:p>
            <a:endParaRPr lang="en-US"/>
          </a:p>
        </p:txBody>
      </p:sp>
      <p:sp>
        <p:nvSpPr>
          <p:cNvPr id="10" name="Text Box 7"/>
          <p:cNvSpPr txBox="1">
            <a:spLocks noChangeArrowheads="1"/>
          </p:cNvSpPr>
          <p:nvPr/>
        </p:nvSpPr>
        <p:spPr bwMode="auto">
          <a:xfrm>
            <a:off x="2285984" y="4071948"/>
            <a:ext cx="2455863" cy="366713"/>
          </a:xfrm>
          <a:prstGeom prst="rect">
            <a:avLst/>
          </a:prstGeom>
          <a:noFill/>
          <a:ln w="9525">
            <a:noFill/>
            <a:miter lim="800000"/>
            <a:headEnd/>
            <a:tailEnd/>
          </a:ln>
        </p:spPr>
        <p:txBody>
          <a:bodyPr wrap="none">
            <a:spAutoFit/>
          </a:bodyPr>
          <a:lstStyle/>
          <a:p>
            <a:r>
              <a:rPr lang="en-US" dirty="0">
                <a:latin typeface="Verdana" pitchFamily="34" charset="0"/>
              </a:rPr>
              <a:t>Do not </a:t>
            </a:r>
            <a:r>
              <a:rPr lang="en-US" dirty="0" err="1">
                <a:latin typeface="Verdana" pitchFamily="34" charset="0"/>
              </a:rPr>
              <a:t>hav</a:t>
            </a:r>
            <a:r>
              <a:rPr lang="az-Cyrl-AZ" dirty="0">
                <a:latin typeface="Verdana" pitchFamily="34" charset="0"/>
              </a:rPr>
              <a:t>е</a:t>
            </a:r>
            <a:r>
              <a:rPr lang="en-US" dirty="0">
                <a:latin typeface="Verdana" pitchFamily="34" charset="0"/>
              </a:rPr>
              <a:t> </a:t>
            </a:r>
            <a:r>
              <a:rPr lang="en-US" dirty="0" err="1">
                <a:latin typeface="Verdana" pitchFamily="34" charset="0"/>
              </a:rPr>
              <a:t>indic</a:t>
            </a:r>
            <a:r>
              <a:rPr lang="az-Cyrl-AZ" dirty="0">
                <a:latin typeface="Verdana" pitchFamily="34" charset="0"/>
              </a:rPr>
              <a:t>е</a:t>
            </a:r>
            <a:r>
              <a:rPr lang="en-US" dirty="0">
                <a:latin typeface="Verdana" pitchFamily="34" charset="0"/>
              </a:rPr>
              <a:t>s</a:t>
            </a:r>
          </a:p>
        </p:txBody>
      </p:sp>
    </p:spTree>
  </p:cSld>
  <p:clrMapOvr>
    <a:masterClrMapping/>
  </p:clrMapOvr>
  <p:transition spd="med">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Mapping Set in Collection Mapping</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buFont typeface="Wingdings" pitchFamily="2" charset="2"/>
              <a:buChar char="q"/>
            </a:pPr>
            <a:r>
              <a:rPr lang="en-US" sz="1600" dirty="0" smtClean="0">
                <a:latin typeface="Calibri" pitchFamily="34" charset="0"/>
                <a:cs typeface="Calibri" pitchFamily="34" charset="0"/>
              </a:rPr>
              <a:t>If our persistent class has Set object, we can map the Set by set element in the mapping file. The set element doesn't require index element. The one difference between List and Set is that, it stores only unique values.</a:t>
            </a:r>
          </a:p>
          <a:p>
            <a:pPr algn="just">
              <a:buFont typeface="Wingdings" pitchFamily="2" charset="2"/>
              <a:buChar char="q"/>
            </a:pPr>
            <a:r>
              <a:rPr lang="en-US" sz="1600" dirty="0" smtClean="0">
                <a:latin typeface="Calibri" pitchFamily="34" charset="0"/>
                <a:cs typeface="Calibri" pitchFamily="34" charset="0"/>
              </a:rPr>
              <a:t>In this example, we are going to see full example of collection mapping by set. This is the example of set that stores value not entity reference that is why are going to use element instead of one-to-many.</a:t>
            </a:r>
            <a:endParaRPr lang="en-US" sz="1600" dirty="0" smtClean="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800" b="1" dirty="0" smtClean="0">
                <a:latin typeface="Calibri" pitchFamily="34" charset="0"/>
                <a:cs typeface="Calibri" pitchFamily="34" charset="0"/>
              </a:rPr>
              <a:t>Knowing Object Relational Mapping</a:t>
            </a:r>
            <a:endParaRPr lang="en-US" sz="28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157163" indent="-157163" algn="just" defTabSz="411163">
              <a:lnSpc>
                <a:spcPct val="90000"/>
              </a:lnSpc>
              <a:spcBef>
                <a:spcPct val="75000"/>
              </a:spcBef>
              <a:spcAft>
                <a:spcPct val="30000"/>
              </a:spcAft>
              <a:buClr>
                <a:srgbClr val="0066CC"/>
              </a:buClr>
              <a:buFont typeface="Wingdings" pitchFamily="2" charset="2"/>
              <a:buChar char="§"/>
            </a:pPr>
            <a:r>
              <a:rPr lang="en-GB" sz="1600" dirty="0" smtClean="0">
                <a:solidFill>
                  <a:schemeClr val="tx1"/>
                </a:solidFill>
                <a:latin typeface="Calibri" pitchFamily="34" charset="0"/>
                <a:cs typeface="Calibri" pitchFamily="34" charset="0"/>
              </a:rPr>
              <a:t>Object Relational Mapping (ORM) frameworks are those which encapsulate SQL communication with relational databases, with object-oriented communication.</a:t>
            </a:r>
          </a:p>
          <a:p>
            <a:pPr marL="157163" indent="-157163" algn="just" defTabSz="411163">
              <a:lnSpc>
                <a:spcPct val="90000"/>
              </a:lnSpc>
              <a:spcBef>
                <a:spcPct val="75000"/>
              </a:spcBef>
              <a:spcAft>
                <a:spcPct val="30000"/>
              </a:spcAft>
              <a:buClr>
                <a:srgbClr val="0066CC"/>
              </a:buClr>
              <a:buFont typeface="Wingdings" pitchFamily="2" charset="2"/>
              <a:buChar char="§"/>
            </a:pPr>
            <a:r>
              <a:rPr lang="en-GB" sz="1600" dirty="0" smtClean="0">
                <a:solidFill>
                  <a:schemeClr val="tx1"/>
                </a:solidFill>
                <a:latin typeface="Calibri" pitchFamily="34" charset="0"/>
                <a:cs typeface="Calibri" pitchFamily="34" charset="0"/>
              </a:rPr>
              <a:t>ORM is a programming way for converting data between incompatible type systems in relational databases and object-oriented programming languages.</a:t>
            </a:r>
          </a:p>
          <a:p>
            <a:pPr marL="157163" indent="-157163" algn="just" defTabSz="411163">
              <a:lnSpc>
                <a:spcPct val="90000"/>
              </a:lnSpc>
              <a:spcBef>
                <a:spcPct val="75000"/>
              </a:spcBef>
              <a:spcAft>
                <a:spcPct val="30000"/>
              </a:spcAft>
              <a:buClr>
                <a:srgbClr val="0066CC"/>
              </a:buClr>
              <a:buFont typeface="Wingdings" pitchFamily="2" charset="2"/>
              <a:buChar char="§"/>
            </a:pPr>
            <a:r>
              <a:rPr lang="en-GB" sz="1600" dirty="0" smtClean="0">
                <a:solidFill>
                  <a:schemeClr val="tx1"/>
                </a:solidFill>
                <a:latin typeface="Calibri" pitchFamily="34" charset="0"/>
                <a:cs typeface="Calibri" pitchFamily="34" charset="0"/>
              </a:rPr>
              <a:t>Currently, several ORM frameworks such as Entity beans in Enterprise JavaBeans (EJB), </a:t>
            </a:r>
            <a:r>
              <a:rPr lang="en-GB" sz="1600" dirty="0" err="1" smtClean="0">
                <a:solidFill>
                  <a:schemeClr val="tx1"/>
                </a:solidFill>
                <a:latin typeface="Calibri" pitchFamily="34" charset="0"/>
                <a:cs typeface="Calibri" pitchFamily="34" charset="0"/>
              </a:rPr>
              <a:t>TopLink</a:t>
            </a:r>
            <a:r>
              <a:rPr lang="en-GB" sz="1600" dirty="0" smtClean="0">
                <a:solidFill>
                  <a:schemeClr val="tx1"/>
                </a:solidFill>
                <a:latin typeface="Calibri" pitchFamily="34" charset="0"/>
                <a:cs typeface="Calibri" pitchFamily="34" charset="0"/>
              </a:rPr>
              <a:t> from Oracle, </a:t>
            </a:r>
            <a:r>
              <a:rPr lang="en-GB" sz="1600" dirty="0" err="1" smtClean="0">
                <a:solidFill>
                  <a:schemeClr val="tx1"/>
                </a:solidFill>
                <a:latin typeface="Calibri" pitchFamily="34" charset="0"/>
                <a:cs typeface="Calibri" pitchFamily="34" charset="0"/>
              </a:rPr>
              <a:t>iBatis</a:t>
            </a:r>
            <a:r>
              <a:rPr lang="en-GB" sz="1600" dirty="0" smtClean="0">
                <a:solidFill>
                  <a:schemeClr val="tx1"/>
                </a:solidFill>
                <a:latin typeface="Calibri" pitchFamily="34" charset="0"/>
                <a:cs typeface="Calibri" pitchFamily="34" charset="0"/>
              </a:rPr>
              <a:t>, Hibernate, and so on are available.</a:t>
            </a:r>
          </a:p>
          <a:p>
            <a:pPr marL="157163" indent="-157163" defTabSz="411163">
              <a:lnSpc>
                <a:spcPct val="90000"/>
              </a:lnSpc>
              <a:spcBef>
                <a:spcPct val="75000"/>
              </a:spcBef>
              <a:spcAft>
                <a:spcPct val="30000"/>
              </a:spcAft>
              <a:buClr>
                <a:srgbClr val="0066CC"/>
              </a:buClr>
              <a:buNone/>
            </a:pPr>
            <a:endParaRPr lang="en-GB" sz="1600" dirty="0">
              <a:solidFill>
                <a:schemeClr val="tx1"/>
              </a:solidFill>
              <a:cs typeface="Arial" charset="0"/>
            </a:endParaRPr>
          </a:p>
        </p:txBody>
      </p:sp>
    </p:spTree>
  </p:cSld>
  <p:clrMapOvr>
    <a:masterClrMapping/>
  </p:clrMapOvr>
  <p:transition spd="med">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Set in Collection Mapping</a:t>
            </a:r>
          </a:p>
        </p:txBody>
      </p:sp>
      <p:graphicFrame>
        <p:nvGraphicFramePr>
          <p:cNvPr id="5" name="Content Placeholder 4"/>
          <p:cNvGraphicFramePr>
            <a:graphicFrameLocks noGrp="1"/>
          </p:cNvGraphicFramePr>
          <p:nvPr>
            <p:ph sz="quarter" idx="13"/>
          </p:nvPr>
        </p:nvGraphicFramePr>
        <p:xfrm>
          <a:off x="609600" y="1492250"/>
          <a:ext cx="7923213" cy="3383280"/>
        </p:xfrm>
        <a:graphic>
          <a:graphicData uri="http://schemas.openxmlformats.org/drawingml/2006/table">
            <a:tbl>
              <a:tblPr firstRow="1" bandRow="1">
                <a:tableStyleId>{5940675A-B579-460E-94D1-54222C63F5DA}</a:tableStyleId>
              </a:tblPr>
              <a:tblGrid>
                <a:gridCol w="7923213"/>
              </a:tblGrid>
              <a:tr h="370840">
                <a:tc>
                  <a:txBody>
                    <a:bodyPr/>
                    <a:lstStyle/>
                    <a:p>
                      <a:r>
                        <a:rPr lang="en-US" sz="1800" b="1" u="sng" kern="1200" dirty="0" smtClean="0">
                          <a:solidFill>
                            <a:srgbClr val="7030A0"/>
                          </a:solidFill>
                          <a:latin typeface="Calibri" pitchFamily="34" charset="0"/>
                          <a:ea typeface="+mn-ea"/>
                          <a:cs typeface="Calibri" pitchFamily="34" charset="0"/>
                        </a:rPr>
                        <a:t>Person.java</a:t>
                      </a:r>
                    </a:p>
                    <a:p>
                      <a:r>
                        <a:rPr lang="en-US" sz="1800" b="0" kern="1200" dirty="0" smtClean="0">
                          <a:solidFill>
                            <a:schemeClr val="tx1"/>
                          </a:solidFill>
                          <a:latin typeface="Calibri" pitchFamily="34" charset="0"/>
                          <a:ea typeface="+mn-ea"/>
                          <a:cs typeface="Calibri" pitchFamily="34" charset="0"/>
                        </a:rPr>
                        <a:t>package </a:t>
                      </a:r>
                      <a:r>
                        <a:rPr lang="en-US" sz="1800" b="0" kern="1200" dirty="0" err="1" smtClean="0">
                          <a:solidFill>
                            <a:schemeClr val="tx1"/>
                          </a:solidFill>
                          <a:latin typeface="Calibri" pitchFamily="34" charset="0"/>
                          <a:ea typeface="+mn-ea"/>
                          <a:cs typeface="Calibri" pitchFamily="34" charset="0"/>
                        </a:rPr>
                        <a:t>foo</a:t>
                      </a:r>
                      <a:r>
                        <a:rPr lang="en-US" sz="1800" b="0" kern="1200" dirty="0" smtClean="0">
                          <a:solidFill>
                            <a:schemeClr val="tx1"/>
                          </a:solidFill>
                          <a:latin typeface="Calibri" pitchFamily="34" charset="0"/>
                          <a:ea typeface="+mn-ea"/>
                          <a:cs typeface="Calibri" pitchFamily="34" charset="0"/>
                        </a:rPr>
                        <a:t>;</a:t>
                      </a:r>
                    </a:p>
                    <a:p>
                      <a:endParaRPr lang="en-US" sz="1800" b="0" kern="1200" dirty="0" smtClean="0">
                        <a:solidFill>
                          <a:schemeClr val="tx1"/>
                        </a:solidFill>
                        <a:latin typeface="Calibri" pitchFamily="34" charset="0"/>
                        <a:ea typeface="+mn-ea"/>
                        <a:cs typeface="Calibri" pitchFamily="34" charset="0"/>
                      </a:endParaRPr>
                    </a:p>
                    <a:p>
                      <a:r>
                        <a:rPr lang="en-US" sz="1800" b="0" kern="1200" dirty="0" smtClean="0">
                          <a:solidFill>
                            <a:schemeClr val="tx1"/>
                          </a:solidFill>
                          <a:latin typeface="Calibri" pitchFamily="34" charset="0"/>
                          <a:ea typeface="+mn-ea"/>
                          <a:cs typeface="Calibri" pitchFamily="34" charset="0"/>
                        </a:rPr>
                        <a:t>import </a:t>
                      </a:r>
                      <a:r>
                        <a:rPr lang="en-US" sz="1800" b="0" kern="1200" dirty="0" err="1" smtClean="0">
                          <a:solidFill>
                            <a:schemeClr val="tx1"/>
                          </a:solidFill>
                          <a:latin typeface="Calibri" pitchFamily="34" charset="0"/>
                          <a:ea typeface="+mn-ea"/>
                          <a:cs typeface="Calibri" pitchFamily="34" charset="0"/>
                        </a:rPr>
                        <a:t>java.util.Set</a:t>
                      </a:r>
                      <a:r>
                        <a:rPr lang="en-US" sz="1800" b="0" kern="1200" dirty="0" smtClean="0">
                          <a:solidFill>
                            <a:schemeClr val="tx1"/>
                          </a:solidFill>
                          <a:latin typeface="Calibri" pitchFamily="34" charset="0"/>
                          <a:ea typeface="+mn-ea"/>
                          <a:cs typeface="Calibri" pitchFamily="34" charset="0"/>
                        </a:rPr>
                        <a:t>;</a:t>
                      </a:r>
                    </a:p>
                    <a:p>
                      <a:endParaRPr lang="en-US" sz="1800" b="0" kern="1200" dirty="0" smtClean="0">
                        <a:solidFill>
                          <a:schemeClr val="tx1"/>
                        </a:solidFill>
                        <a:latin typeface="Calibri" pitchFamily="34" charset="0"/>
                        <a:ea typeface="+mn-ea"/>
                        <a:cs typeface="Calibri" pitchFamily="34" charset="0"/>
                      </a:endParaRPr>
                    </a:p>
                    <a:p>
                      <a:r>
                        <a:rPr lang="en-US" sz="1800" b="0" kern="1200" dirty="0" smtClean="0">
                          <a:solidFill>
                            <a:schemeClr val="tx1"/>
                          </a:solidFill>
                          <a:latin typeface="Calibri" pitchFamily="34" charset="0"/>
                          <a:ea typeface="+mn-ea"/>
                          <a:cs typeface="Calibri" pitchFamily="34" charset="0"/>
                        </a:rPr>
                        <a:t>public class Person </a:t>
                      </a:r>
                    </a:p>
                    <a:p>
                      <a:r>
                        <a:rPr lang="en-US" sz="1800" b="0" kern="1200" dirty="0" smtClean="0">
                          <a:solidFill>
                            <a:schemeClr val="tx1"/>
                          </a:solidFill>
                          <a:latin typeface="Calibri" pitchFamily="34" charset="0"/>
                          <a:ea typeface="+mn-ea"/>
                          <a:cs typeface="Calibri" pitchFamily="34" charset="0"/>
                        </a:rPr>
                        <a:t>{</a:t>
                      </a:r>
                    </a:p>
                    <a:p>
                      <a:pPr lvl="1"/>
                      <a:r>
                        <a:rPr lang="en-US" sz="1800" b="0" kern="1200" dirty="0" smtClean="0">
                          <a:solidFill>
                            <a:schemeClr val="tx1"/>
                          </a:solidFill>
                          <a:latin typeface="Calibri" pitchFamily="34" charset="0"/>
                          <a:ea typeface="+mn-ea"/>
                          <a:cs typeface="Calibri" pitchFamily="34" charset="0"/>
                        </a:rPr>
                        <a:t>private </a:t>
                      </a:r>
                      <a:r>
                        <a:rPr lang="en-US" sz="1800" b="0" kern="1200" dirty="0" err="1" smtClean="0">
                          <a:solidFill>
                            <a:schemeClr val="tx1"/>
                          </a:solidFill>
                          <a:latin typeface="Calibri" pitchFamily="34" charset="0"/>
                          <a:ea typeface="+mn-ea"/>
                          <a:cs typeface="Calibri" pitchFamily="34" charset="0"/>
                        </a:rPr>
                        <a:t>int</a:t>
                      </a:r>
                      <a:r>
                        <a:rPr lang="en-US" sz="1800" b="0" kern="1200" dirty="0" smtClean="0">
                          <a:solidFill>
                            <a:schemeClr val="tx1"/>
                          </a:solidFill>
                          <a:latin typeface="Calibri" pitchFamily="34" charset="0"/>
                          <a:ea typeface="+mn-ea"/>
                          <a:cs typeface="Calibri" pitchFamily="34" charset="0"/>
                        </a:rPr>
                        <a:t> </a:t>
                      </a:r>
                      <a:r>
                        <a:rPr lang="en-US" sz="1800" b="0" kern="1200" dirty="0" err="1" smtClean="0">
                          <a:solidFill>
                            <a:schemeClr val="tx1"/>
                          </a:solidFill>
                          <a:latin typeface="Calibri" pitchFamily="34" charset="0"/>
                          <a:ea typeface="+mn-ea"/>
                          <a:cs typeface="Calibri" pitchFamily="34" charset="0"/>
                        </a:rPr>
                        <a:t>pid</a:t>
                      </a:r>
                      <a:r>
                        <a:rPr lang="en-US" sz="1800" b="0" kern="1200" dirty="0" smtClean="0">
                          <a:solidFill>
                            <a:schemeClr val="tx1"/>
                          </a:solidFill>
                          <a:latin typeface="Calibri" pitchFamily="34" charset="0"/>
                          <a:ea typeface="+mn-ea"/>
                          <a:cs typeface="Calibri" pitchFamily="34" charset="0"/>
                        </a:rPr>
                        <a:t>;</a:t>
                      </a:r>
                    </a:p>
                    <a:p>
                      <a:pPr lvl="1"/>
                      <a:r>
                        <a:rPr lang="en-US" sz="1800" b="0" kern="1200" dirty="0" smtClean="0">
                          <a:solidFill>
                            <a:schemeClr val="tx1"/>
                          </a:solidFill>
                          <a:latin typeface="Calibri" pitchFamily="34" charset="0"/>
                          <a:ea typeface="+mn-ea"/>
                          <a:cs typeface="Calibri" pitchFamily="34" charset="0"/>
                        </a:rPr>
                        <a:t>private String name;</a:t>
                      </a:r>
                    </a:p>
                    <a:p>
                      <a:pPr lvl="1"/>
                      <a:r>
                        <a:rPr lang="en-US" sz="1800" b="0" kern="1200" dirty="0" smtClean="0">
                          <a:solidFill>
                            <a:schemeClr val="tx1"/>
                          </a:solidFill>
                          <a:latin typeface="Calibri" pitchFamily="34" charset="0"/>
                          <a:ea typeface="+mn-ea"/>
                          <a:cs typeface="Calibri" pitchFamily="34" charset="0"/>
                        </a:rPr>
                        <a:t>private Set&lt;String&gt; phone;</a:t>
                      </a:r>
                    </a:p>
                    <a:p>
                      <a:r>
                        <a:rPr lang="en-US" sz="1800" b="0" dirty="0" smtClean="0">
                          <a:latin typeface="Calibri" pitchFamily="34" charset="0"/>
                          <a:cs typeface="Calibri" pitchFamily="34" charset="0"/>
                        </a:rPr>
                        <a:t>                … getter and setter methods</a:t>
                      </a:r>
                    </a:p>
                    <a:p>
                      <a:r>
                        <a:rPr lang="en-US" sz="1800" b="0" dirty="0" smtClean="0">
                          <a:latin typeface="Calibri" pitchFamily="34" charset="0"/>
                          <a:cs typeface="Calibri" pitchFamily="34" charset="0"/>
                        </a:rPr>
                        <a:t>}</a:t>
                      </a:r>
                      <a:endParaRPr lang="en-US" sz="1800" b="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Set in Collection Mapping</a:t>
            </a:r>
          </a:p>
        </p:txBody>
      </p:sp>
      <p:graphicFrame>
        <p:nvGraphicFramePr>
          <p:cNvPr id="5" name="Content Placeholder 4"/>
          <p:cNvGraphicFramePr>
            <a:graphicFrameLocks noGrp="1"/>
          </p:cNvGraphicFramePr>
          <p:nvPr>
            <p:ph sz="quarter" idx="13"/>
          </p:nvPr>
        </p:nvGraphicFramePr>
        <p:xfrm>
          <a:off x="609600" y="1428742"/>
          <a:ext cx="7923213" cy="3459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err="1" smtClean="0">
                          <a:solidFill>
                            <a:srgbClr val="7030A0"/>
                          </a:solidFill>
                          <a:latin typeface="Calibri" pitchFamily="34" charset="0"/>
                          <a:ea typeface="+mn-ea"/>
                          <a:cs typeface="Calibri" pitchFamily="34" charset="0"/>
                        </a:rPr>
                        <a:t>Person.hbm.xml</a:t>
                      </a:r>
                      <a:endParaRPr lang="en-US" sz="1300" b="1" u="sng" kern="1200" dirty="0" smtClean="0">
                        <a:solidFill>
                          <a:srgbClr val="7030A0"/>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&lt;?xml version=</a:t>
                      </a:r>
                      <a:r>
                        <a:rPr lang="en-US" sz="1300" i="1" kern="1200" dirty="0" smtClean="0">
                          <a:solidFill>
                            <a:schemeClr val="tx1"/>
                          </a:solidFill>
                          <a:latin typeface="Calibri" pitchFamily="34" charset="0"/>
                          <a:ea typeface="+mn-ea"/>
                          <a:cs typeface="Calibri" pitchFamily="34" charset="0"/>
                        </a:rPr>
                        <a:t>"1.0" encoding="UTF-8"?&gt;</a:t>
                      </a:r>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&lt;!DOCTYPE hibernate-mapping PUBLIC</a:t>
                      </a:r>
                    </a:p>
                    <a:p>
                      <a:r>
                        <a:rPr lang="en-US" sz="1300" kern="1200" dirty="0" smtClean="0">
                          <a:solidFill>
                            <a:schemeClr val="tx1"/>
                          </a:solidFill>
                          <a:latin typeface="Calibri" pitchFamily="34" charset="0"/>
                          <a:ea typeface="+mn-ea"/>
                          <a:cs typeface="Calibri" pitchFamily="34" charset="0"/>
                        </a:rPr>
                        <a:t>  "-//Hibernate/Hibernate Mapping DTD 3.0//EN"</a:t>
                      </a:r>
                    </a:p>
                    <a:p>
                      <a:r>
                        <a:rPr lang="en-US" sz="1300" kern="1200" dirty="0" smtClean="0">
                          <a:solidFill>
                            <a:schemeClr val="tx1"/>
                          </a:solidFill>
                          <a:latin typeface="Calibri" pitchFamily="34" charset="0"/>
                          <a:ea typeface="+mn-ea"/>
                          <a:cs typeface="Calibri" pitchFamily="34" charset="0"/>
                        </a:rPr>
                        <a:t>  </a:t>
                      </a:r>
                      <a:r>
                        <a:rPr lang="en-US" sz="1300" kern="1200" dirty="0" smtClean="0">
                          <a:solidFill>
                            <a:schemeClr val="tx1"/>
                          </a:solidFill>
                          <a:latin typeface="Calibri" pitchFamily="34" charset="0"/>
                          <a:ea typeface="+mn-ea"/>
                          <a:cs typeface="Calibri" pitchFamily="34" charset="0"/>
                          <a:hlinkClick r:id="rId3"/>
                        </a:rPr>
                        <a:t>http://hibernate.sourceforge.net/hibernate-mapping-3.0.dtd</a:t>
                      </a:r>
                      <a:r>
                        <a:rPr lang="en-US" sz="1300"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&lt;hibernate-mapping package=</a:t>
                      </a:r>
                      <a:r>
                        <a:rPr lang="en-US" sz="1300" i="1" kern="1200" dirty="0" smtClean="0">
                          <a:solidFill>
                            <a:schemeClr val="tx1"/>
                          </a:solidFill>
                          <a:latin typeface="Calibri" pitchFamily="34" charset="0"/>
                          <a:ea typeface="+mn-ea"/>
                          <a:cs typeface="Calibri" pitchFamily="34" charset="0"/>
                        </a:rPr>
                        <a:t>"sample"&gt;</a:t>
                      </a:r>
                    </a:p>
                    <a:p>
                      <a:r>
                        <a:rPr lang="en-US" sz="1300" kern="1200" dirty="0" smtClean="0">
                          <a:solidFill>
                            <a:schemeClr val="tx1"/>
                          </a:solidFill>
                          <a:latin typeface="Calibri" pitchFamily="34" charset="0"/>
                          <a:ea typeface="+mn-ea"/>
                          <a:cs typeface="Calibri" pitchFamily="34" charset="0"/>
                        </a:rPr>
                        <a:t>&lt;class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foo.Person</a:t>
                      </a:r>
                      <a:r>
                        <a:rPr lang="en-US" sz="1300" i="1" kern="1200" dirty="0" smtClean="0">
                          <a:solidFill>
                            <a:schemeClr val="tx1"/>
                          </a:solidFill>
                          <a:latin typeface="Calibri" pitchFamily="34" charset="0"/>
                          <a:ea typeface="+mn-ea"/>
                          <a:cs typeface="Calibri" pitchFamily="34" charset="0"/>
                        </a:rPr>
                        <a:t>" table="</a:t>
                      </a:r>
                      <a:r>
                        <a:rPr lang="en-US" sz="1300" i="1" kern="1200" dirty="0" err="1" smtClean="0">
                          <a:solidFill>
                            <a:schemeClr val="tx1"/>
                          </a:solidFill>
                          <a:latin typeface="Calibri" pitchFamily="34" charset="0"/>
                          <a:ea typeface="+mn-ea"/>
                          <a:cs typeface="Calibri" pitchFamily="34" charset="0"/>
                        </a:rPr>
                        <a:t>PersonRecord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&lt;id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pid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&lt;generator class=</a:t>
                      </a:r>
                      <a:r>
                        <a:rPr lang="en-US" sz="1300" i="1" kern="1200" dirty="0" smtClean="0">
                          <a:solidFill>
                            <a:schemeClr val="tx1"/>
                          </a:solidFill>
                          <a:latin typeface="Calibri" pitchFamily="34" charset="0"/>
                          <a:ea typeface="+mn-ea"/>
                          <a:cs typeface="Calibri" pitchFamily="34" charset="0"/>
                        </a:rPr>
                        <a:t>"identity" /&gt;</a:t>
                      </a:r>
                    </a:p>
                    <a:p>
                      <a:r>
                        <a:rPr lang="en-US" sz="1300" kern="1200" dirty="0" smtClean="0">
                          <a:solidFill>
                            <a:schemeClr val="tx1"/>
                          </a:solidFill>
                          <a:latin typeface="Calibri" pitchFamily="34" charset="0"/>
                          <a:ea typeface="+mn-ea"/>
                          <a:cs typeface="Calibri" pitchFamily="34" charset="0"/>
                        </a:rPr>
                        <a:t>&lt;/id&gt;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"name"&gt;&lt;/property&gt;</a:t>
                      </a:r>
                    </a:p>
                    <a:p>
                      <a:r>
                        <a:rPr lang="en-US" sz="1300" kern="1200" dirty="0" smtClean="0">
                          <a:solidFill>
                            <a:schemeClr val="tx1"/>
                          </a:solidFill>
                          <a:latin typeface="Calibri" pitchFamily="34" charset="0"/>
                          <a:ea typeface="+mn-ea"/>
                          <a:cs typeface="Calibri" pitchFamily="34" charset="0"/>
                        </a:rPr>
                        <a:t>&lt;set name=</a:t>
                      </a:r>
                      <a:r>
                        <a:rPr lang="en-US" sz="1300" i="1" kern="1200" dirty="0" smtClean="0">
                          <a:solidFill>
                            <a:schemeClr val="tx1"/>
                          </a:solidFill>
                          <a:latin typeface="Calibri" pitchFamily="34" charset="0"/>
                          <a:ea typeface="+mn-ea"/>
                          <a:cs typeface="Calibri" pitchFamily="34" charset="0"/>
                        </a:rPr>
                        <a:t>"phone" table="</a:t>
                      </a:r>
                      <a:r>
                        <a:rPr lang="en-US" sz="1300" i="1" kern="1200" dirty="0" err="1" smtClean="0">
                          <a:solidFill>
                            <a:schemeClr val="tx1"/>
                          </a:solidFill>
                          <a:latin typeface="Calibri" pitchFamily="34" charset="0"/>
                          <a:ea typeface="+mn-ea"/>
                          <a:cs typeface="Calibri" pitchFamily="34" charset="0"/>
                        </a:rPr>
                        <a:t>PhoneRecord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&lt;key column=</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pid</a:t>
                      </a:r>
                      <a:r>
                        <a:rPr lang="en-US" sz="1300" i="1" kern="1200" dirty="0" smtClean="0">
                          <a:solidFill>
                            <a:schemeClr val="tx1"/>
                          </a:solidFill>
                          <a:latin typeface="Calibri" pitchFamily="34" charset="0"/>
                          <a:ea typeface="+mn-ea"/>
                          <a:cs typeface="Calibri" pitchFamily="34" charset="0"/>
                        </a:rPr>
                        <a:t>"&gt;&lt;/key&gt;</a:t>
                      </a:r>
                    </a:p>
                    <a:p>
                      <a:r>
                        <a:rPr lang="en-US" sz="1300" kern="1200" dirty="0" smtClean="0">
                          <a:solidFill>
                            <a:schemeClr val="tx1"/>
                          </a:solidFill>
                          <a:latin typeface="Calibri" pitchFamily="34" charset="0"/>
                          <a:ea typeface="+mn-ea"/>
                          <a:cs typeface="Calibri" pitchFamily="34" charset="0"/>
                        </a:rPr>
                        <a:t>&lt;element column=</a:t>
                      </a:r>
                      <a:r>
                        <a:rPr lang="en-US" sz="1300" i="1" kern="1200" dirty="0" smtClean="0">
                          <a:solidFill>
                            <a:schemeClr val="tx1"/>
                          </a:solidFill>
                          <a:latin typeface="Calibri" pitchFamily="34" charset="0"/>
                          <a:ea typeface="+mn-ea"/>
                          <a:cs typeface="Calibri" pitchFamily="34" charset="0"/>
                        </a:rPr>
                        <a:t>"phone" type="string"&gt;&lt;/element&gt;</a:t>
                      </a:r>
                    </a:p>
                    <a:p>
                      <a:r>
                        <a:rPr lang="en-US" sz="1300" kern="1200" dirty="0" smtClean="0">
                          <a:solidFill>
                            <a:schemeClr val="tx1"/>
                          </a:solidFill>
                          <a:latin typeface="Calibri" pitchFamily="34" charset="0"/>
                          <a:ea typeface="+mn-ea"/>
                          <a:cs typeface="Calibri" pitchFamily="34" charset="0"/>
                        </a:rPr>
                        <a:t>&lt;/set&gt;</a:t>
                      </a:r>
                    </a:p>
                    <a:p>
                      <a:r>
                        <a:rPr lang="en-US" sz="1300" kern="1200" dirty="0" smtClean="0">
                          <a:solidFill>
                            <a:schemeClr val="tx1"/>
                          </a:solidFill>
                          <a:latin typeface="Calibri" pitchFamily="34" charset="0"/>
                          <a:ea typeface="+mn-ea"/>
                          <a:cs typeface="Calibri" pitchFamily="34" charset="0"/>
                        </a:rPr>
                        <a:t>&lt;/class&gt;</a:t>
                      </a:r>
                    </a:p>
                    <a:p>
                      <a:r>
                        <a:rPr lang="en-US" sz="130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Set in Collection Mapping</a:t>
            </a:r>
          </a:p>
        </p:txBody>
      </p:sp>
      <p:graphicFrame>
        <p:nvGraphicFramePr>
          <p:cNvPr id="5" name="Content Placeholder 4"/>
          <p:cNvGraphicFramePr>
            <a:graphicFrameLocks noGrp="1"/>
          </p:cNvGraphicFramePr>
          <p:nvPr>
            <p:ph sz="quarter" idx="13"/>
          </p:nvPr>
        </p:nvGraphicFramePr>
        <p:xfrm>
          <a:off x="609600" y="1428742"/>
          <a:ext cx="7923213" cy="3459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smtClean="0">
                          <a:solidFill>
                            <a:srgbClr val="7030A0"/>
                          </a:solidFill>
                          <a:latin typeface="Calibri" pitchFamily="34" charset="0"/>
                          <a:ea typeface="+mn-ea"/>
                          <a:cs typeface="Calibri" pitchFamily="34" charset="0"/>
                        </a:rPr>
                        <a:t>PersonDao.java</a:t>
                      </a:r>
                    </a:p>
                    <a:p>
                      <a:r>
                        <a:rPr lang="en-US" sz="1300" b="1" kern="1200" dirty="0" smtClean="0">
                          <a:solidFill>
                            <a:schemeClr val="tx1"/>
                          </a:solidFill>
                          <a:latin typeface="Calibri" pitchFamily="34" charset="0"/>
                          <a:ea typeface="+mn-ea"/>
                          <a:cs typeface="Calibri" pitchFamily="34" charset="0"/>
                        </a:rPr>
                        <a:t>public static void </a:t>
                      </a:r>
                      <a:r>
                        <a:rPr lang="en-US" sz="1300" b="1" kern="1200" dirty="0" err="1" smtClean="0">
                          <a:solidFill>
                            <a:schemeClr val="tx1"/>
                          </a:solidFill>
                          <a:latin typeface="Calibri" pitchFamily="34" charset="0"/>
                          <a:ea typeface="+mn-ea"/>
                          <a:cs typeface="Calibri" pitchFamily="34" charset="0"/>
                        </a:rPr>
                        <a:t>sampleWrite</a:t>
                      </a:r>
                      <a:r>
                        <a:rPr lang="en-US" sz="1300" b="1" kern="1200" dirty="0" smtClean="0">
                          <a:solidFill>
                            <a:schemeClr val="tx1"/>
                          </a:solidFill>
                          <a:latin typeface="Calibri" pitchFamily="34" charset="0"/>
                          <a:ea typeface="+mn-ea"/>
                          <a:cs typeface="Calibri" pitchFamily="34" charset="0"/>
                        </a:rPr>
                        <a:t>() throws Exception</a:t>
                      </a:r>
                    </a:p>
                    <a:p>
                      <a:r>
                        <a:rPr lang="en-US" sz="1300" kern="1200" dirty="0" smtClean="0">
                          <a:solidFill>
                            <a:schemeClr val="tx1"/>
                          </a:solidFill>
                          <a:latin typeface="Calibri" pitchFamily="34" charset="0"/>
                          <a:ea typeface="+mn-ea"/>
                          <a:cs typeface="Calibri" pitchFamily="34" charset="0"/>
                        </a:rPr>
                        <a:t>{</a:t>
                      </a:r>
                    </a:p>
                    <a:p>
                      <a:pPr lvl="1"/>
                      <a:r>
                        <a:rPr lang="en-US" sz="1300" kern="1200" dirty="0" smtClean="0">
                          <a:solidFill>
                            <a:schemeClr val="tx1"/>
                          </a:solidFill>
                          <a:latin typeface="Calibri" pitchFamily="34" charset="0"/>
                          <a:ea typeface="+mn-ea"/>
                          <a:cs typeface="Calibri" pitchFamily="34" charset="0"/>
                        </a:rPr>
                        <a:t>Session </a:t>
                      </a:r>
                      <a:r>
                        <a:rPr lang="en-US" sz="1300" kern="1200" dirty="0" err="1" smtClean="0">
                          <a:solidFill>
                            <a:schemeClr val="tx1"/>
                          </a:solidFill>
                          <a:latin typeface="Calibri" pitchFamily="34" charset="0"/>
                          <a:ea typeface="+mn-ea"/>
                          <a:cs typeface="Calibri" pitchFamily="34" charset="0"/>
                        </a:rPr>
                        <a:t>session</a:t>
                      </a:r>
                      <a:r>
                        <a:rPr lang="en-US" sz="1300" kern="1200" dirty="0" smtClean="0">
                          <a:solidFill>
                            <a:schemeClr val="tx1"/>
                          </a:solidFill>
                          <a:latin typeface="Calibri" pitchFamily="34" charset="0"/>
                          <a:ea typeface="+mn-ea"/>
                          <a:cs typeface="Calibri" pitchFamily="34" charset="0"/>
                        </a:rPr>
                        <a:t>=</a:t>
                      </a:r>
                      <a:r>
                        <a:rPr lang="en-US" sz="1300" kern="1200" dirty="0" err="1" smtClean="0">
                          <a:solidFill>
                            <a:schemeClr val="tx1"/>
                          </a:solidFill>
                          <a:latin typeface="Calibri" pitchFamily="34" charset="0"/>
                          <a:ea typeface="+mn-ea"/>
                          <a:cs typeface="Calibri" pitchFamily="34" charset="0"/>
                        </a:rPr>
                        <a:t>HibernateUtil.</a:t>
                      </a:r>
                      <a:r>
                        <a:rPr lang="en-US" sz="1300" i="1" kern="1200" dirty="0" err="1" smtClean="0">
                          <a:solidFill>
                            <a:schemeClr val="tx1"/>
                          </a:solidFill>
                          <a:latin typeface="Calibri" pitchFamily="34" charset="0"/>
                          <a:ea typeface="+mn-ea"/>
                          <a:cs typeface="Calibri" pitchFamily="34" charset="0"/>
                        </a:rPr>
                        <a:t>getSessionFactory</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openSession</a:t>
                      </a:r>
                      <a:r>
                        <a:rPr lang="en-US" sz="1300" i="1" kern="1200" dirty="0" smtClean="0">
                          <a:solidFill>
                            <a:schemeClr val="tx1"/>
                          </a:solidFill>
                          <a:latin typeface="Calibri" pitchFamily="34" charset="0"/>
                          <a:ea typeface="+mn-ea"/>
                          <a:cs typeface="Calibri" pitchFamily="34" charset="0"/>
                        </a:rPr>
                        <a:t>();</a:t>
                      </a:r>
                    </a:p>
                    <a:p>
                      <a:pPr lvl="1"/>
                      <a:r>
                        <a:rPr lang="en-US" sz="1300" kern="1200" dirty="0" smtClean="0">
                          <a:solidFill>
                            <a:schemeClr val="tx1"/>
                          </a:solidFill>
                          <a:latin typeface="Calibri" pitchFamily="34" charset="0"/>
                          <a:ea typeface="+mn-ea"/>
                          <a:cs typeface="Calibri" pitchFamily="34" charset="0"/>
                        </a:rPr>
                        <a:t>Transaction trans=</a:t>
                      </a:r>
                      <a:r>
                        <a:rPr lang="en-US" sz="1300" kern="1200" dirty="0" err="1" smtClean="0">
                          <a:solidFill>
                            <a:schemeClr val="tx1"/>
                          </a:solidFill>
                          <a:latin typeface="Calibri" pitchFamily="34" charset="0"/>
                          <a:ea typeface="+mn-ea"/>
                          <a:cs typeface="Calibri" pitchFamily="34" charset="0"/>
                        </a:rPr>
                        <a:t>session.beginTransaction</a:t>
                      </a:r>
                      <a:r>
                        <a:rPr lang="en-US" sz="1300" kern="1200" dirty="0" smtClean="0">
                          <a:solidFill>
                            <a:schemeClr val="tx1"/>
                          </a:solidFill>
                          <a:latin typeface="Calibri" pitchFamily="34" charset="0"/>
                          <a:ea typeface="+mn-ea"/>
                          <a:cs typeface="Calibri" pitchFamily="34" charset="0"/>
                        </a:rPr>
                        <a:t>();</a:t>
                      </a:r>
                    </a:p>
                    <a:p>
                      <a:pPr lvl="1"/>
                      <a:r>
                        <a:rPr lang="en-US" sz="1300" kern="1200" dirty="0" smtClean="0">
                          <a:solidFill>
                            <a:schemeClr val="tx1"/>
                          </a:solidFill>
                          <a:latin typeface="Calibri" pitchFamily="34" charset="0"/>
                          <a:ea typeface="+mn-ea"/>
                          <a:cs typeface="Calibri" pitchFamily="34" charset="0"/>
                        </a:rPr>
                        <a:t>Person p=</a:t>
                      </a:r>
                      <a:r>
                        <a:rPr lang="en-US" sz="1300" b="1" kern="1200" dirty="0" smtClean="0">
                          <a:solidFill>
                            <a:schemeClr val="tx1"/>
                          </a:solidFill>
                          <a:latin typeface="Calibri" pitchFamily="34" charset="0"/>
                          <a:ea typeface="+mn-ea"/>
                          <a:cs typeface="Calibri" pitchFamily="34" charset="0"/>
                        </a:rPr>
                        <a:t>new Person();</a:t>
                      </a:r>
                    </a:p>
                    <a:p>
                      <a:pPr lvl="1"/>
                      <a:r>
                        <a:rPr lang="en-US" sz="1300" kern="1200" dirty="0" err="1" smtClean="0">
                          <a:solidFill>
                            <a:schemeClr val="tx1"/>
                          </a:solidFill>
                          <a:latin typeface="Calibri" pitchFamily="34" charset="0"/>
                          <a:ea typeface="+mn-ea"/>
                          <a:cs typeface="Calibri" pitchFamily="34" charset="0"/>
                        </a:rPr>
                        <a:t>HashSet</a:t>
                      </a:r>
                      <a:r>
                        <a:rPr lang="en-US" sz="1300" kern="1200" dirty="0" smtClean="0">
                          <a:solidFill>
                            <a:schemeClr val="tx1"/>
                          </a:solidFill>
                          <a:latin typeface="Calibri" pitchFamily="34" charset="0"/>
                          <a:ea typeface="+mn-ea"/>
                          <a:cs typeface="Calibri" pitchFamily="34" charset="0"/>
                        </a:rPr>
                        <a:t>&lt;String&gt; ph=</a:t>
                      </a:r>
                      <a:r>
                        <a:rPr lang="en-US" sz="1300" b="1" kern="1200" dirty="0" smtClean="0">
                          <a:solidFill>
                            <a:schemeClr val="tx1"/>
                          </a:solidFill>
                          <a:latin typeface="Calibri" pitchFamily="34" charset="0"/>
                          <a:ea typeface="+mn-ea"/>
                          <a:cs typeface="Calibri" pitchFamily="34" charset="0"/>
                        </a:rPr>
                        <a:t>new </a:t>
                      </a:r>
                      <a:r>
                        <a:rPr lang="en-US" sz="1300" b="1" kern="1200" dirty="0" err="1" smtClean="0">
                          <a:solidFill>
                            <a:schemeClr val="tx1"/>
                          </a:solidFill>
                          <a:latin typeface="Calibri" pitchFamily="34" charset="0"/>
                          <a:ea typeface="+mn-ea"/>
                          <a:cs typeface="Calibri" pitchFamily="34" charset="0"/>
                        </a:rPr>
                        <a:t>HashSet</a:t>
                      </a:r>
                      <a:r>
                        <a:rPr lang="en-US" sz="1300" b="1" kern="1200" dirty="0" smtClean="0">
                          <a:solidFill>
                            <a:schemeClr val="tx1"/>
                          </a:solidFill>
                          <a:latin typeface="Calibri" pitchFamily="34" charset="0"/>
                          <a:ea typeface="+mn-ea"/>
                          <a:cs typeface="Calibri" pitchFamily="34" charset="0"/>
                        </a:rPr>
                        <a:t>&lt;String&gt;();</a:t>
                      </a:r>
                    </a:p>
                    <a:p>
                      <a:pPr lvl="1"/>
                      <a:r>
                        <a:rPr lang="en-US" sz="1300" kern="1200" dirty="0" err="1" smtClean="0">
                          <a:solidFill>
                            <a:schemeClr val="tx1"/>
                          </a:solidFill>
                          <a:latin typeface="Calibri" pitchFamily="34" charset="0"/>
                          <a:ea typeface="+mn-ea"/>
                          <a:cs typeface="Calibri" pitchFamily="34" charset="0"/>
                        </a:rPr>
                        <a:t>ph.add</a:t>
                      </a:r>
                      <a:r>
                        <a:rPr lang="en-US" sz="1300" kern="1200" dirty="0" smtClean="0">
                          <a:solidFill>
                            <a:schemeClr val="tx1"/>
                          </a:solidFill>
                          <a:latin typeface="Calibri" pitchFamily="34" charset="0"/>
                          <a:ea typeface="+mn-ea"/>
                          <a:cs typeface="Calibri" pitchFamily="34" charset="0"/>
                        </a:rPr>
                        <a:t>("9999596047");</a:t>
                      </a:r>
                    </a:p>
                    <a:p>
                      <a:pPr lvl="1"/>
                      <a:r>
                        <a:rPr lang="en-US" sz="1300" kern="1200" dirty="0" err="1" smtClean="0">
                          <a:solidFill>
                            <a:schemeClr val="tx1"/>
                          </a:solidFill>
                          <a:latin typeface="Calibri" pitchFamily="34" charset="0"/>
                          <a:ea typeface="+mn-ea"/>
                          <a:cs typeface="Calibri" pitchFamily="34" charset="0"/>
                        </a:rPr>
                        <a:t>ph.add</a:t>
                      </a:r>
                      <a:r>
                        <a:rPr lang="en-US" sz="1300" kern="1200" dirty="0" smtClean="0">
                          <a:solidFill>
                            <a:schemeClr val="tx1"/>
                          </a:solidFill>
                          <a:latin typeface="Calibri" pitchFamily="34" charset="0"/>
                          <a:ea typeface="+mn-ea"/>
                          <a:cs typeface="Calibri" pitchFamily="34" charset="0"/>
                        </a:rPr>
                        <a:t>("9999596048");</a:t>
                      </a:r>
                    </a:p>
                    <a:p>
                      <a:pPr lvl="1"/>
                      <a:r>
                        <a:rPr lang="en-US" sz="1300" kern="1200" dirty="0" err="1" smtClean="0">
                          <a:solidFill>
                            <a:schemeClr val="tx1"/>
                          </a:solidFill>
                          <a:latin typeface="Calibri" pitchFamily="34" charset="0"/>
                          <a:ea typeface="+mn-ea"/>
                          <a:cs typeface="Calibri" pitchFamily="34" charset="0"/>
                        </a:rPr>
                        <a:t>ph.add</a:t>
                      </a:r>
                      <a:r>
                        <a:rPr lang="en-US" sz="1300" kern="1200" dirty="0" smtClean="0">
                          <a:solidFill>
                            <a:schemeClr val="tx1"/>
                          </a:solidFill>
                          <a:latin typeface="Calibri" pitchFamily="34" charset="0"/>
                          <a:ea typeface="+mn-ea"/>
                          <a:cs typeface="Calibri" pitchFamily="34" charset="0"/>
                        </a:rPr>
                        <a:t>("9999596049");</a:t>
                      </a:r>
                    </a:p>
                    <a:p>
                      <a:pPr lvl="1"/>
                      <a:r>
                        <a:rPr lang="en-US" sz="1300" kern="1200" dirty="0" err="1" smtClean="0">
                          <a:solidFill>
                            <a:schemeClr val="tx1"/>
                          </a:solidFill>
                          <a:latin typeface="Calibri" pitchFamily="34" charset="0"/>
                          <a:ea typeface="+mn-ea"/>
                          <a:cs typeface="Calibri" pitchFamily="34" charset="0"/>
                        </a:rPr>
                        <a:t>p.setName</a:t>
                      </a:r>
                      <a:r>
                        <a:rPr lang="en-US" sz="1300" kern="1200" dirty="0" smtClean="0">
                          <a:solidFill>
                            <a:schemeClr val="tx1"/>
                          </a:solidFill>
                          <a:latin typeface="Calibri" pitchFamily="34" charset="0"/>
                          <a:ea typeface="+mn-ea"/>
                          <a:cs typeface="Calibri" pitchFamily="34" charset="0"/>
                        </a:rPr>
                        <a:t>("</a:t>
                      </a:r>
                      <a:r>
                        <a:rPr lang="en-US" sz="1300" kern="1200" dirty="0" err="1" smtClean="0">
                          <a:solidFill>
                            <a:schemeClr val="tx1"/>
                          </a:solidFill>
                          <a:latin typeface="Calibri" pitchFamily="34" charset="0"/>
                          <a:ea typeface="+mn-ea"/>
                          <a:cs typeface="Calibri" pitchFamily="34" charset="0"/>
                        </a:rPr>
                        <a:t>Saurabh</a:t>
                      </a:r>
                      <a:r>
                        <a:rPr lang="en-US" sz="1300" kern="1200" dirty="0" smtClean="0">
                          <a:solidFill>
                            <a:schemeClr val="tx1"/>
                          </a:solidFill>
                          <a:latin typeface="Calibri" pitchFamily="34" charset="0"/>
                          <a:ea typeface="+mn-ea"/>
                          <a:cs typeface="Calibri" pitchFamily="34" charset="0"/>
                        </a:rPr>
                        <a:t>");</a:t>
                      </a:r>
                    </a:p>
                    <a:p>
                      <a:pPr lvl="1"/>
                      <a:r>
                        <a:rPr lang="en-US" sz="1300" kern="1200" dirty="0" err="1" smtClean="0">
                          <a:solidFill>
                            <a:schemeClr val="tx1"/>
                          </a:solidFill>
                          <a:latin typeface="Calibri" pitchFamily="34" charset="0"/>
                          <a:ea typeface="+mn-ea"/>
                          <a:cs typeface="Calibri" pitchFamily="34" charset="0"/>
                        </a:rPr>
                        <a:t>p.setPhone</a:t>
                      </a:r>
                      <a:r>
                        <a:rPr lang="en-US" sz="1300" kern="1200" dirty="0" smtClean="0">
                          <a:solidFill>
                            <a:schemeClr val="tx1"/>
                          </a:solidFill>
                          <a:latin typeface="Calibri" pitchFamily="34" charset="0"/>
                          <a:ea typeface="+mn-ea"/>
                          <a:cs typeface="Calibri" pitchFamily="34" charset="0"/>
                        </a:rPr>
                        <a:t>(ph);</a:t>
                      </a:r>
                    </a:p>
                    <a:p>
                      <a:pPr lvl="1"/>
                      <a:r>
                        <a:rPr lang="en-US" sz="1300" kern="1200" dirty="0" err="1" smtClean="0">
                          <a:solidFill>
                            <a:schemeClr val="tx1"/>
                          </a:solidFill>
                          <a:latin typeface="Calibri" pitchFamily="34" charset="0"/>
                          <a:ea typeface="+mn-ea"/>
                          <a:cs typeface="Calibri" pitchFamily="34" charset="0"/>
                        </a:rPr>
                        <a:t>session.save</a:t>
                      </a:r>
                      <a:r>
                        <a:rPr lang="en-US" sz="1300" kern="1200" dirty="0" smtClean="0">
                          <a:solidFill>
                            <a:schemeClr val="tx1"/>
                          </a:solidFill>
                          <a:latin typeface="Calibri" pitchFamily="34" charset="0"/>
                          <a:ea typeface="+mn-ea"/>
                          <a:cs typeface="Calibri" pitchFamily="34" charset="0"/>
                        </a:rPr>
                        <a:t>(p);</a:t>
                      </a:r>
                    </a:p>
                    <a:p>
                      <a:pPr lvl="1"/>
                      <a:r>
                        <a:rPr lang="en-US" sz="1300" kern="1200" dirty="0" err="1" smtClean="0">
                          <a:solidFill>
                            <a:schemeClr val="tx1"/>
                          </a:solidFill>
                          <a:latin typeface="Calibri" pitchFamily="34" charset="0"/>
                          <a:ea typeface="+mn-ea"/>
                          <a:cs typeface="Calibri" pitchFamily="34" charset="0"/>
                        </a:rPr>
                        <a:t>System.</a:t>
                      </a:r>
                      <a:r>
                        <a:rPr lang="en-US" sz="1300" b="1" i="1" kern="1200" dirty="0" err="1" smtClean="0">
                          <a:solidFill>
                            <a:schemeClr val="tx1"/>
                          </a:solidFill>
                          <a:latin typeface="Calibri" pitchFamily="34" charset="0"/>
                          <a:ea typeface="+mn-ea"/>
                          <a:cs typeface="Calibri" pitchFamily="34" charset="0"/>
                        </a:rPr>
                        <a:t>out.println</a:t>
                      </a:r>
                      <a:r>
                        <a:rPr lang="en-US" sz="1300" b="1" i="1" kern="1200" dirty="0" smtClean="0">
                          <a:solidFill>
                            <a:schemeClr val="tx1"/>
                          </a:solidFill>
                          <a:latin typeface="Calibri" pitchFamily="34" charset="0"/>
                          <a:ea typeface="+mn-ea"/>
                          <a:cs typeface="Calibri" pitchFamily="34" charset="0"/>
                        </a:rPr>
                        <a:t>("Saved!!!!");</a:t>
                      </a:r>
                    </a:p>
                    <a:p>
                      <a:pPr lvl="1"/>
                      <a:r>
                        <a:rPr lang="en-US" sz="1300" kern="1200" dirty="0" err="1" smtClean="0">
                          <a:solidFill>
                            <a:schemeClr val="tx1"/>
                          </a:solidFill>
                          <a:latin typeface="Calibri" pitchFamily="34" charset="0"/>
                          <a:ea typeface="+mn-ea"/>
                          <a:cs typeface="Calibri" pitchFamily="34" charset="0"/>
                        </a:rPr>
                        <a:t>trans.commit</a:t>
                      </a:r>
                      <a:r>
                        <a:rPr lang="en-US" sz="1300" kern="1200" dirty="0" smtClean="0">
                          <a:solidFill>
                            <a:schemeClr val="tx1"/>
                          </a:solidFill>
                          <a:latin typeface="Calibri" pitchFamily="34" charset="0"/>
                          <a:ea typeface="+mn-ea"/>
                          <a:cs typeface="Calibri" pitchFamily="34" charset="0"/>
                        </a:rPr>
                        <a:t>();</a:t>
                      </a:r>
                    </a:p>
                    <a:p>
                      <a:pPr lvl="1"/>
                      <a:r>
                        <a:rPr lang="en-US" sz="1300" kern="1200" dirty="0" err="1" smtClean="0">
                          <a:solidFill>
                            <a:schemeClr val="tx1"/>
                          </a:solidFill>
                          <a:latin typeface="Calibri" pitchFamily="34" charset="0"/>
                          <a:ea typeface="+mn-ea"/>
                          <a:cs typeface="Calibri" pitchFamily="34" charset="0"/>
                        </a:rPr>
                        <a:t>session.close</a:t>
                      </a:r>
                      <a:r>
                        <a:rPr lang="en-US" sz="1300" kern="1200" dirty="0" smtClean="0">
                          <a:solidFill>
                            <a:schemeClr val="tx1"/>
                          </a:solidFill>
                          <a:latin typeface="Calibri" pitchFamily="34" charset="0"/>
                          <a:ea typeface="+mn-ea"/>
                          <a:cs typeface="Calibri" pitchFamily="34" charset="0"/>
                        </a:rPr>
                        <a:t>();</a:t>
                      </a:r>
                    </a:p>
                    <a:p>
                      <a:r>
                        <a:rPr lang="en-US" sz="130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Mapping Bag in Collection Mapping</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500" dirty="0" smtClean="0">
                <a:latin typeface="Calibri" pitchFamily="34" charset="0"/>
                <a:cs typeface="Calibri" pitchFamily="34" charset="0"/>
              </a:rPr>
              <a:t>If our persistent class has List object, we can map the List by list or bag element in the mapping file. The bag is just like List but it doesn't require index element.</a:t>
            </a:r>
          </a:p>
          <a:p>
            <a:pPr algn="just"/>
            <a:r>
              <a:rPr lang="en-US" sz="1500" dirty="0" smtClean="0">
                <a:latin typeface="Calibri" pitchFamily="34" charset="0"/>
                <a:cs typeface="Calibri" pitchFamily="34" charset="0"/>
              </a:rPr>
              <a:t>In this example, we are going to see full example of collection mapping by bag. This is the example of bag if it stores value not entity reference that is why are going to use </a:t>
            </a:r>
            <a:r>
              <a:rPr lang="en-US" sz="1500" b="1" dirty="0" smtClean="0">
                <a:latin typeface="Calibri" pitchFamily="34" charset="0"/>
                <a:cs typeface="Calibri" pitchFamily="34" charset="0"/>
              </a:rPr>
              <a:t>element</a:t>
            </a:r>
            <a:r>
              <a:rPr lang="en-US" sz="1500" dirty="0" smtClean="0">
                <a:latin typeface="Calibri" pitchFamily="34" charset="0"/>
                <a:cs typeface="Calibri" pitchFamily="34" charset="0"/>
              </a:rPr>
              <a:t> instead of </a:t>
            </a:r>
            <a:r>
              <a:rPr lang="en-US" sz="1500" b="1" dirty="0" smtClean="0">
                <a:latin typeface="Calibri" pitchFamily="34" charset="0"/>
                <a:cs typeface="Calibri" pitchFamily="34" charset="0"/>
              </a:rPr>
              <a:t>one-to-many</a:t>
            </a:r>
            <a:r>
              <a:rPr lang="en-US" sz="1500" dirty="0" smtClean="0">
                <a:latin typeface="Calibri" pitchFamily="34" charset="0"/>
                <a:cs typeface="Calibri" pitchFamily="34" charset="0"/>
              </a:rPr>
              <a:t>. </a:t>
            </a:r>
          </a:p>
          <a:p>
            <a:pPr algn="just"/>
            <a:r>
              <a:rPr lang="en-US" sz="1500" b="1" dirty="0" smtClean="0">
                <a:solidFill>
                  <a:schemeClr val="tx1"/>
                </a:solidFill>
                <a:latin typeface="Calibri" pitchFamily="34" charset="0"/>
                <a:cs typeface="Calibri" pitchFamily="34" charset="0"/>
              </a:rPr>
              <a:t>Difference between Set and Bag</a:t>
            </a:r>
          </a:p>
          <a:p>
            <a:pPr lvl="1" algn="just"/>
            <a:r>
              <a:rPr lang="en-US" sz="1300" dirty="0" smtClean="0">
                <a:latin typeface="Calibri" pitchFamily="34" charset="0"/>
                <a:cs typeface="Calibri" pitchFamily="34" charset="0"/>
              </a:rPr>
              <a:t>A &lt;bag&gt; is an unordered collection, which can contain duplicated elements. That means if you persist a bag with some order of elements, you cannot expect the same order retains when the collection is retrieved. There is not a “bag” concept in Java collections framework, so we just use a </a:t>
            </a:r>
            <a:r>
              <a:rPr lang="en-US" sz="1300" dirty="0" err="1" smtClean="0">
                <a:latin typeface="Calibri" pitchFamily="34" charset="0"/>
                <a:cs typeface="Calibri" pitchFamily="34" charset="0"/>
              </a:rPr>
              <a:t>java.util.List</a:t>
            </a:r>
            <a:r>
              <a:rPr lang="en-US" sz="1300" dirty="0" smtClean="0">
                <a:latin typeface="Calibri" pitchFamily="34" charset="0"/>
                <a:cs typeface="Calibri" pitchFamily="34" charset="0"/>
              </a:rPr>
              <a:t> corresponds to a &lt;bag&gt;.</a:t>
            </a:r>
          </a:p>
          <a:p>
            <a:pPr lvl="1" algn="just"/>
            <a:r>
              <a:rPr lang="en-US" sz="1300" dirty="0" smtClean="0">
                <a:latin typeface="Calibri" pitchFamily="34" charset="0"/>
                <a:cs typeface="Calibri" pitchFamily="34" charset="0"/>
              </a:rPr>
              <a:t>A &lt;set&gt; is similar to &lt;bag&gt; except that it can only store unique objects. That means no duplicate elements can be contained in a set. When you add the same element to a set for second time, it will replace the old one. A set is unordered by default but we can ask it to be sorted. The corresponding type of a in Java is </a:t>
            </a:r>
            <a:r>
              <a:rPr lang="en-US" sz="1300" dirty="0" err="1" smtClean="0">
                <a:latin typeface="Calibri" pitchFamily="34" charset="0"/>
                <a:cs typeface="Calibri" pitchFamily="34" charset="0"/>
              </a:rPr>
              <a:t>java.util.Set</a:t>
            </a:r>
            <a:r>
              <a:rPr lang="en-US" sz="1300" dirty="0" smtClean="0">
                <a:latin typeface="Calibri" pitchFamily="34" charset="0"/>
                <a:cs typeface="Calibri" pitchFamily="34" charset="0"/>
              </a:rPr>
              <a:t>.</a:t>
            </a:r>
            <a:endParaRPr lang="en-US" sz="1300" b="1" dirty="0" smtClean="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Bag in Collection Mapping</a:t>
            </a:r>
          </a:p>
        </p:txBody>
      </p:sp>
      <p:graphicFrame>
        <p:nvGraphicFramePr>
          <p:cNvPr id="5" name="Content Placeholder 4"/>
          <p:cNvGraphicFramePr>
            <a:graphicFrameLocks noGrp="1"/>
          </p:cNvGraphicFramePr>
          <p:nvPr>
            <p:ph sz="quarter" idx="13"/>
          </p:nvPr>
        </p:nvGraphicFramePr>
        <p:xfrm>
          <a:off x="609600" y="1492250"/>
          <a:ext cx="7923213" cy="3383280"/>
        </p:xfrm>
        <a:graphic>
          <a:graphicData uri="http://schemas.openxmlformats.org/drawingml/2006/table">
            <a:tbl>
              <a:tblPr firstRow="1" bandRow="1">
                <a:tableStyleId>{5940675A-B579-460E-94D1-54222C63F5DA}</a:tableStyleId>
              </a:tblPr>
              <a:tblGrid>
                <a:gridCol w="7923213"/>
              </a:tblGrid>
              <a:tr h="370840">
                <a:tc>
                  <a:txBody>
                    <a:bodyPr/>
                    <a:lstStyle/>
                    <a:p>
                      <a:r>
                        <a:rPr lang="en-US" sz="1800" b="1" u="sng" kern="1200" dirty="0" smtClean="0">
                          <a:solidFill>
                            <a:srgbClr val="7030A0"/>
                          </a:solidFill>
                          <a:latin typeface="Calibri" pitchFamily="34" charset="0"/>
                          <a:ea typeface="+mn-ea"/>
                          <a:cs typeface="Calibri" pitchFamily="34" charset="0"/>
                        </a:rPr>
                        <a:t>Person.java</a:t>
                      </a:r>
                    </a:p>
                    <a:p>
                      <a:r>
                        <a:rPr lang="en-US" sz="1800" b="0" kern="1200" dirty="0" smtClean="0">
                          <a:solidFill>
                            <a:schemeClr val="tx1"/>
                          </a:solidFill>
                          <a:latin typeface="Calibri" pitchFamily="34" charset="0"/>
                          <a:ea typeface="+mn-ea"/>
                          <a:cs typeface="Calibri" pitchFamily="34" charset="0"/>
                        </a:rPr>
                        <a:t>package </a:t>
                      </a:r>
                      <a:r>
                        <a:rPr lang="en-US" sz="1800" b="0" kern="1200" dirty="0" err="1" smtClean="0">
                          <a:solidFill>
                            <a:schemeClr val="tx1"/>
                          </a:solidFill>
                          <a:latin typeface="Calibri" pitchFamily="34" charset="0"/>
                          <a:ea typeface="+mn-ea"/>
                          <a:cs typeface="Calibri" pitchFamily="34" charset="0"/>
                        </a:rPr>
                        <a:t>foo</a:t>
                      </a:r>
                      <a:r>
                        <a:rPr lang="en-US" sz="1800" b="0" kern="1200" dirty="0" smtClean="0">
                          <a:solidFill>
                            <a:schemeClr val="tx1"/>
                          </a:solidFill>
                          <a:latin typeface="Calibri" pitchFamily="34" charset="0"/>
                          <a:ea typeface="+mn-ea"/>
                          <a:cs typeface="Calibri" pitchFamily="34" charset="0"/>
                        </a:rPr>
                        <a:t>;</a:t>
                      </a:r>
                    </a:p>
                    <a:p>
                      <a:endParaRPr lang="en-US" sz="1800" b="0" kern="1200" dirty="0" smtClean="0">
                        <a:solidFill>
                          <a:schemeClr val="tx1"/>
                        </a:solidFill>
                        <a:latin typeface="Calibri" pitchFamily="34" charset="0"/>
                        <a:ea typeface="+mn-ea"/>
                        <a:cs typeface="Calibri" pitchFamily="34" charset="0"/>
                      </a:endParaRPr>
                    </a:p>
                    <a:p>
                      <a:r>
                        <a:rPr lang="en-US" sz="1800" b="0" kern="1200" dirty="0" smtClean="0">
                          <a:solidFill>
                            <a:schemeClr val="tx1"/>
                          </a:solidFill>
                          <a:latin typeface="Calibri" pitchFamily="34" charset="0"/>
                          <a:ea typeface="+mn-ea"/>
                          <a:cs typeface="Calibri" pitchFamily="34" charset="0"/>
                        </a:rPr>
                        <a:t>import </a:t>
                      </a:r>
                      <a:r>
                        <a:rPr lang="en-US" sz="1800" b="0" kern="1200" dirty="0" err="1" smtClean="0">
                          <a:solidFill>
                            <a:schemeClr val="tx1"/>
                          </a:solidFill>
                          <a:latin typeface="Calibri" pitchFamily="34" charset="0"/>
                          <a:ea typeface="+mn-ea"/>
                          <a:cs typeface="Calibri" pitchFamily="34" charset="0"/>
                        </a:rPr>
                        <a:t>java.util.List</a:t>
                      </a:r>
                      <a:endParaRPr lang="en-US" sz="1800" b="0" kern="1200" dirty="0" smtClean="0">
                        <a:solidFill>
                          <a:schemeClr val="tx1"/>
                        </a:solidFill>
                        <a:latin typeface="Calibri" pitchFamily="34" charset="0"/>
                        <a:ea typeface="+mn-ea"/>
                        <a:cs typeface="Calibri" pitchFamily="34" charset="0"/>
                      </a:endParaRPr>
                    </a:p>
                    <a:p>
                      <a:endParaRPr lang="en-US" sz="1800" b="0" kern="1200" dirty="0" smtClean="0">
                        <a:solidFill>
                          <a:schemeClr val="tx1"/>
                        </a:solidFill>
                        <a:latin typeface="Calibri" pitchFamily="34" charset="0"/>
                        <a:ea typeface="+mn-ea"/>
                        <a:cs typeface="Calibri" pitchFamily="34" charset="0"/>
                      </a:endParaRPr>
                    </a:p>
                    <a:p>
                      <a:r>
                        <a:rPr lang="en-US" sz="1800" b="0" kern="1200" dirty="0" smtClean="0">
                          <a:solidFill>
                            <a:schemeClr val="tx1"/>
                          </a:solidFill>
                          <a:latin typeface="Calibri" pitchFamily="34" charset="0"/>
                          <a:ea typeface="+mn-ea"/>
                          <a:cs typeface="Calibri" pitchFamily="34" charset="0"/>
                        </a:rPr>
                        <a:t>public class Person </a:t>
                      </a:r>
                    </a:p>
                    <a:p>
                      <a:r>
                        <a:rPr lang="en-US" sz="1800" b="0" kern="1200" dirty="0" smtClean="0">
                          <a:solidFill>
                            <a:schemeClr val="tx1"/>
                          </a:solidFill>
                          <a:latin typeface="Calibri" pitchFamily="34" charset="0"/>
                          <a:ea typeface="+mn-ea"/>
                          <a:cs typeface="Calibri" pitchFamily="34" charset="0"/>
                        </a:rPr>
                        <a:t>{</a:t>
                      </a:r>
                    </a:p>
                    <a:p>
                      <a:pPr lvl="1"/>
                      <a:r>
                        <a:rPr lang="en-US" sz="1800" b="0" kern="1200" dirty="0" smtClean="0">
                          <a:solidFill>
                            <a:schemeClr val="tx1"/>
                          </a:solidFill>
                          <a:latin typeface="Calibri" pitchFamily="34" charset="0"/>
                          <a:ea typeface="+mn-ea"/>
                          <a:cs typeface="Calibri" pitchFamily="34" charset="0"/>
                        </a:rPr>
                        <a:t>private </a:t>
                      </a:r>
                      <a:r>
                        <a:rPr lang="en-US" sz="1800" b="0" kern="1200" dirty="0" err="1" smtClean="0">
                          <a:solidFill>
                            <a:schemeClr val="tx1"/>
                          </a:solidFill>
                          <a:latin typeface="Calibri" pitchFamily="34" charset="0"/>
                          <a:ea typeface="+mn-ea"/>
                          <a:cs typeface="Calibri" pitchFamily="34" charset="0"/>
                        </a:rPr>
                        <a:t>int</a:t>
                      </a:r>
                      <a:r>
                        <a:rPr lang="en-US" sz="1800" b="0" kern="1200" dirty="0" smtClean="0">
                          <a:solidFill>
                            <a:schemeClr val="tx1"/>
                          </a:solidFill>
                          <a:latin typeface="Calibri" pitchFamily="34" charset="0"/>
                          <a:ea typeface="+mn-ea"/>
                          <a:cs typeface="Calibri" pitchFamily="34" charset="0"/>
                        </a:rPr>
                        <a:t> </a:t>
                      </a:r>
                      <a:r>
                        <a:rPr lang="en-US" sz="1800" b="0" kern="1200" dirty="0" err="1" smtClean="0">
                          <a:solidFill>
                            <a:schemeClr val="tx1"/>
                          </a:solidFill>
                          <a:latin typeface="Calibri" pitchFamily="34" charset="0"/>
                          <a:ea typeface="+mn-ea"/>
                          <a:cs typeface="Calibri" pitchFamily="34" charset="0"/>
                        </a:rPr>
                        <a:t>pid</a:t>
                      </a:r>
                      <a:r>
                        <a:rPr lang="en-US" sz="1800" b="0" kern="1200" dirty="0" smtClean="0">
                          <a:solidFill>
                            <a:schemeClr val="tx1"/>
                          </a:solidFill>
                          <a:latin typeface="Calibri" pitchFamily="34" charset="0"/>
                          <a:ea typeface="+mn-ea"/>
                          <a:cs typeface="Calibri" pitchFamily="34" charset="0"/>
                        </a:rPr>
                        <a:t>;</a:t>
                      </a:r>
                    </a:p>
                    <a:p>
                      <a:pPr lvl="1"/>
                      <a:r>
                        <a:rPr lang="en-US" sz="1800" b="0" kern="1200" dirty="0" smtClean="0">
                          <a:solidFill>
                            <a:schemeClr val="tx1"/>
                          </a:solidFill>
                          <a:latin typeface="Calibri" pitchFamily="34" charset="0"/>
                          <a:ea typeface="+mn-ea"/>
                          <a:cs typeface="Calibri" pitchFamily="34" charset="0"/>
                        </a:rPr>
                        <a:t>private String name;</a:t>
                      </a:r>
                    </a:p>
                    <a:p>
                      <a:pPr lvl="1"/>
                      <a:r>
                        <a:rPr lang="en-US" sz="1800" b="0" kern="1200" dirty="0" smtClean="0">
                          <a:solidFill>
                            <a:schemeClr val="tx1"/>
                          </a:solidFill>
                          <a:latin typeface="Calibri" pitchFamily="34" charset="0"/>
                          <a:ea typeface="+mn-ea"/>
                          <a:cs typeface="Calibri" pitchFamily="34" charset="0"/>
                        </a:rPr>
                        <a:t>private List&lt;String&gt; phone;</a:t>
                      </a:r>
                    </a:p>
                    <a:p>
                      <a:r>
                        <a:rPr lang="en-US" sz="1800" b="0" dirty="0" smtClean="0">
                          <a:latin typeface="Calibri" pitchFamily="34" charset="0"/>
                          <a:cs typeface="Calibri" pitchFamily="34" charset="0"/>
                        </a:rPr>
                        <a:t>                … getter and setter methods</a:t>
                      </a:r>
                    </a:p>
                    <a:p>
                      <a:r>
                        <a:rPr lang="en-US" sz="1800" b="0" dirty="0" smtClean="0">
                          <a:latin typeface="Calibri" pitchFamily="34" charset="0"/>
                          <a:cs typeface="Calibri" pitchFamily="34" charset="0"/>
                        </a:rPr>
                        <a:t>}</a:t>
                      </a:r>
                      <a:endParaRPr lang="en-US" sz="1800" b="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Bag in Collection Mapping</a:t>
            </a:r>
          </a:p>
        </p:txBody>
      </p:sp>
      <p:graphicFrame>
        <p:nvGraphicFramePr>
          <p:cNvPr id="5" name="Content Placeholder 4"/>
          <p:cNvGraphicFramePr>
            <a:graphicFrameLocks noGrp="1"/>
          </p:cNvGraphicFramePr>
          <p:nvPr>
            <p:ph sz="quarter" idx="13"/>
          </p:nvPr>
        </p:nvGraphicFramePr>
        <p:xfrm>
          <a:off x="609600" y="1428742"/>
          <a:ext cx="7923213" cy="326136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err="1" smtClean="0">
                          <a:solidFill>
                            <a:srgbClr val="7030A0"/>
                          </a:solidFill>
                          <a:latin typeface="Calibri" pitchFamily="34" charset="0"/>
                          <a:ea typeface="+mn-ea"/>
                          <a:cs typeface="Calibri" pitchFamily="34" charset="0"/>
                        </a:rPr>
                        <a:t>Person.hbm.xml</a:t>
                      </a:r>
                      <a:endParaRPr lang="en-US" sz="1300" b="1" u="sng" kern="1200" dirty="0" smtClean="0">
                        <a:solidFill>
                          <a:srgbClr val="7030A0"/>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&lt;?xml version=</a:t>
                      </a:r>
                      <a:r>
                        <a:rPr lang="en-US" sz="1300" i="1" kern="1200" dirty="0" smtClean="0">
                          <a:solidFill>
                            <a:schemeClr val="tx1"/>
                          </a:solidFill>
                          <a:latin typeface="Calibri" pitchFamily="34" charset="0"/>
                          <a:ea typeface="+mn-ea"/>
                          <a:cs typeface="Calibri" pitchFamily="34" charset="0"/>
                        </a:rPr>
                        <a:t>"1.0" encoding="UTF-8"?&gt;</a:t>
                      </a:r>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&lt;!DOCTYPE hibernate-mapping PUBLIC</a:t>
                      </a:r>
                    </a:p>
                    <a:p>
                      <a:r>
                        <a:rPr lang="en-US" sz="1300" kern="1200" dirty="0" smtClean="0">
                          <a:solidFill>
                            <a:schemeClr val="tx1"/>
                          </a:solidFill>
                          <a:latin typeface="Calibri" pitchFamily="34" charset="0"/>
                          <a:ea typeface="+mn-ea"/>
                          <a:cs typeface="Calibri" pitchFamily="34" charset="0"/>
                        </a:rPr>
                        <a:t>  "-//Hibernate/Hibernate Mapping DTD 3.0//EN"</a:t>
                      </a:r>
                    </a:p>
                    <a:p>
                      <a:r>
                        <a:rPr lang="en-US" sz="1300" kern="1200" dirty="0" smtClean="0">
                          <a:solidFill>
                            <a:schemeClr val="tx1"/>
                          </a:solidFill>
                          <a:latin typeface="Calibri" pitchFamily="34" charset="0"/>
                          <a:ea typeface="+mn-ea"/>
                          <a:cs typeface="Calibri" pitchFamily="34" charset="0"/>
                        </a:rPr>
                        <a:t>  </a:t>
                      </a:r>
                      <a:r>
                        <a:rPr lang="en-US" sz="1300" kern="1200" dirty="0" smtClean="0">
                          <a:solidFill>
                            <a:schemeClr val="tx1"/>
                          </a:solidFill>
                          <a:latin typeface="Calibri" pitchFamily="34" charset="0"/>
                          <a:ea typeface="+mn-ea"/>
                          <a:cs typeface="Calibri" pitchFamily="34" charset="0"/>
                          <a:hlinkClick r:id="rId3"/>
                        </a:rPr>
                        <a:t>http://hibernate.sourceforge.net/hibernate-mapping-3.0.dtd</a:t>
                      </a:r>
                      <a:r>
                        <a:rPr lang="en-US" sz="1300"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&lt;hibernate-mapping package=</a:t>
                      </a:r>
                      <a:r>
                        <a:rPr lang="en-US" sz="1300" i="1" kern="1200" dirty="0" smtClean="0">
                          <a:solidFill>
                            <a:schemeClr val="tx1"/>
                          </a:solidFill>
                          <a:latin typeface="Calibri" pitchFamily="34" charset="0"/>
                          <a:ea typeface="+mn-ea"/>
                          <a:cs typeface="Calibri" pitchFamily="34" charset="0"/>
                        </a:rPr>
                        <a:t>"sample"&gt;</a:t>
                      </a:r>
                    </a:p>
                    <a:p>
                      <a:r>
                        <a:rPr lang="en-US" sz="1300" kern="1200" dirty="0" smtClean="0">
                          <a:solidFill>
                            <a:schemeClr val="tx1"/>
                          </a:solidFill>
                          <a:latin typeface="Calibri" pitchFamily="34" charset="0"/>
                          <a:ea typeface="+mn-ea"/>
                          <a:cs typeface="Calibri" pitchFamily="34" charset="0"/>
                        </a:rPr>
                        <a:t>&lt;class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foo.Person</a:t>
                      </a:r>
                      <a:r>
                        <a:rPr lang="en-US" sz="1300" i="1" kern="1200" dirty="0" smtClean="0">
                          <a:solidFill>
                            <a:schemeClr val="tx1"/>
                          </a:solidFill>
                          <a:latin typeface="Calibri" pitchFamily="34" charset="0"/>
                          <a:ea typeface="+mn-ea"/>
                          <a:cs typeface="Calibri" pitchFamily="34" charset="0"/>
                        </a:rPr>
                        <a:t>" table="</a:t>
                      </a:r>
                      <a:r>
                        <a:rPr lang="en-US" sz="1300" i="1" kern="1200" dirty="0" err="1" smtClean="0">
                          <a:solidFill>
                            <a:schemeClr val="tx1"/>
                          </a:solidFill>
                          <a:latin typeface="Calibri" pitchFamily="34" charset="0"/>
                          <a:ea typeface="+mn-ea"/>
                          <a:cs typeface="Calibri" pitchFamily="34" charset="0"/>
                        </a:rPr>
                        <a:t>PersonRecord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&lt;id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pid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&lt;generator class=</a:t>
                      </a:r>
                      <a:r>
                        <a:rPr lang="en-US" sz="1300" i="1" kern="1200" dirty="0" smtClean="0">
                          <a:solidFill>
                            <a:schemeClr val="tx1"/>
                          </a:solidFill>
                          <a:latin typeface="Calibri" pitchFamily="34" charset="0"/>
                          <a:ea typeface="+mn-ea"/>
                          <a:cs typeface="Calibri" pitchFamily="34" charset="0"/>
                        </a:rPr>
                        <a:t>"identity" /&gt;</a:t>
                      </a:r>
                    </a:p>
                    <a:p>
                      <a:r>
                        <a:rPr lang="en-US" sz="1300" kern="1200" dirty="0" smtClean="0">
                          <a:solidFill>
                            <a:schemeClr val="tx1"/>
                          </a:solidFill>
                          <a:latin typeface="Calibri" pitchFamily="34" charset="0"/>
                          <a:ea typeface="+mn-ea"/>
                          <a:cs typeface="Calibri" pitchFamily="34" charset="0"/>
                        </a:rPr>
                        <a:t>&lt;/id&gt;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"name"&gt;&lt;/property&gt;</a:t>
                      </a:r>
                    </a:p>
                    <a:p>
                      <a:r>
                        <a:rPr lang="en-US" sz="1300" kern="1200" dirty="0" smtClean="0">
                          <a:solidFill>
                            <a:schemeClr val="tx1"/>
                          </a:solidFill>
                          <a:latin typeface="Calibri" pitchFamily="34" charset="0"/>
                          <a:ea typeface="+mn-ea"/>
                          <a:cs typeface="Calibri" pitchFamily="34" charset="0"/>
                        </a:rPr>
                        <a:t>&lt;bag name=</a:t>
                      </a:r>
                      <a:r>
                        <a:rPr lang="en-US" sz="1300" i="1" kern="1200" dirty="0" smtClean="0">
                          <a:solidFill>
                            <a:schemeClr val="tx1"/>
                          </a:solidFill>
                          <a:latin typeface="Calibri" pitchFamily="34" charset="0"/>
                          <a:ea typeface="+mn-ea"/>
                          <a:cs typeface="Calibri" pitchFamily="34" charset="0"/>
                        </a:rPr>
                        <a:t>"phone" table="</a:t>
                      </a:r>
                      <a:r>
                        <a:rPr lang="en-US" sz="1300" i="1" kern="1200" dirty="0" err="1" smtClean="0">
                          <a:solidFill>
                            <a:schemeClr val="tx1"/>
                          </a:solidFill>
                          <a:latin typeface="Calibri" pitchFamily="34" charset="0"/>
                          <a:ea typeface="+mn-ea"/>
                          <a:cs typeface="Calibri" pitchFamily="34" charset="0"/>
                        </a:rPr>
                        <a:t>PhoneRecord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&lt;key column=</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pid</a:t>
                      </a:r>
                      <a:r>
                        <a:rPr lang="en-US" sz="1300" i="1" kern="1200" dirty="0" smtClean="0">
                          <a:solidFill>
                            <a:schemeClr val="tx1"/>
                          </a:solidFill>
                          <a:latin typeface="Calibri" pitchFamily="34" charset="0"/>
                          <a:ea typeface="+mn-ea"/>
                          <a:cs typeface="Calibri" pitchFamily="34" charset="0"/>
                        </a:rPr>
                        <a:t>"&gt;&lt;/key&gt;</a:t>
                      </a:r>
                    </a:p>
                    <a:p>
                      <a:r>
                        <a:rPr lang="en-US" sz="1300" kern="1200" dirty="0" smtClean="0">
                          <a:solidFill>
                            <a:schemeClr val="tx1"/>
                          </a:solidFill>
                          <a:latin typeface="Calibri" pitchFamily="34" charset="0"/>
                          <a:ea typeface="+mn-ea"/>
                          <a:cs typeface="Calibri" pitchFamily="34" charset="0"/>
                        </a:rPr>
                        <a:t>&lt;element column=</a:t>
                      </a:r>
                      <a:r>
                        <a:rPr lang="en-US" sz="1300" i="1" kern="1200" dirty="0" smtClean="0">
                          <a:solidFill>
                            <a:schemeClr val="tx1"/>
                          </a:solidFill>
                          <a:latin typeface="Calibri" pitchFamily="34" charset="0"/>
                          <a:ea typeface="+mn-ea"/>
                          <a:cs typeface="Calibri" pitchFamily="34" charset="0"/>
                        </a:rPr>
                        <a:t>"phone" type="string"/&gt;</a:t>
                      </a:r>
                    </a:p>
                    <a:p>
                      <a:r>
                        <a:rPr lang="en-US" sz="1300" kern="1200" dirty="0" smtClean="0">
                          <a:solidFill>
                            <a:schemeClr val="tx1"/>
                          </a:solidFill>
                          <a:latin typeface="Calibri" pitchFamily="34" charset="0"/>
                          <a:ea typeface="+mn-ea"/>
                          <a:cs typeface="Calibri" pitchFamily="34" charset="0"/>
                        </a:rPr>
                        <a:t>&lt;/bag&gt;&lt;/class&gt;</a:t>
                      </a:r>
                    </a:p>
                    <a:p>
                      <a:r>
                        <a:rPr lang="en-US" sz="130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Set in Collection Mapping</a:t>
            </a:r>
          </a:p>
        </p:txBody>
      </p:sp>
      <p:graphicFrame>
        <p:nvGraphicFramePr>
          <p:cNvPr id="5" name="Content Placeholder 4"/>
          <p:cNvGraphicFramePr>
            <a:graphicFrameLocks noGrp="1"/>
          </p:cNvGraphicFramePr>
          <p:nvPr>
            <p:ph sz="quarter" idx="13"/>
          </p:nvPr>
        </p:nvGraphicFramePr>
        <p:xfrm>
          <a:off x="609600" y="1428742"/>
          <a:ext cx="7923213" cy="3459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smtClean="0">
                          <a:solidFill>
                            <a:srgbClr val="7030A0"/>
                          </a:solidFill>
                          <a:latin typeface="Calibri" pitchFamily="34" charset="0"/>
                          <a:ea typeface="+mn-ea"/>
                          <a:cs typeface="Calibri" pitchFamily="34" charset="0"/>
                        </a:rPr>
                        <a:t>PersonDao.java</a:t>
                      </a:r>
                    </a:p>
                    <a:p>
                      <a:r>
                        <a:rPr lang="en-US" sz="1300" b="1" kern="1200" dirty="0" smtClean="0">
                          <a:solidFill>
                            <a:schemeClr val="tx1"/>
                          </a:solidFill>
                          <a:latin typeface="Calibri" pitchFamily="34" charset="0"/>
                          <a:ea typeface="+mn-ea"/>
                          <a:cs typeface="Calibri" pitchFamily="34" charset="0"/>
                        </a:rPr>
                        <a:t>public static void </a:t>
                      </a:r>
                      <a:r>
                        <a:rPr lang="en-US" sz="1300" b="1" kern="1200" dirty="0" err="1" smtClean="0">
                          <a:solidFill>
                            <a:schemeClr val="tx1"/>
                          </a:solidFill>
                          <a:latin typeface="Calibri" pitchFamily="34" charset="0"/>
                          <a:ea typeface="+mn-ea"/>
                          <a:cs typeface="Calibri" pitchFamily="34" charset="0"/>
                        </a:rPr>
                        <a:t>sampleWrite</a:t>
                      </a:r>
                      <a:r>
                        <a:rPr lang="en-US" sz="1300" b="1" kern="1200" dirty="0" smtClean="0">
                          <a:solidFill>
                            <a:schemeClr val="tx1"/>
                          </a:solidFill>
                          <a:latin typeface="Calibri" pitchFamily="34" charset="0"/>
                          <a:ea typeface="+mn-ea"/>
                          <a:cs typeface="Calibri" pitchFamily="34" charset="0"/>
                        </a:rPr>
                        <a:t>() throws Exception</a:t>
                      </a:r>
                    </a:p>
                    <a:p>
                      <a:r>
                        <a:rPr lang="en-US" sz="1300" kern="1200" dirty="0" smtClean="0">
                          <a:solidFill>
                            <a:schemeClr val="tx1"/>
                          </a:solidFill>
                          <a:latin typeface="Calibri" pitchFamily="34" charset="0"/>
                          <a:ea typeface="+mn-ea"/>
                          <a:cs typeface="Calibri" pitchFamily="34" charset="0"/>
                        </a:rPr>
                        <a:t>{</a:t>
                      </a:r>
                    </a:p>
                    <a:p>
                      <a:pPr lvl="1"/>
                      <a:r>
                        <a:rPr lang="en-US" sz="1300" kern="1200" dirty="0" smtClean="0">
                          <a:solidFill>
                            <a:schemeClr val="tx1"/>
                          </a:solidFill>
                          <a:latin typeface="Calibri" pitchFamily="34" charset="0"/>
                          <a:ea typeface="+mn-ea"/>
                          <a:cs typeface="Calibri" pitchFamily="34" charset="0"/>
                        </a:rPr>
                        <a:t>Session </a:t>
                      </a:r>
                      <a:r>
                        <a:rPr lang="en-US" sz="1300" kern="1200" dirty="0" err="1" smtClean="0">
                          <a:solidFill>
                            <a:schemeClr val="tx1"/>
                          </a:solidFill>
                          <a:latin typeface="Calibri" pitchFamily="34" charset="0"/>
                          <a:ea typeface="+mn-ea"/>
                          <a:cs typeface="Calibri" pitchFamily="34" charset="0"/>
                        </a:rPr>
                        <a:t>session</a:t>
                      </a:r>
                      <a:r>
                        <a:rPr lang="en-US" sz="1300" kern="1200" dirty="0" smtClean="0">
                          <a:solidFill>
                            <a:schemeClr val="tx1"/>
                          </a:solidFill>
                          <a:latin typeface="Calibri" pitchFamily="34" charset="0"/>
                          <a:ea typeface="+mn-ea"/>
                          <a:cs typeface="Calibri" pitchFamily="34" charset="0"/>
                        </a:rPr>
                        <a:t>=</a:t>
                      </a:r>
                      <a:r>
                        <a:rPr lang="en-US" sz="1300" kern="1200" dirty="0" err="1" smtClean="0">
                          <a:solidFill>
                            <a:schemeClr val="tx1"/>
                          </a:solidFill>
                          <a:latin typeface="Calibri" pitchFamily="34" charset="0"/>
                          <a:ea typeface="+mn-ea"/>
                          <a:cs typeface="Calibri" pitchFamily="34" charset="0"/>
                        </a:rPr>
                        <a:t>HibernateUtil.</a:t>
                      </a:r>
                      <a:r>
                        <a:rPr lang="en-US" sz="1300" i="1" kern="1200" dirty="0" err="1" smtClean="0">
                          <a:solidFill>
                            <a:schemeClr val="tx1"/>
                          </a:solidFill>
                          <a:latin typeface="Calibri" pitchFamily="34" charset="0"/>
                          <a:ea typeface="+mn-ea"/>
                          <a:cs typeface="Calibri" pitchFamily="34" charset="0"/>
                        </a:rPr>
                        <a:t>getSessionFactory</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openSession</a:t>
                      </a:r>
                      <a:r>
                        <a:rPr lang="en-US" sz="1300" i="1" kern="1200" dirty="0" smtClean="0">
                          <a:solidFill>
                            <a:schemeClr val="tx1"/>
                          </a:solidFill>
                          <a:latin typeface="Calibri" pitchFamily="34" charset="0"/>
                          <a:ea typeface="+mn-ea"/>
                          <a:cs typeface="Calibri" pitchFamily="34" charset="0"/>
                        </a:rPr>
                        <a:t>();</a:t>
                      </a:r>
                    </a:p>
                    <a:p>
                      <a:pPr lvl="1"/>
                      <a:r>
                        <a:rPr lang="en-US" sz="1300" kern="1200" dirty="0" smtClean="0">
                          <a:solidFill>
                            <a:schemeClr val="tx1"/>
                          </a:solidFill>
                          <a:latin typeface="Calibri" pitchFamily="34" charset="0"/>
                          <a:ea typeface="+mn-ea"/>
                          <a:cs typeface="Calibri" pitchFamily="34" charset="0"/>
                        </a:rPr>
                        <a:t>Transaction trans=</a:t>
                      </a:r>
                      <a:r>
                        <a:rPr lang="en-US" sz="1300" kern="1200" dirty="0" err="1" smtClean="0">
                          <a:solidFill>
                            <a:schemeClr val="tx1"/>
                          </a:solidFill>
                          <a:latin typeface="Calibri" pitchFamily="34" charset="0"/>
                          <a:ea typeface="+mn-ea"/>
                          <a:cs typeface="Calibri" pitchFamily="34" charset="0"/>
                        </a:rPr>
                        <a:t>session.beginTransaction</a:t>
                      </a:r>
                      <a:r>
                        <a:rPr lang="en-US" sz="1300" kern="1200" dirty="0" smtClean="0">
                          <a:solidFill>
                            <a:schemeClr val="tx1"/>
                          </a:solidFill>
                          <a:latin typeface="Calibri" pitchFamily="34" charset="0"/>
                          <a:ea typeface="+mn-ea"/>
                          <a:cs typeface="Calibri" pitchFamily="34" charset="0"/>
                        </a:rPr>
                        <a:t>();</a:t>
                      </a:r>
                    </a:p>
                    <a:p>
                      <a:pPr lvl="1"/>
                      <a:r>
                        <a:rPr lang="en-US" sz="1300" kern="1200" dirty="0" smtClean="0">
                          <a:solidFill>
                            <a:schemeClr val="tx1"/>
                          </a:solidFill>
                          <a:latin typeface="Calibri" pitchFamily="34" charset="0"/>
                          <a:ea typeface="+mn-ea"/>
                          <a:cs typeface="Calibri" pitchFamily="34" charset="0"/>
                        </a:rPr>
                        <a:t>Person p=</a:t>
                      </a:r>
                      <a:r>
                        <a:rPr lang="en-US" sz="1300" b="1" kern="1200" dirty="0" smtClean="0">
                          <a:solidFill>
                            <a:schemeClr val="tx1"/>
                          </a:solidFill>
                          <a:latin typeface="Calibri" pitchFamily="34" charset="0"/>
                          <a:ea typeface="+mn-ea"/>
                          <a:cs typeface="Calibri" pitchFamily="34" charset="0"/>
                        </a:rPr>
                        <a:t>new Person();</a:t>
                      </a:r>
                    </a:p>
                    <a:p>
                      <a:pPr lvl="1"/>
                      <a:r>
                        <a:rPr lang="en-US" sz="1300" kern="1200" dirty="0" err="1" smtClean="0">
                          <a:solidFill>
                            <a:schemeClr val="tx1"/>
                          </a:solidFill>
                          <a:latin typeface="Calibri" pitchFamily="34" charset="0"/>
                          <a:ea typeface="+mn-ea"/>
                          <a:cs typeface="Calibri" pitchFamily="34" charset="0"/>
                        </a:rPr>
                        <a:t>ArrayList</a:t>
                      </a:r>
                      <a:r>
                        <a:rPr lang="en-US" sz="1300" kern="1200" dirty="0" smtClean="0">
                          <a:solidFill>
                            <a:schemeClr val="tx1"/>
                          </a:solidFill>
                          <a:latin typeface="Calibri" pitchFamily="34" charset="0"/>
                          <a:ea typeface="+mn-ea"/>
                          <a:cs typeface="Calibri" pitchFamily="34" charset="0"/>
                        </a:rPr>
                        <a:t>&lt;String&gt; ph=</a:t>
                      </a:r>
                      <a:r>
                        <a:rPr lang="en-US" sz="1300" b="1" kern="1200" dirty="0" smtClean="0">
                          <a:solidFill>
                            <a:schemeClr val="tx1"/>
                          </a:solidFill>
                          <a:latin typeface="Calibri" pitchFamily="34" charset="0"/>
                          <a:ea typeface="+mn-ea"/>
                          <a:cs typeface="Calibri" pitchFamily="34" charset="0"/>
                        </a:rPr>
                        <a:t>new </a:t>
                      </a:r>
                      <a:r>
                        <a:rPr lang="en-US" sz="1300" b="1" kern="1200" dirty="0" err="1" smtClean="0">
                          <a:solidFill>
                            <a:schemeClr val="tx1"/>
                          </a:solidFill>
                          <a:latin typeface="Calibri" pitchFamily="34" charset="0"/>
                          <a:ea typeface="+mn-ea"/>
                          <a:cs typeface="Calibri" pitchFamily="34" charset="0"/>
                        </a:rPr>
                        <a:t>ArrayList</a:t>
                      </a:r>
                      <a:r>
                        <a:rPr lang="en-US" sz="1300" b="1" kern="1200" dirty="0" smtClean="0">
                          <a:solidFill>
                            <a:schemeClr val="tx1"/>
                          </a:solidFill>
                          <a:latin typeface="Calibri" pitchFamily="34" charset="0"/>
                          <a:ea typeface="+mn-ea"/>
                          <a:cs typeface="Calibri" pitchFamily="34" charset="0"/>
                        </a:rPr>
                        <a:t>&lt;String&gt;();</a:t>
                      </a:r>
                    </a:p>
                    <a:p>
                      <a:pPr lvl="1"/>
                      <a:r>
                        <a:rPr lang="en-US" sz="1300" kern="1200" dirty="0" err="1" smtClean="0">
                          <a:solidFill>
                            <a:schemeClr val="tx1"/>
                          </a:solidFill>
                          <a:latin typeface="Calibri" pitchFamily="34" charset="0"/>
                          <a:ea typeface="+mn-ea"/>
                          <a:cs typeface="Calibri" pitchFamily="34" charset="0"/>
                        </a:rPr>
                        <a:t>ph.add</a:t>
                      </a:r>
                      <a:r>
                        <a:rPr lang="en-US" sz="1300" kern="1200" dirty="0" smtClean="0">
                          <a:solidFill>
                            <a:schemeClr val="tx1"/>
                          </a:solidFill>
                          <a:latin typeface="Calibri" pitchFamily="34" charset="0"/>
                          <a:ea typeface="+mn-ea"/>
                          <a:cs typeface="Calibri" pitchFamily="34" charset="0"/>
                        </a:rPr>
                        <a:t>("9999596047");</a:t>
                      </a:r>
                    </a:p>
                    <a:p>
                      <a:pPr lvl="1"/>
                      <a:r>
                        <a:rPr lang="en-US" sz="1300" kern="1200" dirty="0" err="1" smtClean="0">
                          <a:solidFill>
                            <a:schemeClr val="tx1"/>
                          </a:solidFill>
                          <a:latin typeface="Calibri" pitchFamily="34" charset="0"/>
                          <a:ea typeface="+mn-ea"/>
                          <a:cs typeface="Calibri" pitchFamily="34" charset="0"/>
                        </a:rPr>
                        <a:t>ph.add</a:t>
                      </a:r>
                      <a:r>
                        <a:rPr lang="en-US" sz="1300" kern="1200" dirty="0" smtClean="0">
                          <a:solidFill>
                            <a:schemeClr val="tx1"/>
                          </a:solidFill>
                          <a:latin typeface="Calibri" pitchFamily="34" charset="0"/>
                          <a:ea typeface="+mn-ea"/>
                          <a:cs typeface="Calibri" pitchFamily="34" charset="0"/>
                        </a:rPr>
                        <a:t>("9999596048");</a:t>
                      </a:r>
                    </a:p>
                    <a:p>
                      <a:pPr lvl="1"/>
                      <a:r>
                        <a:rPr lang="en-US" sz="1300" kern="1200" dirty="0" err="1" smtClean="0">
                          <a:solidFill>
                            <a:schemeClr val="tx1"/>
                          </a:solidFill>
                          <a:latin typeface="Calibri" pitchFamily="34" charset="0"/>
                          <a:ea typeface="+mn-ea"/>
                          <a:cs typeface="Calibri" pitchFamily="34" charset="0"/>
                        </a:rPr>
                        <a:t>ph.add</a:t>
                      </a:r>
                      <a:r>
                        <a:rPr lang="en-US" sz="1300" kern="1200" dirty="0" smtClean="0">
                          <a:solidFill>
                            <a:schemeClr val="tx1"/>
                          </a:solidFill>
                          <a:latin typeface="Calibri" pitchFamily="34" charset="0"/>
                          <a:ea typeface="+mn-ea"/>
                          <a:cs typeface="Calibri" pitchFamily="34" charset="0"/>
                        </a:rPr>
                        <a:t>("9999596049");</a:t>
                      </a:r>
                    </a:p>
                    <a:p>
                      <a:pPr lvl="1"/>
                      <a:r>
                        <a:rPr lang="en-US" sz="1300" kern="1200" dirty="0" err="1" smtClean="0">
                          <a:solidFill>
                            <a:schemeClr val="tx1"/>
                          </a:solidFill>
                          <a:latin typeface="Calibri" pitchFamily="34" charset="0"/>
                          <a:ea typeface="+mn-ea"/>
                          <a:cs typeface="Calibri" pitchFamily="34" charset="0"/>
                        </a:rPr>
                        <a:t>p.setName</a:t>
                      </a:r>
                      <a:r>
                        <a:rPr lang="en-US" sz="1300" kern="1200" dirty="0" smtClean="0">
                          <a:solidFill>
                            <a:schemeClr val="tx1"/>
                          </a:solidFill>
                          <a:latin typeface="Calibri" pitchFamily="34" charset="0"/>
                          <a:ea typeface="+mn-ea"/>
                          <a:cs typeface="Calibri" pitchFamily="34" charset="0"/>
                        </a:rPr>
                        <a:t>("</a:t>
                      </a:r>
                      <a:r>
                        <a:rPr lang="en-US" sz="1300" kern="1200" dirty="0" err="1" smtClean="0">
                          <a:solidFill>
                            <a:schemeClr val="tx1"/>
                          </a:solidFill>
                          <a:latin typeface="Calibri" pitchFamily="34" charset="0"/>
                          <a:ea typeface="+mn-ea"/>
                          <a:cs typeface="Calibri" pitchFamily="34" charset="0"/>
                        </a:rPr>
                        <a:t>Saurabh</a:t>
                      </a:r>
                      <a:r>
                        <a:rPr lang="en-US" sz="1300" kern="1200" dirty="0" smtClean="0">
                          <a:solidFill>
                            <a:schemeClr val="tx1"/>
                          </a:solidFill>
                          <a:latin typeface="Calibri" pitchFamily="34" charset="0"/>
                          <a:ea typeface="+mn-ea"/>
                          <a:cs typeface="Calibri" pitchFamily="34" charset="0"/>
                        </a:rPr>
                        <a:t>");</a:t>
                      </a:r>
                    </a:p>
                    <a:p>
                      <a:pPr lvl="1"/>
                      <a:r>
                        <a:rPr lang="en-US" sz="1300" kern="1200" dirty="0" err="1" smtClean="0">
                          <a:solidFill>
                            <a:schemeClr val="tx1"/>
                          </a:solidFill>
                          <a:latin typeface="Calibri" pitchFamily="34" charset="0"/>
                          <a:ea typeface="+mn-ea"/>
                          <a:cs typeface="Calibri" pitchFamily="34" charset="0"/>
                        </a:rPr>
                        <a:t>p.setPhone</a:t>
                      </a:r>
                      <a:r>
                        <a:rPr lang="en-US" sz="1300" kern="1200" dirty="0" smtClean="0">
                          <a:solidFill>
                            <a:schemeClr val="tx1"/>
                          </a:solidFill>
                          <a:latin typeface="Calibri" pitchFamily="34" charset="0"/>
                          <a:ea typeface="+mn-ea"/>
                          <a:cs typeface="Calibri" pitchFamily="34" charset="0"/>
                        </a:rPr>
                        <a:t>(ph);</a:t>
                      </a:r>
                    </a:p>
                    <a:p>
                      <a:pPr lvl="1"/>
                      <a:r>
                        <a:rPr lang="en-US" sz="1300" kern="1200" dirty="0" err="1" smtClean="0">
                          <a:solidFill>
                            <a:schemeClr val="tx1"/>
                          </a:solidFill>
                          <a:latin typeface="Calibri" pitchFamily="34" charset="0"/>
                          <a:ea typeface="+mn-ea"/>
                          <a:cs typeface="Calibri" pitchFamily="34" charset="0"/>
                        </a:rPr>
                        <a:t>session.save</a:t>
                      </a:r>
                      <a:r>
                        <a:rPr lang="en-US" sz="1300" kern="1200" dirty="0" smtClean="0">
                          <a:solidFill>
                            <a:schemeClr val="tx1"/>
                          </a:solidFill>
                          <a:latin typeface="Calibri" pitchFamily="34" charset="0"/>
                          <a:ea typeface="+mn-ea"/>
                          <a:cs typeface="Calibri" pitchFamily="34" charset="0"/>
                        </a:rPr>
                        <a:t>(p);</a:t>
                      </a:r>
                    </a:p>
                    <a:p>
                      <a:pPr lvl="1"/>
                      <a:r>
                        <a:rPr lang="en-US" sz="1300" kern="1200" dirty="0" err="1" smtClean="0">
                          <a:solidFill>
                            <a:schemeClr val="tx1"/>
                          </a:solidFill>
                          <a:latin typeface="Calibri" pitchFamily="34" charset="0"/>
                          <a:ea typeface="+mn-ea"/>
                          <a:cs typeface="Calibri" pitchFamily="34" charset="0"/>
                        </a:rPr>
                        <a:t>System.</a:t>
                      </a:r>
                      <a:r>
                        <a:rPr lang="en-US" sz="1300" b="1" i="1" kern="1200" dirty="0" err="1" smtClean="0">
                          <a:solidFill>
                            <a:schemeClr val="tx1"/>
                          </a:solidFill>
                          <a:latin typeface="Calibri" pitchFamily="34" charset="0"/>
                          <a:ea typeface="+mn-ea"/>
                          <a:cs typeface="Calibri" pitchFamily="34" charset="0"/>
                        </a:rPr>
                        <a:t>out.println</a:t>
                      </a:r>
                      <a:r>
                        <a:rPr lang="en-US" sz="1300" b="1" i="1" kern="1200" dirty="0" smtClean="0">
                          <a:solidFill>
                            <a:schemeClr val="tx1"/>
                          </a:solidFill>
                          <a:latin typeface="Calibri" pitchFamily="34" charset="0"/>
                          <a:ea typeface="+mn-ea"/>
                          <a:cs typeface="Calibri" pitchFamily="34" charset="0"/>
                        </a:rPr>
                        <a:t>("Saved!!!!");</a:t>
                      </a:r>
                    </a:p>
                    <a:p>
                      <a:pPr lvl="1"/>
                      <a:r>
                        <a:rPr lang="en-US" sz="1300" kern="1200" dirty="0" err="1" smtClean="0">
                          <a:solidFill>
                            <a:schemeClr val="tx1"/>
                          </a:solidFill>
                          <a:latin typeface="Calibri" pitchFamily="34" charset="0"/>
                          <a:ea typeface="+mn-ea"/>
                          <a:cs typeface="Calibri" pitchFamily="34" charset="0"/>
                        </a:rPr>
                        <a:t>trans.commit</a:t>
                      </a:r>
                      <a:r>
                        <a:rPr lang="en-US" sz="1300" kern="1200" dirty="0" smtClean="0">
                          <a:solidFill>
                            <a:schemeClr val="tx1"/>
                          </a:solidFill>
                          <a:latin typeface="Calibri" pitchFamily="34" charset="0"/>
                          <a:ea typeface="+mn-ea"/>
                          <a:cs typeface="Calibri" pitchFamily="34" charset="0"/>
                        </a:rPr>
                        <a:t>();</a:t>
                      </a:r>
                    </a:p>
                    <a:p>
                      <a:pPr lvl="1"/>
                      <a:r>
                        <a:rPr lang="en-US" sz="1300" kern="1200" dirty="0" err="1" smtClean="0">
                          <a:solidFill>
                            <a:schemeClr val="tx1"/>
                          </a:solidFill>
                          <a:latin typeface="Calibri" pitchFamily="34" charset="0"/>
                          <a:ea typeface="+mn-ea"/>
                          <a:cs typeface="Calibri" pitchFamily="34" charset="0"/>
                        </a:rPr>
                        <a:t>session.close</a:t>
                      </a:r>
                      <a:r>
                        <a:rPr lang="en-US" sz="1300" kern="1200" dirty="0" smtClean="0">
                          <a:solidFill>
                            <a:schemeClr val="tx1"/>
                          </a:solidFill>
                          <a:latin typeface="Calibri" pitchFamily="34" charset="0"/>
                          <a:ea typeface="+mn-ea"/>
                          <a:cs typeface="Calibri" pitchFamily="34" charset="0"/>
                        </a:rPr>
                        <a:t>();</a:t>
                      </a:r>
                    </a:p>
                    <a:p>
                      <a:r>
                        <a:rPr lang="en-US" sz="130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Mapping Map</a:t>
            </a:r>
            <a:endParaRPr lang="en-US" sz="2000" b="1" dirty="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Hibernate allows us to map </a:t>
            </a:r>
            <a:r>
              <a:rPr lang="en-US" sz="1600" dirty="0" err="1" smtClean="0">
                <a:latin typeface="Calibri" pitchFamily="34" charset="0"/>
                <a:cs typeface="Calibri" pitchFamily="34" charset="0"/>
              </a:rPr>
              <a:t>Map</a:t>
            </a:r>
            <a:r>
              <a:rPr lang="en-US" sz="1600" dirty="0" smtClean="0">
                <a:latin typeface="Calibri" pitchFamily="34" charset="0"/>
                <a:cs typeface="Calibri" pitchFamily="34" charset="0"/>
              </a:rPr>
              <a:t> elements with the RDBMS. As we know, list and map are index-based collections. In case of map, index column works as the key and element column works as the value.</a:t>
            </a:r>
          </a:p>
          <a:p>
            <a:endParaRPr lang="en-US" sz="1600" dirty="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Map</a:t>
            </a:r>
          </a:p>
        </p:txBody>
      </p:sp>
      <p:graphicFrame>
        <p:nvGraphicFramePr>
          <p:cNvPr id="5" name="Content Placeholder 4"/>
          <p:cNvGraphicFramePr>
            <a:graphicFrameLocks noGrp="1"/>
          </p:cNvGraphicFramePr>
          <p:nvPr>
            <p:ph sz="quarter" idx="13"/>
          </p:nvPr>
        </p:nvGraphicFramePr>
        <p:xfrm>
          <a:off x="609600" y="1428742"/>
          <a:ext cx="7923213" cy="347472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smtClean="0">
                          <a:solidFill>
                            <a:srgbClr val="7030A0"/>
                          </a:solidFill>
                          <a:latin typeface="Calibri" pitchFamily="34" charset="0"/>
                          <a:ea typeface="+mn-ea"/>
                          <a:cs typeface="Calibri" pitchFamily="34" charset="0"/>
                        </a:rPr>
                        <a:t>Person.java</a:t>
                      </a:r>
                    </a:p>
                    <a:p>
                      <a:r>
                        <a:rPr lang="en-US" sz="1300" b="0" kern="1200" dirty="0" smtClean="0">
                          <a:solidFill>
                            <a:schemeClr val="tx1"/>
                          </a:solidFill>
                          <a:latin typeface="Calibri" pitchFamily="34" charset="0"/>
                          <a:ea typeface="+mn-ea"/>
                          <a:cs typeface="Calibri" pitchFamily="34" charset="0"/>
                        </a:rPr>
                        <a:t>package </a:t>
                      </a:r>
                      <a:r>
                        <a:rPr lang="en-US" sz="1300" b="0" kern="1200" dirty="0" err="1" smtClean="0">
                          <a:solidFill>
                            <a:schemeClr val="tx1"/>
                          </a:solidFill>
                          <a:latin typeface="Calibri" pitchFamily="34" charset="0"/>
                          <a:ea typeface="+mn-ea"/>
                          <a:cs typeface="Calibri" pitchFamily="34" charset="0"/>
                        </a:rPr>
                        <a:t>foo</a:t>
                      </a:r>
                      <a:r>
                        <a:rPr lang="en-US" sz="1300" b="0" kern="1200" dirty="0" smtClean="0">
                          <a:solidFill>
                            <a:schemeClr val="tx1"/>
                          </a:solidFill>
                          <a:latin typeface="Calibri" pitchFamily="34" charset="0"/>
                          <a:ea typeface="+mn-ea"/>
                          <a:cs typeface="Calibri" pitchFamily="34" charset="0"/>
                        </a:rPr>
                        <a:t>;</a:t>
                      </a:r>
                    </a:p>
                    <a:p>
                      <a:r>
                        <a:rPr lang="en-US" sz="1300" b="0" kern="1200" dirty="0" smtClean="0">
                          <a:solidFill>
                            <a:schemeClr val="tx1"/>
                          </a:solidFill>
                          <a:latin typeface="Calibri" pitchFamily="34" charset="0"/>
                          <a:ea typeface="+mn-ea"/>
                          <a:cs typeface="Calibri" pitchFamily="34" charset="0"/>
                        </a:rPr>
                        <a:t>import </a:t>
                      </a:r>
                      <a:r>
                        <a:rPr lang="en-US" sz="1300" b="0" kern="1200" dirty="0" err="1" smtClean="0">
                          <a:solidFill>
                            <a:schemeClr val="tx1"/>
                          </a:solidFill>
                          <a:latin typeface="Calibri" pitchFamily="34" charset="0"/>
                          <a:ea typeface="+mn-ea"/>
                          <a:cs typeface="Calibri" pitchFamily="34" charset="0"/>
                        </a:rPr>
                        <a:t>java.util.Map</a:t>
                      </a:r>
                      <a:r>
                        <a:rPr lang="en-US" sz="1300" b="0" kern="1200" dirty="0" smtClean="0">
                          <a:solidFill>
                            <a:schemeClr val="tx1"/>
                          </a:solidFill>
                          <a:latin typeface="Calibri" pitchFamily="34" charset="0"/>
                          <a:ea typeface="+mn-ea"/>
                          <a:cs typeface="Calibri" pitchFamily="34" charset="0"/>
                        </a:rPr>
                        <a:t>;</a:t>
                      </a:r>
                    </a:p>
                    <a:p>
                      <a:pPr lvl="1"/>
                      <a:r>
                        <a:rPr lang="en-US" sz="1300" b="0" kern="1200" dirty="0" smtClean="0">
                          <a:solidFill>
                            <a:schemeClr val="tx1"/>
                          </a:solidFill>
                          <a:latin typeface="Calibri" pitchFamily="34" charset="0"/>
                          <a:ea typeface="+mn-ea"/>
                          <a:cs typeface="Calibri" pitchFamily="34" charset="0"/>
                        </a:rPr>
                        <a:t>public class Person {</a:t>
                      </a:r>
                    </a:p>
                    <a:p>
                      <a:pPr lvl="1"/>
                      <a:r>
                        <a:rPr lang="en-US" sz="1300" b="0" kern="1200" dirty="0" smtClean="0">
                          <a:solidFill>
                            <a:schemeClr val="tx1"/>
                          </a:solidFill>
                          <a:latin typeface="Calibri" pitchFamily="34" charset="0"/>
                          <a:ea typeface="+mn-ea"/>
                          <a:cs typeface="Calibri" pitchFamily="34" charset="0"/>
                        </a:rPr>
                        <a:t>private </a:t>
                      </a:r>
                      <a:r>
                        <a:rPr lang="en-US" sz="1300" b="0" kern="1200" dirty="0" err="1" smtClean="0">
                          <a:solidFill>
                            <a:schemeClr val="tx1"/>
                          </a:solidFill>
                          <a:latin typeface="Calibri" pitchFamily="34" charset="0"/>
                          <a:ea typeface="+mn-ea"/>
                          <a:cs typeface="Calibri" pitchFamily="34" charset="0"/>
                        </a:rPr>
                        <a:t>int</a:t>
                      </a:r>
                      <a:r>
                        <a:rPr lang="en-US" sz="1300" b="0" kern="1200" dirty="0" smtClean="0">
                          <a:solidFill>
                            <a:schemeClr val="tx1"/>
                          </a:solidFill>
                          <a:latin typeface="Calibri" pitchFamily="34" charset="0"/>
                          <a:ea typeface="+mn-ea"/>
                          <a:cs typeface="Calibri" pitchFamily="34" charset="0"/>
                        </a:rPr>
                        <a:t> </a:t>
                      </a:r>
                      <a:r>
                        <a:rPr lang="en-US" sz="1300" b="0" kern="1200" dirty="0" err="1" smtClean="0">
                          <a:solidFill>
                            <a:schemeClr val="tx1"/>
                          </a:solidFill>
                          <a:latin typeface="Calibri" pitchFamily="34" charset="0"/>
                          <a:ea typeface="+mn-ea"/>
                          <a:cs typeface="Calibri" pitchFamily="34" charset="0"/>
                        </a:rPr>
                        <a:t>pid</a:t>
                      </a:r>
                      <a:r>
                        <a:rPr lang="en-US" sz="1300" b="0" kern="1200" dirty="0" smtClean="0">
                          <a:solidFill>
                            <a:schemeClr val="tx1"/>
                          </a:solidFill>
                          <a:latin typeface="Calibri" pitchFamily="34" charset="0"/>
                          <a:ea typeface="+mn-ea"/>
                          <a:cs typeface="Calibri" pitchFamily="34" charset="0"/>
                        </a:rPr>
                        <a:t>;</a:t>
                      </a:r>
                    </a:p>
                    <a:p>
                      <a:pPr lvl="1"/>
                      <a:r>
                        <a:rPr lang="en-US" sz="1300" b="0" kern="1200" dirty="0" smtClean="0">
                          <a:solidFill>
                            <a:schemeClr val="tx1"/>
                          </a:solidFill>
                          <a:latin typeface="Calibri" pitchFamily="34" charset="0"/>
                          <a:ea typeface="+mn-ea"/>
                          <a:cs typeface="Calibri" pitchFamily="34" charset="0"/>
                        </a:rPr>
                        <a:t>private String name;</a:t>
                      </a:r>
                    </a:p>
                    <a:p>
                      <a:pPr lvl="1"/>
                      <a:r>
                        <a:rPr lang="en-US" sz="1300" b="0" kern="1200" dirty="0" smtClean="0">
                          <a:solidFill>
                            <a:schemeClr val="tx1"/>
                          </a:solidFill>
                          <a:latin typeface="Calibri" pitchFamily="34" charset="0"/>
                          <a:ea typeface="+mn-ea"/>
                          <a:cs typeface="Calibri" pitchFamily="34" charset="0"/>
                        </a:rPr>
                        <a:t>private Map&lt;</a:t>
                      </a:r>
                      <a:r>
                        <a:rPr lang="en-US" sz="1300" b="0" kern="1200" dirty="0" err="1" smtClean="0">
                          <a:solidFill>
                            <a:schemeClr val="tx1"/>
                          </a:solidFill>
                          <a:latin typeface="Calibri" pitchFamily="34" charset="0"/>
                          <a:ea typeface="+mn-ea"/>
                          <a:cs typeface="Calibri" pitchFamily="34" charset="0"/>
                        </a:rPr>
                        <a:t>String,String</a:t>
                      </a:r>
                      <a:r>
                        <a:rPr lang="en-US" sz="1300" b="0" kern="1200" dirty="0" smtClean="0">
                          <a:solidFill>
                            <a:schemeClr val="tx1"/>
                          </a:solidFill>
                          <a:latin typeface="Calibri" pitchFamily="34" charset="0"/>
                          <a:ea typeface="+mn-ea"/>
                          <a:cs typeface="Calibri" pitchFamily="34" charset="0"/>
                        </a:rPr>
                        <a:t>&gt; phone;</a:t>
                      </a:r>
                    </a:p>
                    <a:p>
                      <a:pPr lvl="1"/>
                      <a:r>
                        <a:rPr lang="en-US" sz="1300" b="0" kern="1200" dirty="0" smtClean="0">
                          <a:solidFill>
                            <a:schemeClr val="tx1"/>
                          </a:solidFill>
                          <a:latin typeface="Calibri" pitchFamily="34" charset="0"/>
                          <a:ea typeface="+mn-ea"/>
                          <a:cs typeface="Calibri" pitchFamily="34" charset="0"/>
                        </a:rPr>
                        <a:t>public Person() {</a:t>
                      </a:r>
                    </a:p>
                    <a:p>
                      <a:pPr lvl="1"/>
                      <a:r>
                        <a:rPr lang="en-US" sz="1300" b="0" kern="1200" dirty="0" smtClean="0">
                          <a:solidFill>
                            <a:schemeClr val="tx1"/>
                          </a:solidFill>
                          <a:latin typeface="Calibri" pitchFamily="34" charset="0"/>
                          <a:ea typeface="+mn-ea"/>
                          <a:cs typeface="Calibri" pitchFamily="34" charset="0"/>
                        </a:rPr>
                        <a:t>super();</a:t>
                      </a:r>
                    </a:p>
                    <a:p>
                      <a:pPr lvl="1"/>
                      <a:r>
                        <a:rPr lang="en-US" sz="1300" b="0" kern="1200" dirty="0" smtClean="0">
                          <a:solidFill>
                            <a:schemeClr val="tx1"/>
                          </a:solidFill>
                          <a:latin typeface="Calibri" pitchFamily="34" charset="0"/>
                          <a:ea typeface="+mn-ea"/>
                          <a:cs typeface="Calibri" pitchFamily="34" charset="0"/>
                        </a:rPr>
                        <a:t>}</a:t>
                      </a:r>
                    </a:p>
                    <a:p>
                      <a:pPr lvl="1"/>
                      <a:r>
                        <a:rPr lang="en-US" sz="1300" b="0" kern="1200" dirty="0" smtClean="0">
                          <a:solidFill>
                            <a:schemeClr val="tx1"/>
                          </a:solidFill>
                          <a:latin typeface="Calibri" pitchFamily="34" charset="0"/>
                          <a:ea typeface="+mn-ea"/>
                          <a:cs typeface="Calibri" pitchFamily="34" charset="0"/>
                        </a:rPr>
                        <a:t>public Person(String name, Map&lt;String, String&gt; phone) {</a:t>
                      </a:r>
                    </a:p>
                    <a:p>
                      <a:pPr lvl="1"/>
                      <a:r>
                        <a:rPr lang="en-US" sz="1300" b="0" kern="1200" dirty="0" smtClean="0">
                          <a:solidFill>
                            <a:schemeClr val="tx1"/>
                          </a:solidFill>
                          <a:latin typeface="Calibri" pitchFamily="34" charset="0"/>
                          <a:ea typeface="+mn-ea"/>
                          <a:cs typeface="Calibri" pitchFamily="34" charset="0"/>
                        </a:rPr>
                        <a:t>super();</a:t>
                      </a:r>
                    </a:p>
                    <a:p>
                      <a:pPr lvl="1"/>
                      <a:r>
                        <a:rPr lang="en-US" sz="1300" b="0" kern="1200" dirty="0" smtClean="0">
                          <a:solidFill>
                            <a:schemeClr val="tx1"/>
                          </a:solidFill>
                          <a:latin typeface="Calibri" pitchFamily="34" charset="0"/>
                          <a:ea typeface="+mn-ea"/>
                          <a:cs typeface="Calibri" pitchFamily="34" charset="0"/>
                        </a:rPr>
                        <a:t>this.name = name;</a:t>
                      </a:r>
                    </a:p>
                    <a:p>
                      <a:pPr lvl="1"/>
                      <a:r>
                        <a:rPr lang="en-US" sz="1300" b="0" kern="1200" dirty="0" err="1" smtClean="0">
                          <a:solidFill>
                            <a:schemeClr val="tx1"/>
                          </a:solidFill>
                          <a:latin typeface="Calibri" pitchFamily="34" charset="0"/>
                          <a:ea typeface="+mn-ea"/>
                          <a:cs typeface="Calibri" pitchFamily="34" charset="0"/>
                        </a:rPr>
                        <a:t>this.phone</a:t>
                      </a:r>
                      <a:r>
                        <a:rPr lang="en-US" sz="1300" b="0" kern="1200" dirty="0" smtClean="0">
                          <a:solidFill>
                            <a:schemeClr val="tx1"/>
                          </a:solidFill>
                          <a:latin typeface="Calibri" pitchFamily="34" charset="0"/>
                          <a:ea typeface="+mn-ea"/>
                          <a:cs typeface="Calibri" pitchFamily="34" charset="0"/>
                        </a:rPr>
                        <a:t> = phone;</a:t>
                      </a:r>
                    </a:p>
                    <a:p>
                      <a:pPr lvl="1"/>
                      <a:r>
                        <a:rPr lang="en-US" sz="1300" b="0" kern="1200" dirty="0" smtClean="0">
                          <a:solidFill>
                            <a:schemeClr val="tx1"/>
                          </a:solidFill>
                          <a:latin typeface="Calibri" pitchFamily="34" charset="0"/>
                          <a:ea typeface="+mn-ea"/>
                          <a:cs typeface="Calibri" pitchFamily="34" charset="0"/>
                        </a:rPr>
                        <a:t>}</a:t>
                      </a:r>
                    </a:p>
                    <a:p>
                      <a:pPr lvl="0"/>
                      <a:r>
                        <a:rPr lang="en-US" sz="1400" b="0" dirty="0" smtClean="0">
                          <a:latin typeface="Calibri" pitchFamily="34" charset="0"/>
                          <a:cs typeface="Calibri" pitchFamily="34" charset="0"/>
                        </a:rPr>
                        <a:t> … getter and setter methods</a:t>
                      </a:r>
                      <a:endParaRPr lang="en-US" sz="1300" b="0" kern="1200" dirty="0" smtClean="0">
                        <a:solidFill>
                          <a:schemeClr val="tx1"/>
                        </a:solidFill>
                        <a:latin typeface="Calibri" pitchFamily="34" charset="0"/>
                        <a:ea typeface="+mn-ea"/>
                        <a:cs typeface="Calibri" pitchFamily="34" charset="0"/>
                      </a:endParaRPr>
                    </a:p>
                    <a:p>
                      <a:pPr lvl="0"/>
                      <a:r>
                        <a:rPr lang="en-US" sz="1300" b="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Map</a:t>
            </a:r>
          </a:p>
        </p:txBody>
      </p:sp>
      <p:graphicFrame>
        <p:nvGraphicFramePr>
          <p:cNvPr id="5" name="Content Placeholder 4"/>
          <p:cNvGraphicFramePr>
            <a:graphicFrameLocks noGrp="1"/>
          </p:cNvGraphicFramePr>
          <p:nvPr>
            <p:ph sz="quarter" idx="13"/>
          </p:nvPr>
        </p:nvGraphicFramePr>
        <p:xfrm>
          <a:off x="609600" y="1428742"/>
          <a:ext cx="7923213" cy="365760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err="1" smtClean="0">
                          <a:solidFill>
                            <a:srgbClr val="7030A0"/>
                          </a:solidFill>
                          <a:latin typeface="Calibri" pitchFamily="34" charset="0"/>
                          <a:ea typeface="+mn-ea"/>
                          <a:cs typeface="Calibri" pitchFamily="34" charset="0"/>
                        </a:rPr>
                        <a:t>Person.hbm.xml</a:t>
                      </a:r>
                      <a:endParaRPr lang="en-US" sz="1300" b="1" u="sng" kern="1200" dirty="0" smtClean="0">
                        <a:solidFill>
                          <a:srgbClr val="7030A0"/>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&lt;?xml version=</a:t>
                      </a:r>
                      <a:r>
                        <a:rPr lang="en-US" sz="1300" i="1" kern="1200" dirty="0" smtClean="0">
                          <a:solidFill>
                            <a:schemeClr val="tx1"/>
                          </a:solidFill>
                          <a:latin typeface="Calibri" pitchFamily="34" charset="0"/>
                          <a:ea typeface="+mn-ea"/>
                          <a:cs typeface="Calibri" pitchFamily="34" charset="0"/>
                        </a:rPr>
                        <a:t>"1.0" encoding="UTF-8"?&gt;</a:t>
                      </a:r>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&lt;!DOCTYPE hibernate-mapping PUBLIC</a:t>
                      </a:r>
                    </a:p>
                    <a:p>
                      <a:r>
                        <a:rPr lang="en-US" sz="1300" kern="1200" dirty="0" smtClean="0">
                          <a:solidFill>
                            <a:schemeClr val="tx1"/>
                          </a:solidFill>
                          <a:latin typeface="Calibri" pitchFamily="34" charset="0"/>
                          <a:ea typeface="+mn-ea"/>
                          <a:cs typeface="Calibri" pitchFamily="34" charset="0"/>
                        </a:rPr>
                        <a:t>  "-//Hibernate/Hibernate Mapping DTD 3.0//EN"</a:t>
                      </a:r>
                    </a:p>
                    <a:p>
                      <a:r>
                        <a:rPr lang="en-US" sz="1300" kern="1200" dirty="0" smtClean="0">
                          <a:solidFill>
                            <a:schemeClr val="tx1"/>
                          </a:solidFill>
                          <a:latin typeface="Calibri" pitchFamily="34" charset="0"/>
                          <a:ea typeface="+mn-ea"/>
                          <a:cs typeface="Calibri" pitchFamily="34" charset="0"/>
                        </a:rPr>
                        <a:t>  </a:t>
                      </a:r>
                      <a:r>
                        <a:rPr lang="en-US" sz="1300" kern="1200" dirty="0" smtClean="0">
                          <a:solidFill>
                            <a:schemeClr val="tx1"/>
                          </a:solidFill>
                          <a:latin typeface="Calibri" pitchFamily="34" charset="0"/>
                          <a:ea typeface="+mn-ea"/>
                          <a:cs typeface="Calibri" pitchFamily="34" charset="0"/>
                          <a:hlinkClick r:id="rId3"/>
                        </a:rPr>
                        <a:t>http://hibernate.sourceforge.net/hibernate-mapping-3.0.dtd</a:t>
                      </a:r>
                      <a:r>
                        <a:rPr lang="en-US" sz="1300"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&lt;hibernate-mapping package=</a:t>
                      </a:r>
                      <a:r>
                        <a:rPr lang="en-US" sz="1300" i="1" kern="1200" dirty="0" smtClean="0">
                          <a:solidFill>
                            <a:schemeClr val="tx1"/>
                          </a:solidFill>
                          <a:latin typeface="Calibri" pitchFamily="34" charset="0"/>
                          <a:ea typeface="+mn-ea"/>
                          <a:cs typeface="Calibri" pitchFamily="34" charset="0"/>
                        </a:rPr>
                        <a:t>"sample"&gt;</a:t>
                      </a:r>
                    </a:p>
                    <a:p>
                      <a:r>
                        <a:rPr lang="en-US" sz="1300" kern="1200" dirty="0" smtClean="0">
                          <a:solidFill>
                            <a:schemeClr val="tx1"/>
                          </a:solidFill>
                          <a:latin typeface="Calibri" pitchFamily="34" charset="0"/>
                          <a:ea typeface="+mn-ea"/>
                          <a:cs typeface="Calibri" pitchFamily="34" charset="0"/>
                        </a:rPr>
                        <a:t>&lt;class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foo.Person</a:t>
                      </a:r>
                      <a:r>
                        <a:rPr lang="en-US" sz="1300" i="1" kern="1200" dirty="0" smtClean="0">
                          <a:solidFill>
                            <a:schemeClr val="tx1"/>
                          </a:solidFill>
                          <a:latin typeface="Calibri" pitchFamily="34" charset="0"/>
                          <a:ea typeface="+mn-ea"/>
                          <a:cs typeface="Calibri" pitchFamily="34" charset="0"/>
                        </a:rPr>
                        <a:t>" table="</a:t>
                      </a:r>
                      <a:r>
                        <a:rPr lang="en-US" sz="1300" i="1" kern="1200" dirty="0" err="1" smtClean="0">
                          <a:solidFill>
                            <a:schemeClr val="tx1"/>
                          </a:solidFill>
                          <a:latin typeface="Calibri" pitchFamily="34" charset="0"/>
                          <a:ea typeface="+mn-ea"/>
                          <a:cs typeface="Calibri" pitchFamily="34" charset="0"/>
                        </a:rPr>
                        <a:t>PersonRecord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&lt;id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pid</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&lt;generator class=</a:t>
                      </a:r>
                      <a:r>
                        <a:rPr lang="en-US" sz="1300" i="1" kern="1200" dirty="0" smtClean="0">
                          <a:solidFill>
                            <a:schemeClr val="tx1"/>
                          </a:solidFill>
                          <a:latin typeface="Calibri" pitchFamily="34" charset="0"/>
                          <a:ea typeface="+mn-ea"/>
                          <a:cs typeface="Calibri" pitchFamily="34" charset="0"/>
                        </a:rPr>
                        <a:t>"identity" /&gt;</a:t>
                      </a:r>
                    </a:p>
                    <a:p>
                      <a:r>
                        <a:rPr lang="en-US" sz="1300" kern="1200" dirty="0" smtClean="0">
                          <a:solidFill>
                            <a:schemeClr val="tx1"/>
                          </a:solidFill>
                          <a:latin typeface="Calibri" pitchFamily="34" charset="0"/>
                          <a:ea typeface="+mn-ea"/>
                          <a:cs typeface="Calibri" pitchFamily="34" charset="0"/>
                        </a:rPr>
                        <a:t>&lt;/id&gt;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"name"/&gt;</a:t>
                      </a:r>
                    </a:p>
                    <a:p>
                      <a:r>
                        <a:rPr lang="en-US" sz="1300" kern="1200" dirty="0" smtClean="0">
                          <a:solidFill>
                            <a:schemeClr val="tx1"/>
                          </a:solidFill>
                          <a:latin typeface="Calibri" pitchFamily="34" charset="0"/>
                          <a:ea typeface="+mn-ea"/>
                          <a:cs typeface="Calibri" pitchFamily="34" charset="0"/>
                        </a:rPr>
                        <a:t>&lt;map name=</a:t>
                      </a:r>
                      <a:r>
                        <a:rPr lang="en-US" sz="1300" i="1" kern="1200" dirty="0" smtClean="0">
                          <a:solidFill>
                            <a:schemeClr val="tx1"/>
                          </a:solidFill>
                          <a:latin typeface="Calibri" pitchFamily="34" charset="0"/>
                          <a:ea typeface="+mn-ea"/>
                          <a:cs typeface="Calibri" pitchFamily="34" charset="0"/>
                        </a:rPr>
                        <a:t>"phone" table="</a:t>
                      </a:r>
                      <a:r>
                        <a:rPr lang="en-US" sz="1300" i="1" kern="1200" dirty="0" err="1" smtClean="0">
                          <a:solidFill>
                            <a:schemeClr val="tx1"/>
                          </a:solidFill>
                          <a:latin typeface="Calibri" pitchFamily="34" charset="0"/>
                          <a:ea typeface="+mn-ea"/>
                          <a:cs typeface="Calibri" pitchFamily="34" charset="0"/>
                        </a:rPr>
                        <a:t>PhoneR</a:t>
                      </a:r>
                      <a:r>
                        <a:rPr lang="en-US" sz="1300" i="1" kern="1200" dirty="0" smtClean="0">
                          <a:solidFill>
                            <a:schemeClr val="tx1"/>
                          </a:solidFill>
                          <a:latin typeface="Calibri" pitchFamily="34" charset="0"/>
                          <a:ea typeface="+mn-ea"/>
                          <a:cs typeface="Calibri" pitchFamily="34" charset="0"/>
                        </a:rPr>
                        <a:t>" cascade="all"&gt;</a:t>
                      </a:r>
                    </a:p>
                    <a:p>
                      <a:r>
                        <a:rPr lang="en-US" sz="1300" kern="1200" dirty="0" smtClean="0">
                          <a:solidFill>
                            <a:schemeClr val="tx1"/>
                          </a:solidFill>
                          <a:latin typeface="Calibri" pitchFamily="34" charset="0"/>
                          <a:ea typeface="+mn-ea"/>
                          <a:cs typeface="Calibri" pitchFamily="34" charset="0"/>
                        </a:rPr>
                        <a:t>&lt;key column=</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perId</a:t>
                      </a:r>
                      <a:r>
                        <a:rPr lang="en-US" sz="1300" i="1" kern="1200" dirty="0" smtClean="0">
                          <a:solidFill>
                            <a:schemeClr val="tx1"/>
                          </a:solidFill>
                          <a:latin typeface="Calibri" pitchFamily="34" charset="0"/>
                          <a:ea typeface="+mn-ea"/>
                          <a:cs typeface="Calibri" pitchFamily="34" charset="0"/>
                        </a:rPr>
                        <a:t>"&gt;&lt;/key&gt;</a:t>
                      </a:r>
                    </a:p>
                    <a:p>
                      <a:r>
                        <a:rPr lang="en-US" sz="1300" kern="1200" dirty="0" smtClean="0">
                          <a:solidFill>
                            <a:schemeClr val="tx1"/>
                          </a:solidFill>
                          <a:latin typeface="Calibri" pitchFamily="34" charset="0"/>
                          <a:ea typeface="+mn-ea"/>
                          <a:cs typeface="Calibri" pitchFamily="34" charset="0"/>
                        </a:rPr>
                        <a:t>&lt;index column=</a:t>
                      </a:r>
                      <a:r>
                        <a:rPr lang="en-US" sz="1300" i="1" kern="1200" dirty="0" smtClean="0">
                          <a:solidFill>
                            <a:schemeClr val="tx1"/>
                          </a:solidFill>
                          <a:latin typeface="Calibri" pitchFamily="34" charset="0"/>
                          <a:ea typeface="+mn-ea"/>
                          <a:cs typeface="Calibri" pitchFamily="34" charset="0"/>
                        </a:rPr>
                        <a:t>"phone" type="string"&gt;&lt;/index&gt;</a:t>
                      </a:r>
                    </a:p>
                    <a:p>
                      <a:r>
                        <a:rPr lang="en-US" sz="1300" kern="1200" dirty="0" smtClean="0">
                          <a:solidFill>
                            <a:schemeClr val="tx1"/>
                          </a:solidFill>
                          <a:latin typeface="Calibri" pitchFamily="34" charset="0"/>
                          <a:ea typeface="+mn-ea"/>
                          <a:cs typeface="Calibri" pitchFamily="34" charset="0"/>
                        </a:rPr>
                        <a:t>&lt;element column=</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phoneType</a:t>
                      </a:r>
                      <a:r>
                        <a:rPr lang="en-US" sz="1300" i="1" kern="1200" dirty="0" smtClean="0">
                          <a:solidFill>
                            <a:schemeClr val="tx1"/>
                          </a:solidFill>
                          <a:latin typeface="Calibri" pitchFamily="34" charset="0"/>
                          <a:ea typeface="+mn-ea"/>
                          <a:cs typeface="Calibri" pitchFamily="34" charset="0"/>
                        </a:rPr>
                        <a:t>" type="string"&gt;&lt;/element&gt;</a:t>
                      </a:r>
                    </a:p>
                    <a:p>
                      <a:r>
                        <a:rPr lang="en-US" sz="1300" kern="1200" dirty="0" smtClean="0">
                          <a:solidFill>
                            <a:schemeClr val="tx1"/>
                          </a:solidFill>
                          <a:latin typeface="Calibri" pitchFamily="34" charset="0"/>
                          <a:ea typeface="+mn-ea"/>
                          <a:cs typeface="Calibri" pitchFamily="34" charset="0"/>
                        </a:rPr>
                        <a:t>&lt;/map&gt;</a:t>
                      </a:r>
                    </a:p>
                    <a:p>
                      <a:r>
                        <a:rPr lang="en-US" sz="1300" kern="1200" dirty="0" smtClean="0">
                          <a:solidFill>
                            <a:schemeClr val="tx1"/>
                          </a:solidFill>
                          <a:latin typeface="Calibri" pitchFamily="34" charset="0"/>
                          <a:ea typeface="+mn-ea"/>
                          <a:cs typeface="Calibri" pitchFamily="34" charset="0"/>
                        </a:rPr>
                        <a:t>&lt;/class&gt;</a:t>
                      </a:r>
                    </a:p>
                    <a:p>
                      <a:r>
                        <a:rPr lang="en-US" sz="130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800" b="1" dirty="0" smtClean="0">
                <a:latin typeface="Calibri" pitchFamily="34" charset="0"/>
                <a:cs typeface="Calibri" pitchFamily="34" charset="0"/>
              </a:rPr>
              <a:t>Advantages of Hibernate framework</a:t>
            </a:r>
            <a:endParaRPr lang="en-US" sz="28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defTabSz="411163">
              <a:spcBef>
                <a:spcPts val="700"/>
              </a:spcBef>
              <a:buClr>
                <a:schemeClr val="accent2"/>
              </a:buClr>
              <a:buSzPct val="60000"/>
              <a:buFont typeface="Wingdings" pitchFamily="2" charset="2"/>
              <a:buChar char=""/>
            </a:pPr>
            <a:r>
              <a:rPr lang="en-US" sz="1300" dirty="0" smtClean="0">
                <a:latin typeface="Calibri" pitchFamily="34" charset="0"/>
                <a:cs typeface="Calibri" pitchFamily="34" charset="0"/>
              </a:rPr>
              <a:t>The  advantages of Hibernate framework are :</a:t>
            </a:r>
            <a:endParaRPr lang="en-GB" sz="1300" dirty="0" smtClean="0">
              <a:latin typeface="Calibri" pitchFamily="34" charset="0"/>
              <a:cs typeface="Calibri" pitchFamily="34" charset="0"/>
            </a:endParaRPr>
          </a:p>
          <a:p>
            <a:pPr marL="319088" lvl="1" indent="-319088" algn="just" defTabSz="411163">
              <a:spcBef>
                <a:spcPts val="700"/>
              </a:spcBef>
              <a:buClr>
                <a:schemeClr val="accent2"/>
              </a:buClr>
              <a:buSzPct val="60000"/>
              <a:buFont typeface="Wingdings" pitchFamily="2" charset="2"/>
              <a:buChar char=""/>
            </a:pPr>
            <a:r>
              <a:rPr lang="en-GB" sz="1300" dirty="0" smtClean="0">
                <a:latin typeface="Calibri" pitchFamily="34" charset="0"/>
                <a:cs typeface="Calibri" pitchFamily="34" charset="0"/>
              </a:rPr>
              <a:t>Reduced development time: </a:t>
            </a:r>
            <a:r>
              <a:rPr lang="en-US" sz="1300" dirty="0" smtClean="0">
                <a:latin typeface="Calibri" pitchFamily="34" charset="0"/>
                <a:cs typeface="Calibri" pitchFamily="34" charset="0"/>
              </a:rPr>
              <a:t>Prototyping is very easy in Hibernate as there are configurations which can create DDLs based on mapping and save us from maintaining database creation scripts during development time. </a:t>
            </a:r>
          </a:p>
          <a:p>
            <a:pPr marL="319088" lvl="1" indent="-319088" algn="just" defTabSz="411163">
              <a:spcBef>
                <a:spcPts val="700"/>
              </a:spcBef>
              <a:buClr>
                <a:schemeClr val="accent2"/>
              </a:buClr>
              <a:buSzPct val="60000"/>
              <a:buFont typeface="Wingdings" pitchFamily="2" charset="2"/>
              <a:buChar char=""/>
            </a:pPr>
            <a:r>
              <a:rPr lang="en-US" sz="1300" dirty="0" smtClean="0">
                <a:latin typeface="Calibri" pitchFamily="34" charset="0"/>
                <a:cs typeface="Calibri" pitchFamily="34" charset="0"/>
              </a:rPr>
              <a:t>Consistent database communication: In Hibernate database communication policies are applied as configuration, in contrast as to code them in SQL based communication. </a:t>
            </a:r>
          </a:p>
          <a:p>
            <a:pPr marL="319088" lvl="1" indent="-319088" algn="just" defTabSz="411163">
              <a:spcBef>
                <a:spcPts val="700"/>
              </a:spcBef>
              <a:buClr>
                <a:schemeClr val="accent2"/>
              </a:buClr>
              <a:buSzPct val="60000"/>
              <a:buFont typeface="Wingdings" pitchFamily="2" charset="2"/>
              <a:buChar char=""/>
            </a:pPr>
            <a:r>
              <a:rPr lang="en-US" sz="1300" dirty="0" smtClean="0">
                <a:latin typeface="Calibri" pitchFamily="34" charset="0"/>
                <a:cs typeface="Calibri" pitchFamily="34" charset="0"/>
              </a:rPr>
              <a:t>Increased maintainability of database communication code: Approach of mapping database table with class makes it easy to adapt changes in database schema. </a:t>
            </a:r>
          </a:p>
          <a:p>
            <a:pPr marL="319088" lvl="1" indent="-319088" algn="just" defTabSz="411163">
              <a:spcBef>
                <a:spcPts val="700"/>
              </a:spcBef>
              <a:buClr>
                <a:schemeClr val="accent2"/>
              </a:buClr>
              <a:buSzPct val="60000"/>
              <a:buFont typeface="Wingdings" pitchFamily="2" charset="2"/>
              <a:buChar char=""/>
            </a:pPr>
            <a:r>
              <a:rPr lang="en-US" sz="1300" dirty="0" smtClean="0">
                <a:latin typeface="Calibri" pitchFamily="34" charset="0"/>
                <a:cs typeface="Calibri" pitchFamily="34" charset="0"/>
              </a:rPr>
              <a:t>Developers with limited SQL knowledge can participate in development: With the use of Hibernate, developers who have very little understanding of SQL can implement complete solution. </a:t>
            </a:r>
          </a:p>
          <a:p>
            <a:pPr marL="319088" lvl="1" indent="-319088" algn="just" defTabSz="411163">
              <a:spcBef>
                <a:spcPts val="700"/>
              </a:spcBef>
              <a:buClr>
                <a:schemeClr val="accent2"/>
              </a:buClr>
              <a:buSzPct val="60000"/>
              <a:buFont typeface="Wingdings" pitchFamily="2" charset="2"/>
              <a:buChar char=""/>
            </a:pPr>
            <a:r>
              <a:rPr lang="en-US" sz="1300" dirty="0" smtClean="0">
                <a:latin typeface="Calibri" pitchFamily="34" charset="0"/>
                <a:cs typeface="Calibri" pitchFamily="34" charset="0"/>
              </a:rPr>
              <a:t>Reduced testing time: Hibernate is an industry proven framework as the framework themselves are tested in different scenarios, </a:t>
            </a:r>
          </a:p>
          <a:p>
            <a:pPr marL="319088" lvl="1" indent="-319088" algn="just" defTabSz="411163">
              <a:spcBef>
                <a:spcPts val="700"/>
              </a:spcBef>
              <a:buClr>
                <a:schemeClr val="accent2"/>
              </a:buClr>
              <a:buSzPct val="60000"/>
              <a:buFont typeface="Wingdings" pitchFamily="2" charset="2"/>
              <a:buChar char=""/>
            </a:pPr>
            <a:r>
              <a:rPr lang="en-US" sz="1300" dirty="0" smtClean="0">
                <a:latin typeface="Calibri" pitchFamily="34" charset="0"/>
                <a:cs typeface="Calibri" pitchFamily="34" charset="0"/>
              </a:rPr>
              <a:t>Performance Optimization: Fine tuning database communication, adopting caching strategies can be done with configuration. </a:t>
            </a:r>
          </a:p>
          <a:p>
            <a:pPr marL="319088" lvl="1" indent="-319088" algn="just" defTabSz="411163">
              <a:spcBef>
                <a:spcPts val="700"/>
              </a:spcBef>
              <a:buClr>
                <a:schemeClr val="accent2"/>
              </a:buClr>
              <a:buSzPct val="60000"/>
              <a:buFont typeface="Wingdings" pitchFamily="2" charset="2"/>
              <a:buChar char=""/>
            </a:pPr>
            <a:r>
              <a:rPr lang="en-US" sz="1300" dirty="0" smtClean="0">
                <a:latin typeface="Calibri" pitchFamily="34" charset="0"/>
                <a:cs typeface="Calibri" pitchFamily="34" charset="0"/>
              </a:rPr>
              <a:t>Portable code across multiple databases: Hibernate API and HQL can facilitate database neutral programming. </a:t>
            </a:r>
          </a:p>
        </p:txBody>
      </p:sp>
    </p:spTree>
  </p:cSld>
  <p:clrMapOvr>
    <a:masterClrMapping/>
  </p:clrMapOvr>
  <p:transition spd="med">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Mapping Map</a:t>
            </a:r>
          </a:p>
        </p:txBody>
      </p:sp>
      <p:graphicFrame>
        <p:nvGraphicFramePr>
          <p:cNvPr id="5" name="Content Placeholder 4"/>
          <p:cNvGraphicFramePr>
            <a:graphicFrameLocks noGrp="1"/>
          </p:cNvGraphicFramePr>
          <p:nvPr>
            <p:ph sz="quarter" idx="13"/>
          </p:nvPr>
        </p:nvGraphicFramePr>
        <p:xfrm>
          <a:off x="609600" y="1428742"/>
          <a:ext cx="7923213" cy="3078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400" b="1" u="sng" kern="1200" dirty="0" smtClean="0">
                          <a:solidFill>
                            <a:srgbClr val="7030A0"/>
                          </a:solidFill>
                          <a:latin typeface="Calibri" pitchFamily="34" charset="0"/>
                          <a:ea typeface="+mn-ea"/>
                          <a:cs typeface="Calibri" pitchFamily="34" charset="0"/>
                        </a:rPr>
                        <a:t>Person.java</a:t>
                      </a:r>
                    </a:p>
                    <a:p>
                      <a:r>
                        <a:rPr lang="en-US" sz="1400" b="1" kern="1200" dirty="0" smtClean="0">
                          <a:solidFill>
                            <a:schemeClr val="tx1"/>
                          </a:solidFill>
                          <a:latin typeface="Calibri" pitchFamily="34" charset="0"/>
                          <a:ea typeface="+mn-ea"/>
                          <a:cs typeface="Calibri" pitchFamily="34" charset="0"/>
                        </a:rPr>
                        <a:t>public static void </a:t>
                      </a:r>
                      <a:r>
                        <a:rPr lang="en-US" sz="1400" b="1" kern="1200" dirty="0" err="1" smtClean="0">
                          <a:solidFill>
                            <a:schemeClr val="tx1"/>
                          </a:solidFill>
                          <a:latin typeface="Calibri" pitchFamily="34" charset="0"/>
                          <a:ea typeface="+mn-ea"/>
                          <a:cs typeface="Calibri" pitchFamily="34" charset="0"/>
                        </a:rPr>
                        <a:t>sampleWrite</a:t>
                      </a:r>
                      <a:r>
                        <a:rPr lang="en-US" sz="1400" b="1" kern="1200" dirty="0" smtClean="0">
                          <a:solidFill>
                            <a:schemeClr val="tx1"/>
                          </a:solidFill>
                          <a:latin typeface="Calibri" pitchFamily="34" charset="0"/>
                          <a:ea typeface="+mn-ea"/>
                          <a:cs typeface="Calibri" pitchFamily="34" charset="0"/>
                        </a:rPr>
                        <a:t>() throws Exception</a:t>
                      </a:r>
                    </a:p>
                    <a:p>
                      <a:r>
                        <a:rPr lang="en-US" sz="1400" kern="1200" dirty="0" smtClean="0">
                          <a:solidFill>
                            <a:schemeClr val="tx1"/>
                          </a:solidFill>
                          <a:latin typeface="Calibri" pitchFamily="34" charset="0"/>
                          <a:ea typeface="+mn-ea"/>
                          <a:cs typeface="Calibri" pitchFamily="34" charset="0"/>
                        </a:rPr>
                        <a:t>{</a:t>
                      </a:r>
                    </a:p>
                    <a:p>
                      <a:pPr lvl="1"/>
                      <a:r>
                        <a:rPr lang="en-US" sz="1400" kern="1200" dirty="0" smtClean="0">
                          <a:solidFill>
                            <a:schemeClr val="tx1"/>
                          </a:solidFill>
                          <a:latin typeface="Calibri" pitchFamily="34" charset="0"/>
                          <a:ea typeface="+mn-ea"/>
                          <a:cs typeface="Calibri" pitchFamily="34" charset="0"/>
                        </a:rPr>
                        <a:t>Session </a:t>
                      </a:r>
                      <a:r>
                        <a:rPr lang="en-US" sz="1400" kern="1200" dirty="0" err="1" smtClean="0">
                          <a:solidFill>
                            <a:schemeClr val="tx1"/>
                          </a:solidFill>
                          <a:latin typeface="Calibri" pitchFamily="34" charset="0"/>
                          <a:ea typeface="+mn-ea"/>
                          <a:cs typeface="Calibri" pitchFamily="34" charset="0"/>
                        </a:rPr>
                        <a:t>session</a:t>
                      </a:r>
                      <a:r>
                        <a:rPr lang="en-US" sz="1400" kern="1200" dirty="0" smtClean="0">
                          <a:solidFill>
                            <a:schemeClr val="tx1"/>
                          </a:solidFill>
                          <a:latin typeface="Calibri" pitchFamily="34" charset="0"/>
                          <a:ea typeface="+mn-ea"/>
                          <a:cs typeface="Calibri" pitchFamily="34" charset="0"/>
                        </a:rPr>
                        <a:t>=</a:t>
                      </a:r>
                      <a:r>
                        <a:rPr lang="en-US" sz="1400" kern="1200" dirty="0" err="1" smtClean="0">
                          <a:solidFill>
                            <a:schemeClr val="tx1"/>
                          </a:solidFill>
                          <a:latin typeface="Calibri" pitchFamily="34" charset="0"/>
                          <a:ea typeface="+mn-ea"/>
                          <a:cs typeface="Calibri" pitchFamily="34" charset="0"/>
                        </a:rPr>
                        <a:t>HibernateUtil.</a:t>
                      </a:r>
                      <a:r>
                        <a:rPr lang="en-US" sz="1400" i="1" kern="1200" dirty="0" err="1" smtClean="0">
                          <a:solidFill>
                            <a:schemeClr val="tx1"/>
                          </a:solidFill>
                          <a:latin typeface="Calibri" pitchFamily="34" charset="0"/>
                          <a:ea typeface="+mn-ea"/>
                          <a:cs typeface="Calibri" pitchFamily="34" charset="0"/>
                        </a:rPr>
                        <a:t>getSessionFactory</a:t>
                      </a:r>
                      <a:r>
                        <a:rPr lang="en-US" sz="1400" i="1" kern="1200" dirty="0" smtClean="0">
                          <a:solidFill>
                            <a:schemeClr val="tx1"/>
                          </a:solidFill>
                          <a:latin typeface="Calibri" pitchFamily="34" charset="0"/>
                          <a:ea typeface="+mn-ea"/>
                          <a:cs typeface="Calibri" pitchFamily="34" charset="0"/>
                        </a:rPr>
                        <a:t>().</a:t>
                      </a:r>
                      <a:r>
                        <a:rPr lang="en-US" sz="1400" i="1" kern="1200" dirty="0" err="1" smtClean="0">
                          <a:solidFill>
                            <a:schemeClr val="tx1"/>
                          </a:solidFill>
                          <a:latin typeface="Calibri" pitchFamily="34" charset="0"/>
                          <a:ea typeface="+mn-ea"/>
                          <a:cs typeface="Calibri" pitchFamily="34" charset="0"/>
                        </a:rPr>
                        <a:t>openSession</a:t>
                      </a:r>
                      <a:r>
                        <a:rPr lang="en-US" sz="1400" i="1" kern="1200" dirty="0" smtClean="0">
                          <a:solidFill>
                            <a:schemeClr val="tx1"/>
                          </a:solidFill>
                          <a:latin typeface="Calibri" pitchFamily="34" charset="0"/>
                          <a:ea typeface="+mn-ea"/>
                          <a:cs typeface="Calibri" pitchFamily="34" charset="0"/>
                        </a:rPr>
                        <a:t>();</a:t>
                      </a:r>
                    </a:p>
                    <a:p>
                      <a:pPr lvl="1"/>
                      <a:r>
                        <a:rPr lang="en-US" sz="1400" kern="1200" dirty="0" smtClean="0">
                          <a:solidFill>
                            <a:schemeClr val="tx1"/>
                          </a:solidFill>
                          <a:latin typeface="Calibri" pitchFamily="34" charset="0"/>
                          <a:ea typeface="+mn-ea"/>
                          <a:cs typeface="Calibri" pitchFamily="34" charset="0"/>
                        </a:rPr>
                        <a:t>Transaction trans=</a:t>
                      </a:r>
                      <a:r>
                        <a:rPr lang="en-US" sz="1400" kern="1200" dirty="0" err="1" smtClean="0">
                          <a:solidFill>
                            <a:schemeClr val="tx1"/>
                          </a:solidFill>
                          <a:latin typeface="Calibri" pitchFamily="34" charset="0"/>
                          <a:ea typeface="+mn-ea"/>
                          <a:cs typeface="Calibri" pitchFamily="34" charset="0"/>
                        </a:rPr>
                        <a:t>session.beginTransaction</a:t>
                      </a:r>
                      <a:r>
                        <a:rPr lang="en-US" sz="1400" kern="1200" dirty="0" smtClean="0">
                          <a:solidFill>
                            <a:schemeClr val="tx1"/>
                          </a:solidFill>
                          <a:latin typeface="Calibri" pitchFamily="34" charset="0"/>
                          <a:ea typeface="+mn-ea"/>
                          <a:cs typeface="Calibri" pitchFamily="34" charset="0"/>
                        </a:rPr>
                        <a:t>();</a:t>
                      </a:r>
                    </a:p>
                    <a:p>
                      <a:pPr lvl="1"/>
                      <a:r>
                        <a:rPr lang="en-US" sz="1400" kern="1200" dirty="0" err="1" smtClean="0">
                          <a:solidFill>
                            <a:schemeClr val="tx1"/>
                          </a:solidFill>
                          <a:latin typeface="Calibri" pitchFamily="34" charset="0"/>
                          <a:ea typeface="+mn-ea"/>
                          <a:cs typeface="Calibri" pitchFamily="34" charset="0"/>
                        </a:rPr>
                        <a:t>HashMap</a:t>
                      </a:r>
                      <a:r>
                        <a:rPr lang="en-US" sz="1400" kern="1200" dirty="0" smtClean="0">
                          <a:solidFill>
                            <a:schemeClr val="tx1"/>
                          </a:solidFill>
                          <a:latin typeface="Calibri" pitchFamily="34" charset="0"/>
                          <a:ea typeface="+mn-ea"/>
                          <a:cs typeface="Calibri" pitchFamily="34" charset="0"/>
                        </a:rPr>
                        <a:t>&lt;</a:t>
                      </a:r>
                      <a:r>
                        <a:rPr lang="en-US" sz="1400" kern="1200" dirty="0" err="1" smtClean="0">
                          <a:solidFill>
                            <a:schemeClr val="tx1"/>
                          </a:solidFill>
                          <a:latin typeface="Calibri" pitchFamily="34" charset="0"/>
                          <a:ea typeface="+mn-ea"/>
                          <a:cs typeface="Calibri" pitchFamily="34" charset="0"/>
                        </a:rPr>
                        <a:t>String,String</a:t>
                      </a:r>
                      <a:r>
                        <a:rPr lang="en-US" sz="1400" kern="1200" dirty="0" smtClean="0">
                          <a:solidFill>
                            <a:schemeClr val="tx1"/>
                          </a:solidFill>
                          <a:latin typeface="Calibri" pitchFamily="34" charset="0"/>
                          <a:ea typeface="+mn-ea"/>
                          <a:cs typeface="Calibri" pitchFamily="34" charset="0"/>
                        </a:rPr>
                        <a:t>&gt; ph=</a:t>
                      </a:r>
                      <a:r>
                        <a:rPr lang="en-US" sz="1400" b="1" kern="1200" dirty="0" smtClean="0">
                          <a:solidFill>
                            <a:schemeClr val="tx1"/>
                          </a:solidFill>
                          <a:latin typeface="Calibri" pitchFamily="34" charset="0"/>
                          <a:ea typeface="+mn-ea"/>
                          <a:cs typeface="Calibri" pitchFamily="34" charset="0"/>
                        </a:rPr>
                        <a:t>new </a:t>
                      </a:r>
                      <a:r>
                        <a:rPr lang="en-US" sz="1400" b="1" kern="1200" dirty="0" err="1" smtClean="0">
                          <a:solidFill>
                            <a:schemeClr val="tx1"/>
                          </a:solidFill>
                          <a:latin typeface="Calibri" pitchFamily="34" charset="0"/>
                          <a:ea typeface="+mn-ea"/>
                          <a:cs typeface="Calibri" pitchFamily="34" charset="0"/>
                        </a:rPr>
                        <a:t>HashMap</a:t>
                      </a:r>
                      <a:r>
                        <a:rPr lang="en-US" sz="1400" b="1" kern="1200" dirty="0" smtClean="0">
                          <a:solidFill>
                            <a:schemeClr val="tx1"/>
                          </a:solidFill>
                          <a:latin typeface="Calibri" pitchFamily="34" charset="0"/>
                          <a:ea typeface="+mn-ea"/>
                          <a:cs typeface="Calibri" pitchFamily="34" charset="0"/>
                        </a:rPr>
                        <a:t>&lt;</a:t>
                      </a:r>
                      <a:r>
                        <a:rPr lang="en-US" sz="1400" b="1" kern="1200" dirty="0" err="1" smtClean="0">
                          <a:solidFill>
                            <a:schemeClr val="tx1"/>
                          </a:solidFill>
                          <a:latin typeface="Calibri" pitchFamily="34" charset="0"/>
                          <a:ea typeface="+mn-ea"/>
                          <a:cs typeface="Calibri" pitchFamily="34" charset="0"/>
                        </a:rPr>
                        <a:t>String,String</a:t>
                      </a:r>
                      <a:r>
                        <a:rPr lang="en-US" sz="1400" b="1" kern="1200" dirty="0" smtClean="0">
                          <a:solidFill>
                            <a:schemeClr val="tx1"/>
                          </a:solidFill>
                          <a:latin typeface="Calibri" pitchFamily="34" charset="0"/>
                          <a:ea typeface="+mn-ea"/>
                          <a:cs typeface="Calibri" pitchFamily="34" charset="0"/>
                        </a:rPr>
                        <a:t>&gt;();</a:t>
                      </a:r>
                    </a:p>
                    <a:p>
                      <a:pPr lvl="1"/>
                      <a:r>
                        <a:rPr lang="en-US" sz="1400" kern="1200" dirty="0" err="1" smtClean="0">
                          <a:solidFill>
                            <a:schemeClr val="tx1"/>
                          </a:solidFill>
                          <a:latin typeface="Calibri" pitchFamily="34" charset="0"/>
                          <a:ea typeface="+mn-ea"/>
                          <a:cs typeface="Calibri" pitchFamily="34" charset="0"/>
                        </a:rPr>
                        <a:t>ph.put</a:t>
                      </a:r>
                      <a:r>
                        <a:rPr lang="en-US" sz="1400" kern="1200" dirty="0" smtClean="0">
                          <a:solidFill>
                            <a:schemeClr val="tx1"/>
                          </a:solidFill>
                          <a:latin typeface="Calibri" pitchFamily="34" charset="0"/>
                          <a:ea typeface="+mn-ea"/>
                          <a:cs typeface="Calibri" pitchFamily="34" charset="0"/>
                        </a:rPr>
                        <a:t>("9999596047","Home");</a:t>
                      </a:r>
                    </a:p>
                    <a:p>
                      <a:pPr lvl="1"/>
                      <a:r>
                        <a:rPr lang="en-US" sz="1400" kern="1200" dirty="0" err="1" smtClean="0">
                          <a:solidFill>
                            <a:schemeClr val="tx1"/>
                          </a:solidFill>
                          <a:latin typeface="Calibri" pitchFamily="34" charset="0"/>
                          <a:ea typeface="+mn-ea"/>
                          <a:cs typeface="Calibri" pitchFamily="34" charset="0"/>
                        </a:rPr>
                        <a:t>ph.put</a:t>
                      </a:r>
                      <a:r>
                        <a:rPr lang="en-US" sz="1400" kern="1200" dirty="0" smtClean="0">
                          <a:solidFill>
                            <a:schemeClr val="tx1"/>
                          </a:solidFill>
                          <a:latin typeface="Calibri" pitchFamily="34" charset="0"/>
                          <a:ea typeface="+mn-ea"/>
                          <a:cs typeface="Calibri" pitchFamily="34" charset="0"/>
                        </a:rPr>
                        <a:t>("9999596048","Work");</a:t>
                      </a:r>
                    </a:p>
                    <a:p>
                      <a:pPr lvl="1"/>
                      <a:r>
                        <a:rPr lang="en-US" sz="1400" kern="1200" dirty="0" smtClean="0">
                          <a:solidFill>
                            <a:schemeClr val="tx1"/>
                          </a:solidFill>
                          <a:latin typeface="Calibri" pitchFamily="34" charset="0"/>
                          <a:ea typeface="+mn-ea"/>
                          <a:cs typeface="Calibri" pitchFamily="34" charset="0"/>
                        </a:rPr>
                        <a:t>Person p=</a:t>
                      </a:r>
                      <a:r>
                        <a:rPr lang="en-US" sz="1400" b="1" kern="1200" dirty="0" smtClean="0">
                          <a:solidFill>
                            <a:schemeClr val="tx1"/>
                          </a:solidFill>
                          <a:latin typeface="Calibri" pitchFamily="34" charset="0"/>
                          <a:ea typeface="+mn-ea"/>
                          <a:cs typeface="Calibri" pitchFamily="34" charset="0"/>
                        </a:rPr>
                        <a:t>new Person("</a:t>
                      </a:r>
                      <a:r>
                        <a:rPr lang="en-US" sz="1400" b="1" kern="1200" dirty="0" err="1" smtClean="0">
                          <a:solidFill>
                            <a:schemeClr val="tx1"/>
                          </a:solidFill>
                          <a:latin typeface="Calibri" pitchFamily="34" charset="0"/>
                          <a:ea typeface="+mn-ea"/>
                          <a:cs typeface="Calibri" pitchFamily="34" charset="0"/>
                        </a:rPr>
                        <a:t>Saurabh",ph</a:t>
                      </a:r>
                      <a:r>
                        <a:rPr lang="en-US" sz="1400" b="1" kern="1200" dirty="0" smtClean="0">
                          <a:solidFill>
                            <a:schemeClr val="tx1"/>
                          </a:solidFill>
                          <a:latin typeface="Calibri" pitchFamily="34" charset="0"/>
                          <a:ea typeface="+mn-ea"/>
                          <a:cs typeface="Calibri" pitchFamily="34" charset="0"/>
                        </a:rPr>
                        <a:t>);</a:t>
                      </a:r>
                    </a:p>
                    <a:p>
                      <a:pPr lvl="1"/>
                      <a:r>
                        <a:rPr lang="en-US" sz="1400" kern="1200" dirty="0" err="1" smtClean="0">
                          <a:solidFill>
                            <a:schemeClr val="tx1"/>
                          </a:solidFill>
                          <a:latin typeface="Calibri" pitchFamily="34" charset="0"/>
                          <a:ea typeface="+mn-ea"/>
                          <a:cs typeface="Calibri" pitchFamily="34" charset="0"/>
                        </a:rPr>
                        <a:t>session.save</a:t>
                      </a:r>
                      <a:r>
                        <a:rPr lang="en-US" sz="1400" kern="1200" dirty="0" smtClean="0">
                          <a:solidFill>
                            <a:schemeClr val="tx1"/>
                          </a:solidFill>
                          <a:latin typeface="Calibri" pitchFamily="34" charset="0"/>
                          <a:ea typeface="+mn-ea"/>
                          <a:cs typeface="Calibri" pitchFamily="34" charset="0"/>
                        </a:rPr>
                        <a:t>(p);</a:t>
                      </a:r>
                    </a:p>
                    <a:p>
                      <a:pPr lvl="1"/>
                      <a:r>
                        <a:rPr lang="en-US" sz="1400" kern="1200" dirty="0" err="1" smtClean="0">
                          <a:solidFill>
                            <a:schemeClr val="tx1"/>
                          </a:solidFill>
                          <a:latin typeface="Calibri" pitchFamily="34" charset="0"/>
                          <a:ea typeface="+mn-ea"/>
                          <a:cs typeface="Calibri" pitchFamily="34" charset="0"/>
                        </a:rPr>
                        <a:t>System.</a:t>
                      </a:r>
                      <a:r>
                        <a:rPr lang="en-US" sz="1400" b="1" i="1" kern="1200" dirty="0" err="1" smtClean="0">
                          <a:solidFill>
                            <a:schemeClr val="tx1"/>
                          </a:solidFill>
                          <a:latin typeface="Calibri" pitchFamily="34" charset="0"/>
                          <a:ea typeface="+mn-ea"/>
                          <a:cs typeface="Calibri" pitchFamily="34" charset="0"/>
                        </a:rPr>
                        <a:t>out.println</a:t>
                      </a:r>
                      <a:r>
                        <a:rPr lang="en-US" sz="1400" b="1" i="1" kern="1200" dirty="0" smtClean="0">
                          <a:solidFill>
                            <a:schemeClr val="tx1"/>
                          </a:solidFill>
                          <a:latin typeface="Calibri" pitchFamily="34" charset="0"/>
                          <a:ea typeface="+mn-ea"/>
                          <a:cs typeface="Calibri" pitchFamily="34" charset="0"/>
                        </a:rPr>
                        <a:t>("Saved!!!!");</a:t>
                      </a:r>
                    </a:p>
                    <a:p>
                      <a:pPr lvl="1"/>
                      <a:r>
                        <a:rPr lang="en-US" sz="1400" kern="1200" dirty="0" err="1" smtClean="0">
                          <a:solidFill>
                            <a:schemeClr val="tx1"/>
                          </a:solidFill>
                          <a:latin typeface="Calibri" pitchFamily="34" charset="0"/>
                          <a:ea typeface="+mn-ea"/>
                          <a:cs typeface="Calibri" pitchFamily="34" charset="0"/>
                        </a:rPr>
                        <a:t>trans.commit</a:t>
                      </a:r>
                      <a:r>
                        <a:rPr lang="en-US" sz="1400" kern="1200" dirty="0" smtClean="0">
                          <a:solidFill>
                            <a:schemeClr val="tx1"/>
                          </a:solidFill>
                          <a:latin typeface="Calibri" pitchFamily="34" charset="0"/>
                          <a:ea typeface="+mn-ea"/>
                          <a:cs typeface="Calibri" pitchFamily="34" charset="0"/>
                        </a:rPr>
                        <a:t>();</a:t>
                      </a:r>
                    </a:p>
                    <a:p>
                      <a:pPr lvl="1"/>
                      <a:r>
                        <a:rPr lang="en-US" sz="1400" kern="1200" dirty="0" err="1" smtClean="0">
                          <a:solidFill>
                            <a:schemeClr val="tx1"/>
                          </a:solidFill>
                          <a:latin typeface="Calibri" pitchFamily="34" charset="0"/>
                          <a:ea typeface="+mn-ea"/>
                          <a:cs typeface="Calibri" pitchFamily="34" charset="0"/>
                        </a:rPr>
                        <a:t>session.close</a:t>
                      </a:r>
                      <a:r>
                        <a:rPr lang="en-US" sz="1400" kern="1200" dirty="0" smtClean="0">
                          <a:solidFill>
                            <a:schemeClr val="tx1"/>
                          </a:solidFill>
                          <a:latin typeface="Calibri" pitchFamily="34" charset="0"/>
                          <a:ea typeface="+mn-ea"/>
                          <a:cs typeface="Calibri" pitchFamily="34" charset="0"/>
                        </a:rPr>
                        <a:t>();</a:t>
                      </a:r>
                    </a:p>
                    <a:p>
                      <a:r>
                        <a:rPr lang="en-US" sz="1400" kern="1200" dirty="0" smtClean="0">
                          <a:solidFill>
                            <a:schemeClr val="tx1"/>
                          </a:solidFill>
                          <a:latin typeface="Calibri" pitchFamily="34" charset="0"/>
                          <a:ea typeface="+mn-ea"/>
                          <a:cs typeface="Calibri" pitchFamily="34" charset="0"/>
                        </a:rPr>
                        <a: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Association mapping</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400" dirty="0" smtClean="0">
                <a:latin typeface="Calibri" pitchFamily="34" charset="0"/>
                <a:cs typeface="Calibri" pitchFamily="34" charset="0"/>
              </a:rPr>
              <a:t>Hibernate lets you easily specify all kinds of associations between objects</a:t>
            </a:r>
          </a:p>
          <a:p>
            <a:pPr lvl="1">
              <a:buFont typeface="Wingdings" pitchFamily="2" charset="2"/>
              <a:buChar char="§"/>
            </a:pPr>
            <a:r>
              <a:rPr lang="en-US" sz="1400" dirty="0" smtClean="0">
                <a:latin typeface="Calibri" pitchFamily="34" charset="0"/>
                <a:cs typeface="Calibri" pitchFamily="34" charset="0"/>
              </a:rPr>
              <a:t>Unidirectional one-to-one</a:t>
            </a:r>
          </a:p>
          <a:p>
            <a:pPr lvl="1">
              <a:buFont typeface="Wingdings" pitchFamily="2" charset="2"/>
              <a:buChar char="§"/>
            </a:pPr>
            <a:r>
              <a:rPr lang="en-US" sz="1400" dirty="0" smtClean="0">
                <a:latin typeface="Calibri" pitchFamily="34" charset="0"/>
                <a:cs typeface="Calibri" pitchFamily="34" charset="0"/>
              </a:rPr>
              <a:t>Unidirectional one-to-many</a:t>
            </a:r>
          </a:p>
          <a:p>
            <a:pPr lvl="1">
              <a:buFont typeface="Wingdings" pitchFamily="2" charset="2"/>
              <a:buChar char="§"/>
            </a:pPr>
            <a:r>
              <a:rPr lang="en-US" sz="1400" dirty="0" smtClean="0">
                <a:latin typeface="Calibri" pitchFamily="34" charset="0"/>
                <a:cs typeface="Calibri" pitchFamily="34" charset="0"/>
              </a:rPr>
              <a:t>Unidirectional many-to-many</a:t>
            </a:r>
          </a:p>
          <a:p>
            <a:pPr lvl="1">
              <a:buFont typeface="Wingdings" pitchFamily="2" charset="2"/>
              <a:buChar char="§"/>
            </a:pPr>
            <a:r>
              <a:rPr lang="en-US" sz="1400" dirty="0" smtClean="0">
                <a:latin typeface="Calibri" pitchFamily="34" charset="0"/>
                <a:cs typeface="Calibri" pitchFamily="34" charset="0"/>
              </a:rPr>
              <a:t>Bidirectional one-to-one</a:t>
            </a:r>
          </a:p>
          <a:p>
            <a:pPr lvl="1">
              <a:buFont typeface="Wingdings" pitchFamily="2" charset="2"/>
              <a:buChar char="§"/>
            </a:pPr>
            <a:r>
              <a:rPr lang="en-US" sz="1400" dirty="0" smtClean="0">
                <a:latin typeface="Calibri" pitchFamily="34" charset="0"/>
                <a:cs typeface="Calibri" pitchFamily="34" charset="0"/>
              </a:rPr>
              <a:t>Bidirectional one-to-many</a:t>
            </a:r>
          </a:p>
          <a:p>
            <a:pPr lvl="1">
              <a:buFont typeface="Wingdings" pitchFamily="2" charset="2"/>
              <a:buChar char="§"/>
            </a:pPr>
            <a:r>
              <a:rPr lang="en-US" sz="1400" dirty="0" smtClean="0">
                <a:latin typeface="Calibri" pitchFamily="34" charset="0"/>
                <a:cs typeface="Calibri" pitchFamily="34" charset="0"/>
              </a:rPr>
              <a:t>Bidirectional many-to-many</a:t>
            </a:r>
          </a:p>
          <a:p>
            <a:r>
              <a:rPr lang="en-US" sz="1400" dirty="0" smtClean="0">
                <a:latin typeface="Calibri" pitchFamily="34" charset="0"/>
                <a:cs typeface="Calibri" pitchFamily="34" charset="0"/>
              </a:rPr>
              <a:t>Representing associations with join tables makes the</a:t>
            </a:r>
          </a:p>
          <a:p>
            <a:r>
              <a:rPr lang="en-US" sz="1400" dirty="0" smtClean="0">
                <a:latin typeface="Calibri" pitchFamily="34" charset="0"/>
                <a:cs typeface="Calibri" pitchFamily="34" charset="0"/>
              </a:rPr>
              <a:t>database schema cleaner</a:t>
            </a:r>
          </a:p>
          <a:p>
            <a:r>
              <a:rPr lang="en-US" sz="1400" dirty="0" err="1" smtClean="0">
                <a:latin typeface="Calibri" pitchFamily="34" charset="0"/>
                <a:cs typeface="Calibri" pitchFamily="34" charset="0"/>
              </a:rPr>
              <a:t>Nullable</a:t>
            </a:r>
            <a:r>
              <a:rPr lang="en-US" sz="1400" dirty="0" smtClean="0">
                <a:latin typeface="Calibri" pitchFamily="34" charset="0"/>
                <a:cs typeface="Calibri" pitchFamily="34" charset="0"/>
              </a:rPr>
              <a:t> foreign keys bad </a:t>
            </a:r>
            <a:r>
              <a:rPr lang="en-US" sz="1400" dirty="0" err="1" smtClean="0">
                <a:latin typeface="Calibri" pitchFamily="34" charset="0"/>
                <a:cs typeface="Calibri" pitchFamily="34" charset="0"/>
              </a:rPr>
              <a:t>practise</a:t>
            </a:r>
            <a:endParaRPr lang="en-US" sz="1400" dirty="0" smtClean="0">
              <a:latin typeface="Calibri" pitchFamily="34" charset="0"/>
              <a:cs typeface="Calibri" pitchFamily="34" charset="0"/>
            </a:endParaRPr>
          </a:p>
          <a:p>
            <a:endParaRPr lang="en-US" sz="1400" dirty="0">
              <a:solidFill>
                <a:schemeClr val="tx1"/>
              </a:solidFill>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The One-to-One Association</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A one-to-one association between classes can be represented in a variety of ways. At its simplest, the properties of both classes are maintained in the same table. For example, a one-to-one association between a Person and an Address class might be represented as a single table, like:</a:t>
            </a:r>
          </a:p>
          <a:p>
            <a:pPr algn="just"/>
            <a:endParaRPr lang="en-US" sz="1400" dirty="0" smtClean="0">
              <a:latin typeface="Calibri" pitchFamily="34" charset="0"/>
              <a:cs typeface="Calibri" pitchFamily="34" charset="0"/>
            </a:endParaRPr>
          </a:p>
          <a:p>
            <a:pPr algn="just"/>
            <a:r>
              <a:rPr lang="en-US" sz="1400" b="1" dirty="0" smtClean="0">
                <a:latin typeface="Calibri" pitchFamily="34" charset="0"/>
                <a:cs typeface="Calibri" pitchFamily="34" charset="0"/>
              </a:rPr>
              <a:t>Person Table</a:t>
            </a:r>
          </a:p>
          <a:p>
            <a:pPr algn="just"/>
            <a:endParaRPr lang="en-US" sz="1400" dirty="0" smtClean="0">
              <a:latin typeface="Calibri" pitchFamily="34" charset="0"/>
              <a:cs typeface="Calibri" pitchFamily="34" charset="0"/>
            </a:endParaRPr>
          </a:p>
          <a:p>
            <a:pPr algn="just"/>
            <a:endParaRPr lang="en-US" sz="1400" dirty="0">
              <a:solidFill>
                <a:schemeClr val="tx1"/>
              </a:solidFill>
              <a:latin typeface="Calibri" pitchFamily="34" charset="0"/>
              <a:cs typeface="Calibri" pitchFamily="34" charset="0"/>
            </a:endParaRPr>
          </a:p>
        </p:txBody>
      </p:sp>
      <p:graphicFrame>
        <p:nvGraphicFramePr>
          <p:cNvPr id="5" name="Table 4"/>
          <p:cNvGraphicFramePr>
            <a:graphicFrameLocks noGrp="1"/>
          </p:cNvGraphicFramePr>
          <p:nvPr/>
        </p:nvGraphicFramePr>
        <p:xfrm>
          <a:off x="1285852" y="3643320"/>
          <a:ext cx="6096000" cy="74168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r>
                        <a:rPr lang="en-US" b="1" dirty="0" smtClean="0"/>
                        <a:t>PID</a:t>
                      </a:r>
                      <a:endParaRPr lang="en-US" b="1" dirty="0"/>
                    </a:p>
                  </a:txBody>
                  <a:tcPr/>
                </a:tc>
                <a:tc>
                  <a:txBody>
                    <a:bodyPr/>
                    <a:lstStyle/>
                    <a:p>
                      <a:r>
                        <a:rPr lang="en-US" b="1" dirty="0" smtClean="0"/>
                        <a:t>Name</a:t>
                      </a:r>
                      <a:endParaRPr lang="en-US" b="1" dirty="0"/>
                    </a:p>
                  </a:txBody>
                  <a:tcPr/>
                </a:tc>
                <a:tc>
                  <a:txBody>
                    <a:bodyPr/>
                    <a:lstStyle/>
                    <a:p>
                      <a:r>
                        <a:rPr lang="en-US" b="1" dirty="0" smtClean="0"/>
                        <a:t>Address</a:t>
                      </a:r>
                      <a:endParaRPr lang="en-US" b="1" dirty="0"/>
                    </a:p>
                  </a:txBody>
                  <a:tcPr/>
                </a:tc>
              </a:tr>
              <a:tr h="370840">
                <a:tc>
                  <a:txBody>
                    <a:bodyPr/>
                    <a:lstStyle/>
                    <a:p>
                      <a:r>
                        <a:rPr lang="en-US" dirty="0" smtClean="0"/>
                        <a:t>P01</a:t>
                      </a:r>
                      <a:endParaRPr lang="en-US" dirty="0"/>
                    </a:p>
                  </a:txBody>
                  <a:tcPr/>
                </a:tc>
                <a:tc>
                  <a:txBody>
                    <a:bodyPr/>
                    <a:lstStyle/>
                    <a:p>
                      <a:r>
                        <a:rPr lang="en-US" dirty="0" err="1" smtClean="0"/>
                        <a:t>Saurabh</a:t>
                      </a:r>
                      <a:endParaRPr lang="en-US" dirty="0"/>
                    </a:p>
                  </a:txBody>
                  <a:tcPr/>
                </a:tc>
                <a:tc>
                  <a:txBody>
                    <a:bodyPr/>
                    <a:lstStyle/>
                    <a:p>
                      <a:r>
                        <a:rPr lang="en-US" dirty="0" smtClean="0"/>
                        <a:t>Delhi</a:t>
                      </a:r>
                      <a:endParaRPr lang="en-US" dirty="0"/>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The One-to-One Association</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lgn="just"/>
            <a:r>
              <a:rPr lang="en-US" sz="1400" dirty="0" smtClean="0">
                <a:latin typeface="Calibri" pitchFamily="34" charset="0"/>
                <a:cs typeface="Calibri" pitchFamily="34" charset="0"/>
              </a:rPr>
              <a:t>Alternatively, the entities can be maintained in distinct tables with identical primary keys, or with a key maintained from one of the entities into the other.</a:t>
            </a:r>
          </a:p>
          <a:p>
            <a:pPr algn="just"/>
            <a:r>
              <a:rPr lang="en-US" sz="1400" dirty="0" smtClean="0">
                <a:latin typeface="Calibri" pitchFamily="34" charset="0"/>
                <a:cs typeface="Calibri" pitchFamily="34" charset="0"/>
              </a:rPr>
              <a:t>It is possible to create a mandatory foreign key relationship from one of the entities to the other, but this should not be applied in both directions because a circular dependency would be created.</a:t>
            </a:r>
          </a:p>
          <a:p>
            <a:pPr algn="just"/>
            <a:r>
              <a:rPr lang="en-US" sz="1400" b="1" dirty="0" smtClean="0">
                <a:latin typeface="Calibri" pitchFamily="34" charset="0"/>
                <a:cs typeface="Calibri" pitchFamily="34" charset="0"/>
              </a:rPr>
              <a:t>Person Table			Address Table </a:t>
            </a:r>
          </a:p>
          <a:p>
            <a:pPr algn="just"/>
            <a:endParaRPr lang="en-US" sz="1400" dirty="0" smtClean="0">
              <a:latin typeface="Calibri" pitchFamily="34" charset="0"/>
              <a:cs typeface="Calibri" pitchFamily="34" charset="0"/>
            </a:endParaRPr>
          </a:p>
          <a:p>
            <a:pPr algn="just"/>
            <a:endParaRPr lang="en-US" sz="1400" dirty="0">
              <a:solidFill>
                <a:schemeClr val="tx1"/>
              </a:solidFill>
              <a:latin typeface="Calibri" pitchFamily="34" charset="0"/>
              <a:cs typeface="Calibri" pitchFamily="34" charset="0"/>
            </a:endParaRPr>
          </a:p>
        </p:txBody>
      </p:sp>
      <p:graphicFrame>
        <p:nvGraphicFramePr>
          <p:cNvPr id="5" name="Table 4"/>
          <p:cNvGraphicFramePr>
            <a:graphicFrameLocks noGrp="1"/>
          </p:cNvGraphicFramePr>
          <p:nvPr/>
        </p:nvGraphicFramePr>
        <p:xfrm>
          <a:off x="714348" y="3643320"/>
          <a:ext cx="2928958" cy="928694"/>
        </p:xfrm>
        <a:graphic>
          <a:graphicData uri="http://schemas.openxmlformats.org/drawingml/2006/table">
            <a:tbl>
              <a:tblPr firstRow="1" bandRow="1">
                <a:tableStyleId>{5940675A-B579-460E-94D1-54222C63F5DA}</a:tableStyleId>
              </a:tblPr>
              <a:tblGrid>
                <a:gridCol w="1464479"/>
                <a:gridCol w="1464479"/>
              </a:tblGrid>
              <a:tr h="464347">
                <a:tc>
                  <a:txBody>
                    <a:bodyPr/>
                    <a:lstStyle/>
                    <a:p>
                      <a:r>
                        <a:rPr lang="en-US" b="1" dirty="0" smtClean="0"/>
                        <a:t>PID</a:t>
                      </a:r>
                      <a:endParaRPr lang="en-US" b="1" dirty="0"/>
                    </a:p>
                  </a:txBody>
                  <a:tcPr/>
                </a:tc>
                <a:tc>
                  <a:txBody>
                    <a:bodyPr/>
                    <a:lstStyle/>
                    <a:p>
                      <a:r>
                        <a:rPr lang="en-US" b="1" dirty="0" smtClean="0"/>
                        <a:t>Name</a:t>
                      </a:r>
                      <a:endParaRPr lang="en-US" b="1" dirty="0"/>
                    </a:p>
                  </a:txBody>
                  <a:tcPr/>
                </a:tc>
              </a:tr>
              <a:tr h="464347">
                <a:tc>
                  <a:txBody>
                    <a:bodyPr/>
                    <a:lstStyle/>
                    <a:p>
                      <a:r>
                        <a:rPr lang="en-US" dirty="0" smtClean="0"/>
                        <a:t>P01</a:t>
                      </a:r>
                      <a:endParaRPr lang="en-US" dirty="0"/>
                    </a:p>
                  </a:txBody>
                  <a:tcPr/>
                </a:tc>
                <a:tc>
                  <a:txBody>
                    <a:bodyPr/>
                    <a:lstStyle/>
                    <a:p>
                      <a:r>
                        <a:rPr lang="en-US" dirty="0" err="1" smtClean="0"/>
                        <a:t>Saurabh</a:t>
                      </a:r>
                      <a:endParaRPr lang="en-US" dirty="0"/>
                    </a:p>
                  </a:txBody>
                  <a:tcPr/>
                </a:tc>
              </a:tr>
            </a:tbl>
          </a:graphicData>
        </a:graphic>
      </p:graphicFrame>
      <p:graphicFrame>
        <p:nvGraphicFramePr>
          <p:cNvPr id="6" name="Table 5"/>
          <p:cNvGraphicFramePr>
            <a:graphicFrameLocks noGrp="1"/>
          </p:cNvGraphicFramePr>
          <p:nvPr/>
        </p:nvGraphicFramePr>
        <p:xfrm>
          <a:off x="3929058" y="3643320"/>
          <a:ext cx="2928958" cy="928694"/>
        </p:xfrm>
        <a:graphic>
          <a:graphicData uri="http://schemas.openxmlformats.org/drawingml/2006/table">
            <a:tbl>
              <a:tblPr firstRow="1" bandRow="1">
                <a:tableStyleId>{5940675A-B579-460E-94D1-54222C63F5DA}</a:tableStyleId>
              </a:tblPr>
              <a:tblGrid>
                <a:gridCol w="1464479"/>
                <a:gridCol w="1464479"/>
              </a:tblGrid>
              <a:tr h="464347">
                <a:tc>
                  <a:txBody>
                    <a:bodyPr/>
                    <a:lstStyle/>
                    <a:p>
                      <a:r>
                        <a:rPr lang="en-US" b="1" dirty="0" smtClean="0"/>
                        <a:t>PID</a:t>
                      </a:r>
                      <a:endParaRPr lang="en-US" b="1" dirty="0"/>
                    </a:p>
                  </a:txBody>
                  <a:tcPr/>
                </a:tc>
                <a:tc>
                  <a:txBody>
                    <a:bodyPr/>
                    <a:lstStyle/>
                    <a:p>
                      <a:r>
                        <a:rPr lang="en-US" b="1" dirty="0" smtClean="0"/>
                        <a:t>Address</a:t>
                      </a:r>
                      <a:endParaRPr lang="en-US" b="1" dirty="0"/>
                    </a:p>
                  </a:txBody>
                  <a:tcPr/>
                </a:tc>
              </a:tr>
              <a:tr h="464347">
                <a:tc>
                  <a:txBody>
                    <a:bodyPr/>
                    <a:lstStyle/>
                    <a:p>
                      <a:r>
                        <a:rPr lang="en-US" dirty="0" smtClean="0"/>
                        <a:t>P01</a:t>
                      </a:r>
                      <a:endParaRPr lang="en-US" dirty="0"/>
                    </a:p>
                  </a:txBody>
                  <a:tcPr/>
                </a:tc>
                <a:tc>
                  <a:txBody>
                    <a:bodyPr/>
                    <a:lstStyle/>
                    <a:p>
                      <a:r>
                        <a:rPr lang="en-US" dirty="0" smtClean="0"/>
                        <a:t>Delhi</a:t>
                      </a:r>
                      <a:endParaRPr lang="en-US" dirty="0"/>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Unidirectional one-to-one associations </a:t>
            </a:r>
          </a:p>
        </p:txBody>
      </p:sp>
      <p:graphicFrame>
        <p:nvGraphicFramePr>
          <p:cNvPr id="5" name="Content Placeholder 4"/>
          <p:cNvGraphicFramePr>
            <a:graphicFrameLocks noGrp="1"/>
          </p:cNvGraphicFramePr>
          <p:nvPr>
            <p:ph sz="quarter" idx="13"/>
          </p:nvPr>
        </p:nvGraphicFramePr>
        <p:xfrm>
          <a:off x="609600" y="1492250"/>
          <a:ext cx="7923213" cy="3505200"/>
        </p:xfrm>
        <a:graphic>
          <a:graphicData uri="http://schemas.openxmlformats.org/drawingml/2006/table">
            <a:tbl>
              <a:tblPr firstRow="1" bandRow="1">
                <a:tableStyleId>{5940675A-B579-460E-94D1-54222C63F5DA}</a:tableStyleId>
              </a:tblPr>
              <a:tblGrid>
                <a:gridCol w="7923213"/>
              </a:tblGrid>
              <a:tr h="370840">
                <a:tc>
                  <a:txBody>
                    <a:bodyPr/>
                    <a:lstStyle/>
                    <a:p>
                      <a:r>
                        <a:rPr lang="en-US" sz="1600" dirty="0" smtClean="0">
                          <a:latin typeface="Calibri" pitchFamily="34" charset="0"/>
                          <a:cs typeface="Calibri" pitchFamily="34" charset="0"/>
                        </a:rPr>
                        <a:t>package sample;</a:t>
                      </a:r>
                    </a:p>
                    <a:p>
                      <a:r>
                        <a:rPr lang="en-US" sz="1600" dirty="0" smtClean="0">
                          <a:latin typeface="Calibri" pitchFamily="34" charset="0"/>
                          <a:cs typeface="Calibri" pitchFamily="34" charset="0"/>
                        </a:rPr>
                        <a:t>public class Address</a:t>
                      </a:r>
                    </a:p>
                    <a:p>
                      <a:r>
                        <a:rPr lang="en-US" sz="1600" dirty="0" smtClean="0">
                          <a:latin typeface="Calibri" pitchFamily="34" charset="0"/>
                          <a:cs typeface="Calibri" pitchFamily="34" charset="0"/>
                        </a:rPr>
                        <a:t>{</a:t>
                      </a:r>
                    </a:p>
                    <a:p>
                      <a:r>
                        <a:rPr lang="en-US" sz="1600" dirty="0" smtClean="0">
                          <a:latin typeface="Calibri" pitchFamily="34" charset="0"/>
                          <a:cs typeface="Calibri" pitchFamily="34" charset="0"/>
                        </a:rPr>
                        <a:t>	private long id;</a:t>
                      </a:r>
                    </a:p>
                    <a:p>
                      <a:r>
                        <a:rPr lang="en-US" sz="1600" dirty="0" smtClean="0">
                          <a:latin typeface="Calibri" pitchFamily="34" charset="0"/>
                          <a:cs typeface="Calibri" pitchFamily="34" charset="0"/>
                        </a:rPr>
                        <a:t>	private String city;</a:t>
                      </a:r>
                    </a:p>
                    <a:p>
                      <a:r>
                        <a:rPr lang="en-US" sz="1600" dirty="0" smtClean="0">
                          <a:latin typeface="Calibri" pitchFamily="34" charset="0"/>
                          <a:cs typeface="Calibri" pitchFamily="34" charset="0"/>
                        </a:rPr>
                        <a:t>	private String state;	</a:t>
                      </a:r>
                    </a:p>
                    <a:p>
                      <a:r>
                        <a:rPr lang="en-US" sz="1600" dirty="0" smtClean="0">
                          <a:latin typeface="Calibri" pitchFamily="34" charset="0"/>
                          <a:cs typeface="Calibri" pitchFamily="34" charset="0"/>
                        </a:rPr>
                        <a:t>	public Address() { super(); }	</a:t>
                      </a:r>
                    </a:p>
                    <a:p>
                      <a:r>
                        <a:rPr lang="en-US" sz="1600" dirty="0" smtClean="0">
                          <a:latin typeface="Calibri" pitchFamily="34" charset="0"/>
                          <a:cs typeface="Calibri" pitchFamily="34" charset="0"/>
                        </a:rPr>
                        <a:t>	public Address(String </a:t>
                      </a:r>
                      <a:r>
                        <a:rPr lang="en-US" sz="1600" dirty="0" err="1" smtClean="0">
                          <a:latin typeface="Calibri" pitchFamily="34" charset="0"/>
                          <a:cs typeface="Calibri" pitchFamily="34" charset="0"/>
                        </a:rPr>
                        <a:t>city,String</a:t>
                      </a:r>
                      <a:r>
                        <a:rPr lang="en-US" sz="1600" dirty="0" smtClean="0">
                          <a:latin typeface="Calibri" pitchFamily="34" charset="0"/>
                          <a:cs typeface="Calibri" pitchFamily="34" charset="0"/>
                        </a:rPr>
                        <a:t> state) </a:t>
                      </a:r>
                    </a:p>
                    <a:p>
                      <a:r>
                        <a:rPr lang="en-US" sz="1600" dirty="0" smtClean="0">
                          <a:latin typeface="Calibri" pitchFamily="34" charset="0"/>
                          <a:cs typeface="Calibri" pitchFamily="34" charset="0"/>
                        </a:rPr>
                        <a:t>	{</a:t>
                      </a:r>
                    </a:p>
                    <a:p>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this.city</a:t>
                      </a:r>
                      <a:r>
                        <a:rPr lang="en-US" sz="1600" dirty="0" smtClean="0">
                          <a:latin typeface="Calibri" pitchFamily="34" charset="0"/>
                          <a:cs typeface="Calibri" pitchFamily="34" charset="0"/>
                        </a:rPr>
                        <a:t>=city;</a:t>
                      </a:r>
                    </a:p>
                    <a:p>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this.state</a:t>
                      </a:r>
                      <a:r>
                        <a:rPr lang="en-US" sz="1600" dirty="0" smtClean="0">
                          <a:latin typeface="Calibri" pitchFamily="34" charset="0"/>
                          <a:cs typeface="Calibri" pitchFamily="34" charset="0"/>
                        </a:rPr>
                        <a:t>=state;</a:t>
                      </a:r>
                    </a:p>
                    <a:p>
                      <a:r>
                        <a:rPr lang="en-US" sz="1600" dirty="0" smtClean="0">
                          <a:latin typeface="Calibri" pitchFamily="34" charset="0"/>
                          <a:cs typeface="Calibri" pitchFamily="34" charset="0"/>
                        </a:rPr>
                        <a:t>	}</a:t>
                      </a:r>
                    </a:p>
                    <a:p>
                      <a:r>
                        <a:rPr lang="en-US" sz="1600" dirty="0" smtClean="0">
                          <a:latin typeface="Calibri" pitchFamily="34" charset="0"/>
                          <a:cs typeface="Calibri" pitchFamily="34" charset="0"/>
                        </a:rPr>
                        <a:t>                … getter and setter methods</a:t>
                      </a:r>
                    </a:p>
                    <a:p>
                      <a:r>
                        <a:rPr lang="en-US" sz="1600" dirty="0" smtClean="0">
                          <a:latin typeface="Calibri" pitchFamily="34" charset="0"/>
                          <a:cs typeface="Calibri" pitchFamily="34" charset="0"/>
                        </a:rPr>
                        <a:t>}</a:t>
                      </a:r>
                      <a:endParaRPr lang="en-US" sz="16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Unidirectional one-to-one associations (Continued) </a:t>
            </a:r>
          </a:p>
        </p:txBody>
      </p:sp>
      <p:graphicFrame>
        <p:nvGraphicFramePr>
          <p:cNvPr id="5" name="Content Placeholder 4"/>
          <p:cNvGraphicFramePr>
            <a:graphicFrameLocks noGrp="1"/>
          </p:cNvGraphicFramePr>
          <p:nvPr>
            <p:ph sz="quarter" idx="13"/>
          </p:nvPr>
        </p:nvGraphicFramePr>
        <p:xfrm>
          <a:off x="609600" y="1492250"/>
          <a:ext cx="7923213" cy="3261360"/>
        </p:xfrm>
        <a:graphic>
          <a:graphicData uri="http://schemas.openxmlformats.org/drawingml/2006/table">
            <a:tbl>
              <a:tblPr firstRow="1" bandRow="1">
                <a:tableStyleId>{5940675A-B579-460E-94D1-54222C63F5DA}</a:tableStyleId>
              </a:tblPr>
              <a:tblGrid>
                <a:gridCol w="7923213"/>
              </a:tblGrid>
              <a:tr h="370840">
                <a:tc>
                  <a:txBody>
                    <a:bodyPr/>
                    <a:lstStyle/>
                    <a:p>
                      <a:r>
                        <a:rPr lang="en-US" sz="1600" dirty="0" smtClean="0">
                          <a:latin typeface="Calibri" pitchFamily="34" charset="0"/>
                          <a:cs typeface="Calibri" pitchFamily="34" charset="0"/>
                        </a:rPr>
                        <a:t>package sample;</a:t>
                      </a:r>
                    </a:p>
                    <a:p>
                      <a:r>
                        <a:rPr lang="en-US" sz="1600" dirty="0" smtClean="0">
                          <a:latin typeface="Calibri" pitchFamily="34" charset="0"/>
                          <a:cs typeface="Calibri" pitchFamily="34" charset="0"/>
                        </a:rPr>
                        <a:t>public class Person</a:t>
                      </a:r>
                    </a:p>
                    <a:p>
                      <a:r>
                        <a:rPr lang="en-US" sz="1600" dirty="0" smtClean="0">
                          <a:latin typeface="Calibri" pitchFamily="34" charset="0"/>
                          <a:cs typeface="Calibri" pitchFamily="34" charset="0"/>
                        </a:rPr>
                        <a:t>{	long id;</a:t>
                      </a:r>
                    </a:p>
                    <a:p>
                      <a:r>
                        <a:rPr lang="en-US" sz="1600" dirty="0" smtClean="0">
                          <a:latin typeface="Calibri" pitchFamily="34" charset="0"/>
                          <a:cs typeface="Calibri" pitchFamily="34" charset="0"/>
                        </a:rPr>
                        <a:t>	String </a:t>
                      </a:r>
                      <a:r>
                        <a:rPr lang="en-US" sz="1600" dirty="0" err="1" smtClean="0">
                          <a:latin typeface="Calibri" pitchFamily="34" charset="0"/>
                          <a:cs typeface="Calibri" pitchFamily="34" charset="0"/>
                        </a:rPr>
                        <a:t>personName</a:t>
                      </a:r>
                      <a:r>
                        <a:rPr lang="en-US" sz="1600" dirty="0" smtClean="0">
                          <a:latin typeface="Calibri" pitchFamily="34" charset="0"/>
                          <a:cs typeface="Calibri" pitchFamily="34" charset="0"/>
                        </a:rPr>
                        <a:t>;</a:t>
                      </a:r>
                    </a:p>
                    <a:p>
                      <a:r>
                        <a:rPr lang="en-US" sz="1600" dirty="0" smtClean="0">
                          <a:latin typeface="Calibri" pitchFamily="34" charset="0"/>
                          <a:cs typeface="Calibri" pitchFamily="34" charset="0"/>
                        </a:rPr>
                        <a:t>	Address </a:t>
                      </a:r>
                      <a:r>
                        <a:rPr lang="en-US" sz="1600" dirty="0" err="1" smtClean="0">
                          <a:latin typeface="Calibri" pitchFamily="34" charset="0"/>
                          <a:cs typeface="Calibri" pitchFamily="34" charset="0"/>
                        </a:rPr>
                        <a:t>address</a:t>
                      </a:r>
                      <a:r>
                        <a:rPr lang="en-US" sz="1600" dirty="0" smtClean="0">
                          <a:latin typeface="Calibri" pitchFamily="34" charset="0"/>
                          <a:cs typeface="Calibri" pitchFamily="34" charset="0"/>
                        </a:rPr>
                        <a:t>;</a:t>
                      </a:r>
                    </a:p>
                    <a:p>
                      <a:r>
                        <a:rPr lang="en-US" sz="1600" dirty="0" smtClean="0">
                          <a:latin typeface="Calibri" pitchFamily="34" charset="0"/>
                          <a:cs typeface="Calibri" pitchFamily="34" charset="0"/>
                        </a:rPr>
                        <a:t>	public Person() { super(); }</a:t>
                      </a:r>
                    </a:p>
                    <a:p>
                      <a:r>
                        <a:rPr lang="en-US" sz="1600" dirty="0" smtClean="0">
                          <a:latin typeface="Calibri" pitchFamily="34" charset="0"/>
                          <a:cs typeface="Calibri" pitchFamily="34" charset="0"/>
                        </a:rPr>
                        <a:t>	public Person(String </a:t>
                      </a:r>
                      <a:r>
                        <a:rPr lang="en-US" sz="1600" dirty="0" err="1" smtClean="0">
                          <a:latin typeface="Calibri" pitchFamily="34" charset="0"/>
                          <a:cs typeface="Calibri" pitchFamily="34" charset="0"/>
                        </a:rPr>
                        <a:t>personName,Address</a:t>
                      </a:r>
                      <a:r>
                        <a:rPr lang="en-US" sz="1600" dirty="0" smtClean="0">
                          <a:latin typeface="Calibri" pitchFamily="34" charset="0"/>
                          <a:cs typeface="Calibri" pitchFamily="34" charset="0"/>
                        </a:rPr>
                        <a:t> address)</a:t>
                      </a:r>
                    </a:p>
                    <a:p>
                      <a:r>
                        <a:rPr lang="en-US" sz="1600" dirty="0" smtClean="0">
                          <a:latin typeface="Calibri" pitchFamily="34" charset="0"/>
                          <a:cs typeface="Calibri" pitchFamily="34" charset="0"/>
                        </a:rPr>
                        <a:t>	{</a:t>
                      </a:r>
                    </a:p>
                    <a:p>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this.personName</a:t>
                      </a:r>
                      <a:r>
                        <a:rPr lang="en-US" sz="1600" dirty="0" smtClean="0">
                          <a:latin typeface="Calibri" pitchFamily="34" charset="0"/>
                          <a:cs typeface="Calibri" pitchFamily="34" charset="0"/>
                        </a:rPr>
                        <a:t>=</a:t>
                      </a:r>
                      <a:r>
                        <a:rPr lang="en-US" sz="1600" dirty="0" err="1" smtClean="0">
                          <a:latin typeface="Calibri" pitchFamily="34" charset="0"/>
                          <a:cs typeface="Calibri" pitchFamily="34" charset="0"/>
                        </a:rPr>
                        <a:t>personName</a:t>
                      </a:r>
                      <a:r>
                        <a:rPr lang="en-US" sz="1600" dirty="0" smtClean="0">
                          <a:latin typeface="Calibri" pitchFamily="34" charset="0"/>
                          <a:cs typeface="Calibri" pitchFamily="34" charset="0"/>
                        </a:rPr>
                        <a:t>;</a:t>
                      </a:r>
                    </a:p>
                    <a:p>
                      <a:r>
                        <a:rPr lang="en-US" sz="1600" dirty="0" smtClean="0">
                          <a:latin typeface="Calibri" pitchFamily="34" charset="0"/>
                          <a:cs typeface="Calibri" pitchFamily="34" charset="0"/>
                        </a:rPr>
                        <a:t>		</a:t>
                      </a:r>
                      <a:r>
                        <a:rPr lang="en-US" sz="1600" dirty="0" err="1" smtClean="0">
                          <a:latin typeface="Calibri" pitchFamily="34" charset="0"/>
                          <a:cs typeface="Calibri" pitchFamily="34" charset="0"/>
                        </a:rPr>
                        <a:t>this.address</a:t>
                      </a:r>
                      <a:r>
                        <a:rPr lang="en-US" sz="1600" dirty="0" smtClean="0">
                          <a:latin typeface="Calibri" pitchFamily="34" charset="0"/>
                          <a:cs typeface="Calibri" pitchFamily="34" charset="0"/>
                        </a:rPr>
                        <a:t>=address;</a:t>
                      </a:r>
                    </a:p>
                    <a:p>
                      <a:r>
                        <a:rPr lang="en-US" sz="1600" dirty="0" smtClean="0">
                          <a:latin typeface="Calibri" pitchFamily="34" charset="0"/>
                          <a:cs typeface="Calibri" pitchFamily="34" charset="0"/>
                        </a:rPr>
                        <a:t>	}               </a:t>
                      </a:r>
                    </a:p>
                    <a:p>
                      <a:r>
                        <a:rPr lang="en-US" sz="1600" dirty="0" smtClean="0">
                          <a:latin typeface="Calibri" pitchFamily="34" charset="0"/>
                          <a:cs typeface="Calibri" pitchFamily="34" charset="0"/>
                        </a:rPr>
                        <a:t>                … getter and setter methods</a:t>
                      </a:r>
                    </a:p>
                    <a:p>
                      <a:r>
                        <a:rPr lang="en-US" sz="1600" dirty="0" smtClean="0">
                          <a:latin typeface="Calibri" pitchFamily="34" charset="0"/>
                          <a:cs typeface="Calibri" pitchFamily="34" charset="0"/>
                        </a:rPr>
                        <a:t>}</a:t>
                      </a:r>
                      <a:endParaRPr lang="en-US" sz="1600" dirty="0">
                        <a:latin typeface="Calibri" pitchFamily="34" charset="0"/>
                        <a:cs typeface="Calibri" pitchFamily="34" charset="0"/>
                      </a:endParaRP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Unidirectional one-to-one associations (Continued) </a:t>
            </a:r>
          </a:p>
        </p:txBody>
      </p:sp>
      <p:graphicFrame>
        <p:nvGraphicFramePr>
          <p:cNvPr id="5" name="Content Placeholder 4"/>
          <p:cNvGraphicFramePr>
            <a:graphicFrameLocks noGrp="1"/>
          </p:cNvGraphicFramePr>
          <p:nvPr>
            <p:ph sz="quarter" idx="13"/>
          </p:nvPr>
        </p:nvGraphicFramePr>
        <p:xfrm>
          <a:off x="609600" y="1492250"/>
          <a:ext cx="7923213" cy="3459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err="1" smtClean="0">
                          <a:solidFill>
                            <a:srgbClr val="7030A0"/>
                          </a:solidFill>
                          <a:latin typeface="Calibri" pitchFamily="34" charset="0"/>
                          <a:ea typeface="+mn-ea"/>
                          <a:cs typeface="Calibri" pitchFamily="34" charset="0"/>
                        </a:rPr>
                        <a:t>Person.hbm.xml</a:t>
                      </a:r>
                      <a:endParaRPr lang="en-US" sz="1300" b="1" u="sng" kern="1200" dirty="0" smtClean="0">
                        <a:solidFill>
                          <a:srgbClr val="7030A0"/>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&lt;?xml version=</a:t>
                      </a:r>
                      <a:r>
                        <a:rPr lang="en-US" sz="1300" i="1" kern="1200" dirty="0" smtClean="0">
                          <a:solidFill>
                            <a:schemeClr val="tx1"/>
                          </a:solidFill>
                          <a:latin typeface="Calibri" pitchFamily="34" charset="0"/>
                          <a:ea typeface="+mn-ea"/>
                          <a:cs typeface="Calibri" pitchFamily="34" charset="0"/>
                        </a:rPr>
                        <a:t>"1.0" encoding="UTF-8"?&gt;</a:t>
                      </a:r>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&lt;!DOCTYPE hibernate-mapping PUBLIC</a:t>
                      </a:r>
                    </a:p>
                    <a:p>
                      <a:r>
                        <a:rPr lang="en-US" sz="1300" kern="1200" dirty="0" smtClean="0">
                          <a:solidFill>
                            <a:schemeClr val="tx1"/>
                          </a:solidFill>
                          <a:latin typeface="Calibri" pitchFamily="34" charset="0"/>
                          <a:ea typeface="+mn-ea"/>
                          <a:cs typeface="Calibri" pitchFamily="34" charset="0"/>
                        </a:rPr>
                        <a:t>  "-//Hibernate/Hibernate Mapping DTD 3.0//EN"</a:t>
                      </a:r>
                    </a:p>
                    <a:p>
                      <a:r>
                        <a:rPr lang="en-US" sz="1300" kern="1200" dirty="0" smtClean="0">
                          <a:solidFill>
                            <a:schemeClr val="tx1"/>
                          </a:solidFill>
                          <a:latin typeface="Calibri" pitchFamily="34" charset="0"/>
                          <a:ea typeface="+mn-ea"/>
                          <a:cs typeface="Calibri" pitchFamily="34" charset="0"/>
                        </a:rPr>
                        <a:t>  "http://hibernate.sourceforge.net/hibernate-mapping-3.0.dtd"&gt;</a:t>
                      </a:r>
                    </a:p>
                    <a:p>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&lt;hibernate-mapping package=</a:t>
                      </a:r>
                      <a:r>
                        <a:rPr lang="en-US" sz="1300" i="1" kern="1200" dirty="0" smtClean="0">
                          <a:solidFill>
                            <a:schemeClr val="tx1"/>
                          </a:solidFill>
                          <a:latin typeface="Calibri" pitchFamily="34" charset="0"/>
                          <a:ea typeface="+mn-ea"/>
                          <a:cs typeface="Calibri" pitchFamily="34" charset="0"/>
                        </a:rPr>
                        <a:t>"sample"&gt;</a:t>
                      </a:r>
                    </a:p>
                    <a:p>
                      <a:r>
                        <a:rPr lang="en-US" sz="1300" kern="1200" dirty="0" smtClean="0">
                          <a:solidFill>
                            <a:schemeClr val="tx1"/>
                          </a:solidFill>
                          <a:latin typeface="Calibri" pitchFamily="34" charset="0"/>
                          <a:ea typeface="+mn-ea"/>
                          <a:cs typeface="Calibri" pitchFamily="34" charset="0"/>
                        </a:rPr>
                        <a:t>&lt;class name=</a:t>
                      </a:r>
                      <a:r>
                        <a:rPr lang="en-US" sz="1300" i="1" kern="1200" dirty="0" smtClean="0">
                          <a:solidFill>
                            <a:schemeClr val="tx1"/>
                          </a:solidFill>
                          <a:latin typeface="Calibri" pitchFamily="34" charset="0"/>
                          <a:ea typeface="+mn-ea"/>
                          <a:cs typeface="Calibri" pitchFamily="34" charset="0"/>
                        </a:rPr>
                        <a:t>"Person" table="</a:t>
                      </a:r>
                      <a:r>
                        <a:rPr lang="en-US" sz="1300" i="1" kern="1200" dirty="0" err="1" smtClean="0">
                          <a:solidFill>
                            <a:schemeClr val="tx1"/>
                          </a:solidFill>
                          <a:latin typeface="Calibri" pitchFamily="34" charset="0"/>
                          <a:ea typeface="+mn-ea"/>
                          <a:cs typeface="Calibri" pitchFamily="34" charset="0"/>
                        </a:rPr>
                        <a:t>PERSONUni</a:t>
                      </a:r>
                      <a:r>
                        <a:rPr lang="en-US" sz="1300" i="1" kern="1200" dirty="0" smtClean="0">
                          <a:solidFill>
                            <a:schemeClr val="tx1"/>
                          </a:solidFill>
                          <a:latin typeface="Calibri" pitchFamily="34" charset="0"/>
                          <a:ea typeface="+mn-ea"/>
                          <a:cs typeface="Calibri" pitchFamily="34" charset="0"/>
                        </a:rPr>
                        <a:t>"&gt;</a:t>
                      </a:r>
                    </a:p>
                    <a:p>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&lt;id name=</a:t>
                      </a:r>
                      <a:r>
                        <a:rPr lang="en-US" sz="1300" i="1" kern="1200" dirty="0" smtClean="0">
                          <a:solidFill>
                            <a:schemeClr val="tx1"/>
                          </a:solidFill>
                          <a:latin typeface="Calibri" pitchFamily="34" charset="0"/>
                          <a:ea typeface="+mn-ea"/>
                          <a:cs typeface="Calibri" pitchFamily="34" charset="0"/>
                        </a:rPr>
                        <a:t>"id" type="</a:t>
                      </a:r>
                      <a:r>
                        <a:rPr lang="en-US" sz="1300" i="1" kern="1200" dirty="0" err="1" smtClean="0">
                          <a:solidFill>
                            <a:schemeClr val="tx1"/>
                          </a:solidFill>
                          <a:latin typeface="Calibri" pitchFamily="34" charset="0"/>
                          <a:ea typeface="+mn-ea"/>
                          <a:cs typeface="Calibri" pitchFamily="34" charset="0"/>
                        </a:rPr>
                        <a:t>java.lang.Long</a:t>
                      </a:r>
                      <a:r>
                        <a:rPr lang="en-US" sz="1300" i="1" kern="1200" dirty="0" smtClean="0">
                          <a:solidFill>
                            <a:schemeClr val="tx1"/>
                          </a:solidFill>
                          <a:latin typeface="Calibri" pitchFamily="34" charset="0"/>
                          <a:ea typeface="+mn-ea"/>
                          <a:cs typeface="Calibri" pitchFamily="34" charset="0"/>
                        </a:rPr>
                        <a:t>" column="id"&gt;</a:t>
                      </a:r>
                    </a:p>
                    <a:p>
                      <a:r>
                        <a:rPr lang="en-US" sz="1300" kern="1200" dirty="0" smtClean="0">
                          <a:solidFill>
                            <a:schemeClr val="tx1"/>
                          </a:solidFill>
                          <a:latin typeface="Calibri" pitchFamily="34" charset="0"/>
                          <a:ea typeface="+mn-ea"/>
                          <a:cs typeface="Calibri" pitchFamily="34" charset="0"/>
                        </a:rPr>
                        <a:t>&lt;generator class=</a:t>
                      </a:r>
                      <a:r>
                        <a:rPr lang="en-US" sz="1300" i="1" kern="1200" dirty="0" smtClean="0">
                          <a:solidFill>
                            <a:schemeClr val="tx1"/>
                          </a:solidFill>
                          <a:latin typeface="Calibri" pitchFamily="34" charset="0"/>
                          <a:ea typeface="+mn-ea"/>
                          <a:cs typeface="Calibri" pitchFamily="34" charset="0"/>
                        </a:rPr>
                        <a:t>"assigned" /&gt;</a:t>
                      </a:r>
                    </a:p>
                    <a:p>
                      <a:r>
                        <a:rPr lang="en-US" sz="1300" kern="1200" dirty="0" smtClean="0">
                          <a:solidFill>
                            <a:schemeClr val="tx1"/>
                          </a:solidFill>
                          <a:latin typeface="Calibri" pitchFamily="34" charset="0"/>
                          <a:ea typeface="+mn-ea"/>
                          <a:cs typeface="Calibri" pitchFamily="34" charset="0"/>
                        </a:rPr>
                        <a:t>&lt;/id&gt;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a:t>
                      </a:r>
                      <a:r>
                        <a:rPr lang="en-US" sz="1300" i="1" kern="1200" dirty="0" err="1" smtClean="0">
                          <a:solidFill>
                            <a:schemeClr val="tx1"/>
                          </a:solidFill>
                          <a:latin typeface="Calibri" pitchFamily="34" charset="0"/>
                          <a:ea typeface="+mn-ea"/>
                          <a:cs typeface="Calibri" pitchFamily="34" charset="0"/>
                        </a:rPr>
                        <a:t>personName</a:t>
                      </a:r>
                      <a:r>
                        <a:rPr lang="en-US" sz="1300" i="1" kern="1200" dirty="0" smtClean="0">
                          <a:solidFill>
                            <a:schemeClr val="tx1"/>
                          </a:solidFill>
                          <a:latin typeface="Calibri" pitchFamily="34" charset="0"/>
                          <a:ea typeface="+mn-ea"/>
                          <a:cs typeface="Calibri" pitchFamily="34" charset="0"/>
                        </a:rPr>
                        <a:t>" column="PERSON_NAME" type="string"</a:t>
                      </a:r>
                    </a:p>
                    <a:p>
                      <a:r>
                        <a:rPr lang="en-US" sz="1300" kern="1200" dirty="0" smtClean="0">
                          <a:solidFill>
                            <a:schemeClr val="tx1"/>
                          </a:solidFill>
                          <a:latin typeface="Calibri" pitchFamily="34" charset="0"/>
                          <a:ea typeface="+mn-ea"/>
                          <a:cs typeface="Calibri" pitchFamily="34" charset="0"/>
                        </a:rPr>
                        <a:t>not-null=</a:t>
                      </a:r>
                      <a:r>
                        <a:rPr lang="en-US" sz="1300" i="1" kern="1200" dirty="0" smtClean="0">
                          <a:solidFill>
                            <a:schemeClr val="tx1"/>
                          </a:solidFill>
                          <a:latin typeface="Calibri" pitchFamily="34" charset="0"/>
                          <a:ea typeface="+mn-ea"/>
                          <a:cs typeface="Calibri" pitchFamily="34" charset="0"/>
                        </a:rPr>
                        <a:t>"false" length="50" /&gt;</a:t>
                      </a:r>
                    </a:p>
                    <a:p>
                      <a:r>
                        <a:rPr lang="en-US" sz="1300" kern="1200" dirty="0" smtClean="0">
                          <a:solidFill>
                            <a:schemeClr val="tx1"/>
                          </a:solidFill>
                          <a:latin typeface="Calibri" pitchFamily="34" charset="0"/>
                          <a:ea typeface="+mn-ea"/>
                          <a:cs typeface="Calibri" pitchFamily="34" charset="0"/>
                        </a:rPr>
                        <a:t>&lt;one-to-one name=</a:t>
                      </a:r>
                      <a:r>
                        <a:rPr lang="en-US" sz="1300" i="1" kern="1200" dirty="0" smtClean="0">
                          <a:solidFill>
                            <a:schemeClr val="tx1"/>
                          </a:solidFill>
                          <a:latin typeface="Calibri" pitchFamily="34" charset="0"/>
                          <a:ea typeface="+mn-ea"/>
                          <a:cs typeface="Calibri" pitchFamily="34" charset="0"/>
                        </a:rPr>
                        <a:t>"address" class="Address" cascade="all" /&gt;</a:t>
                      </a:r>
                    </a:p>
                    <a:p>
                      <a:r>
                        <a:rPr lang="en-US" sz="1300" kern="1200" dirty="0" smtClean="0">
                          <a:solidFill>
                            <a:schemeClr val="tx1"/>
                          </a:solidFill>
                          <a:latin typeface="Calibri" pitchFamily="34" charset="0"/>
                          <a:ea typeface="+mn-ea"/>
                          <a:cs typeface="Calibri" pitchFamily="34" charset="0"/>
                        </a:rPr>
                        <a:t>&lt;/class&gt;</a:t>
                      </a:r>
                    </a:p>
                    <a:p>
                      <a:r>
                        <a:rPr lang="en-US" sz="130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Unidirectional one-to-one associations (Continued) </a:t>
            </a:r>
          </a:p>
        </p:txBody>
      </p:sp>
      <p:graphicFrame>
        <p:nvGraphicFramePr>
          <p:cNvPr id="5" name="Content Placeholder 4"/>
          <p:cNvGraphicFramePr>
            <a:graphicFrameLocks noGrp="1"/>
          </p:cNvGraphicFramePr>
          <p:nvPr>
            <p:ph sz="quarter" idx="13"/>
          </p:nvPr>
        </p:nvGraphicFramePr>
        <p:xfrm>
          <a:off x="609600" y="1492250"/>
          <a:ext cx="7923213" cy="3459480"/>
        </p:xfrm>
        <a:graphic>
          <a:graphicData uri="http://schemas.openxmlformats.org/drawingml/2006/table">
            <a:tbl>
              <a:tblPr firstRow="1" bandRow="1">
                <a:tableStyleId>{5940675A-B579-460E-94D1-54222C63F5DA}</a:tableStyleId>
              </a:tblPr>
              <a:tblGrid>
                <a:gridCol w="7923213"/>
              </a:tblGrid>
              <a:tr h="370840">
                <a:tc>
                  <a:txBody>
                    <a:bodyPr/>
                    <a:lstStyle/>
                    <a:p>
                      <a:r>
                        <a:rPr lang="en-US" sz="1300" b="1" u="sng" kern="1200" dirty="0" err="1" smtClean="0">
                          <a:solidFill>
                            <a:srgbClr val="7030A0"/>
                          </a:solidFill>
                          <a:latin typeface="Calibri" pitchFamily="34" charset="0"/>
                          <a:ea typeface="+mn-ea"/>
                          <a:cs typeface="Calibri" pitchFamily="34" charset="0"/>
                        </a:rPr>
                        <a:t>Address.hbm.xml</a:t>
                      </a:r>
                      <a:endParaRPr lang="en-US" sz="1300" b="1" u="sng" kern="1200" dirty="0" smtClean="0">
                        <a:solidFill>
                          <a:srgbClr val="7030A0"/>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&lt;?xml version=</a:t>
                      </a:r>
                      <a:r>
                        <a:rPr lang="en-US" sz="1300" i="1" kern="1200" dirty="0" smtClean="0">
                          <a:solidFill>
                            <a:schemeClr val="tx1"/>
                          </a:solidFill>
                          <a:latin typeface="Calibri" pitchFamily="34" charset="0"/>
                          <a:ea typeface="+mn-ea"/>
                          <a:cs typeface="Calibri" pitchFamily="34" charset="0"/>
                        </a:rPr>
                        <a:t>"1.0" encoding="UTF-8"?&gt;</a:t>
                      </a:r>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&lt;!DOCTYPE hibernate-mapping PUBLIC</a:t>
                      </a:r>
                    </a:p>
                    <a:p>
                      <a:r>
                        <a:rPr lang="en-US" sz="1300" kern="1200" dirty="0" smtClean="0">
                          <a:solidFill>
                            <a:schemeClr val="tx1"/>
                          </a:solidFill>
                          <a:latin typeface="Calibri" pitchFamily="34" charset="0"/>
                          <a:ea typeface="+mn-ea"/>
                          <a:cs typeface="Calibri" pitchFamily="34" charset="0"/>
                        </a:rPr>
                        <a:t>  "-//Hibernate/Hibernate Mapping DTD 3.0//EN"</a:t>
                      </a:r>
                    </a:p>
                    <a:p>
                      <a:r>
                        <a:rPr lang="en-US" sz="1300" kern="1200" dirty="0" smtClean="0">
                          <a:solidFill>
                            <a:schemeClr val="tx1"/>
                          </a:solidFill>
                          <a:latin typeface="Calibri" pitchFamily="34" charset="0"/>
                          <a:ea typeface="+mn-ea"/>
                          <a:cs typeface="Calibri" pitchFamily="34" charset="0"/>
                        </a:rPr>
                        <a:t>  "http://hibernate.sourceforge.net/hibernate-mapping-3.0.dtd"&gt;</a:t>
                      </a:r>
                    </a:p>
                    <a:p>
                      <a:endParaRPr lang="en-US" sz="1300" kern="1200" dirty="0" smtClean="0">
                        <a:solidFill>
                          <a:schemeClr val="tx1"/>
                        </a:solidFill>
                        <a:latin typeface="Calibri" pitchFamily="34" charset="0"/>
                        <a:ea typeface="+mn-ea"/>
                        <a:cs typeface="Calibri" pitchFamily="34" charset="0"/>
                      </a:endParaRPr>
                    </a:p>
                    <a:p>
                      <a:r>
                        <a:rPr lang="en-US" sz="1300" kern="1200" dirty="0" smtClean="0">
                          <a:solidFill>
                            <a:schemeClr val="tx1"/>
                          </a:solidFill>
                          <a:latin typeface="Calibri" pitchFamily="34" charset="0"/>
                          <a:ea typeface="+mn-ea"/>
                          <a:cs typeface="Calibri" pitchFamily="34" charset="0"/>
                        </a:rPr>
                        <a:t>&lt;hibernate-mapping package=</a:t>
                      </a:r>
                      <a:r>
                        <a:rPr lang="en-US" sz="1300" i="1" kern="1200" dirty="0" smtClean="0">
                          <a:solidFill>
                            <a:schemeClr val="tx1"/>
                          </a:solidFill>
                          <a:latin typeface="Calibri" pitchFamily="34" charset="0"/>
                          <a:ea typeface="+mn-ea"/>
                          <a:cs typeface="Calibri" pitchFamily="34" charset="0"/>
                        </a:rPr>
                        <a:t>"sample"&gt;</a:t>
                      </a:r>
                    </a:p>
                    <a:p>
                      <a:r>
                        <a:rPr lang="en-US" sz="1300" kern="1200" dirty="0" smtClean="0">
                          <a:solidFill>
                            <a:schemeClr val="tx1"/>
                          </a:solidFill>
                          <a:latin typeface="Calibri" pitchFamily="34" charset="0"/>
                          <a:ea typeface="+mn-ea"/>
                          <a:cs typeface="Calibri" pitchFamily="34" charset="0"/>
                        </a:rPr>
                        <a:t>&lt;class name=</a:t>
                      </a:r>
                      <a:r>
                        <a:rPr lang="en-US" sz="1300" i="1" kern="1200" dirty="0" smtClean="0">
                          <a:solidFill>
                            <a:schemeClr val="tx1"/>
                          </a:solidFill>
                          <a:latin typeface="Calibri" pitchFamily="34" charset="0"/>
                          <a:ea typeface="+mn-ea"/>
                          <a:cs typeface="Calibri" pitchFamily="34" charset="0"/>
                        </a:rPr>
                        <a:t>"Address" table="</a:t>
                      </a:r>
                      <a:r>
                        <a:rPr lang="en-US" sz="1300" i="1" kern="1200" dirty="0" err="1" smtClean="0">
                          <a:solidFill>
                            <a:schemeClr val="tx1"/>
                          </a:solidFill>
                          <a:latin typeface="Calibri" pitchFamily="34" charset="0"/>
                          <a:ea typeface="+mn-ea"/>
                          <a:cs typeface="Calibri" pitchFamily="34" charset="0"/>
                        </a:rPr>
                        <a:t>ADDRESSUni</a:t>
                      </a:r>
                      <a:r>
                        <a:rPr lang="en-US" sz="1300" i="1" kern="1200" dirty="0" smtClean="0">
                          <a:solidFill>
                            <a:schemeClr val="tx1"/>
                          </a:solidFill>
                          <a:latin typeface="Calibri" pitchFamily="34" charset="0"/>
                          <a:ea typeface="+mn-ea"/>
                          <a:cs typeface="Calibri" pitchFamily="34" charset="0"/>
                        </a:rPr>
                        <a:t>"&gt;</a:t>
                      </a:r>
                    </a:p>
                    <a:p>
                      <a:r>
                        <a:rPr lang="en-US" sz="1300" kern="1200" dirty="0" smtClean="0">
                          <a:solidFill>
                            <a:schemeClr val="tx1"/>
                          </a:solidFill>
                          <a:latin typeface="Calibri" pitchFamily="34" charset="0"/>
                          <a:ea typeface="+mn-ea"/>
                          <a:cs typeface="Calibri" pitchFamily="34" charset="0"/>
                        </a:rPr>
                        <a:t>&lt;id name=</a:t>
                      </a:r>
                      <a:r>
                        <a:rPr lang="en-US" sz="1300" i="1" kern="1200" dirty="0" smtClean="0">
                          <a:solidFill>
                            <a:schemeClr val="tx1"/>
                          </a:solidFill>
                          <a:latin typeface="Calibri" pitchFamily="34" charset="0"/>
                          <a:ea typeface="+mn-ea"/>
                          <a:cs typeface="Calibri" pitchFamily="34" charset="0"/>
                        </a:rPr>
                        <a:t>"id" type="</a:t>
                      </a:r>
                      <a:r>
                        <a:rPr lang="en-US" sz="1300" i="1" kern="1200" dirty="0" err="1" smtClean="0">
                          <a:solidFill>
                            <a:schemeClr val="tx1"/>
                          </a:solidFill>
                          <a:latin typeface="Calibri" pitchFamily="34" charset="0"/>
                          <a:ea typeface="+mn-ea"/>
                          <a:cs typeface="Calibri" pitchFamily="34" charset="0"/>
                        </a:rPr>
                        <a:t>java.lang.Long</a:t>
                      </a:r>
                      <a:r>
                        <a:rPr lang="en-US" sz="1300" i="1" kern="1200" dirty="0" smtClean="0">
                          <a:solidFill>
                            <a:schemeClr val="tx1"/>
                          </a:solidFill>
                          <a:latin typeface="Calibri" pitchFamily="34" charset="0"/>
                          <a:ea typeface="+mn-ea"/>
                          <a:cs typeface="Calibri" pitchFamily="34" charset="0"/>
                        </a:rPr>
                        <a:t>" column="id"&gt;</a:t>
                      </a:r>
                    </a:p>
                    <a:p>
                      <a:r>
                        <a:rPr lang="en-US" sz="1300" kern="1200" dirty="0" smtClean="0">
                          <a:solidFill>
                            <a:schemeClr val="tx1"/>
                          </a:solidFill>
                          <a:latin typeface="Calibri" pitchFamily="34" charset="0"/>
                          <a:ea typeface="+mn-ea"/>
                          <a:cs typeface="Calibri" pitchFamily="34" charset="0"/>
                        </a:rPr>
                        <a:t>&lt;generator class=</a:t>
                      </a:r>
                      <a:r>
                        <a:rPr lang="en-US" sz="1300" i="1" kern="1200" dirty="0" smtClean="0">
                          <a:solidFill>
                            <a:schemeClr val="tx1"/>
                          </a:solidFill>
                          <a:latin typeface="Calibri" pitchFamily="34" charset="0"/>
                          <a:ea typeface="+mn-ea"/>
                          <a:cs typeface="Calibri" pitchFamily="34" charset="0"/>
                        </a:rPr>
                        <a:t>"assigned" /&gt;</a:t>
                      </a:r>
                    </a:p>
                    <a:p>
                      <a:r>
                        <a:rPr lang="en-US" sz="1300" kern="1200" dirty="0" smtClean="0">
                          <a:solidFill>
                            <a:schemeClr val="tx1"/>
                          </a:solidFill>
                          <a:latin typeface="Calibri" pitchFamily="34" charset="0"/>
                          <a:ea typeface="+mn-ea"/>
                          <a:cs typeface="Calibri" pitchFamily="34" charset="0"/>
                        </a:rPr>
                        <a:t>&lt;/id&gt;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"city" column="CITY" type="string" not-null="false"</a:t>
                      </a:r>
                    </a:p>
                    <a:p>
                      <a:r>
                        <a:rPr lang="en-US" sz="1300" kern="1200" dirty="0" smtClean="0">
                          <a:solidFill>
                            <a:schemeClr val="tx1"/>
                          </a:solidFill>
                          <a:latin typeface="Calibri" pitchFamily="34" charset="0"/>
                          <a:ea typeface="+mn-ea"/>
                          <a:cs typeface="Calibri" pitchFamily="34" charset="0"/>
                        </a:rPr>
                        <a:t>length=</a:t>
                      </a:r>
                      <a:r>
                        <a:rPr lang="en-US" sz="1300" i="1" kern="1200" dirty="0" smtClean="0">
                          <a:solidFill>
                            <a:schemeClr val="tx1"/>
                          </a:solidFill>
                          <a:latin typeface="Calibri" pitchFamily="34" charset="0"/>
                          <a:ea typeface="+mn-ea"/>
                          <a:cs typeface="Calibri" pitchFamily="34" charset="0"/>
                        </a:rPr>
                        <a:t>"50" /&gt;</a:t>
                      </a:r>
                    </a:p>
                    <a:p>
                      <a:r>
                        <a:rPr lang="en-US" sz="1300" kern="1200" dirty="0" smtClean="0">
                          <a:solidFill>
                            <a:schemeClr val="tx1"/>
                          </a:solidFill>
                          <a:latin typeface="Calibri" pitchFamily="34" charset="0"/>
                          <a:ea typeface="+mn-ea"/>
                          <a:cs typeface="Calibri" pitchFamily="34" charset="0"/>
                        </a:rPr>
                        <a:t>&lt;property name=</a:t>
                      </a:r>
                      <a:r>
                        <a:rPr lang="en-US" sz="1300" i="1" kern="1200" dirty="0" smtClean="0">
                          <a:solidFill>
                            <a:schemeClr val="tx1"/>
                          </a:solidFill>
                          <a:latin typeface="Calibri" pitchFamily="34" charset="0"/>
                          <a:ea typeface="+mn-ea"/>
                          <a:cs typeface="Calibri" pitchFamily="34" charset="0"/>
                        </a:rPr>
                        <a:t>"state" column="STATE" type="string" not-null="false"</a:t>
                      </a:r>
                    </a:p>
                    <a:p>
                      <a:r>
                        <a:rPr lang="en-US" sz="1300" kern="1200" dirty="0" smtClean="0">
                          <a:solidFill>
                            <a:schemeClr val="tx1"/>
                          </a:solidFill>
                          <a:latin typeface="Calibri" pitchFamily="34" charset="0"/>
                          <a:ea typeface="+mn-ea"/>
                          <a:cs typeface="Calibri" pitchFamily="34" charset="0"/>
                        </a:rPr>
                        <a:t>length=</a:t>
                      </a:r>
                      <a:r>
                        <a:rPr lang="en-US" sz="1300" i="1" kern="1200" dirty="0" smtClean="0">
                          <a:solidFill>
                            <a:schemeClr val="tx1"/>
                          </a:solidFill>
                          <a:latin typeface="Calibri" pitchFamily="34" charset="0"/>
                          <a:ea typeface="+mn-ea"/>
                          <a:cs typeface="Calibri" pitchFamily="34" charset="0"/>
                        </a:rPr>
                        <a:t>"50" /&gt;</a:t>
                      </a:r>
                    </a:p>
                    <a:p>
                      <a:r>
                        <a:rPr lang="en-US" sz="1300" kern="1200" dirty="0" smtClean="0">
                          <a:solidFill>
                            <a:schemeClr val="tx1"/>
                          </a:solidFill>
                          <a:latin typeface="Calibri" pitchFamily="34" charset="0"/>
                          <a:ea typeface="+mn-ea"/>
                          <a:cs typeface="Calibri" pitchFamily="34" charset="0"/>
                        </a:rPr>
                        <a:t>&lt;/class&gt;</a:t>
                      </a:r>
                    </a:p>
                    <a:p>
                      <a:r>
                        <a:rPr lang="en-US" sz="1300" kern="1200" dirty="0" smtClean="0">
                          <a:solidFill>
                            <a:schemeClr val="tx1"/>
                          </a:solidFill>
                          <a:latin typeface="Calibri" pitchFamily="34" charset="0"/>
                          <a:ea typeface="+mn-ea"/>
                          <a:cs typeface="Calibri" pitchFamily="34" charset="0"/>
                        </a:rPr>
                        <a:t>&lt;/hibernate-mapping&gt;</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r>
              <a:rPr lang="en-US" sz="2000" b="1" dirty="0" smtClean="0">
                <a:latin typeface="Calibri" pitchFamily="34" charset="0"/>
                <a:cs typeface="Calibri" pitchFamily="34" charset="0"/>
              </a:rPr>
              <a:t>Example Unidirectional one-to-one associations (Continued) </a:t>
            </a:r>
          </a:p>
        </p:txBody>
      </p:sp>
      <p:graphicFrame>
        <p:nvGraphicFramePr>
          <p:cNvPr id="5" name="Content Placeholder 4"/>
          <p:cNvGraphicFramePr>
            <a:graphicFrameLocks noGrp="1"/>
          </p:cNvGraphicFramePr>
          <p:nvPr>
            <p:ph sz="quarter" idx="13"/>
          </p:nvPr>
        </p:nvGraphicFramePr>
        <p:xfrm>
          <a:off x="609600" y="1492250"/>
          <a:ext cx="7923213" cy="3566160"/>
        </p:xfrm>
        <a:graphic>
          <a:graphicData uri="http://schemas.openxmlformats.org/drawingml/2006/table">
            <a:tbl>
              <a:tblPr firstRow="1" bandRow="1">
                <a:tableStyleId>{5940675A-B579-460E-94D1-54222C63F5DA}</a:tableStyleId>
              </a:tblPr>
              <a:tblGrid>
                <a:gridCol w="7923213"/>
              </a:tblGrid>
              <a:tr h="370840">
                <a:tc>
                  <a:txBody>
                    <a:bodyPr/>
                    <a:lstStyle/>
                    <a:p>
                      <a:r>
                        <a:rPr lang="en-US" sz="1200" kern="1200" dirty="0" smtClean="0">
                          <a:solidFill>
                            <a:schemeClr val="tx1"/>
                          </a:solidFill>
                          <a:latin typeface="Calibri" pitchFamily="34" charset="0"/>
                          <a:ea typeface="+mn-ea"/>
                          <a:cs typeface="Calibri" pitchFamily="34" charset="0"/>
                        </a:rPr>
                        <a:t>package </a:t>
                      </a:r>
                      <a:r>
                        <a:rPr lang="en-US" sz="1200" kern="1200" dirty="0" err="1" smtClean="0">
                          <a:solidFill>
                            <a:schemeClr val="tx1"/>
                          </a:solidFill>
                          <a:latin typeface="Calibri" pitchFamily="34" charset="0"/>
                          <a:ea typeface="+mn-ea"/>
                          <a:cs typeface="Calibri" pitchFamily="34" charset="0"/>
                        </a:rPr>
                        <a:t>foo</a:t>
                      </a:r>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//Import </a:t>
                      </a:r>
                      <a:r>
                        <a:rPr lang="en-US" sz="1200" kern="1200" baseline="0" dirty="0" smtClean="0">
                          <a:solidFill>
                            <a:schemeClr val="tx1"/>
                          </a:solidFill>
                          <a:latin typeface="Calibri" pitchFamily="34" charset="0"/>
                          <a:ea typeface="+mn-ea"/>
                          <a:cs typeface="Calibri" pitchFamily="34" charset="0"/>
                        </a:rPr>
                        <a:t> statement</a:t>
                      </a:r>
                      <a:r>
                        <a:rPr lang="en-US" sz="1200" kern="1200" dirty="0" smtClean="0">
                          <a:solidFill>
                            <a:schemeClr val="tx1"/>
                          </a:solidFill>
                          <a:latin typeface="Calibri" pitchFamily="34" charset="0"/>
                          <a:ea typeface="+mn-ea"/>
                          <a:cs typeface="Calibri" pitchFamily="34" charset="0"/>
                        </a:rPr>
                        <a:t> </a:t>
                      </a:r>
                    </a:p>
                    <a:p>
                      <a:r>
                        <a:rPr lang="en-US" sz="1200" kern="1200" dirty="0" smtClean="0">
                          <a:solidFill>
                            <a:schemeClr val="tx1"/>
                          </a:solidFill>
                          <a:latin typeface="Calibri" pitchFamily="34" charset="0"/>
                          <a:ea typeface="+mn-ea"/>
                          <a:cs typeface="Calibri" pitchFamily="34" charset="0"/>
                        </a:rPr>
                        <a:t>public class </a:t>
                      </a:r>
                      <a:r>
                        <a:rPr lang="en-US" sz="1200" kern="1200" dirty="0" err="1" smtClean="0">
                          <a:solidFill>
                            <a:schemeClr val="tx1"/>
                          </a:solidFill>
                          <a:latin typeface="Calibri" pitchFamily="34" charset="0"/>
                          <a:ea typeface="+mn-ea"/>
                          <a:cs typeface="Calibri" pitchFamily="34" charset="0"/>
                        </a:rPr>
                        <a:t>PersonDAO</a:t>
                      </a:r>
                      <a:r>
                        <a:rPr lang="en-US" sz="1200" kern="1200" dirty="0" smtClean="0">
                          <a:solidFill>
                            <a:schemeClr val="tx1"/>
                          </a:solidFill>
                          <a:latin typeface="Calibri" pitchFamily="34" charset="0"/>
                          <a:ea typeface="+mn-ea"/>
                          <a:cs typeface="Calibri" pitchFamily="34" charset="0"/>
                        </a:rPr>
                        <a:t> {</a:t>
                      </a:r>
                    </a:p>
                    <a:p>
                      <a:r>
                        <a:rPr lang="en-US" sz="1200" kern="1200" dirty="0" smtClean="0">
                          <a:solidFill>
                            <a:schemeClr val="tx1"/>
                          </a:solidFill>
                          <a:latin typeface="Calibri" pitchFamily="34" charset="0"/>
                          <a:ea typeface="+mn-ea"/>
                          <a:cs typeface="Calibri" pitchFamily="34" charset="0"/>
                        </a:rPr>
                        <a:t>	public static void </a:t>
                      </a:r>
                      <a:r>
                        <a:rPr lang="en-US" sz="1200" kern="1200" dirty="0" err="1" smtClean="0">
                          <a:solidFill>
                            <a:schemeClr val="tx1"/>
                          </a:solidFill>
                          <a:latin typeface="Calibri" pitchFamily="34" charset="0"/>
                          <a:ea typeface="+mn-ea"/>
                          <a:cs typeface="Calibri" pitchFamily="34" charset="0"/>
                        </a:rPr>
                        <a:t>sampleWrite</a:t>
                      </a:r>
                      <a:r>
                        <a:rPr lang="en-US" sz="1200" kern="1200" dirty="0" smtClean="0">
                          <a:solidFill>
                            <a:schemeClr val="tx1"/>
                          </a:solidFill>
                          <a:latin typeface="Calibri" pitchFamily="34" charset="0"/>
                          <a:ea typeface="+mn-ea"/>
                          <a:cs typeface="Calibri" pitchFamily="34" charset="0"/>
                        </a:rPr>
                        <a:t>() throws Exception</a:t>
                      </a:r>
                      <a:r>
                        <a:rPr lang="en-US" sz="1200" kern="1200" baseline="0" dirty="0" smtClean="0">
                          <a:solidFill>
                            <a:schemeClr val="tx1"/>
                          </a:solidFill>
                          <a:latin typeface="Calibri" pitchFamily="34" charset="0"/>
                          <a:ea typeface="+mn-ea"/>
                          <a:cs typeface="Calibri" pitchFamily="34" charset="0"/>
                        </a:rPr>
                        <a:t> </a:t>
                      </a:r>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		Session </a:t>
                      </a:r>
                      <a:r>
                        <a:rPr lang="en-US" sz="1200" kern="1200" dirty="0" err="1" smtClean="0">
                          <a:solidFill>
                            <a:schemeClr val="tx1"/>
                          </a:solidFill>
                          <a:latin typeface="Calibri" pitchFamily="34" charset="0"/>
                          <a:ea typeface="+mn-ea"/>
                          <a:cs typeface="Calibri" pitchFamily="34" charset="0"/>
                        </a:rPr>
                        <a:t>session</a:t>
                      </a:r>
                      <a:r>
                        <a:rPr lang="en-US" sz="1200" kern="1200" dirty="0" smtClean="0">
                          <a:solidFill>
                            <a:schemeClr val="tx1"/>
                          </a:solidFill>
                          <a:latin typeface="Calibri" pitchFamily="34" charset="0"/>
                          <a:ea typeface="+mn-ea"/>
                          <a:cs typeface="Calibri" pitchFamily="34" charset="0"/>
                        </a:rPr>
                        <a:t>=</a:t>
                      </a:r>
                      <a:r>
                        <a:rPr lang="en-US" sz="1200" kern="1200" dirty="0" err="1" smtClean="0">
                          <a:solidFill>
                            <a:schemeClr val="tx1"/>
                          </a:solidFill>
                          <a:latin typeface="Calibri" pitchFamily="34" charset="0"/>
                          <a:ea typeface="+mn-ea"/>
                          <a:cs typeface="Calibri" pitchFamily="34" charset="0"/>
                        </a:rPr>
                        <a:t>HibernateUtil.getSessionFactory</a:t>
                      </a:r>
                      <a:r>
                        <a:rPr lang="en-US" sz="1200" kern="1200" dirty="0" smtClean="0">
                          <a:solidFill>
                            <a:schemeClr val="tx1"/>
                          </a:solidFill>
                          <a:latin typeface="Calibri" pitchFamily="34" charset="0"/>
                          <a:ea typeface="+mn-ea"/>
                          <a:cs typeface="Calibri" pitchFamily="34" charset="0"/>
                        </a:rPr>
                        <a:t>().</a:t>
                      </a:r>
                      <a:r>
                        <a:rPr lang="en-US" sz="1200" kern="1200" dirty="0" err="1" smtClean="0">
                          <a:solidFill>
                            <a:schemeClr val="tx1"/>
                          </a:solidFill>
                          <a:latin typeface="Calibri" pitchFamily="34" charset="0"/>
                          <a:ea typeface="+mn-ea"/>
                          <a:cs typeface="Calibri" pitchFamily="34" charset="0"/>
                        </a:rPr>
                        <a:t>openSession</a:t>
                      </a:r>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		Transaction trans=</a:t>
                      </a:r>
                      <a:r>
                        <a:rPr lang="en-US" sz="1200" kern="1200" dirty="0" err="1" smtClean="0">
                          <a:solidFill>
                            <a:schemeClr val="tx1"/>
                          </a:solidFill>
                          <a:latin typeface="Calibri" pitchFamily="34" charset="0"/>
                          <a:ea typeface="+mn-ea"/>
                          <a:cs typeface="Calibri" pitchFamily="34" charset="0"/>
                        </a:rPr>
                        <a:t>session.beginTransaction</a:t>
                      </a:r>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		Address </a:t>
                      </a:r>
                      <a:r>
                        <a:rPr lang="en-US" sz="1200" kern="1200" dirty="0" err="1" smtClean="0">
                          <a:solidFill>
                            <a:schemeClr val="tx1"/>
                          </a:solidFill>
                          <a:latin typeface="Calibri" pitchFamily="34" charset="0"/>
                          <a:ea typeface="+mn-ea"/>
                          <a:cs typeface="Calibri" pitchFamily="34" charset="0"/>
                        </a:rPr>
                        <a:t>address</a:t>
                      </a:r>
                      <a:r>
                        <a:rPr lang="en-US" sz="1200" kern="1200" dirty="0" smtClean="0">
                          <a:solidFill>
                            <a:schemeClr val="tx1"/>
                          </a:solidFill>
                          <a:latin typeface="Calibri" pitchFamily="34" charset="0"/>
                          <a:ea typeface="+mn-ea"/>
                          <a:cs typeface="Calibri" pitchFamily="34" charset="0"/>
                        </a:rPr>
                        <a:t>=new Address();</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address.setId</a:t>
                      </a:r>
                      <a:r>
                        <a:rPr lang="en-US" sz="1200" kern="1200" dirty="0" smtClean="0">
                          <a:solidFill>
                            <a:schemeClr val="tx1"/>
                          </a:solidFill>
                          <a:latin typeface="Calibri" pitchFamily="34" charset="0"/>
                          <a:ea typeface="+mn-ea"/>
                          <a:cs typeface="Calibri" pitchFamily="34" charset="0"/>
                        </a:rPr>
                        <a:t>(5L);	</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address.setCity</a:t>
                      </a:r>
                      <a:r>
                        <a:rPr lang="en-US" sz="1200" kern="1200" dirty="0" smtClean="0">
                          <a:solidFill>
                            <a:schemeClr val="tx1"/>
                          </a:solidFill>
                          <a:latin typeface="Calibri" pitchFamily="34" charset="0"/>
                          <a:ea typeface="+mn-ea"/>
                          <a:cs typeface="Calibri" pitchFamily="34" charset="0"/>
                        </a:rPr>
                        <a:t>("Mumbai");</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address.setState</a:t>
                      </a:r>
                      <a:r>
                        <a:rPr lang="en-US" sz="1200" kern="1200" dirty="0" smtClean="0">
                          <a:solidFill>
                            <a:schemeClr val="tx1"/>
                          </a:solidFill>
                          <a:latin typeface="Calibri" pitchFamily="34" charset="0"/>
                          <a:ea typeface="+mn-ea"/>
                          <a:cs typeface="Calibri" pitchFamily="34" charset="0"/>
                        </a:rPr>
                        <a:t>("Maharashtra");</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System.out.println</a:t>
                      </a:r>
                      <a:r>
                        <a:rPr lang="en-US" sz="1200" kern="1200" dirty="0" smtClean="0">
                          <a:solidFill>
                            <a:schemeClr val="tx1"/>
                          </a:solidFill>
                          <a:latin typeface="Calibri" pitchFamily="34" charset="0"/>
                          <a:ea typeface="+mn-ea"/>
                          <a:cs typeface="Calibri" pitchFamily="34" charset="0"/>
                        </a:rPr>
                        <a:t>("Address Object Created........");	</a:t>
                      </a:r>
                    </a:p>
                    <a:p>
                      <a:r>
                        <a:rPr lang="en-US" sz="1200" kern="1200" dirty="0" smtClean="0">
                          <a:solidFill>
                            <a:schemeClr val="tx1"/>
                          </a:solidFill>
                          <a:latin typeface="Calibri" pitchFamily="34" charset="0"/>
                          <a:ea typeface="+mn-ea"/>
                          <a:cs typeface="Calibri" pitchFamily="34" charset="0"/>
                        </a:rPr>
                        <a:t>		Person </a:t>
                      </a:r>
                      <a:r>
                        <a:rPr lang="en-US" sz="1200" kern="1200" dirty="0" err="1" smtClean="0">
                          <a:solidFill>
                            <a:schemeClr val="tx1"/>
                          </a:solidFill>
                          <a:latin typeface="Calibri" pitchFamily="34" charset="0"/>
                          <a:ea typeface="+mn-ea"/>
                          <a:cs typeface="Calibri" pitchFamily="34" charset="0"/>
                        </a:rPr>
                        <a:t>newPerson</a:t>
                      </a:r>
                      <a:r>
                        <a:rPr lang="en-US" sz="1200" kern="1200" dirty="0" smtClean="0">
                          <a:solidFill>
                            <a:schemeClr val="tx1"/>
                          </a:solidFill>
                          <a:latin typeface="Calibri" pitchFamily="34" charset="0"/>
                          <a:ea typeface="+mn-ea"/>
                          <a:cs typeface="Calibri" pitchFamily="34" charset="0"/>
                        </a:rPr>
                        <a:t>=new Person("</a:t>
                      </a:r>
                      <a:r>
                        <a:rPr lang="en-US" sz="1200" kern="1200" dirty="0" err="1" smtClean="0">
                          <a:solidFill>
                            <a:schemeClr val="tx1"/>
                          </a:solidFill>
                          <a:latin typeface="Calibri" pitchFamily="34" charset="0"/>
                          <a:ea typeface="+mn-ea"/>
                          <a:cs typeface="Calibri" pitchFamily="34" charset="0"/>
                        </a:rPr>
                        <a:t>Priya",address</a:t>
                      </a:r>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newPerson.setId</a:t>
                      </a:r>
                      <a:r>
                        <a:rPr lang="en-US" sz="1200" kern="1200" dirty="0" smtClean="0">
                          <a:solidFill>
                            <a:schemeClr val="tx1"/>
                          </a:solidFill>
                          <a:latin typeface="Calibri" pitchFamily="34" charset="0"/>
                          <a:ea typeface="+mn-ea"/>
                          <a:cs typeface="Calibri" pitchFamily="34" charset="0"/>
                        </a:rPr>
                        <a:t>(5L);</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System.out.println</a:t>
                      </a:r>
                      <a:r>
                        <a:rPr lang="en-US" sz="1200" kern="1200" dirty="0" smtClean="0">
                          <a:solidFill>
                            <a:schemeClr val="tx1"/>
                          </a:solidFill>
                          <a:latin typeface="Calibri" pitchFamily="34" charset="0"/>
                          <a:ea typeface="+mn-ea"/>
                          <a:cs typeface="Calibri" pitchFamily="34" charset="0"/>
                        </a:rPr>
                        <a:t>("Person Object Created........");	</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session.save</a:t>
                      </a:r>
                      <a:r>
                        <a:rPr lang="en-US" sz="1200" kern="1200" dirty="0" smtClean="0">
                          <a:solidFill>
                            <a:schemeClr val="tx1"/>
                          </a:solidFill>
                          <a:latin typeface="Calibri" pitchFamily="34" charset="0"/>
                          <a:ea typeface="+mn-ea"/>
                          <a:cs typeface="Calibri" pitchFamily="34" charset="0"/>
                        </a:rPr>
                        <a:t>(</a:t>
                      </a:r>
                      <a:r>
                        <a:rPr lang="en-US" sz="1200" kern="1200" dirty="0" err="1" smtClean="0">
                          <a:solidFill>
                            <a:schemeClr val="tx1"/>
                          </a:solidFill>
                          <a:latin typeface="Calibri" pitchFamily="34" charset="0"/>
                          <a:ea typeface="+mn-ea"/>
                          <a:cs typeface="Calibri" pitchFamily="34" charset="0"/>
                        </a:rPr>
                        <a:t>newPerson</a:t>
                      </a:r>
                      <a:r>
                        <a:rPr lang="en-US" sz="1200" kern="1200" dirty="0" smtClean="0">
                          <a:solidFill>
                            <a:schemeClr val="tx1"/>
                          </a:solidFill>
                          <a:latin typeface="Calibri" pitchFamily="34" charset="0"/>
                          <a:ea typeface="+mn-ea"/>
                          <a:cs typeface="Calibri" pitchFamily="34" charset="0"/>
                        </a:rPr>
                        <a:t>);</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System.out.println</a:t>
                      </a:r>
                      <a:r>
                        <a:rPr lang="en-US" sz="1200" kern="1200" dirty="0" smtClean="0">
                          <a:solidFill>
                            <a:schemeClr val="tx1"/>
                          </a:solidFill>
                          <a:latin typeface="Calibri" pitchFamily="34" charset="0"/>
                          <a:ea typeface="+mn-ea"/>
                          <a:cs typeface="Calibri" pitchFamily="34" charset="0"/>
                        </a:rPr>
                        <a:t>("Person Object Saved........");			</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trans.commit</a:t>
                      </a:r>
                      <a:r>
                        <a:rPr lang="en-US" sz="1200" kern="1200" dirty="0" smtClean="0">
                          <a:solidFill>
                            <a:schemeClr val="tx1"/>
                          </a:solidFill>
                          <a:latin typeface="Calibri" pitchFamily="34" charset="0"/>
                          <a:ea typeface="+mn-ea"/>
                          <a:cs typeface="Calibri" pitchFamily="34" charset="0"/>
                        </a:rPr>
                        <a:t>();			</a:t>
                      </a:r>
                    </a:p>
                    <a:p>
                      <a:r>
                        <a:rPr lang="en-US" sz="1200" kern="1200" dirty="0" smtClean="0">
                          <a:solidFill>
                            <a:schemeClr val="tx1"/>
                          </a:solidFill>
                          <a:latin typeface="Calibri" pitchFamily="34" charset="0"/>
                          <a:ea typeface="+mn-ea"/>
                          <a:cs typeface="Calibri" pitchFamily="34" charset="0"/>
                        </a:rPr>
                        <a:t>		</a:t>
                      </a:r>
                      <a:r>
                        <a:rPr lang="en-US" sz="1200" kern="1200" dirty="0" err="1" smtClean="0">
                          <a:solidFill>
                            <a:schemeClr val="tx1"/>
                          </a:solidFill>
                          <a:latin typeface="Calibri" pitchFamily="34" charset="0"/>
                          <a:ea typeface="+mn-ea"/>
                          <a:cs typeface="Calibri" pitchFamily="34" charset="0"/>
                        </a:rPr>
                        <a:t>session.close</a:t>
                      </a:r>
                      <a:r>
                        <a:rPr lang="en-US" sz="1200" kern="1200" dirty="0" smtClean="0">
                          <a:solidFill>
                            <a:schemeClr val="tx1"/>
                          </a:solidFill>
                          <a:latin typeface="Calibri" pitchFamily="34" charset="0"/>
                          <a:ea typeface="+mn-ea"/>
                          <a:cs typeface="Calibri" pitchFamily="34" charset="0"/>
                        </a:rPr>
                        <a:t>(); 	</a:t>
                      </a:r>
                    </a:p>
                    <a:p>
                      <a:r>
                        <a:rPr lang="en-US" sz="1200" kern="1200" dirty="0" smtClean="0">
                          <a:solidFill>
                            <a:schemeClr val="tx1"/>
                          </a:solidFill>
                          <a:latin typeface="Calibri" pitchFamily="34" charset="0"/>
                          <a:ea typeface="+mn-ea"/>
                          <a:cs typeface="Calibri" pitchFamily="34" charset="0"/>
                        </a:rPr>
                        <a:t>	}}</a:t>
                      </a:r>
                    </a:p>
                  </a:txBody>
                  <a:tcPr/>
                </a:tc>
              </a:tr>
            </a:tbl>
          </a:graphicData>
        </a:graphic>
      </p:graphicFrame>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GB" sz="2800" b="1" dirty="0" smtClean="0">
                <a:latin typeface="Calibri" pitchFamily="34" charset="0"/>
                <a:cs typeface="Calibri" pitchFamily="34" charset="0"/>
              </a:rPr>
              <a:t>Disadvantages of ORM framework</a:t>
            </a:r>
            <a:endParaRPr lang="en-US" sz="28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marL="319088" lvl="1" indent="-319088" algn="just" defTabSz="411163">
              <a:lnSpc>
                <a:spcPct val="90000"/>
              </a:lnSpc>
              <a:spcBef>
                <a:spcPts val="700"/>
              </a:spcBef>
              <a:buClr>
                <a:schemeClr val="accent2"/>
              </a:buClr>
              <a:buSzPct val="60000"/>
              <a:buFont typeface="Wingdings" pitchFamily="2" charset="2"/>
              <a:buChar char=""/>
              <a:tabLst>
                <a:tab pos="820738" algn="l"/>
                <a:tab pos="1643063" algn="l"/>
                <a:tab pos="2465388" algn="l"/>
                <a:tab pos="3289300" algn="l"/>
                <a:tab pos="4111625" algn="l"/>
                <a:tab pos="4935538" algn="l"/>
                <a:tab pos="5757863" algn="l"/>
                <a:tab pos="6580188" algn="l"/>
                <a:tab pos="7404100" algn="l"/>
                <a:tab pos="8226425" algn="l"/>
                <a:tab pos="9050338" algn="l"/>
              </a:tabLst>
            </a:pPr>
            <a:r>
              <a:rPr lang="en-GB" sz="1300" dirty="0" smtClean="0">
                <a:latin typeface="Calibri" pitchFamily="34" charset="0"/>
                <a:cs typeface="Calibri" pitchFamily="34" charset="0"/>
              </a:rPr>
              <a:t>While using ORM framework keep the following disadvantages into consideration:</a:t>
            </a:r>
          </a:p>
          <a:p>
            <a:pPr marL="319088" lvl="1" indent="-319088" algn="just" defTabSz="411163">
              <a:lnSpc>
                <a:spcPct val="90000"/>
              </a:lnSpc>
              <a:spcBef>
                <a:spcPts val="700"/>
              </a:spcBef>
              <a:buClr>
                <a:schemeClr val="accent2"/>
              </a:buClr>
              <a:buSzPct val="60000"/>
              <a:buFont typeface="Wingdings" pitchFamily="2" charset="2"/>
              <a:buChar char=""/>
              <a:tabLst>
                <a:tab pos="820738" algn="l"/>
                <a:tab pos="1643063" algn="l"/>
                <a:tab pos="2465388" algn="l"/>
                <a:tab pos="3289300" algn="l"/>
                <a:tab pos="4111625" algn="l"/>
                <a:tab pos="4935538" algn="l"/>
                <a:tab pos="5757863" algn="l"/>
                <a:tab pos="6580188" algn="l"/>
                <a:tab pos="7404100" algn="l"/>
                <a:tab pos="8226425" algn="l"/>
                <a:tab pos="9050338" algn="l"/>
              </a:tabLst>
            </a:pPr>
            <a:r>
              <a:rPr lang="en-US" sz="1300" dirty="0" smtClean="0">
                <a:latin typeface="Calibri" pitchFamily="34" charset="0"/>
                <a:cs typeface="Calibri" pitchFamily="34" charset="0"/>
              </a:rPr>
              <a:t>Problem of identity: It is handling Identity between database </a:t>
            </a:r>
            <a:r>
              <a:rPr lang="en-US" sz="1300" dirty="0" err="1" smtClean="0">
                <a:latin typeface="Calibri" pitchFamily="34" charset="0"/>
                <a:cs typeface="Calibri" pitchFamily="34" charset="0"/>
              </a:rPr>
              <a:t>tuple</a:t>
            </a:r>
            <a:r>
              <a:rPr lang="en-US" sz="1300" dirty="0" smtClean="0">
                <a:latin typeface="Calibri" pitchFamily="34" charset="0"/>
                <a:cs typeface="Calibri" pitchFamily="34" charset="0"/>
              </a:rPr>
              <a:t> and object. Database rows are identified by their attribute subset (primary key) while objects have implicit identity. When a </a:t>
            </a:r>
            <a:r>
              <a:rPr lang="en-US" sz="1300" dirty="0" err="1" smtClean="0">
                <a:latin typeface="Calibri" pitchFamily="34" charset="0"/>
                <a:cs typeface="Calibri" pitchFamily="34" charset="0"/>
              </a:rPr>
              <a:t>tuple</a:t>
            </a:r>
            <a:r>
              <a:rPr lang="en-US" sz="1300" dirty="0" smtClean="0">
                <a:latin typeface="Calibri" pitchFamily="34" charset="0"/>
                <a:cs typeface="Calibri" pitchFamily="34" charset="0"/>
              </a:rPr>
              <a:t> is brought as object in Object-oriented environment, ORM framework has to ensure that for every </a:t>
            </a:r>
            <a:r>
              <a:rPr lang="en-US" sz="1300" dirty="0" err="1" smtClean="0">
                <a:latin typeface="Calibri" pitchFamily="34" charset="0"/>
                <a:cs typeface="Calibri" pitchFamily="34" charset="0"/>
              </a:rPr>
              <a:t>tuple</a:t>
            </a:r>
            <a:r>
              <a:rPr lang="en-US" sz="1300" dirty="0" smtClean="0">
                <a:latin typeface="Calibri" pitchFamily="34" charset="0"/>
                <a:cs typeface="Calibri" pitchFamily="34" charset="0"/>
              </a:rPr>
              <a:t> unique object instance is used.</a:t>
            </a:r>
          </a:p>
          <a:p>
            <a:pPr marL="319088" lvl="1" indent="-319088" algn="just" defTabSz="411163">
              <a:lnSpc>
                <a:spcPct val="90000"/>
              </a:lnSpc>
              <a:spcBef>
                <a:spcPts val="700"/>
              </a:spcBef>
              <a:buClr>
                <a:schemeClr val="accent2"/>
              </a:buClr>
              <a:buSzPct val="60000"/>
              <a:buFont typeface="Wingdings" pitchFamily="2" charset="2"/>
              <a:buChar char=""/>
              <a:tabLst>
                <a:tab pos="820738" algn="l"/>
                <a:tab pos="1643063" algn="l"/>
                <a:tab pos="2465388" algn="l"/>
                <a:tab pos="3289300" algn="l"/>
                <a:tab pos="4111625" algn="l"/>
                <a:tab pos="4935538" algn="l"/>
                <a:tab pos="5757863" algn="l"/>
                <a:tab pos="6580188" algn="l"/>
                <a:tab pos="7404100" algn="l"/>
                <a:tab pos="8226425" algn="l"/>
                <a:tab pos="9050338" algn="l"/>
              </a:tabLst>
            </a:pPr>
            <a:r>
              <a:rPr lang="en-US" sz="1300" dirty="0" smtClean="0">
                <a:latin typeface="Calibri" pitchFamily="34" charset="0"/>
                <a:cs typeface="Calibri" pitchFamily="34" charset="0"/>
              </a:rPr>
              <a:t>Inheritance mapping: Mapping object inheritance hierarchy with relational model. Mapping domain classes to tables and class-attribute to columns looks like a straightforward exercise until we try to map class hierarchy to a set of tables. </a:t>
            </a:r>
          </a:p>
          <a:p>
            <a:pPr marL="319088" lvl="1" indent="-319088" algn="just" defTabSz="411163">
              <a:lnSpc>
                <a:spcPct val="90000"/>
              </a:lnSpc>
              <a:spcBef>
                <a:spcPts val="700"/>
              </a:spcBef>
              <a:buClr>
                <a:schemeClr val="accent2"/>
              </a:buClr>
              <a:buSzPct val="60000"/>
              <a:buFont typeface="Wingdings" pitchFamily="2" charset="2"/>
              <a:buChar char=""/>
              <a:tabLst>
                <a:tab pos="820738" algn="l"/>
                <a:tab pos="1643063" algn="l"/>
                <a:tab pos="2465388" algn="l"/>
                <a:tab pos="3289300" algn="l"/>
                <a:tab pos="4111625" algn="l"/>
                <a:tab pos="4935538" algn="l"/>
                <a:tab pos="5757863" algn="l"/>
                <a:tab pos="6580188" algn="l"/>
                <a:tab pos="7404100" algn="l"/>
                <a:tab pos="8226425" algn="l"/>
                <a:tab pos="9050338" algn="l"/>
              </a:tabLst>
            </a:pPr>
            <a:r>
              <a:rPr lang="en-US" sz="1300" dirty="0" smtClean="0">
                <a:latin typeface="Calibri" pitchFamily="34" charset="0"/>
                <a:cs typeface="Calibri" pitchFamily="34" charset="0"/>
              </a:rPr>
              <a:t>Partial Objects: Pulling object graphs from relational database. Pulling full domain object or object graph can be unacceptable overhead. If we are just using one or two properties of entity for a simple task, pulling the entire stuff can be overkill. </a:t>
            </a:r>
          </a:p>
          <a:p>
            <a:pPr marL="319088" lvl="1" indent="-319088" algn="just" defTabSz="411163">
              <a:lnSpc>
                <a:spcPct val="90000"/>
              </a:lnSpc>
              <a:spcBef>
                <a:spcPts val="700"/>
              </a:spcBef>
              <a:buClr>
                <a:schemeClr val="accent2"/>
              </a:buClr>
              <a:buSzPct val="60000"/>
              <a:buFont typeface="Wingdings" pitchFamily="2" charset="2"/>
              <a:buChar char=""/>
              <a:tabLst>
                <a:tab pos="820738" algn="l"/>
                <a:tab pos="1643063" algn="l"/>
                <a:tab pos="2465388" algn="l"/>
                <a:tab pos="3289300" algn="l"/>
                <a:tab pos="4111625" algn="l"/>
                <a:tab pos="4935538" algn="l"/>
                <a:tab pos="5757863" algn="l"/>
                <a:tab pos="6580188" algn="l"/>
                <a:tab pos="7404100" algn="l"/>
                <a:tab pos="8226425" algn="l"/>
                <a:tab pos="9050338" algn="l"/>
              </a:tabLst>
            </a:pPr>
            <a:r>
              <a:rPr lang="en-US" sz="1300" dirty="0" smtClean="0">
                <a:latin typeface="Calibri" pitchFamily="34" charset="0"/>
                <a:cs typeface="Calibri" pitchFamily="34" charset="0"/>
              </a:rPr>
              <a:t>N:M relationship: It is maintaining bi-directional relationships. N:M Relationship management is handled differently in relational and object-oriented world. </a:t>
            </a:r>
            <a:endParaRPr lang="en-GB" sz="1300" dirty="0" smtClean="0">
              <a:latin typeface="Calibri" pitchFamily="34" charset="0"/>
              <a:cs typeface="Calibri" pitchFamily="34" charset="0"/>
            </a:endParaRPr>
          </a:p>
          <a:p>
            <a:pPr eaLnBrk="1" hangingPunct="1">
              <a:lnSpc>
                <a:spcPct val="100000"/>
              </a:lnSpc>
              <a:buFontTx/>
              <a:buNone/>
            </a:pPr>
            <a:endParaRPr lang="en-US" sz="1200" dirty="0" smtClean="0"/>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How Hibernate works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Hibernate works on any POJO</a:t>
            </a:r>
          </a:p>
          <a:p>
            <a:r>
              <a:rPr lang="en-US" sz="1600" dirty="0" smtClean="0">
                <a:latin typeface="Calibri" pitchFamily="34" charset="0"/>
                <a:cs typeface="Calibri" pitchFamily="34" charset="0"/>
              </a:rPr>
              <a:t>It requires 1 configuration file</a:t>
            </a:r>
          </a:p>
          <a:p>
            <a:pPr>
              <a:buFontTx/>
              <a:buNone/>
            </a:pPr>
            <a:r>
              <a:rPr lang="en-US" sz="1600" dirty="0" smtClean="0">
                <a:latin typeface="Calibri" pitchFamily="34" charset="0"/>
                <a:cs typeface="Calibri" pitchFamily="34" charset="0"/>
              </a:rPr>
              <a:t>	     This configuration file tells Hibernate how to connect to the db and which classes you want to store in the db</a:t>
            </a:r>
          </a:p>
          <a:p>
            <a:pPr>
              <a:buFontTx/>
              <a:buNone/>
            </a:pPr>
            <a:endParaRPr lang="en-US" sz="1600" dirty="0" smtClean="0">
              <a:latin typeface="Calibri" pitchFamily="34" charset="0"/>
              <a:cs typeface="Calibri" pitchFamily="34" charset="0"/>
            </a:endParaRPr>
          </a:p>
          <a:p>
            <a:r>
              <a:rPr lang="en-US" sz="1600" dirty="0" smtClean="0">
                <a:latin typeface="Calibri" pitchFamily="34" charset="0"/>
                <a:cs typeface="Calibri" pitchFamily="34" charset="0"/>
              </a:rPr>
              <a:t>Each mapped classes needs an additional configuration file, to tell how each class relates to tables and columns in the db.</a:t>
            </a:r>
          </a:p>
          <a:p>
            <a:pPr>
              <a:buFontTx/>
              <a:buNone/>
            </a:pPr>
            <a:endParaRPr lang="en-US" sz="1200" dirty="0" smtClean="0"/>
          </a:p>
        </p:txBody>
      </p: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How Hibernate works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b="1" dirty="0" smtClean="0">
                <a:latin typeface="Calibri" pitchFamily="34" charset="0"/>
                <a:cs typeface="Calibri" pitchFamily="34" charset="0"/>
              </a:rPr>
              <a:t>Hibernate Architecture:</a:t>
            </a:r>
          </a:p>
          <a:p>
            <a:endParaRPr lang="en-US" sz="1600" b="1" dirty="0" smtClean="0">
              <a:latin typeface="Calibri" pitchFamily="34" charset="0"/>
              <a:cs typeface="Calibri" pitchFamily="34" charset="0"/>
            </a:endParaRPr>
          </a:p>
        </p:txBody>
      </p:sp>
      <p:grpSp>
        <p:nvGrpSpPr>
          <p:cNvPr id="6" name="Group 14" descr="The grahic on the screen presents high level Hibernate architecure. Hibernate acts as a middle layer between database and Application. "/>
          <p:cNvGrpSpPr>
            <a:grpSpLocks/>
          </p:cNvGrpSpPr>
          <p:nvPr/>
        </p:nvGrpSpPr>
        <p:grpSpPr bwMode="auto">
          <a:xfrm>
            <a:off x="3500430" y="1643056"/>
            <a:ext cx="4729176" cy="2928958"/>
            <a:chOff x="673608" y="2096223"/>
            <a:chExt cx="6516624" cy="3938721"/>
          </a:xfrm>
        </p:grpSpPr>
        <p:grpSp>
          <p:nvGrpSpPr>
            <p:cNvPr id="7" name="Rounded Rectangle 22"/>
            <p:cNvGrpSpPr>
              <a:grpSpLocks/>
            </p:cNvGrpSpPr>
            <p:nvPr/>
          </p:nvGrpSpPr>
          <p:grpSpPr bwMode="auto">
            <a:xfrm>
              <a:off x="673608" y="3218088"/>
              <a:ext cx="6516624" cy="1884001"/>
              <a:chOff x="1969008" y="3675888"/>
              <a:chExt cx="6516624" cy="1883664"/>
            </a:xfrm>
          </p:grpSpPr>
          <p:pic>
            <p:nvPicPr>
              <p:cNvPr id="22" name="Rounded Rectangle 22"/>
              <p:cNvPicPr>
                <a:picLocks noChangeArrowheads="1"/>
              </p:cNvPicPr>
              <p:nvPr/>
            </p:nvPicPr>
            <p:blipFill>
              <a:blip r:embed="rId3"/>
              <a:srcRect/>
              <a:stretch>
                <a:fillRect/>
              </a:stretch>
            </p:blipFill>
            <p:spPr bwMode="auto">
              <a:xfrm>
                <a:off x="1969008" y="3675888"/>
                <a:ext cx="6516624" cy="1883664"/>
              </a:xfrm>
              <a:prstGeom prst="rect">
                <a:avLst/>
              </a:prstGeom>
              <a:noFill/>
            </p:spPr>
          </p:pic>
          <p:sp>
            <p:nvSpPr>
              <p:cNvPr id="23" name="Text Box 7"/>
              <p:cNvSpPr txBox="1">
                <a:spLocks noChangeArrowheads="1"/>
              </p:cNvSpPr>
              <p:nvPr/>
            </p:nvSpPr>
            <p:spPr bwMode="auto">
              <a:xfrm>
                <a:off x="2117127" y="3797848"/>
                <a:ext cx="6227372" cy="1602908"/>
              </a:xfrm>
              <a:prstGeom prst="rect">
                <a:avLst/>
              </a:prstGeom>
              <a:noFill/>
              <a:ln w="9525">
                <a:noFill/>
                <a:miter lim="800000"/>
                <a:headEnd/>
                <a:tailEnd/>
              </a:ln>
            </p:spPr>
            <p:txBody>
              <a:bodyPr lIns="82296" tIns="41148" rIns="82296" bIns="41148" anchor="ctr"/>
              <a:lstStyle/>
              <a:p>
                <a:pPr algn="ctr" defTabSz="411163">
                  <a:lnSpc>
                    <a:spcPct val="97000"/>
                  </a:lnSpc>
                  <a:spcBef>
                    <a:spcPts val="1013"/>
                  </a:spcBef>
                  <a:buFont typeface="Arial" charset="0"/>
                  <a:buNone/>
                  <a:tabLst>
                    <a:tab pos="0" algn="l"/>
                    <a:tab pos="911225" algn="l"/>
                    <a:tab pos="1824038" algn="l"/>
                    <a:tab pos="2736850" algn="l"/>
                    <a:tab pos="3651250" algn="l"/>
                    <a:tab pos="4564063" algn="l"/>
                    <a:tab pos="5476875" algn="l"/>
                    <a:tab pos="6389688" algn="l"/>
                    <a:tab pos="7302500" algn="l"/>
                    <a:tab pos="8215313" algn="l"/>
                    <a:tab pos="9128125" algn="l"/>
                  </a:tabLst>
                </a:pPr>
                <a:r>
                  <a:rPr lang="en-GB">
                    <a:solidFill>
                      <a:srgbClr val="FFFFFF"/>
                    </a:solidFill>
                    <a:ea typeface="SimSun" pitchFamily="2" charset="-122"/>
                    <a:cs typeface="Arial" charset="0"/>
                  </a:rPr>
                  <a:t>Hibernate</a:t>
                </a:r>
              </a:p>
            </p:txBody>
          </p:sp>
        </p:grpSp>
        <p:grpSp>
          <p:nvGrpSpPr>
            <p:cNvPr id="8" name="Rounded Rectangle 23"/>
            <p:cNvGrpSpPr>
              <a:grpSpLocks/>
            </p:cNvGrpSpPr>
            <p:nvPr/>
          </p:nvGrpSpPr>
          <p:grpSpPr bwMode="auto">
            <a:xfrm>
              <a:off x="673608" y="5083798"/>
              <a:ext cx="6516624" cy="951146"/>
              <a:chOff x="1969008" y="5541264"/>
              <a:chExt cx="6516624" cy="950976"/>
            </a:xfrm>
          </p:grpSpPr>
          <p:pic>
            <p:nvPicPr>
              <p:cNvPr id="20" name="Rounded Rectangle 23"/>
              <p:cNvPicPr>
                <a:picLocks noChangeArrowheads="1"/>
              </p:cNvPicPr>
              <p:nvPr/>
            </p:nvPicPr>
            <p:blipFill>
              <a:blip r:embed="rId4"/>
              <a:srcRect/>
              <a:stretch>
                <a:fillRect/>
              </a:stretch>
            </p:blipFill>
            <p:spPr bwMode="auto">
              <a:xfrm>
                <a:off x="1969008" y="5541264"/>
                <a:ext cx="6516624" cy="950976"/>
              </a:xfrm>
              <a:prstGeom prst="rect">
                <a:avLst/>
              </a:prstGeom>
              <a:noFill/>
            </p:spPr>
          </p:pic>
          <p:sp>
            <p:nvSpPr>
              <p:cNvPr id="21" name="Text Box 10"/>
              <p:cNvSpPr txBox="1">
                <a:spLocks noChangeArrowheads="1"/>
              </p:cNvSpPr>
              <p:nvPr/>
            </p:nvSpPr>
            <p:spPr bwMode="auto">
              <a:xfrm>
                <a:off x="2043636" y="5592642"/>
                <a:ext cx="6374354" cy="812398"/>
              </a:xfrm>
              <a:prstGeom prst="rect">
                <a:avLst/>
              </a:prstGeom>
              <a:noFill/>
              <a:ln w="9525">
                <a:noFill/>
                <a:miter lim="800000"/>
                <a:headEnd/>
                <a:tailEnd/>
              </a:ln>
            </p:spPr>
            <p:txBody>
              <a:bodyPr lIns="82296" tIns="41148" rIns="82296" bIns="41148" anchor="ctr"/>
              <a:lstStyle/>
              <a:p>
                <a:pPr algn="ctr" defTabSz="411163">
                  <a:lnSpc>
                    <a:spcPct val="97000"/>
                  </a:lnSpc>
                  <a:spcBef>
                    <a:spcPts val="1013"/>
                  </a:spcBef>
                  <a:buFont typeface="Arial" charset="0"/>
                  <a:buNone/>
                  <a:tabLst>
                    <a:tab pos="0" algn="l"/>
                    <a:tab pos="911225" algn="l"/>
                    <a:tab pos="1824038" algn="l"/>
                    <a:tab pos="2736850" algn="l"/>
                    <a:tab pos="3651250" algn="l"/>
                    <a:tab pos="4564063" algn="l"/>
                    <a:tab pos="5476875" algn="l"/>
                    <a:tab pos="6389688" algn="l"/>
                    <a:tab pos="7302500" algn="l"/>
                    <a:tab pos="8215313" algn="l"/>
                    <a:tab pos="9128125" algn="l"/>
                  </a:tabLst>
                </a:pPr>
                <a:r>
                  <a:rPr lang="en-GB">
                    <a:solidFill>
                      <a:srgbClr val="FFFFFF"/>
                    </a:solidFill>
                    <a:ea typeface="SimSun" pitchFamily="2" charset="-122"/>
                    <a:cs typeface="Arial" charset="0"/>
                  </a:rPr>
                  <a:t>Database</a:t>
                </a:r>
              </a:p>
            </p:txBody>
          </p:sp>
        </p:grpSp>
        <p:grpSp>
          <p:nvGrpSpPr>
            <p:cNvPr id="9" name="Rounded Rectangle 21"/>
            <p:cNvGrpSpPr>
              <a:grpSpLocks/>
            </p:cNvGrpSpPr>
            <p:nvPr/>
          </p:nvGrpSpPr>
          <p:grpSpPr bwMode="auto">
            <a:xfrm>
              <a:off x="673608" y="2096223"/>
              <a:ext cx="6516624" cy="1134059"/>
              <a:chOff x="1969008" y="2554224"/>
              <a:chExt cx="6516624" cy="1133856"/>
            </a:xfrm>
          </p:grpSpPr>
          <p:pic>
            <p:nvPicPr>
              <p:cNvPr id="18" name="Rounded Rectangle 21"/>
              <p:cNvPicPr>
                <a:picLocks noChangeArrowheads="1"/>
              </p:cNvPicPr>
              <p:nvPr/>
            </p:nvPicPr>
            <p:blipFill>
              <a:blip r:embed="rId5"/>
              <a:srcRect/>
              <a:stretch>
                <a:fillRect/>
              </a:stretch>
            </p:blipFill>
            <p:spPr bwMode="auto">
              <a:xfrm>
                <a:off x="1969008" y="2554224"/>
                <a:ext cx="6516624" cy="1133856"/>
              </a:xfrm>
              <a:prstGeom prst="rect">
                <a:avLst/>
              </a:prstGeom>
              <a:noFill/>
            </p:spPr>
          </p:pic>
          <p:sp>
            <p:nvSpPr>
              <p:cNvPr id="19" name="Text Box 13"/>
              <p:cNvSpPr txBox="1">
                <a:spLocks noChangeArrowheads="1"/>
              </p:cNvSpPr>
              <p:nvPr/>
            </p:nvSpPr>
            <p:spPr bwMode="auto">
              <a:xfrm>
                <a:off x="2179937" y="2741912"/>
                <a:ext cx="6101752" cy="721980"/>
              </a:xfrm>
              <a:prstGeom prst="rect">
                <a:avLst/>
              </a:prstGeom>
              <a:noFill/>
              <a:ln w="9525">
                <a:noFill/>
                <a:miter lim="800000"/>
                <a:headEnd/>
                <a:tailEnd/>
              </a:ln>
            </p:spPr>
            <p:txBody>
              <a:bodyPr lIns="82296" tIns="41148" rIns="82296" bIns="41148"/>
              <a:lstStyle/>
              <a:p>
                <a:pPr algn="ctr" defTabSz="822325">
                  <a:buClrTx/>
                  <a:buSzTx/>
                  <a:buFont typeface="Wingdings" pitchFamily="2" charset="2"/>
                  <a:buNone/>
                </a:pPr>
                <a:r>
                  <a:rPr lang="en-US">
                    <a:solidFill>
                      <a:schemeClr val="bg1"/>
                    </a:solidFill>
                    <a:cs typeface="Arial" charset="0"/>
                  </a:rPr>
                  <a:t>Application</a:t>
                </a:r>
              </a:p>
            </p:txBody>
          </p:sp>
        </p:grpSp>
        <p:grpSp>
          <p:nvGrpSpPr>
            <p:cNvPr id="10" name="AutoShape 13"/>
            <p:cNvGrpSpPr>
              <a:grpSpLocks/>
            </p:cNvGrpSpPr>
            <p:nvPr/>
          </p:nvGrpSpPr>
          <p:grpSpPr bwMode="auto">
            <a:xfrm>
              <a:off x="765048" y="3925351"/>
              <a:ext cx="2346960" cy="865787"/>
              <a:chOff x="2060448" y="4383024"/>
              <a:chExt cx="2346960" cy="865632"/>
            </a:xfrm>
          </p:grpSpPr>
          <p:pic>
            <p:nvPicPr>
              <p:cNvPr id="16" name="AutoShape 13"/>
              <p:cNvPicPr>
                <a:picLocks noChangeArrowheads="1"/>
              </p:cNvPicPr>
              <p:nvPr/>
            </p:nvPicPr>
            <p:blipFill>
              <a:blip r:embed="rId6"/>
              <a:srcRect/>
              <a:stretch>
                <a:fillRect/>
              </a:stretch>
            </p:blipFill>
            <p:spPr bwMode="auto">
              <a:xfrm>
                <a:off x="2060448" y="4383024"/>
                <a:ext cx="2346960" cy="865632"/>
              </a:xfrm>
              <a:prstGeom prst="rect">
                <a:avLst/>
              </a:prstGeom>
              <a:noFill/>
            </p:spPr>
          </p:pic>
          <p:sp>
            <p:nvSpPr>
              <p:cNvPr id="17" name="Text Box 16"/>
              <p:cNvSpPr txBox="1">
                <a:spLocks noChangeArrowheads="1"/>
              </p:cNvSpPr>
              <p:nvPr/>
            </p:nvSpPr>
            <p:spPr bwMode="auto">
              <a:xfrm>
                <a:off x="2124740" y="4421456"/>
                <a:ext cx="2225176" cy="754084"/>
              </a:xfrm>
              <a:prstGeom prst="rect">
                <a:avLst/>
              </a:prstGeom>
              <a:noFill/>
              <a:ln w="9525">
                <a:noFill/>
                <a:miter lim="800000"/>
                <a:headEnd/>
                <a:tailEnd/>
              </a:ln>
            </p:spPr>
            <p:txBody>
              <a:bodyPr wrap="none" lIns="82296" tIns="41148" rIns="82296" bIns="41148" anchor="ctr"/>
              <a:lstStyle/>
              <a:p>
                <a:pPr algn="ctr" defTabSz="411163"/>
                <a:r>
                  <a:rPr lang="en-GB">
                    <a:solidFill>
                      <a:schemeClr val="tx1"/>
                    </a:solidFill>
                    <a:ea typeface="SimSun" pitchFamily="2" charset="-122"/>
                    <a:cs typeface="Arial" charset="0"/>
                  </a:rPr>
                  <a:t>Configuration</a:t>
                </a:r>
              </a:p>
            </p:txBody>
          </p:sp>
        </p:grpSp>
        <p:grpSp>
          <p:nvGrpSpPr>
            <p:cNvPr id="11" name="AutoShape 16"/>
            <p:cNvGrpSpPr>
              <a:grpSpLocks/>
            </p:cNvGrpSpPr>
            <p:nvPr/>
          </p:nvGrpSpPr>
          <p:grpSpPr bwMode="auto">
            <a:xfrm>
              <a:off x="4751832" y="3937545"/>
              <a:ext cx="2346960" cy="865787"/>
              <a:chOff x="6047232" y="4395216"/>
              <a:chExt cx="2346960" cy="865632"/>
            </a:xfrm>
          </p:grpSpPr>
          <p:pic>
            <p:nvPicPr>
              <p:cNvPr id="14" name="AutoShape 16"/>
              <p:cNvPicPr>
                <a:picLocks noChangeArrowheads="1"/>
              </p:cNvPicPr>
              <p:nvPr/>
            </p:nvPicPr>
            <p:blipFill>
              <a:blip r:embed="rId7"/>
              <a:srcRect/>
              <a:stretch>
                <a:fillRect/>
              </a:stretch>
            </p:blipFill>
            <p:spPr bwMode="auto">
              <a:xfrm>
                <a:off x="6047232" y="4395216"/>
                <a:ext cx="2346960" cy="865632"/>
              </a:xfrm>
              <a:prstGeom prst="rect">
                <a:avLst/>
              </a:prstGeom>
              <a:noFill/>
            </p:spPr>
          </p:pic>
          <p:sp>
            <p:nvSpPr>
              <p:cNvPr id="15" name="Text Box 19"/>
              <p:cNvSpPr txBox="1">
                <a:spLocks noChangeArrowheads="1"/>
              </p:cNvSpPr>
              <p:nvPr/>
            </p:nvSpPr>
            <p:spPr bwMode="auto">
              <a:xfrm>
                <a:off x="6111712" y="4431636"/>
                <a:ext cx="2225175" cy="754084"/>
              </a:xfrm>
              <a:prstGeom prst="rect">
                <a:avLst/>
              </a:prstGeom>
              <a:noFill/>
              <a:ln w="9525">
                <a:noFill/>
                <a:miter lim="800000"/>
                <a:headEnd/>
                <a:tailEnd/>
              </a:ln>
            </p:spPr>
            <p:txBody>
              <a:bodyPr wrap="none" lIns="82296" tIns="41148" rIns="82296" bIns="41148" anchor="ctr"/>
              <a:lstStyle/>
              <a:p>
                <a:pPr algn="ctr" defTabSz="411163"/>
                <a:r>
                  <a:rPr lang="en-GB">
                    <a:solidFill>
                      <a:schemeClr val="tx1"/>
                    </a:solidFill>
                    <a:ea typeface="SimSun" pitchFamily="2" charset="-122"/>
                    <a:cs typeface="Arial" charset="0"/>
                  </a:rPr>
                  <a:t>Mapping</a:t>
                </a:r>
              </a:p>
            </p:txBody>
          </p:sp>
        </p:grpSp>
        <p:sp>
          <p:nvSpPr>
            <p:cNvPr id="12" name="AutoShape 19"/>
            <p:cNvSpPr>
              <a:spLocks noChangeArrowheads="1"/>
            </p:cNvSpPr>
            <p:nvPr/>
          </p:nvSpPr>
          <p:spPr bwMode="auto">
            <a:xfrm>
              <a:off x="2405063" y="2896530"/>
              <a:ext cx="3154362" cy="598594"/>
            </a:xfrm>
            <a:prstGeom prst="roundRect">
              <a:avLst>
                <a:gd name="adj" fmla="val 269"/>
              </a:avLst>
            </a:prstGeom>
            <a:solidFill>
              <a:srgbClr val="B381D9"/>
            </a:solidFill>
            <a:ln w="38100" algn="ctr">
              <a:solidFill>
                <a:schemeClr val="bg1"/>
              </a:solidFill>
              <a:round/>
              <a:headEnd/>
              <a:tailEnd/>
            </a:ln>
            <a:effectLst>
              <a:outerShdw dist="20000" dir="5400000" rotWithShape="0">
                <a:srgbClr val="000000">
                  <a:alpha val="37999"/>
                </a:srgbClr>
              </a:outerShdw>
            </a:effectLst>
          </p:spPr>
          <p:txBody>
            <a:bodyPr wrap="none" lIns="82296" tIns="41148" rIns="82296" bIns="41148" anchor="ctr"/>
            <a:lstStyle/>
            <a:p>
              <a:pPr defTabSz="411163"/>
              <a:endParaRPr lang="en-US">
                <a:solidFill>
                  <a:srgbClr val="FFFFFF"/>
                </a:solidFill>
                <a:cs typeface="Arial" charset="0"/>
              </a:endParaRPr>
            </a:p>
          </p:txBody>
        </p:sp>
        <p:sp>
          <p:nvSpPr>
            <p:cNvPr id="13" name="Text Box 20"/>
            <p:cNvSpPr txBox="1">
              <a:spLocks noChangeArrowheads="1"/>
            </p:cNvSpPr>
            <p:nvPr/>
          </p:nvSpPr>
          <p:spPr bwMode="auto">
            <a:xfrm>
              <a:off x="2406627" y="2991797"/>
              <a:ext cx="3152791" cy="354606"/>
            </a:xfrm>
            <a:prstGeom prst="rect">
              <a:avLst/>
            </a:prstGeom>
            <a:noFill/>
            <a:ln w="9525">
              <a:noFill/>
              <a:miter lim="800000"/>
              <a:headEnd/>
              <a:tailEnd/>
            </a:ln>
          </p:spPr>
          <p:txBody>
            <a:bodyPr lIns="82296" tIns="41148" rIns="82296" bIns="41148" anchor="ctr" anchorCtr="1">
              <a:spAutoFit/>
            </a:bodyPr>
            <a:lstStyle/>
            <a:p>
              <a:pPr defTabSz="411163">
                <a:lnSpc>
                  <a:spcPct val="97000"/>
                </a:lnSpc>
                <a:spcBef>
                  <a:spcPts val="1013"/>
                </a:spcBef>
                <a:buFont typeface="Arial" charset="0"/>
                <a:buNone/>
                <a:tabLst>
                  <a:tab pos="0" algn="l"/>
                  <a:tab pos="911225" algn="l"/>
                  <a:tab pos="1824038" algn="l"/>
                  <a:tab pos="2736850" algn="l"/>
                  <a:tab pos="3651250" algn="l"/>
                  <a:tab pos="4564063" algn="l"/>
                  <a:tab pos="5476875" algn="l"/>
                  <a:tab pos="6389688" algn="l"/>
                  <a:tab pos="7302500" algn="l"/>
                  <a:tab pos="8215313" algn="l"/>
                  <a:tab pos="9128125" algn="l"/>
                </a:tabLst>
              </a:pPr>
              <a:r>
                <a:rPr lang="en-GB" sz="1600">
                  <a:ea typeface="SimSun" pitchFamily="2" charset="-122"/>
                </a:rPr>
                <a:t>Persistent Objects</a:t>
              </a:r>
            </a:p>
          </p:txBody>
        </p:sp>
      </p:gr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How Hibernate works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r>
              <a:rPr lang="en-US" sz="1600" dirty="0" smtClean="0">
                <a:latin typeface="Calibri" pitchFamily="34" charset="0"/>
                <a:cs typeface="Calibri" pitchFamily="34" charset="0"/>
              </a:rPr>
              <a:t>Hibernate Session, Transaction and Query</a:t>
            </a: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600" b="1" dirty="0" smtClean="0">
              <a:latin typeface="Calibri" pitchFamily="34" charset="0"/>
              <a:cs typeface="Calibri" pitchFamily="34" charset="0"/>
            </a:endParaRPr>
          </a:p>
          <a:p>
            <a:endParaRPr lang="en-US" sz="1600" b="1" dirty="0" smtClean="0">
              <a:latin typeface="Calibri" pitchFamily="34" charset="0"/>
              <a:cs typeface="Calibri" pitchFamily="34" charset="0"/>
            </a:endParaRPr>
          </a:p>
        </p:txBody>
      </p:sp>
      <p:pic>
        <p:nvPicPr>
          <p:cNvPr id="6" name="Picture 6" descr="hibernate_pool"/>
          <p:cNvPicPr>
            <a:picLocks noChangeAspect="1" noChangeArrowheads="1"/>
          </p:cNvPicPr>
          <p:nvPr/>
        </p:nvPicPr>
        <p:blipFill>
          <a:blip r:embed="rId3"/>
          <a:srcRect/>
          <a:stretch>
            <a:fillRect/>
          </a:stretch>
        </p:blipFill>
        <p:spPr bwMode="auto">
          <a:xfrm>
            <a:off x="1652588" y="2443163"/>
            <a:ext cx="5838825" cy="1971675"/>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2800" b="1" dirty="0" smtClean="0">
                <a:latin typeface="Calibri" pitchFamily="34" charset="0"/>
                <a:cs typeface="Calibri" pitchFamily="34" charset="0"/>
              </a:rPr>
              <a:t>How Hibernate works</a:t>
            </a:r>
          </a:p>
        </p:txBody>
      </p:sp>
      <p:sp>
        <p:nvSpPr>
          <p:cNvPr id="4" name="Rectangle 2"/>
          <p:cNvSpPr>
            <a:spLocks noGrp="1"/>
          </p:cNvSpPr>
          <p:nvPr>
            <p:ph sz="quarter" idx="13"/>
          </p:nvPr>
        </p:nvSpPr>
        <p:spPr>
          <a:xfrm>
            <a:off x="609600" y="1491630"/>
            <a:ext cx="7922840" cy="3456384"/>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Autofit/>
          </a:bodyPr>
          <a:lstStyle>
            <a:extLst/>
          </a:lstStyle>
          <a:p>
            <a:pPr>
              <a:buFontTx/>
              <a:buNone/>
            </a:pPr>
            <a:r>
              <a:rPr lang="en-US" sz="1400" dirty="0" smtClean="0">
                <a:latin typeface="Calibri" pitchFamily="34" charset="0"/>
                <a:cs typeface="Calibri" pitchFamily="34" charset="0"/>
              </a:rPr>
              <a:t>Hibernate Session, Transaction, and Query interfaces are used to access </a:t>
            </a:r>
          </a:p>
          <a:p>
            <a:pPr>
              <a:buFontTx/>
              <a:buNone/>
            </a:pPr>
            <a:r>
              <a:rPr lang="en-US" sz="1400" dirty="0" smtClean="0">
                <a:latin typeface="Calibri" pitchFamily="34" charset="0"/>
                <a:cs typeface="Calibri" pitchFamily="34" charset="0"/>
              </a:rPr>
              <a:t>the database:</a:t>
            </a:r>
          </a:p>
          <a:p>
            <a:r>
              <a:rPr lang="en-US" sz="1400" dirty="0" smtClean="0">
                <a:latin typeface="Calibri" pitchFamily="34" charset="0"/>
                <a:cs typeface="Calibri" pitchFamily="34" charset="0"/>
              </a:rPr>
              <a:t>Session - A Hibernate Session is a single-threaded </a:t>
            </a:r>
            <a:r>
              <a:rPr lang="en-US" sz="1400" dirty="0" err="1" smtClean="0">
                <a:latin typeface="Calibri" pitchFamily="34" charset="0"/>
                <a:cs typeface="Calibri" pitchFamily="34" charset="0"/>
              </a:rPr>
              <a:t>nonshared</a:t>
            </a:r>
            <a:r>
              <a:rPr lang="en-US" sz="1400" dirty="0" smtClean="0">
                <a:latin typeface="Calibri" pitchFamily="34" charset="0"/>
                <a:cs typeface="Calibri" pitchFamily="34" charset="0"/>
              </a:rPr>
              <a:t> object that represents a particular unit of work with the database. It has the persistence manager API you call to load and store objects.(The Session internals consist of a queue of SQL statements that need to be synchronized with the database at some point and a map of managed persistence instances that are monitored by the Session.)</a:t>
            </a:r>
          </a:p>
          <a:p>
            <a:pPr>
              <a:buFont typeface="Wingdings" pitchFamily="2" charset="2"/>
              <a:buChar char="q"/>
              <a:defRPr/>
            </a:pPr>
            <a:r>
              <a:rPr lang="en-US" sz="1400" dirty="0" err="1" smtClean="0">
                <a:latin typeface="Calibri" pitchFamily="34" charset="0"/>
                <a:cs typeface="Calibri" pitchFamily="34" charset="0"/>
              </a:rPr>
              <a:t>SessionFactory</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org.hibernate.SessionFactory</a:t>
            </a:r>
            <a:r>
              <a:rPr lang="en-US" sz="1400" dirty="0" smtClean="0">
                <a:latin typeface="Calibri" pitchFamily="34" charset="0"/>
                <a:cs typeface="Calibri" pitchFamily="34" charset="0"/>
              </a:rPr>
              <a:t>): A factory for Session</a:t>
            </a:r>
          </a:p>
          <a:p>
            <a:r>
              <a:rPr lang="en-US" sz="1400" dirty="0" smtClean="0">
                <a:latin typeface="Calibri" pitchFamily="34" charset="0"/>
                <a:cs typeface="Calibri" pitchFamily="34" charset="0"/>
              </a:rPr>
              <a:t>Transaction - This Hibernate API can be used to set transaction boundaries programmatically, but it’s optional (transaction boundaries aren’t). Other choices are JDBC transaction demarcation, the JTA interface, or container-managed transactions with EJBs.</a:t>
            </a:r>
          </a:p>
          <a:p>
            <a:r>
              <a:rPr lang="en-US" sz="1400" dirty="0" smtClean="0">
                <a:latin typeface="Calibri" pitchFamily="34" charset="0"/>
                <a:cs typeface="Calibri" pitchFamily="34" charset="0"/>
              </a:rPr>
              <a:t>Query - A database query can be written in </a:t>
            </a:r>
            <a:r>
              <a:rPr lang="en-US" sz="1400" dirty="0" err="1" smtClean="0">
                <a:latin typeface="Calibri" pitchFamily="34" charset="0"/>
                <a:cs typeface="Calibri" pitchFamily="34" charset="0"/>
              </a:rPr>
              <a:t>Hibernate’s</a:t>
            </a:r>
            <a:r>
              <a:rPr lang="en-US" sz="1400" dirty="0" smtClean="0">
                <a:latin typeface="Calibri" pitchFamily="34" charset="0"/>
                <a:cs typeface="Calibri" pitchFamily="34" charset="0"/>
              </a:rPr>
              <a:t> own object-oriented query language (HQL) or plain SQL. This interface allows you to create queries, bind arguments to placeholders in the query, and execute the query </a:t>
            </a:r>
            <a:r>
              <a:rPr lang="en-US" sz="1400" dirty="0" err="1" smtClean="0">
                <a:latin typeface="Calibri" pitchFamily="34" charset="0"/>
                <a:cs typeface="Calibri" pitchFamily="34" charset="0"/>
              </a:rPr>
              <a:t>invarious</a:t>
            </a:r>
            <a:r>
              <a:rPr lang="en-US" sz="1400" dirty="0" smtClean="0">
                <a:latin typeface="Calibri" pitchFamily="34" charset="0"/>
                <a:cs typeface="Calibri" pitchFamily="34" charset="0"/>
              </a:rPr>
              <a:t> ways.</a:t>
            </a:r>
          </a:p>
        </p:txBody>
      </p:sp>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2865</Words>
  <Application>Microsoft Office PowerPoint</Application>
  <PresentationFormat>On-screen Show (16:9)</PresentationFormat>
  <Paragraphs>628</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Theme1</vt:lpstr>
      <vt:lpstr>Slide 1</vt:lpstr>
      <vt:lpstr>What is Hibernate</vt:lpstr>
      <vt:lpstr>Knowing Object Relational Mapping</vt:lpstr>
      <vt:lpstr>Advantages of Hibernate framework</vt:lpstr>
      <vt:lpstr>Disadvantages of ORM framework</vt:lpstr>
      <vt:lpstr>How Hibernate works</vt:lpstr>
      <vt:lpstr>How Hibernate works</vt:lpstr>
      <vt:lpstr>How Hibernate works</vt:lpstr>
      <vt:lpstr>How Hibernate works</vt:lpstr>
      <vt:lpstr>Hibernate example: Prepare domain objects (POJO)</vt:lpstr>
      <vt:lpstr>Hibernate example: Write Hibernate configuration(Event.hbm.xml)</vt:lpstr>
      <vt:lpstr>&lt;id&gt; element</vt:lpstr>
      <vt:lpstr>&lt;composite-id&gt;</vt:lpstr>
      <vt:lpstr>&lt;property&gt; element</vt:lpstr>
      <vt:lpstr>Hibernate example: Write Hibernate configuration(hibernate.cfg.xml)</vt:lpstr>
      <vt:lpstr>Hibernate example: Write Hibernate configuration(Continued)</vt:lpstr>
      <vt:lpstr>Hibernate example: Create Hibernate runtime</vt:lpstr>
      <vt:lpstr>Hibernate example(Continued)</vt:lpstr>
      <vt:lpstr>Hibernate example(Continued)</vt:lpstr>
      <vt:lpstr>Hibernate example(Continued)</vt:lpstr>
      <vt:lpstr>Hibernate example(Continued)</vt:lpstr>
      <vt:lpstr>Hibernate example(Continued)</vt:lpstr>
      <vt:lpstr>Hibernate example(Continued)</vt:lpstr>
      <vt:lpstr>Hibernate example(Continued)</vt:lpstr>
      <vt:lpstr>Hibernate example(Continued)</vt:lpstr>
      <vt:lpstr>Mappings</vt:lpstr>
      <vt:lpstr>Revision</vt:lpstr>
      <vt:lpstr>Collection mapping</vt:lpstr>
      <vt:lpstr>Mapping Set in Collection Mapping</vt:lpstr>
      <vt:lpstr>Example: Mapping Set in Collection Mapping</vt:lpstr>
      <vt:lpstr>Example: Mapping Set in Collection Mapping</vt:lpstr>
      <vt:lpstr>Example: Mapping Set in Collection Mapping</vt:lpstr>
      <vt:lpstr>Mapping Bag in Collection Mapping</vt:lpstr>
      <vt:lpstr>Example: Mapping Bag in Collection Mapping</vt:lpstr>
      <vt:lpstr>Example: Mapping Bag in Collection Mapping</vt:lpstr>
      <vt:lpstr>Example: Mapping Set in Collection Mapping</vt:lpstr>
      <vt:lpstr>Mapping Map</vt:lpstr>
      <vt:lpstr>Example: Mapping Map</vt:lpstr>
      <vt:lpstr>Example: Mapping Map</vt:lpstr>
      <vt:lpstr>Example: Mapping Map</vt:lpstr>
      <vt:lpstr>Association mapping</vt:lpstr>
      <vt:lpstr>The One-to-One Association</vt:lpstr>
      <vt:lpstr>The One-to-One Association</vt:lpstr>
      <vt:lpstr>Example Unidirectional one-to-one associations </vt:lpstr>
      <vt:lpstr>Example Unidirectional one-to-one associations (Continued) </vt:lpstr>
      <vt:lpstr>Example Unidirectional one-to-one associations (Continued) </vt:lpstr>
      <vt:lpstr>Example Unidirectional one-to-one associations (Continued) </vt:lpstr>
      <vt:lpstr>Example Unidirectional one-to-one associations (Continued)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2015-05-14T07:21:02Z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