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62"/>
  </p:notesMasterIdLst>
  <p:sldIdLst>
    <p:sldId id="408" r:id="rId2"/>
    <p:sldId id="445" r:id="rId3"/>
    <p:sldId id="44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 id="470" r:id="rId28"/>
    <p:sldId id="471" r:id="rId29"/>
    <p:sldId id="472"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85" r:id="rId43"/>
    <p:sldId id="486" r:id="rId44"/>
    <p:sldId id="487" r:id="rId45"/>
    <p:sldId id="488" r:id="rId46"/>
    <p:sldId id="489" r:id="rId47"/>
    <p:sldId id="490" r:id="rId48"/>
    <p:sldId id="491" r:id="rId49"/>
    <p:sldId id="492" r:id="rId50"/>
    <p:sldId id="493" r:id="rId51"/>
    <p:sldId id="494" r:id="rId52"/>
    <p:sldId id="496" r:id="rId53"/>
    <p:sldId id="495" r:id="rId54"/>
    <p:sldId id="497" r:id="rId55"/>
    <p:sldId id="498" r:id="rId56"/>
    <p:sldId id="499" r:id="rId57"/>
    <p:sldId id="500" r:id="rId58"/>
    <p:sldId id="501" r:id="rId59"/>
    <p:sldId id="502" r:id="rId60"/>
    <p:sldId id="503" r:id="rId6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65" autoAdjust="0"/>
    <p:restoredTop sz="94386" autoAdjust="0"/>
  </p:normalViewPr>
  <p:slideViewPr>
    <p:cSldViewPr>
      <p:cViewPr varScale="1">
        <p:scale>
          <a:sx n="92" d="100"/>
          <a:sy n="92" d="100"/>
        </p:scale>
        <p:origin x="-70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5/15/2015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
          <p:cNvSpPr>
            <a:spLocks noGrp="1" noRot="1" noChangeAspect="1" noTextEdit="1"/>
          </p:cNvSpPr>
          <p:nvPr>
            <p:ph type="sldImg"/>
          </p:nvPr>
        </p:nvSpPr>
        <p:spPr bwMode="auto">
          <a:noFill/>
          <a:ln>
            <a:solidFill>
              <a:srgbClr val="000000"/>
            </a:solidFill>
            <a:miter lim="800000"/>
            <a:headEnd/>
            <a:tailEnd/>
          </a:ln>
        </p:spPr>
      </p:sp>
      <p:sp>
        <p:nvSpPr>
          <p:cNvPr id="18227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0FFCFD-FFEC-4DF8-B038-B454C3F4DD76}"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5/15/2015</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5/15/2015</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5/15/2015</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5/15/2015</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5/15/2015</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5/15/2015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5/15/2015</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5/15/2015</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5/15/2015</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5/15/2015</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hibernate.sourceforge.net/hibernate-mapping-3.0.dt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3600" b="1" dirty="0" smtClean="0">
              <a:latin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eaLnBrk="1" hangingPunct="1">
              <a:buNone/>
            </a:pPr>
            <a:r>
              <a:rPr lang="en-US" sz="3600" b="1" u="sng" smtClean="0">
                <a:solidFill>
                  <a:schemeClr val="tx1"/>
                </a:solidFill>
                <a:latin typeface="Calibri" pitchFamily="34" charset="0"/>
                <a:cs typeface="Arial" pitchFamily="34" charset="0"/>
              </a:rPr>
              <a:t>HIBERNATE</a:t>
            </a:r>
            <a:endParaRPr lang="en-US" sz="3600" b="1" u="sng" dirty="0" smtClean="0">
              <a:solidFill>
                <a:schemeClr val="tx1"/>
              </a:solidFill>
              <a:latin typeface="Calibri" pitchFamily="34" charset="0"/>
              <a:cs typeface="Arial" pitchFamily="34" charset="0"/>
            </a:endParaRPr>
          </a:p>
          <a:p>
            <a:pPr algn="ctr" eaLnBrk="1" hangingPunct="1">
              <a:buNone/>
            </a:pPr>
            <a:r>
              <a:rPr lang="en-US" sz="2000" b="1" u="sng" dirty="0" err="1" smtClean="0">
                <a:solidFill>
                  <a:schemeClr val="tx1"/>
                </a:solidFill>
                <a:latin typeface="Calibri" pitchFamily="34" charset="0"/>
                <a:cs typeface="Arial" pitchFamily="34" charset="0"/>
              </a:rPr>
              <a:t>By:Saurabh</a:t>
            </a:r>
            <a:r>
              <a:rPr lang="en-US" sz="2000" b="1" u="sng" dirty="0" smtClean="0">
                <a:solidFill>
                  <a:schemeClr val="tx1"/>
                </a:solidFill>
                <a:latin typeface="Calibri" pitchFamily="34" charset="0"/>
                <a:cs typeface="Arial" pitchFamily="34" charset="0"/>
              </a:rPr>
              <a:t> Kumar Sharma</a:t>
            </a:r>
            <a:endParaRPr lang="en-US" sz="2000" b="1" u="sng"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Question.hbm.xml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&lt;?xml version=</a:t>
                      </a:r>
                      <a:r>
                        <a:rPr lang="en-US" sz="1400" i="1" kern="1200" dirty="0" smtClean="0">
                          <a:solidFill>
                            <a:schemeClr val="tx1"/>
                          </a:solidFill>
                          <a:latin typeface="Calibri" pitchFamily="34" charset="0"/>
                          <a:ea typeface="+mn-ea"/>
                          <a:cs typeface="Calibri" pitchFamily="34" charset="0"/>
                        </a:rPr>
                        <a:t>'1.0' encoding='UTF-8'?&gt;</a:t>
                      </a:r>
                    </a:p>
                    <a:p>
                      <a:r>
                        <a:rPr lang="en-US" sz="1400" kern="1200" dirty="0" smtClean="0">
                          <a:solidFill>
                            <a:schemeClr val="tx1"/>
                          </a:solidFill>
                          <a:latin typeface="Calibri" pitchFamily="34" charset="0"/>
                          <a:ea typeface="+mn-ea"/>
                          <a:cs typeface="Calibri" pitchFamily="34" charset="0"/>
                        </a:rPr>
                        <a:t>&lt;!DOCTYPE hibernate-mapping PUBLIC</a:t>
                      </a:r>
                    </a:p>
                    <a:p>
                      <a:r>
                        <a:rPr lang="en-US" sz="1400" kern="1200" dirty="0" smtClean="0">
                          <a:solidFill>
                            <a:schemeClr val="tx1"/>
                          </a:solidFill>
                          <a:latin typeface="Calibri" pitchFamily="34" charset="0"/>
                          <a:ea typeface="+mn-ea"/>
                          <a:cs typeface="Calibri" pitchFamily="34" charset="0"/>
                        </a:rPr>
                        <a:t>          "-//Hibernate/Hibernate Mapping DTD 3.0//EN"</a:t>
                      </a:r>
                    </a:p>
                    <a:p>
                      <a:r>
                        <a:rPr lang="en-US" sz="1400" kern="1200" dirty="0" smtClean="0">
                          <a:solidFill>
                            <a:schemeClr val="tx1"/>
                          </a:solidFill>
                          <a:latin typeface="Calibri" pitchFamily="34" charset="0"/>
                          <a:ea typeface="+mn-ea"/>
                          <a:cs typeface="Calibri" pitchFamily="34" charset="0"/>
                        </a:rPr>
                        <a:t>          "http://hibernate.sourceforge.net/hibernate-mapping-3.0.dtd"&gt;</a:t>
                      </a:r>
                    </a:p>
                    <a:p>
                      <a:r>
                        <a:rPr lang="en-US" sz="1400" kern="1200" dirty="0" smtClean="0">
                          <a:solidFill>
                            <a:schemeClr val="tx1"/>
                          </a:solidFill>
                          <a:latin typeface="Calibri" pitchFamily="34" charset="0"/>
                          <a:ea typeface="+mn-ea"/>
                          <a:cs typeface="Calibri" pitchFamily="34" charset="0"/>
                        </a:rPr>
                        <a:t>&lt;hibernate-mapping&gt;</a:t>
                      </a:r>
                    </a:p>
                    <a:p>
                      <a:pPr lvl="1"/>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foo.Question</a:t>
                      </a:r>
                      <a:r>
                        <a:rPr lang="en-US" sz="1400" i="1" kern="1200" dirty="0" smtClean="0">
                          <a:solidFill>
                            <a:schemeClr val="tx1"/>
                          </a:solidFill>
                          <a:latin typeface="Calibri" pitchFamily="34" charset="0"/>
                          <a:ea typeface="+mn-ea"/>
                          <a:cs typeface="Calibri" pitchFamily="34" charset="0"/>
                        </a:rPr>
                        <a:t>" table="Question"&gt;</a:t>
                      </a:r>
                    </a:p>
                    <a:p>
                      <a:pPr lvl="2"/>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"id"&gt;</a:t>
                      </a:r>
                    </a:p>
                    <a:p>
                      <a:pPr lvl="3"/>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"increment" /&gt;</a:t>
                      </a:r>
                    </a:p>
                    <a:p>
                      <a:pPr lvl="2"/>
                      <a:r>
                        <a:rPr lang="en-US" sz="1400" kern="1200" dirty="0" smtClean="0">
                          <a:solidFill>
                            <a:schemeClr val="tx1"/>
                          </a:solidFill>
                          <a:latin typeface="Calibri" pitchFamily="34" charset="0"/>
                          <a:ea typeface="+mn-ea"/>
                          <a:cs typeface="Calibri" pitchFamily="34" charset="0"/>
                        </a:rPr>
                        <a:t>&lt;/id&gt;</a:t>
                      </a:r>
                    </a:p>
                    <a:p>
                      <a:pPr lvl="2"/>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qname</a:t>
                      </a:r>
                      <a:r>
                        <a:rPr lang="en-US" sz="1400" i="1" kern="1200" dirty="0" smtClean="0">
                          <a:solidFill>
                            <a:schemeClr val="tx1"/>
                          </a:solidFill>
                          <a:latin typeface="Calibri" pitchFamily="34" charset="0"/>
                          <a:ea typeface="+mn-ea"/>
                          <a:cs typeface="Calibri" pitchFamily="34" charset="0"/>
                        </a:rPr>
                        <a:t>" /&gt;</a:t>
                      </a:r>
                    </a:p>
                    <a:p>
                      <a:pPr lvl="2"/>
                      <a:r>
                        <a:rPr lang="en-US" sz="1400" kern="1200" dirty="0" smtClean="0">
                          <a:solidFill>
                            <a:schemeClr val="tx1"/>
                          </a:solidFill>
                          <a:latin typeface="Calibri" pitchFamily="34" charset="0"/>
                          <a:ea typeface="+mn-ea"/>
                          <a:cs typeface="Calibri" pitchFamily="34" charset="0"/>
                        </a:rPr>
                        <a:t>&lt;list name=</a:t>
                      </a:r>
                      <a:r>
                        <a:rPr lang="en-US" sz="1400" i="1" kern="1200" dirty="0" smtClean="0">
                          <a:solidFill>
                            <a:schemeClr val="tx1"/>
                          </a:solidFill>
                          <a:latin typeface="Calibri" pitchFamily="34" charset="0"/>
                          <a:ea typeface="+mn-ea"/>
                          <a:cs typeface="Calibri" pitchFamily="34" charset="0"/>
                        </a:rPr>
                        <a:t>"answers" cascade="all"&gt;</a:t>
                      </a:r>
                    </a:p>
                    <a:p>
                      <a:pPr lvl="3"/>
                      <a:r>
                        <a:rPr lang="en-US" sz="1400" kern="1200" dirty="0" smtClean="0">
                          <a:solidFill>
                            <a:schemeClr val="tx1"/>
                          </a:solidFill>
                          <a:latin typeface="Calibri" pitchFamily="34" charset="0"/>
                          <a:ea typeface="+mn-ea"/>
                          <a:cs typeface="Calibri" pitchFamily="34" charset="0"/>
                        </a:rPr>
                        <a:t>&lt;key column=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qid</a:t>
                      </a:r>
                      <a:r>
                        <a:rPr lang="en-US" sz="1400" i="1" kern="1200" dirty="0" smtClean="0">
                          <a:solidFill>
                            <a:schemeClr val="tx1"/>
                          </a:solidFill>
                          <a:latin typeface="Calibri" pitchFamily="34" charset="0"/>
                          <a:ea typeface="+mn-ea"/>
                          <a:cs typeface="Calibri" pitchFamily="34" charset="0"/>
                        </a:rPr>
                        <a:t>"&gt;&lt;/key&gt;</a:t>
                      </a:r>
                    </a:p>
                    <a:p>
                      <a:pPr lvl="3"/>
                      <a:r>
                        <a:rPr lang="en-US" sz="1400" kern="1200" dirty="0" smtClean="0">
                          <a:solidFill>
                            <a:schemeClr val="tx1"/>
                          </a:solidFill>
                          <a:latin typeface="Calibri" pitchFamily="34" charset="0"/>
                          <a:ea typeface="+mn-ea"/>
                          <a:cs typeface="Calibri" pitchFamily="34" charset="0"/>
                        </a:rPr>
                        <a:t>&lt;index column=</a:t>
                      </a:r>
                      <a:r>
                        <a:rPr lang="en-US" sz="1400" i="1" kern="1200" dirty="0" smtClean="0">
                          <a:solidFill>
                            <a:schemeClr val="tx1"/>
                          </a:solidFill>
                          <a:latin typeface="Calibri" pitchFamily="34" charset="0"/>
                          <a:ea typeface="+mn-ea"/>
                          <a:cs typeface="Calibri" pitchFamily="34" charset="0"/>
                        </a:rPr>
                        <a:t>"type"&gt;&lt;/index&gt;</a:t>
                      </a:r>
                    </a:p>
                    <a:p>
                      <a:pPr lvl="3"/>
                      <a:r>
                        <a:rPr lang="en-US" sz="1400" kern="1200" dirty="0" smtClean="0">
                          <a:solidFill>
                            <a:schemeClr val="tx1"/>
                          </a:solidFill>
                          <a:latin typeface="Calibri" pitchFamily="34" charset="0"/>
                          <a:ea typeface="+mn-ea"/>
                          <a:cs typeface="Calibri" pitchFamily="34" charset="0"/>
                        </a:rPr>
                        <a:t>&lt;one-to-many class=</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foo.Answer</a:t>
                      </a:r>
                      <a:r>
                        <a:rPr lang="en-US" sz="1400" i="1" kern="1200" dirty="0" smtClean="0">
                          <a:solidFill>
                            <a:schemeClr val="tx1"/>
                          </a:solidFill>
                          <a:latin typeface="Calibri" pitchFamily="34" charset="0"/>
                          <a:ea typeface="+mn-ea"/>
                          <a:cs typeface="Calibri" pitchFamily="34" charset="0"/>
                        </a:rPr>
                        <a:t>" /&gt;</a:t>
                      </a:r>
                    </a:p>
                    <a:p>
                      <a:pPr lvl="2"/>
                      <a:r>
                        <a:rPr lang="en-US" sz="1400" kern="1200" dirty="0" smtClean="0">
                          <a:solidFill>
                            <a:schemeClr val="tx1"/>
                          </a:solidFill>
                          <a:latin typeface="Calibri" pitchFamily="34" charset="0"/>
                          <a:ea typeface="+mn-ea"/>
                          <a:cs typeface="Calibri" pitchFamily="34" charset="0"/>
                        </a:rPr>
                        <a:t>&lt;/list&gt;</a:t>
                      </a:r>
                    </a:p>
                    <a:p>
                      <a:pPr lvl="1"/>
                      <a:r>
                        <a:rPr lang="en-US" sz="1400" kern="1200" dirty="0" smtClean="0">
                          <a:solidFill>
                            <a:schemeClr val="tx1"/>
                          </a:solidFill>
                          <a:latin typeface="Calibri" pitchFamily="34" charset="0"/>
                          <a:ea typeface="+mn-ea"/>
                          <a:cs typeface="Calibri" pitchFamily="34" charset="0"/>
                        </a:rPr>
                        <a:t>&lt;/class&gt;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p>
        </p:txBody>
      </p:sp>
      <p:graphicFrame>
        <p:nvGraphicFramePr>
          <p:cNvPr id="5" name="Content Placeholder 4"/>
          <p:cNvGraphicFramePr>
            <a:graphicFrameLocks noGrp="1"/>
          </p:cNvGraphicFramePr>
          <p:nvPr>
            <p:ph sz="quarter" idx="13"/>
          </p:nvPr>
        </p:nvGraphicFramePr>
        <p:xfrm>
          <a:off x="642910" y="1353520"/>
          <a:ext cx="7923213" cy="201168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Question.hbm.xml</a:t>
                      </a:r>
                      <a:r>
                        <a:rPr lang="en-US" sz="1400" b="1" u="sng" kern="1200" dirty="0" smtClean="0">
                          <a:solidFill>
                            <a:srgbClr val="7030A0"/>
                          </a:solidFill>
                          <a:latin typeface="Calibri" pitchFamily="34" charset="0"/>
                          <a:ea typeface="+mn-ea"/>
                          <a:cs typeface="Calibri" pitchFamily="34" charset="0"/>
                        </a:rPr>
                        <a:t>(continued)</a:t>
                      </a:r>
                    </a:p>
                    <a:p>
                      <a:pPr lvl="1"/>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foo.Answer</a:t>
                      </a:r>
                      <a:r>
                        <a:rPr lang="en-US" sz="1400" i="1" kern="1200" dirty="0" smtClean="0">
                          <a:solidFill>
                            <a:schemeClr val="tx1"/>
                          </a:solidFill>
                          <a:latin typeface="Calibri" pitchFamily="34" charset="0"/>
                          <a:ea typeface="+mn-ea"/>
                          <a:cs typeface="Calibri" pitchFamily="34" charset="0"/>
                        </a:rPr>
                        <a:t>" table="ans501"&gt;</a:t>
                      </a:r>
                    </a:p>
                    <a:p>
                      <a:pPr lvl="2"/>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"id"&gt;</a:t>
                      </a:r>
                    </a:p>
                    <a:p>
                      <a:pPr lvl="3"/>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"increment"&gt;&lt;/generator&gt;</a:t>
                      </a:r>
                    </a:p>
                    <a:p>
                      <a:pPr lvl="2"/>
                      <a:r>
                        <a:rPr lang="en-US" sz="1400" kern="1200" dirty="0" smtClean="0">
                          <a:solidFill>
                            <a:schemeClr val="tx1"/>
                          </a:solidFill>
                          <a:latin typeface="Calibri" pitchFamily="34" charset="0"/>
                          <a:ea typeface="+mn-ea"/>
                          <a:cs typeface="Calibri" pitchFamily="34" charset="0"/>
                        </a:rPr>
                        <a:t>&lt;/id&gt;</a:t>
                      </a:r>
                    </a:p>
                    <a:p>
                      <a:pPr lvl="2"/>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answername</a:t>
                      </a:r>
                      <a:r>
                        <a:rPr lang="en-US" sz="1400" i="1" kern="1200" dirty="0" smtClean="0">
                          <a:solidFill>
                            <a:schemeClr val="tx1"/>
                          </a:solidFill>
                          <a:latin typeface="Calibri" pitchFamily="34" charset="0"/>
                          <a:ea typeface="+mn-ea"/>
                          <a:cs typeface="Calibri" pitchFamily="34" charset="0"/>
                        </a:rPr>
                        <a:t>" /&gt;</a:t>
                      </a:r>
                    </a:p>
                    <a:p>
                      <a:pPr lvl="1"/>
                      <a:r>
                        <a:rPr lang="en-US" sz="1400" kern="1200" dirty="0" smtClean="0">
                          <a:solidFill>
                            <a:schemeClr val="tx1"/>
                          </a:solidFill>
                          <a:latin typeface="Calibri" pitchFamily="34" charset="0"/>
                          <a:ea typeface="+mn-ea"/>
                          <a:cs typeface="Calibri" pitchFamily="34" charset="0"/>
                        </a:rPr>
                        <a:t>&lt;/class&gt;</a:t>
                      </a:r>
                    </a:p>
                    <a:p>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&lt;/hibernate-mapping&gt;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endParaRPr lang="en-US" sz="2000"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356616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smtClean="0">
                          <a:solidFill>
                            <a:srgbClr val="7030A0"/>
                          </a:solidFill>
                          <a:latin typeface="Calibri" pitchFamily="34" charset="0"/>
                          <a:ea typeface="+mn-ea"/>
                          <a:cs typeface="Calibri" pitchFamily="34" charset="0"/>
                        </a:rPr>
                        <a:t>SaveQuestion.java</a:t>
                      </a:r>
                    </a:p>
                    <a:p>
                      <a:r>
                        <a:rPr lang="en-US" sz="1200" b="1" kern="1200" dirty="0" smtClean="0">
                          <a:solidFill>
                            <a:schemeClr val="tx1"/>
                          </a:solidFill>
                          <a:latin typeface="Calibri" pitchFamily="34" charset="0"/>
                          <a:ea typeface="+mn-ea"/>
                          <a:cs typeface="Calibri" pitchFamily="34" charset="0"/>
                        </a:rPr>
                        <a:t>public static void main(String[] </a:t>
                      </a:r>
                      <a:r>
                        <a:rPr lang="en-US" sz="1200" b="1" kern="1200" dirty="0" err="1" smtClean="0">
                          <a:solidFill>
                            <a:schemeClr val="tx1"/>
                          </a:solidFill>
                          <a:latin typeface="Calibri" pitchFamily="34" charset="0"/>
                          <a:ea typeface="+mn-ea"/>
                          <a:cs typeface="Calibri" pitchFamily="34" charset="0"/>
                        </a:rPr>
                        <a:t>args</a:t>
                      </a:r>
                      <a:r>
                        <a:rPr lang="en-US" sz="1200" b="1" kern="1200" dirty="0" smtClean="0">
                          <a:solidFill>
                            <a:schemeClr val="tx1"/>
                          </a:solidFill>
                          <a:latin typeface="Calibri" pitchFamily="34" charset="0"/>
                          <a:ea typeface="+mn-ea"/>
                          <a:cs typeface="Calibri" pitchFamily="34" charset="0"/>
                        </a:rPr>
                        <a:t>) {</a:t>
                      </a:r>
                    </a:p>
                    <a:p>
                      <a:pPr lvl="1"/>
                      <a:r>
                        <a:rPr lang="en-US" sz="1200" kern="1200" dirty="0" smtClean="0">
                          <a:solidFill>
                            <a:schemeClr val="tx1"/>
                          </a:solidFill>
                          <a:latin typeface="Calibri" pitchFamily="34" charset="0"/>
                          <a:ea typeface="+mn-ea"/>
                          <a:cs typeface="Calibri" pitchFamily="34" charset="0"/>
                        </a:rPr>
                        <a:t>Session </a:t>
                      </a:r>
                      <a:r>
                        <a:rPr lang="en-US" sz="1200" kern="1200" dirty="0" err="1" smtClean="0">
                          <a:solidFill>
                            <a:schemeClr val="tx1"/>
                          </a:solidFill>
                          <a:latin typeface="Calibri" pitchFamily="34" charset="0"/>
                          <a:ea typeface="+mn-ea"/>
                          <a:cs typeface="Calibri" pitchFamily="34" charset="0"/>
                        </a:rPr>
                        <a:t>session</a:t>
                      </a:r>
                      <a:r>
                        <a:rPr lang="en-US" sz="1200" kern="1200" dirty="0" smtClean="0">
                          <a:solidFill>
                            <a:schemeClr val="tx1"/>
                          </a:solidFill>
                          <a:latin typeface="Calibri" pitchFamily="34" charset="0"/>
                          <a:ea typeface="+mn-ea"/>
                          <a:cs typeface="Calibri" pitchFamily="34" charset="0"/>
                        </a:rPr>
                        <a:t> = </a:t>
                      </a:r>
                      <a:r>
                        <a:rPr lang="en-US" sz="1200" kern="1200" dirty="0" err="1" smtClean="0">
                          <a:solidFill>
                            <a:schemeClr val="tx1"/>
                          </a:solidFill>
                          <a:latin typeface="Calibri" pitchFamily="34" charset="0"/>
                          <a:ea typeface="+mn-ea"/>
                          <a:cs typeface="Calibri" pitchFamily="34" charset="0"/>
                        </a:rPr>
                        <a:t>HibernateUtil.</a:t>
                      </a:r>
                      <a:r>
                        <a:rPr lang="en-US" sz="1200" i="1" kern="1200" dirty="0" err="1" smtClean="0">
                          <a:solidFill>
                            <a:schemeClr val="tx1"/>
                          </a:solidFill>
                          <a:latin typeface="Calibri" pitchFamily="34" charset="0"/>
                          <a:ea typeface="+mn-ea"/>
                          <a:cs typeface="Calibri" pitchFamily="34" charset="0"/>
                        </a:rPr>
                        <a:t>getSessionFactory</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openSession</a:t>
                      </a:r>
                      <a:r>
                        <a:rPr lang="en-US" sz="1200" i="1" kern="1200" dirty="0" smtClean="0">
                          <a:solidFill>
                            <a:schemeClr val="tx1"/>
                          </a:solidFill>
                          <a:latin typeface="Calibri" pitchFamily="34" charset="0"/>
                          <a:ea typeface="+mn-ea"/>
                          <a:cs typeface="Calibri" pitchFamily="34" charset="0"/>
                        </a:rPr>
                        <a:t>();</a:t>
                      </a:r>
                    </a:p>
                    <a:p>
                      <a:pPr lvl="1"/>
                      <a:r>
                        <a:rPr lang="en-US" sz="1200" kern="1200" dirty="0" smtClean="0">
                          <a:solidFill>
                            <a:schemeClr val="tx1"/>
                          </a:solidFill>
                          <a:latin typeface="Calibri" pitchFamily="34" charset="0"/>
                          <a:ea typeface="+mn-ea"/>
                          <a:cs typeface="Calibri" pitchFamily="34" charset="0"/>
                        </a:rPr>
                        <a:t>Transaction t = </a:t>
                      </a:r>
                      <a:r>
                        <a:rPr lang="en-US" sz="1200" kern="1200" dirty="0" err="1" smtClean="0">
                          <a:solidFill>
                            <a:schemeClr val="tx1"/>
                          </a:solidFill>
                          <a:latin typeface="Calibri" pitchFamily="34" charset="0"/>
                          <a:ea typeface="+mn-ea"/>
                          <a:cs typeface="Calibri" pitchFamily="34" charset="0"/>
                        </a:rPr>
                        <a:t>session.beginTransaction</a:t>
                      </a:r>
                      <a:r>
                        <a:rPr lang="en-US" sz="1200" kern="1200" dirty="0" smtClean="0">
                          <a:solidFill>
                            <a:schemeClr val="tx1"/>
                          </a:solidFill>
                          <a:latin typeface="Calibri" pitchFamily="34" charset="0"/>
                          <a:ea typeface="+mn-ea"/>
                          <a:cs typeface="Calibri" pitchFamily="34" charset="0"/>
                        </a:rPr>
                        <a:t>();</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Answer ans1 = </a:t>
                      </a:r>
                      <a:r>
                        <a:rPr lang="en-US" sz="1200" b="1" kern="1200" dirty="0" smtClean="0">
                          <a:solidFill>
                            <a:schemeClr val="tx1"/>
                          </a:solidFill>
                          <a:latin typeface="Calibri" pitchFamily="34" charset="0"/>
                          <a:ea typeface="+mn-ea"/>
                          <a:cs typeface="Calibri" pitchFamily="34" charset="0"/>
                        </a:rPr>
                        <a:t>new Answer();</a:t>
                      </a:r>
                    </a:p>
                    <a:p>
                      <a:pPr lvl="1"/>
                      <a:r>
                        <a:rPr lang="en-US" sz="1200" kern="1200" dirty="0" smtClean="0">
                          <a:solidFill>
                            <a:schemeClr val="tx1"/>
                          </a:solidFill>
                          <a:latin typeface="Calibri" pitchFamily="34" charset="0"/>
                          <a:ea typeface="+mn-ea"/>
                          <a:cs typeface="Calibri" pitchFamily="34" charset="0"/>
                        </a:rPr>
                        <a:t>ans1.setAnswername("java is a programming language");</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Answer ans2 = </a:t>
                      </a:r>
                      <a:r>
                        <a:rPr lang="en-US" sz="1200" b="1" kern="1200" dirty="0" smtClean="0">
                          <a:solidFill>
                            <a:schemeClr val="tx1"/>
                          </a:solidFill>
                          <a:latin typeface="Calibri" pitchFamily="34" charset="0"/>
                          <a:ea typeface="+mn-ea"/>
                          <a:cs typeface="Calibri" pitchFamily="34" charset="0"/>
                        </a:rPr>
                        <a:t>new Answer();</a:t>
                      </a:r>
                    </a:p>
                    <a:p>
                      <a:pPr lvl="1"/>
                      <a:r>
                        <a:rPr lang="en-US" sz="1200" kern="1200" dirty="0" smtClean="0">
                          <a:solidFill>
                            <a:schemeClr val="tx1"/>
                          </a:solidFill>
                          <a:latin typeface="Calibri" pitchFamily="34" charset="0"/>
                          <a:ea typeface="+mn-ea"/>
                          <a:cs typeface="Calibri" pitchFamily="34" charset="0"/>
                        </a:rPr>
                        <a:t>ans2.setAnswername("java is a platform");</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Answer ans3 = </a:t>
                      </a:r>
                      <a:r>
                        <a:rPr lang="en-US" sz="1200" b="1" kern="1200" dirty="0" smtClean="0">
                          <a:solidFill>
                            <a:schemeClr val="tx1"/>
                          </a:solidFill>
                          <a:latin typeface="Calibri" pitchFamily="34" charset="0"/>
                          <a:ea typeface="+mn-ea"/>
                          <a:cs typeface="Calibri" pitchFamily="34" charset="0"/>
                        </a:rPr>
                        <a:t>new Answer();</a:t>
                      </a:r>
                    </a:p>
                    <a:p>
                      <a:pPr lvl="1"/>
                      <a:r>
                        <a:rPr lang="en-US" sz="1200" kern="1200" dirty="0" smtClean="0">
                          <a:solidFill>
                            <a:schemeClr val="tx1"/>
                          </a:solidFill>
                          <a:latin typeface="Calibri" pitchFamily="34" charset="0"/>
                          <a:ea typeface="+mn-ea"/>
                          <a:cs typeface="Calibri" pitchFamily="34" charset="0"/>
                        </a:rPr>
                        <a:t>ans3.setAnswername("</a:t>
                      </a:r>
                      <a:r>
                        <a:rPr lang="en-US" sz="1200" kern="1200" dirty="0" err="1" smtClean="0">
                          <a:solidFill>
                            <a:schemeClr val="tx1"/>
                          </a:solidFill>
                          <a:latin typeface="Calibri" pitchFamily="34" charset="0"/>
                          <a:ea typeface="+mn-ea"/>
                          <a:cs typeface="Calibri" pitchFamily="34" charset="0"/>
                        </a:rPr>
                        <a:t>Servlet</a:t>
                      </a:r>
                      <a:r>
                        <a:rPr lang="en-US" sz="1200" kern="1200" dirty="0" smtClean="0">
                          <a:solidFill>
                            <a:schemeClr val="tx1"/>
                          </a:solidFill>
                          <a:latin typeface="Calibri" pitchFamily="34" charset="0"/>
                          <a:ea typeface="+mn-ea"/>
                          <a:cs typeface="Calibri" pitchFamily="34" charset="0"/>
                        </a:rPr>
                        <a:t> is an Interface");</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Answer ans4 = </a:t>
                      </a:r>
                      <a:r>
                        <a:rPr lang="en-US" sz="1200" b="1" kern="1200" dirty="0" smtClean="0">
                          <a:solidFill>
                            <a:schemeClr val="tx1"/>
                          </a:solidFill>
                          <a:latin typeface="Calibri" pitchFamily="34" charset="0"/>
                          <a:ea typeface="+mn-ea"/>
                          <a:cs typeface="Calibri" pitchFamily="34" charset="0"/>
                        </a:rPr>
                        <a:t>new Answer();</a:t>
                      </a:r>
                    </a:p>
                    <a:p>
                      <a:pPr lvl="1"/>
                      <a:r>
                        <a:rPr lang="en-US" sz="1200" kern="1200" dirty="0" smtClean="0">
                          <a:solidFill>
                            <a:schemeClr val="tx1"/>
                          </a:solidFill>
                          <a:latin typeface="Calibri" pitchFamily="34" charset="0"/>
                          <a:ea typeface="+mn-ea"/>
                          <a:cs typeface="Calibri" pitchFamily="34" charset="0"/>
                        </a:rPr>
                        <a:t>ans4.setAnswername("</a:t>
                      </a:r>
                      <a:r>
                        <a:rPr lang="en-US" sz="1200" kern="1200" dirty="0" err="1" smtClean="0">
                          <a:solidFill>
                            <a:schemeClr val="tx1"/>
                          </a:solidFill>
                          <a:latin typeface="Calibri" pitchFamily="34" charset="0"/>
                          <a:ea typeface="+mn-ea"/>
                          <a:cs typeface="Calibri" pitchFamily="34" charset="0"/>
                        </a:rPr>
                        <a:t>Servlet</a:t>
                      </a:r>
                      <a:r>
                        <a:rPr lang="en-US" sz="1200" kern="1200" dirty="0" smtClean="0">
                          <a:solidFill>
                            <a:schemeClr val="tx1"/>
                          </a:solidFill>
                          <a:latin typeface="Calibri" pitchFamily="34" charset="0"/>
                          <a:ea typeface="+mn-ea"/>
                          <a:cs typeface="Calibri" pitchFamily="34" charset="0"/>
                        </a:rPr>
                        <a:t> is an API");</a:t>
                      </a:r>
                    </a:p>
                    <a:p>
                      <a:pPr lvl="1"/>
                      <a:r>
                        <a:rPr lang="en-US" sz="1200" kern="1200" dirty="0" err="1" smtClean="0">
                          <a:solidFill>
                            <a:schemeClr val="tx1"/>
                          </a:solidFill>
                          <a:latin typeface="Calibri" pitchFamily="34" charset="0"/>
                          <a:ea typeface="+mn-ea"/>
                          <a:cs typeface="Calibri" pitchFamily="34" charset="0"/>
                        </a:rPr>
                        <a:t>ArrayList</a:t>
                      </a:r>
                      <a:r>
                        <a:rPr lang="en-US" sz="1200" kern="1200" dirty="0" smtClean="0">
                          <a:solidFill>
                            <a:schemeClr val="tx1"/>
                          </a:solidFill>
                          <a:latin typeface="Calibri" pitchFamily="34" charset="0"/>
                          <a:ea typeface="+mn-ea"/>
                          <a:cs typeface="Calibri" pitchFamily="34" charset="0"/>
                        </a:rPr>
                        <a:t>&lt;Answer&gt; list1 = </a:t>
                      </a:r>
                      <a:r>
                        <a:rPr lang="en-US" sz="1200" b="1" kern="1200" dirty="0" smtClean="0">
                          <a:solidFill>
                            <a:schemeClr val="tx1"/>
                          </a:solidFill>
                          <a:latin typeface="Calibri" pitchFamily="34" charset="0"/>
                          <a:ea typeface="+mn-ea"/>
                          <a:cs typeface="Calibri" pitchFamily="34" charset="0"/>
                        </a:rPr>
                        <a:t>new </a:t>
                      </a:r>
                      <a:r>
                        <a:rPr lang="en-US" sz="1200" b="1" kern="1200" dirty="0" err="1" smtClean="0">
                          <a:solidFill>
                            <a:schemeClr val="tx1"/>
                          </a:solidFill>
                          <a:latin typeface="Calibri" pitchFamily="34" charset="0"/>
                          <a:ea typeface="+mn-ea"/>
                          <a:cs typeface="Calibri" pitchFamily="34" charset="0"/>
                        </a:rPr>
                        <a:t>ArrayList</a:t>
                      </a:r>
                      <a:r>
                        <a:rPr lang="en-US" sz="1200" b="1" kern="1200" dirty="0" smtClean="0">
                          <a:solidFill>
                            <a:schemeClr val="tx1"/>
                          </a:solidFill>
                          <a:latin typeface="Calibri" pitchFamily="34" charset="0"/>
                          <a:ea typeface="+mn-ea"/>
                          <a:cs typeface="Calibri" pitchFamily="34" charset="0"/>
                        </a:rPr>
                        <a:t>&lt;Answer&gt;();</a:t>
                      </a:r>
                    </a:p>
                    <a:p>
                      <a:pPr lvl="1"/>
                      <a:r>
                        <a:rPr lang="en-US" sz="1200" kern="1200" dirty="0" smtClean="0">
                          <a:solidFill>
                            <a:schemeClr val="tx1"/>
                          </a:solidFill>
                          <a:latin typeface="Calibri" pitchFamily="34" charset="0"/>
                          <a:ea typeface="+mn-ea"/>
                          <a:cs typeface="Calibri" pitchFamily="34" charset="0"/>
                        </a:rPr>
                        <a:t>list1.add(ans1);</a:t>
                      </a:r>
                    </a:p>
                    <a:p>
                      <a:pPr lvl="1"/>
                      <a:r>
                        <a:rPr lang="en-US" sz="1200" kern="1200" dirty="0" smtClean="0">
                          <a:solidFill>
                            <a:schemeClr val="tx1"/>
                          </a:solidFill>
                          <a:latin typeface="Calibri" pitchFamily="34" charset="0"/>
                          <a:ea typeface="+mn-ea"/>
                          <a:cs typeface="Calibri" pitchFamily="34" charset="0"/>
                        </a:rPr>
                        <a:t>list1.add(ans2);</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p>
        </p:txBody>
      </p:sp>
      <p:graphicFrame>
        <p:nvGraphicFramePr>
          <p:cNvPr id="5" name="Content Placeholder 4"/>
          <p:cNvGraphicFramePr>
            <a:graphicFrameLocks noGrp="1"/>
          </p:cNvGraphicFramePr>
          <p:nvPr>
            <p:ph sz="quarter" idx="13"/>
          </p:nvPr>
        </p:nvGraphicFramePr>
        <p:xfrm>
          <a:off x="642910" y="1353520"/>
          <a:ext cx="7923213" cy="374904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smtClean="0">
                          <a:solidFill>
                            <a:srgbClr val="7030A0"/>
                          </a:solidFill>
                          <a:latin typeface="Calibri" pitchFamily="34" charset="0"/>
                          <a:ea typeface="+mn-ea"/>
                          <a:cs typeface="Calibri" pitchFamily="34" charset="0"/>
                        </a:rPr>
                        <a:t>SaveQuestion.java(Continued)</a:t>
                      </a:r>
                    </a:p>
                    <a:p>
                      <a:pPr lvl="1"/>
                      <a:r>
                        <a:rPr lang="en-US" sz="1200" kern="1200" dirty="0" err="1" smtClean="0">
                          <a:solidFill>
                            <a:schemeClr val="tx1"/>
                          </a:solidFill>
                          <a:latin typeface="Calibri" pitchFamily="34" charset="0"/>
                          <a:ea typeface="+mn-ea"/>
                          <a:cs typeface="Calibri" pitchFamily="34" charset="0"/>
                        </a:rPr>
                        <a:t>ArrayList</a:t>
                      </a:r>
                      <a:r>
                        <a:rPr lang="en-US" sz="1200" kern="1200" dirty="0" smtClean="0">
                          <a:solidFill>
                            <a:schemeClr val="tx1"/>
                          </a:solidFill>
                          <a:latin typeface="Calibri" pitchFamily="34" charset="0"/>
                          <a:ea typeface="+mn-ea"/>
                          <a:cs typeface="Calibri" pitchFamily="34" charset="0"/>
                        </a:rPr>
                        <a:t>&lt;Answer&gt; list2 = </a:t>
                      </a:r>
                      <a:r>
                        <a:rPr lang="en-US" sz="1200" b="1" kern="1200" dirty="0" smtClean="0">
                          <a:solidFill>
                            <a:schemeClr val="tx1"/>
                          </a:solidFill>
                          <a:latin typeface="Calibri" pitchFamily="34" charset="0"/>
                          <a:ea typeface="+mn-ea"/>
                          <a:cs typeface="Calibri" pitchFamily="34" charset="0"/>
                        </a:rPr>
                        <a:t>new </a:t>
                      </a:r>
                      <a:r>
                        <a:rPr lang="en-US" sz="1200" b="1" kern="1200" dirty="0" err="1" smtClean="0">
                          <a:solidFill>
                            <a:schemeClr val="tx1"/>
                          </a:solidFill>
                          <a:latin typeface="Calibri" pitchFamily="34" charset="0"/>
                          <a:ea typeface="+mn-ea"/>
                          <a:cs typeface="Calibri" pitchFamily="34" charset="0"/>
                        </a:rPr>
                        <a:t>ArrayList</a:t>
                      </a:r>
                      <a:r>
                        <a:rPr lang="en-US" sz="1200" b="1" kern="1200" dirty="0" smtClean="0">
                          <a:solidFill>
                            <a:schemeClr val="tx1"/>
                          </a:solidFill>
                          <a:latin typeface="Calibri" pitchFamily="34" charset="0"/>
                          <a:ea typeface="+mn-ea"/>
                          <a:cs typeface="Calibri" pitchFamily="34" charset="0"/>
                        </a:rPr>
                        <a:t>&lt;Answer&gt;();</a:t>
                      </a:r>
                    </a:p>
                    <a:p>
                      <a:pPr lvl="1"/>
                      <a:r>
                        <a:rPr lang="en-US" sz="1200" kern="1200" dirty="0" smtClean="0">
                          <a:solidFill>
                            <a:schemeClr val="tx1"/>
                          </a:solidFill>
                          <a:latin typeface="Calibri" pitchFamily="34" charset="0"/>
                          <a:ea typeface="+mn-ea"/>
                          <a:cs typeface="Calibri" pitchFamily="34" charset="0"/>
                        </a:rPr>
                        <a:t>list2.add(ans3);</a:t>
                      </a:r>
                    </a:p>
                    <a:p>
                      <a:pPr lvl="1"/>
                      <a:r>
                        <a:rPr lang="en-US" sz="1200" kern="1200" dirty="0" smtClean="0">
                          <a:solidFill>
                            <a:schemeClr val="tx1"/>
                          </a:solidFill>
                          <a:latin typeface="Calibri" pitchFamily="34" charset="0"/>
                          <a:ea typeface="+mn-ea"/>
                          <a:cs typeface="Calibri" pitchFamily="34" charset="0"/>
                        </a:rPr>
                        <a:t>list2.add(ans4);</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Question question1 = </a:t>
                      </a:r>
                      <a:r>
                        <a:rPr lang="en-US" sz="1200" b="1" kern="1200" dirty="0" smtClean="0">
                          <a:solidFill>
                            <a:schemeClr val="tx1"/>
                          </a:solidFill>
                          <a:latin typeface="Calibri" pitchFamily="34" charset="0"/>
                          <a:ea typeface="+mn-ea"/>
                          <a:cs typeface="Calibri" pitchFamily="34" charset="0"/>
                        </a:rPr>
                        <a:t>new Question();</a:t>
                      </a:r>
                    </a:p>
                    <a:p>
                      <a:pPr lvl="1"/>
                      <a:r>
                        <a:rPr lang="en-US" sz="1200" kern="1200" dirty="0" smtClean="0">
                          <a:solidFill>
                            <a:schemeClr val="tx1"/>
                          </a:solidFill>
                          <a:latin typeface="Calibri" pitchFamily="34" charset="0"/>
                          <a:ea typeface="+mn-ea"/>
                          <a:cs typeface="Calibri" pitchFamily="34" charset="0"/>
                        </a:rPr>
                        <a:t>question1.setQname("What is Java?");</a:t>
                      </a:r>
                    </a:p>
                    <a:p>
                      <a:pPr lvl="1"/>
                      <a:r>
                        <a:rPr lang="en-US" sz="1200" kern="1200" dirty="0" smtClean="0">
                          <a:solidFill>
                            <a:schemeClr val="tx1"/>
                          </a:solidFill>
                          <a:latin typeface="Calibri" pitchFamily="34" charset="0"/>
                          <a:ea typeface="+mn-ea"/>
                          <a:cs typeface="Calibri" pitchFamily="34" charset="0"/>
                        </a:rPr>
                        <a:t>question1.setAnswers(list1);</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smtClean="0">
                          <a:solidFill>
                            <a:schemeClr val="tx1"/>
                          </a:solidFill>
                          <a:latin typeface="Calibri" pitchFamily="34" charset="0"/>
                          <a:ea typeface="+mn-ea"/>
                          <a:cs typeface="Calibri" pitchFamily="34" charset="0"/>
                        </a:rPr>
                        <a:t>Question question2 = </a:t>
                      </a:r>
                      <a:r>
                        <a:rPr lang="en-US" sz="1200" b="1" kern="1200" dirty="0" smtClean="0">
                          <a:solidFill>
                            <a:schemeClr val="tx1"/>
                          </a:solidFill>
                          <a:latin typeface="Calibri" pitchFamily="34" charset="0"/>
                          <a:ea typeface="+mn-ea"/>
                          <a:cs typeface="Calibri" pitchFamily="34" charset="0"/>
                        </a:rPr>
                        <a:t>new Question();</a:t>
                      </a:r>
                    </a:p>
                    <a:p>
                      <a:pPr lvl="1"/>
                      <a:r>
                        <a:rPr lang="en-US" sz="1200" kern="1200" dirty="0" smtClean="0">
                          <a:solidFill>
                            <a:schemeClr val="tx1"/>
                          </a:solidFill>
                          <a:latin typeface="Calibri" pitchFamily="34" charset="0"/>
                          <a:ea typeface="+mn-ea"/>
                          <a:cs typeface="Calibri" pitchFamily="34" charset="0"/>
                        </a:rPr>
                        <a:t>question2.setQname("What is </a:t>
                      </a:r>
                      <a:r>
                        <a:rPr lang="en-US" sz="1200" kern="1200" dirty="0" err="1" smtClean="0">
                          <a:solidFill>
                            <a:schemeClr val="tx1"/>
                          </a:solidFill>
                          <a:latin typeface="Calibri" pitchFamily="34" charset="0"/>
                          <a:ea typeface="+mn-ea"/>
                          <a:cs typeface="Calibri" pitchFamily="34" charset="0"/>
                        </a:rPr>
                        <a:t>Servlet</a:t>
                      </a:r>
                      <a:r>
                        <a:rPr lang="en-US" sz="1200" kern="1200" dirty="0" smtClean="0">
                          <a:solidFill>
                            <a:schemeClr val="tx1"/>
                          </a:solidFill>
                          <a:latin typeface="Calibri" pitchFamily="34" charset="0"/>
                          <a:ea typeface="+mn-ea"/>
                          <a:cs typeface="Calibri" pitchFamily="34" charset="0"/>
                        </a:rPr>
                        <a:t>?");</a:t>
                      </a:r>
                    </a:p>
                    <a:p>
                      <a:pPr lvl="1"/>
                      <a:r>
                        <a:rPr lang="en-US" sz="1200" kern="1200" dirty="0" smtClean="0">
                          <a:solidFill>
                            <a:schemeClr val="tx1"/>
                          </a:solidFill>
                          <a:latin typeface="Calibri" pitchFamily="34" charset="0"/>
                          <a:ea typeface="+mn-ea"/>
                          <a:cs typeface="Calibri" pitchFamily="34" charset="0"/>
                        </a:rPr>
                        <a:t>question2.setAnswers(list2);</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err="1" smtClean="0">
                          <a:solidFill>
                            <a:schemeClr val="tx1"/>
                          </a:solidFill>
                          <a:latin typeface="Calibri" pitchFamily="34" charset="0"/>
                          <a:ea typeface="+mn-ea"/>
                          <a:cs typeface="Calibri" pitchFamily="34" charset="0"/>
                        </a:rPr>
                        <a:t>session.persist</a:t>
                      </a:r>
                      <a:r>
                        <a:rPr lang="en-US" sz="1200" kern="1200" dirty="0" smtClean="0">
                          <a:solidFill>
                            <a:schemeClr val="tx1"/>
                          </a:solidFill>
                          <a:latin typeface="Calibri" pitchFamily="34" charset="0"/>
                          <a:ea typeface="+mn-ea"/>
                          <a:cs typeface="Calibri" pitchFamily="34" charset="0"/>
                        </a:rPr>
                        <a:t>(question1);</a:t>
                      </a:r>
                    </a:p>
                    <a:p>
                      <a:pPr lvl="1"/>
                      <a:r>
                        <a:rPr lang="en-US" sz="1200" kern="1200" dirty="0" err="1" smtClean="0">
                          <a:solidFill>
                            <a:schemeClr val="tx1"/>
                          </a:solidFill>
                          <a:latin typeface="Calibri" pitchFamily="34" charset="0"/>
                          <a:ea typeface="+mn-ea"/>
                          <a:cs typeface="Calibri" pitchFamily="34" charset="0"/>
                        </a:rPr>
                        <a:t>session.persist</a:t>
                      </a:r>
                      <a:r>
                        <a:rPr lang="en-US" sz="1200" kern="1200" dirty="0" smtClean="0">
                          <a:solidFill>
                            <a:schemeClr val="tx1"/>
                          </a:solidFill>
                          <a:latin typeface="Calibri" pitchFamily="34" charset="0"/>
                          <a:ea typeface="+mn-ea"/>
                          <a:cs typeface="Calibri" pitchFamily="34" charset="0"/>
                        </a:rPr>
                        <a:t>(question2);</a:t>
                      </a:r>
                    </a:p>
                    <a:p>
                      <a:pPr lvl="1"/>
                      <a:endParaRPr lang="en-US" sz="1200" kern="1200" dirty="0" smtClean="0">
                        <a:solidFill>
                          <a:schemeClr val="tx1"/>
                        </a:solidFill>
                        <a:latin typeface="Calibri" pitchFamily="34" charset="0"/>
                        <a:ea typeface="+mn-ea"/>
                        <a:cs typeface="Calibri" pitchFamily="34" charset="0"/>
                      </a:endParaRPr>
                    </a:p>
                    <a:p>
                      <a:pPr lvl="1"/>
                      <a:r>
                        <a:rPr lang="en-US" sz="1200" kern="1200" dirty="0" err="1" smtClean="0">
                          <a:solidFill>
                            <a:schemeClr val="tx1"/>
                          </a:solidFill>
                          <a:latin typeface="Calibri" pitchFamily="34" charset="0"/>
                          <a:ea typeface="+mn-ea"/>
                          <a:cs typeface="Calibri" pitchFamily="34" charset="0"/>
                        </a:rPr>
                        <a:t>t.commit</a:t>
                      </a:r>
                      <a:r>
                        <a:rPr lang="en-US" sz="1200" kern="1200" dirty="0" smtClean="0">
                          <a:solidFill>
                            <a:schemeClr val="tx1"/>
                          </a:solidFill>
                          <a:latin typeface="Calibri" pitchFamily="34" charset="0"/>
                          <a:ea typeface="+mn-ea"/>
                          <a:cs typeface="Calibri" pitchFamily="34" charset="0"/>
                        </a:rPr>
                        <a:t>();</a:t>
                      </a:r>
                    </a:p>
                    <a:p>
                      <a:pPr lvl="1"/>
                      <a:r>
                        <a:rPr lang="en-US" sz="1200" kern="1200" dirty="0" err="1" smtClean="0">
                          <a:solidFill>
                            <a:schemeClr val="tx1"/>
                          </a:solidFill>
                          <a:latin typeface="Calibri" pitchFamily="34" charset="0"/>
                          <a:ea typeface="+mn-ea"/>
                          <a:cs typeface="Calibri" pitchFamily="34" charset="0"/>
                        </a:rPr>
                        <a:t>session.close</a:t>
                      </a:r>
                      <a:r>
                        <a:rPr lang="en-US" sz="1200" kern="1200" dirty="0" smtClean="0">
                          <a:solidFill>
                            <a:schemeClr val="tx1"/>
                          </a:solidFill>
                          <a:latin typeface="Calibri" pitchFamily="34" charset="0"/>
                          <a:ea typeface="+mn-ea"/>
                          <a:cs typeface="Calibri" pitchFamily="34" charset="0"/>
                        </a:rPr>
                        <a:t>();</a:t>
                      </a:r>
                    </a:p>
                    <a:p>
                      <a:pPr lvl="1"/>
                      <a:r>
                        <a:rPr lang="en-US" sz="1200" kern="1200" dirty="0" err="1" smtClean="0">
                          <a:solidFill>
                            <a:schemeClr val="tx1"/>
                          </a:solidFill>
                          <a:latin typeface="Calibri" pitchFamily="34" charset="0"/>
                          <a:ea typeface="+mn-ea"/>
                          <a:cs typeface="Calibri" pitchFamily="34" charset="0"/>
                        </a:rPr>
                        <a:t>System.</a:t>
                      </a:r>
                      <a:r>
                        <a:rPr lang="en-US" sz="1200" b="1" i="1" kern="1200" dirty="0" err="1" smtClean="0">
                          <a:solidFill>
                            <a:schemeClr val="tx1"/>
                          </a:solidFill>
                          <a:latin typeface="Calibri" pitchFamily="34" charset="0"/>
                          <a:ea typeface="+mn-ea"/>
                          <a:cs typeface="Calibri" pitchFamily="34" charset="0"/>
                        </a:rPr>
                        <a:t>out.println</a:t>
                      </a:r>
                      <a:r>
                        <a:rPr lang="en-US" sz="1200" b="1" i="1" kern="1200" dirty="0" smtClean="0">
                          <a:solidFill>
                            <a:schemeClr val="tx1"/>
                          </a:solidFill>
                          <a:latin typeface="Calibri" pitchFamily="34" charset="0"/>
                          <a:ea typeface="+mn-ea"/>
                          <a:cs typeface="Calibri" pitchFamily="34" charset="0"/>
                        </a:rPr>
                        <a:t>("success");</a:t>
                      </a:r>
                      <a:endParaRPr lang="en-US" sz="1200" kern="1200" dirty="0" smtClean="0">
                        <a:solidFill>
                          <a:schemeClr val="tx1"/>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 to Many Bidirectional association</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The first step in transforming our unidirectional relationship into a bidirectional relationship is to add the missing reference from the Question to the Answer.</a:t>
            </a:r>
          </a:p>
          <a:p>
            <a:pPr algn="just"/>
            <a:r>
              <a:rPr lang="en-US" sz="1600" dirty="0" smtClean="0">
                <a:latin typeface="Calibri" pitchFamily="34" charset="0"/>
                <a:cs typeface="Calibri" pitchFamily="34" charset="0"/>
              </a:rPr>
              <a:t>One </a:t>
            </a:r>
            <a:r>
              <a:rPr lang="en-US" sz="1600" b="1" dirty="0" smtClean="0">
                <a:latin typeface="Calibri" pitchFamily="34" charset="0"/>
                <a:cs typeface="Calibri" pitchFamily="34" charset="0"/>
              </a:rPr>
              <a:t>critical</a:t>
            </a:r>
            <a:r>
              <a:rPr lang="en-US" sz="1600" dirty="0" smtClean="0">
                <a:latin typeface="Calibri" pitchFamily="34" charset="0"/>
                <a:cs typeface="Calibri" pitchFamily="34" charset="0"/>
              </a:rPr>
              <a:t> thing to remember here is that there’s a difference between a reference from the One-to-Many side and the Many-to-One side.</a:t>
            </a:r>
          </a:p>
          <a:p>
            <a:pPr algn="just"/>
            <a:r>
              <a:rPr lang="en-US" sz="1600" dirty="0" smtClean="0">
                <a:latin typeface="Calibri" pitchFamily="34" charset="0"/>
                <a:cs typeface="Calibri" pitchFamily="34" charset="0"/>
              </a:rPr>
              <a:t>When you traverse from the “Many” side to the “One” side, you only need to make reference to one object, which is why the Answer class holds a single reference to an Question class via the</a:t>
            </a:r>
          </a:p>
          <a:p>
            <a:pPr algn="just">
              <a:buNone/>
            </a:pPr>
            <a:r>
              <a:rPr lang="en-US" sz="1600" dirty="0" smtClean="0">
                <a:latin typeface="Calibri" pitchFamily="34" charset="0"/>
                <a:cs typeface="Calibri" pitchFamily="34" charset="0"/>
              </a:rPr>
              <a:t>	</a:t>
            </a:r>
            <a:r>
              <a:rPr lang="en-US" sz="1600" b="1" dirty="0" smtClean="0">
                <a:latin typeface="Calibri" pitchFamily="34" charset="0"/>
                <a:cs typeface="Calibri" pitchFamily="34" charset="0"/>
              </a:rPr>
              <a:t>private Question </a:t>
            </a:r>
            <a:r>
              <a:rPr lang="en-US" sz="1600" b="1" dirty="0" err="1" smtClean="0">
                <a:latin typeface="Calibri" pitchFamily="34" charset="0"/>
                <a:cs typeface="Calibri" pitchFamily="34" charset="0"/>
              </a:rPr>
              <a:t>question</a:t>
            </a:r>
            <a:r>
              <a:rPr lang="en-US" sz="1600" b="1" dirty="0" smtClean="0">
                <a:latin typeface="Calibri" pitchFamily="34" charset="0"/>
                <a:cs typeface="Calibri" pitchFamily="34" charset="0"/>
              </a:rPr>
              <a:t> instance variable.</a:t>
            </a:r>
          </a:p>
          <a:p>
            <a:pPr algn="just"/>
            <a:r>
              <a:rPr lang="en-US" sz="1600" dirty="0" smtClean="0">
                <a:latin typeface="Calibri" pitchFamily="34" charset="0"/>
                <a:cs typeface="Calibri" pitchFamily="34" charset="0"/>
              </a:rPr>
              <a:t>However, when you traverse from the “One” to the “Many” side, you will need to hold a reference to MANY objects.</a:t>
            </a:r>
          </a:p>
          <a:p>
            <a:pPr algn="just"/>
            <a:r>
              <a:rPr lang="en-US" sz="1600" dirty="0" smtClean="0">
                <a:latin typeface="Calibri" pitchFamily="34" charset="0"/>
                <a:cs typeface="Calibri" pitchFamily="34" charset="0"/>
              </a:rPr>
              <a:t>In this example I will use a Set of Answer objects in my Question class file like so:</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Question.java</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import </a:t>
                      </a:r>
                      <a:r>
                        <a:rPr lang="en-US" sz="1400" b="0" kern="1200" dirty="0" err="1" smtClean="0">
                          <a:solidFill>
                            <a:schemeClr val="tx1"/>
                          </a:solidFill>
                          <a:latin typeface="Calibri" pitchFamily="34" charset="0"/>
                          <a:ea typeface="+mn-ea"/>
                          <a:cs typeface="Calibri" pitchFamily="34" charset="0"/>
                        </a:rPr>
                        <a:t>java.util.Set</a:t>
                      </a:r>
                      <a:r>
                        <a:rPr lang="en-US" sz="1400" b="0" kern="1200" dirty="0" smtClean="0">
                          <a:solidFill>
                            <a:schemeClr val="tx1"/>
                          </a:solidFill>
                          <a:latin typeface="Calibri" pitchFamily="34" charset="0"/>
                          <a:ea typeface="+mn-ea"/>
                          <a:cs typeface="Calibri" pitchFamily="34" charset="0"/>
                        </a:rPr>
                        <a:t>;</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Question {</a:t>
                      </a:r>
                    </a:p>
                    <a:p>
                      <a:pPr lvl="1"/>
                      <a:r>
                        <a:rPr lang="en-US" sz="1400" b="0" kern="1200" dirty="0" smtClean="0">
                          <a:solidFill>
                            <a:schemeClr val="tx1"/>
                          </a:solidFill>
                          <a:latin typeface="Calibri" pitchFamily="34" charset="0"/>
                          <a:ea typeface="+mn-ea"/>
                          <a:cs typeface="Calibri" pitchFamily="34" charset="0"/>
                        </a:rPr>
                        <a:t>private Integer id;  </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  </a:t>
                      </a:r>
                    </a:p>
                    <a:p>
                      <a:pPr lvl="1"/>
                      <a:r>
                        <a:rPr lang="en-US" sz="1400" b="0" kern="1200" dirty="0" smtClean="0">
                          <a:solidFill>
                            <a:schemeClr val="tx1"/>
                          </a:solidFill>
                          <a:latin typeface="Calibri" pitchFamily="34" charset="0"/>
                          <a:ea typeface="+mn-ea"/>
                          <a:cs typeface="Calibri" pitchFamily="34" charset="0"/>
                        </a:rPr>
                        <a:t>private Set&lt;Answer&gt; answers;</a:t>
                      </a:r>
                    </a:p>
                    <a:p>
                      <a:pPr lvl="1"/>
                      <a:r>
                        <a:rPr lang="en-US" sz="1400" b="0" kern="1200" dirty="0" smtClean="0">
                          <a:solidFill>
                            <a:schemeClr val="tx1"/>
                          </a:solidFill>
                          <a:latin typeface="Calibri" pitchFamily="34" charset="0"/>
                          <a:ea typeface="+mn-ea"/>
                          <a:cs typeface="Calibri" pitchFamily="34" charset="0"/>
                        </a:rPr>
                        <a:t>public Question(){}</a:t>
                      </a:r>
                    </a:p>
                    <a:p>
                      <a:pPr lvl="1"/>
                      <a:r>
                        <a:rPr lang="en-US" sz="1400" b="0" kern="1200" dirty="0" smtClean="0">
                          <a:solidFill>
                            <a:schemeClr val="tx1"/>
                          </a:solidFill>
                          <a:latin typeface="Calibri" pitchFamily="34" charset="0"/>
                          <a:ea typeface="+mn-ea"/>
                          <a:cs typeface="Calibri" pitchFamily="34" charset="0"/>
                        </a:rPr>
                        <a:t>public Question(String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 Set&lt;Answer&gt; answers) {</a:t>
                      </a:r>
                    </a:p>
                    <a:p>
                      <a:pPr lvl="2"/>
                      <a:r>
                        <a:rPr lang="en-US" sz="1400" b="0" kern="1200" dirty="0" smtClean="0">
                          <a:solidFill>
                            <a:schemeClr val="tx1"/>
                          </a:solidFill>
                          <a:latin typeface="Calibri" pitchFamily="34" charset="0"/>
                          <a:ea typeface="+mn-ea"/>
                          <a:cs typeface="Calibri" pitchFamily="34" charset="0"/>
                        </a:rPr>
                        <a:t>super();</a:t>
                      </a:r>
                    </a:p>
                    <a:p>
                      <a:pPr lvl="2"/>
                      <a:r>
                        <a:rPr lang="en-US" sz="1400" b="0" kern="1200" dirty="0" err="1" smtClean="0">
                          <a:solidFill>
                            <a:schemeClr val="tx1"/>
                          </a:solidFill>
                          <a:latin typeface="Calibri" pitchFamily="34" charset="0"/>
                          <a:ea typeface="+mn-ea"/>
                          <a:cs typeface="Calibri" pitchFamily="34" charset="0"/>
                        </a:rPr>
                        <a:t>this.qname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a:t>
                      </a:r>
                    </a:p>
                    <a:p>
                      <a:pPr lvl="2"/>
                      <a:r>
                        <a:rPr lang="en-US" sz="1400" b="0" kern="1200" dirty="0" err="1" smtClean="0">
                          <a:solidFill>
                            <a:schemeClr val="tx1"/>
                          </a:solidFill>
                          <a:latin typeface="Calibri" pitchFamily="34" charset="0"/>
                          <a:ea typeface="+mn-ea"/>
                          <a:cs typeface="Calibri" pitchFamily="34" charset="0"/>
                        </a:rPr>
                        <a:t>this.answers</a:t>
                      </a:r>
                      <a:r>
                        <a:rPr lang="en-US" sz="1400" b="0" kern="1200" dirty="0" smtClean="0">
                          <a:solidFill>
                            <a:schemeClr val="tx1"/>
                          </a:solidFill>
                          <a:latin typeface="Calibri" pitchFamily="34" charset="0"/>
                          <a:ea typeface="+mn-ea"/>
                          <a:cs typeface="Calibri" pitchFamily="34" charset="0"/>
                        </a:rPr>
                        <a:t> = answers;</a:t>
                      </a:r>
                    </a:p>
                    <a:p>
                      <a:pPr lvl="1"/>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 </a:t>
                      </a: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pPr lvl="0"/>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b="1" u="sng" kern="1200" dirty="0" smtClean="0">
                          <a:solidFill>
                            <a:srgbClr val="7030A0"/>
                          </a:solidFill>
                          <a:latin typeface="Calibri" pitchFamily="34" charset="0"/>
                          <a:ea typeface="+mn-ea"/>
                          <a:cs typeface="Calibri" pitchFamily="34" charset="0"/>
                        </a:rPr>
                        <a:t>Answer.java</a:t>
                      </a:r>
                    </a:p>
                    <a:p>
                      <a:r>
                        <a:rPr lang="en-US" sz="1600" b="0" kern="1200" dirty="0" smtClean="0">
                          <a:solidFill>
                            <a:schemeClr val="tx1"/>
                          </a:solidFill>
                          <a:latin typeface="Calibri" pitchFamily="34" charset="0"/>
                          <a:ea typeface="+mn-ea"/>
                          <a:cs typeface="Calibri" pitchFamily="34" charset="0"/>
                        </a:rPr>
                        <a:t>package </a:t>
                      </a:r>
                      <a:r>
                        <a:rPr lang="en-US" sz="1600" b="0" kern="1200" dirty="0" err="1" smtClean="0">
                          <a:solidFill>
                            <a:schemeClr val="tx1"/>
                          </a:solidFill>
                          <a:latin typeface="Calibri" pitchFamily="34" charset="0"/>
                          <a:ea typeface="+mn-ea"/>
                          <a:cs typeface="Calibri" pitchFamily="34" charset="0"/>
                        </a:rPr>
                        <a:t>foo</a:t>
                      </a:r>
                      <a:r>
                        <a:rPr lang="en-US" sz="1600" b="0" kern="1200" dirty="0" smtClean="0">
                          <a:solidFill>
                            <a:schemeClr val="tx1"/>
                          </a:solidFill>
                          <a:latin typeface="Calibri" pitchFamily="34" charset="0"/>
                          <a:ea typeface="+mn-ea"/>
                          <a:cs typeface="Calibri" pitchFamily="34" charset="0"/>
                        </a:rPr>
                        <a:t>;</a:t>
                      </a:r>
                    </a:p>
                    <a:p>
                      <a:endParaRPr lang="en-US" sz="1600" b="0" kern="1200" dirty="0" smtClean="0">
                        <a:solidFill>
                          <a:schemeClr val="tx1"/>
                        </a:solidFill>
                        <a:latin typeface="Calibri" pitchFamily="34" charset="0"/>
                        <a:ea typeface="+mn-ea"/>
                        <a:cs typeface="Calibri" pitchFamily="34" charset="0"/>
                      </a:endParaRPr>
                    </a:p>
                    <a:p>
                      <a:r>
                        <a:rPr lang="en-US" sz="1600" b="0" kern="1200" dirty="0" smtClean="0">
                          <a:solidFill>
                            <a:schemeClr val="tx1"/>
                          </a:solidFill>
                          <a:latin typeface="Calibri" pitchFamily="34" charset="0"/>
                          <a:ea typeface="+mn-ea"/>
                          <a:cs typeface="Calibri" pitchFamily="34" charset="0"/>
                        </a:rPr>
                        <a:t>public class Answer {</a:t>
                      </a:r>
                    </a:p>
                    <a:p>
                      <a:pPr lvl="1"/>
                      <a:r>
                        <a:rPr lang="en-US" sz="1600" b="0" kern="1200" dirty="0" smtClean="0">
                          <a:solidFill>
                            <a:schemeClr val="tx1"/>
                          </a:solidFill>
                          <a:latin typeface="Calibri" pitchFamily="34" charset="0"/>
                          <a:ea typeface="+mn-ea"/>
                          <a:cs typeface="Calibri" pitchFamily="34" charset="0"/>
                        </a:rPr>
                        <a:t>private Integer id;  </a:t>
                      </a:r>
                    </a:p>
                    <a:p>
                      <a:pPr lvl="1"/>
                      <a:r>
                        <a:rPr lang="en-US" sz="1600" b="0" kern="1200" dirty="0" smtClean="0">
                          <a:solidFill>
                            <a:schemeClr val="tx1"/>
                          </a:solidFill>
                          <a:latin typeface="Calibri" pitchFamily="34" charset="0"/>
                          <a:ea typeface="+mn-ea"/>
                          <a:cs typeface="Calibri" pitchFamily="34" charset="0"/>
                        </a:rPr>
                        <a:t>private String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private Question </a:t>
                      </a:r>
                      <a:r>
                        <a:rPr lang="en-US" sz="1600" b="0" kern="1200" dirty="0" err="1" smtClean="0">
                          <a:solidFill>
                            <a:schemeClr val="tx1"/>
                          </a:solidFill>
                          <a:latin typeface="Calibri" pitchFamily="34" charset="0"/>
                          <a:ea typeface="+mn-ea"/>
                          <a:cs typeface="Calibri" pitchFamily="34" charset="0"/>
                        </a:rPr>
                        <a:t>question</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public Answer(){}</a:t>
                      </a:r>
                    </a:p>
                    <a:p>
                      <a:pPr lvl="1"/>
                      <a:r>
                        <a:rPr lang="en-US" sz="1600" b="0" kern="1200" dirty="0" smtClean="0">
                          <a:solidFill>
                            <a:schemeClr val="tx1"/>
                          </a:solidFill>
                          <a:latin typeface="Calibri" pitchFamily="34" charset="0"/>
                          <a:ea typeface="+mn-ea"/>
                          <a:cs typeface="Calibri" pitchFamily="34" charset="0"/>
                        </a:rPr>
                        <a:t>public Answer(String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 {</a:t>
                      </a:r>
                    </a:p>
                    <a:p>
                      <a:pPr lvl="2"/>
                      <a:r>
                        <a:rPr lang="en-US" sz="1600" b="0" kern="1200" dirty="0" smtClean="0">
                          <a:solidFill>
                            <a:schemeClr val="tx1"/>
                          </a:solidFill>
                          <a:latin typeface="Calibri" pitchFamily="34" charset="0"/>
                          <a:ea typeface="+mn-ea"/>
                          <a:cs typeface="Calibri" pitchFamily="34" charset="0"/>
                        </a:rPr>
                        <a:t>super();</a:t>
                      </a:r>
                    </a:p>
                    <a:p>
                      <a:pPr lvl="2"/>
                      <a:r>
                        <a:rPr lang="en-US" sz="1600" b="0" kern="1200" dirty="0" err="1" smtClean="0">
                          <a:solidFill>
                            <a:schemeClr val="tx1"/>
                          </a:solidFill>
                          <a:latin typeface="Calibri" pitchFamily="34" charset="0"/>
                          <a:ea typeface="+mn-ea"/>
                          <a:cs typeface="Calibri" pitchFamily="34" charset="0"/>
                        </a:rPr>
                        <a:t>this.answername</a:t>
                      </a:r>
                      <a:r>
                        <a:rPr lang="en-US" sz="1600" b="0" kern="1200" dirty="0" smtClean="0">
                          <a:solidFill>
                            <a:schemeClr val="tx1"/>
                          </a:solidFill>
                          <a:latin typeface="Calibri" pitchFamily="34" charset="0"/>
                          <a:ea typeface="+mn-ea"/>
                          <a:cs typeface="Calibri" pitchFamily="34" charset="0"/>
                        </a:rPr>
                        <a:t> =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 </a:t>
                      </a:r>
                      <a:r>
                        <a:rPr lang="en-US" sz="1600" b="0" dirty="0" smtClean="0">
                          <a:latin typeface="Calibri" pitchFamily="34" charset="0"/>
                          <a:cs typeface="Calibri" pitchFamily="34" charset="0"/>
                        </a:rPr>
                        <a:t>… getter and setter methods</a:t>
                      </a:r>
                      <a:endParaRPr lang="en-US" sz="1600" b="0" kern="1200" dirty="0" smtClean="0">
                        <a:solidFill>
                          <a:schemeClr val="tx1"/>
                        </a:solidFill>
                        <a:latin typeface="Calibri" pitchFamily="34" charset="0"/>
                        <a:ea typeface="+mn-ea"/>
                        <a:cs typeface="Calibri" pitchFamily="34" charset="0"/>
                      </a:endParaRPr>
                    </a:p>
                    <a:p>
                      <a:pPr lvl="0"/>
                      <a:r>
                        <a:rPr lang="en-US" sz="16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74904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err="1" smtClean="0">
                          <a:solidFill>
                            <a:srgbClr val="7030A0"/>
                          </a:solidFill>
                          <a:latin typeface="Calibri" pitchFamily="34" charset="0"/>
                          <a:ea typeface="+mn-ea"/>
                          <a:cs typeface="Calibri" pitchFamily="34" charset="0"/>
                        </a:rPr>
                        <a:t>Question.hbm.xml</a:t>
                      </a:r>
                      <a:endParaRPr lang="en-US" sz="1200" b="1" u="sng" kern="1200" dirty="0" smtClean="0">
                        <a:solidFill>
                          <a:srgbClr val="7030A0"/>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&lt;?xml version=</a:t>
                      </a:r>
                      <a:r>
                        <a:rPr lang="en-US" sz="1200" i="1" kern="1200" dirty="0" smtClean="0">
                          <a:solidFill>
                            <a:schemeClr val="tx1"/>
                          </a:solidFill>
                          <a:latin typeface="Calibri" pitchFamily="34" charset="0"/>
                          <a:ea typeface="+mn-ea"/>
                          <a:cs typeface="Calibri" pitchFamily="34" charset="0"/>
                        </a:rPr>
                        <a:t>"1.0" encoding="UTF-8"?&gt;</a:t>
                      </a:r>
                      <a:endParaRPr lang="en-US" sz="1200" kern="1200" dirty="0" smtClean="0">
                        <a:solidFill>
                          <a:schemeClr val="tx1"/>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&lt;!DOCTYPE hibernate-mapping PUBLIC</a:t>
                      </a:r>
                    </a:p>
                    <a:p>
                      <a:r>
                        <a:rPr lang="en-US" sz="1200" kern="1200" dirty="0" smtClean="0">
                          <a:solidFill>
                            <a:schemeClr val="tx1"/>
                          </a:solidFill>
                          <a:latin typeface="Calibri" pitchFamily="34" charset="0"/>
                          <a:ea typeface="+mn-ea"/>
                          <a:cs typeface="Calibri" pitchFamily="34" charset="0"/>
                        </a:rPr>
                        <a:t>  "-//Hibernate/Hibernate Mapping DTD 3.0//EN"</a:t>
                      </a:r>
                    </a:p>
                    <a:p>
                      <a:r>
                        <a:rPr lang="en-US" sz="1200" kern="1200" dirty="0" smtClean="0">
                          <a:solidFill>
                            <a:schemeClr val="tx1"/>
                          </a:solidFill>
                          <a:latin typeface="Calibri" pitchFamily="34" charset="0"/>
                          <a:ea typeface="+mn-ea"/>
                          <a:cs typeface="Calibri" pitchFamily="34" charset="0"/>
                        </a:rPr>
                        <a:t>  "http://hibernate.sourceforge.net/hibernate-mapping-3.0.dtd"&gt;</a:t>
                      </a:r>
                    </a:p>
                    <a:p>
                      <a:r>
                        <a:rPr lang="en-US" sz="1200" kern="1200" dirty="0" smtClean="0">
                          <a:solidFill>
                            <a:schemeClr val="tx1"/>
                          </a:solidFill>
                          <a:latin typeface="Calibri" pitchFamily="34" charset="0"/>
                          <a:ea typeface="+mn-ea"/>
                          <a:cs typeface="Calibri" pitchFamily="34" charset="0"/>
                        </a:rPr>
                        <a:t>&lt;hibernate-mapping package=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foo</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&lt;class name=</a:t>
                      </a:r>
                      <a:r>
                        <a:rPr lang="en-US" sz="1200" i="1" kern="1200" dirty="0" smtClean="0">
                          <a:solidFill>
                            <a:schemeClr val="tx1"/>
                          </a:solidFill>
                          <a:latin typeface="Calibri" pitchFamily="34" charset="0"/>
                          <a:ea typeface="+mn-ea"/>
                          <a:cs typeface="Calibri" pitchFamily="34" charset="0"/>
                        </a:rPr>
                        <a:t>"Question" table="</a:t>
                      </a:r>
                      <a:r>
                        <a:rPr lang="en-US" sz="1200" i="1" kern="1200" dirty="0" err="1" smtClean="0">
                          <a:solidFill>
                            <a:schemeClr val="tx1"/>
                          </a:solidFill>
                          <a:latin typeface="Calibri" pitchFamily="34" charset="0"/>
                          <a:ea typeface="+mn-ea"/>
                          <a:cs typeface="Calibri" pitchFamily="34" charset="0"/>
                        </a:rPr>
                        <a:t>QuestionTable</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&lt;id name=</a:t>
                      </a:r>
                      <a:r>
                        <a:rPr lang="en-US" sz="1200" i="1" kern="1200" dirty="0" smtClean="0">
                          <a:solidFill>
                            <a:schemeClr val="tx1"/>
                          </a:solidFill>
                          <a:latin typeface="Calibri" pitchFamily="34" charset="0"/>
                          <a:ea typeface="+mn-ea"/>
                          <a:cs typeface="Calibri" pitchFamily="34" charset="0"/>
                        </a:rPr>
                        <a:t>"id" type="</a:t>
                      </a:r>
                      <a:r>
                        <a:rPr lang="en-US" sz="1200" i="1" kern="1200" dirty="0" err="1" smtClean="0">
                          <a:solidFill>
                            <a:schemeClr val="tx1"/>
                          </a:solidFill>
                          <a:latin typeface="Calibri" pitchFamily="34" charset="0"/>
                          <a:ea typeface="+mn-ea"/>
                          <a:cs typeface="Calibri" pitchFamily="34" charset="0"/>
                        </a:rPr>
                        <a:t>java.lang.Integer</a:t>
                      </a:r>
                      <a:r>
                        <a:rPr lang="en-US" sz="1200" i="1" kern="1200" dirty="0" smtClean="0">
                          <a:solidFill>
                            <a:schemeClr val="tx1"/>
                          </a:solidFill>
                          <a:latin typeface="Calibri" pitchFamily="34" charset="0"/>
                          <a:ea typeface="+mn-ea"/>
                          <a:cs typeface="Calibri" pitchFamily="34" charset="0"/>
                        </a:rPr>
                        <a:t>" column="</a:t>
                      </a:r>
                      <a:r>
                        <a:rPr lang="en-US" sz="1200" i="1" kern="1200" dirty="0" err="1" smtClean="0">
                          <a:solidFill>
                            <a:schemeClr val="tx1"/>
                          </a:solidFill>
                          <a:latin typeface="Calibri" pitchFamily="34" charset="0"/>
                          <a:ea typeface="+mn-ea"/>
                          <a:cs typeface="Calibri" pitchFamily="34" charset="0"/>
                        </a:rPr>
                        <a:t>qid</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&lt;generator class=</a:t>
                      </a:r>
                      <a:r>
                        <a:rPr lang="en-US" sz="1200" i="1" kern="1200" dirty="0" smtClean="0">
                          <a:solidFill>
                            <a:schemeClr val="tx1"/>
                          </a:solidFill>
                          <a:latin typeface="Calibri" pitchFamily="34" charset="0"/>
                          <a:ea typeface="+mn-ea"/>
                          <a:cs typeface="Calibri" pitchFamily="34" charset="0"/>
                        </a:rPr>
                        <a:t>"identity"/&gt;</a:t>
                      </a:r>
                    </a:p>
                    <a:p>
                      <a:r>
                        <a:rPr lang="en-US" sz="1200" kern="1200" dirty="0" smtClean="0">
                          <a:solidFill>
                            <a:schemeClr val="tx1"/>
                          </a:solidFill>
                          <a:latin typeface="Calibri" pitchFamily="34" charset="0"/>
                          <a:ea typeface="+mn-ea"/>
                          <a:cs typeface="Calibri" pitchFamily="34" charset="0"/>
                        </a:rPr>
                        <a:t>&lt;/id&gt;</a:t>
                      </a:r>
                    </a:p>
                    <a:p>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qname</a:t>
                      </a:r>
                      <a:r>
                        <a:rPr lang="en-US" sz="1200" i="1" kern="1200" dirty="0" smtClean="0">
                          <a:solidFill>
                            <a:schemeClr val="tx1"/>
                          </a:solidFill>
                          <a:latin typeface="Calibri" pitchFamily="34" charset="0"/>
                          <a:ea typeface="+mn-ea"/>
                          <a:cs typeface="Calibri" pitchFamily="34" charset="0"/>
                        </a:rPr>
                        <a:t>" column="</a:t>
                      </a:r>
                      <a:r>
                        <a:rPr lang="en-US" sz="1200" i="1" kern="1200" dirty="0" err="1" smtClean="0">
                          <a:solidFill>
                            <a:schemeClr val="tx1"/>
                          </a:solidFill>
                          <a:latin typeface="Calibri" pitchFamily="34" charset="0"/>
                          <a:ea typeface="+mn-ea"/>
                          <a:cs typeface="Calibri" pitchFamily="34" charset="0"/>
                        </a:rPr>
                        <a:t>Question_Name</a:t>
                      </a:r>
                      <a:r>
                        <a:rPr lang="en-US" sz="1200" i="1" kern="1200" dirty="0" smtClean="0">
                          <a:solidFill>
                            <a:schemeClr val="tx1"/>
                          </a:solidFill>
                          <a:latin typeface="Calibri" pitchFamily="34" charset="0"/>
                          <a:ea typeface="+mn-ea"/>
                          <a:cs typeface="Calibri" pitchFamily="34" charset="0"/>
                        </a:rPr>
                        <a:t>" type="string" not-null="false"</a:t>
                      </a:r>
                    </a:p>
                    <a:p>
                      <a:r>
                        <a:rPr lang="en-US" sz="1200" kern="1200" dirty="0" smtClean="0">
                          <a:solidFill>
                            <a:schemeClr val="tx1"/>
                          </a:solidFill>
                          <a:latin typeface="Calibri" pitchFamily="34" charset="0"/>
                          <a:ea typeface="+mn-ea"/>
                          <a:cs typeface="Calibri" pitchFamily="34" charset="0"/>
                        </a:rPr>
                        <a:t>length=</a:t>
                      </a:r>
                      <a:r>
                        <a:rPr lang="en-US" sz="1200" i="1" kern="1200" dirty="0" smtClean="0">
                          <a:solidFill>
                            <a:schemeClr val="tx1"/>
                          </a:solidFill>
                          <a:latin typeface="Calibri" pitchFamily="34" charset="0"/>
                          <a:ea typeface="+mn-ea"/>
                          <a:cs typeface="Calibri" pitchFamily="34" charset="0"/>
                        </a:rPr>
                        <a:t>"100" /&gt;</a:t>
                      </a:r>
                    </a:p>
                    <a:p>
                      <a:r>
                        <a:rPr lang="en-US" sz="1200" kern="1200" dirty="0" smtClean="0">
                          <a:solidFill>
                            <a:schemeClr val="tx1"/>
                          </a:solidFill>
                          <a:latin typeface="Calibri" pitchFamily="34" charset="0"/>
                          <a:ea typeface="+mn-ea"/>
                          <a:cs typeface="Calibri" pitchFamily="34" charset="0"/>
                        </a:rPr>
                        <a:t>&lt;set name=</a:t>
                      </a:r>
                      <a:r>
                        <a:rPr lang="en-US" sz="1200" i="1" kern="1200" dirty="0" smtClean="0">
                          <a:solidFill>
                            <a:schemeClr val="tx1"/>
                          </a:solidFill>
                          <a:latin typeface="Calibri" pitchFamily="34" charset="0"/>
                          <a:ea typeface="+mn-ea"/>
                          <a:cs typeface="Calibri" pitchFamily="34" charset="0"/>
                        </a:rPr>
                        <a:t>"answers"&gt;</a:t>
                      </a:r>
                    </a:p>
                    <a:p>
                      <a:r>
                        <a:rPr lang="en-US" sz="1200" kern="1200" dirty="0" smtClean="0">
                          <a:solidFill>
                            <a:schemeClr val="tx1"/>
                          </a:solidFill>
                          <a:latin typeface="Calibri" pitchFamily="34" charset="0"/>
                          <a:ea typeface="+mn-ea"/>
                          <a:cs typeface="Calibri" pitchFamily="34" charset="0"/>
                        </a:rPr>
                        <a:t>            &lt;key&gt;</a:t>
                      </a:r>
                    </a:p>
                    <a:p>
                      <a:r>
                        <a:rPr lang="en-US" sz="1200" kern="1200" dirty="0" smtClean="0">
                          <a:solidFill>
                            <a:schemeClr val="tx1"/>
                          </a:solidFill>
                          <a:latin typeface="Calibri" pitchFamily="34" charset="0"/>
                          <a:ea typeface="+mn-ea"/>
                          <a:cs typeface="Calibri" pitchFamily="34" charset="0"/>
                        </a:rPr>
                        <a:t>                &lt;column name=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qid</a:t>
                      </a:r>
                      <a:r>
                        <a:rPr lang="en-US" sz="1200" i="1" kern="1200" dirty="0" smtClean="0">
                          <a:solidFill>
                            <a:schemeClr val="tx1"/>
                          </a:solidFill>
                          <a:latin typeface="Calibri" pitchFamily="34" charset="0"/>
                          <a:ea typeface="+mn-ea"/>
                          <a:cs typeface="Calibri" pitchFamily="34" charset="0"/>
                        </a:rPr>
                        <a:t>" not-null="true" /&gt;</a:t>
                      </a:r>
                    </a:p>
                    <a:p>
                      <a:r>
                        <a:rPr lang="en-US" sz="1200" kern="1200" dirty="0" smtClean="0">
                          <a:solidFill>
                            <a:schemeClr val="tx1"/>
                          </a:solidFill>
                          <a:latin typeface="Calibri" pitchFamily="34" charset="0"/>
                          <a:ea typeface="+mn-ea"/>
                          <a:cs typeface="Calibri" pitchFamily="34" charset="0"/>
                        </a:rPr>
                        <a:t>            &lt;/key&gt;</a:t>
                      </a:r>
                    </a:p>
                    <a:p>
                      <a:r>
                        <a:rPr lang="en-US" sz="1200" kern="1200" dirty="0" smtClean="0">
                          <a:solidFill>
                            <a:schemeClr val="tx1"/>
                          </a:solidFill>
                          <a:latin typeface="Calibri" pitchFamily="34" charset="0"/>
                          <a:ea typeface="+mn-ea"/>
                          <a:cs typeface="Calibri" pitchFamily="34" charset="0"/>
                        </a:rPr>
                        <a:t>            &lt;one-to-many class=</a:t>
                      </a:r>
                      <a:r>
                        <a:rPr lang="en-US" sz="1200" i="1" kern="1200" dirty="0" smtClean="0">
                          <a:solidFill>
                            <a:schemeClr val="tx1"/>
                          </a:solidFill>
                          <a:latin typeface="Calibri" pitchFamily="34" charset="0"/>
                          <a:ea typeface="+mn-ea"/>
                          <a:cs typeface="Calibri" pitchFamily="34" charset="0"/>
                        </a:rPr>
                        <a:t>"Answer"/&gt;</a:t>
                      </a:r>
                    </a:p>
                    <a:p>
                      <a:r>
                        <a:rPr lang="en-US" sz="1200" kern="1200" dirty="0" smtClean="0">
                          <a:solidFill>
                            <a:schemeClr val="tx1"/>
                          </a:solidFill>
                          <a:latin typeface="Calibri" pitchFamily="34" charset="0"/>
                          <a:ea typeface="+mn-ea"/>
                          <a:cs typeface="Calibri" pitchFamily="34" charset="0"/>
                        </a:rPr>
                        <a:t>        &lt;/set&gt;</a:t>
                      </a:r>
                    </a:p>
                    <a:p>
                      <a:r>
                        <a:rPr lang="en-US" sz="1200" kern="1200" dirty="0" smtClean="0">
                          <a:solidFill>
                            <a:schemeClr val="tx1"/>
                          </a:solidFill>
                          <a:latin typeface="Calibri" pitchFamily="34" charset="0"/>
                          <a:ea typeface="+mn-ea"/>
                          <a:cs typeface="Calibri" pitchFamily="34" charset="0"/>
                        </a:rPr>
                        <a:t>&lt;/class&gt;</a:t>
                      </a:r>
                    </a:p>
                    <a:p>
                      <a:r>
                        <a:rPr lang="en-US" sz="1200" kern="1200" dirty="0" smtClean="0">
                          <a:solidFill>
                            <a:schemeClr val="tx1"/>
                          </a:solidFill>
                          <a:latin typeface="Calibri" pitchFamily="34" charset="0"/>
                          <a:ea typeface="+mn-ea"/>
                          <a:cs typeface="Calibri" pitchFamily="34" charset="0"/>
                        </a:rPr>
                        <a:t>&lt;/hibernate-mapping&gt;</a:t>
                      </a:r>
                      <a:endParaRPr lang="en-US" sz="12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65760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Answer.hbm.xml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p>
                    <a:p>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"http://hibernate.sourceforge.net/hibernate-mapping-3.0.dtd"&gt;</a:t>
                      </a: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foo</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"Answer" table="</a:t>
                      </a:r>
                      <a:r>
                        <a:rPr lang="en-US" sz="1300" i="1" kern="1200" dirty="0" err="1" smtClean="0">
                          <a:solidFill>
                            <a:schemeClr val="tx1"/>
                          </a:solidFill>
                          <a:latin typeface="Calibri" pitchFamily="34" charset="0"/>
                          <a:ea typeface="+mn-ea"/>
                          <a:cs typeface="Calibri" pitchFamily="34" charset="0"/>
                        </a:rPr>
                        <a:t>AnswerTable</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"id" type="</a:t>
                      </a:r>
                      <a:r>
                        <a:rPr lang="en-US" sz="1300" i="1" kern="1200" dirty="0" err="1" smtClean="0">
                          <a:solidFill>
                            <a:schemeClr val="tx1"/>
                          </a:solidFill>
                          <a:latin typeface="Calibri" pitchFamily="34" charset="0"/>
                          <a:ea typeface="+mn-ea"/>
                          <a:cs typeface="Calibri" pitchFamily="34" charset="0"/>
                        </a:rPr>
                        <a:t>java.lang.Integer</a:t>
                      </a:r>
                      <a:r>
                        <a:rPr lang="en-US" sz="1300" i="1" kern="1200" dirty="0" smtClean="0">
                          <a:solidFill>
                            <a:schemeClr val="tx1"/>
                          </a:solidFill>
                          <a:latin typeface="Calibri" pitchFamily="34" charset="0"/>
                          <a:ea typeface="+mn-ea"/>
                          <a:cs typeface="Calibri" pitchFamily="34" charset="0"/>
                        </a:rPr>
                        <a:t>" column="</a:t>
                      </a:r>
                      <a:r>
                        <a:rPr lang="en-US" sz="1300" i="1" kern="1200" dirty="0" err="1" smtClean="0">
                          <a:solidFill>
                            <a:schemeClr val="tx1"/>
                          </a:solidFill>
                          <a:latin typeface="Calibri" pitchFamily="34" charset="0"/>
                          <a:ea typeface="+mn-ea"/>
                          <a:cs typeface="Calibri" pitchFamily="34" charset="0"/>
                        </a:rPr>
                        <a:t>Answerid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"identity"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&lt;many-to-one name=</a:t>
                      </a:r>
                      <a:r>
                        <a:rPr lang="en-US" sz="1300" i="1" kern="1200" dirty="0" smtClean="0">
                          <a:solidFill>
                            <a:schemeClr val="tx1"/>
                          </a:solidFill>
                          <a:latin typeface="Calibri" pitchFamily="34" charset="0"/>
                          <a:ea typeface="+mn-ea"/>
                          <a:cs typeface="Calibri" pitchFamily="34" charset="0"/>
                        </a:rPr>
                        <a:t>"question" class="Question" fetch="select"&gt;</a:t>
                      </a:r>
                    </a:p>
                    <a:p>
                      <a:r>
                        <a:rPr lang="en-US" sz="1300" kern="1200" dirty="0" smtClean="0">
                          <a:solidFill>
                            <a:schemeClr val="tx1"/>
                          </a:solidFill>
                          <a:latin typeface="Calibri" pitchFamily="34" charset="0"/>
                          <a:ea typeface="+mn-ea"/>
                          <a:cs typeface="Calibri" pitchFamily="34" charset="0"/>
                        </a:rPr>
                        <a:t>&lt;column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qid</a:t>
                      </a:r>
                      <a:r>
                        <a:rPr lang="en-US" sz="1300" i="1" kern="1200" dirty="0" smtClean="0">
                          <a:solidFill>
                            <a:schemeClr val="tx1"/>
                          </a:solidFill>
                          <a:latin typeface="Calibri" pitchFamily="34" charset="0"/>
                          <a:ea typeface="+mn-ea"/>
                          <a:cs typeface="Calibri" pitchFamily="34" charset="0"/>
                        </a:rPr>
                        <a:t>" not-null="true" /&gt;</a:t>
                      </a:r>
                    </a:p>
                    <a:p>
                      <a:r>
                        <a:rPr lang="en-US" sz="1300" kern="1200" dirty="0" smtClean="0">
                          <a:solidFill>
                            <a:schemeClr val="tx1"/>
                          </a:solidFill>
                          <a:latin typeface="Calibri" pitchFamily="34" charset="0"/>
                          <a:ea typeface="+mn-ea"/>
                          <a:cs typeface="Calibri" pitchFamily="34" charset="0"/>
                        </a:rPr>
                        <a:t>&lt;/many-to-one&gt;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answername</a:t>
                      </a:r>
                      <a:r>
                        <a:rPr lang="en-US" sz="1300" i="1" kern="1200" dirty="0" smtClean="0">
                          <a:solidFill>
                            <a:schemeClr val="tx1"/>
                          </a:solidFill>
                          <a:latin typeface="Calibri" pitchFamily="34" charset="0"/>
                          <a:ea typeface="+mn-ea"/>
                          <a:cs typeface="Calibri" pitchFamily="34" charset="0"/>
                        </a:rPr>
                        <a:t>" column="</a:t>
                      </a:r>
                      <a:r>
                        <a:rPr lang="en-US" sz="1300" i="1" kern="1200" dirty="0" err="1" smtClean="0">
                          <a:solidFill>
                            <a:schemeClr val="tx1"/>
                          </a:solidFill>
                          <a:latin typeface="Calibri" pitchFamily="34" charset="0"/>
                          <a:ea typeface="+mn-ea"/>
                          <a:cs typeface="Calibri" pitchFamily="34" charset="0"/>
                        </a:rPr>
                        <a:t>answername</a:t>
                      </a:r>
                      <a:r>
                        <a:rPr lang="en-US" sz="1300" i="1" kern="1200" dirty="0" smtClean="0">
                          <a:solidFill>
                            <a:schemeClr val="tx1"/>
                          </a:solidFill>
                          <a:latin typeface="Calibri" pitchFamily="34" charset="0"/>
                          <a:ea typeface="+mn-ea"/>
                          <a:cs typeface="Calibri" pitchFamily="34" charset="0"/>
                        </a:rPr>
                        <a:t>" type="string"</a:t>
                      </a:r>
                    </a:p>
                    <a:p>
                      <a:r>
                        <a:rPr lang="en-US" sz="1300" kern="1200" dirty="0" smtClean="0">
                          <a:solidFill>
                            <a:schemeClr val="tx1"/>
                          </a:solidFill>
                          <a:latin typeface="Calibri" pitchFamily="34" charset="0"/>
                          <a:ea typeface="+mn-ea"/>
                          <a:cs typeface="Calibri" pitchFamily="34" charset="0"/>
                        </a:rPr>
                        <a:t>not-null=</a:t>
                      </a:r>
                      <a:r>
                        <a:rPr lang="en-US" sz="1300" i="1" kern="1200" dirty="0" smtClean="0">
                          <a:solidFill>
                            <a:schemeClr val="tx1"/>
                          </a:solidFill>
                          <a:latin typeface="Calibri" pitchFamily="34" charset="0"/>
                          <a:ea typeface="+mn-ea"/>
                          <a:cs typeface="Calibri" pitchFamily="34" charset="0"/>
                        </a:rPr>
                        <a:t>"false" length="150" /&gt;</a:t>
                      </a:r>
                    </a:p>
                    <a:p>
                      <a:r>
                        <a:rPr lang="en-US" sz="1300" kern="1200" dirty="0" smtClean="0">
                          <a:solidFill>
                            <a:schemeClr val="tx1"/>
                          </a:solidFill>
                          <a:latin typeface="Calibri" pitchFamily="34" charset="0"/>
                          <a:ea typeface="+mn-ea"/>
                          <a:cs typeface="Calibri" pitchFamily="34" charset="0"/>
                        </a:rPr>
                        <a:t>&lt;/class&gt;</a:t>
                      </a:r>
                    </a:p>
                    <a:p>
                      <a:r>
                        <a:rPr lang="en-US" sz="1300" kern="1200" dirty="0" smtClean="0">
                          <a:solidFill>
                            <a:schemeClr val="tx1"/>
                          </a:solidFill>
                          <a:latin typeface="Calibri" pitchFamily="34" charset="0"/>
                          <a:ea typeface="+mn-ea"/>
                          <a:cs typeface="Calibri" pitchFamily="34" charset="0"/>
                        </a:rPr>
                        <a:t>&lt;/hibernate-mapping&gt;</a:t>
                      </a:r>
                      <a:endParaRPr lang="en-US" sz="13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65760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smtClean="0">
                          <a:solidFill>
                            <a:srgbClr val="7030A0"/>
                          </a:solidFill>
                          <a:latin typeface="Calibri" pitchFamily="34" charset="0"/>
                          <a:ea typeface="+mn-ea"/>
                          <a:cs typeface="Calibri" pitchFamily="34" charset="0"/>
                        </a:rPr>
                        <a:t>QuestionDao.java</a:t>
                      </a:r>
                    </a:p>
                    <a:p>
                      <a:r>
                        <a:rPr lang="en-US" sz="1300" b="1" kern="1200" dirty="0" smtClean="0">
                          <a:solidFill>
                            <a:schemeClr val="tx1"/>
                          </a:solidFill>
                          <a:latin typeface="Calibri" pitchFamily="34" charset="0"/>
                          <a:ea typeface="+mn-ea"/>
                          <a:cs typeface="Calibri" pitchFamily="34" charset="0"/>
                        </a:rPr>
                        <a:t>public class </a:t>
                      </a:r>
                      <a:r>
                        <a:rPr lang="en-US" sz="1300" b="1" kern="1200" dirty="0" err="1" smtClean="0">
                          <a:solidFill>
                            <a:schemeClr val="tx1"/>
                          </a:solidFill>
                          <a:latin typeface="Calibri" pitchFamily="34" charset="0"/>
                          <a:ea typeface="+mn-ea"/>
                          <a:cs typeface="Calibri" pitchFamily="34" charset="0"/>
                        </a:rPr>
                        <a:t>QuestionDao</a:t>
                      </a:r>
                      <a:r>
                        <a:rPr lang="en-US" sz="1300" b="1" kern="1200" dirty="0" smtClean="0">
                          <a:solidFill>
                            <a:schemeClr val="tx1"/>
                          </a:solidFill>
                          <a:latin typeface="Calibri" pitchFamily="34" charset="0"/>
                          <a:ea typeface="+mn-ea"/>
                          <a:cs typeface="Calibri" pitchFamily="34" charset="0"/>
                        </a:rPr>
                        <a:t> {</a:t>
                      </a:r>
                    </a:p>
                    <a:p>
                      <a:endParaRPr lang="en-US" sz="1300" kern="1200" dirty="0" smtClean="0">
                        <a:solidFill>
                          <a:schemeClr val="tx1"/>
                        </a:solidFill>
                        <a:latin typeface="Calibri" pitchFamily="34" charset="0"/>
                        <a:ea typeface="+mn-ea"/>
                        <a:cs typeface="Calibri" pitchFamily="34" charset="0"/>
                      </a:endParaRPr>
                    </a:p>
                    <a:p>
                      <a:pPr lvl="1"/>
                      <a:r>
                        <a:rPr lang="en-US" sz="1300" b="1" kern="1200" dirty="0" smtClean="0">
                          <a:solidFill>
                            <a:schemeClr val="tx1"/>
                          </a:solidFill>
                          <a:latin typeface="Calibri" pitchFamily="34" charset="0"/>
                          <a:ea typeface="+mn-ea"/>
                          <a:cs typeface="Calibri" pitchFamily="34" charset="0"/>
                        </a:rPr>
                        <a:t>public static void main(String[] </a:t>
                      </a:r>
                      <a:r>
                        <a:rPr lang="en-US" sz="1300" b="1" kern="1200" dirty="0" err="1" smtClean="0">
                          <a:solidFill>
                            <a:schemeClr val="tx1"/>
                          </a:solidFill>
                          <a:latin typeface="Calibri" pitchFamily="34" charset="0"/>
                          <a:ea typeface="+mn-ea"/>
                          <a:cs typeface="Calibri" pitchFamily="34" charset="0"/>
                        </a:rPr>
                        <a:t>args</a:t>
                      </a:r>
                      <a:r>
                        <a:rPr lang="en-US" sz="1300" b="1" kern="1200" dirty="0" smtClean="0">
                          <a:solidFill>
                            <a:schemeClr val="tx1"/>
                          </a:solidFill>
                          <a:latin typeface="Calibri" pitchFamily="34" charset="0"/>
                          <a:ea typeface="+mn-ea"/>
                          <a:cs typeface="Calibri" pitchFamily="34" charset="0"/>
                        </a:rPr>
                        <a:t>) {</a:t>
                      </a:r>
                    </a:p>
                    <a:p>
                      <a:pPr lvl="2"/>
                      <a:r>
                        <a:rPr lang="en-US" sz="1300" kern="1200" dirty="0" smtClean="0">
                          <a:solidFill>
                            <a:schemeClr val="tx1"/>
                          </a:solidFill>
                          <a:latin typeface="Calibri" pitchFamily="34" charset="0"/>
                          <a:ea typeface="+mn-ea"/>
                          <a:cs typeface="Calibri" pitchFamily="34" charset="0"/>
                        </a:rPr>
                        <a:t>Session </a:t>
                      </a:r>
                      <a:r>
                        <a:rPr lang="en-US" sz="1300" kern="1200" dirty="0" err="1" smtClean="0">
                          <a:solidFill>
                            <a:schemeClr val="tx1"/>
                          </a:solidFill>
                          <a:latin typeface="Calibri" pitchFamily="34" charset="0"/>
                          <a:ea typeface="+mn-ea"/>
                          <a:cs typeface="Calibri" pitchFamily="34" charset="0"/>
                        </a:rPr>
                        <a:t>session</a:t>
                      </a:r>
                      <a:r>
                        <a:rPr lang="en-US" sz="1300" kern="1200" dirty="0" smtClean="0">
                          <a:solidFill>
                            <a:schemeClr val="tx1"/>
                          </a:solidFill>
                          <a:latin typeface="Calibri" pitchFamily="34" charset="0"/>
                          <a:ea typeface="+mn-ea"/>
                          <a:cs typeface="Calibri" pitchFamily="34" charset="0"/>
                        </a:rPr>
                        <a:t> = </a:t>
                      </a:r>
                      <a:r>
                        <a:rPr lang="en-US" sz="1300" kern="1200" dirty="0" err="1" smtClean="0">
                          <a:solidFill>
                            <a:schemeClr val="tx1"/>
                          </a:solidFill>
                          <a:latin typeface="Calibri" pitchFamily="34" charset="0"/>
                          <a:ea typeface="+mn-ea"/>
                          <a:cs typeface="Calibri" pitchFamily="34" charset="0"/>
                        </a:rPr>
                        <a:t>HibernateUtil.</a:t>
                      </a:r>
                      <a:r>
                        <a:rPr lang="en-US" sz="1300" i="1" kern="1200" dirty="0" err="1" smtClean="0">
                          <a:solidFill>
                            <a:schemeClr val="tx1"/>
                          </a:solidFill>
                          <a:latin typeface="Calibri" pitchFamily="34" charset="0"/>
                          <a:ea typeface="+mn-ea"/>
                          <a:cs typeface="Calibri" pitchFamily="34" charset="0"/>
                        </a:rPr>
                        <a:t>getSessionFactory</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openSession</a:t>
                      </a:r>
                      <a:r>
                        <a:rPr lang="en-US" sz="1300" i="1" kern="1200" dirty="0" smtClean="0">
                          <a:solidFill>
                            <a:schemeClr val="tx1"/>
                          </a:solidFill>
                          <a:latin typeface="Calibri" pitchFamily="34" charset="0"/>
                          <a:ea typeface="+mn-ea"/>
                          <a:cs typeface="Calibri" pitchFamily="34" charset="0"/>
                        </a:rPr>
                        <a:t>();</a:t>
                      </a:r>
                    </a:p>
                    <a:p>
                      <a:pPr lvl="2"/>
                      <a:r>
                        <a:rPr lang="en-US" sz="1300" kern="1200" dirty="0" smtClean="0">
                          <a:solidFill>
                            <a:schemeClr val="tx1"/>
                          </a:solidFill>
                          <a:latin typeface="Calibri" pitchFamily="34" charset="0"/>
                          <a:ea typeface="+mn-ea"/>
                          <a:cs typeface="Calibri" pitchFamily="34" charset="0"/>
                        </a:rPr>
                        <a:t>Transaction t = </a:t>
                      </a:r>
                      <a:r>
                        <a:rPr lang="en-US" sz="1300" kern="1200" dirty="0" err="1" smtClean="0">
                          <a:solidFill>
                            <a:schemeClr val="tx1"/>
                          </a:solidFill>
                          <a:latin typeface="Calibri" pitchFamily="34" charset="0"/>
                          <a:ea typeface="+mn-ea"/>
                          <a:cs typeface="Calibri" pitchFamily="34" charset="0"/>
                        </a:rPr>
                        <a:t>session.beginTransaction</a:t>
                      </a:r>
                      <a:r>
                        <a:rPr lang="en-US" sz="1300" kern="1200" dirty="0" smtClean="0">
                          <a:solidFill>
                            <a:schemeClr val="tx1"/>
                          </a:solidFill>
                          <a:latin typeface="Calibri" pitchFamily="34" charset="0"/>
                          <a:ea typeface="+mn-ea"/>
                          <a:cs typeface="Calibri" pitchFamily="34" charset="0"/>
                        </a:rPr>
                        <a:t>();</a:t>
                      </a:r>
                    </a:p>
                    <a:p>
                      <a:pPr lvl="2"/>
                      <a:r>
                        <a:rPr lang="en-US" sz="1300" kern="1200" dirty="0" smtClean="0">
                          <a:solidFill>
                            <a:schemeClr val="tx1"/>
                          </a:solidFill>
                          <a:latin typeface="Calibri" pitchFamily="34" charset="0"/>
                          <a:ea typeface="+mn-ea"/>
                          <a:cs typeface="Calibri" pitchFamily="34" charset="0"/>
                        </a:rPr>
                        <a:t>Question question1 = </a:t>
                      </a:r>
                      <a:r>
                        <a:rPr lang="en-US" sz="1300" b="1" kern="1200" dirty="0" smtClean="0">
                          <a:solidFill>
                            <a:schemeClr val="tx1"/>
                          </a:solidFill>
                          <a:latin typeface="Calibri" pitchFamily="34" charset="0"/>
                          <a:ea typeface="+mn-ea"/>
                          <a:cs typeface="Calibri" pitchFamily="34" charset="0"/>
                        </a:rPr>
                        <a:t>new Question();</a:t>
                      </a:r>
                    </a:p>
                    <a:p>
                      <a:pPr lvl="2"/>
                      <a:r>
                        <a:rPr lang="en-US" sz="1300" kern="1200" dirty="0" smtClean="0">
                          <a:solidFill>
                            <a:schemeClr val="tx1"/>
                          </a:solidFill>
                          <a:latin typeface="Calibri" pitchFamily="34" charset="0"/>
                          <a:ea typeface="+mn-ea"/>
                          <a:cs typeface="Calibri" pitchFamily="34" charset="0"/>
                        </a:rPr>
                        <a:t>Answer ans1 = </a:t>
                      </a:r>
                      <a:r>
                        <a:rPr lang="en-US" sz="1300" b="1" kern="1200" dirty="0" smtClean="0">
                          <a:solidFill>
                            <a:schemeClr val="tx1"/>
                          </a:solidFill>
                          <a:latin typeface="Calibri" pitchFamily="34" charset="0"/>
                          <a:ea typeface="+mn-ea"/>
                          <a:cs typeface="Calibri" pitchFamily="34" charset="0"/>
                        </a:rPr>
                        <a:t>new Answer();</a:t>
                      </a:r>
                    </a:p>
                    <a:p>
                      <a:pPr lvl="2"/>
                      <a:r>
                        <a:rPr lang="en-US" sz="1300" kern="1200" dirty="0" smtClean="0">
                          <a:solidFill>
                            <a:schemeClr val="tx1"/>
                          </a:solidFill>
                          <a:latin typeface="Calibri" pitchFamily="34" charset="0"/>
                          <a:ea typeface="+mn-ea"/>
                          <a:cs typeface="Calibri" pitchFamily="34" charset="0"/>
                        </a:rPr>
                        <a:t>ans1.setAnswername("java is a programming language");</a:t>
                      </a:r>
                    </a:p>
                    <a:p>
                      <a:pPr lvl="2"/>
                      <a:r>
                        <a:rPr lang="en-US" sz="1300" kern="1200" dirty="0" smtClean="0">
                          <a:solidFill>
                            <a:schemeClr val="tx1"/>
                          </a:solidFill>
                          <a:latin typeface="Calibri" pitchFamily="34" charset="0"/>
                          <a:ea typeface="+mn-ea"/>
                          <a:cs typeface="Calibri" pitchFamily="34" charset="0"/>
                        </a:rPr>
                        <a:t>ans1.setQuestion(question1);</a:t>
                      </a:r>
                    </a:p>
                    <a:p>
                      <a:pPr lvl="2"/>
                      <a:endParaRPr lang="en-US" sz="1300" kern="1200" dirty="0" smtClean="0">
                        <a:solidFill>
                          <a:schemeClr val="tx1"/>
                        </a:solidFill>
                        <a:latin typeface="Calibri" pitchFamily="34" charset="0"/>
                        <a:ea typeface="+mn-ea"/>
                        <a:cs typeface="Calibri" pitchFamily="34" charset="0"/>
                      </a:endParaRPr>
                    </a:p>
                    <a:p>
                      <a:pPr lvl="2"/>
                      <a:r>
                        <a:rPr lang="en-US" sz="1300" kern="1200" dirty="0" smtClean="0">
                          <a:solidFill>
                            <a:schemeClr val="tx1"/>
                          </a:solidFill>
                          <a:latin typeface="Calibri" pitchFamily="34" charset="0"/>
                          <a:ea typeface="+mn-ea"/>
                          <a:cs typeface="Calibri" pitchFamily="34" charset="0"/>
                        </a:rPr>
                        <a:t>Answer ans2 = </a:t>
                      </a:r>
                      <a:r>
                        <a:rPr lang="en-US" sz="1300" b="1" kern="1200" dirty="0" smtClean="0">
                          <a:solidFill>
                            <a:schemeClr val="tx1"/>
                          </a:solidFill>
                          <a:latin typeface="Calibri" pitchFamily="34" charset="0"/>
                          <a:ea typeface="+mn-ea"/>
                          <a:cs typeface="Calibri" pitchFamily="34" charset="0"/>
                        </a:rPr>
                        <a:t>new Answer();</a:t>
                      </a:r>
                    </a:p>
                    <a:p>
                      <a:pPr lvl="2"/>
                      <a:r>
                        <a:rPr lang="en-US" sz="1300" kern="1200" dirty="0" smtClean="0">
                          <a:solidFill>
                            <a:schemeClr val="tx1"/>
                          </a:solidFill>
                          <a:latin typeface="Calibri" pitchFamily="34" charset="0"/>
                          <a:ea typeface="+mn-ea"/>
                          <a:cs typeface="Calibri" pitchFamily="34" charset="0"/>
                        </a:rPr>
                        <a:t>ans2.setAnswername("java is a platform");</a:t>
                      </a:r>
                    </a:p>
                    <a:p>
                      <a:pPr lvl="2"/>
                      <a:r>
                        <a:rPr lang="en-US" sz="1300" kern="1200" dirty="0" smtClean="0">
                          <a:solidFill>
                            <a:schemeClr val="tx1"/>
                          </a:solidFill>
                          <a:latin typeface="Calibri" pitchFamily="34" charset="0"/>
                          <a:ea typeface="+mn-ea"/>
                          <a:cs typeface="Calibri" pitchFamily="34" charset="0"/>
                        </a:rPr>
                        <a:t>ans2.setQuestion(question1);</a:t>
                      </a:r>
                    </a:p>
                    <a:p>
                      <a:pPr lvl="2"/>
                      <a:endParaRPr lang="en-US" sz="1300" kern="1200" dirty="0" smtClean="0">
                        <a:solidFill>
                          <a:schemeClr val="tx1"/>
                        </a:solidFill>
                        <a:latin typeface="Calibri" pitchFamily="34" charset="0"/>
                        <a:ea typeface="+mn-ea"/>
                        <a:cs typeface="Calibri" pitchFamily="34" charset="0"/>
                      </a:endParaRPr>
                    </a:p>
                    <a:p>
                      <a:pPr lvl="2"/>
                      <a:r>
                        <a:rPr lang="en-US" sz="1300" kern="1200" dirty="0" smtClean="0">
                          <a:solidFill>
                            <a:schemeClr val="tx1"/>
                          </a:solidFill>
                          <a:latin typeface="Calibri" pitchFamily="34" charset="0"/>
                          <a:ea typeface="+mn-ea"/>
                          <a:cs typeface="Calibri" pitchFamily="34" charset="0"/>
                        </a:rPr>
                        <a:t>Set&lt;Answer&gt; list1 = </a:t>
                      </a:r>
                      <a:r>
                        <a:rPr lang="en-US" sz="1300" b="1" kern="1200" dirty="0" smtClean="0">
                          <a:solidFill>
                            <a:schemeClr val="tx1"/>
                          </a:solidFill>
                          <a:latin typeface="Calibri" pitchFamily="34" charset="0"/>
                          <a:ea typeface="+mn-ea"/>
                          <a:cs typeface="Calibri" pitchFamily="34" charset="0"/>
                        </a:rPr>
                        <a:t>new </a:t>
                      </a:r>
                      <a:r>
                        <a:rPr lang="en-US" sz="1300" b="1" kern="1200" dirty="0" err="1" smtClean="0">
                          <a:solidFill>
                            <a:schemeClr val="tx1"/>
                          </a:solidFill>
                          <a:latin typeface="Calibri" pitchFamily="34" charset="0"/>
                          <a:ea typeface="+mn-ea"/>
                          <a:cs typeface="Calibri" pitchFamily="34" charset="0"/>
                        </a:rPr>
                        <a:t>HashSet</a:t>
                      </a:r>
                      <a:r>
                        <a:rPr lang="en-US" sz="1300" b="1" kern="1200" dirty="0" smtClean="0">
                          <a:solidFill>
                            <a:schemeClr val="tx1"/>
                          </a:solidFill>
                          <a:latin typeface="Calibri" pitchFamily="34" charset="0"/>
                          <a:ea typeface="+mn-ea"/>
                          <a:cs typeface="Calibri" pitchFamily="34" charset="0"/>
                        </a:rPr>
                        <a:t>&lt;Answer&gt;();</a:t>
                      </a:r>
                    </a:p>
                    <a:p>
                      <a:pPr lvl="2"/>
                      <a:r>
                        <a:rPr lang="en-US" sz="1300" kern="1200" dirty="0" smtClean="0">
                          <a:solidFill>
                            <a:schemeClr val="tx1"/>
                          </a:solidFill>
                          <a:latin typeface="Calibri" pitchFamily="34" charset="0"/>
                          <a:ea typeface="+mn-ea"/>
                          <a:cs typeface="Calibri" pitchFamily="34" charset="0"/>
                        </a:rPr>
                        <a:t>list1.add(ans1);</a:t>
                      </a:r>
                    </a:p>
                    <a:p>
                      <a:pPr lvl="2"/>
                      <a:r>
                        <a:rPr lang="en-US" sz="1300" kern="1200" dirty="0" smtClean="0">
                          <a:solidFill>
                            <a:schemeClr val="tx1"/>
                          </a:solidFill>
                          <a:latin typeface="Calibri" pitchFamily="34" charset="0"/>
                          <a:ea typeface="+mn-ea"/>
                          <a:cs typeface="Calibri" pitchFamily="34" charset="0"/>
                        </a:rPr>
                        <a:t>list1.add(ans2);</a:t>
                      </a:r>
                      <a:endParaRPr lang="en-US" sz="13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One-To-One Bidirectional Using Foreign-key</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In our previous example we had defined a unidirectional association between Person and Address  where Person was the owning side of the association.  As a result of which if we have a fetched person object, we will be able to retrieve the corresponding Address. Vice a versa was not possible as no mapping to Person  was defined on the Address entity. In this example we will define the inverse one to one association from Address to Person. Note that the change is only in the Address class. With this change if we have Address object, we will be able to get the corresponding Person object and vice versa as this becomes a bidirectional association.</a:t>
            </a:r>
            <a:endParaRPr lang="en-US" sz="14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078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QuestionDao.java</a:t>
                      </a:r>
                    </a:p>
                    <a:p>
                      <a:pPr lvl="2"/>
                      <a:r>
                        <a:rPr lang="en-US" sz="1400" kern="1200" dirty="0" smtClean="0">
                          <a:solidFill>
                            <a:schemeClr val="tx1"/>
                          </a:solidFill>
                          <a:latin typeface="Calibri" pitchFamily="34" charset="0"/>
                          <a:ea typeface="+mn-ea"/>
                          <a:cs typeface="Calibri" pitchFamily="34" charset="0"/>
                        </a:rPr>
                        <a:t>question1.setQname("What is Java?");</a:t>
                      </a:r>
                    </a:p>
                    <a:p>
                      <a:pPr lvl="2"/>
                      <a:r>
                        <a:rPr lang="en-US" sz="1400" kern="1200" dirty="0" smtClean="0">
                          <a:solidFill>
                            <a:schemeClr val="tx1"/>
                          </a:solidFill>
                          <a:latin typeface="Calibri" pitchFamily="34" charset="0"/>
                          <a:ea typeface="+mn-ea"/>
                          <a:cs typeface="Calibri" pitchFamily="34" charset="0"/>
                        </a:rPr>
                        <a:t>question1.setAnswers(list1);</a:t>
                      </a:r>
                    </a:p>
                    <a:p>
                      <a:pPr lvl="2"/>
                      <a:endParaRPr lang="en-US" sz="1400" kern="1200" dirty="0" smtClean="0">
                        <a:solidFill>
                          <a:schemeClr val="tx1"/>
                        </a:solidFill>
                        <a:latin typeface="Calibri" pitchFamily="34" charset="0"/>
                        <a:ea typeface="+mn-ea"/>
                        <a:cs typeface="Calibri" pitchFamily="34" charset="0"/>
                      </a:endParaRPr>
                    </a:p>
                    <a:p>
                      <a:pPr lvl="2"/>
                      <a:r>
                        <a:rPr lang="en-US" sz="1400" kern="1200" dirty="0" err="1" smtClean="0">
                          <a:solidFill>
                            <a:schemeClr val="tx1"/>
                          </a:solidFill>
                          <a:latin typeface="Calibri" pitchFamily="34" charset="0"/>
                          <a:ea typeface="+mn-ea"/>
                          <a:cs typeface="Calibri" pitchFamily="34" charset="0"/>
                        </a:rPr>
                        <a:t>session.persist</a:t>
                      </a:r>
                      <a:r>
                        <a:rPr lang="en-US" sz="1400" kern="1200" dirty="0" smtClean="0">
                          <a:solidFill>
                            <a:schemeClr val="tx1"/>
                          </a:solidFill>
                          <a:latin typeface="Calibri" pitchFamily="34" charset="0"/>
                          <a:ea typeface="+mn-ea"/>
                          <a:cs typeface="Calibri" pitchFamily="34" charset="0"/>
                        </a:rPr>
                        <a:t>(question1);</a:t>
                      </a:r>
                    </a:p>
                    <a:p>
                      <a:pPr lvl="2"/>
                      <a:r>
                        <a:rPr lang="en-US" sz="1400" kern="1200" dirty="0" err="1" smtClean="0">
                          <a:solidFill>
                            <a:schemeClr val="tx1"/>
                          </a:solidFill>
                          <a:latin typeface="Calibri" pitchFamily="34" charset="0"/>
                          <a:ea typeface="+mn-ea"/>
                          <a:cs typeface="Calibri" pitchFamily="34" charset="0"/>
                        </a:rPr>
                        <a:t>session.persist</a:t>
                      </a:r>
                      <a:r>
                        <a:rPr lang="en-US" sz="1400" kern="1200" dirty="0" smtClean="0">
                          <a:solidFill>
                            <a:schemeClr val="tx1"/>
                          </a:solidFill>
                          <a:latin typeface="Calibri" pitchFamily="34" charset="0"/>
                          <a:ea typeface="+mn-ea"/>
                          <a:cs typeface="Calibri" pitchFamily="34" charset="0"/>
                        </a:rPr>
                        <a:t>(ans1);</a:t>
                      </a:r>
                    </a:p>
                    <a:p>
                      <a:pPr lvl="2"/>
                      <a:r>
                        <a:rPr lang="en-US" sz="1400" kern="1200" dirty="0" err="1" smtClean="0">
                          <a:solidFill>
                            <a:schemeClr val="tx1"/>
                          </a:solidFill>
                          <a:latin typeface="Calibri" pitchFamily="34" charset="0"/>
                          <a:ea typeface="+mn-ea"/>
                          <a:cs typeface="Calibri" pitchFamily="34" charset="0"/>
                        </a:rPr>
                        <a:t>session.persist</a:t>
                      </a:r>
                      <a:r>
                        <a:rPr lang="en-US" sz="1400" kern="1200" dirty="0" smtClean="0">
                          <a:solidFill>
                            <a:schemeClr val="tx1"/>
                          </a:solidFill>
                          <a:latin typeface="Calibri" pitchFamily="34" charset="0"/>
                          <a:ea typeface="+mn-ea"/>
                          <a:cs typeface="Calibri" pitchFamily="34" charset="0"/>
                        </a:rPr>
                        <a:t>(ans2);</a:t>
                      </a:r>
                    </a:p>
                    <a:p>
                      <a:pPr lvl="2"/>
                      <a:r>
                        <a:rPr lang="en-US" sz="1400" kern="1200" dirty="0" err="1" smtClean="0">
                          <a:solidFill>
                            <a:schemeClr val="tx1"/>
                          </a:solidFill>
                          <a:latin typeface="Calibri" pitchFamily="34" charset="0"/>
                          <a:ea typeface="+mn-ea"/>
                          <a:cs typeface="Calibri" pitchFamily="34" charset="0"/>
                        </a:rPr>
                        <a:t>t.commit</a:t>
                      </a:r>
                      <a:r>
                        <a:rPr lang="en-US" sz="1400" kern="1200" dirty="0" smtClean="0">
                          <a:solidFill>
                            <a:schemeClr val="tx1"/>
                          </a:solidFill>
                          <a:latin typeface="Calibri" pitchFamily="34" charset="0"/>
                          <a:ea typeface="+mn-ea"/>
                          <a:cs typeface="Calibri" pitchFamily="34" charset="0"/>
                        </a:rPr>
                        <a:t>();</a:t>
                      </a:r>
                    </a:p>
                    <a:p>
                      <a:pPr lvl="2"/>
                      <a:r>
                        <a:rPr lang="en-US" sz="1400" kern="1200" dirty="0" err="1" smtClean="0">
                          <a:solidFill>
                            <a:schemeClr val="tx1"/>
                          </a:solidFill>
                          <a:latin typeface="Calibri" pitchFamily="34" charset="0"/>
                          <a:ea typeface="+mn-ea"/>
                          <a:cs typeface="Calibri" pitchFamily="34" charset="0"/>
                        </a:rPr>
                        <a:t>session.close</a:t>
                      </a:r>
                      <a:r>
                        <a:rPr lang="en-US" sz="1400" kern="1200" dirty="0" smtClean="0">
                          <a:solidFill>
                            <a:schemeClr val="tx1"/>
                          </a:solidFill>
                          <a:latin typeface="Calibri" pitchFamily="34" charset="0"/>
                          <a:ea typeface="+mn-ea"/>
                          <a:cs typeface="Calibri" pitchFamily="34" charset="0"/>
                        </a:rPr>
                        <a:t>();</a:t>
                      </a:r>
                    </a:p>
                    <a:p>
                      <a:pPr lvl="2"/>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("success");</a:t>
                      </a:r>
                    </a:p>
                    <a:p>
                      <a:pPr lvl="1"/>
                      <a:endParaRPr lang="en-US" sz="1400" kern="1200" dirty="0" smtClean="0">
                        <a:solidFill>
                          <a:schemeClr val="tx1"/>
                        </a:solidFill>
                        <a:latin typeface="Calibri" pitchFamily="34" charset="0"/>
                        <a:ea typeface="+mn-ea"/>
                        <a:cs typeface="Calibri" pitchFamily="34" charset="0"/>
                      </a:endParaRPr>
                    </a:p>
                    <a:p>
                      <a:pPr lvl="1"/>
                      <a:r>
                        <a:rPr lang="en-US" sz="1400" kern="1200" dirty="0" smtClean="0">
                          <a:solidFill>
                            <a:schemeClr val="tx1"/>
                          </a:solidFill>
                          <a:latin typeface="Calibri" pitchFamily="34" charset="0"/>
                          <a:ea typeface="+mn-ea"/>
                          <a:cs typeface="Calibri" pitchFamily="34" charset="0"/>
                        </a:rPr>
                        <a:t>}</a:t>
                      </a:r>
                    </a:p>
                    <a:p>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Many to Many association</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A </a:t>
            </a:r>
            <a:r>
              <a:rPr lang="en-US" sz="1600" b="1" dirty="0" smtClean="0">
                <a:latin typeface="Calibri" pitchFamily="34" charset="0"/>
                <a:cs typeface="Calibri" pitchFamily="34" charset="0"/>
              </a:rPr>
              <a:t>Many-to-Many</a:t>
            </a:r>
            <a:r>
              <a:rPr lang="en-US" sz="1600" dirty="0" smtClean="0">
                <a:latin typeface="Calibri" pitchFamily="34" charset="0"/>
                <a:cs typeface="Calibri" pitchFamily="34" charset="0"/>
              </a:rPr>
              <a:t> mapping can be implemented using a </a:t>
            </a:r>
            <a:r>
              <a:rPr lang="en-US" sz="1600" b="1" dirty="0" smtClean="0">
                <a:latin typeface="Calibri" pitchFamily="34" charset="0"/>
                <a:cs typeface="Calibri" pitchFamily="34" charset="0"/>
              </a:rPr>
              <a:t>Set</a:t>
            </a:r>
            <a:r>
              <a:rPr lang="en-US" sz="1600" dirty="0" smtClean="0">
                <a:latin typeface="Calibri" pitchFamily="34" charset="0"/>
                <a:cs typeface="Calibri" pitchFamily="34" charset="0"/>
              </a:rPr>
              <a:t> java collection that does not contain any duplicate element. We already have seen how to map </a:t>
            </a:r>
            <a:r>
              <a:rPr lang="en-US" sz="1600" b="1" dirty="0" smtClean="0">
                <a:latin typeface="Calibri" pitchFamily="34" charset="0"/>
                <a:cs typeface="Calibri" pitchFamily="34" charset="0"/>
              </a:rPr>
              <a:t>Set</a:t>
            </a:r>
            <a:r>
              <a:rPr lang="en-US" sz="1600" dirty="0" smtClean="0">
                <a:latin typeface="Calibri" pitchFamily="34" charset="0"/>
                <a:cs typeface="Calibri" pitchFamily="34" charset="0"/>
              </a:rPr>
              <a:t> collection in hibernate</a:t>
            </a:r>
          </a:p>
          <a:p>
            <a:pPr algn="just"/>
            <a:r>
              <a:rPr lang="en-US" sz="1600" dirty="0" smtClean="0">
                <a:latin typeface="Calibri" pitchFamily="34" charset="0"/>
                <a:cs typeface="Calibri" pitchFamily="34" charset="0"/>
              </a:rPr>
              <a:t>Consider a situation where we need to store our employee records in EMPLOYEE table.  Further, assume each employee can have one or more certificate associated with him/her and a similar certificate can be associated with more than one employee. We will store certificate related information in a separate table.</a:t>
            </a:r>
          </a:p>
          <a:p>
            <a:pPr algn="just"/>
            <a:r>
              <a:rPr lang="en-US" sz="1600" dirty="0" smtClean="0">
                <a:latin typeface="Calibri" pitchFamily="34" charset="0"/>
                <a:cs typeface="Calibri" pitchFamily="34" charset="0"/>
              </a:rPr>
              <a:t>Now to implement </a:t>
            </a:r>
            <a:r>
              <a:rPr lang="en-US" sz="1600" b="1" dirty="0" smtClean="0">
                <a:latin typeface="Calibri" pitchFamily="34" charset="0"/>
                <a:cs typeface="Calibri" pitchFamily="34" charset="0"/>
              </a:rPr>
              <a:t>many-to-many</a:t>
            </a:r>
            <a:r>
              <a:rPr lang="en-US" sz="1600" dirty="0" smtClean="0">
                <a:latin typeface="Calibri" pitchFamily="34" charset="0"/>
                <a:cs typeface="Calibri" pitchFamily="34" charset="0"/>
              </a:rPr>
              <a:t> relationship between EMPLOYEE and CERTIFICATE objects, we would have to introduce one more intermediate table having Employee ID and Certificate ID as follows:</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Employee.java</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import </a:t>
                      </a:r>
                      <a:r>
                        <a:rPr lang="en-US" sz="1400" b="0" kern="1200" dirty="0" err="1" smtClean="0">
                          <a:solidFill>
                            <a:schemeClr val="tx1"/>
                          </a:solidFill>
                          <a:latin typeface="Calibri" pitchFamily="34" charset="0"/>
                          <a:ea typeface="+mn-ea"/>
                          <a:cs typeface="Calibri" pitchFamily="34" charset="0"/>
                        </a:rPr>
                        <a:t>java.util.Set</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public class Employee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id;</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firstName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lastName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salary;</a:t>
                      </a:r>
                    </a:p>
                    <a:p>
                      <a:pPr lvl="1"/>
                      <a:r>
                        <a:rPr lang="en-US" sz="1400" b="0" kern="1200" dirty="0" smtClean="0">
                          <a:solidFill>
                            <a:schemeClr val="tx1"/>
                          </a:solidFill>
                          <a:latin typeface="Calibri" pitchFamily="34" charset="0"/>
                          <a:ea typeface="+mn-ea"/>
                          <a:cs typeface="Calibri" pitchFamily="34" charset="0"/>
                        </a:rPr>
                        <a:t>private Set&lt;Certificate&gt; certificates;</a:t>
                      </a:r>
                    </a:p>
                    <a:p>
                      <a:pPr lvl="1"/>
                      <a:r>
                        <a:rPr lang="en-US" sz="1400" b="0" kern="1200" dirty="0" smtClean="0">
                          <a:solidFill>
                            <a:schemeClr val="tx1"/>
                          </a:solidFill>
                          <a:latin typeface="Calibri" pitchFamily="34" charset="0"/>
                          <a:ea typeface="+mn-ea"/>
                          <a:cs typeface="Calibri" pitchFamily="34" charset="0"/>
                        </a:rPr>
                        <a:t>public Employee() {}</a:t>
                      </a:r>
                    </a:p>
                    <a:p>
                      <a:pPr lvl="1"/>
                      <a:r>
                        <a:rPr lang="en-US" sz="1400" b="0" kern="1200" dirty="0" smtClean="0">
                          <a:solidFill>
                            <a:schemeClr val="tx1"/>
                          </a:solidFill>
                          <a:latin typeface="Calibri" pitchFamily="34" charset="0"/>
                          <a:ea typeface="+mn-ea"/>
                          <a:cs typeface="Calibri" pitchFamily="34" charset="0"/>
                        </a:rPr>
                        <a:t>public Employee(String </a:t>
                      </a:r>
                      <a:r>
                        <a:rPr lang="en-US" sz="1400" b="0" kern="1200" dirty="0" err="1" smtClean="0">
                          <a:solidFill>
                            <a:schemeClr val="tx1"/>
                          </a:solidFill>
                          <a:latin typeface="Calibri" pitchFamily="34" charset="0"/>
                          <a:ea typeface="+mn-ea"/>
                          <a:cs typeface="Calibri" pitchFamily="34" charset="0"/>
                        </a:rPr>
                        <a:t>fname</a:t>
                      </a:r>
                      <a:r>
                        <a:rPr lang="en-US" sz="1400" b="0" kern="1200" dirty="0" smtClean="0">
                          <a:solidFill>
                            <a:schemeClr val="tx1"/>
                          </a:solidFill>
                          <a:latin typeface="Calibri" pitchFamily="34" charset="0"/>
                          <a:ea typeface="+mn-ea"/>
                          <a:cs typeface="Calibri" pitchFamily="34" charset="0"/>
                        </a:rPr>
                        <a:t>, String </a:t>
                      </a:r>
                      <a:r>
                        <a:rPr lang="en-US" sz="1400" b="0" kern="1200" dirty="0" err="1" smtClean="0">
                          <a:solidFill>
                            <a:schemeClr val="tx1"/>
                          </a:solidFill>
                          <a:latin typeface="Calibri" pitchFamily="34" charset="0"/>
                          <a:ea typeface="+mn-ea"/>
                          <a:cs typeface="Calibri" pitchFamily="34" charset="0"/>
                        </a:rPr>
                        <a:t>lname</a:t>
                      </a:r>
                      <a:r>
                        <a:rPr lang="en-US" sz="1400" b="0" kern="1200" dirty="0" smtClean="0">
                          <a:solidFill>
                            <a:schemeClr val="tx1"/>
                          </a:solidFill>
                          <a:latin typeface="Calibri" pitchFamily="34" charset="0"/>
                          <a:ea typeface="+mn-ea"/>
                          <a:cs typeface="Calibri" pitchFamily="34" charset="0"/>
                        </a:rPr>
                        <a:t>,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salary) {</a:t>
                      </a:r>
                    </a:p>
                    <a:p>
                      <a:pPr lvl="1"/>
                      <a:r>
                        <a:rPr lang="en-US" sz="1400" b="0" kern="1200" dirty="0" err="1" smtClean="0">
                          <a:solidFill>
                            <a:schemeClr val="tx1"/>
                          </a:solidFill>
                          <a:latin typeface="Calibri" pitchFamily="34" charset="0"/>
                          <a:ea typeface="+mn-ea"/>
                          <a:cs typeface="Calibri" pitchFamily="34" charset="0"/>
                        </a:rPr>
                        <a:t>this.firstName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fname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err="1" smtClean="0">
                          <a:solidFill>
                            <a:schemeClr val="tx1"/>
                          </a:solidFill>
                          <a:latin typeface="Calibri" pitchFamily="34" charset="0"/>
                          <a:ea typeface="+mn-ea"/>
                          <a:cs typeface="Calibri" pitchFamily="34" charset="0"/>
                        </a:rPr>
                        <a:t>this.lastName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lname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err="1" smtClean="0">
                          <a:solidFill>
                            <a:schemeClr val="tx1"/>
                          </a:solidFill>
                          <a:latin typeface="Calibri" pitchFamily="34" charset="0"/>
                          <a:ea typeface="+mn-ea"/>
                          <a:cs typeface="Calibri" pitchFamily="34" charset="0"/>
                        </a:rPr>
                        <a:t>this.salary</a:t>
                      </a:r>
                      <a:r>
                        <a:rPr lang="en-US" sz="1400" b="0" kern="1200" dirty="0" smtClean="0">
                          <a:solidFill>
                            <a:schemeClr val="tx1"/>
                          </a:solidFill>
                          <a:latin typeface="Calibri" pitchFamily="34" charset="0"/>
                          <a:ea typeface="+mn-ea"/>
                          <a:cs typeface="Calibri" pitchFamily="34" charset="0"/>
                        </a:rPr>
                        <a:t> = salary;</a:t>
                      </a:r>
                    </a:p>
                    <a:p>
                      <a:pPr lvl="1"/>
                      <a:r>
                        <a:rPr lang="en-US" sz="1400" b="0" kern="1200" dirty="0" smtClean="0">
                          <a:solidFill>
                            <a:schemeClr val="tx1"/>
                          </a:solidFill>
                          <a:latin typeface="Calibri" pitchFamily="34" charset="0"/>
                          <a:ea typeface="+mn-ea"/>
                          <a:cs typeface="Calibri" pitchFamily="34" charset="0"/>
                        </a:rPr>
                        <a:t>}</a:t>
                      </a:r>
                    </a:p>
                    <a:p>
                      <a:pPr lvl="1"/>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pPr lvl="0"/>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3078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Certificate.java</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Certificate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id;</a:t>
                      </a:r>
                    </a:p>
                    <a:p>
                      <a:pPr lvl="1"/>
                      <a:r>
                        <a:rPr lang="en-US" sz="1400" b="0" kern="1200" dirty="0" smtClean="0">
                          <a:solidFill>
                            <a:schemeClr val="tx1"/>
                          </a:solidFill>
                          <a:latin typeface="Calibri" pitchFamily="34" charset="0"/>
                          <a:ea typeface="+mn-ea"/>
                          <a:cs typeface="Calibri" pitchFamily="34" charset="0"/>
                        </a:rPr>
                        <a:t>private String name;</a:t>
                      </a:r>
                    </a:p>
                    <a:p>
                      <a:pPr lvl="1"/>
                      <a:endParaRPr lang="en-US" sz="1400" b="0" kern="1200" dirty="0" smtClean="0">
                        <a:solidFill>
                          <a:schemeClr val="tx1"/>
                        </a:solidFill>
                        <a:latin typeface="Calibri" pitchFamily="34" charset="0"/>
                        <a:ea typeface="+mn-ea"/>
                        <a:cs typeface="Calibri" pitchFamily="34" charset="0"/>
                      </a:endParaRPr>
                    </a:p>
                    <a:p>
                      <a:pPr lvl="1"/>
                      <a:r>
                        <a:rPr lang="en-US" sz="1400" b="0" kern="1200" dirty="0" smtClean="0">
                          <a:solidFill>
                            <a:schemeClr val="tx1"/>
                          </a:solidFill>
                          <a:latin typeface="Calibri" pitchFamily="34" charset="0"/>
                          <a:ea typeface="+mn-ea"/>
                          <a:cs typeface="Calibri" pitchFamily="34" charset="0"/>
                        </a:rPr>
                        <a:t>public Certificate() {}</a:t>
                      </a:r>
                    </a:p>
                    <a:p>
                      <a:pPr lvl="1"/>
                      <a:endParaRPr lang="en-US" sz="1400" b="0" kern="1200" dirty="0" smtClean="0">
                        <a:solidFill>
                          <a:schemeClr val="tx1"/>
                        </a:solidFill>
                        <a:latin typeface="Calibri" pitchFamily="34" charset="0"/>
                        <a:ea typeface="+mn-ea"/>
                        <a:cs typeface="Calibri" pitchFamily="34" charset="0"/>
                      </a:endParaRPr>
                    </a:p>
                    <a:p>
                      <a:pPr lvl="1"/>
                      <a:r>
                        <a:rPr lang="en-US" sz="1400" b="0" kern="1200" dirty="0" smtClean="0">
                          <a:solidFill>
                            <a:schemeClr val="tx1"/>
                          </a:solidFill>
                          <a:latin typeface="Calibri" pitchFamily="34" charset="0"/>
                          <a:ea typeface="+mn-ea"/>
                          <a:cs typeface="Calibri" pitchFamily="34" charset="0"/>
                        </a:rPr>
                        <a:t>public Certificate(String name) {</a:t>
                      </a:r>
                    </a:p>
                    <a:p>
                      <a:pPr lvl="1"/>
                      <a:r>
                        <a:rPr lang="en-US" sz="1400" b="0" kern="1200" dirty="0" smtClean="0">
                          <a:solidFill>
                            <a:schemeClr val="tx1"/>
                          </a:solidFill>
                          <a:latin typeface="Calibri" pitchFamily="34" charset="0"/>
                          <a:ea typeface="+mn-ea"/>
                          <a:cs typeface="Calibri" pitchFamily="34" charset="0"/>
                        </a:rPr>
                        <a:t>this.name = name;</a:t>
                      </a:r>
                    </a:p>
                    <a:p>
                      <a:pPr lvl="1"/>
                      <a:r>
                        <a:rPr lang="en-US" sz="1400" b="0" kern="1200" dirty="0" smtClean="0">
                          <a:solidFill>
                            <a:schemeClr val="tx1"/>
                          </a:solidFill>
                          <a:latin typeface="Calibri" pitchFamily="34" charset="0"/>
                          <a:ea typeface="+mn-ea"/>
                          <a:cs typeface="Calibri" pitchFamily="34" charset="0"/>
                        </a:rPr>
                        <a:t>}</a:t>
                      </a:r>
                    </a:p>
                    <a:p>
                      <a:pPr lvl="1"/>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pPr lvl="0"/>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320040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err="1" smtClean="0">
                          <a:solidFill>
                            <a:srgbClr val="7030A0"/>
                          </a:solidFill>
                          <a:latin typeface="Calibri" pitchFamily="34" charset="0"/>
                          <a:ea typeface="+mn-ea"/>
                          <a:cs typeface="Calibri" pitchFamily="34" charset="0"/>
                        </a:rPr>
                        <a:t>Employee.hbm.xml</a:t>
                      </a:r>
                      <a:endParaRPr lang="en-US" sz="1200" b="1" u="sng" kern="1200" dirty="0" smtClean="0">
                        <a:solidFill>
                          <a:srgbClr val="7030A0"/>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&lt;hibernate-mapping&gt;</a:t>
                      </a:r>
                    </a:p>
                    <a:p>
                      <a:pPr lvl="1"/>
                      <a:r>
                        <a:rPr lang="en-US" sz="1200" kern="1200" dirty="0" smtClean="0">
                          <a:solidFill>
                            <a:schemeClr val="tx1"/>
                          </a:solidFill>
                          <a:latin typeface="Calibri" pitchFamily="34" charset="0"/>
                          <a:ea typeface="+mn-ea"/>
                          <a:cs typeface="Calibri" pitchFamily="34" charset="0"/>
                        </a:rPr>
                        <a:t>&lt;class name=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foo.Employee</a:t>
                      </a:r>
                      <a:r>
                        <a:rPr lang="en-US" sz="1200" i="1" kern="1200" dirty="0" smtClean="0">
                          <a:solidFill>
                            <a:schemeClr val="tx1"/>
                          </a:solidFill>
                          <a:latin typeface="Calibri" pitchFamily="34" charset="0"/>
                          <a:ea typeface="+mn-ea"/>
                          <a:cs typeface="Calibri" pitchFamily="34" charset="0"/>
                        </a:rPr>
                        <a:t>" table="EMPLOYEE"&gt;</a:t>
                      </a:r>
                    </a:p>
                    <a:p>
                      <a:pPr lvl="1"/>
                      <a:r>
                        <a:rPr lang="en-US" sz="1200" kern="1200" dirty="0" smtClean="0">
                          <a:solidFill>
                            <a:schemeClr val="tx1"/>
                          </a:solidFill>
                          <a:latin typeface="Calibri" pitchFamily="34" charset="0"/>
                          <a:ea typeface="+mn-ea"/>
                          <a:cs typeface="Calibri" pitchFamily="34" charset="0"/>
                        </a:rPr>
                        <a:t>&lt;meta attribute=</a:t>
                      </a:r>
                      <a:r>
                        <a:rPr lang="en-US" sz="1200" i="1" kern="1200" dirty="0" smtClean="0">
                          <a:solidFill>
                            <a:schemeClr val="tx1"/>
                          </a:solidFill>
                          <a:latin typeface="Calibri" pitchFamily="34" charset="0"/>
                          <a:ea typeface="+mn-ea"/>
                          <a:cs typeface="Calibri" pitchFamily="34" charset="0"/>
                        </a:rPr>
                        <a:t>"class-description"&gt;</a:t>
                      </a:r>
                    </a:p>
                    <a:p>
                      <a:pPr lvl="1"/>
                      <a:r>
                        <a:rPr lang="en-US" sz="1200" kern="1200" dirty="0" smtClean="0">
                          <a:solidFill>
                            <a:schemeClr val="tx1"/>
                          </a:solidFill>
                          <a:latin typeface="Calibri" pitchFamily="34" charset="0"/>
                          <a:ea typeface="+mn-ea"/>
                          <a:cs typeface="Calibri" pitchFamily="34" charset="0"/>
                        </a:rPr>
                        <a:t>This class contains the employee detail.</a:t>
                      </a:r>
                    </a:p>
                    <a:p>
                      <a:pPr lvl="1"/>
                      <a:r>
                        <a:rPr lang="en-US" sz="1200" kern="1200" dirty="0" smtClean="0">
                          <a:solidFill>
                            <a:schemeClr val="tx1"/>
                          </a:solidFill>
                          <a:latin typeface="Calibri" pitchFamily="34" charset="0"/>
                          <a:ea typeface="+mn-ea"/>
                          <a:cs typeface="Calibri" pitchFamily="34" charset="0"/>
                        </a:rPr>
                        <a:t>&lt;/meta&gt;</a:t>
                      </a:r>
                    </a:p>
                    <a:p>
                      <a:pPr lvl="1"/>
                      <a:r>
                        <a:rPr lang="en-US" sz="1200" kern="1200" dirty="0" smtClean="0">
                          <a:solidFill>
                            <a:schemeClr val="tx1"/>
                          </a:solidFill>
                          <a:latin typeface="Calibri" pitchFamily="34" charset="0"/>
                          <a:ea typeface="+mn-ea"/>
                          <a:cs typeface="Calibri" pitchFamily="34" charset="0"/>
                        </a:rPr>
                        <a:t>&lt;id name=</a:t>
                      </a:r>
                      <a:r>
                        <a:rPr lang="en-US" sz="1200" i="1" kern="1200" dirty="0" smtClean="0">
                          <a:solidFill>
                            <a:schemeClr val="tx1"/>
                          </a:solidFill>
                          <a:latin typeface="Calibri" pitchFamily="34" charset="0"/>
                          <a:ea typeface="+mn-ea"/>
                          <a:cs typeface="Calibri" pitchFamily="34" charset="0"/>
                        </a:rPr>
                        <a:t>"id" type="</a:t>
                      </a:r>
                      <a:r>
                        <a:rPr lang="en-US" sz="1200" i="1" kern="1200" dirty="0" err="1" smtClean="0">
                          <a:solidFill>
                            <a:schemeClr val="tx1"/>
                          </a:solidFill>
                          <a:latin typeface="Calibri" pitchFamily="34" charset="0"/>
                          <a:ea typeface="+mn-ea"/>
                          <a:cs typeface="Calibri" pitchFamily="34" charset="0"/>
                        </a:rPr>
                        <a:t>int</a:t>
                      </a:r>
                      <a:r>
                        <a:rPr lang="en-US" sz="1200" i="1" kern="1200" dirty="0" smtClean="0">
                          <a:solidFill>
                            <a:schemeClr val="tx1"/>
                          </a:solidFill>
                          <a:latin typeface="Calibri" pitchFamily="34" charset="0"/>
                          <a:ea typeface="+mn-ea"/>
                          <a:cs typeface="Calibri" pitchFamily="34" charset="0"/>
                        </a:rPr>
                        <a:t>" column="id"&gt;</a:t>
                      </a:r>
                    </a:p>
                    <a:p>
                      <a:pPr lvl="1"/>
                      <a:r>
                        <a:rPr lang="en-US" sz="1200" kern="1200" dirty="0" smtClean="0">
                          <a:solidFill>
                            <a:schemeClr val="tx1"/>
                          </a:solidFill>
                          <a:latin typeface="Calibri" pitchFamily="34" charset="0"/>
                          <a:ea typeface="+mn-ea"/>
                          <a:cs typeface="Calibri" pitchFamily="34" charset="0"/>
                        </a:rPr>
                        <a:t>&lt;generator class=</a:t>
                      </a:r>
                      <a:r>
                        <a:rPr lang="en-US" sz="1200" i="1" kern="1200" dirty="0" smtClean="0">
                          <a:solidFill>
                            <a:schemeClr val="tx1"/>
                          </a:solidFill>
                          <a:latin typeface="Calibri" pitchFamily="34" charset="0"/>
                          <a:ea typeface="+mn-ea"/>
                          <a:cs typeface="Calibri" pitchFamily="34" charset="0"/>
                        </a:rPr>
                        <a:t>"identity" /&gt;</a:t>
                      </a:r>
                    </a:p>
                    <a:p>
                      <a:pPr lvl="1"/>
                      <a:r>
                        <a:rPr lang="en-US" sz="1200" kern="1200" dirty="0" smtClean="0">
                          <a:solidFill>
                            <a:schemeClr val="tx1"/>
                          </a:solidFill>
                          <a:latin typeface="Calibri" pitchFamily="34" charset="0"/>
                          <a:ea typeface="+mn-ea"/>
                          <a:cs typeface="Calibri" pitchFamily="34" charset="0"/>
                        </a:rPr>
                        <a:t>&lt;/id&gt;</a:t>
                      </a:r>
                    </a:p>
                    <a:p>
                      <a:pPr lvl="1"/>
                      <a:r>
                        <a:rPr lang="en-US" sz="1200" kern="1200" dirty="0" smtClean="0">
                          <a:solidFill>
                            <a:schemeClr val="tx1"/>
                          </a:solidFill>
                          <a:latin typeface="Calibri" pitchFamily="34" charset="0"/>
                          <a:ea typeface="+mn-ea"/>
                          <a:cs typeface="Calibri" pitchFamily="34" charset="0"/>
                        </a:rPr>
                        <a:t>&lt;set name=</a:t>
                      </a:r>
                      <a:r>
                        <a:rPr lang="en-US" sz="1200" i="1" kern="1200" dirty="0" smtClean="0">
                          <a:solidFill>
                            <a:schemeClr val="tx1"/>
                          </a:solidFill>
                          <a:latin typeface="Calibri" pitchFamily="34" charset="0"/>
                          <a:ea typeface="+mn-ea"/>
                          <a:cs typeface="Calibri" pitchFamily="34" charset="0"/>
                        </a:rPr>
                        <a:t>"certificates" cascade="save-update" table="EMP_CERT"&gt;</a:t>
                      </a:r>
                    </a:p>
                    <a:p>
                      <a:pPr lvl="1"/>
                      <a:r>
                        <a:rPr lang="en-US" sz="1200" kern="1200" dirty="0" smtClean="0">
                          <a:solidFill>
                            <a:schemeClr val="tx1"/>
                          </a:solidFill>
                          <a:latin typeface="Calibri" pitchFamily="34" charset="0"/>
                          <a:ea typeface="+mn-ea"/>
                          <a:cs typeface="Calibri" pitchFamily="34" charset="0"/>
                        </a:rPr>
                        <a:t>&lt;key column=</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employee_id</a:t>
                      </a:r>
                      <a:r>
                        <a:rPr lang="en-US" sz="1200" i="1" kern="1200" dirty="0" smtClean="0">
                          <a:solidFill>
                            <a:schemeClr val="tx1"/>
                          </a:solidFill>
                          <a:latin typeface="Calibri" pitchFamily="34" charset="0"/>
                          <a:ea typeface="+mn-ea"/>
                          <a:cs typeface="Calibri" pitchFamily="34" charset="0"/>
                        </a:rPr>
                        <a:t>" /&gt;</a:t>
                      </a:r>
                    </a:p>
                    <a:p>
                      <a:pPr lvl="1"/>
                      <a:r>
                        <a:rPr lang="en-US" sz="1200" kern="1200" dirty="0" smtClean="0">
                          <a:solidFill>
                            <a:schemeClr val="tx1"/>
                          </a:solidFill>
                          <a:latin typeface="Calibri" pitchFamily="34" charset="0"/>
                          <a:ea typeface="+mn-ea"/>
                          <a:cs typeface="Calibri" pitchFamily="34" charset="0"/>
                        </a:rPr>
                        <a:t>&lt;many-to-many column=</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certificate_id</a:t>
                      </a:r>
                      <a:r>
                        <a:rPr lang="en-US" sz="1200" i="1" kern="1200" dirty="0" smtClean="0">
                          <a:solidFill>
                            <a:schemeClr val="tx1"/>
                          </a:solidFill>
                          <a:latin typeface="Calibri" pitchFamily="34" charset="0"/>
                          <a:ea typeface="+mn-ea"/>
                          <a:cs typeface="Calibri" pitchFamily="34" charset="0"/>
                        </a:rPr>
                        <a:t>" class="</a:t>
                      </a:r>
                      <a:r>
                        <a:rPr lang="en-US" sz="1200" i="1" kern="1200" dirty="0" err="1" smtClean="0">
                          <a:solidFill>
                            <a:schemeClr val="tx1"/>
                          </a:solidFill>
                          <a:latin typeface="Calibri" pitchFamily="34" charset="0"/>
                          <a:ea typeface="+mn-ea"/>
                          <a:cs typeface="Calibri" pitchFamily="34" charset="0"/>
                        </a:rPr>
                        <a:t>foo.Certificate</a:t>
                      </a:r>
                      <a:r>
                        <a:rPr lang="en-US" sz="1200" i="1" kern="1200" dirty="0" smtClean="0">
                          <a:solidFill>
                            <a:schemeClr val="tx1"/>
                          </a:solidFill>
                          <a:latin typeface="Calibri" pitchFamily="34" charset="0"/>
                          <a:ea typeface="+mn-ea"/>
                          <a:cs typeface="Calibri" pitchFamily="34" charset="0"/>
                        </a:rPr>
                        <a:t>" /&gt;</a:t>
                      </a:r>
                    </a:p>
                    <a:p>
                      <a:pPr lvl="1"/>
                      <a:r>
                        <a:rPr lang="en-US" sz="1200" kern="1200" dirty="0" smtClean="0">
                          <a:solidFill>
                            <a:schemeClr val="tx1"/>
                          </a:solidFill>
                          <a:latin typeface="Calibri" pitchFamily="34" charset="0"/>
                          <a:ea typeface="+mn-ea"/>
                          <a:cs typeface="Calibri" pitchFamily="34" charset="0"/>
                        </a:rPr>
                        <a:t>&lt;/set&gt;</a:t>
                      </a:r>
                    </a:p>
                    <a:p>
                      <a:pPr lvl="1"/>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firstName</a:t>
                      </a:r>
                      <a:r>
                        <a:rPr lang="en-US" sz="1200" i="1" kern="1200" dirty="0" smtClean="0">
                          <a:solidFill>
                            <a:schemeClr val="tx1"/>
                          </a:solidFill>
                          <a:latin typeface="Calibri" pitchFamily="34" charset="0"/>
                          <a:ea typeface="+mn-ea"/>
                          <a:cs typeface="Calibri" pitchFamily="34" charset="0"/>
                        </a:rPr>
                        <a:t>" column="</a:t>
                      </a:r>
                      <a:r>
                        <a:rPr lang="en-US" sz="1200" i="1" kern="1200" dirty="0" err="1" smtClean="0">
                          <a:solidFill>
                            <a:schemeClr val="tx1"/>
                          </a:solidFill>
                          <a:latin typeface="Calibri" pitchFamily="34" charset="0"/>
                          <a:ea typeface="+mn-ea"/>
                          <a:cs typeface="Calibri" pitchFamily="34" charset="0"/>
                        </a:rPr>
                        <a:t>first_name</a:t>
                      </a:r>
                      <a:r>
                        <a:rPr lang="en-US" sz="1200" i="1" kern="1200" dirty="0" smtClean="0">
                          <a:solidFill>
                            <a:schemeClr val="tx1"/>
                          </a:solidFill>
                          <a:latin typeface="Calibri" pitchFamily="34" charset="0"/>
                          <a:ea typeface="+mn-ea"/>
                          <a:cs typeface="Calibri" pitchFamily="34" charset="0"/>
                        </a:rPr>
                        <a:t>" type="string" /&gt;</a:t>
                      </a:r>
                    </a:p>
                    <a:p>
                      <a:pPr lvl="1"/>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lastName</a:t>
                      </a:r>
                      <a:r>
                        <a:rPr lang="en-US" sz="1200" i="1" kern="1200" dirty="0" smtClean="0">
                          <a:solidFill>
                            <a:schemeClr val="tx1"/>
                          </a:solidFill>
                          <a:latin typeface="Calibri" pitchFamily="34" charset="0"/>
                          <a:ea typeface="+mn-ea"/>
                          <a:cs typeface="Calibri" pitchFamily="34" charset="0"/>
                        </a:rPr>
                        <a:t>" column="</a:t>
                      </a:r>
                      <a:r>
                        <a:rPr lang="en-US" sz="1200" i="1" kern="1200" dirty="0" err="1" smtClean="0">
                          <a:solidFill>
                            <a:schemeClr val="tx1"/>
                          </a:solidFill>
                          <a:latin typeface="Calibri" pitchFamily="34" charset="0"/>
                          <a:ea typeface="+mn-ea"/>
                          <a:cs typeface="Calibri" pitchFamily="34" charset="0"/>
                        </a:rPr>
                        <a:t>last_name</a:t>
                      </a:r>
                      <a:r>
                        <a:rPr lang="en-US" sz="1200" i="1" kern="1200" dirty="0" smtClean="0">
                          <a:solidFill>
                            <a:schemeClr val="tx1"/>
                          </a:solidFill>
                          <a:latin typeface="Calibri" pitchFamily="34" charset="0"/>
                          <a:ea typeface="+mn-ea"/>
                          <a:cs typeface="Calibri" pitchFamily="34" charset="0"/>
                        </a:rPr>
                        <a:t>" type="string" /&gt;</a:t>
                      </a:r>
                    </a:p>
                    <a:p>
                      <a:pPr lvl="1"/>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"salary" column="salary" type="</a:t>
                      </a:r>
                      <a:r>
                        <a:rPr lang="en-US" sz="1200" i="1" kern="1200" dirty="0" err="1" smtClean="0">
                          <a:solidFill>
                            <a:schemeClr val="tx1"/>
                          </a:solidFill>
                          <a:latin typeface="Calibri" pitchFamily="34" charset="0"/>
                          <a:ea typeface="+mn-ea"/>
                          <a:cs typeface="Calibri" pitchFamily="34" charset="0"/>
                        </a:rPr>
                        <a:t>int</a:t>
                      </a:r>
                      <a:r>
                        <a:rPr lang="en-US" sz="1200" i="1" kern="1200" dirty="0" smtClean="0">
                          <a:solidFill>
                            <a:schemeClr val="tx1"/>
                          </a:solidFill>
                          <a:latin typeface="Calibri" pitchFamily="34" charset="0"/>
                          <a:ea typeface="+mn-ea"/>
                          <a:cs typeface="Calibri" pitchFamily="34" charset="0"/>
                        </a:rPr>
                        <a:t>" /&gt;</a:t>
                      </a:r>
                    </a:p>
                    <a:p>
                      <a:pPr lvl="1"/>
                      <a:r>
                        <a:rPr lang="en-US" sz="1200" kern="1200" dirty="0" smtClean="0">
                          <a:solidFill>
                            <a:schemeClr val="tx1"/>
                          </a:solidFill>
                          <a:latin typeface="Calibri" pitchFamily="34" charset="0"/>
                          <a:ea typeface="+mn-ea"/>
                          <a:cs typeface="Calibri" pitchFamily="34" charset="0"/>
                        </a:rPr>
                        <a:t>&lt;/class&gt;</a:t>
                      </a:r>
                      <a:endParaRPr lang="en-US" sz="12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243840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Employee.hbm.xml</a:t>
                      </a:r>
                      <a:r>
                        <a:rPr lang="en-US" sz="1400" b="1" u="sng" kern="1200" dirty="0" smtClean="0">
                          <a:solidFill>
                            <a:srgbClr val="7030A0"/>
                          </a:solidFill>
                          <a:latin typeface="Calibri" pitchFamily="34" charset="0"/>
                          <a:ea typeface="+mn-ea"/>
                          <a:cs typeface="Calibri" pitchFamily="34" charset="0"/>
                        </a:rPr>
                        <a:t>(continued)</a:t>
                      </a:r>
                    </a:p>
                    <a:p>
                      <a:pPr lvl="1"/>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foo.Certificate</a:t>
                      </a:r>
                      <a:r>
                        <a:rPr lang="en-US" sz="1400" i="1" kern="1200" dirty="0" smtClean="0">
                          <a:solidFill>
                            <a:schemeClr val="tx1"/>
                          </a:solidFill>
                          <a:latin typeface="Calibri" pitchFamily="34" charset="0"/>
                          <a:ea typeface="+mn-ea"/>
                          <a:cs typeface="Calibri" pitchFamily="34" charset="0"/>
                        </a:rPr>
                        <a:t>" table="CERTIFICATE"&gt;</a:t>
                      </a:r>
                    </a:p>
                    <a:p>
                      <a:pPr lvl="1"/>
                      <a:r>
                        <a:rPr lang="en-US" sz="1400" kern="1200" dirty="0" smtClean="0">
                          <a:solidFill>
                            <a:schemeClr val="tx1"/>
                          </a:solidFill>
                          <a:latin typeface="Calibri" pitchFamily="34" charset="0"/>
                          <a:ea typeface="+mn-ea"/>
                          <a:cs typeface="Calibri" pitchFamily="34" charset="0"/>
                        </a:rPr>
                        <a:t>&lt;meta attribute=</a:t>
                      </a:r>
                      <a:r>
                        <a:rPr lang="en-US" sz="1400" i="1" kern="1200" dirty="0" smtClean="0">
                          <a:solidFill>
                            <a:schemeClr val="tx1"/>
                          </a:solidFill>
                          <a:latin typeface="Calibri" pitchFamily="34" charset="0"/>
                          <a:ea typeface="+mn-ea"/>
                          <a:cs typeface="Calibri" pitchFamily="34" charset="0"/>
                        </a:rPr>
                        <a:t>"class-description"&gt;</a:t>
                      </a:r>
                    </a:p>
                    <a:p>
                      <a:pPr lvl="1"/>
                      <a:r>
                        <a:rPr lang="en-US" sz="1400" kern="1200" dirty="0" smtClean="0">
                          <a:solidFill>
                            <a:schemeClr val="tx1"/>
                          </a:solidFill>
                          <a:latin typeface="Calibri" pitchFamily="34" charset="0"/>
                          <a:ea typeface="+mn-ea"/>
                          <a:cs typeface="Calibri" pitchFamily="34" charset="0"/>
                        </a:rPr>
                        <a:t>This class contains the certificate records.</a:t>
                      </a:r>
                    </a:p>
                    <a:p>
                      <a:pPr lvl="1"/>
                      <a:r>
                        <a:rPr lang="en-US" sz="1400" kern="1200" dirty="0" smtClean="0">
                          <a:solidFill>
                            <a:schemeClr val="tx1"/>
                          </a:solidFill>
                          <a:latin typeface="Calibri" pitchFamily="34" charset="0"/>
                          <a:ea typeface="+mn-ea"/>
                          <a:cs typeface="Calibri" pitchFamily="34" charset="0"/>
                        </a:rPr>
                        <a:t>&lt;/meta&gt;</a:t>
                      </a:r>
                    </a:p>
                    <a:p>
                      <a:pPr lvl="1"/>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 type="</a:t>
                      </a:r>
                      <a:r>
                        <a:rPr lang="en-US" sz="1400" i="1" kern="1200" dirty="0" err="1" smtClean="0">
                          <a:solidFill>
                            <a:schemeClr val="tx1"/>
                          </a:solidFill>
                          <a:latin typeface="Calibri" pitchFamily="34" charset="0"/>
                          <a:ea typeface="+mn-ea"/>
                          <a:cs typeface="Calibri" pitchFamily="34" charset="0"/>
                        </a:rPr>
                        <a:t>int</a:t>
                      </a:r>
                      <a:r>
                        <a:rPr lang="en-US" sz="1400" i="1" kern="1200" dirty="0" smtClean="0">
                          <a:solidFill>
                            <a:schemeClr val="tx1"/>
                          </a:solidFill>
                          <a:latin typeface="Calibri" pitchFamily="34" charset="0"/>
                          <a:ea typeface="+mn-ea"/>
                          <a:cs typeface="Calibri" pitchFamily="34" charset="0"/>
                        </a:rPr>
                        <a:t>" column="id"&gt;</a:t>
                      </a:r>
                    </a:p>
                    <a:p>
                      <a:pPr lvl="1"/>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"identity" /&gt;</a:t>
                      </a:r>
                    </a:p>
                    <a:p>
                      <a:pPr lvl="1"/>
                      <a:r>
                        <a:rPr lang="en-US" sz="1400" kern="1200" dirty="0" smtClean="0">
                          <a:solidFill>
                            <a:schemeClr val="tx1"/>
                          </a:solidFill>
                          <a:latin typeface="Calibri" pitchFamily="34" charset="0"/>
                          <a:ea typeface="+mn-ea"/>
                          <a:cs typeface="Calibri" pitchFamily="34" charset="0"/>
                        </a:rPr>
                        <a:t>&lt;/id&gt;</a:t>
                      </a:r>
                    </a:p>
                    <a:p>
                      <a:pPr lvl="1"/>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"name" column="</a:t>
                      </a:r>
                      <a:r>
                        <a:rPr lang="en-US" sz="1400" i="1" kern="1200" dirty="0" err="1" smtClean="0">
                          <a:solidFill>
                            <a:schemeClr val="tx1"/>
                          </a:solidFill>
                          <a:latin typeface="Calibri" pitchFamily="34" charset="0"/>
                          <a:ea typeface="+mn-ea"/>
                          <a:cs typeface="Calibri" pitchFamily="34" charset="0"/>
                        </a:rPr>
                        <a:t>certificate_name</a:t>
                      </a:r>
                      <a:r>
                        <a:rPr lang="en-US" sz="1400" i="1" kern="1200" dirty="0" smtClean="0">
                          <a:solidFill>
                            <a:schemeClr val="tx1"/>
                          </a:solidFill>
                          <a:latin typeface="Calibri" pitchFamily="34" charset="0"/>
                          <a:ea typeface="+mn-ea"/>
                          <a:cs typeface="Calibri" pitchFamily="34" charset="0"/>
                        </a:rPr>
                        <a:t>" type="string" /&gt;</a:t>
                      </a:r>
                    </a:p>
                    <a:p>
                      <a:pPr lvl="1"/>
                      <a:r>
                        <a:rPr lang="en-US" sz="1400" kern="1200" dirty="0" smtClean="0">
                          <a:solidFill>
                            <a:schemeClr val="tx1"/>
                          </a:solidFill>
                          <a:latin typeface="Calibri" pitchFamily="34" charset="0"/>
                          <a:ea typeface="+mn-ea"/>
                          <a:cs typeface="Calibri" pitchFamily="34" charset="0"/>
                        </a:rPr>
                        <a:t>&lt;/class&gt;</a:t>
                      </a:r>
                    </a:p>
                    <a:p>
                      <a:pPr lvl="0"/>
                      <a:r>
                        <a:rPr lang="en-US" sz="1400" kern="1200" dirty="0" smtClean="0">
                          <a:solidFill>
                            <a:schemeClr val="tx1"/>
                          </a:solidFill>
                          <a:latin typeface="Calibri" pitchFamily="34" charset="0"/>
                          <a:ea typeface="+mn-ea"/>
                          <a:cs typeface="Calibri" pitchFamily="34" charset="0"/>
                        </a:rPr>
                        <a:t>&lt;/hibernate-mapping&gt;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374904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smtClean="0">
                          <a:solidFill>
                            <a:srgbClr val="7030A0"/>
                          </a:solidFill>
                          <a:latin typeface="Calibri" pitchFamily="34" charset="0"/>
                          <a:ea typeface="+mn-ea"/>
                          <a:cs typeface="Calibri" pitchFamily="34" charset="0"/>
                        </a:rPr>
                        <a:t>EmployeeDao.java(continued)</a:t>
                      </a:r>
                    </a:p>
                    <a:p>
                      <a:r>
                        <a:rPr lang="en-US" sz="1200" b="1" kern="1200" dirty="0" smtClean="0">
                          <a:solidFill>
                            <a:schemeClr val="tx1"/>
                          </a:solidFill>
                          <a:latin typeface="Calibri" pitchFamily="34" charset="0"/>
                          <a:ea typeface="+mn-ea"/>
                          <a:cs typeface="Calibri" pitchFamily="34" charset="0"/>
                        </a:rPr>
                        <a:t>public class </a:t>
                      </a:r>
                      <a:r>
                        <a:rPr lang="en-US" sz="1200" b="1" kern="1200" dirty="0" err="1" smtClean="0">
                          <a:solidFill>
                            <a:schemeClr val="tx1"/>
                          </a:solidFill>
                          <a:latin typeface="Calibri" pitchFamily="34" charset="0"/>
                          <a:ea typeface="+mn-ea"/>
                          <a:cs typeface="Calibri" pitchFamily="34" charset="0"/>
                        </a:rPr>
                        <a:t>EmployeeDao</a:t>
                      </a:r>
                      <a:r>
                        <a:rPr lang="en-US" sz="1200" b="1" kern="1200" dirty="0" smtClean="0">
                          <a:solidFill>
                            <a:schemeClr val="tx1"/>
                          </a:solidFill>
                          <a:latin typeface="Calibri" pitchFamily="34" charset="0"/>
                          <a:ea typeface="+mn-ea"/>
                          <a:cs typeface="Calibri" pitchFamily="34" charset="0"/>
                        </a:rPr>
                        <a:t> {</a:t>
                      </a:r>
                    </a:p>
                    <a:p>
                      <a:pPr lvl="1"/>
                      <a:r>
                        <a:rPr lang="en-US" sz="1200" b="1" kern="1200" dirty="0" smtClean="0">
                          <a:solidFill>
                            <a:schemeClr val="tx1"/>
                          </a:solidFill>
                          <a:latin typeface="Calibri" pitchFamily="34" charset="0"/>
                          <a:ea typeface="+mn-ea"/>
                          <a:cs typeface="Calibri" pitchFamily="34" charset="0"/>
                        </a:rPr>
                        <a:t>public Integer </a:t>
                      </a:r>
                      <a:r>
                        <a:rPr lang="en-US" sz="1200" b="1" kern="1200" dirty="0" err="1" smtClean="0">
                          <a:solidFill>
                            <a:schemeClr val="tx1"/>
                          </a:solidFill>
                          <a:latin typeface="Calibri" pitchFamily="34" charset="0"/>
                          <a:ea typeface="+mn-ea"/>
                          <a:cs typeface="Calibri" pitchFamily="34" charset="0"/>
                        </a:rPr>
                        <a:t>addEmployee</a:t>
                      </a:r>
                      <a:r>
                        <a:rPr lang="en-US" sz="1200" b="1" kern="1200" dirty="0" smtClean="0">
                          <a:solidFill>
                            <a:schemeClr val="tx1"/>
                          </a:solidFill>
                          <a:latin typeface="Calibri" pitchFamily="34" charset="0"/>
                          <a:ea typeface="+mn-ea"/>
                          <a:cs typeface="Calibri" pitchFamily="34" charset="0"/>
                        </a:rPr>
                        <a:t>(String </a:t>
                      </a:r>
                      <a:r>
                        <a:rPr lang="en-US" sz="1200" b="1" kern="1200" dirty="0" err="1" smtClean="0">
                          <a:solidFill>
                            <a:schemeClr val="tx1"/>
                          </a:solidFill>
                          <a:latin typeface="Calibri" pitchFamily="34" charset="0"/>
                          <a:ea typeface="+mn-ea"/>
                          <a:cs typeface="Calibri" pitchFamily="34" charset="0"/>
                        </a:rPr>
                        <a:t>fname</a:t>
                      </a:r>
                      <a:r>
                        <a:rPr lang="en-US" sz="1200" b="1" kern="1200" dirty="0" smtClean="0">
                          <a:solidFill>
                            <a:schemeClr val="tx1"/>
                          </a:solidFill>
                          <a:latin typeface="Calibri" pitchFamily="34" charset="0"/>
                          <a:ea typeface="+mn-ea"/>
                          <a:cs typeface="Calibri" pitchFamily="34" charset="0"/>
                        </a:rPr>
                        <a:t>, String </a:t>
                      </a:r>
                      <a:r>
                        <a:rPr lang="en-US" sz="1200" b="1" kern="1200" dirty="0" err="1" smtClean="0">
                          <a:solidFill>
                            <a:schemeClr val="tx1"/>
                          </a:solidFill>
                          <a:latin typeface="Calibri" pitchFamily="34" charset="0"/>
                          <a:ea typeface="+mn-ea"/>
                          <a:cs typeface="Calibri" pitchFamily="34" charset="0"/>
                        </a:rPr>
                        <a:t>lname</a:t>
                      </a:r>
                      <a:r>
                        <a:rPr lang="en-US" sz="1200" b="1" kern="1200" dirty="0" smtClean="0">
                          <a:solidFill>
                            <a:schemeClr val="tx1"/>
                          </a:solidFill>
                          <a:latin typeface="Calibri" pitchFamily="34" charset="0"/>
                          <a:ea typeface="+mn-ea"/>
                          <a:cs typeface="Calibri" pitchFamily="34" charset="0"/>
                        </a:rPr>
                        <a:t>, </a:t>
                      </a:r>
                      <a:r>
                        <a:rPr lang="en-US" sz="1200" b="1" kern="1200" dirty="0" err="1" smtClean="0">
                          <a:solidFill>
                            <a:schemeClr val="tx1"/>
                          </a:solidFill>
                          <a:latin typeface="Calibri" pitchFamily="34" charset="0"/>
                          <a:ea typeface="+mn-ea"/>
                          <a:cs typeface="Calibri" pitchFamily="34" charset="0"/>
                        </a:rPr>
                        <a:t>int</a:t>
                      </a:r>
                      <a:r>
                        <a:rPr lang="en-US" sz="1200" b="1" kern="1200" dirty="0" smtClean="0">
                          <a:solidFill>
                            <a:schemeClr val="tx1"/>
                          </a:solidFill>
                          <a:latin typeface="Calibri" pitchFamily="34" charset="0"/>
                          <a:ea typeface="+mn-ea"/>
                          <a:cs typeface="Calibri" pitchFamily="34" charset="0"/>
                        </a:rPr>
                        <a:t> salary,</a:t>
                      </a:r>
                      <a:r>
                        <a:rPr lang="en-US" sz="1200" b="1" kern="1200" baseline="0" dirty="0" smtClean="0">
                          <a:solidFill>
                            <a:schemeClr val="tx1"/>
                          </a:solidFill>
                          <a:latin typeface="Calibri" pitchFamily="34" charset="0"/>
                          <a:ea typeface="+mn-ea"/>
                          <a:cs typeface="Calibri" pitchFamily="34" charset="0"/>
                        </a:rPr>
                        <a:t> </a:t>
                      </a:r>
                      <a:r>
                        <a:rPr lang="en-US" sz="1200" b="1" kern="1200" dirty="0" smtClean="0">
                          <a:solidFill>
                            <a:schemeClr val="tx1"/>
                          </a:solidFill>
                          <a:latin typeface="Calibri" pitchFamily="34" charset="0"/>
                          <a:ea typeface="+mn-ea"/>
                          <a:cs typeface="Calibri" pitchFamily="34" charset="0"/>
                        </a:rPr>
                        <a:t>Set&lt;Certificate&gt; cert)</a:t>
                      </a:r>
                      <a:r>
                        <a:rPr lang="en-US" sz="1200" kern="1200" dirty="0" smtClean="0">
                          <a:solidFill>
                            <a:schemeClr val="tx1"/>
                          </a:solidFill>
                          <a:latin typeface="Calibri" pitchFamily="34" charset="0"/>
                          <a:ea typeface="+mn-ea"/>
                          <a:cs typeface="Calibri" pitchFamily="34" charset="0"/>
                        </a:rPr>
                        <a:t> {</a:t>
                      </a:r>
                    </a:p>
                    <a:p>
                      <a:pPr lvl="2"/>
                      <a:r>
                        <a:rPr lang="en-US" sz="1200" kern="1200" dirty="0" smtClean="0">
                          <a:solidFill>
                            <a:schemeClr val="tx1"/>
                          </a:solidFill>
                          <a:latin typeface="Calibri" pitchFamily="34" charset="0"/>
                          <a:ea typeface="+mn-ea"/>
                          <a:cs typeface="Calibri" pitchFamily="34" charset="0"/>
                        </a:rPr>
                        <a:t>Session </a:t>
                      </a:r>
                      <a:r>
                        <a:rPr lang="en-US" sz="1200" kern="1200" dirty="0" err="1" smtClean="0">
                          <a:solidFill>
                            <a:schemeClr val="tx1"/>
                          </a:solidFill>
                          <a:latin typeface="Calibri" pitchFamily="34" charset="0"/>
                          <a:ea typeface="+mn-ea"/>
                          <a:cs typeface="Calibri" pitchFamily="34" charset="0"/>
                        </a:rPr>
                        <a:t>session</a:t>
                      </a:r>
                      <a:r>
                        <a:rPr lang="en-US" sz="1200" kern="1200" dirty="0" smtClean="0">
                          <a:solidFill>
                            <a:schemeClr val="tx1"/>
                          </a:solidFill>
                          <a:latin typeface="Calibri" pitchFamily="34" charset="0"/>
                          <a:ea typeface="+mn-ea"/>
                          <a:cs typeface="Calibri" pitchFamily="34" charset="0"/>
                        </a:rPr>
                        <a:t> = </a:t>
                      </a:r>
                      <a:r>
                        <a:rPr lang="en-US" sz="1200" kern="1200" dirty="0" err="1" smtClean="0">
                          <a:solidFill>
                            <a:schemeClr val="tx1"/>
                          </a:solidFill>
                          <a:latin typeface="Calibri" pitchFamily="34" charset="0"/>
                          <a:ea typeface="+mn-ea"/>
                          <a:cs typeface="Calibri" pitchFamily="34" charset="0"/>
                        </a:rPr>
                        <a:t>HibernateUtil.</a:t>
                      </a:r>
                      <a:r>
                        <a:rPr lang="en-US" sz="1200" i="1" kern="1200" dirty="0" err="1" smtClean="0">
                          <a:solidFill>
                            <a:schemeClr val="tx1"/>
                          </a:solidFill>
                          <a:latin typeface="Calibri" pitchFamily="34" charset="0"/>
                          <a:ea typeface="+mn-ea"/>
                          <a:cs typeface="Calibri" pitchFamily="34" charset="0"/>
                        </a:rPr>
                        <a:t>getSessionFactory</a:t>
                      </a:r>
                      <a:r>
                        <a:rPr lang="en-US" sz="1200" i="1" kern="1200" dirty="0" smtClean="0">
                          <a:solidFill>
                            <a:schemeClr val="tx1"/>
                          </a:solidFill>
                          <a:latin typeface="Calibri" pitchFamily="34" charset="0"/>
                          <a:ea typeface="+mn-ea"/>
                          <a:cs typeface="Calibri" pitchFamily="34" charset="0"/>
                        </a:rPr>
                        <a:t>().</a:t>
                      </a:r>
                      <a:r>
                        <a:rPr lang="en-US" sz="1200" i="1" kern="1200" dirty="0" err="1" smtClean="0">
                          <a:solidFill>
                            <a:schemeClr val="tx1"/>
                          </a:solidFill>
                          <a:latin typeface="Calibri" pitchFamily="34" charset="0"/>
                          <a:ea typeface="+mn-ea"/>
                          <a:cs typeface="Calibri" pitchFamily="34" charset="0"/>
                        </a:rPr>
                        <a:t>openSession</a:t>
                      </a:r>
                      <a:r>
                        <a:rPr lang="en-US" sz="1200" i="1" kern="1200" dirty="0" smtClean="0">
                          <a:solidFill>
                            <a:schemeClr val="tx1"/>
                          </a:solidFill>
                          <a:latin typeface="Calibri" pitchFamily="34" charset="0"/>
                          <a:ea typeface="+mn-ea"/>
                          <a:cs typeface="Calibri" pitchFamily="34" charset="0"/>
                        </a:rPr>
                        <a:t>();</a:t>
                      </a:r>
                    </a:p>
                    <a:p>
                      <a:pPr lvl="2"/>
                      <a:r>
                        <a:rPr lang="en-US" sz="1200" kern="1200" dirty="0" smtClean="0">
                          <a:solidFill>
                            <a:schemeClr val="tx1"/>
                          </a:solidFill>
                          <a:latin typeface="Calibri" pitchFamily="34" charset="0"/>
                          <a:ea typeface="+mn-ea"/>
                          <a:cs typeface="Calibri" pitchFamily="34" charset="0"/>
                        </a:rPr>
                        <a:t>Transaction </a:t>
                      </a:r>
                      <a:r>
                        <a:rPr lang="en-US" sz="1200" kern="1200" dirty="0" err="1" smtClean="0">
                          <a:solidFill>
                            <a:schemeClr val="tx1"/>
                          </a:solidFill>
                          <a:latin typeface="Calibri" pitchFamily="34" charset="0"/>
                          <a:ea typeface="+mn-ea"/>
                          <a:cs typeface="Calibri" pitchFamily="34" charset="0"/>
                        </a:rPr>
                        <a:t>tx</a:t>
                      </a:r>
                      <a:r>
                        <a:rPr lang="en-US" sz="1200" kern="1200" dirty="0" smtClean="0">
                          <a:solidFill>
                            <a:schemeClr val="tx1"/>
                          </a:solidFill>
                          <a:latin typeface="Calibri" pitchFamily="34" charset="0"/>
                          <a:ea typeface="+mn-ea"/>
                          <a:cs typeface="Calibri" pitchFamily="34" charset="0"/>
                        </a:rPr>
                        <a:t> = </a:t>
                      </a:r>
                      <a:r>
                        <a:rPr lang="en-US" sz="1200" b="1" kern="1200" dirty="0" smtClean="0">
                          <a:solidFill>
                            <a:schemeClr val="tx1"/>
                          </a:solidFill>
                          <a:latin typeface="Calibri" pitchFamily="34" charset="0"/>
                          <a:ea typeface="+mn-ea"/>
                          <a:cs typeface="Calibri" pitchFamily="34" charset="0"/>
                        </a:rPr>
                        <a:t>null;</a:t>
                      </a:r>
                    </a:p>
                    <a:p>
                      <a:pPr lvl="2"/>
                      <a:r>
                        <a:rPr lang="en-US" sz="1200" kern="1200" dirty="0" smtClean="0">
                          <a:solidFill>
                            <a:schemeClr val="tx1"/>
                          </a:solidFill>
                          <a:latin typeface="Calibri" pitchFamily="34" charset="0"/>
                          <a:ea typeface="+mn-ea"/>
                          <a:cs typeface="Calibri" pitchFamily="34" charset="0"/>
                        </a:rPr>
                        <a:t>Integer </a:t>
                      </a:r>
                      <a:r>
                        <a:rPr lang="en-US" sz="1200" kern="1200" dirty="0" err="1" smtClean="0">
                          <a:solidFill>
                            <a:schemeClr val="tx1"/>
                          </a:solidFill>
                          <a:latin typeface="Calibri" pitchFamily="34" charset="0"/>
                          <a:ea typeface="+mn-ea"/>
                          <a:cs typeface="Calibri" pitchFamily="34" charset="0"/>
                        </a:rPr>
                        <a:t>employeeID</a:t>
                      </a:r>
                      <a:r>
                        <a:rPr lang="en-US" sz="1200" kern="1200" dirty="0" smtClean="0">
                          <a:solidFill>
                            <a:schemeClr val="tx1"/>
                          </a:solidFill>
                          <a:latin typeface="Calibri" pitchFamily="34" charset="0"/>
                          <a:ea typeface="+mn-ea"/>
                          <a:cs typeface="Calibri" pitchFamily="34" charset="0"/>
                        </a:rPr>
                        <a:t> = </a:t>
                      </a:r>
                      <a:r>
                        <a:rPr lang="en-US" sz="1200" b="1" kern="1200" dirty="0" smtClean="0">
                          <a:solidFill>
                            <a:schemeClr val="tx1"/>
                          </a:solidFill>
                          <a:latin typeface="Calibri" pitchFamily="34" charset="0"/>
                          <a:ea typeface="+mn-ea"/>
                          <a:cs typeface="Calibri" pitchFamily="34" charset="0"/>
                        </a:rPr>
                        <a:t>null;</a:t>
                      </a:r>
                    </a:p>
                    <a:p>
                      <a:pPr lvl="2"/>
                      <a:r>
                        <a:rPr lang="en-US" sz="1200" b="1" kern="1200" dirty="0" smtClean="0">
                          <a:solidFill>
                            <a:schemeClr val="tx1"/>
                          </a:solidFill>
                          <a:latin typeface="Calibri" pitchFamily="34" charset="0"/>
                          <a:ea typeface="+mn-ea"/>
                          <a:cs typeface="Calibri" pitchFamily="34" charset="0"/>
                        </a:rPr>
                        <a:t>try {</a:t>
                      </a:r>
                    </a:p>
                    <a:p>
                      <a:pPr lvl="2"/>
                      <a:r>
                        <a:rPr lang="en-US" sz="1200" kern="1200" dirty="0" err="1" smtClean="0">
                          <a:solidFill>
                            <a:schemeClr val="tx1"/>
                          </a:solidFill>
                          <a:latin typeface="Calibri" pitchFamily="34" charset="0"/>
                          <a:ea typeface="+mn-ea"/>
                          <a:cs typeface="Calibri" pitchFamily="34" charset="0"/>
                        </a:rPr>
                        <a:t>tx</a:t>
                      </a:r>
                      <a:r>
                        <a:rPr lang="en-US" sz="1200" kern="1200" dirty="0" smtClean="0">
                          <a:solidFill>
                            <a:schemeClr val="tx1"/>
                          </a:solidFill>
                          <a:latin typeface="Calibri" pitchFamily="34" charset="0"/>
                          <a:ea typeface="+mn-ea"/>
                          <a:cs typeface="Calibri" pitchFamily="34" charset="0"/>
                        </a:rPr>
                        <a:t> = </a:t>
                      </a:r>
                      <a:r>
                        <a:rPr lang="en-US" sz="1200" kern="1200" dirty="0" err="1" smtClean="0">
                          <a:solidFill>
                            <a:schemeClr val="tx1"/>
                          </a:solidFill>
                          <a:latin typeface="Calibri" pitchFamily="34" charset="0"/>
                          <a:ea typeface="+mn-ea"/>
                          <a:cs typeface="Calibri" pitchFamily="34" charset="0"/>
                        </a:rPr>
                        <a:t>session.beginTransaction</a:t>
                      </a:r>
                      <a:r>
                        <a:rPr lang="en-US" sz="1200" kern="1200" dirty="0" smtClean="0">
                          <a:solidFill>
                            <a:schemeClr val="tx1"/>
                          </a:solidFill>
                          <a:latin typeface="Calibri" pitchFamily="34" charset="0"/>
                          <a:ea typeface="+mn-ea"/>
                          <a:cs typeface="Calibri" pitchFamily="34" charset="0"/>
                        </a:rPr>
                        <a:t>();</a:t>
                      </a:r>
                    </a:p>
                    <a:p>
                      <a:pPr lvl="2"/>
                      <a:r>
                        <a:rPr lang="en-US" sz="1200" kern="1200" dirty="0" smtClean="0">
                          <a:solidFill>
                            <a:schemeClr val="tx1"/>
                          </a:solidFill>
                          <a:latin typeface="Calibri" pitchFamily="34" charset="0"/>
                          <a:ea typeface="+mn-ea"/>
                          <a:cs typeface="Calibri" pitchFamily="34" charset="0"/>
                        </a:rPr>
                        <a:t>Employee </a:t>
                      </a:r>
                      <a:r>
                        <a:rPr lang="en-US" sz="1200" kern="1200" dirty="0" err="1" smtClean="0">
                          <a:solidFill>
                            <a:schemeClr val="tx1"/>
                          </a:solidFill>
                          <a:latin typeface="Calibri" pitchFamily="34" charset="0"/>
                          <a:ea typeface="+mn-ea"/>
                          <a:cs typeface="Calibri" pitchFamily="34" charset="0"/>
                        </a:rPr>
                        <a:t>employee</a:t>
                      </a:r>
                      <a:r>
                        <a:rPr lang="en-US" sz="1200" kern="1200" dirty="0" smtClean="0">
                          <a:solidFill>
                            <a:schemeClr val="tx1"/>
                          </a:solidFill>
                          <a:latin typeface="Calibri" pitchFamily="34" charset="0"/>
                          <a:ea typeface="+mn-ea"/>
                          <a:cs typeface="Calibri" pitchFamily="34" charset="0"/>
                        </a:rPr>
                        <a:t> = </a:t>
                      </a:r>
                      <a:r>
                        <a:rPr lang="en-US" sz="1200" b="1" kern="1200" dirty="0" smtClean="0">
                          <a:solidFill>
                            <a:schemeClr val="tx1"/>
                          </a:solidFill>
                          <a:latin typeface="Calibri" pitchFamily="34" charset="0"/>
                          <a:ea typeface="+mn-ea"/>
                          <a:cs typeface="Calibri" pitchFamily="34" charset="0"/>
                        </a:rPr>
                        <a:t>new Employee(</a:t>
                      </a:r>
                      <a:r>
                        <a:rPr lang="en-US" sz="1200" b="1" kern="1200" dirty="0" err="1" smtClean="0">
                          <a:solidFill>
                            <a:schemeClr val="tx1"/>
                          </a:solidFill>
                          <a:latin typeface="Calibri" pitchFamily="34" charset="0"/>
                          <a:ea typeface="+mn-ea"/>
                          <a:cs typeface="Calibri" pitchFamily="34" charset="0"/>
                        </a:rPr>
                        <a:t>fname</a:t>
                      </a:r>
                      <a:r>
                        <a:rPr lang="en-US" sz="1200" b="1" kern="1200" dirty="0" smtClean="0">
                          <a:solidFill>
                            <a:schemeClr val="tx1"/>
                          </a:solidFill>
                          <a:latin typeface="Calibri" pitchFamily="34" charset="0"/>
                          <a:ea typeface="+mn-ea"/>
                          <a:cs typeface="Calibri" pitchFamily="34" charset="0"/>
                        </a:rPr>
                        <a:t>, </a:t>
                      </a:r>
                      <a:r>
                        <a:rPr lang="en-US" sz="1200" b="1" kern="1200" dirty="0" err="1" smtClean="0">
                          <a:solidFill>
                            <a:schemeClr val="tx1"/>
                          </a:solidFill>
                          <a:latin typeface="Calibri" pitchFamily="34" charset="0"/>
                          <a:ea typeface="+mn-ea"/>
                          <a:cs typeface="Calibri" pitchFamily="34" charset="0"/>
                        </a:rPr>
                        <a:t>lname</a:t>
                      </a:r>
                      <a:r>
                        <a:rPr lang="en-US" sz="1200" b="1" kern="1200" dirty="0" smtClean="0">
                          <a:solidFill>
                            <a:schemeClr val="tx1"/>
                          </a:solidFill>
                          <a:latin typeface="Calibri" pitchFamily="34" charset="0"/>
                          <a:ea typeface="+mn-ea"/>
                          <a:cs typeface="Calibri" pitchFamily="34" charset="0"/>
                        </a:rPr>
                        <a:t>, salary);</a:t>
                      </a:r>
                    </a:p>
                    <a:p>
                      <a:pPr lvl="2"/>
                      <a:r>
                        <a:rPr lang="en-US" sz="1200" kern="1200" dirty="0" err="1" smtClean="0">
                          <a:solidFill>
                            <a:schemeClr val="tx1"/>
                          </a:solidFill>
                          <a:latin typeface="Calibri" pitchFamily="34" charset="0"/>
                          <a:ea typeface="+mn-ea"/>
                          <a:cs typeface="Calibri" pitchFamily="34" charset="0"/>
                        </a:rPr>
                        <a:t>employee.setCertificates</a:t>
                      </a:r>
                      <a:r>
                        <a:rPr lang="en-US" sz="1200" kern="1200" dirty="0" smtClean="0">
                          <a:solidFill>
                            <a:schemeClr val="tx1"/>
                          </a:solidFill>
                          <a:latin typeface="Calibri" pitchFamily="34" charset="0"/>
                          <a:ea typeface="+mn-ea"/>
                          <a:cs typeface="Calibri" pitchFamily="34" charset="0"/>
                        </a:rPr>
                        <a:t>(cert);</a:t>
                      </a:r>
                    </a:p>
                    <a:p>
                      <a:pPr lvl="2"/>
                      <a:r>
                        <a:rPr lang="en-US" sz="1200" kern="1200" dirty="0" err="1" smtClean="0">
                          <a:solidFill>
                            <a:schemeClr val="tx1"/>
                          </a:solidFill>
                          <a:latin typeface="Calibri" pitchFamily="34" charset="0"/>
                          <a:ea typeface="+mn-ea"/>
                          <a:cs typeface="Calibri" pitchFamily="34" charset="0"/>
                        </a:rPr>
                        <a:t>employeeID</a:t>
                      </a:r>
                      <a:r>
                        <a:rPr lang="en-US" sz="1200" kern="1200" dirty="0" smtClean="0">
                          <a:solidFill>
                            <a:schemeClr val="tx1"/>
                          </a:solidFill>
                          <a:latin typeface="Calibri" pitchFamily="34" charset="0"/>
                          <a:ea typeface="+mn-ea"/>
                          <a:cs typeface="Calibri" pitchFamily="34" charset="0"/>
                        </a:rPr>
                        <a:t> = (Integer) </a:t>
                      </a:r>
                      <a:r>
                        <a:rPr lang="en-US" sz="1200" kern="1200" dirty="0" err="1" smtClean="0">
                          <a:solidFill>
                            <a:schemeClr val="tx1"/>
                          </a:solidFill>
                          <a:latin typeface="Calibri" pitchFamily="34" charset="0"/>
                          <a:ea typeface="+mn-ea"/>
                          <a:cs typeface="Calibri" pitchFamily="34" charset="0"/>
                        </a:rPr>
                        <a:t>session.save</a:t>
                      </a:r>
                      <a:r>
                        <a:rPr lang="en-US" sz="1200" kern="1200" dirty="0" smtClean="0">
                          <a:solidFill>
                            <a:schemeClr val="tx1"/>
                          </a:solidFill>
                          <a:latin typeface="Calibri" pitchFamily="34" charset="0"/>
                          <a:ea typeface="+mn-ea"/>
                          <a:cs typeface="Calibri" pitchFamily="34" charset="0"/>
                        </a:rPr>
                        <a:t>(employee);</a:t>
                      </a:r>
                    </a:p>
                    <a:p>
                      <a:pPr lvl="2"/>
                      <a:r>
                        <a:rPr lang="en-US" sz="1200" kern="1200" dirty="0" err="1" smtClean="0">
                          <a:solidFill>
                            <a:schemeClr val="tx1"/>
                          </a:solidFill>
                          <a:latin typeface="Calibri" pitchFamily="34" charset="0"/>
                          <a:ea typeface="+mn-ea"/>
                          <a:cs typeface="Calibri" pitchFamily="34" charset="0"/>
                        </a:rPr>
                        <a:t>tx.commit</a:t>
                      </a:r>
                      <a:r>
                        <a:rPr lang="en-US" sz="1200" kern="1200" dirty="0" smtClean="0">
                          <a:solidFill>
                            <a:schemeClr val="tx1"/>
                          </a:solidFill>
                          <a:latin typeface="Calibri" pitchFamily="34" charset="0"/>
                          <a:ea typeface="+mn-ea"/>
                          <a:cs typeface="Calibri" pitchFamily="34" charset="0"/>
                        </a:rPr>
                        <a:t>();</a:t>
                      </a:r>
                    </a:p>
                    <a:p>
                      <a:pPr lvl="2"/>
                      <a:r>
                        <a:rPr lang="en-US" sz="1200" kern="1200" dirty="0" smtClean="0">
                          <a:solidFill>
                            <a:schemeClr val="tx1"/>
                          </a:solidFill>
                          <a:latin typeface="Calibri" pitchFamily="34" charset="0"/>
                          <a:ea typeface="+mn-ea"/>
                          <a:cs typeface="Calibri" pitchFamily="34" charset="0"/>
                        </a:rPr>
                        <a:t>} </a:t>
                      </a:r>
                      <a:r>
                        <a:rPr lang="en-US" sz="1200" b="1" kern="1200" dirty="0" smtClean="0">
                          <a:solidFill>
                            <a:schemeClr val="tx1"/>
                          </a:solidFill>
                          <a:latin typeface="Calibri" pitchFamily="34" charset="0"/>
                          <a:ea typeface="+mn-ea"/>
                          <a:cs typeface="Calibri" pitchFamily="34" charset="0"/>
                        </a:rPr>
                        <a:t>catch (</a:t>
                      </a:r>
                      <a:r>
                        <a:rPr lang="en-US" sz="1200" b="1" kern="1200" dirty="0" err="1" smtClean="0">
                          <a:solidFill>
                            <a:schemeClr val="tx1"/>
                          </a:solidFill>
                          <a:latin typeface="Calibri" pitchFamily="34" charset="0"/>
                          <a:ea typeface="+mn-ea"/>
                          <a:cs typeface="Calibri" pitchFamily="34" charset="0"/>
                        </a:rPr>
                        <a:t>HibernateException</a:t>
                      </a:r>
                      <a:r>
                        <a:rPr lang="en-US" sz="1200" b="1" kern="1200" dirty="0" smtClean="0">
                          <a:solidFill>
                            <a:schemeClr val="tx1"/>
                          </a:solidFill>
                          <a:latin typeface="Calibri" pitchFamily="34" charset="0"/>
                          <a:ea typeface="+mn-ea"/>
                          <a:cs typeface="Calibri" pitchFamily="34" charset="0"/>
                        </a:rPr>
                        <a:t> e) {</a:t>
                      </a:r>
                    </a:p>
                    <a:p>
                      <a:pPr lvl="2"/>
                      <a:r>
                        <a:rPr lang="en-US" sz="1200" b="1" kern="1200" dirty="0" smtClean="0">
                          <a:solidFill>
                            <a:schemeClr val="tx1"/>
                          </a:solidFill>
                          <a:latin typeface="Calibri" pitchFamily="34" charset="0"/>
                          <a:ea typeface="+mn-ea"/>
                          <a:cs typeface="Calibri" pitchFamily="34" charset="0"/>
                        </a:rPr>
                        <a:t>if (</a:t>
                      </a:r>
                      <a:r>
                        <a:rPr lang="en-US" sz="1200" b="1" kern="1200" dirty="0" err="1" smtClean="0">
                          <a:solidFill>
                            <a:schemeClr val="tx1"/>
                          </a:solidFill>
                          <a:latin typeface="Calibri" pitchFamily="34" charset="0"/>
                          <a:ea typeface="+mn-ea"/>
                          <a:cs typeface="Calibri" pitchFamily="34" charset="0"/>
                        </a:rPr>
                        <a:t>tx</a:t>
                      </a:r>
                      <a:r>
                        <a:rPr lang="en-US" sz="1200" b="1" kern="1200" dirty="0" smtClean="0">
                          <a:solidFill>
                            <a:schemeClr val="tx1"/>
                          </a:solidFill>
                          <a:latin typeface="Calibri" pitchFamily="34" charset="0"/>
                          <a:ea typeface="+mn-ea"/>
                          <a:cs typeface="Calibri" pitchFamily="34" charset="0"/>
                        </a:rPr>
                        <a:t> != null)</a:t>
                      </a:r>
                    </a:p>
                    <a:p>
                      <a:pPr lvl="2"/>
                      <a:r>
                        <a:rPr lang="en-US" sz="1200" kern="1200" dirty="0" err="1" smtClean="0">
                          <a:solidFill>
                            <a:schemeClr val="tx1"/>
                          </a:solidFill>
                          <a:latin typeface="Calibri" pitchFamily="34" charset="0"/>
                          <a:ea typeface="+mn-ea"/>
                          <a:cs typeface="Calibri" pitchFamily="34" charset="0"/>
                        </a:rPr>
                        <a:t>tx.rollback</a:t>
                      </a:r>
                      <a:r>
                        <a:rPr lang="en-US" sz="1200" kern="1200" dirty="0" smtClean="0">
                          <a:solidFill>
                            <a:schemeClr val="tx1"/>
                          </a:solidFill>
                          <a:latin typeface="Calibri" pitchFamily="34" charset="0"/>
                          <a:ea typeface="+mn-ea"/>
                          <a:cs typeface="Calibri" pitchFamily="34" charset="0"/>
                        </a:rPr>
                        <a:t>();</a:t>
                      </a:r>
                    </a:p>
                    <a:p>
                      <a:pPr lvl="2"/>
                      <a:r>
                        <a:rPr lang="en-US" sz="1200" kern="1200" dirty="0" err="1" smtClean="0">
                          <a:solidFill>
                            <a:schemeClr val="tx1"/>
                          </a:solidFill>
                          <a:latin typeface="Calibri" pitchFamily="34" charset="0"/>
                          <a:ea typeface="+mn-ea"/>
                          <a:cs typeface="Calibri" pitchFamily="34" charset="0"/>
                        </a:rPr>
                        <a:t>e.printStackTrace</a:t>
                      </a:r>
                      <a:r>
                        <a:rPr lang="en-US" sz="1200" kern="1200" dirty="0" smtClean="0">
                          <a:solidFill>
                            <a:schemeClr val="tx1"/>
                          </a:solidFill>
                          <a:latin typeface="Calibri" pitchFamily="34" charset="0"/>
                          <a:ea typeface="+mn-ea"/>
                          <a:cs typeface="Calibri" pitchFamily="34" charset="0"/>
                        </a:rPr>
                        <a:t>();</a:t>
                      </a:r>
                    </a:p>
                    <a:p>
                      <a:pPr lvl="2"/>
                      <a:r>
                        <a:rPr lang="en-US" sz="1200" kern="1200" dirty="0" smtClean="0">
                          <a:solidFill>
                            <a:schemeClr val="tx1"/>
                          </a:solidFill>
                          <a:latin typeface="Calibri" pitchFamily="34" charset="0"/>
                          <a:ea typeface="+mn-ea"/>
                          <a:cs typeface="Calibri" pitchFamily="34" charset="0"/>
                        </a:rPr>
                        <a:t>} </a:t>
                      </a:r>
                      <a:r>
                        <a:rPr lang="en-US" sz="1200" b="1" kern="1200" dirty="0" smtClean="0">
                          <a:solidFill>
                            <a:schemeClr val="tx1"/>
                          </a:solidFill>
                          <a:latin typeface="Calibri" pitchFamily="34" charset="0"/>
                          <a:ea typeface="+mn-ea"/>
                          <a:cs typeface="Calibri" pitchFamily="34" charset="0"/>
                        </a:rPr>
                        <a:t>finally {</a:t>
                      </a:r>
                    </a:p>
                    <a:p>
                      <a:pPr lvl="2"/>
                      <a:r>
                        <a:rPr lang="en-US" sz="1200" kern="1200" dirty="0" err="1" smtClean="0">
                          <a:solidFill>
                            <a:schemeClr val="tx1"/>
                          </a:solidFill>
                          <a:latin typeface="Calibri" pitchFamily="34" charset="0"/>
                          <a:ea typeface="+mn-ea"/>
                          <a:cs typeface="Calibri" pitchFamily="34" charset="0"/>
                        </a:rPr>
                        <a:t>session.close</a:t>
                      </a:r>
                      <a:r>
                        <a:rPr lang="en-US" sz="1200" kern="1200" dirty="0" smtClean="0">
                          <a:solidFill>
                            <a:schemeClr val="tx1"/>
                          </a:solidFill>
                          <a:latin typeface="Calibri" pitchFamily="34" charset="0"/>
                          <a:ea typeface="+mn-ea"/>
                          <a:cs typeface="Calibri" pitchFamily="34" charset="0"/>
                        </a:rPr>
                        <a:t>();</a:t>
                      </a:r>
                      <a:r>
                        <a:rPr lang="en-US" sz="1200" kern="1200" baseline="0" dirty="0" smtClean="0">
                          <a:solidFill>
                            <a:schemeClr val="tx1"/>
                          </a:solidFill>
                          <a:latin typeface="Calibri" pitchFamily="34" charset="0"/>
                          <a:ea typeface="+mn-ea"/>
                          <a:cs typeface="Calibri" pitchFamily="34" charset="0"/>
                        </a:rPr>
                        <a:t> </a:t>
                      </a:r>
                      <a:r>
                        <a:rPr lang="en-US" sz="1200" kern="1200" dirty="0" smtClean="0">
                          <a:solidFill>
                            <a:schemeClr val="tx1"/>
                          </a:solidFill>
                          <a:latin typeface="Calibri" pitchFamily="34" charset="0"/>
                          <a:ea typeface="+mn-ea"/>
                          <a:cs typeface="Calibri" pitchFamily="34" charset="0"/>
                        </a:rPr>
                        <a:t>}</a:t>
                      </a:r>
                    </a:p>
                    <a:p>
                      <a:pPr lvl="2"/>
                      <a:r>
                        <a:rPr lang="en-US" sz="1200" b="1" kern="1200" dirty="0" smtClean="0">
                          <a:solidFill>
                            <a:schemeClr val="tx1"/>
                          </a:solidFill>
                          <a:latin typeface="Calibri" pitchFamily="34" charset="0"/>
                          <a:ea typeface="+mn-ea"/>
                          <a:cs typeface="Calibri" pitchFamily="34" charset="0"/>
                        </a:rPr>
                        <a:t>return </a:t>
                      </a:r>
                      <a:r>
                        <a:rPr lang="en-US" sz="1200" b="1" kern="1200" dirty="0" err="1" smtClean="0">
                          <a:solidFill>
                            <a:schemeClr val="tx1"/>
                          </a:solidFill>
                          <a:latin typeface="Calibri" pitchFamily="34" charset="0"/>
                          <a:ea typeface="+mn-ea"/>
                          <a:cs typeface="Calibri" pitchFamily="34" charset="0"/>
                        </a:rPr>
                        <a:t>employeeID</a:t>
                      </a:r>
                      <a:r>
                        <a:rPr lang="en-US" sz="1200" b="1" kern="1200" dirty="0" smtClean="0">
                          <a:solidFill>
                            <a:schemeClr val="tx1"/>
                          </a:solidFill>
                          <a:latin typeface="Calibri" pitchFamily="34" charset="0"/>
                          <a:ea typeface="+mn-ea"/>
                          <a:cs typeface="Calibri" pitchFamily="34" charset="0"/>
                        </a:rPr>
                        <a:t>;</a:t>
                      </a:r>
                    </a:p>
                    <a:p>
                      <a:pPr lvl="1"/>
                      <a:r>
                        <a:rPr lang="en-US" sz="12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association</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EmployeeDao.java(continued)</a:t>
                      </a:r>
                    </a:p>
                    <a:p>
                      <a:r>
                        <a:rPr lang="en-US" sz="1400" b="1" kern="1200" dirty="0" smtClean="0">
                          <a:solidFill>
                            <a:schemeClr val="tx1"/>
                          </a:solidFill>
                          <a:latin typeface="Calibri" pitchFamily="34" charset="0"/>
                          <a:ea typeface="+mn-ea"/>
                          <a:cs typeface="Calibri" pitchFamily="34" charset="0"/>
                        </a:rPr>
                        <a:t>public static void main(String as[]) {</a:t>
                      </a:r>
                    </a:p>
                    <a:p>
                      <a:pPr lvl="1"/>
                      <a:r>
                        <a:rPr lang="en-US" sz="1400" kern="1200" dirty="0" err="1" smtClean="0">
                          <a:solidFill>
                            <a:schemeClr val="tx1"/>
                          </a:solidFill>
                          <a:latin typeface="Calibri" pitchFamily="34" charset="0"/>
                          <a:ea typeface="+mn-ea"/>
                          <a:cs typeface="Calibri" pitchFamily="34" charset="0"/>
                        </a:rPr>
                        <a:t>HashSet</a:t>
                      </a:r>
                      <a:r>
                        <a:rPr lang="en-US" sz="1400" kern="1200" dirty="0" smtClean="0">
                          <a:solidFill>
                            <a:schemeClr val="tx1"/>
                          </a:solidFill>
                          <a:latin typeface="Calibri" pitchFamily="34" charset="0"/>
                          <a:ea typeface="+mn-ea"/>
                          <a:cs typeface="Calibri" pitchFamily="34" charset="0"/>
                        </a:rPr>
                        <a:t>&lt;Certificate&gt; certificates = </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HashSet</a:t>
                      </a:r>
                      <a:r>
                        <a:rPr lang="en-US" sz="1400" b="1" kern="1200" dirty="0" smtClean="0">
                          <a:solidFill>
                            <a:schemeClr val="tx1"/>
                          </a:solidFill>
                          <a:latin typeface="Calibri" pitchFamily="34" charset="0"/>
                          <a:ea typeface="+mn-ea"/>
                          <a:cs typeface="Calibri" pitchFamily="34" charset="0"/>
                        </a:rPr>
                        <a:t>&lt;Certificate&gt;();</a:t>
                      </a:r>
                    </a:p>
                    <a:p>
                      <a:pPr lvl="1"/>
                      <a:r>
                        <a:rPr lang="en-US" sz="1400" kern="1200" dirty="0" err="1" smtClean="0">
                          <a:solidFill>
                            <a:schemeClr val="tx1"/>
                          </a:solidFill>
                          <a:latin typeface="Calibri" pitchFamily="34" charset="0"/>
                          <a:ea typeface="+mn-ea"/>
                          <a:cs typeface="Calibri" pitchFamily="34" charset="0"/>
                        </a:rPr>
                        <a:t>certificates.add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Certificate("MCA"));</a:t>
                      </a:r>
                    </a:p>
                    <a:p>
                      <a:pPr lvl="1"/>
                      <a:r>
                        <a:rPr lang="en-US" sz="1400" kern="1200" dirty="0" err="1" smtClean="0">
                          <a:solidFill>
                            <a:schemeClr val="tx1"/>
                          </a:solidFill>
                          <a:latin typeface="Calibri" pitchFamily="34" charset="0"/>
                          <a:ea typeface="+mn-ea"/>
                          <a:cs typeface="Calibri" pitchFamily="34" charset="0"/>
                        </a:rPr>
                        <a:t>certificates.add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Certificate("MBA"));</a:t>
                      </a:r>
                    </a:p>
                    <a:p>
                      <a:pPr lvl="1"/>
                      <a:r>
                        <a:rPr lang="en-US" sz="1400" kern="1200" dirty="0" err="1" smtClean="0">
                          <a:solidFill>
                            <a:schemeClr val="tx1"/>
                          </a:solidFill>
                          <a:latin typeface="Calibri" pitchFamily="34" charset="0"/>
                          <a:ea typeface="+mn-ea"/>
                          <a:cs typeface="Calibri" pitchFamily="34" charset="0"/>
                        </a:rPr>
                        <a:t>certificates.add</a:t>
                      </a:r>
                      <a:r>
                        <a:rPr lang="en-US" sz="1400" kern="1200" dirty="0" smtClean="0">
                          <a:solidFill>
                            <a:schemeClr val="tx1"/>
                          </a:solidFill>
                          <a:latin typeface="Calibri" pitchFamily="34" charset="0"/>
                          <a:ea typeface="+mn-ea"/>
                          <a:cs typeface="Calibri" pitchFamily="34" charset="0"/>
                        </a:rPr>
                        <a:t>(</a:t>
                      </a:r>
                      <a:r>
                        <a:rPr lang="en-US" sz="1400" b="1" kern="1200" dirty="0" smtClean="0">
                          <a:solidFill>
                            <a:schemeClr val="tx1"/>
                          </a:solidFill>
                          <a:latin typeface="Calibri" pitchFamily="34" charset="0"/>
                          <a:ea typeface="+mn-ea"/>
                          <a:cs typeface="Calibri" pitchFamily="34" charset="0"/>
                        </a:rPr>
                        <a:t>new Certificate("PMP"));</a:t>
                      </a:r>
                    </a:p>
                    <a:p>
                      <a:pPr lvl="1"/>
                      <a:r>
                        <a:rPr lang="en-US" sz="1400" kern="1200" dirty="0" err="1" smtClean="0">
                          <a:solidFill>
                            <a:schemeClr val="tx1"/>
                          </a:solidFill>
                          <a:latin typeface="Calibri" pitchFamily="34" charset="0"/>
                          <a:ea typeface="+mn-ea"/>
                          <a:cs typeface="Calibri" pitchFamily="34" charset="0"/>
                        </a:rPr>
                        <a:t>EmployeeDao</a:t>
                      </a:r>
                      <a:r>
                        <a:rPr lang="en-US" sz="1400" kern="1200" dirty="0" smtClean="0">
                          <a:solidFill>
                            <a:schemeClr val="tx1"/>
                          </a:solidFill>
                          <a:latin typeface="Calibri" pitchFamily="34" charset="0"/>
                          <a:ea typeface="+mn-ea"/>
                          <a:cs typeface="Calibri" pitchFamily="34" charset="0"/>
                        </a:rPr>
                        <a:t> </a:t>
                      </a:r>
                      <a:r>
                        <a:rPr lang="en-US" sz="1400" kern="1200" dirty="0" err="1" smtClean="0">
                          <a:solidFill>
                            <a:schemeClr val="tx1"/>
                          </a:solidFill>
                          <a:latin typeface="Calibri" pitchFamily="34" charset="0"/>
                          <a:ea typeface="+mn-ea"/>
                          <a:cs typeface="Calibri" pitchFamily="34" charset="0"/>
                        </a:rPr>
                        <a:t>dao</a:t>
                      </a:r>
                      <a:r>
                        <a:rPr lang="en-US" sz="1400" kern="1200" dirty="0" smtClean="0">
                          <a:solidFill>
                            <a:schemeClr val="tx1"/>
                          </a:solidFill>
                          <a:latin typeface="Calibri" pitchFamily="34" charset="0"/>
                          <a:ea typeface="+mn-ea"/>
                          <a:cs typeface="Calibri" pitchFamily="34" charset="0"/>
                        </a:rPr>
                        <a:t> = </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EmployeeDao</a:t>
                      </a:r>
                      <a:r>
                        <a:rPr lang="en-US" sz="1400" b="1" kern="1200" dirty="0" smtClean="0">
                          <a:solidFill>
                            <a:schemeClr val="tx1"/>
                          </a:solidFill>
                          <a:latin typeface="Calibri" pitchFamily="34" charset="0"/>
                          <a:ea typeface="+mn-ea"/>
                          <a:cs typeface="Calibri" pitchFamily="34" charset="0"/>
                        </a:rPr>
                        <a:t>();</a:t>
                      </a:r>
                    </a:p>
                    <a:p>
                      <a:pPr lvl="1"/>
                      <a:r>
                        <a:rPr lang="en-US" sz="1400" kern="1200" dirty="0" smtClean="0">
                          <a:solidFill>
                            <a:schemeClr val="tx1"/>
                          </a:solidFill>
                          <a:latin typeface="Calibri" pitchFamily="34" charset="0"/>
                          <a:ea typeface="+mn-ea"/>
                          <a:cs typeface="Calibri" pitchFamily="34" charset="0"/>
                        </a:rPr>
                        <a:t>Integer empID1 = </a:t>
                      </a:r>
                      <a:r>
                        <a:rPr lang="en-US" sz="1400" kern="1200" dirty="0" err="1" smtClean="0">
                          <a:solidFill>
                            <a:schemeClr val="tx1"/>
                          </a:solidFill>
                          <a:latin typeface="Calibri" pitchFamily="34" charset="0"/>
                          <a:ea typeface="+mn-ea"/>
                          <a:cs typeface="Calibri" pitchFamily="34" charset="0"/>
                        </a:rPr>
                        <a:t>dao.addEmployee</a:t>
                      </a:r>
                      <a:r>
                        <a:rPr lang="en-US" sz="1400" kern="1200" dirty="0" smtClean="0">
                          <a:solidFill>
                            <a:schemeClr val="tx1"/>
                          </a:solidFill>
                          <a:latin typeface="Calibri" pitchFamily="34" charset="0"/>
                          <a:ea typeface="+mn-ea"/>
                          <a:cs typeface="Calibri" pitchFamily="34" charset="0"/>
                        </a:rPr>
                        <a:t>("</a:t>
                      </a:r>
                      <a:r>
                        <a:rPr lang="en-US" sz="1400" kern="1200" dirty="0" err="1" smtClean="0">
                          <a:solidFill>
                            <a:schemeClr val="tx1"/>
                          </a:solidFill>
                          <a:latin typeface="Calibri" pitchFamily="34" charset="0"/>
                          <a:ea typeface="+mn-ea"/>
                          <a:cs typeface="Calibri" pitchFamily="34" charset="0"/>
                        </a:rPr>
                        <a:t>Saurabh</a:t>
                      </a:r>
                      <a:r>
                        <a:rPr lang="en-US" sz="1400" kern="1200" dirty="0" smtClean="0">
                          <a:solidFill>
                            <a:schemeClr val="tx1"/>
                          </a:solidFill>
                          <a:latin typeface="Calibri" pitchFamily="34" charset="0"/>
                          <a:ea typeface="+mn-ea"/>
                          <a:cs typeface="Calibri" pitchFamily="34" charset="0"/>
                        </a:rPr>
                        <a:t>", "Kumar", 84000, certificates);</a:t>
                      </a:r>
                    </a:p>
                    <a:p>
                      <a:pPr lvl="1"/>
                      <a:endParaRPr lang="en-US" sz="1400" kern="1200" dirty="0" smtClean="0">
                        <a:solidFill>
                          <a:schemeClr val="tx1"/>
                        </a:solidFill>
                        <a:latin typeface="Calibri" pitchFamily="34" charset="0"/>
                        <a:ea typeface="+mn-ea"/>
                        <a:cs typeface="Calibri" pitchFamily="34" charset="0"/>
                      </a:endParaRPr>
                    </a:p>
                    <a:p>
                      <a:pPr lvl="1"/>
                      <a:r>
                        <a:rPr lang="en-US" sz="1400" kern="1200" dirty="0" smtClean="0">
                          <a:solidFill>
                            <a:schemeClr val="tx1"/>
                          </a:solidFill>
                          <a:latin typeface="Calibri" pitchFamily="34" charset="0"/>
                          <a:ea typeface="+mn-ea"/>
                          <a:cs typeface="Calibri" pitchFamily="34" charset="0"/>
                        </a:rPr>
                        <a:t>/* Add another employee record in the database */</a:t>
                      </a:r>
                    </a:p>
                    <a:p>
                      <a:pPr lvl="1"/>
                      <a:r>
                        <a:rPr lang="en-US" sz="1400" kern="1200" dirty="0" smtClean="0">
                          <a:solidFill>
                            <a:schemeClr val="tx1"/>
                          </a:solidFill>
                          <a:latin typeface="Calibri" pitchFamily="34" charset="0"/>
                          <a:ea typeface="+mn-ea"/>
                          <a:cs typeface="Calibri" pitchFamily="34" charset="0"/>
                        </a:rPr>
                        <a:t>Integer empID2 = </a:t>
                      </a:r>
                      <a:r>
                        <a:rPr lang="en-US" sz="1400" kern="1200" dirty="0" err="1" smtClean="0">
                          <a:solidFill>
                            <a:schemeClr val="tx1"/>
                          </a:solidFill>
                          <a:latin typeface="Calibri" pitchFamily="34" charset="0"/>
                          <a:ea typeface="+mn-ea"/>
                          <a:cs typeface="Calibri" pitchFamily="34" charset="0"/>
                        </a:rPr>
                        <a:t>dao.addEmployee</a:t>
                      </a:r>
                      <a:r>
                        <a:rPr lang="en-US" sz="1400" kern="1200" dirty="0" smtClean="0">
                          <a:solidFill>
                            <a:schemeClr val="tx1"/>
                          </a:solidFill>
                          <a:latin typeface="Calibri" pitchFamily="34" charset="0"/>
                          <a:ea typeface="+mn-ea"/>
                          <a:cs typeface="Calibri" pitchFamily="34" charset="0"/>
                        </a:rPr>
                        <a:t>("</a:t>
                      </a:r>
                      <a:r>
                        <a:rPr lang="en-US" sz="1400" kern="1200" dirty="0" err="1" smtClean="0">
                          <a:solidFill>
                            <a:schemeClr val="tx1"/>
                          </a:solidFill>
                          <a:latin typeface="Calibri" pitchFamily="34" charset="0"/>
                          <a:ea typeface="+mn-ea"/>
                          <a:cs typeface="Calibri" pitchFamily="34" charset="0"/>
                        </a:rPr>
                        <a:t>Amit</a:t>
                      </a:r>
                      <a:r>
                        <a:rPr lang="en-US" sz="1400" kern="1200" dirty="0" smtClean="0">
                          <a:solidFill>
                            <a:schemeClr val="tx1"/>
                          </a:solidFill>
                          <a:latin typeface="Calibri" pitchFamily="34" charset="0"/>
                          <a:ea typeface="+mn-ea"/>
                          <a:cs typeface="Calibri" pitchFamily="34" charset="0"/>
                        </a:rPr>
                        <a:t>", "Kumar", 93000, certificates);</a:t>
                      </a:r>
                    </a:p>
                    <a:p>
                      <a:pPr lvl="1"/>
                      <a:r>
                        <a:rPr lang="en-US" sz="1400" kern="1200" dirty="0" smtClean="0">
                          <a:solidFill>
                            <a:schemeClr val="tx1"/>
                          </a:solidFill>
                          <a:latin typeface="Calibri" pitchFamily="34" charset="0"/>
                          <a:ea typeface="+mn-ea"/>
                          <a:cs typeface="Calibri" pitchFamily="34" charset="0"/>
                        </a:rPr>
                        <a:t>Integer </a:t>
                      </a:r>
                      <a:r>
                        <a:rPr lang="en-US" sz="1400" u="none" kern="1200" dirty="0" smtClean="0">
                          <a:solidFill>
                            <a:schemeClr val="tx1"/>
                          </a:solidFill>
                          <a:latin typeface="Calibri" pitchFamily="34" charset="0"/>
                          <a:ea typeface="+mn-ea"/>
                          <a:cs typeface="Calibri" pitchFamily="34" charset="0"/>
                        </a:rPr>
                        <a:t>empID3 = </a:t>
                      </a:r>
                      <a:r>
                        <a:rPr lang="en-US" sz="1400" u="none" kern="1200" dirty="0" err="1" smtClean="0">
                          <a:solidFill>
                            <a:schemeClr val="tx1"/>
                          </a:solidFill>
                          <a:latin typeface="Calibri" pitchFamily="34" charset="0"/>
                          <a:ea typeface="+mn-ea"/>
                          <a:cs typeface="Calibri" pitchFamily="34" charset="0"/>
                        </a:rPr>
                        <a:t>dao.addEmployee</a:t>
                      </a:r>
                      <a:r>
                        <a:rPr lang="en-US" sz="1400" u="none" kern="1200" dirty="0" smtClean="0">
                          <a:solidFill>
                            <a:schemeClr val="tx1"/>
                          </a:solidFill>
                          <a:latin typeface="Calibri" pitchFamily="34" charset="0"/>
                          <a:ea typeface="+mn-ea"/>
                          <a:cs typeface="Calibri" pitchFamily="34" charset="0"/>
                        </a:rPr>
                        <a:t>("</a:t>
                      </a:r>
                      <a:r>
                        <a:rPr lang="en-US" sz="1400" u="none" kern="1200" dirty="0" err="1" smtClean="0">
                          <a:solidFill>
                            <a:schemeClr val="tx1"/>
                          </a:solidFill>
                          <a:latin typeface="Calibri" pitchFamily="34" charset="0"/>
                          <a:ea typeface="+mn-ea"/>
                          <a:cs typeface="Calibri" pitchFamily="34" charset="0"/>
                        </a:rPr>
                        <a:t>Suman</a:t>
                      </a:r>
                      <a:r>
                        <a:rPr lang="en-US" sz="1400" u="none" kern="1200" dirty="0" smtClean="0">
                          <a:solidFill>
                            <a:schemeClr val="tx1"/>
                          </a:solidFill>
                          <a:latin typeface="Calibri" pitchFamily="34" charset="0"/>
                          <a:ea typeface="+mn-ea"/>
                          <a:cs typeface="Calibri" pitchFamily="34" charset="0"/>
                        </a:rPr>
                        <a:t>", "Kumar", 23000, certificates);</a:t>
                      </a:r>
                    </a:p>
                    <a:p>
                      <a:pPr lvl="1"/>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a:t>
                      </a:r>
                      <a:r>
                        <a:rPr lang="en-US" sz="1400" b="1" i="1" kern="1200" dirty="0" err="1" smtClean="0">
                          <a:solidFill>
                            <a:schemeClr val="tx1"/>
                          </a:solidFill>
                          <a:latin typeface="Calibri" pitchFamily="34" charset="0"/>
                          <a:ea typeface="+mn-ea"/>
                          <a:cs typeface="Calibri" pitchFamily="34" charset="0"/>
                        </a:rPr>
                        <a:t>EmployeeID</a:t>
                      </a:r>
                      <a:r>
                        <a:rPr lang="en-US" sz="1400" b="1" i="1" kern="1200" dirty="0" smtClean="0">
                          <a:solidFill>
                            <a:schemeClr val="tx1"/>
                          </a:solidFill>
                          <a:latin typeface="Calibri" pitchFamily="34" charset="0"/>
                          <a:ea typeface="+mn-ea"/>
                          <a:cs typeface="Calibri" pitchFamily="34" charset="0"/>
                        </a:rPr>
                        <a:t>=" + empID1);</a:t>
                      </a:r>
                    </a:p>
                    <a:p>
                      <a:pPr lvl="1"/>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a:t>
                      </a:r>
                      <a:r>
                        <a:rPr lang="en-US" sz="1400" b="1" i="1" kern="1200" dirty="0" err="1" smtClean="0">
                          <a:solidFill>
                            <a:schemeClr val="tx1"/>
                          </a:solidFill>
                          <a:latin typeface="Calibri" pitchFamily="34" charset="0"/>
                          <a:ea typeface="+mn-ea"/>
                          <a:cs typeface="Calibri" pitchFamily="34" charset="0"/>
                        </a:rPr>
                        <a:t>EmployeeID</a:t>
                      </a:r>
                      <a:r>
                        <a:rPr lang="en-US" sz="1400" b="1" i="1" kern="1200" dirty="0" smtClean="0">
                          <a:solidFill>
                            <a:schemeClr val="tx1"/>
                          </a:solidFill>
                          <a:latin typeface="Calibri" pitchFamily="34" charset="0"/>
                          <a:ea typeface="+mn-ea"/>
                          <a:cs typeface="Calibri" pitchFamily="34" charset="0"/>
                        </a:rPr>
                        <a:t>=" + empID2);</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a:t>
                      </a:r>
                      <a:r>
                        <a:rPr lang="en-US" sz="1400" b="1" i="1" kern="1200" dirty="0" err="1" smtClean="0">
                          <a:solidFill>
                            <a:schemeClr val="tx1"/>
                          </a:solidFill>
                          <a:latin typeface="Calibri" pitchFamily="34" charset="0"/>
                          <a:ea typeface="+mn-ea"/>
                          <a:cs typeface="Calibri" pitchFamily="34" charset="0"/>
                        </a:rPr>
                        <a:t>EmployeeID</a:t>
                      </a:r>
                      <a:r>
                        <a:rPr lang="en-US" sz="1400" b="1" i="1" kern="1200" dirty="0" smtClean="0">
                          <a:solidFill>
                            <a:schemeClr val="tx1"/>
                          </a:solidFill>
                          <a:latin typeface="Calibri" pitchFamily="34" charset="0"/>
                          <a:ea typeface="+mn-ea"/>
                          <a:cs typeface="Calibri" pitchFamily="34" charset="0"/>
                        </a:rPr>
                        <a:t>=" + empID3);</a:t>
                      </a:r>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     }</a:t>
                      </a:r>
                    </a:p>
                    <a:p>
                      <a:r>
                        <a:rPr lang="en-US" sz="14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Employee.java(continued)</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import </a:t>
                      </a:r>
                      <a:r>
                        <a:rPr lang="en-US" sz="1400" b="0" kern="1200" dirty="0" err="1" smtClean="0">
                          <a:solidFill>
                            <a:schemeClr val="tx1"/>
                          </a:solidFill>
                          <a:latin typeface="Calibri" pitchFamily="34" charset="0"/>
                          <a:ea typeface="+mn-ea"/>
                          <a:cs typeface="Calibri" pitchFamily="34" charset="0"/>
                        </a:rPr>
                        <a:t>java.util.Set</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public class Employee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id;</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firstName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lastName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salary;</a:t>
                      </a:r>
                    </a:p>
                    <a:p>
                      <a:pPr lvl="1"/>
                      <a:r>
                        <a:rPr lang="en-US" sz="1400" b="0" kern="1200" dirty="0" smtClean="0">
                          <a:solidFill>
                            <a:schemeClr val="tx1"/>
                          </a:solidFill>
                          <a:latin typeface="Calibri" pitchFamily="34" charset="0"/>
                          <a:ea typeface="+mn-ea"/>
                          <a:cs typeface="Calibri" pitchFamily="34" charset="0"/>
                        </a:rPr>
                        <a:t>private Set&lt;Certificate&gt; certificates;</a:t>
                      </a:r>
                    </a:p>
                    <a:p>
                      <a:pPr lvl="1"/>
                      <a:r>
                        <a:rPr lang="en-US" sz="1400" b="0" kern="1200" dirty="0" smtClean="0">
                          <a:solidFill>
                            <a:schemeClr val="tx1"/>
                          </a:solidFill>
                          <a:latin typeface="Calibri" pitchFamily="34" charset="0"/>
                          <a:ea typeface="+mn-ea"/>
                          <a:cs typeface="Calibri" pitchFamily="34" charset="0"/>
                        </a:rPr>
                        <a:t>public Employee() {}</a:t>
                      </a:r>
                    </a:p>
                    <a:p>
                      <a:pPr lvl="1"/>
                      <a:r>
                        <a:rPr lang="en-US" sz="1400" b="0" kern="1200" dirty="0" smtClean="0">
                          <a:solidFill>
                            <a:schemeClr val="tx1"/>
                          </a:solidFill>
                          <a:latin typeface="Calibri" pitchFamily="34" charset="0"/>
                          <a:ea typeface="+mn-ea"/>
                          <a:cs typeface="Calibri" pitchFamily="34" charset="0"/>
                        </a:rPr>
                        <a:t>public Employee(String </a:t>
                      </a:r>
                      <a:r>
                        <a:rPr lang="en-US" sz="1400" b="0" kern="1200" dirty="0" err="1" smtClean="0">
                          <a:solidFill>
                            <a:schemeClr val="tx1"/>
                          </a:solidFill>
                          <a:latin typeface="Calibri" pitchFamily="34" charset="0"/>
                          <a:ea typeface="+mn-ea"/>
                          <a:cs typeface="Calibri" pitchFamily="34" charset="0"/>
                        </a:rPr>
                        <a:t>fname</a:t>
                      </a:r>
                      <a:r>
                        <a:rPr lang="en-US" sz="1400" b="0" kern="1200" dirty="0" smtClean="0">
                          <a:solidFill>
                            <a:schemeClr val="tx1"/>
                          </a:solidFill>
                          <a:latin typeface="Calibri" pitchFamily="34" charset="0"/>
                          <a:ea typeface="+mn-ea"/>
                          <a:cs typeface="Calibri" pitchFamily="34" charset="0"/>
                        </a:rPr>
                        <a:t>, String </a:t>
                      </a:r>
                      <a:r>
                        <a:rPr lang="en-US" sz="1400" b="0" kern="1200" dirty="0" err="1" smtClean="0">
                          <a:solidFill>
                            <a:schemeClr val="tx1"/>
                          </a:solidFill>
                          <a:latin typeface="Calibri" pitchFamily="34" charset="0"/>
                          <a:ea typeface="+mn-ea"/>
                          <a:cs typeface="Calibri" pitchFamily="34" charset="0"/>
                        </a:rPr>
                        <a:t>lname</a:t>
                      </a:r>
                      <a:r>
                        <a:rPr lang="en-US" sz="1400" b="0" kern="1200" dirty="0" smtClean="0">
                          <a:solidFill>
                            <a:schemeClr val="tx1"/>
                          </a:solidFill>
                          <a:latin typeface="Calibri" pitchFamily="34" charset="0"/>
                          <a:ea typeface="+mn-ea"/>
                          <a:cs typeface="Calibri" pitchFamily="34" charset="0"/>
                        </a:rPr>
                        <a:t>,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salary) {</a:t>
                      </a:r>
                    </a:p>
                    <a:p>
                      <a:pPr lvl="1"/>
                      <a:r>
                        <a:rPr lang="en-US" sz="1400" b="0" kern="1200" dirty="0" err="1" smtClean="0">
                          <a:solidFill>
                            <a:schemeClr val="tx1"/>
                          </a:solidFill>
                          <a:latin typeface="Calibri" pitchFamily="34" charset="0"/>
                          <a:ea typeface="+mn-ea"/>
                          <a:cs typeface="Calibri" pitchFamily="34" charset="0"/>
                        </a:rPr>
                        <a:t>this.firstName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fname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err="1" smtClean="0">
                          <a:solidFill>
                            <a:schemeClr val="tx1"/>
                          </a:solidFill>
                          <a:latin typeface="Calibri" pitchFamily="34" charset="0"/>
                          <a:ea typeface="+mn-ea"/>
                          <a:cs typeface="Calibri" pitchFamily="34" charset="0"/>
                        </a:rPr>
                        <a:t>this.lastName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lname</a:t>
                      </a:r>
                      <a:r>
                        <a:rPr lang="en-US" sz="1400" b="0" kern="1200" dirty="0" smtClean="0">
                          <a:solidFill>
                            <a:schemeClr val="tx1"/>
                          </a:solidFill>
                          <a:latin typeface="Calibri" pitchFamily="34" charset="0"/>
                          <a:ea typeface="+mn-ea"/>
                          <a:cs typeface="Calibri" pitchFamily="34" charset="0"/>
                        </a:rPr>
                        <a:t>;</a:t>
                      </a:r>
                    </a:p>
                    <a:p>
                      <a:pPr lvl="1"/>
                      <a:r>
                        <a:rPr lang="en-US" sz="1400" b="0" kern="1200" dirty="0" err="1" smtClean="0">
                          <a:solidFill>
                            <a:schemeClr val="tx1"/>
                          </a:solidFill>
                          <a:latin typeface="Calibri" pitchFamily="34" charset="0"/>
                          <a:ea typeface="+mn-ea"/>
                          <a:cs typeface="Calibri" pitchFamily="34" charset="0"/>
                        </a:rPr>
                        <a:t>this.salary</a:t>
                      </a:r>
                      <a:r>
                        <a:rPr lang="en-US" sz="1400" b="0" kern="1200" dirty="0" smtClean="0">
                          <a:solidFill>
                            <a:schemeClr val="tx1"/>
                          </a:solidFill>
                          <a:latin typeface="Calibri" pitchFamily="34" charset="0"/>
                          <a:ea typeface="+mn-ea"/>
                          <a:cs typeface="Calibri" pitchFamily="34" charset="0"/>
                        </a:rPr>
                        <a:t> = salary;</a:t>
                      </a:r>
                    </a:p>
                    <a:p>
                      <a:pPr lvl="1"/>
                      <a:r>
                        <a:rPr lang="en-US" sz="1400" b="0" kern="1200" dirty="0" smtClean="0">
                          <a:solidFill>
                            <a:schemeClr val="tx1"/>
                          </a:solidFill>
                          <a:latin typeface="Calibri" pitchFamily="34" charset="0"/>
                          <a:ea typeface="+mn-ea"/>
                          <a:cs typeface="Calibri" pitchFamily="34" charset="0"/>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pPr lvl="0"/>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Certificate.java(continued)</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import </a:t>
                      </a:r>
                      <a:r>
                        <a:rPr lang="en-US" sz="1400" b="0" kern="1200" dirty="0" err="1" smtClean="0">
                          <a:solidFill>
                            <a:schemeClr val="tx1"/>
                          </a:solidFill>
                          <a:latin typeface="Calibri" pitchFamily="34" charset="0"/>
                          <a:ea typeface="+mn-ea"/>
                          <a:cs typeface="Calibri" pitchFamily="34" charset="0"/>
                        </a:rPr>
                        <a:t>java.util.Set</a:t>
                      </a:r>
                      <a:r>
                        <a:rPr lang="en-US" sz="1400" b="0" kern="1200" dirty="0" smtClean="0">
                          <a:solidFill>
                            <a:schemeClr val="tx1"/>
                          </a:solidFill>
                          <a:latin typeface="Calibri" pitchFamily="34" charset="0"/>
                          <a:ea typeface="+mn-ea"/>
                          <a:cs typeface="Calibri" pitchFamily="34" charset="0"/>
                        </a:rPr>
                        <a:t>;</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Certificate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id;</a:t>
                      </a:r>
                    </a:p>
                    <a:p>
                      <a:pPr lvl="1"/>
                      <a:r>
                        <a:rPr lang="en-US" sz="1400" b="0" kern="1200" dirty="0" smtClean="0">
                          <a:solidFill>
                            <a:schemeClr val="tx1"/>
                          </a:solidFill>
                          <a:latin typeface="Calibri" pitchFamily="34" charset="0"/>
                          <a:ea typeface="+mn-ea"/>
                          <a:cs typeface="Calibri" pitchFamily="34" charset="0"/>
                        </a:rPr>
                        <a:t>private String name;</a:t>
                      </a:r>
                    </a:p>
                    <a:p>
                      <a:pPr lvl="1"/>
                      <a:r>
                        <a:rPr lang="en-US" sz="1400" b="0" kern="1200" dirty="0" smtClean="0">
                          <a:solidFill>
                            <a:schemeClr val="tx1"/>
                          </a:solidFill>
                          <a:latin typeface="Calibri" pitchFamily="34" charset="0"/>
                          <a:ea typeface="+mn-ea"/>
                          <a:cs typeface="Calibri" pitchFamily="34" charset="0"/>
                        </a:rPr>
                        <a:t>private Set&lt;Employee&gt; employee;</a:t>
                      </a:r>
                    </a:p>
                    <a:p>
                      <a:pPr lvl="1"/>
                      <a:r>
                        <a:rPr lang="en-US" sz="1400" b="0" kern="1200" dirty="0" smtClean="0">
                          <a:solidFill>
                            <a:schemeClr val="tx1"/>
                          </a:solidFill>
                          <a:latin typeface="Calibri" pitchFamily="34" charset="0"/>
                          <a:ea typeface="+mn-ea"/>
                          <a:cs typeface="Calibri" pitchFamily="34" charset="0"/>
                        </a:rPr>
                        <a:t>public Certificate() {}</a:t>
                      </a:r>
                    </a:p>
                    <a:p>
                      <a:pPr lvl="1"/>
                      <a:endParaRPr lang="en-US" sz="1400" b="0" kern="1200" dirty="0" smtClean="0">
                        <a:solidFill>
                          <a:schemeClr val="tx1"/>
                        </a:solidFill>
                        <a:latin typeface="Calibri" pitchFamily="34" charset="0"/>
                        <a:ea typeface="+mn-ea"/>
                        <a:cs typeface="Calibri" pitchFamily="34" charset="0"/>
                      </a:endParaRPr>
                    </a:p>
                    <a:p>
                      <a:pPr lvl="1"/>
                      <a:r>
                        <a:rPr lang="en-US" sz="1400" b="0" kern="1200" dirty="0" smtClean="0">
                          <a:solidFill>
                            <a:schemeClr val="tx1"/>
                          </a:solidFill>
                          <a:latin typeface="Calibri" pitchFamily="34" charset="0"/>
                          <a:ea typeface="+mn-ea"/>
                          <a:cs typeface="Calibri" pitchFamily="34" charset="0"/>
                        </a:rPr>
                        <a:t>public Certificate(String name) {</a:t>
                      </a:r>
                    </a:p>
                    <a:p>
                      <a:pPr lvl="1"/>
                      <a:r>
                        <a:rPr lang="en-US" sz="1400" b="0" kern="1200" dirty="0" smtClean="0">
                          <a:solidFill>
                            <a:schemeClr val="tx1"/>
                          </a:solidFill>
                          <a:latin typeface="Calibri" pitchFamily="34" charset="0"/>
                          <a:ea typeface="+mn-ea"/>
                          <a:cs typeface="Calibri" pitchFamily="34" charset="0"/>
                        </a:rPr>
                        <a:t>this.name = name;</a:t>
                      </a:r>
                    </a:p>
                    <a:p>
                      <a:pPr lvl="1"/>
                      <a:r>
                        <a:rPr lang="en-US" sz="1400" b="0" kern="1200" dirty="0" smtClean="0">
                          <a:solidFill>
                            <a:schemeClr val="tx1"/>
                          </a:solidFill>
                          <a:latin typeface="Calibri" pitchFamily="34" charset="0"/>
                          <a:ea typeface="+mn-ea"/>
                          <a:cs typeface="Calibri" pitchFamily="34" charset="0"/>
                        </a:rPr>
                        <a:t>}</a:t>
                      </a:r>
                    </a:p>
                    <a:p>
                      <a:pPr lvl="1"/>
                      <a:endParaRPr lang="en-US" sz="1400" b="0" kern="1200" dirty="0" smtClean="0">
                        <a:solidFill>
                          <a:schemeClr val="tx1"/>
                        </a:solidFill>
                        <a:latin typeface="Calibri" pitchFamily="34" charset="0"/>
                        <a:ea typeface="+mn-ea"/>
                        <a:cs typeface="Calibri"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pPr lvl="0"/>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One-To-One Bidirectional Using Foreign-key</a:t>
            </a:r>
          </a:p>
        </p:txBody>
      </p:sp>
      <p:graphicFrame>
        <p:nvGraphicFramePr>
          <p:cNvPr id="5" name="Content Placeholder 4"/>
          <p:cNvGraphicFramePr>
            <a:graphicFrameLocks noGrp="1"/>
          </p:cNvGraphicFramePr>
          <p:nvPr>
            <p:ph sz="quarter" idx="13"/>
          </p:nvPr>
        </p:nvGraphicFramePr>
        <p:xfrm>
          <a:off x="609600" y="149225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b="0" kern="1200" dirty="0" smtClean="0">
                          <a:solidFill>
                            <a:schemeClr val="tx1"/>
                          </a:solidFill>
                          <a:latin typeface="Calibri" pitchFamily="34" charset="0"/>
                          <a:ea typeface="+mn-ea"/>
                          <a:cs typeface="Calibri" pitchFamily="34" charset="0"/>
                        </a:rPr>
                        <a:t>package sample;</a:t>
                      </a:r>
                    </a:p>
                    <a:p>
                      <a:r>
                        <a:rPr lang="en-US" sz="1600" b="0" kern="1200" dirty="0" smtClean="0">
                          <a:solidFill>
                            <a:schemeClr val="tx1"/>
                          </a:solidFill>
                          <a:latin typeface="Calibri" pitchFamily="34" charset="0"/>
                          <a:ea typeface="+mn-ea"/>
                          <a:cs typeface="Calibri" pitchFamily="34" charset="0"/>
                        </a:rPr>
                        <a:t>public class Address {</a:t>
                      </a:r>
                    </a:p>
                    <a:p>
                      <a:pPr lvl="1"/>
                      <a:r>
                        <a:rPr lang="en-US" sz="1600" b="0" kern="1200" dirty="0" smtClean="0">
                          <a:solidFill>
                            <a:schemeClr val="tx1"/>
                          </a:solidFill>
                          <a:latin typeface="Calibri" pitchFamily="34" charset="0"/>
                          <a:ea typeface="+mn-ea"/>
                          <a:cs typeface="Calibri" pitchFamily="34" charset="0"/>
                        </a:rPr>
                        <a:t>private long id;</a:t>
                      </a:r>
                    </a:p>
                    <a:p>
                      <a:pPr lvl="1"/>
                      <a:r>
                        <a:rPr lang="en-US" sz="1600" b="0" kern="1200" dirty="0" smtClean="0">
                          <a:solidFill>
                            <a:schemeClr val="tx1"/>
                          </a:solidFill>
                          <a:latin typeface="Calibri" pitchFamily="34" charset="0"/>
                          <a:ea typeface="+mn-ea"/>
                          <a:cs typeface="Calibri" pitchFamily="34" charset="0"/>
                        </a:rPr>
                        <a:t>private String city;</a:t>
                      </a:r>
                    </a:p>
                    <a:p>
                      <a:pPr lvl="1"/>
                      <a:r>
                        <a:rPr lang="en-US" sz="1600" b="0" kern="1200" dirty="0" smtClean="0">
                          <a:solidFill>
                            <a:schemeClr val="tx1"/>
                          </a:solidFill>
                          <a:latin typeface="Calibri" pitchFamily="34" charset="0"/>
                          <a:ea typeface="+mn-ea"/>
                          <a:cs typeface="Calibri" pitchFamily="34" charset="0"/>
                        </a:rPr>
                        <a:t>private String state;</a:t>
                      </a:r>
                    </a:p>
                    <a:p>
                      <a:pPr lvl="1"/>
                      <a:r>
                        <a:rPr lang="en-US" sz="1600" b="0" kern="1200" dirty="0" smtClean="0">
                          <a:solidFill>
                            <a:schemeClr val="tx1"/>
                          </a:solidFill>
                          <a:latin typeface="Calibri" pitchFamily="34" charset="0"/>
                          <a:ea typeface="+mn-ea"/>
                          <a:cs typeface="Calibri" pitchFamily="34" charset="0"/>
                        </a:rPr>
                        <a:t>private Person </a:t>
                      </a:r>
                      <a:r>
                        <a:rPr lang="en-US" sz="1600" b="0" kern="1200" dirty="0" err="1" smtClean="0">
                          <a:solidFill>
                            <a:schemeClr val="tx1"/>
                          </a:solidFill>
                          <a:latin typeface="Calibri" pitchFamily="34" charset="0"/>
                          <a:ea typeface="+mn-ea"/>
                          <a:cs typeface="Calibri" pitchFamily="34" charset="0"/>
                        </a:rPr>
                        <a:t>person</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public Address() { super(); }</a:t>
                      </a:r>
                    </a:p>
                    <a:p>
                      <a:pPr lvl="1"/>
                      <a:r>
                        <a:rPr lang="en-US" sz="1600" b="0" kern="1200" dirty="0" smtClean="0">
                          <a:solidFill>
                            <a:schemeClr val="tx1"/>
                          </a:solidFill>
                          <a:latin typeface="Calibri" pitchFamily="34" charset="0"/>
                          <a:ea typeface="+mn-ea"/>
                          <a:cs typeface="Calibri" pitchFamily="34" charset="0"/>
                        </a:rPr>
                        <a:t>public Address(String </a:t>
                      </a:r>
                      <a:r>
                        <a:rPr lang="en-US" sz="1600" b="0" kern="1200" dirty="0" err="1" smtClean="0">
                          <a:solidFill>
                            <a:schemeClr val="tx1"/>
                          </a:solidFill>
                          <a:latin typeface="Calibri" pitchFamily="34" charset="0"/>
                          <a:ea typeface="+mn-ea"/>
                          <a:cs typeface="Calibri" pitchFamily="34" charset="0"/>
                        </a:rPr>
                        <a:t>city,String</a:t>
                      </a:r>
                      <a:r>
                        <a:rPr lang="en-US" sz="1600" b="0" kern="1200" dirty="0" smtClean="0">
                          <a:solidFill>
                            <a:schemeClr val="tx1"/>
                          </a:solidFill>
                          <a:latin typeface="Calibri" pitchFamily="34" charset="0"/>
                          <a:ea typeface="+mn-ea"/>
                          <a:cs typeface="Calibri" pitchFamily="34" charset="0"/>
                        </a:rPr>
                        <a:t> </a:t>
                      </a:r>
                      <a:r>
                        <a:rPr lang="en-US" sz="1600" b="0" kern="1200" dirty="0" err="1" smtClean="0">
                          <a:solidFill>
                            <a:schemeClr val="tx1"/>
                          </a:solidFill>
                          <a:latin typeface="Calibri" pitchFamily="34" charset="0"/>
                          <a:ea typeface="+mn-ea"/>
                          <a:cs typeface="Calibri" pitchFamily="34" charset="0"/>
                        </a:rPr>
                        <a:t>state,Person</a:t>
                      </a:r>
                      <a:r>
                        <a:rPr lang="en-US" sz="1600" b="0" kern="1200" dirty="0" smtClean="0">
                          <a:solidFill>
                            <a:schemeClr val="tx1"/>
                          </a:solidFill>
                          <a:latin typeface="Calibri" pitchFamily="34" charset="0"/>
                          <a:ea typeface="+mn-ea"/>
                          <a:cs typeface="Calibri" pitchFamily="34" charset="0"/>
                        </a:rPr>
                        <a:t> person) {</a:t>
                      </a:r>
                    </a:p>
                    <a:p>
                      <a:pPr lvl="2"/>
                      <a:r>
                        <a:rPr lang="en-US" sz="1600" b="0" kern="1200" dirty="0" err="1" smtClean="0">
                          <a:solidFill>
                            <a:schemeClr val="tx1"/>
                          </a:solidFill>
                          <a:latin typeface="Calibri" pitchFamily="34" charset="0"/>
                          <a:ea typeface="+mn-ea"/>
                          <a:cs typeface="Calibri" pitchFamily="34" charset="0"/>
                        </a:rPr>
                        <a:t>this.city</a:t>
                      </a:r>
                      <a:r>
                        <a:rPr lang="en-US" sz="1600" b="0" kern="1200" dirty="0" smtClean="0">
                          <a:solidFill>
                            <a:schemeClr val="tx1"/>
                          </a:solidFill>
                          <a:latin typeface="Calibri" pitchFamily="34" charset="0"/>
                          <a:ea typeface="+mn-ea"/>
                          <a:cs typeface="Calibri" pitchFamily="34" charset="0"/>
                        </a:rPr>
                        <a:t>=city;</a:t>
                      </a:r>
                    </a:p>
                    <a:p>
                      <a:pPr lvl="2"/>
                      <a:r>
                        <a:rPr lang="en-US" sz="1600" b="0" kern="1200" dirty="0" err="1" smtClean="0">
                          <a:solidFill>
                            <a:schemeClr val="tx1"/>
                          </a:solidFill>
                          <a:latin typeface="Calibri" pitchFamily="34" charset="0"/>
                          <a:ea typeface="+mn-ea"/>
                          <a:cs typeface="Calibri" pitchFamily="34" charset="0"/>
                        </a:rPr>
                        <a:t>this.state</a:t>
                      </a:r>
                      <a:r>
                        <a:rPr lang="en-US" sz="1600" b="0" kern="1200" dirty="0" smtClean="0">
                          <a:solidFill>
                            <a:schemeClr val="tx1"/>
                          </a:solidFill>
                          <a:latin typeface="Calibri" pitchFamily="34" charset="0"/>
                          <a:ea typeface="+mn-ea"/>
                          <a:cs typeface="Calibri" pitchFamily="34" charset="0"/>
                        </a:rPr>
                        <a:t>=state;</a:t>
                      </a:r>
                    </a:p>
                    <a:p>
                      <a:pPr lvl="2"/>
                      <a:r>
                        <a:rPr lang="en-US" sz="1600" b="0" kern="1200" dirty="0" err="1" smtClean="0">
                          <a:solidFill>
                            <a:schemeClr val="tx1"/>
                          </a:solidFill>
                          <a:latin typeface="Calibri" pitchFamily="34" charset="0"/>
                          <a:ea typeface="+mn-ea"/>
                          <a:cs typeface="Calibri" pitchFamily="34" charset="0"/>
                        </a:rPr>
                        <a:t>this.person</a:t>
                      </a:r>
                      <a:r>
                        <a:rPr lang="en-US" sz="1600" b="0" kern="1200" dirty="0" smtClean="0">
                          <a:solidFill>
                            <a:schemeClr val="tx1"/>
                          </a:solidFill>
                          <a:latin typeface="Calibri" pitchFamily="34" charset="0"/>
                          <a:ea typeface="+mn-ea"/>
                          <a:cs typeface="Calibri" pitchFamily="34" charset="0"/>
                        </a:rPr>
                        <a:t>=person;</a:t>
                      </a:r>
                    </a:p>
                    <a:p>
                      <a:pPr lvl="1"/>
                      <a:r>
                        <a:rPr lang="en-US" sz="1600" b="0" kern="1200" dirty="0" smtClean="0">
                          <a:solidFill>
                            <a:schemeClr val="tx1"/>
                          </a:solidFill>
                          <a:latin typeface="Calibri" pitchFamily="34" charset="0"/>
                          <a:ea typeface="+mn-ea"/>
                          <a:cs typeface="Calibri" pitchFamily="34" charset="0"/>
                        </a:rPr>
                        <a:t>}</a:t>
                      </a:r>
                    </a:p>
                    <a:p>
                      <a:pPr lvl="1"/>
                      <a:r>
                        <a:rPr lang="en-US" sz="1600" b="0" dirty="0" smtClean="0">
                          <a:latin typeface="Calibri" pitchFamily="34" charset="0"/>
                          <a:cs typeface="Calibri" pitchFamily="34" charset="0"/>
                        </a:rPr>
                        <a:t> … getter and setter methods</a:t>
                      </a:r>
                      <a:endParaRPr lang="en-US" sz="1600" b="0" kern="1200" dirty="0" smtClean="0">
                        <a:solidFill>
                          <a:schemeClr val="tx1"/>
                        </a:solidFill>
                        <a:latin typeface="Calibri" pitchFamily="34" charset="0"/>
                        <a:ea typeface="+mn-ea"/>
                        <a:cs typeface="Calibri" pitchFamily="34" charset="0"/>
                      </a:endParaRPr>
                    </a:p>
                    <a:p>
                      <a:pPr lvl="0"/>
                      <a:r>
                        <a:rPr lang="en-US" sz="16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329184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Employee.hbm.xml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&lt;hibernate-mapping&gt;</a:t>
                      </a:r>
                    </a:p>
                    <a:p>
                      <a:pPr lvl="1"/>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foo.Employee</a:t>
                      </a:r>
                      <a:r>
                        <a:rPr lang="en-US" sz="1400" i="1" kern="1200" dirty="0" smtClean="0">
                          <a:solidFill>
                            <a:schemeClr val="tx1"/>
                          </a:solidFill>
                          <a:latin typeface="Calibri" pitchFamily="34" charset="0"/>
                          <a:ea typeface="+mn-ea"/>
                          <a:cs typeface="Calibri" pitchFamily="34" charset="0"/>
                        </a:rPr>
                        <a:t>" table="EMPLOYEE"&gt;</a:t>
                      </a:r>
                    </a:p>
                    <a:p>
                      <a:pPr lvl="1"/>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 type="</a:t>
                      </a:r>
                      <a:r>
                        <a:rPr lang="en-US" sz="1400" i="1" kern="1200" dirty="0" err="1" smtClean="0">
                          <a:solidFill>
                            <a:schemeClr val="tx1"/>
                          </a:solidFill>
                          <a:latin typeface="Calibri" pitchFamily="34" charset="0"/>
                          <a:ea typeface="+mn-ea"/>
                          <a:cs typeface="Calibri" pitchFamily="34" charset="0"/>
                        </a:rPr>
                        <a:t>int</a:t>
                      </a:r>
                      <a:r>
                        <a:rPr lang="en-US" sz="1400" i="1" kern="1200" dirty="0" smtClean="0">
                          <a:solidFill>
                            <a:schemeClr val="tx1"/>
                          </a:solidFill>
                          <a:latin typeface="Calibri" pitchFamily="34" charset="0"/>
                          <a:ea typeface="+mn-ea"/>
                          <a:cs typeface="Calibri" pitchFamily="34" charset="0"/>
                        </a:rPr>
                        <a:t>" column="</a:t>
                      </a:r>
                      <a:r>
                        <a:rPr lang="en-US" sz="1400" i="1" kern="1200" dirty="0" err="1" smtClean="0">
                          <a:solidFill>
                            <a:schemeClr val="tx1"/>
                          </a:solidFill>
                          <a:latin typeface="Calibri" pitchFamily="34" charset="0"/>
                          <a:ea typeface="+mn-ea"/>
                          <a:cs typeface="Calibri" pitchFamily="34" charset="0"/>
                        </a:rPr>
                        <a:t>Emp_ID</a:t>
                      </a:r>
                      <a:r>
                        <a:rPr lang="en-US" sz="1400" i="1" kern="1200" dirty="0" smtClean="0">
                          <a:solidFill>
                            <a:schemeClr val="tx1"/>
                          </a:solidFill>
                          <a:latin typeface="Calibri" pitchFamily="34" charset="0"/>
                          <a:ea typeface="+mn-ea"/>
                          <a:cs typeface="Calibri" pitchFamily="34" charset="0"/>
                        </a:rPr>
                        <a:t>"&gt;</a:t>
                      </a:r>
                    </a:p>
                    <a:p>
                      <a:pPr lvl="1"/>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"identity" /&gt;</a:t>
                      </a:r>
                    </a:p>
                    <a:p>
                      <a:pPr lvl="1"/>
                      <a:r>
                        <a:rPr lang="en-US" sz="1400" kern="1200" dirty="0" smtClean="0">
                          <a:solidFill>
                            <a:schemeClr val="tx1"/>
                          </a:solidFill>
                          <a:latin typeface="Calibri" pitchFamily="34" charset="0"/>
                          <a:ea typeface="+mn-ea"/>
                          <a:cs typeface="Calibri" pitchFamily="34" charset="0"/>
                        </a:rPr>
                        <a:t>&lt;/id&gt;</a:t>
                      </a:r>
                    </a:p>
                    <a:p>
                      <a:pPr lvl="1"/>
                      <a:r>
                        <a:rPr lang="en-US" sz="1400" kern="1200" dirty="0" smtClean="0">
                          <a:solidFill>
                            <a:schemeClr val="tx1"/>
                          </a:solidFill>
                          <a:latin typeface="Calibri" pitchFamily="34" charset="0"/>
                          <a:ea typeface="+mn-ea"/>
                          <a:cs typeface="Calibri" pitchFamily="34" charset="0"/>
                        </a:rPr>
                        <a:t>&lt;set name=</a:t>
                      </a:r>
                      <a:r>
                        <a:rPr lang="en-US" sz="1400" i="1" kern="1200" dirty="0" smtClean="0">
                          <a:solidFill>
                            <a:schemeClr val="tx1"/>
                          </a:solidFill>
                          <a:latin typeface="Calibri" pitchFamily="34" charset="0"/>
                          <a:ea typeface="+mn-ea"/>
                          <a:cs typeface="Calibri" pitchFamily="34" charset="0"/>
                        </a:rPr>
                        <a:t>"certificates" cascade="save-update" table="EMP_CERT"&gt;</a:t>
                      </a:r>
                    </a:p>
                    <a:p>
                      <a:pPr lvl="1"/>
                      <a:r>
                        <a:rPr lang="en-US" sz="1400" kern="1200" dirty="0" smtClean="0">
                          <a:solidFill>
                            <a:schemeClr val="tx1"/>
                          </a:solidFill>
                          <a:latin typeface="Calibri" pitchFamily="34" charset="0"/>
                          <a:ea typeface="+mn-ea"/>
                          <a:cs typeface="Calibri" pitchFamily="34" charset="0"/>
                        </a:rPr>
                        <a:t>&lt;key column=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Emp_ID</a:t>
                      </a:r>
                      <a:r>
                        <a:rPr lang="en-US" sz="1400" i="1" kern="1200" dirty="0" smtClean="0">
                          <a:solidFill>
                            <a:schemeClr val="tx1"/>
                          </a:solidFill>
                          <a:latin typeface="Calibri" pitchFamily="34" charset="0"/>
                          <a:ea typeface="+mn-ea"/>
                          <a:cs typeface="Calibri" pitchFamily="34" charset="0"/>
                        </a:rPr>
                        <a:t>" /&gt;</a:t>
                      </a:r>
                    </a:p>
                    <a:p>
                      <a:pPr lvl="1"/>
                      <a:r>
                        <a:rPr lang="en-US" sz="1400" kern="1200" dirty="0" smtClean="0">
                          <a:solidFill>
                            <a:schemeClr val="tx1"/>
                          </a:solidFill>
                          <a:latin typeface="Calibri" pitchFamily="34" charset="0"/>
                          <a:ea typeface="+mn-ea"/>
                          <a:cs typeface="Calibri" pitchFamily="34" charset="0"/>
                        </a:rPr>
                        <a:t>&lt;many-to-many column=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certificate_id</a:t>
                      </a:r>
                      <a:r>
                        <a:rPr lang="en-US" sz="1400" i="1" kern="1200" dirty="0" smtClean="0">
                          <a:solidFill>
                            <a:schemeClr val="tx1"/>
                          </a:solidFill>
                          <a:latin typeface="Calibri" pitchFamily="34" charset="0"/>
                          <a:ea typeface="+mn-ea"/>
                          <a:cs typeface="Calibri" pitchFamily="34" charset="0"/>
                        </a:rPr>
                        <a:t>" class="</a:t>
                      </a:r>
                      <a:r>
                        <a:rPr lang="en-US" sz="1400" i="1" kern="1200" dirty="0" err="1" smtClean="0">
                          <a:solidFill>
                            <a:schemeClr val="tx1"/>
                          </a:solidFill>
                          <a:latin typeface="Calibri" pitchFamily="34" charset="0"/>
                          <a:ea typeface="+mn-ea"/>
                          <a:cs typeface="Calibri" pitchFamily="34" charset="0"/>
                        </a:rPr>
                        <a:t>foo.Certificate</a:t>
                      </a:r>
                      <a:r>
                        <a:rPr lang="en-US" sz="1400" i="1" kern="1200" dirty="0" smtClean="0">
                          <a:solidFill>
                            <a:schemeClr val="tx1"/>
                          </a:solidFill>
                          <a:latin typeface="Calibri" pitchFamily="34" charset="0"/>
                          <a:ea typeface="+mn-ea"/>
                          <a:cs typeface="Calibri" pitchFamily="34" charset="0"/>
                        </a:rPr>
                        <a:t>" /&gt;</a:t>
                      </a:r>
                    </a:p>
                    <a:p>
                      <a:pPr lvl="1"/>
                      <a:r>
                        <a:rPr lang="en-US" sz="1400" kern="1200" dirty="0" smtClean="0">
                          <a:solidFill>
                            <a:schemeClr val="tx1"/>
                          </a:solidFill>
                          <a:latin typeface="Calibri" pitchFamily="34" charset="0"/>
                          <a:ea typeface="+mn-ea"/>
                          <a:cs typeface="Calibri" pitchFamily="34" charset="0"/>
                        </a:rPr>
                        <a:t>&lt;/set&gt;</a:t>
                      </a:r>
                    </a:p>
                    <a:p>
                      <a:pPr lvl="1"/>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firstName</a:t>
                      </a:r>
                      <a:r>
                        <a:rPr lang="en-US" sz="1400" i="1" kern="1200" dirty="0" smtClean="0">
                          <a:solidFill>
                            <a:schemeClr val="tx1"/>
                          </a:solidFill>
                          <a:latin typeface="Calibri" pitchFamily="34" charset="0"/>
                          <a:ea typeface="+mn-ea"/>
                          <a:cs typeface="Calibri" pitchFamily="34" charset="0"/>
                        </a:rPr>
                        <a:t>" column="</a:t>
                      </a:r>
                      <a:r>
                        <a:rPr lang="en-US" sz="1400" i="1" kern="1200" dirty="0" err="1" smtClean="0">
                          <a:solidFill>
                            <a:schemeClr val="tx1"/>
                          </a:solidFill>
                          <a:latin typeface="Calibri" pitchFamily="34" charset="0"/>
                          <a:ea typeface="+mn-ea"/>
                          <a:cs typeface="Calibri" pitchFamily="34" charset="0"/>
                        </a:rPr>
                        <a:t>first_name</a:t>
                      </a:r>
                      <a:r>
                        <a:rPr lang="en-US" sz="1400" i="1" kern="1200" dirty="0" smtClean="0">
                          <a:solidFill>
                            <a:schemeClr val="tx1"/>
                          </a:solidFill>
                          <a:latin typeface="Calibri" pitchFamily="34" charset="0"/>
                          <a:ea typeface="+mn-ea"/>
                          <a:cs typeface="Calibri" pitchFamily="34" charset="0"/>
                        </a:rPr>
                        <a:t>" type="string" /&gt;</a:t>
                      </a:r>
                    </a:p>
                    <a:p>
                      <a:pPr lvl="1"/>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lastName</a:t>
                      </a:r>
                      <a:r>
                        <a:rPr lang="en-US" sz="1400" i="1" kern="1200" dirty="0" smtClean="0">
                          <a:solidFill>
                            <a:schemeClr val="tx1"/>
                          </a:solidFill>
                          <a:latin typeface="Calibri" pitchFamily="34" charset="0"/>
                          <a:ea typeface="+mn-ea"/>
                          <a:cs typeface="Calibri" pitchFamily="34" charset="0"/>
                        </a:rPr>
                        <a:t>" column="</a:t>
                      </a:r>
                      <a:r>
                        <a:rPr lang="en-US" sz="1400" i="1" kern="1200" dirty="0" err="1" smtClean="0">
                          <a:solidFill>
                            <a:schemeClr val="tx1"/>
                          </a:solidFill>
                          <a:latin typeface="Calibri" pitchFamily="34" charset="0"/>
                          <a:ea typeface="+mn-ea"/>
                          <a:cs typeface="Calibri" pitchFamily="34" charset="0"/>
                        </a:rPr>
                        <a:t>last_name</a:t>
                      </a:r>
                      <a:r>
                        <a:rPr lang="en-US" sz="1400" i="1" kern="1200" dirty="0" smtClean="0">
                          <a:solidFill>
                            <a:schemeClr val="tx1"/>
                          </a:solidFill>
                          <a:latin typeface="Calibri" pitchFamily="34" charset="0"/>
                          <a:ea typeface="+mn-ea"/>
                          <a:cs typeface="Calibri" pitchFamily="34" charset="0"/>
                        </a:rPr>
                        <a:t>" type="string" /&gt;</a:t>
                      </a:r>
                    </a:p>
                    <a:p>
                      <a:pPr lvl="1"/>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"salary" column="salary" type="</a:t>
                      </a:r>
                      <a:r>
                        <a:rPr lang="en-US" sz="1400" i="1" kern="1200" dirty="0" err="1" smtClean="0">
                          <a:solidFill>
                            <a:schemeClr val="tx1"/>
                          </a:solidFill>
                          <a:latin typeface="Calibri" pitchFamily="34" charset="0"/>
                          <a:ea typeface="+mn-ea"/>
                          <a:cs typeface="Calibri" pitchFamily="34" charset="0"/>
                        </a:rPr>
                        <a:t>int</a:t>
                      </a:r>
                      <a:r>
                        <a:rPr lang="en-US" sz="1400" i="1" kern="1200" dirty="0" smtClean="0">
                          <a:solidFill>
                            <a:schemeClr val="tx1"/>
                          </a:solidFill>
                          <a:latin typeface="Calibri" pitchFamily="34" charset="0"/>
                          <a:ea typeface="+mn-ea"/>
                          <a:cs typeface="Calibri" pitchFamily="34" charset="0"/>
                        </a:rPr>
                        <a:t>" /&gt;</a:t>
                      </a:r>
                    </a:p>
                    <a:p>
                      <a:pPr lvl="1"/>
                      <a:r>
                        <a:rPr lang="en-US" sz="1400" kern="1200" dirty="0" smtClean="0">
                          <a:solidFill>
                            <a:schemeClr val="tx1"/>
                          </a:solidFill>
                          <a:latin typeface="Calibri" pitchFamily="34" charset="0"/>
                          <a:ea typeface="+mn-ea"/>
                          <a:cs typeface="Calibri" pitchFamily="34" charset="0"/>
                        </a:rPr>
                        <a:t>&lt;/class&gt;</a:t>
                      </a:r>
                    </a:p>
                    <a:p>
                      <a:r>
                        <a:rPr lang="en-US" sz="1400" kern="1200" dirty="0" smtClean="0">
                          <a:solidFill>
                            <a:schemeClr val="tx1"/>
                          </a:solidFill>
                          <a:latin typeface="Calibri" pitchFamily="34" charset="0"/>
                          <a:ea typeface="+mn-ea"/>
                          <a:cs typeface="Calibri" pitchFamily="34" charset="0"/>
                        </a:rPr>
                        <a:t>&lt;/hibernate-mapping&gt;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286512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Certificate.hbm.xml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&lt;hibernate-mapping&gt;</a:t>
                      </a:r>
                    </a:p>
                    <a:p>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foo.Certificate</a:t>
                      </a:r>
                      <a:r>
                        <a:rPr lang="en-US" sz="1400" i="1" kern="1200" dirty="0" smtClean="0">
                          <a:solidFill>
                            <a:schemeClr val="tx1"/>
                          </a:solidFill>
                          <a:latin typeface="Calibri" pitchFamily="34" charset="0"/>
                          <a:ea typeface="+mn-ea"/>
                          <a:cs typeface="Calibri" pitchFamily="34" charset="0"/>
                        </a:rPr>
                        <a:t>" table="Certificate"&gt;</a:t>
                      </a:r>
                    </a:p>
                    <a:p>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 type="</a:t>
                      </a:r>
                      <a:r>
                        <a:rPr lang="en-US" sz="1400" i="1" kern="1200" dirty="0" err="1" smtClean="0">
                          <a:solidFill>
                            <a:schemeClr val="tx1"/>
                          </a:solidFill>
                          <a:latin typeface="Calibri" pitchFamily="34" charset="0"/>
                          <a:ea typeface="+mn-ea"/>
                          <a:cs typeface="Calibri" pitchFamily="34" charset="0"/>
                        </a:rPr>
                        <a:t>int</a:t>
                      </a:r>
                      <a:r>
                        <a:rPr lang="en-US" sz="1400" i="1" kern="1200" dirty="0" smtClean="0">
                          <a:solidFill>
                            <a:schemeClr val="tx1"/>
                          </a:solidFill>
                          <a:latin typeface="Calibri" pitchFamily="34" charset="0"/>
                          <a:ea typeface="+mn-ea"/>
                          <a:cs typeface="Calibri" pitchFamily="34" charset="0"/>
                        </a:rPr>
                        <a:t>" column="</a:t>
                      </a:r>
                      <a:r>
                        <a:rPr lang="en-US" sz="1400" i="1" kern="1200" dirty="0" err="1" smtClean="0">
                          <a:solidFill>
                            <a:schemeClr val="tx1"/>
                          </a:solidFill>
                          <a:latin typeface="Calibri" pitchFamily="34" charset="0"/>
                          <a:ea typeface="+mn-ea"/>
                          <a:cs typeface="Calibri" pitchFamily="34" charset="0"/>
                        </a:rPr>
                        <a:t>certificate_id</a:t>
                      </a:r>
                      <a:r>
                        <a:rPr lang="en-US" sz="1400" i="1" kern="1200" dirty="0" smtClean="0">
                          <a:solidFill>
                            <a:schemeClr val="tx1"/>
                          </a:solidFill>
                          <a:latin typeface="Calibri" pitchFamily="34" charset="0"/>
                          <a:ea typeface="+mn-ea"/>
                          <a:cs typeface="Calibri" pitchFamily="34" charset="0"/>
                        </a:rPr>
                        <a:t>"&gt;</a:t>
                      </a:r>
                    </a:p>
                    <a:p>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"identity" /&gt;</a:t>
                      </a:r>
                    </a:p>
                    <a:p>
                      <a:r>
                        <a:rPr lang="en-US" sz="1400" kern="1200" dirty="0" smtClean="0">
                          <a:solidFill>
                            <a:schemeClr val="tx1"/>
                          </a:solidFill>
                          <a:latin typeface="Calibri" pitchFamily="34" charset="0"/>
                          <a:ea typeface="+mn-ea"/>
                          <a:cs typeface="Calibri" pitchFamily="34" charset="0"/>
                        </a:rPr>
                        <a:t>&lt;/id&gt;</a:t>
                      </a:r>
                    </a:p>
                    <a:p>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"name" column="</a:t>
                      </a:r>
                      <a:r>
                        <a:rPr lang="en-US" sz="1400" i="1" kern="1200" dirty="0" err="1" smtClean="0">
                          <a:solidFill>
                            <a:schemeClr val="tx1"/>
                          </a:solidFill>
                          <a:latin typeface="Calibri" pitchFamily="34" charset="0"/>
                          <a:ea typeface="+mn-ea"/>
                          <a:cs typeface="Calibri" pitchFamily="34" charset="0"/>
                        </a:rPr>
                        <a:t>Certificate_Name</a:t>
                      </a:r>
                      <a:r>
                        <a:rPr lang="en-US" sz="1400" i="1" kern="1200" dirty="0" smtClean="0">
                          <a:solidFill>
                            <a:schemeClr val="tx1"/>
                          </a:solidFill>
                          <a:latin typeface="Calibri" pitchFamily="34" charset="0"/>
                          <a:ea typeface="+mn-ea"/>
                          <a:cs typeface="Calibri" pitchFamily="34" charset="0"/>
                        </a:rPr>
                        <a:t>" type="string" /&gt;</a:t>
                      </a:r>
                    </a:p>
                    <a:p>
                      <a:r>
                        <a:rPr lang="en-US" sz="1400" kern="1200" dirty="0" smtClean="0">
                          <a:solidFill>
                            <a:schemeClr val="tx1"/>
                          </a:solidFill>
                          <a:latin typeface="Calibri" pitchFamily="34" charset="0"/>
                          <a:ea typeface="+mn-ea"/>
                          <a:cs typeface="Calibri" pitchFamily="34" charset="0"/>
                        </a:rPr>
                        <a:t>&lt;set name=</a:t>
                      </a:r>
                      <a:r>
                        <a:rPr lang="en-US" sz="1400" i="1" kern="1200" dirty="0" smtClean="0">
                          <a:solidFill>
                            <a:schemeClr val="tx1"/>
                          </a:solidFill>
                          <a:latin typeface="Calibri" pitchFamily="34" charset="0"/>
                          <a:ea typeface="+mn-ea"/>
                          <a:cs typeface="Calibri" pitchFamily="34" charset="0"/>
                        </a:rPr>
                        <a:t>"employee" table="EMP_CERT" inverse="true"&gt;</a:t>
                      </a:r>
                    </a:p>
                    <a:p>
                      <a:r>
                        <a:rPr lang="en-US" sz="1400" kern="1200" dirty="0" smtClean="0">
                          <a:solidFill>
                            <a:schemeClr val="tx1"/>
                          </a:solidFill>
                          <a:latin typeface="Calibri" pitchFamily="34" charset="0"/>
                          <a:ea typeface="+mn-ea"/>
                          <a:cs typeface="Calibri" pitchFamily="34" charset="0"/>
                        </a:rPr>
                        <a:t>            &lt;key column=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certificate_id</a:t>
                      </a:r>
                      <a:r>
                        <a:rPr lang="en-US" sz="1400" i="1" kern="1200" dirty="0" smtClean="0">
                          <a:solidFill>
                            <a:schemeClr val="tx1"/>
                          </a:solidFill>
                          <a:latin typeface="Calibri" pitchFamily="34" charset="0"/>
                          <a:ea typeface="+mn-ea"/>
                          <a:cs typeface="Calibri" pitchFamily="34" charset="0"/>
                        </a:rPr>
                        <a:t>"/&gt;</a:t>
                      </a:r>
                    </a:p>
                    <a:p>
                      <a:r>
                        <a:rPr lang="en-US" sz="1400" kern="1200" dirty="0" smtClean="0">
                          <a:solidFill>
                            <a:schemeClr val="tx1"/>
                          </a:solidFill>
                          <a:latin typeface="Calibri" pitchFamily="34" charset="0"/>
                          <a:ea typeface="+mn-ea"/>
                          <a:cs typeface="Calibri" pitchFamily="34" charset="0"/>
                        </a:rPr>
                        <a:t>            &lt;many-to-many column=</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Emp_ID</a:t>
                      </a:r>
                      <a:r>
                        <a:rPr lang="en-US" sz="1400" i="1" kern="1200" dirty="0" smtClean="0">
                          <a:solidFill>
                            <a:schemeClr val="tx1"/>
                          </a:solidFill>
                          <a:latin typeface="Calibri" pitchFamily="34" charset="0"/>
                          <a:ea typeface="+mn-ea"/>
                          <a:cs typeface="Calibri" pitchFamily="34" charset="0"/>
                        </a:rPr>
                        <a:t>" class="</a:t>
                      </a:r>
                      <a:r>
                        <a:rPr lang="en-US" sz="1400" i="1" kern="1200" dirty="0" err="1" smtClean="0">
                          <a:solidFill>
                            <a:schemeClr val="tx1"/>
                          </a:solidFill>
                          <a:latin typeface="Calibri" pitchFamily="34" charset="0"/>
                          <a:ea typeface="+mn-ea"/>
                          <a:cs typeface="Calibri" pitchFamily="34" charset="0"/>
                        </a:rPr>
                        <a:t>foo.Employee</a:t>
                      </a:r>
                      <a:r>
                        <a:rPr lang="en-US" sz="1400" i="1" kern="1200" dirty="0" smtClean="0">
                          <a:solidFill>
                            <a:schemeClr val="tx1"/>
                          </a:solidFill>
                          <a:latin typeface="Calibri" pitchFamily="34" charset="0"/>
                          <a:ea typeface="+mn-ea"/>
                          <a:cs typeface="Calibri" pitchFamily="34" charset="0"/>
                        </a:rPr>
                        <a:t>" /&gt;</a:t>
                      </a:r>
                    </a:p>
                    <a:p>
                      <a:r>
                        <a:rPr lang="en-US" sz="1400" kern="1200" dirty="0" smtClean="0">
                          <a:solidFill>
                            <a:schemeClr val="tx1"/>
                          </a:solidFill>
                          <a:latin typeface="Calibri" pitchFamily="34" charset="0"/>
                          <a:ea typeface="+mn-ea"/>
                          <a:cs typeface="Calibri" pitchFamily="34" charset="0"/>
                        </a:rPr>
                        <a:t>        &lt;/set&gt;</a:t>
                      </a:r>
                    </a:p>
                    <a:p>
                      <a:r>
                        <a:rPr lang="en-US" sz="1400" kern="1200" dirty="0" smtClean="0">
                          <a:solidFill>
                            <a:schemeClr val="tx1"/>
                          </a:solidFill>
                          <a:latin typeface="Calibri" pitchFamily="34" charset="0"/>
                          <a:ea typeface="+mn-ea"/>
                          <a:cs typeface="Calibri" pitchFamily="34" charset="0"/>
                        </a:rPr>
                        <a:t>&lt;/class&gt;</a:t>
                      </a:r>
                    </a:p>
                    <a:p>
                      <a:r>
                        <a:rPr lang="en-US" sz="1400" kern="1200" dirty="0" smtClean="0">
                          <a:solidFill>
                            <a:schemeClr val="tx1"/>
                          </a:solidFill>
                          <a:latin typeface="Calibri" pitchFamily="34" charset="0"/>
                          <a:ea typeface="+mn-ea"/>
                          <a:cs typeface="Calibri" pitchFamily="34" charset="0"/>
                        </a:rPr>
                        <a:t>&lt;/hibernate-mapping&gt;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Many to Many bidirectional association</a:t>
            </a:r>
          </a:p>
        </p:txBody>
      </p:sp>
      <p:graphicFrame>
        <p:nvGraphicFramePr>
          <p:cNvPr id="5" name="Content Placeholder 4"/>
          <p:cNvGraphicFramePr>
            <a:graphicFrameLocks noGrp="1"/>
          </p:cNvGraphicFramePr>
          <p:nvPr>
            <p:ph sz="quarter" idx="13"/>
          </p:nvPr>
        </p:nvGraphicFramePr>
        <p:xfrm>
          <a:off x="642910" y="1353520"/>
          <a:ext cx="7923213" cy="1158240"/>
        </p:xfrm>
        <a:graphic>
          <a:graphicData uri="http://schemas.openxmlformats.org/drawingml/2006/table">
            <a:tbl>
              <a:tblPr firstRow="1" bandRow="1">
                <a:tableStyleId>{5940675A-B579-460E-94D1-54222C63F5DA}</a:tableStyleId>
              </a:tblPr>
              <a:tblGrid>
                <a:gridCol w="7923213"/>
              </a:tblGrid>
              <a:tr h="370840">
                <a:tc>
                  <a:txBody>
                    <a:bodyPr/>
                    <a:lstStyle/>
                    <a:p>
                      <a:pPr algn="just"/>
                      <a:r>
                        <a:rPr lang="en-US" sz="1400" b="1" kern="1200" dirty="0" smtClean="0">
                          <a:solidFill>
                            <a:schemeClr val="tx1"/>
                          </a:solidFill>
                          <a:latin typeface="Calibri" pitchFamily="34" charset="0"/>
                          <a:ea typeface="+mn-ea"/>
                          <a:cs typeface="Calibri" pitchFamily="34" charset="0"/>
                        </a:rPr>
                        <a:t>Note: </a:t>
                      </a:r>
                      <a:r>
                        <a:rPr lang="en-US" sz="1400" b="0" i="0" kern="1200" dirty="0" smtClean="0">
                          <a:solidFill>
                            <a:schemeClr val="tx1"/>
                          </a:solidFill>
                          <a:latin typeface="Calibri" pitchFamily="34" charset="0"/>
                          <a:ea typeface="+mn-ea"/>
                          <a:cs typeface="Calibri" pitchFamily="34" charset="0"/>
                        </a:rPr>
                        <a:t>We have to specify name of the join table (</a:t>
                      </a:r>
                      <a:r>
                        <a:rPr lang="en-US" sz="1400" b="1" i="1" kern="1200" dirty="0" smtClean="0">
                          <a:solidFill>
                            <a:schemeClr val="tx1"/>
                          </a:solidFill>
                          <a:latin typeface="Calibri" pitchFamily="34" charset="0"/>
                          <a:ea typeface="+mn-ea"/>
                          <a:cs typeface="Calibri" pitchFamily="34" charset="0"/>
                        </a:rPr>
                        <a:t>EMP_CERT</a:t>
                      </a:r>
                      <a:r>
                        <a:rPr lang="en-US" sz="1400" b="0" i="0" kern="1200" dirty="0" smtClean="0">
                          <a:solidFill>
                            <a:schemeClr val="tx1"/>
                          </a:solidFill>
                          <a:latin typeface="Calibri" pitchFamily="34" charset="0"/>
                          <a:ea typeface="+mn-ea"/>
                          <a:cs typeface="Calibri" pitchFamily="34" charset="0"/>
                        </a:rPr>
                        <a:t>) in the </a:t>
                      </a:r>
                      <a:r>
                        <a:rPr lang="en-US" sz="1400" b="1" i="0" kern="1200" dirty="0" smtClean="0">
                          <a:solidFill>
                            <a:schemeClr val="tx1"/>
                          </a:solidFill>
                          <a:latin typeface="Calibri" pitchFamily="34" charset="0"/>
                          <a:ea typeface="+mn-ea"/>
                          <a:cs typeface="Calibri" pitchFamily="34" charset="0"/>
                        </a:rPr>
                        <a:t>&lt;set&gt;</a:t>
                      </a:r>
                      <a:r>
                        <a:rPr lang="en-US" sz="1400" b="0" i="0" kern="1200" dirty="0" smtClean="0">
                          <a:solidFill>
                            <a:schemeClr val="tx1"/>
                          </a:solidFill>
                          <a:latin typeface="Calibri" pitchFamily="34" charset="0"/>
                          <a:ea typeface="+mn-ea"/>
                          <a:cs typeface="Calibri" pitchFamily="34" charset="0"/>
                        </a:rPr>
                        <a:t> element. The attribute </a:t>
                      </a:r>
                      <a:r>
                        <a:rPr lang="en-US" sz="1400" b="1" i="0" kern="1200" dirty="0" smtClean="0">
                          <a:solidFill>
                            <a:schemeClr val="tx1"/>
                          </a:solidFill>
                          <a:latin typeface="Calibri" pitchFamily="34" charset="0"/>
                          <a:ea typeface="+mn-ea"/>
                          <a:cs typeface="Calibri" pitchFamily="34" charset="0"/>
                        </a:rPr>
                        <a:t>inverse=”true”</a:t>
                      </a:r>
                      <a:r>
                        <a:rPr lang="en-US" sz="1400" b="0" i="0" kern="1200" dirty="0" smtClean="0">
                          <a:solidFill>
                            <a:schemeClr val="tx1"/>
                          </a:solidFill>
                          <a:latin typeface="Calibri" pitchFamily="34" charset="0"/>
                          <a:ea typeface="+mn-ea"/>
                          <a:cs typeface="Calibri" pitchFamily="34" charset="0"/>
                        </a:rPr>
                        <a:t> can be placed on either side to specify which is owner of the relationship. In the mapping above, the relationship owner is the </a:t>
                      </a:r>
                      <a:r>
                        <a:rPr lang="en-US" sz="1400" b="1" i="0" kern="1200" dirty="0" smtClean="0">
                          <a:solidFill>
                            <a:schemeClr val="tx1"/>
                          </a:solidFill>
                          <a:latin typeface="Calibri" pitchFamily="34" charset="0"/>
                          <a:ea typeface="+mn-ea"/>
                          <a:cs typeface="Calibri" pitchFamily="34" charset="0"/>
                        </a:rPr>
                        <a:t>Employee</a:t>
                      </a:r>
                      <a:r>
                        <a:rPr lang="en-US" sz="1400" b="0" i="0" kern="1200" dirty="0" smtClean="0">
                          <a:solidFill>
                            <a:schemeClr val="tx1"/>
                          </a:solidFill>
                          <a:latin typeface="Calibri" pitchFamily="34" charset="0"/>
                          <a:ea typeface="+mn-ea"/>
                          <a:cs typeface="Calibri" pitchFamily="34" charset="0"/>
                        </a:rPr>
                        <a:t> (because </a:t>
                      </a:r>
                      <a:r>
                        <a:rPr lang="en-US" sz="1400" b="1" i="0" kern="1200" dirty="0" smtClean="0">
                          <a:solidFill>
                            <a:schemeClr val="tx1"/>
                          </a:solidFill>
                          <a:latin typeface="Calibri" pitchFamily="34" charset="0"/>
                          <a:ea typeface="+mn-ea"/>
                          <a:cs typeface="Calibri" pitchFamily="34" charset="0"/>
                        </a:rPr>
                        <a:t>inverse=”true” i</a:t>
                      </a:r>
                      <a:r>
                        <a:rPr lang="en-US" sz="1400" b="0" i="0" kern="1200" dirty="0" smtClean="0">
                          <a:solidFill>
                            <a:schemeClr val="tx1"/>
                          </a:solidFill>
                          <a:latin typeface="Calibri" pitchFamily="34" charset="0"/>
                          <a:ea typeface="+mn-ea"/>
                          <a:cs typeface="Calibri" pitchFamily="34" charset="0"/>
                        </a:rPr>
                        <a:t>s set on the </a:t>
                      </a:r>
                      <a:r>
                        <a:rPr lang="en-US" sz="1400" b="1" i="0" kern="1200" dirty="0" smtClean="0">
                          <a:solidFill>
                            <a:schemeClr val="tx1"/>
                          </a:solidFill>
                          <a:latin typeface="Calibri" pitchFamily="34" charset="0"/>
                          <a:ea typeface="+mn-ea"/>
                          <a:cs typeface="Calibri" pitchFamily="34" charset="0"/>
                        </a:rPr>
                        <a:t>Certificate</a:t>
                      </a:r>
                      <a:r>
                        <a:rPr lang="en-US" sz="1400" b="0" i="0" kern="1200" dirty="0" smtClean="0">
                          <a:solidFill>
                            <a:schemeClr val="tx1"/>
                          </a:solidFill>
                          <a:latin typeface="Calibri" pitchFamily="34" charset="0"/>
                          <a:ea typeface="+mn-ea"/>
                          <a:cs typeface="Calibri" pitchFamily="34" charset="0"/>
                        </a:rPr>
                        <a:t> side). The attribute </a:t>
                      </a:r>
                      <a:r>
                        <a:rPr lang="en-US" sz="1400" b="1" i="0" kern="1200" dirty="0" smtClean="0">
                          <a:solidFill>
                            <a:schemeClr val="tx1"/>
                          </a:solidFill>
                          <a:latin typeface="Calibri" pitchFamily="34" charset="0"/>
                          <a:ea typeface="+mn-ea"/>
                          <a:cs typeface="Calibri" pitchFamily="34" charset="0"/>
                        </a:rPr>
                        <a:t>cascade=”save-update”</a:t>
                      </a:r>
                      <a:r>
                        <a:rPr lang="en-US" sz="1400" b="0" i="0" kern="1200" dirty="0" smtClean="0">
                          <a:solidFill>
                            <a:schemeClr val="tx1"/>
                          </a:solidFill>
                          <a:latin typeface="Calibri" pitchFamily="34" charset="0"/>
                          <a:ea typeface="+mn-ea"/>
                          <a:cs typeface="Calibri" pitchFamily="34" charset="0"/>
                        </a:rPr>
                        <a:t> on the </a:t>
                      </a:r>
                      <a:r>
                        <a:rPr lang="en-US" sz="1400" b="1" i="0" kern="1200" dirty="0" smtClean="0">
                          <a:solidFill>
                            <a:schemeClr val="tx1"/>
                          </a:solidFill>
                          <a:latin typeface="Calibri" pitchFamily="34" charset="0"/>
                          <a:ea typeface="+mn-ea"/>
                          <a:cs typeface="Calibri" pitchFamily="34" charset="0"/>
                        </a:rPr>
                        <a:t>Employee</a:t>
                      </a:r>
                      <a:r>
                        <a:rPr lang="en-US" sz="1400" b="0" i="0" kern="1200" dirty="0" smtClean="0">
                          <a:solidFill>
                            <a:schemeClr val="tx1"/>
                          </a:solidFill>
                          <a:latin typeface="Calibri" pitchFamily="34" charset="0"/>
                          <a:ea typeface="+mn-ea"/>
                          <a:cs typeface="Calibri" pitchFamily="34" charset="0"/>
                        </a:rPr>
                        <a:t> side tells Hibernate to update the children (</a:t>
                      </a:r>
                      <a:r>
                        <a:rPr lang="en-US" sz="1400" b="1" i="0" kern="1200" dirty="0" smtClean="0">
                          <a:solidFill>
                            <a:schemeClr val="tx1"/>
                          </a:solidFill>
                          <a:latin typeface="Calibri" pitchFamily="34" charset="0"/>
                          <a:ea typeface="+mn-ea"/>
                          <a:cs typeface="Calibri" pitchFamily="34" charset="0"/>
                        </a:rPr>
                        <a:t>Certificate</a:t>
                      </a:r>
                      <a:r>
                        <a:rPr lang="en-US" sz="1400" b="0" i="0" kern="1200" dirty="0" smtClean="0">
                          <a:solidFill>
                            <a:schemeClr val="tx1"/>
                          </a:solidFill>
                          <a:latin typeface="Calibri" pitchFamily="34" charset="0"/>
                          <a:ea typeface="+mn-ea"/>
                          <a:cs typeface="Calibri" pitchFamily="34" charset="0"/>
                        </a:rPr>
                        <a:t>) when the parent (</a:t>
                      </a:r>
                      <a:r>
                        <a:rPr lang="en-US" sz="1400" b="1" i="0" kern="1200" dirty="0" smtClean="0">
                          <a:solidFill>
                            <a:schemeClr val="tx1"/>
                          </a:solidFill>
                          <a:latin typeface="Calibri" pitchFamily="34" charset="0"/>
                          <a:ea typeface="+mn-ea"/>
                          <a:cs typeface="Calibri" pitchFamily="34" charset="0"/>
                        </a:rPr>
                        <a:t>Employee</a:t>
                      </a:r>
                      <a:r>
                        <a:rPr lang="en-US" sz="1400" b="0" i="0" kern="1200" dirty="0" smtClean="0">
                          <a:solidFill>
                            <a:schemeClr val="tx1"/>
                          </a:solidFill>
                          <a:latin typeface="Calibri" pitchFamily="34" charset="0"/>
                          <a:ea typeface="+mn-ea"/>
                          <a:cs typeface="Calibri" pitchFamily="34" charset="0"/>
                        </a:rPr>
                        <a:t>) is saved or updated.</a:t>
                      </a:r>
                      <a:endParaRPr lang="en-US" sz="1400" b="1"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Hibernate Inheritance Mapping</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We can map the inheritance hierarchy classes with the table of the database. There are three inheritance mapping strategies defined in the hibernate:</a:t>
            </a:r>
          </a:p>
          <a:p>
            <a:pPr lvl="1" algn="just"/>
            <a:r>
              <a:rPr lang="en-US" sz="1400" dirty="0" smtClean="0">
                <a:latin typeface="Calibri" pitchFamily="34" charset="0"/>
                <a:cs typeface="Calibri" pitchFamily="34" charset="0"/>
              </a:rPr>
              <a:t>Table Per Hierarchy: In table per hierarchy mapping, single table is required to map the whole hierarchy, an extra column (known as discriminator column) is added to identify the class. But </a:t>
            </a:r>
            <a:r>
              <a:rPr lang="en-US" sz="1400" dirty="0" err="1" smtClean="0">
                <a:latin typeface="Calibri" pitchFamily="34" charset="0"/>
                <a:cs typeface="Calibri" pitchFamily="34" charset="0"/>
              </a:rPr>
              <a:t>nullable</a:t>
            </a:r>
            <a:r>
              <a:rPr lang="en-US" sz="1400" dirty="0" smtClean="0">
                <a:latin typeface="Calibri" pitchFamily="34" charset="0"/>
                <a:cs typeface="Calibri" pitchFamily="34" charset="0"/>
              </a:rPr>
              <a:t> values are stored in the table .</a:t>
            </a:r>
          </a:p>
          <a:p>
            <a:pPr lvl="1" algn="just"/>
            <a:r>
              <a:rPr lang="en-US" sz="1400" dirty="0" smtClean="0">
                <a:latin typeface="Calibri" pitchFamily="34" charset="0"/>
                <a:cs typeface="Calibri" pitchFamily="34" charset="0"/>
              </a:rPr>
              <a:t>Table Per Concrete class: In case of table per concrete class, tables are created as per class. But duplicate column is added in subclass tables.</a:t>
            </a:r>
          </a:p>
          <a:p>
            <a:pPr lvl="1" algn="just"/>
            <a:r>
              <a:rPr lang="en-US" sz="1400" dirty="0" smtClean="0">
                <a:latin typeface="Calibri" pitchFamily="34" charset="0"/>
                <a:cs typeface="Calibri" pitchFamily="34" charset="0"/>
              </a:rPr>
              <a:t>Table Per Subclass: In this strategy, tables are created as per class but related by foreign key. So there are no duplicate columns.</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Table Per Hierarchy</a:t>
            </a: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Person.java</a:t>
                      </a:r>
                    </a:p>
                    <a:p>
                      <a:r>
                        <a:rPr lang="en-US" sz="1400" b="0" kern="1200" dirty="0" smtClean="0">
                          <a:solidFill>
                            <a:schemeClr val="tx1"/>
                          </a:solidFill>
                          <a:latin typeface="Calibri" pitchFamily="34" charset="0"/>
                          <a:ea typeface="+mn-ea"/>
                          <a:cs typeface="Calibri" pitchFamily="34" charset="0"/>
                        </a:rPr>
                        <a:t>package com;</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Person {</a:t>
                      </a:r>
                    </a:p>
                    <a:p>
                      <a:r>
                        <a:rPr lang="en-US" sz="1400" b="0" kern="1200" dirty="0" smtClean="0">
                          <a:solidFill>
                            <a:schemeClr val="tx1"/>
                          </a:solidFill>
                          <a:latin typeface="Calibri" pitchFamily="34" charset="0"/>
                          <a:ea typeface="+mn-ea"/>
                          <a:cs typeface="Calibri" pitchFamily="34" charset="0"/>
                        </a:rPr>
                        <a:t>    private Long </a:t>
                      </a:r>
                      <a:r>
                        <a:rPr lang="en-US" sz="1400" b="0" kern="1200" dirty="0" err="1" smtClean="0">
                          <a:solidFill>
                            <a:schemeClr val="tx1"/>
                          </a:solidFill>
                          <a:latin typeface="Calibri" pitchFamily="34" charset="0"/>
                          <a:ea typeface="+mn-ea"/>
                          <a:cs typeface="Calibri" pitchFamily="34" charset="0"/>
                        </a:rPr>
                        <a:t>personId</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    private String </a:t>
                      </a:r>
                      <a:r>
                        <a:rPr lang="en-US" sz="1400" b="0" kern="1200" dirty="0" err="1" smtClean="0">
                          <a:solidFill>
                            <a:schemeClr val="tx1"/>
                          </a:solidFill>
                          <a:latin typeface="Calibri" pitchFamily="34" charset="0"/>
                          <a:ea typeface="+mn-ea"/>
                          <a:cs typeface="Calibri" pitchFamily="34" charset="0"/>
                        </a:rPr>
                        <a:t>firstname</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    private String </a:t>
                      </a:r>
                      <a:r>
                        <a:rPr lang="en-US" sz="1400" b="0" kern="1200" dirty="0" err="1" smtClean="0">
                          <a:solidFill>
                            <a:schemeClr val="tx1"/>
                          </a:solidFill>
                          <a:latin typeface="Calibri" pitchFamily="34" charset="0"/>
                          <a:ea typeface="+mn-ea"/>
                          <a:cs typeface="Calibri" pitchFamily="34" charset="0"/>
                        </a:rPr>
                        <a:t>lastname</a:t>
                      </a:r>
                      <a:r>
                        <a:rPr lang="en-US" sz="1400" b="0" kern="1200" dirty="0" smtClean="0">
                          <a:solidFill>
                            <a:schemeClr val="tx1"/>
                          </a:solidFill>
                          <a:latin typeface="Calibri" pitchFamily="34" charset="0"/>
                          <a:ea typeface="+mn-ea"/>
                          <a:cs typeface="Calibri" pitchFamily="34" charset="0"/>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sng" kern="1200" dirty="0" smtClean="0">
                          <a:solidFill>
                            <a:srgbClr val="7030A0"/>
                          </a:solidFill>
                          <a:latin typeface="Calibri" pitchFamily="34" charset="0"/>
                          <a:ea typeface="+mn-ea"/>
                          <a:cs typeface="Calibri" pitchFamily="34" charset="0"/>
                        </a:rPr>
                        <a:t>Employee.java</a:t>
                      </a:r>
                    </a:p>
                    <a:p>
                      <a:r>
                        <a:rPr lang="en-US" sz="1400" b="0" kern="1200" dirty="0" smtClean="0">
                          <a:solidFill>
                            <a:schemeClr val="tx1"/>
                          </a:solidFill>
                          <a:latin typeface="Calibri" pitchFamily="34" charset="0"/>
                          <a:ea typeface="+mn-ea"/>
                          <a:cs typeface="Calibri" pitchFamily="34" charset="0"/>
                        </a:rPr>
                        <a:t>public class Employee </a:t>
                      </a:r>
                      <a:r>
                        <a:rPr lang="en-US" sz="1400" b="1" kern="1200" dirty="0" smtClean="0">
                          <a:solidFill>
                            <a:schemeClr val="tx1"/>
                          </a:solidFill>
                          <a:latin typeface="Calibri" pitchFamily="34" charset="0"/>
                          <a:ea typeface="+mn-ea"/>
                          <a:cs typeface="Calibri" pitchFamily="34" charset="0"/>
                        </a:rPr>
                        <a:t>extends Person </a:t>
                      </a:r>
                      <a:r>
                        <a:rPr lang="en-US" sz="1400" b="0" kern="1200" dirty="0" smtClean="0">
                          <a:solidFill>
                            <a:schemeClr val="tx1"/>
                          </a:solidFill>
                          <a:latin typeface="Calibri" pitchFamily="34" charset="0"/>
                          <a:ea typeface="+mn-ea"/>
                          <a:cs typeface="Calibri" pitchFamily="34" charset="0"/>
                        </a:rPr>
                        <a:t>{</a:t>
                      </a:r>
                    </a:p>
                    <a:p>
                      <a:pPr lvl="1"/>
                      <a:r>
                        <a:rPr lang="en-US" sz="1400" b="0" kern="1200" dirty="0" smtClean="0">
                          <a:solidFill>
                            <a:schemeClr val="tx1"/>
                          </a:solidFill>
                          <a:latin typeface="Calibri" pitchFamily="34" charset="0"/>
                          <a:ea typeface="+mn-ea"/>
                          <a:cs typeface="Calibri" pitchFamily="34" charset="0"/>
                        </a:rPr>
                        <a:t>private float salary;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bonus;</a:t>
                      </a:r>
                    </a:p>
                    <a:p>
                      <a:pPr lvl="1"/>
                      <a:r>
                        <a:rPr lang="en-US" sz="1400" b="0" kern="1200" dirty="0" smtClean="0">
                          <a:solidFill>
                            <a:schemeClr val="tx1"/>
                          </a:solidFill>
                          <a:latin typeface="Calibri" pitchFamily="34" charset="0"/>
                          <a:ea typeface="+mn-ea"/>
                          <a:cs typeface="Calibri" pitchFamily="34" charset="0"/>
                        </a:rPr>
                        <a:t>public float </a:t>
                      </a:r>
                      <a:r>
                        <a:rPr lang="en-US" sz="1400" b="0" kern="1200" dirty="0" err="1" smtClean="0">
                          <a:solidFill>
                            <a:schemeClr val="tx1"/>
                          </a:solidFill>
                          <a:latin typeface="Calibri" pitchFamily="34" charset="0"/>
                          <a:ea typeface="+mn-ea"/>
                          <a:cs typeface="Calibri" pitchFamily="34" charset="0"/>
                        </a:rPr>
                        <a:t>getSalary</a:t>
                      </a:r>
                      <a:r>
                        <a:rPr lang="en-US" sz="1400" b="0" kern="1200" dirty="0" smtClean="0">
                          <a:solidFill>
                            <a:schemeClr val="tx1"/>
                          </a:solidFill>
                          <a:latin typeface="Calibri" pitchFamily="34" charset="0"/>
                          <a:ea typeface="+mn-ea"/>
                          <a:cs typeface="Calibri" pitchFamily="34" charset="0"/>
                        </a:rPr>
                        <a:t>() {</a:t>
                      </a:r>
                    </a:p>
                    <a:p>
                      <a:pPr lvl="1"/>
                      <a:r>
                        <a:rPr lang="en-US" sz="1400" b="0" kern="1200" dirty="0" smtClean="0">
                          <a:solidFill>
                            <a:schemeClr val="tx1"/>
                          </a:solidFill>
                          <a:latin typeface="Calibri" pitchFamily="34" charset="0"/>
                          <a:ea typeface="+mn-ea"/>
                          <a:cs typeface="Calibri" pitchFamily="34" charset="0"/>
                        </a:rPr>
                        <a:t>return salary;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Table Per Hierarchy</a:t>
            </a:r>
          </a:p>
        </p:txBody>
      </p:sp>
      <p:graphicFrame>
        <p:nvGraphicFramePr>
          <p:cNvPr id="5" name="Content Placeholder 4"/>
          <p:cNvGraphicFramePr>
            <a:graphicFrameLocks noGrp="1"/>
          </p:cNvGraphicFramePr>
          <p:nvPr>
            <p:ph sz="quarter" idx="13"/>
          </p:nvPr>
        </p:nvGraphicFramePr>
        <p:xfrm>
          <a:off x="642910" y="135352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Person.hbm.xml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&lt;hibernate-mapping&gt;</a:t>
                      </a:r>
                    </a:p>
                    <a:p>
                      <a:pPr lvl="1"/>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com.Person</a:t>
                      </a:r>
                      <a:r>
                        <a:rPr lang="en-US" sz="1400" i="1" kern="1200" dirty="0" smtClean="0">
                          <a:solidFill>
                            <a:schemeClr val="tx1"/>
                          </a:solidFill>
                          <a:latin typeface="Calibri" pitchFamily="34" charset="0"/>
                          <a:ea typeface="+mn-ea"/>
                          <a:cs typeface="Calibri" pitchFamily="34" charset="0"/>
                        </a:rPr>
                        <a:t>" table="Pre121" discriminator-value="per"&gt;</a:t>
                      </a:r>
                    </a:p>
                    <a:p>
                      <a:pPr lvl="2"/>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personId</a:t>
                      </a:r>
                      <a:r>
                        <a:rPr lang="en-US" sz="1400" i="1" kern="1200" dirty="0" smtClean="0">
                          <a:solidFill>
                            <a:schemeClr val="tx1"/>
                          </a:solidFill>
                          <a:latin typeface="Calibri" pitchFamily="34" charset="0"/>
                          <a:ea typeface="+mn-ea"/>
                          <a:cs typeface="Calibri" pitchFamily="34" charset="0"/>
                        </a:rPr>
                        <a:t>"&gt;</a:t>
                      </a:r>
                    </a:p>
                    <a:p>
                      <a:pPr lvl="2"/>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"increment"&gt;&lt;/generator&gt;</a:t>
                      </a:r>
                    </a:p>
                    <a:p>
                      <a:pPr lvl="2"/>
                      <a:r>
                        <a:rPr lang="en-US" sz="1400" kern="1200" dirty="0" smtClean="0">
                          <a:solidFill>
                            <a:schemeClr val="tx1"/>
                          </a:solidFill>
                          <a:latin typeface="Calibri" pitchFamily="34" charset="0"/>
                          <a:ea typeface="+mn-ea"/>
                          <a:cs typeface="Calibri" pitchFamily="34" charset="0"/>
                        </a:rPr>
                        <a:t>&lt;/id&gt;</a:t>
                      </a:r>
                    </a:p>
                    <a:p>
                      <a:pPr lvl="2"/>
                      <a:endParaRPr lang="en-US" sz="1400" kern="1200" dirty="0" smtClean="0">
                        <a:solidFill>
                          <a:schemeClr val="tx1"/>
                        </a:solidFill>
                        <a:latin typeface="Calibri" pitchFamily="34" charset="0"/>
                        <a:ea typeface="+mn-ea"/>
                        <a:cs typeface="Calibri" pitchFamily="34" charset="0"/>
                      </a:endParaRPr>
                    </a:p>
                    <a:p>
                      <a:pPr lvl="2"/>
                      <a:r>
                        <a:rPr lang="en-US" sz="1400" kern="1200" dirty="0" smtClean="0">
                          <a:solidFill>
                            <a:schemeClr val="tx1"/>
                          </a:solidFill>
                          <a:latin typeface="Calibri" pitchFamily="34" charset="0"/>
                          <a:ea typeface="+mn-ea"/>
                          <a:cs typeface="Calibri" pitchFamily="34" charset="0"/>
                        </a:rPr>
                        <a:t>&lt;discriminator column=</a:t>
                      </a:r>
                      <a:r>
                        <a:rPr lang="en-US" sz="1400" i="1" kern="1200" dirty="0" smtClean="0">
                          <a:solidFill>
                            <a:schemeClr val="tx1"/>
                          </a:solidFill>
                          <a:latin typeface="Calibri" pitchFamily="34" charset="0"/>
                          <a:ea typeface="+mn-ea"/>
                          <a:cs typeface="Calibri" pitchFamily="34" charset="0"/>
                        </a:rPr>
                        <a:t>"type" type="string"&gt;&lt;/discriminator&gt;</a:t>
                      </a:r>
                    </a:p>
                    <a:p>
                      <a:pPr lvl="2"/>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firstname</a:t>
                      </a:r>
                      <a:r>
                        <a:rPr lang="en-US" sz="1400" i="1" kern="1200" dirty="0" smtClean="0">
                          <a:solidFill>
                            <a:schemeClr val="tx1"/>
                          </a:solidFill>
                          <a:latin typeface="Calibri" pitchFamily="34" charset="0"/>
                          <a:ea typeface="+mn-ea"/>
                          <a:cs typeface="Calibri" pitchFamily="34" charset="0"/>
                        </a:rPr>
                        <a:t>" /&gt;</a:t>
                      </a:r>
                    </a:p>
                    <a:p>
                      <a:pPr lvl="2"/>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lastname</a:t>
                      </a:r>
                      <a:r>
                        <a:rPr lang="en-US" sz="1400" i="1" kern="1200" dirty="0" smtClean="0">
                          <a:solidFill>
                            <a:schemeClr val="tx1"/>
                          </a:solidFill>
                          <a:latin typeface="Calibri" pitchFamily="34" charset="0"/>
                          <a:ea typeface="+mn-ea"/>
                          <a:cs typeface="Calibri" pitchFamily="34" charset="0"/>
                        </a:rPr>
                        <a:t>" /&gt;</a:t>
                      </a:r>
                    </a:p>
                    <a:p>
                      <a:pPr lvl="2"/>
                      <a:r>
                        <a:rPr lang="en-US" sz="1400" kern="1200" dirty="0" smtClean="0">
                          <a:solidFill>
                            <a:schemeClr val="tx1"/>
                          </a:solidFill>
                          <a:latin typeface="Calibri" pitchFamily="34" charset="0"/>
                          <a:ea typeface="+mn-ea"/>
                          <a:cs typeface="Calibri" pitchFamily="34" charset="0"/>
                        </a:rPr>
                        <a:t>&lt;subclass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com.Employee</a:t>
                      </a:r>
                      <a:r>
                        <a:rPr lang="en-US" sz="1400" i="1" kern="1200" dirty="0" smtClean="0">
                          <a:solidFill>
                            <a:schemeClr val="tx1"/>
                          </a:solidFill>
                          <a:latin typeface="Calibri" pitchFamily="34" charset="0"/>
                          <a:ea typeface="+mn-ea"/>
                          <a:cs typeface="Calibri" pitchFamily="34" charset="0"/>
                        </a:rPr>
                        <a:t>" discriminator-value="</a:t>
                      </a:r>
                      <a:r>
                        <a:rPr lang="en-US" sz="1400" i="1" kern="1200" dirty="0" err="1" smtClean="0">
                          <a:solidFill>
                            <a:schemeClr val="tx1"/>
                          </a:solidFill>
                          <a:latin typeface="Calibri" pitchFamily="34" charset="0"/>
                          <a:ea typeface="+mn-ea"/>
                          <a:cs typeface="Calibri" pitchFamily="34" charset="0"/>
                        </a:rPr>
                        <a:t>emp</a:t>
                      </a:r>
                      <a:r>
                        <a:rPr lang="en-US" sz="1400" i="1" kern="1200" dirty="0" smtClean="0">
                          <a:solidFill>
                            <a:schemeClr val="tx1"/>
                          </a:solidFill>
                          <a:latin typeface="Calibri" pitchFamily="34" charset="0"/>
                          <a:ea typeface="+mn-ea"/>
                          <a:cs typeface="Calibri" pitchFamily="34" charset="0"/>
                        </a:rPr>
                        <a:t>"&gt;</a:t>
                      </a:r>
                    </a:p>
                    <a:p>
                      <a:pPr lvl="3"/>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"salary" /&gt;</a:t>
                      </a:r>
                    </a:p>
                    <a:p>
                      <a:pPr lvl="3"/>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"bonus" /&gt;</a:t>
                      </a:r>
                    </a:p>
                    <a:p>
                      <a:pPr lvl="2"/>
                      <a:r>
                        <a:rPr lang="en-US" sz="1400" kern="1200" dirty="0" smtClean="0">
                          <a:solidFill>
                            <a:schemeClr val="tx1"/>
                          </a:solidFill>
                          <a:latin typeface="Calibri" pitchFamily="34" charset="0"/>
                          <a:ea typeface="+mn-ea"/>
                          <a:cs typeface="Calibri" pitchFamily="34" charset="0"/>
                        </a:rPr>
                        <a:t>&lt;/subclass&gt;</a:t>
                      </a:r>
                    </a:p>
                    <a:p>
                      <a:pPr lvl="1"/>
                      <a:r>
                        <a:rPr lang="en-US" sz="1400" kern="1200" dirty="0" smtClean="0">
                          <a:solidFill>
                            <a:schemeClr val="tx1"/>
                          </a:solidFill>
                          <a:latin typeface="Calibri" pitchFamily="34" charset="0"/>
                          <a:ea typeface="+mn-ea"/>
                          <a:cs typeface="Calibri" pitchFamily="34" charset="0"/>
                        </a:rPr>
                        <a:t>&lt;/class&gt;</a:t>
                      </a:r>
                    </a:p>
                    <a:p>
                      <a:r>
                        <a:rPr lang="en-US" sz="1400" kern="1200" dirty="0" smtClean="0">
                          <a:solidFill>
                            <a:schemeClr val="tx1"/>
                          </a:solidFill>
                          <a:latin typeface="Calibri" pitchFamily="34" charset="0"/>
                          <a:ea typeface="+mn-ea"/>
                          <a:cs typeface="Calibri" pitchFamily="34" charset="0"/>
                        </a:rPr>
                        <a:t>&lt;/hibernate-mapping&gt;</a:t>
                      </a: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HQL(Hibernate - Query Language)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Hibernate Query Language (HQL) is an object-oriented query language, similar to SQL, but instead of operating on tables and columns, HQL works with persistent objects and their properties. HQL queries are translated by Hibernate into conventional SQL queries which in turns perform action on database.</a:t>
            </a:r>
          </a:p>
          <a:p>
            <a:pPr algn="just"/>
            <a:r>
              <a:rPr lang="en-US" sz="1400" b="1" dirty="0" smtClean="0">
                <a:latin typeface="Calibri" pitchFamily="34" charset="0"/>
                <a:cs typeface="Calibri" pitchFamily="34" charset="0"/>
              </a:rPr>
              <a:t>Advantage of HQL</a:t>
            </a:r>
          </a:p>
          <a:p>
            <a:pPr lvl="1" algn="just"/>
            <a:r>
              <a:rPr lang="en-US" sz="1400" dirty="0" smtClean="0">
                <a:latin typeface="Calibri" pitchFamily="34" charset="0"/>
                <a:cs typeface="Calibri" pitchFamily="34" charset="0"/>
              </a:rPr>
              <a:t>There are many advantages of HQL. They are as follows:</a:t>
            </a:r>
          </a:p>
          <a:p>
            <a:pPr lvl="1" algn="just"/>
            <a:r>
              <a:rPr lang="en-US" sz="1400" dirty="0" smtClean="0">
                <a:latin typeface="Calibri" pitchFamily="34" charset="0"/>
                <a:cs typeface="Calibri" pitchFamily="34" charset="0"/>
              </a:rPr>
              <a:t>database independent</a:t>
            </a:r>
          </a:p>
          <a:p>
            <a:pPr lvl="1" algn="just"/>
            <a:r>
              <a:rPr lang="en-US" sz="1400" dirty="0" smtClean="0">
                <a:latin typeface="Calibri" pitchFamily="34" charset="0"/>
                <a:cs typeface="Calibri" pitchFamily="34" charset="0"/>
              </a:rPr>
              <a:t>supports polymorphic queries</a:t>
            </a:r>
          </a:p>
          <a:p>
            <a:pPr lvl="1" algn="just"/>
            <a:r>
              <a:rPr lang="en-US" sz="1400" dirty="0" smtClean="0">
                <a:latin typeface="Calibri" pitchFamily="34" charset="0"/>
                <a:cs typeface="Calibri" pitchFamily="34" charset="0"/>
              </a:rPr>
              <a:t>easy to learn for Java Programmer</a:t>
            </a: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 Query Interface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It is an object oriented representation of Hibernate Query. The object of Query can be obtained by calling the </a:t>
            </a:r>
            <a:r>
              <a:rPr lang="en-US" sz="1400" dirty="0" err="1" smtClean="0">
                <a:latin typeface="Calibri" pitchFamily="34" charset="0"/>
                <a:cs typeface="Calibri" pitchFamily="34" charset="0"/>
              </a:rPr>
              <a:t>createQuery</a:t>
            </a:r>
            <a:r>
              <a:rPr lang="en-US" sz="1400" dirty="0" smtClean="0">
                <a:latin typeface="Calibri" pitchFamily="34" charset="0"/>
                <a:cs typeface="Calibri" pitchFamily="34" charset="0"/>
              </a:rPr>
              <a:t>() method Session interface.</a:t>
            </a:r>
          </a:p>
          <a:p>
            <a:r>
              <a:rPr lang="en-US" sz="1400" dirty="0" smtClean="0">
                <a:latin typeface="Calibri" pitchFamily="34" charset="0"/>
                <a:cs typeface="Calibri" pitchFamily="34" charset="0"/>
              </a:rPr>
              <a:t>The query interface provides many methods. There is given commonly used methods:</a:t>
            </a:r>
          </a:p>
          <a:p>
            <a:pPr lvl="1"/>
            <a:r>
              <a:rPr lang="en-US" sz="1400" b="1" dirty="0" smtClean="0">
                <a:latin typeface="Calibri" pitchFamily="34" charset="0"/>
                <a:cs typeface="Calibri" pitchFamily="34" charset="0"/>
              </a:rPr>
              <a:t>public </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executeUpdate</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is used to execute the update or delete query.</a:t>
            </a:r>
          </a:p>
          <a:p>
            <a:pPr lvl="1"/>
            <a:r>
              <a:rPr lang="en-US" sz="1400" b="1" dirty="0" smtClean="0">
                <a:latin typeface="Calibri" pitchFamily="34" charset="0"/>
                <a:cs typeface="Calibri" pitchFamily="34" charset="0"/>
              </a:rPr>
              <a:t>public List </a:t>
            </a:r>
            <a:r>
              <a:rPr lang="en-US" sz="1400" b="1" dirty="0" err="1" smtClean="0">
                <a:latin typeface="Calibri" pitchFamily="34" charset="0"/>
                <a:cs typeface="Calibri" pitchFamily="34" charset="0"/>
              </a:rPr>
              <a:t>list</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returns the result of the </a:t>
            </a:r>
            <a:r>
              <a:rPr lang="en-US" sz="1400" dirty="0" err="1" smtClean="0">
                <a:latin typeface="Calibri" pitchFamily="34" charset="0"/>
                <a:cs typeface="Calibri" pitchFamily="34" charset="0"/>
              </a:rPr>
              <a:t>ralation</a:t>
            </a:r>
            <a:r>
              <a:rPr lang="en-US" sz="1400" dirty="0" smtClean="0">
                <a:latin typeface="Calibri" pitchFamily="34" charset="0"/>
                <a:cs typeface="Calibri" pitchFamily="34" charset="0"/>
              </a:rPr>
              <a:t> as a list.</a:t>
            </a:r>
          </a:p>
          <a:p>
            <a:pPr lvl="1"/>
            <a:r>
              <a:rPr lang="en-US" sz="1400" b="1" dirty="0" smtClean="0">
                <a:latin typeface="Calibri" pitchFamily="34" charset="0"/>
                <a:cs typeface="Calibri" pitchFamily="34" charset="0"/>
              </a:rPr>
              <a:t>public Query </a:t>
            </a:r>
            <a:r>
              <a:rPr lang="en-US" sz="1400" b="1" dirty="0" err="1" smtClean="0">
                <a:latin typeface="Calibri" pitchFamily="34" charset="0"/>
                <a:cs typeface="Calibri" pitchFamily="34" charset="0"/>
              </a:rPr>
              <a:t>setFirstResult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rowno</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specifies the row number from where record will be retrieved.</a:t>
            </a:r>
          </a:p>
          <a:p>
            <a:pPr lvl="1"/>
            <a:r>
              <a:rPr lang="en-US" sz="1400" b="1" dirty="0" smtClean="0">
                <a:latin typeface="Calibri" pitchFamily="34" charset="0"/>
                <a:cs typeface="Calibri" pitchFamily="34" charset="0"/>
              </a:rPr>
              <a:t>public Query </a:t>
            </a:r>
            <a:r>
              <a:rPr lang="en-US" sz="1400" b="1" dirty="0" err="1" smtClean="0">
                <a:latin typeface="Calibri" pitchFamily="34" charset="0"/>
                <a:cs typeface="Calibri" pitchFamily="34" charset="0"/>
              </a:rPr>
              <a:t>setMaxResult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rowno</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specifies the no. of records to be retrieved from the relation (table).</a:t>
            </a:r>
          </a:p>
          <a:p>
            <a:pPr lvl="1"/>
            <a:r>
              <a:rPr lang="en-US" sz="1400" b="1" dirty="0" smtClean="0">
                <a:latin typeface="Calibri" pitchFamily="34" charset="0"/>
                <a:cs typeface="Calibri" pitchFamily="34" charset="0"/>
              </a:rPr>
              <a:t>public Query </a:t>
            </a:r>
            <a:r>
              <a:rPr lang="en-US" sz="1400" b="1" dirty="0" err="1" smtClean="0">
                <a:latin typeface="Calibri" pitchFamily="34" charset="0"/>
                <a:cs typeface="Calibri" pitchFamily="34" charset="0"/>
              </a:rPr>
              <a:t>setParameter</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position, Object value)</a:t>
            </a:r>
            <a:r>
              <a:rPr lang="en-US" sz="1400" dirty="0" smtClean="0">
                <a:latin typeface="Calibri" pitchFamily="34" charset="0"/>
                <a:cs typeface="Calibri" pitchFamily="34" charset="0"/>
              </a:rPr>
              <a:t> it sets the value to the JDBC style query parameter.</a:t>
            </a:r>
          </a:p>
          <a:p>
            <a:pPr lvl="1"/>
            <a:r>
              <a:rPr lang="en-US" sz="1400" b="1" dirty="0" smtClean="0">
                <a:latin typeface="Calibri" pitchFamily="34" charset="0"/>
                <a:cs typeface="Calibri" pitchFamily="34" charset="0"/>
              </a:rPr>
              <a:t>public Query </a:t>
            </a:r>
            <a:r>
              <a:rPr lang="en-US" sz="1400" b="1" dirty="0" err="1" smtClean="0">
                <a:latin typeface="Calibri" pitchFamily="34" charset="0"/>
                <a:cs typeface="Calibri" pitchFamily="34" charset="0"/>
              </a:rPr>
              <a:t>setParameter</a:t>
            </a:r>
            <a:r>
              <a:rPr lang="en-US" sz="1400" b="1" dirty="0" smtClean="0">
                <a:latin typeface="Calibri" pitchFamily="34" charset="0"/>
                <a:cs typeface="Calibri" pitchFamily="34" charset="0"/>
              </a:rPr>
              <a:t>(String name, Object value)</a:t>
            </a:r>
            <a:r>
              <a:rPr lang="en-US" sz="1400" dirty="0" smtClean="0">
                <a:latin typeface="Calibri" pitchFamily="34" charset="0"/>
                <a:cs typeface="Calibri" pitchFamily="34" charset="0"/>
              </a:rPr>
              <a:t> it sets the value to a named query parameter.</a:t>
            </a:r>
          </a:p>
        </p:txBody>
      </p:sp>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HQL</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Get all the records:</a:t>
            </a:r>
          </a:p>
          <a:p>
            <a:pPr lvl="1">
              <a:buNone/>
            </a:pPr>
            <a:r>
              <a:rPr lang="en-US" sz="1200" b="1" dirty="0" smtClean="0">
                <a:latin typeface="Calibri" pitchFamily="34" charset="0"/>
                <a:cs typeface="Calibri" pitchFamily="34" charset="0"/>
              </a:rPr>
              <a:t>Query </a:t>
            </a:r>
            <a:r>
              <a:rPr lang="en-US" sz="1200" b="1" dirty="0" err="1" smtClean="0">
                <a:latin typeface="Calibri" pitchFamily="34" charset="0"/>
                <a:cs typeface="Calibri" pitchFamily="34" charset="0"/>
              </a:rPr>
              <a:t>query</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session.createQuery</a:t>
            </a:r>
            <a:r>
              <a:rPr lang="en-US" sz="1200" b="1" dirty="0" smtClean="0">
                <a:latin typeface="Calibri" pitchFamily="34" charset="0"/>
                <a:cs typeface="Calibri" pitchFamily="34" charset="0"/>
              </a:rPr>
              <a:t>("from Employee");   //Employee is the POJO class name not a table name</a:t>
            </a:r>
          </a:p>
          <a:p>
            <a:pPr lvl="1">
              <a:buNone/>
            </a:pPr>
            <a:r>
              <a:rPr lang="en-US" sz="1200" b="1" dirty="0" smtClean="0">
                <a:latin typeface="Calibri" pitchFamily="34" charset="0"/>
                <a:cs typeface="Calibri" pitchFamily="34" charset="0"/>
              </a:rPr>
              <a:t>List </a:t>
            </a:r>
            <a:r>
              <a:rPr lang="en-US" sz="1200" b="1" dirty="0" err="1" smtClean="0">
                <a:latin typeface="Calibri" pitchFamily="34" charset="0"/>
                <a:cs typeface="Calibri" pitchFamily="34" charset="0"/>
              </a:rPr>
              <a:t>list</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query.list</a:t>
            </a:r>
            <a:r>
              <a:rPr lang="en-US" sz="1200" b="1" dirty="0" smtClean="0">
                <a:latin typeface="Calibri" pitchFamily="34" charset="0"/>
                <a:cs typeface="Calibri" pitchFamily="34" charset="0"/>
              </a:rPr>
              <a:t>();  </a:t>
            </a:r>
          </a:p>
          <a:p>
            <a:r>
              <a:rPr lang="en-US" sz="1400" dirty="0" smtClean="0">
                <a:latin typeface="Calibri" pitchFamily="34" charset="0"/>
                <a:cs typeface="Calibri" pitchFamily="34" charset="0"/>
              </a:rPr>
              <a:t>Get records with pagination:</a:t>
            </a:r>
          </a:p>
          <a:p>
            <a:pPr lvl="1">
              <a:buNone/>
            </a:pPr>
            <a:r>
              <a:rPr lang="en-US" sz="1200" b="1" dirty="0" smtClean="0">
                <a:latin typeface="Calibri" pitchFamily="34" charset="0"/>
                <a:cs typeface="Calibri" pitchFamily="34" charset="0"/>
              </a:rPr>
              <a:t>Query </a:t>
            </a:r>
            <a:r>
              <a:rPr lang="en-US" sz="1200" b="1" dirty="0" err="1" smtClean="0">
                <a:latin typeface="Calibri" pitchFamily="34" charset="0"/>
                <a:cs typeface="Calibri" pitchFamily="34" charset="0"/>
              </a:rPr>
              <a:t>query</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session.createQuery</a:t>
            </a:r>
            <a:r>
              <a:rPr lang="en-US" sz="1200" b="1" dirty="0" smtClean="0">
                <a:latin typeface="Calibri" pitchFamily="34" charset="0"/>
                <a:cs typeface="Calibri" pitchFamily="34" charset="0"/>
              </a:rPr>
              <a:t>("from Employee");  </a:t>
            </a:r>
          </a:p>
          <a:p>
            <a:pPr lvl="1">
              <a:buNone/>
            </a:pPr>
            <a:r>
              <a:rPr lang="en-US" sz="1200" b="1" dirty="0" err="1" smtClean="0">
                <a:latin typeface="Calibri" pitchFamily="34" charset="0"/>
                <a:cs typeface="Calibri" pitchFamily="34" charset="0"/>
              </a:rPr>
              <a:t>query.setFirstResult</a:t>
            </a:r>
            <a:r>
              <a:rPr lang="en-US" sz="1200" b="1" dirty="0" smtClean="0">
                <a:latin typeface="Calibri" pitchFamily="34" charset="0"/>
                <a:cs typeface="Calibri" pitchFamily="34" charset="0"/>
              </a:rPr>
              <a:t>(5);  </a:t>
            </a:r>
          </a:p>
          <a:p>
            <a:pPr lvl="1">
              <a:buNone/>
            </a:pPr>
            <a:r>
              <a:rPr lang="en-US" sz="1200" b="1" dirty="0" err="1" smtClean="0">
                <a:latin typeface="Calibri" pitchFamily="34" charset="0"/>
                <a:cs typeface="Calibri" pitchFamily="34" charset="0"/>
              </a:rPr>
              <a:t>query.setMaxResult</a:t>
            </a:r>
            <a:r>
              <a:rPr lang="en-US" sz="1200" b="1" dirty="0" smtClean="0">
                <a:latin typeface="Calibri" pitchFamily="34" charset="0"/>
                <a:cs typeface="Calibri" pitchFamily="34" charset="0"/>
              </a:rPr>
              <a:t>(10);  </a:t>
            </a:r>
          </a:p>
          <a:p>
            <a:pPr lvl="1">
              <a:buNone/>
            </a:pPr>
            <a:r>
              <a:rPr lang="en-US" sz="1200" b="1" dirty="0" smtClean="0">
                <a:latin typeface="Calibri" pitchFamily="34" charset="0"/>
                <a:cs typeface="Calibri" pitchFamily="34" charset="0"/>
              </a:rPr>
              <a:t>List </a:t>
            </a:r>
            <a:r>
              <a:rPr lang="en-US" sz="1200" b="1" dirty="0" err="1" smtClean="0">
                <a:latin typeface="Calibri" pitchFamily="34" charset="0"/>
                <a:cs typeface="Calibri" pitchFamily="34" charset="0"/>
              </a:rPr>
              <a:t>list</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query.list</a:t>
            </a:r>
            <a:r>
              <a:rPr lang="en-US" sz="1200" b="1" dirty="0" smtClean="0">
                <a:latin typeface="Calibri" pitchFamily="34" charset="0"/>
                <a:cs typeface="Calibri" pitchFamily="34" charset="0"/>
              </a:rPr>
              <a:t>();//will return the records from 5 to 10th number  </a:t>
            </a:r>
          </a:p>
          <a:p>
            <a:endParaRPr lang="en-US" sz="1400" dirty="0" smtClean="0"/>
          </a:p>
          <a:p>
            <a:pPr algn="just"/>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 Example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WHERE Clause: </a:t>
            </a:r>
            <a:r>
              <a:rPr lang="en-US" sz="1400" dirty="0" smtClean="0">
                <a:latin typeface="Calibri" pitchFamily="34" charset="0"/>
                <a:cs typeface="Calibri" pitchFamily="34" charset="0"/>
              </a:rPr>
              <a:t>If you want to narrow the specific objects that are returned from storage, you use the WHERE clause. Following is the simple syntax of using WHERE clause:</a:t>
            </a:r>
          </a:p>
          <a:p>
            <a:pPr lvl="1" algn="just">
              <a:buNone/>
            </a:pPr>
            <a:r>
              <a:rPr lang="en-US" sz="1400" b="1" dirty="0" smtClean="0">
                <a:latin typeface="Calibri" pitchFamily="34" charset="0"/>
                <a:cs typeface="Calibri" pitchFamily="34" charset="0"/>
              </a:rPr>
              <a:t>Query </a:t>
            </a:r>
            <a:r>
              <a:rPr lang="en-US" sz="1400" b="1" dirty="0" err="1" smtClean="0">
                <a:latin typeface="Calibri" pitchFamily="34" charset="0"/>
                <a:cs typeface="Calibri" pitchFamily="34" charset="0"/>
              </a:rPr>
              <a:t>query</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session.createQuery</a:t>
            </a:r>
            <a:r>
              <a:rPr lang="en-US" sz="1400" b="1" dirty="0" smtClean="0">
                <a:latin typeface="Calibri" pitchFamily="34" charset="0"/>
                <a:cs typeface="Calibri" pitchFamily="34" charset="0"/>
              </a:rPr>
              <a:t>("FROM Employee E WHERE E.id = 10“); </a:t>
            </a:r>
          </a:p>
          <a:p>
            <a:pPr lvl="1" algn="just">
              <a:buNone/>
            </a:pPr>
            <a:r>
              <a:rPr lang="en-US" sz="1400" b="1" dirty="0" smtClean="0">
                <a:latin typeface="Calibri" pitchFamily="34" charset="0"/>
                <a:cs typeface="Calibri" pitchFamily="34" charset="0"/>
              </a:rPr>
              <a:t>List results = </a:t>
            </a:r>
            <a:r>
              <a:rPr lang="en-US" sz="1400" b="1" dirty="0" err="1" smtClean="0">
                <a:latin typeface="Calibri" pitchFamily="34" charset="0"/>
                <a:cs typeface="Calibri" pitchFamily="34" charset="0"/>
              </a:rPr>
              <a:t>query.list</a:t>
            </a:r>
            <a:r>
              <a:rPr lang="en-US" sz="1400" b="1" dirty="0" smtClean="0">
                <a:latin typeface="Calibri" pitchFamily="34" charset="0"/>
                <a:cs typeface="Calibri" pitchFamily="34" charset="0"/>
              </a:rPr>
              <a:t>();</a:t>
            </a:r>
          </a:p>
          <a:p>
            <a:pPr algn="just">
              <a:buFont typeface="Wingdings" pitchFamily="2" charset="2"/>
              <a:buChar char="q"/>
            </a:pPr>
            <a:r>
              <a:rPr lang="en-US" sz="1400" b="1" dirty="0" smtClean="0">
                <a:latin typeface="Calibri" pitchFamily="34" charset="0"/>
                <a:cs typeface="Calibri" pitchFamily="34" charset="0"/>
              </a:rPr>
              <a:t>ORDER BY Clause: </a:t>
            </a:r>
            <a:r>
              <a:rPr lang="en-US" sz="1400" dirty="0" smtClean="0">
                <a:latin typeface="Calibri" pitchFamily="34" charset="0"/>
                <a:cs typeface="Calibri" pitchFamily="34" charset="0"/>
              </a:rPr>
              <a:t>To sort your HQL query's results, you will need to use the </a:t>
            </a:r>
            <a:r>
              <a:rPr lang="en-US" sz="1400" b="1" dirty="0" smtClean="0">
                <a:latin typeface="Calibri" pitchFamily="34" charset="0"/>
                <a:cs typeface="Calibri" pitchFamily="34" charset="0"/>
              </a:rPr>
              <a:t>ORDER BY</a:t>
            </a:r>
            <a:r>
              <a:rPr lang="en-US" sz="1400" dirty="0" smtClean="0">
                <a:latin typeface="Calibri" pitchFamily="34" charset="0"/>
                <a:cs typeface="Calibri" pitchFamily="34" charset="0"/>
              </a:rPr>
              <a:t> clause. You can order the results by any property on the objects in the result set either ascending (ASC) or descending (DESC). Following is the simple syntax of using ORDER BY clause:</a:t>
            </a:r>
          </a:p>
          <a:p>
            <a:pPr lvl="1" algn="just">
              <a:buNone/>
            </a:pPr>
            <a:r>
              <a:rPr lang="en-US" sz="1400" b="1" dirty="0" smtClean="0">
                <a:latin typeface="Calibri" pitchFamily="34" charset="0"/>
                <a:cs typeface="Calibri" pitchFamily="34" charset="0"/>
              </a:rPr>
              <a:t>String </a:t>
            </a:r>
            <a:r>
              <a:rPr lang="en-US" sz="1400" b="1" dirty="0" err="1" smtClean="0">
                <a:latin typeface="Calibri" pitchFamily="34" charset="0"/>
                <a:cs typeface="Calibri" pitchFamily="34" charset="0"/>
              </a:rPr>
              <a:t>hql</a:t>
            </a:r>
            <a:r>
              <a:rPr lang="en-US" sz="1400" b="1" dirty="0" smtClean="0">
                <a:latin typeface="Calibri" pitchFamily="34" charset="0"/>
                <a:cs typeface="Calibri" pitchFamily="34" charset="0"/>
              </a:rPr>
              <a:t> = "FROM Employee E WHERE E.id &gt; 10 ORDER BY </a:t>
            </a:r>
            <a:r>
              <a:rPr lang="en-US" sz="1400" b="1" dirty="0" err="1" smtClean="0">
                <a:latin typeface="Calibri" pitchFamily="34" charset="0"/>
                <a:cs typeface="Calibri" pitchFamily="34" charset="0"/>
              </a:rPr>
              <a:t>E.salary</a:t>
            </a:r>
            <a:r>
              <a:rPr lang="en-US" sz="1400" b="1" dirty="0" smtClean="0">
                <a:latin typeface="Calibri" pitchFamily="34" charset="0"/>
                <a:cs typeface="Calibri" pitchFamily="34" charset="0"/>
              </a:rPr>
              <a:t> DESC"; </a:t>
            </a:r>
          </a:p>
          <a:p>
            <a:pPr lvl="1" algn="just">
              <a:buNone/>
            </a:pPr>
            <a:r>
              <a:rPr lang="en-US" sz="1400" b="1" dirty="0" smtClean="0">
                <a:latin typeface="Calibri" pitchFamily="34" charset="0"/>
                <a:cs typeface="Calibri" pitchFamily="34" charset="0"/>
              </a:rPr>
              <a:t>Query </a:t>
            </a:r>
            <a:r>
              <a:rPr lang="en-US" sz="1400" b="1" dirty="0" err="1" smtClean="0">
                <a:latin typeface="Calibri" pitchFamily="34" charset="0"/>
                <a:cs typeface="Calibri" pitchFamily="34" charset="0"/>
              </a:rPr>
              <a:t>query</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session.createQuery</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hql</a:t>
            </a:r>
            <a:r>
              <a:rPr lang="en-US" sz="1400" b="1" dirty="0" smtClean="0">
                <a:latin typeface="Calibri" pitchFamily="34" charset="0"/>
                <a:cs typeface="Calibri" pitchFamily="34" charset="0"/>
              </a:rPr>
              <a:t>); </a:t>
            </a:r>
          </a:p>
          <a:p>
            <a:pPr lvl="1" algn="just">
              <a:buNone/>
            </a:pPr>
            <a:r>
              <a:rPr lang="en-US" sz="1400" b="1" dirty="0" smtClean="0">
                <a:latin typeface="Calibri" pitchFamily="34" charset="0"/>
                <a:cs typeface="Calibri" pitchFamily="34" charset="0"/>
              </a:rPr>
              <a:t>List results = </a:t>
            </a:r>
            <a:r>
              <a:rPr lang="en-US" sz="1400" b="1" dirty="0" err="1" smtClean="0">
                <a:latin typeface="Calibri" pitchFamily="34" charset="0"/>
                <a:cs typeface="Calibri" pitchFamily="34" charset="0"/>
              </a:rPr>
              <a:t>query.list</a:t>
            </a:r>
            <a:r>
              <a:rPr lang="en-US" sz="1400" b="1"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One-To-One Bidirectional Using Foreign-key</a:t>
            </a:r>
          </a:p>
        </p:txBody>
      </p:sp>
      <p:graphicFrame>
        <p:nvGraphicFramePr>
          <p:cNvPr id="5" name="Content Placeholder 4"/>
          <p:cNvGraphicFramePr>
            <a:graphicFrameLocks noGrp="1"/>
          </p:cNvGraphicFramePr>
          <p:nvPr>
            <p:ph sz="quarter" idx="13"/>
          </p:nvPr>
        </p:nvGraphicFramePr>
        <p:xfrm>
          <a:off x="609600" y="149225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sng" kern="1200" dirty="0" err="1" smtClean="0">
                          <a:solidFill>
                            <a:srgbClr val="7030A0"/>
                          </a:solidFill>
                          <a:latin typeface="Calibri" pitchFamily="34" charset="0"/>
                          <a:ea typeface="+mn-ea"/>
                          <a:cs typeface="Calibri" pitchFamily="34" charset="0"/>
                        </a:rPr>
                        <a:t>Person.hbm.xml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&lt;?xml version=</a:t>
                      </a:r>
                      <a:r>
                        <a:rPr lang="en-US" sz="1400" i="1" kern="1200" dirty="0" smtClean="0">
                          <a:solidFill>
                            <a:schemeClr val="tx1"/>
                          </a:solidFill>
                          <a:latin typeface="Calibri" pitchFamily="34" charset="0"/>
                          <a:ea typeface="+mn-ea"/>
                          <a:cs typeface="Calibri" pitchFamily="34" charset="0"/>
                        </a:rPr>
                        <a:t>"1.0" encoding="UTF-8"?&gt;</a:t>
                      </a:r>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&lt;!DOCTYPE hibernate-mapping PUBLIC</a:t>
                      </a:r>
                    </a:p>
                    <a:p>
                      <a:r>
                        <a:rPr lang="en-US" sz="1400" kern="1200" dirty="0" smtClean="0">
                          <a:solidFill>
                            <a:schemeClr val="tx1"/>
                          </a:solidFill>
                          <a:latin typeface="Calibri" pitchFamily="34" charset="0"/>
                          <a:ea typeface="+mn-ea"/>
                          <a:cs typeface="Calibri" pitchFamily="34" charset="0"/>
                        </a:rPr>
                        <a:t>  "-//Hibernate/Hibernate Mapping DTD 3.0//EN"</a:t>
                      </a:r>
                    </a:p>
                    <a:p>
                      <a:r>
                        <a:rPr lang="en-US" sz="1400" kern="1200" dirty="0" smtClean="0">
                          <a:solidFill>
                            <a:schemeClr val="tx1"/>
                          </a:solidFill>
                          <a:latin typeface="Calibri" pitchFamily="34" charset="0"/>
                          <a:ea typeface="+mn-ea"/>
                          <a:cs typeface="Calibri" pitchFamily="34" charset="0"/>
                        </a:rPr>
                        <a:t>  </a:t>
                      </a:r>
                      <a:r>
                        <a:rPr lang="en-US" sz="1400" kern="1200" dirty="0" smtClean="0">
                          <a:solidFill>
                            <a:schemeClr val="tx1"/>
                          </a:solidFill>
                          <a:latin typeface="Calibri" pitchFamily="34" charset="0"/>
                          <a:ea typeface="+mn-ea"/>
                          <a:cs typeface="Calibri" pitchFamily="34" charset="0"/>
                          <a:hlinkClick r:id="rId3"/>
                        </a:rPr>
                        <a:t>http://hibernate.sourceforge.net/hibernate-mapping-3.0.dtd</a:t>
                      </a:r>
                      <a:r>
                        <a:rPr lang="en-US" sz="1400" kern="1200" dirty="0" smtClean="0">
                          <a:solidFill>
                            <a:schemeClr val="tx1"/>
                          </a:solidFill>
                          <a:latin typeface="Calibri" pitchFamily="34" charset="0"/>
                          <a:ea typeface="+mn-ea"/>
                          <a:cs typeface="Calibri" pitchFamily="34" charset="0"/>
                        </a:rPr>
                        <a:t>&gt;</a:t>
                      </a:r>
                    </a:p>
                    <a:p>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&lt;hibernate-mapping package=</a:t>
                      </a:r>
                      <a:r>
                        <a:rPr lang="en-US" sz="1400" i="1" kern="1200" dirty="0" smtClean="0">
                          <a:solidFill>
                            <a:schemeClr val="tx1"/>
                          </a:solidFill>
                          <a:latin typeface="Calibri" pitchFamily="34" charset="0"/>
                          <a:ea typeface="+mn-ea"/>
                          <a:cs typeface="Calibri" pitchFamily="34" charset="0"/>
                        </a:rPr>
                        <a:t>"sample"&gt;</a:t>
                      </a:r>
                    </a:p>
                    <a:p>
                      <a:r>
                        <a:rPr lang="en-US" sz="1400" kern="1200" dirty="0" smtClean="0">
                          <a:solidFill>
                            <a:schemeClr val="tx1"/>
                          </a:solidFill>
                          <a:latin typeface="Calibri" pitchFamily="34" charset="0"/>
                          <a:ea typeface="+mn-ea"/>
                          <a:cs typeface="Calibri" pitchFamily="34" charset="0"/>
                        </a:rPr>
                        <a:t>&lt;class name=</a:t>
                      </a:r>
                      <a:r>
                        <a:rPr lang="en-US" sz="1400" i="1" kern="1200" dirty="0" smtClean="0">
                          <a:solidFill>
                            <a:schemeClr val="tx1"/>
                          </a:solidFill>
                          <a:latin typeface="Calibri" pitchFamily="34" charset="0"/>
                          <a:ea typeface="+mn-ea"/>
                          <a:cs typeface="Calibri" pitchFamily="34" charset="0"/>
                        </a:rPr>
                        <a:t>"Person" table="PERSON"&gt;</a:t>
                      </a:r>
                    </a:p>
                    <a:p>
                      <a:r>
                        <a:rPr lang="en-US" sz="1400" kern="1200" dirty="0" smtClean="0">
                          <a:solidFill>
                            <a:schemeClr val="tx1"/>
                          </a:solidFill>
                          <a:latin typeface="Calibri" pitchFamily="34" charset="0"/>
                          <a:ea typeface="+mn-ea"/>
                          <a:cs typeface="Calibri" pitchFamily="34" charset="0"/>
                        </a:rPr>
                        <a:t>&lt;id name=</a:t>
                      </a:r>
                      <a:r>
                        <a:rPr lang="en-US" sz="1400" i="1" kern="1200" dirty="0" smtClean="0">
                          <a:solidFill>
                            <a:schemeClr val="tx1"/>
                          </a:solidFill>
                          <a:latin typeface="Calibri" pitchFamily="34" charset="0"/>
                          <a:ea typeface="+mn-ea"/>
                          <a:cs typeface="Calibri" pitchFamily="34" charset="0"/>
                        </a:rPr>
                        <a:t>"id" type="</a:t>
                      </a:r>
                      <a:r>
                        <a:rPr lang="en-US" sz="1400" i="1" kern="1200" dirty="0" err="1" smtClean="0">
                          <a:solidFill>
                            <a:schemeClr val="tx1"/>
                          </a:solidFill>
                          <a:latin typeface="Calibri" pitchFamily="34" charset="0"/>
                          <a:ea typeface="+mn-ea"/>
                          <a:cs typeface="Calibri" pitchFamily="34" charset="0"/>
                        </a:rPr>
                        <a:t>java.lang.Long</a:t>
                      </a:r>
                      <a:r>
                        <a:rPr lang="en-US" sz="1400" i="1" kern="1200" dirty="0" smtClean="0">
                          <a:solidFill>
                            <a:schemeClr val="tx1"/>
                          </a:solidFill>
                          <a:latin typeface="Calibri" pitchFamily="34" charset="0"/>
                          <a:ea typeface="+mn-ea"/>
                          <a:cs typeface="Calibri" pitchFamily="34" charset="0"/>
                        </a:rPr>
                        <a:t>" column="id"&gt;</a:t>
                      </a:r>
                    </a:p>
                    <a:p>
                      <a:r>
                        <a:rPr lang="en-US" sz="1400" kern="1200" dirty="0" smtClean="0">
                          <a:solidFill>
                            <a:schemeClr val="tx1"/>
                          </a:solidFill>
                          <a:latin typeface="Calibri" pitchFamily="34" charset="0"/>
                          <a:ea typeface="+mn-ea"/>
                          <a:cs typeface="Calibri" pitchFamily="34" charset="0"/>
                        </a:rPr>
                        <a:t>&lt;generator class=</a:t>
                      </a:r>
                      <a:r>
                        <a:rPr lang="en-US" sz="1400" i="1" kern="1200" dirty="0" smtClean="0">
                          <a:solidFill>
                            <a:schemeClr val="tx1"/>
                          </a:solidFill>
                          <a:latin typeface="Calibri" pitchFamily="34" charset="0"/>
                          <a:ea typeface="+mn-ea"/>
                          <a:cs typeface="Calibri" pitchFamily="34" charset="0"/>
                        </a:rPr>
                        <a:t>"assigned" /&gt;</a:t>
                      </a:r>
                    </a:p>
                    <a:p>
                      <a:r>
                        <a:rPr lang="en-US" sz="1400" kern="1200" dirty="0" smtClean="0">
                          <a:solidFill>
                            <a:schemeClr val="tx1"/>
                          </a:solidFill>
                          <a:latin typeface="Calibri" pitchFamily="34" charset="0"/>
                          <a:ea typeface="+mn-ea"/>
                          <a:cs typeface="Calibri" pitchFamily="34" charset="0"/>
                        </a:rPr>
                        <a:t>&lt;/id&gt;</a:t>
                      </a:r>
                    </a:p>
                    <a:p>
                      <a:r>
                        <a:rPr lang="en-US" sz="1400" kern="1200" dirty="0" smtClean="0">
                          <a:solidFill>
                            <a:schemeClr val="tx1"/>
                          </a:solidFill>
                          <a:latin typeface="Calibri" pitchFamily="34" charset="0"/>
                          <a:ea typeface="+mn-ea"/>
                          <a:cs typeface="Calibri" pitchFamily="34" charset="0"/>
                        </a:rPr>
                        <a:t>&lt;property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personName</a:t>
                      </a:r>
                      <a:r>
                        <a:rPr lang="en-US" sz="1400" i="1" kern="1200" dirty="0" smtClean="0">
                          <a:solidFill>
                            <a:schemeClr val="tx1"/>
                          </a:solidFill>
                          <a:latin typeface="Calibri" pitchFamily="34" charset="0"/>
                          <a:ea typeface="+mn-ea"/>
                          <a:cs typeface="Calibri" pitchFamily="34" charset="0"/>
                        </a:rPr>
                        <a:t>" column="PERSON_NAME" type="string"</a:t>
                      </a:r>
                    </a:p>
                    <a:p>
                      <a:r>
                        <a:rPr lang="en-US" sz="1400" kern="1200" dirty="0" smtClean="0">
                          <a:solidFill>
                            <a:schemeClr val="tx1"/>
                          </a:solidFill>
                          <a:latin typeface="Calibri" pitchFamily="34" charset="0"/>
                          <a:ea typeface="+mn-ea"/>
                          <a:cs typeface="Calibri" pitchFamily="34" charset="0"/>
                        </a:rPr>
                        <a:t>not-null=</a:t>
                      </a:r>
                      <a:r>
                        <a:rPr lang="en-US" sz="1400" i="1" kern="1200" dirty="0" smtClean="0">
                          <a:solidFill>
                            <a:schemeClr val="tx1"/>
                          </a:solidFill>
                          <a:latin typeface="Calibri" pitchFamily="34" charset="0"/>
                          <a:ea typeface="+mn-ea"/>
                          <a:cs typeface="Calibri" pitchFamily="34" charset="0"/>
                        </a:rPr>
                        <a:t>"false" length="50" /&gt;</a:t>
                      </a:r>
                    </a:p>
                    <a:p>
                      <a:r>
                        <a:rPr lang="en-US" sz="1400" kern="1200" dirty="0" smtClean="0">
                          <a:solidFill>
                            <a:schemeClr val="tx1"/>
                          </a:solidFill>
                          <a:latin typeface="Calibri" pitchFamily="34" charset="0"/>
                          <a:ea typeface="+mn-ea"/>
                          <a:cs typeface="Calibri" pitchFamily="34" charset="0"/>
                        </a:rPr>
                        <a:t>&lt;one-to-one name=</a:t>
                      </a:r>
                      <a:r>
                        <a:rPr lang="en-US" sz="1400" i="1" kern="1200" dirty="0" smtClean="0">
                          <a:solidFill>
                            <a:schemeClr val="tx1"/>
                          </a:solidFill>
                          <a:latin typeface="Calibri" pitchFamily="34" charset="0"/>
                          <a:ea typeface="+mn-ea"/>
                          <a:cs typeface="Calibri" pitchFamily="34" charset="0"/>
                        </a:rPr>
                        <a:t>"address" class="Address" cascade="all" /&gt;</a:t>
                      </a:r>
                      <a:endParaRPr lang="en-US" sz="1400" kern="1200" dirty="0" smtClean="0">
                        <a:solidFill>
                          <a:schemeClr val="tx1"/>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&lt;/class&gt;</a:t>
                      </a:r>
                    </a:p>
                    <a:p>
                      <a:r>
                        <a:rPr lang="en-US" sz="14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 Example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GROUP BY Clause: </a:t>
            </a:r>
            <a:r>
              <a:rPr lang="en-US" sz="1400" dirty="0" smtClean="0">
                <a:latin typeface="Calibri" pitchFamily="34" charset="0"/>
                <a:cs typeface="Calibri" pitchFamily="34" charset="0"/>
              </a:rPr>
              <a:t>This clause lets Hibernate pull information from the database and group it based on a value of an attribute and, typically, use the result to include an aggregate value. Following is the simple syntax of using GROUP BY clause:</a:t>
            </a:r>
          </a:p>
          <a:p>
            <a:pPr lvl="1">
              <a:buNone/>
            </a:pPr>
            <a:r>
              <a:rPr lang="en-US" sz="1400" b="1" dirty="0" smtClean="0">
                <a:latin typeface="Calibri" pitchFamily="34" charset="0"/>
                <a:cs typeface="Calibri" pitchFamily="34" charset="0"/>
              </a:rPr>
              <a:t>String </a:t>
            </a:r>
            <a:r>
              <a:rPr lang="en-US" sz="1400" b="1" dirty="0" err="1" smtClean="0">
                <a:latin typeface="Calibri" pitchFamily="34" charset="0"/>
                <a:cs typeface="Calibri" pitchFamily="34" charset="0"/>
              </a:rPr>
              <a:t>hql</a:t>
            </a:r>
            <a:r>
              <a:rPr lang="en-US" sz="1400" b="1" dirty="0" smtClean="0">
                <a:latin typeface="Calibri" pitchFamily="34" charset="0"/>
                <a:cs typeface="Calibri" pitchFamily="34" charset="0"/>
              </a:rPr>
              <a:t> = "SELECT SUM(</a:t>
            </a:r>
            <a:r>
              <a:rPr lang="en-US" sz="1400" b="1" dirty="0" err="1" smtClean="0">
                <a:latin typeface="Calibri" pitchFamily="34" charset="0"/>
                <a:cs typeface="Calibri" pitchFamily="34" charset="0"/>
              </a:rPr>
              <a:t>E.salary</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E.firtName</a:t>
            </a:r>
            <a:r>
              <a:rPr lang="en-US" sz="1400" b="1" dirty="0" smtClean="0">
                <a:latin typeface="Calibri" pitchFamily="34" charset="0"/>
                <a:cs typeface="Calibri" pitchFamily="34" charset="0"/>
              </a:rPr>
              <a:t> FROM Employee E GROUP BY </a:t>
            </a:r>
            <a:r>
              <a:rPr lang="en-US" sz="1400" b="1" dirty="0" err="1" smtClean="0">
                <a:latin typeface="Calibri" pitchFamily="34" charset="0"/>
                <a:cs typeface="Calibri" pitchFamily="34" charset="0"/>
              </a:rPr>
              <a:t>E.firstName</a:t>
            </a:r>
            <a:r>
              <a:rPr lang="en-US" sz="1400" b="1" dirty="0" smtClean="0">
                <a:latin typeface="Calibri" pitchFamily="34" charset="0"/>
                <a:cs typeface="Calibri" pitchFamily="34" charset="0"/>
              </a:rPr>
              <a:t>"; </a:t>
            </a:r>
          </a:p>
          <a:p>
            <a:pPr lvl="1">
              <a:buNone/>
            </a:pPr>
            <a:r>
              <a:rPr lang="en-US" sz="1400" b="1" dirty="0" smtClean="0">
                <a:latin typeface="Calibri" pitchFamily="34" charset="0"/>
                <a:cs typeface="Calibri" pitchFamily="34" charset="0"/>
              </a:rPr>
              <a:t>Query </a:t>
            </a:r>
            <a:r>
              <a:rPr lang="en-US" sz="1400" b="1" dirty="0" err="1" smtClean="0">
                <a:latin typeface="Calibri" pitchFamily="34" charset="0"/>
                <a:cs typeface="Calibri" pitchFamily="34" charset="0"/>
              </a:rPr>
              <a:t>query</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session.createQuery</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hql</a:t>
            </a:r>
            <a:r>
              <a:rPr lang="en-US" sz="1400" b="1" dirty="0" smtClean="0">
                <a:latin typeface="Calibri" pitchFamily="34" charset="0"/>
                <a:cs typeface="Calibri" pitchFamily="34" charset="0"/>
              </a:rPr>
              <a:t>); List results = </a:t>
            </a:r>
            <a:r>
              <a:rPr lang="en-US" sz="1400" b="1" dirty="0" err="1" smtClean="0">
                <a:latin typeface="Calibri" pitchFamily="34" charset="0"/>
                <a:cs typeface="Calibri" pitchFamily="34" charset="0"/>
              </a:rPr>
              <a:t>query.list</a:t>
            </a:r>
            <a:r>
              <a:rPr lang="en-US" sz="1400" b="1" dirty="0" smtClean="0">
                <a:latin typeface="Calibri" pitchFamily="34" charset="0"/>
                <a:cs typeface="Calibri" pitchFamily="34" charset="0"/>
              </a:rPr>
              <a:t>();</a:t>
            </a:r>
          </a:p>
          <a:p>
            <a:pPr>
              <a:buFont typeface="Wingdings" pitchFamily="2" charset="2"/>
              <a:buChar char="q"/>
            </a:pPr>
            <a:r>
              <a:rPr lang="en-US" sz="1400" b="1" dirty="0" smtClean="0">
                <a:latin typeface="Calibri" pitchFamily="34" charset="0"/>
                <a:cs typeface="Calibri" pitchFamily="34" charset="0"/>
              </a:rPr>
              <a:t>Using Named </a:t>
            </a:r>
            <a:r>
              <a:rPr lang="en-US" sz="1400" b="1" dirty="0" err="1" smtClean="0">
                <a:latin typeface="Calibri" pitchFamily="34" charset="0"/>
                <a:cs typeface="Calibri" pitchFamily="34" charset="0"/>
              </a:rPr>
              <a:t>Paramters</a:t>
            </a:r>
            <a:r>
              <a:rPr lang="en-US" sz="1400" b="1" dirty="0" smtClean="0">
                <a:latin typeface="Calibri" pitchFamily="34" charset="0"/>
                <a:cs typeface="Calibri" pitchFamily="34" charset="0"/>
              </a:rPr>
              <a:t>: </a:t>
            </a:r>
            <a:r>
              <a:rPr lang="en-US" sz="1400" dirty="0" smtClean="0">
                <a:latin typeface="Calibri" pitchFamily="34" charset="0"/>
                <a:cs typeface="Calibri" pitchFamily="34" charset="0"/>
              </a:rPr>
              <a:t>Hibernate supports named parameters in its HQL queries. This makes writing HQL queries that accept input from the user easy and you do not have to defend against SQL injection attacks. Following is the simple syntax of using named parameters:</a:t>
            </a:r>
          </a:p>
          <a:p>
            <a:pPr lvl="1">
              <a:buNone/>
            </a:pPr>
            <a:r>
              <a:rPr lang="en-US" sz="1400" b="1" dirty="0" smtClean="0">
                <a:latin typeface="Calibri" pitchFamily="34" charset="0"/>
                <a:cs typeface="Calibri" pitchFamily="34" charset="0"/>
              </a:rPr>
              <a:t>Query </a:t>
            </a:r>
            <a:r>
              <a:rPr lang="en-US" sz="1400" b="1" dirty="0" err="1" smtClean="0">
                <a:latin typeface="Calibri" pitchFamily="34" charset="0"/>
                <a:cs typeface="Calibri" pitchFamily="34" charset="0"/>
              </a:rPr>
              <a:t>query</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session.createQuery</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hql</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query.setParameter</a:t>
            </a:r>
            <a:r>
              <a:rPr lang="en-US" sz="1400" b="1" dirty="0" smtClean="0">
                <a:latin typeface="Calibri" pitchFamily="34" charset="0"/>
                <a:cs typeface="Calibri" pitchFamily="34" charset="0"/>
              </a:rPr>
              <a:t>("FROM Employee E WHERE E.id = :</a:t>
            </a:r>
            <a:r>
              <a:rPr lang="en-US" sz="1400" b="1" dirty="0" err="1" smtClean="0">
                <a:latin typeface="Calibri" pitchFamily="34" charset="0"/>
                <a:cs typeface="Calibri" pitchFamily="34" charset="0"/>
              </a:rPr>
              <a:t>employee_id</a:t>
            </a:r>
            <a:r>
              <a:rPr lang="en-US" sz="1400" b="1" dirty="0" smtClean="0">
                <a:latin typeface="Calibri" pitchFamily="34" charset="0"/>
                <a:cs typeface="Calibri" pitchFamily="34" charset="0"/>
              </a:rPr>
              <a:t>"); </a:t>
            </a:r>
          </a:p>
          <a:p>
            <a:pPr lvl="1">
              <a:buNone/>
            </a:pPr>
            <a:r>
              <a:rPr lang="en-US" sz="1400" b="1" dirty="0" err="1" smtClean="0">
                <a:latin typeface="Calibri" pitchFamily="34" charset="0"/>
                <a:cs typeface="Calibri" pitchFamily="34" charset="0"/>
              </a:rPr>
              <a:t>query.setParameter</a:t>
            </a:r>
            <a:r>
              <a:rPr lang="en-US" sz="1400" b="1" dirty="0" smtClean="0">
                <a:latin typeface="Calibri" pitchFamily="34" charset="0"/>
                <a:cs typeface="Calibri" pitchFamily="34" charset="0"/>
              </a:rPr>
              <a:t>("employee_id",10); </a:t>
            </a:r>
          </a:p>
          <a:p>
            <a:pPr lvl="1">
              <a:buNone/>
            </a:pPr>
            <a:r>
              <a:rPr lang="en-US" sz="1400" b="1" dirty="0" smtClean="0">
                <a:latin typeface="Calibri" pitchFamily="34" charset="0"/>
                <a:cs typeface="Calibri" pitchFamily="34" charset="0"/>
              </a:rPr>
              <a:t>List results = </a:t>
            </a:r>
            <a:r>
              <a:rPr lang="en-US" sz="1400" b="1" dirty="0" err="1" smtClean="0">
                <a:latin typeface="Calibri" pitchFamily="34" charset="0"/>
                <a:cs typeface="Calibri" pitchFamily="34" charset="0"/>
              </a:rPr>
              <a:t>query.list</a:t>
            </a:r>
            <a:r>
              <a:rPr lang="en-US" sz="1400" b="1" dirty="0" smtClean="0">
                <a:latin typeface="Calibri" pitchFamily="34" charset="0"/>
                <a:cs typeface="Calibri" pitchFamily="34" charset="0"/>
              </a:rPr>
              <a:t>();</a:t>
            </a:r>
            <a:endParaRPr lang="en-US" sz="1400" b="1"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 Example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200" b="1" dirty="0" smtClean="0">
                <a:latin typeface="Calibri" pitchFamily="34" charset="0"/>
                <a:cs typeface="Calibri" pitchFamily="34" charset="0"/>
              </a:rPr>
              <a:t>UPDATE Clause: </a:t>
            </a:r>
            <a:r>
              <a:rPr lang="en-US" sz="1200" dirty="0" smtClean="0">
                <a:latin typeface="Calibri" pitchFamily="34" charset="0"/>
                <a:cs typeface="Calibri" pitchFamily="34" charset="0"/>
              </a:rPr>
              <a:t>The </a:t>
            </a:r>
            <a:r>
              <a:rPr lang="en-US" sz="1200" b="1" dirty="0" smtClean="0">
                <a:latin typeface="Calibri" pitchFamily="34" charset="0"/>
                <a:cs typeface="Calibri" pitchFamily="34" charset="0"/>
              </a:rPr>
              <a:t>UPDATE</a:t>
            </a:r>
            <a:r>
              <a:rPr lang="en-US" sz="1200" dirty="0" smtClean="0">
                <a:latin typeface="Calibri" pitchFamily="34" charset="0"/>
                <a:cs typeface="Calibri" pitchFamily="34" charset="0"/>
              </a:rPr>
              <a:t> clause can be used to update one or more properties of an one or more objects. Following is the simple syntax of using UPDATE clause:</a:t>
            </a:r>
          </a:p>
          <a:p>
            <a:pPr lvl="1">
              <a:buNone/>
            </a:pPr>
            <a:r>
              <a:rPr lang="en-US" sz="1200" b="1" dirty="0" smtClean="0">
                <a:latin typeface="Calibri" pitchFamily="34" charset="0"/>
                <a:cs typeface="Calibri" pitchFamily="34" charset="0"/>
              </a:rPr>
              <a:t>String </a:t>
            </a:r>
            <a:r>
              <a:rPr lang="en-US" sz="1200" b="1" dirty="0" err="1" smtClean="0">
                <a:latin typeface="Calibri" pitchFamily="34" charset="0"/>
                <a:cs typeface="Calibri" pitchFamily="34" charset="0"/>
              </a:rPr>
              <a:t>hql</a:t>
            </a:r>
            <a:r>
              <a:rPr lang="en-US" sz="1200" b="1" dirty="0" smtClean="0">
                <a:latin typeface="Calibri" pitchFamily="34" charset="0"/>
                <a:cs typeface="Calibri" pitchFamily="34" charset="0"/>
              </a:rPr>
              <a:t> = "UPDATE Employee set salary = :salary " + "WHERE id = :</a:t>
            </a:r>
            <a:r>
              <a:rPr lang="en-US" sz="1200" b="1" dirty="0" err="1" smtClean="0">
                <a:latin typeface="Calibri" pitchFamily="34" charset="0"/>
                <a:cs typeface="Calibri" pitchFamily="34" charset="0"/>
              </a:rPr>
              <a:t>employee_id</a:t>
            </a:r>
            <a:r>
              <a:rPr lang="en-US" sz="1200" b="1" dirty="0" smtClean="0">
                <a:latin typeface="Calibri" pitchFamily="34" charset="0"/>
                <a:cs typeface="Calibri" pitchFamily="34" charset="0"/>
              </a:rPr>
              <a:t>"; </a:t>
            </a:r>
          </a:p>
          <a:p>
            <a:pPr lvl="1">
              <a:buNone/>
            </a:pPr>
            <a:r>
              <a:rPr lang="en-US" sz="1200" b="1" dirty="0" smtClean="0">
                <a:latin typeface="Calibri" pitchFamily="34" charset="0"/>
                <a:cs typeface="Calibri" pitchFamily="34" charset="0"/>
              </a:rPr>
              <a:t>Query </a:t>
            </a:r>
            <a:r>
              <a:rPr lang="en-US" sz="1200" b="1" dirty="0" err="1" smtClean="0">
                <a:latin typeface="Calibri" pitchFamily="34" charset="0"/>
                <a:cs typeface="Calibri" pitchFamily="34" charset="0"/>
              </a:rPr>
              <a:t>query</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session.createQuery</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hql</a:t>
            </a: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query.setParameter</a:t>
            </a:r>
            <a:r>
              <a:rPr lang="en-US" sz="1200" b="1" dirty="0" smtClean="0">
                <a:latin typeface="Calibri" pitchFamily="34" charset="0"/>
                <a:cs typeface="Calibri" pitchFamily="34" charset="0"/>
              </a:rPr>
              <a:t>("salary", 1000);</a:t>
            </a:r>
          </a:p>
          <a:p>
            <a:pPr lvl="1">
              <a:buNone/>
            </a:pPr>
            <a:r>
              <a:rPr lang="en-US" sz="1200" b="1" dirty="0" err="1" smtClean="0">
                <a:latin typeface="Calibri" pitchFamily="34" charset="0"/>
                <a:cs typeface="Calibri" pitchFamily="34" charset="0"/>
              </a:rPr>
              <a:t>query.setParameter</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employee_id</a:t>
            </a:r>
            <a:r>
              <a:rPr lang="en-US" sz="1200" b="1" dirty="0" smtClean="0">
                <a:latin typeface="Calibri" pitchFamily="34" charset="0"/>
                <a:cs typeface="Calibri" pitchFamily="34" charset="0"/>
              </a:rPr>
              <a:t>", 10);</a:t>
            </a:r>
          </a:p>
          <a:p>
            <a:pPr lvl="1">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int</a:t>
            </a:r>
            <a:r>
              <a:rPr lang="en-US" sz="1200" b="1" dirty="0" smtClean="0">
                <a:latin typeface="Calibri" pitchFamily="34" charset="0"/>
                <a:cs typeface="Calibri" pitchFamily="34" charset="0"/>
              </a:rPr>
              <a:t> result = </a:t>
            </a:r>
            <a:r>
              <a:rPr lang="en-US" sz="1200" b="1" dirty="0" err="1" smtClean="0">
                <a:latin typeface="Calibri" pitchFamily="34" charset="0"/>
                <a:cs typeface="Calibri" pitchFamily="34" charset="0"/>
              </a:rPr>
              <a:t>query.executeUpdate</a:t>
            </a:r>
            <a:r>
              <a:rPr lang="en-US" sz="1200" b="1"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System.out.println</a:t>
            </a:r>
            <a:r>
              <a:rPr lang="en-US" sz="1200" b="1" dirty="0" smtClean="0">
                <a:latin typeface="Calibri" pitchFamily="34" charset="0"/>
                <a:cs typeface="Calibri" pitchFamily="34" charset="0"/>
              </a:rPr>
              <a:t>("Rows affected: " + result);</a:t>
            </a:r>
          </a:p>
          <a:p>
            <a:pPr>
              <a:buFont typeface="Wingdings" pitchFamily="2" charset="2"/>
              <a:buChar char="q"/>
            </a:pPr>
            <a:r>
              <a:rPr lang="en-US" sz="1200" b="1" dirty="0" smtClean="0">
                <a:latin typeface="Calibri" pitchFamily="34" charset="0"/>
                <a:cs typeface="Calibri" pitchFamily="34" charset="0"/>
              </a:rPr>
              <a:t>DELETE Clause: </a:t>
            </a:r>
            <a:r>
              <a:rPr lang="en-US" sz="1200" dirty="0" smtClean="0">
                <a:latin typeface="Calibri" pitchFamily="34" charset="0"/>
                <a:cs typeface="Calibri" pitchFamily="34" charset="0"/>
              </a:rPr>
              <a:t>The </a:t>
            </a:r>
            <a:r>
              <a:rPr lang="en-US" sz="1200" b="1" dirty="0" smtClean="0">
                <a:latin typeface="Calibri" pitchFamily="34" charset="0"/>
                <a:cs typeface="Calibri" pitchFamily="34" charset="0"/>
              </a:rPr>
              <a:t>DELETE</a:t>
            </a:r>
            <a:r>
              <a:rPr lang="en-US" sz="1200" dirty="0" smtClean="0">
                <a:latin typeface="Calibri" pitchFamily="34" charset="0"/>
                <a:cs typeface="Calibri" pitchFamily="34" charset="0"/>
              </a:rPr>
              <a:t> clause can be used to delete one or more objects. Following is the simple syntax of using DELETE clause:</a:t>
            </a:r>
          </a:p>
          <a:p>
            <a:pPr lvl="1">
              <a:buNone/>
            </a:pPr>
            <a:r>
              <a:rPr lang="en-US" sz="1200" b="1" dirty="0" smtClean="0">
                <a:latin typeface="Calibri" pitchFamily="34" charset="0"/>
                <a:cs typeface="Calibri" pitchFamily="34" charset="0"/>
              </a:rPr>
              <a:t>String </a:t>
            </a:r>
            <a:r>
              <a:rPr lang="en-US" sz="1200" b="1" dirty="0" err="1" smtClean="0">
                <a:latin typeface="Calibri" pitchFamily="34" charset="0"/>
                <a:cs typeface="Calibri" pitchFamily="34" charset="0"/>
              </a:rPr>
              <a:t>hql</a:t>
            </a:r>
            <a:r>
              <a:rPr lang="en-US" sz="1200" b="1" dirty="0" smtClean="0">
                <a:latin typeface="Calibri" pitchFamily="34" charset="0"/>
                <a:cs typeface="Calibri" pitchFamily="34" charset="0"/>
              </a:rPr>
              <a:t> = "DELETE FROM Employee " + "WHERE id = :</a:t>
            </a:r>
            <a:r>
              <a:rPr lang="en-US" sz="1200" b="1" dirty="0" err="1" smtClean="0">
                <a:latin typeface="Calibri" pitchFamily="34" charset="0"/>
                <a:cs typeface="Calibri" pitchFamily="34" charset="0"/>
              </a:rPr>
              <a:t>employee_id</a:t>
            </a:r>
            <a:r>
              <a:rPr lang="en-US" sz="1200" b="1" dirty="0" smtClean="0">
                <a:latin typeface="Calibri" pitchFamily="34" charset="0"/>
                <a:cs typeface="Calibri" pitchFamily="34" charset="0"/>
              </a:rPr>
              <a:t>"; </a:t>
            </a:r>
          </a:p>
          <a:p>
            <a:pPr lvl="1">
              <a:buNone/>
            </a:pPr>
            <a:r>
              <a:rPr lang="en-US" sz="1200" b="1" dirty="0" smtClean="0">
                <a:latin typeface="Calibri" pitchFamily="34" charset="0"/>
                <a:cs typeface="Calibri" pitchFamily="34" charset="0"/>
              </a:rPr>
              <a:t>Query </a:t>
            </a:r>
            <a:r>
              <a:rPr lang="en-US" sz="1200" b="1" dirty="0" err="1" smtClean="0">
                <a:latin typeface="Calibri" pitchFamily="34" charset="0"/>
                <a:cs typeface="Calibri" pitchFamily="34" charset="0"/>
              </a:rPr>
              <a:t>query</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session.createQuery</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hql</a:t>
            </a: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query.setParameter</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employee_id</a:t>
            </a:r>
            <a:r>
              <a:rPr lang="en-US" sz="1200" b="1" dirty="0" smtClean="0">
                <a:latin typeface="Calibri" pitchFamily="34" charset="0"/>
                <a:cs typeface="Calibri" pitchFamily="34" charset="0"/>
              </a:rPr>
              <a:t>", 10);</a:t>
            </a:r>
          </a:p>
          <a:p>
            <a:pPr lvl="1">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int</a:t>
            </a:r>
            <a:r>
              <a:rPr lang="en-US" sz="1200" b="1" dirty="0" smtClean="0">
                <a:latin typeface="Calibri" pitchFamily="34" charset="0"/>
                <a:cs typeface="Calibri" pitchFamily="34" charset="0"/>
              </a:rPr>
              <a:t> result = </a:t>
            </a:r>
            <a:r>
              <a:rPr lang="en-US" sz="1200" b="1" dirty="0" err="1" smtClean="0">
                <a:latin typeface="Calibri" pitchFamily="34" charset="0"/>
                <a:cs typeface="Calibri" pitchFamily="34" charset="0"/>
              </a:rPr>
              <a:t>query.executeUpdate</a:t>
            </a:r>
            <a:r>
              <a:rPr lang="en-US" sz="1200" b="1"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System.out.println</a:t>
            </a:r>
            <a:r>
              <a:rPr lang="en-US" sz="1200" b="1" dirty="0" smtClean="0">
                <a:latin typeface="Calibri" pitchFamily="34" charset="0"/>
                <a:cs typeface="Calibri" pitchFamily="34" charset="0"/>
              </a:rPr>
              <a:t>("Rows affected: " + result);</a:t>
            </a:r>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HQL: Aggregate Methods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HQL supports a range of aggregate methods, similar to SQL. They work the same way in HQL as in SQL and following is the list of the available functions:</a:t>
            </a:r>
          </a:p>
          <a:p>
            <a:pPr>
              <a:buFont typeface="+mj-lt"/>
              <a:buAutoNum type="arabicPeriod"/>
            </a:pPr>
            <a:r>
              <a:rPr lang="en-US" sz="1400" b="1" dirty="0" err="1" smtClean="0">
                <a:latin typeface="Calibri" pitchFamily="34" charset="0"/>
                <a:cs typeface="Calibri" pitchFamily="34" charset="0"/>
              </a:rPr>
              <a:t>avg</a:t>
            </a:r>
            <a:r>
              <a:rPr lang="en-US" sz="1400" b="1" dirty="0" smtClean="0">
                <a:latin typeface="Calibri" pitchFamily="34" charset="0"/>
                <a:cs typeface="Calibri" pitchFamily="34" charset="0"/>
              </a:rPr>
              <a:t>(property name): The average of a property's value</a:t>
            </a:r>
          </a:p>
          <a:p>
            <a:pPr>
              <a:buFont typeface="+mj-lt"/>
              <a:buAutoNum type="arabicPeriod"/>
            </a:pPr>
            <a:r>
              <a:rPr lang="en-US" sz="1400" b="1" dirty="0" smtClean="0">
                <a:latin typeface="Calibri" pitchFamily="34" charset="0"/>
                <a:cs typeface="Calibri" pitchFamily="34" charset="0"/>
              </a:rPr>
              <a:t>count(property name or *): The number of times a property occurs in the results</a:t>
            </a:r>
          </a:p>
          <a:p>
            <a:pPr>
              <a:buFont typeface="+mj-lt"/>
              <a:buAutoNum type="arabicPeriod"/>
            </a:pPr>
            <a:r>
              <a:rPr lang="en-US" sz="1400" b="1" dirty="0" smtClean="0">
                <a:latin typeface="Calibri" pitchFamily="34" charset="0"/>
                <a:cs typeface="Calibri" pitchFamily="34" charset="0"/>
              </a:rPr>
              <a:t>max(property name): The maximum value of the property values</a:t>
            </a:r>
          </a:p>
          <a:p>
            <a:pPr>
              <a:buFont typeface="+mj-lt"/>
              <a:buAutoNum type="arabicPeriod"/>
            </a:pPr>
            <a:r>
              <a:rPr lang="en-US" sz="1400" b="1" dirty="0" smtClean="0">
                <a:latin typeface="Calibri" pitchFamily="34" charset="0"/>
                <a:cs typeface="Calibri" pitchFamily="34" charset="0"/>
              </a:rPr>
              <a:t>min(property name): The minimum value of the property values</a:t>
            </a:r>
          </a:p>
          <a:p>
            <a:pPr>
              <a:buFont typeface="+mj-lt"/>
              <a:buAutoNum type="arabicPeriod"/>
            </a:pPr>
            <a:r>
              <a:rPr lang="en-US" sz="1400" b="1" dirty="0" smtClean="0">
                <a:latin typeface="Calibri" pitchFamily="34" charset="0"/>
                <a:cs typeface="Calibri" pitchFamily="34" charset="0"/>
              </a:rPr>
              <a:t>sum(property name): The sum total of the property values</a:t>
            </a:r>
          </a:p>
          <a:p>
            <a:pPr>
              <a:buFont typeface="+mj-lt"/>
              <a:buAutoNum type="arabicPeriod"/>
            </a:pPr>
            <a:r>
              <a:rPr lang="en-US" sz="1400" b="1" dirty="0" smtClean="0">
                <a:latin typeface="Calibri" pitchFamily="34" charset="0"/>
                <a:cs typeface="Calibri" pitchFamily="34" charset="0"/>
              </a:rPr>
              <a:t>Example:</a:t>
            </a:r>
          </a:p>
          <a:p>
            <a:pPr lvl="1">
              <a:buNone/>
            </a:pPr>
            <a:r>
              <a:rPr lang="en-US" sz="1400" dirty="0" smtClean="0">
                <a:latin typeface="Calibri" pitchFamily="34" charset="0"/>
                <a:cs typeface="Calibri" pitchFamily="34" charset="0"/>
              </a:rPr>
              <a:t>String </a:t>
            </a:r>
            <a:r>
              <a:rPr lang="en-US" sz="1400" dirty="0" err="1" smtClean="0">
                <a:latin typeface="Calibri" pitchFamily="34" charset="0"/>
                <a:cs typeface="Calibri" pitchFamily="34" charset="0"/>
              </a:rPr>
              <a:t>hql</a:t>
            </a:r>
            <a:r>
              <a:rPr lang="en-US" sz="1400" dirty="0" smtClean="0">
                <a:latin typeface="Calibri" pitchFamily="34" charset="0"/>
                <a:cs typeface="Calibri" pitchFamily="34" charset="0"/>
              </a:rPr>
              <a:t> = "SELECT count(distinct </a:t>
            </a:r>
            <a:r>
              <a:rPr lang="en-US" sz="1400" dirty="0" err="1" smtClean="0">
                <a:latin typeface="Calibri" pitchFamily="34" charset="0"/>
                <a:cs typeface="Calibri" pitchFamily="34" charset="0"/>
              </a:rPr>
              <a:t>E.firstName</a:t>
            </a:r>
            <a:r>
              <a:rPr lang="en-US" sz="1400" dirty="0" smtClean="0">
                <a:latin typeface="Calibri" pitchFamily="34" charset="0"/>
                <a:cs typeface="Calibri" pitchFamily="34" charset="0"/>
              </a:rPr>
              <a:t>) FROM Employee E"; </a:t>
            </a:r>
          </a:p>
          <a:p>
            <a:pPr lvl="1">
              <a:buNone/>
            </a:pPr>
            <a:r>
              <a:rPr lang="en-US" sz="1400" dirty="0" smtClean="0">
                <a:latin typeface="Calibri" pitchFamily="34" charset="0"/>
                <a:cs typeface="Calibri" pitchFamily="34" charset="0"/>
              </a:rPr>
              <a:t>Query </a:t>
            </a:r>
            <a:r>
              <a:rPr lang="en-US" sz="1400" dirty="0" err="1" smtClean="0">
                <a:latin typeface="Calibri" pitchFamily="34" charset="0"/>
                <a:cs typeface="Calibri" pitchFamily="34" charset="0"/>
              </a:rPr>
              <a:t>query</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session.createQuery</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hql</a:t>
            </a:r>
            <a:r>
              <a:rPr lang="en-US" sz="1400" dirty="0" smtClean="0">
                <a:latin typeface="Calibri" pitchFamily="34" charset="0"/>
                <a:cs typeface="Calibri" pitchFamily="34" charset="0"/>
              </a:rPr>
              <a:t>); </a:t>
            </a:r>
          </a:p>
          <a:p>
            <a:pPr lvl="1">
              <a:buNone/>
            </a:pPr>
            <a:r>
              <a:rPr lang="en-US" sz="1400" dirty="0" smtClean="0">
                <a:latin typeface="Calibri" pitchFamily="34" charset="0"/>
                <a:cs typeface="Calibri" pitchFamily="34" charset="0"/>
              </a:rPr>
              <a:t>List results = </a:t>
            </a:r>
            <a:r>
              <a:rPr lang="en-US" sz="1400" dirty="0" err="1" smtClean="0">
                <a:latin typeface="Calibri" pitchFamily="34" charset="0"/>
                <a:cs typeface="Calibri" pitchFamily="34" charset="0"/>
              </a:rPr>
              <a:t>query.list</a:t>
            </a:r>
            <a:r>
              <a:rPr lang="en-US" sz="1400" dirty="0" smtClean="0">
                <a:latin typeface="Calibri" pitchFamily="34" charset="0"/>
                <a:cs typeface="Calibri" pitchFamily="34" charset="0"/>
              </a:rPr>
              <a:t>();</a:t>
            </a: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Hibernate - Native SQL</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We can use native SQL to express database queries if you want to utilize database-specific features such as query hints or the CONNECT keyword in Oracle. Hibernate 3.x allows you to specify handwritten SQL, including stored procedures, for all create, update, delete, and load operations.</a:t>
            </a:r>
          </a:p>
          <a:p>
            <a:r>
              <a:rPr lang="en-US" sz="1400" dirty="0" smtClean="0">
                <a:latin typeface="Calibri" pitchFamily="34" charset="0"/>
                <a:cs typeface="Calibri" pitchFamily="34" charset="0"/>
              </a:rPr>
              <a:t>We can create a native SQL query from the session with the </a:t>
            </a:r>
            <a:r>
              <a:rPr lang="en-US" sz="1400" b="1" dirty="0" err="1" smtClean="0">
                <a:latin typeface="Calibri" pitchFamily="34" charset="0"/>
                <a:cs typeface="Calibri" pitchFamily="34" charset="0"/>
              </a:rPr>
              <a:t>createSQLQuery</a:t>
            </a:r>
            <a:r>
              <a:rPr lang="en-US" sz="1400" b="1" dirty="0" smtClean="0">
                <a:latin typeface="Calibri" pitchFamily="34" charset="0"/>
                <a:cs typeface="Calibri" pitchFamily="34" charset="0"/>
              </a:rPr>
              <a:t>() </a:t>
            </a:r>
            <a:r>
              <a:rPr lang="en-US" sz="1400" dirty="0" smtClean="0">
                <a:latin typeface="Calibri" pitchFamily="34" charset="0"/>
                <a:cs typeface="Calibri" pitchFamily="34" charset="0"/>
              </a:rPr>
              <a:t>method on the Session interface.:</a:t>
            </a:r>
          </a:p>
          <a:p>
            <a:r>
              <a:rPr lang="en-US" sz="1400" b="1" dirty="0" smtClean="0">
                <a:latin typeface="Calibri" pitchFamily="34" charset="0"/>
                <a:cs typeface="Calibri" pitchFamily="34" charset="0"/>
              </a:rPr>
              <a:t>Example:</a:t>
            </a:r>
          </a:p>
          <a:p>
            <a:pPr lvl="1">
              <a:buNone/>
            </a:pPr>
            <a:r>
              <a:rPr lang="en-US" sz="1400" b="1" dirty="0" smtClean="0">
                <a:latin typeface="Calibri" pitchFamily="34" charset="0"/>
                <a:cs typeface="Calibri" pitchFamily="34" charset="0"/>
              </a:rPr>
              <a:t>String </a:t>
            </a:r>
            <a:r>
              <a:rPr lang="en-US" sz="1400" b="1" dirty="0" err="1" smtClean="0">
                <a:latin typeface="Calibri" pitchFamily="34" charset="0"/>
                <a:cs typeface="Calibri" pitchFamily="34" charset="0"/>
              </a:rPr>
              <a:t>sql</a:t>
            </a:r>
            <a:r>
              <a:rPr lang="en-US" sz="1400" b="1" dirty="0" smtClean="0">
                <a:latin typeface="Calibri" pitchFamily="34" charset="0"/>
                <a:cs typeface="Calibri" pitchFamily="34" charset="0"/>
              </a:rPr>
              <a:t> = "SELECT * FROM EMPLOYEE WHERE id = :</a:t>
            </a:r>
            <a:r>
              <a:rPr lang="en-US" sz="1400" b="1" dirty="0" err="1" smtClean="0">
                <a:latin typeface="Calibri" pitchFamily="34" charset="0"/>
                <a:cs typeface="Calibri" pitchFamily="34" charset="0"/>
              </a:rPr>
              <a:t>employee_id</a:t>
            </a:r>
            <a:r>
              <a:rPr lang="en-US" sz="1400" b="1" dirty="0" smtClean="0">
                <a:latin typeface="Calibri" pitchFamily="34" charset="0"/>
                <a:cs typeface="Calibri" pitchFamily="34" charset="0"/>
              </a:rPr>
              <a:t>"; </a:t>
            </a:r>
          </a:p>
          <a:p>
            <a:pPr lvl="1">
              <a:buNone/>
            </a:pPr>
            <a:r>
              <a:rPr lang="en-US" sz="1400" b="1" dirty="0" err="1" smtClean="0">
                <a:latin typeface="Calibri" pitchFamily="34" charset="0"/>
                <a:cs typeface="Calibri" pitchFamily="34" charset="0"/>
              </a:rPr>
              <a:t>SQLQuery</a:t>
            </a:r>
            <a:r>
              <a:rPr lang="en-US" sz="1400" b="1" dirty="0" smtClean="0">
                <a:latin typeface="Calibri" pitchFamily="34" charset="0"/>
                <a:cs typeface="Calibri" pitchFamily="34" charset="0"/>
              </a:rPr>
              <a:t> query = </a:t>
            </a:r>
            <a:r>
              <a:rPr lang="en-US" sz="1400" b="1" dirty="0" err="1" smtClean="0">
                <a:latin typeface="Calibri" pitchFamily="34" charset="0"/>
                <a:cs typeface="Calibri" pitchFamily="34" charset="0"/>
              </a:rPr>
              <a:t>session.createSQLQuery</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sql</a:t>
            </a:r>
            <a:r>
              <a:rPr lang="en-US" sz="1400" b="1" dirty="0" smtClean="0">
                <a:latin typeface="Calibri" pitchFamily="34" charset="0"/>
                <a:cs typeface="Calibri" pitchFamily="34" charset="0"/>
              </a:rPr>
              <a:t>); </a:t>
            </a:r>
          </a:p>
          <a:p>
            <a:pPr lvl="1">
              <a:buNone/>
            </a:pPr>
            <a:r>
              <a:rPr lang="en-US" sz="1400" b="1" dirty="0" err="1" smtClean="0">
                <a:latin typeface="Calibri" pitchFamily="34" charset="0"/>
                <a:cs typeface="Calibri" pitchFamily="34" charset="0"/>
              </a:rPr>
              <a:t>query.addEntity</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Employee.class</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query.setParameter</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employee_id</a:t>
            </a:r>
            <a:r>
              <a:rPr lang="en-US" sz="1400" b="1" dirty="0" smtClean="0">
                <a:latin typeface="Calibri" pitchFamily="34" charset="0"/>
                <a:cs typeface="Calibri" pitchFamily="34" charset="0"/>
              </a:rPr>
              <a:t>", 10); </a:t>
            </a:r>
          </a:p>
          <a:p>
            <a:pPr lvl="1">
              <a:buNone/>
            </a:pPr>
            <a:r>
              <a:rPr lang="en-US" sz="1400" b="1" dirty="0" smtClean="0">
                <a:latin typeface="Calibri" pitchFamily="34" charset="0"/>
                <a:cs typeface="Calibri" pitchFamily="34" charset="0"/>
              </a:rPr>
              <a:t>List results = </a:t>
            </a:r>
            <a:r>
              <a:rPr lang="en-US" sz="1400" b="1" dirty="0" err="1" smtClean="0">
                <a:latin typeface="Calibri" pitchFamily="34" charset="0"/>
                <a:cs typeface="Calibri" pitchFamily="34" charset="0"/>
              </a:rPr>
              <a:t>query.list</a:t>
            </a:r>
            <a:r>
              <a:rPr lang="en-US" sz="1400" b="1"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HCQL (Hibernate Criteria Query Language)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The Hibernate Criteria Query Language (HCQL) is used to fetch the records based on the specific criteria. The Criteria interface provides methods to apply criteria such as </a:t>
            </a:r>
            <a:r>
              <a:rPr lang="en-US" sz="1400" dirty="0" err="1" smtClean="0">
                <a:latin typeface="Calibri" pitchFamily="34" charset="0"/>
                <a:cs typeface="Calibri" pitchFamily="34" charset="0"/>
              </a:rPr>
              <a:t>retreiving</a:t>
            </a:r>
            <a:r>
              <a:rPr lang="en-US" sz="1400" dirty="0" smtClean="0">
                <a:latin typeface="Calibri" pitchFamily="34" charset="0"/>
                <a:cs typeface="Calibri" pitchFamily="34" charset="0"/>
              </a:rPr>
              <a:t> all the records of table whose salary is greater than 50000 etc.</a:t>
            </a:r>
          </a:p>
          <a:p>
            <a:r>
              <a:rPr lang="en-US" sz="1400" b="1" dirty="0" smtClean="0">
                <a:latin typeface="Calibri" pitchFamily="34" charset="0"/>
                <a:cs typeface="Calibri" pitchFamily="34" charset="0"/>
              </a:rPr>
              <a:t>Advantage of HCQL</a:t>
            </a:r>
          </a:p>
          <a:p>
            <a:pPr lvl="1"/>
            <a:r>
              <a:rPr lang="en-US" sz="1400" dirty="0" smtClean="0">
                <a:latin typeface="Calibri" pitchFamily="34" charset="0"/>
                <a:cs typeface="Calibri" pitchFamily="34" charset="0"/>
              </a:rPr>
              <a:t>The HCQL provides methods to add criteria, so it is </a:t>
            </a:r>
            <a:r>
              <a:rPr lang="en-US" sz="1400" b="1" dirty="0" smtClean="0">
                <a:latin typeface="Calibri" pitchFamily="34" charset="0"/>
                <a:cs typeface="Calibri" pitchFamily="34" charset="0"/>
              </a:rPr>
              <a:t>easy</a:t>
            </a:r>
            <a:r>
              <a:rPr lang="en-US" sz="1400" dirty="0" smtClean="0">
                <a:latin typeface="Calibri" pitchFamily="34" charset="0"/>
                <a:cs typeface="Calibri" pitchFamily="34" charset="0"/>
              </a:rPr>
              <a:t> for the java programmer to add criteria. The java programmer is able to add many criteria on a query.</a:t>
            </a:r>
          </a:p>
          <a:p>
            <a:r>
              <a:rPr lang="en-US" sz="1400" b="1" dirty="0" smtClean="0">
                <a:latin typeface="Calibri" pitchFamily="34" charset="0"/>
                <a:cs typeface="Calibri" pitchFamily="34" charset="0"/>
              </a:rPr>
              <a:t>Criteria Interface</a:t>
            </a:r>
          </a:p>
          <a:p>
            <a:pPr lvl="1"/>
            <a:r>
              <a:rPr lang="en-US" sz="1400" dirty="0" smtClean="0">
                <a:latin typeface="Calibri" pitchFamily="34" charset="0"/>
                <a:cs typeface="Calibri" pitchFamily="34" charset="0"/>
              </a:rPr>
              <a:t>The Criteria interface provides many methods to specify criteria. The object of Criteria can be obtained by calling the </a:t>
            </a:r>
            <a:r>
              <a:rPr lang="en-US" sz="1400" b="1" dirty="0" err="1" smtClean="0">
                <a:latin typeface="Calibri" pitchFamily="34" charset="0"/>
                <a:cs typeface="Calibri" pitchFamily="34" charset="0"/>
              </a:rPr>
              <a:t>createCriteria</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method of Session interface.</a:t>
            </a:r>
          </a:p>
          <a:p>
            <a:r>
              <a:rPr lang="en-US" sz="1400" b="1" dirty="0" smtClean="0">
                <a:latin typeface="Calibri" pitchFamily="34" charset="0"/>
                <a:cs typeface="Calibri" pitchFamily="34" charset="0"/>
              </a:rPr>
              <a:t>Syntax of </a:t>
            </a:r>
            <a:r>
              <a:rPr lang="en-US" sz="1400" b="1" dirty="0" err="1" smtClean="0">
                <a:latin typeface="Calibri" pitchFamily="34" charset="0"/>
                <a:cs typeface="Calibri" pitchFamily="34" charset="0"/>
              </a:rPr>
              <a:t>createCriteria</a:t>
            </a:r>
            <a:r>
              <a:rPr lang="en-US" sz="1400" b="1" dirty="0" smtClean="0">
                <a:latin typeface="Calibri" pitchFamily="34" charset="0"/>
                <a:cs typeface="Calibri" pitchFamily="34" charset="0"/>
              </a:rPr>
              <a:t>() method of Session interface</a:t>
            </a:r>
          </a:p>
          <a:p>
            <a:pPr lvl="1"/>
            <a:r>
              <a:rPr lang="en-US" sz="1400" b="1" dirty="0" smtClean="0">
                <a:latin typeface="Calibri" pitchFamily="34" charset="0"/>
                <a:cs typeface="Calibri" pitchFamily="34" charset="0"/>
              </a:rPr>
              <a:t>public</a:t>
            </a:r>
            <a:r>
              <a:rPr lang="en-US" sz="1400" dirty="0" smtClean="0">
                <a:latin typeface="Calibri" pitchFamily="34" charset="0"/>
                <a:cs typeface="Calibri" pitchFamily="34" charset="0"/>
              </a:rPr>
              <a:t> Criteria </a:t>
            </a:r>
            <a:r>
              <a:rPr lang="en-US" sz="1400" dirty="0" err="1" smtClean="0">
                <a:latin typeface="Calibri" pitchFamily="34" charset="0"/>
                <a:cs typeface="Calibri" pitchFamily="34" charset="0"/>
              </a:rPr>
              <a:t>createCriteria</a:t>
            </a:r>
            <a:r>
              <a:rPr lang="en-US" sz="1400" dirty="0" smtClean="0">
                <a:latin typeface="Calibri" pitchFamily="34" charset="0"/>
                <a:cs typeface="Calibri" pitchFamily="34" charset="0"/>
              </a:rPr>
              <a:t>(Class c)</a:t>
            </a:r>
          </a:p>
          <a:p>
            <a:pPr algn="just"/>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HCQL : Methods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The commonly used methods of Criteria interface are as follows:</a:t>
            </a:r>
          </a:p>
          <a:p>
            <a:pPr lvl="1"/>
            <a:r>
              <a:rPr lang="en-US" sz="1400" b="1" dirty="0" smtClean="0">
                <a:latin typeface="Calibri" pitchFamily="34" charset="0"/>
                <a:cs typeface="Calibri" pitchFamily="34" charset="0"/>
              </a:rPr>
              <a:t>public Criteria add(Criterion c)</a:t>
            </a:r>
            <a:r>
              <a:rPr lang="en-US" sz="1400" dirty="0" smtClean="0">
                <a:latin typeface="Calibri" pitchFamily="34" charset="0"/>
                <a:cs typeface="Calibri" pitchFamily="34" charset="0"/>
              </a:rPr>
              <a:t> is used to add restrictions.</a:t>
            </a:r>
          </a:p>
          <a:p>
            <a:pPr lvl="1"/>
            <a:r>
              <a:rPr lang="en-US" sz="1400" b="1" dirty="0" smtClean="0">
                <a:latin typeface="Calibri" pitchFamily="34" charset="0"/>
                <a:cs typeface="Calibri" pitchFamily="34" charset="0"/>
              </a:rPr>
              <a:t>public Criteria </a:t>
            </a:r>
            <a:r>
              <a:rPr lang="en-US" sz="1400" b="1" dirty="0" err="1" smtClean="0">
                <a:latin typeface="Calibri" pitchFamily="34" charset="0"/>
                <a:cs typeface="Calibri" pitchFamily="34" charset="0"/>
              </a:rPr>
              <a:t>addOrder</a:t>
            </a:r>
            <a:r>
              <a:rPr lang="en-US" sz="1400" b="1" dirty="0" smtClean="0">
                <a:latin typeface="Calibri" pitchFamily="34" charset="0"/>
                <a:cs typeface="Calibri" pitchFamily="34" charset="0"/>
              </a:rPr>
              <a:t>(Order o)</a:t>
            </a:r>
            <a:r>
              <a:rPr lang="en-US" sz="1400" dirty="0" smtClean="0">
                <a:latin typeface="Calibri" pitchFamily="34" charset="0"/>
                <a:cs typeface="Calibri" pitchFamily="34" charset="0"/>
              </a:rPr>
              <a:t> specifies ordering.</a:t>
            </a:r>
          </a:p>
          <a:p>
            <a:pPr lvl="1"/>
            <a:r>
              <a:rPr lang="en-US" sz="1400" b="1" dirty="0" smtClean="0">
                <a:latin typeface="Calibri" pitchFamily="34" charset="0"/>
                <a:cs typeface="Calibri" pitchFamily="34" charset="0"/>
              </a:rPr>
              <a:t>public Criteria </a:t>
            </a:r>
            <a:r>
              <a:rPr lang="en-US" sz="1400" b="1" dirty="0" err="1" smtClean="0">
                <a:latin typeface="Calibri" pitchFamily="34" charset="0"/>
                <a:cs typeface="Calibri" pitchFamily="34" charset="0"/>
              </a:rPr>
              <a:t>setFirstResult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firstResult</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specifies the first number of record to be </a:t>
            </a:r>
            <a:r>
              <a:rPr lang="en-US" sz="1400" dirty="0" err="1" smtClean="0">
                <a:latin typeface="Calibri" pitchFamily="34" charset="0"/>
                <a:cs typeface="Calibri" pitchFamily="34" charset="0"/>
              </a:rPr>
              <a:t>retreived</a:t>
            </a:r>
            <a:r>
              <a:rPr lang="en-US" sz="1400" dirty="0" smtClean="0">
                <a:latin typeface="Calibri" pitchFamily="34" charset="0"/>
                <a:cs typeface="Calibri" pitchFamily="34" charset="0"/>
              </a:rPr>
              <a:t>.</a:t>
            </a:r>
          </a:p>
          <a:p>
            <a:pPr lvl="1"/>
            <a:r>
              <a:rPr lang="en-US" sz="1400" b="1" dirty="0" smtClean="0">
                <a:latin typeface="Calibri" pitchFamily="34" charset="0"/>
                <a:cs typeface="Calibri" pitchFamily="34" charset="0"/>
              </a:rPr>
              <a:t>public Criteria </a:t>
            </a:r>
            <a:r>
              <a:rPr lang="en-US" sz="1400" b="1" dirty="0" err="1" smtClean="0">
                <a:latin typeface="Calibri" pitchFamily="34" charset="0"/>
                <a:cs typeface="Calibri" pitchFamily="34" charset="0"/>
              </a:rPr>
              <a:t>setMaxResult</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int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totalResult</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specifies the total number of records to be </a:t>
            </a:r>
            <a:r>
              <a:rPr lang="en-US" sz="1400" dirty="0" err="1" smtClean="0">
                <a:latin typeface="Calibri" pitchFamily="34" charset="0"/>
                <a:cs typeface="Calibri" pitchFamily="34" charset="0"/>
              </a:rPr>
              <a:t>retreived</a:t>
            </a:r>
            <a:r>
              <a:rPr lang="en-US" sz="1400" dirty="0" smtClean="0">
                <a:latin typeface="Calibri" pitchFamily="34" charset="0"/>
                <a:cs typeface="Calibri" pitchFamily="34" charset="0"/>
              </a:rPr>
              <a:t>.</a:t>
            </a:r>
          </a:p>
          <a:p>
            <a:pPr lvl="1"/>
            <a:r>
              <a:rPr lang="en-US" sz="1400" b="1" dirty="0" smtClean="0">
                <a:latin typeface="Calibri" pitchFamily="34" charset="0"/>
                <a:cs typeface="Calibri" pitchFamily="34" charset="0"/>
              </a:rPr>
              <a:t>public List </a:t>
            </a:r>
            <a:r>
              <a:rPr lang="en-US" sz="1400" b="1" dirty="0" err="1" smtClean="0">
                <a:latin typeface="Calibri" pitchFamily="34" charset="0"/>
                <a:cs typeface="Calibri" pitchFamily="34" charset="0"/>
              </a:rPr>
              <a:t>list</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returns list containing object.</a:t>
            </a:r>
          </a:p>
          <a:p>
            <a:pPr lvl="1"/>
            <a:r>
              <a:rPr lang="en-US" sz="1400" b="1" dirty="0" smtClean="0">
                <a:latin typeface="Calibri" pitchFamily="34" charset="0"/>
                <a:cs typeface="Calibri" pitchFamily="34" charset="0"/>
              </a:rPr>
              <a:t>public Criteria </a:t>
            </a:r>
            <a:r>
              <a:rPr lang="en-US" sz="1400" b="1" dirty="0" err="1" smtClean="0">
                <a:latin typeface="Calibri" pitchFamily="34" charset="0"/>
                <a:cs typeface="Calibri" pitchFamily="34" charset="0"/>
              </a:rPr>
              <a:t>setProjection</a:t>
            </a:r>
            <a:r>
              <a:rPr lang="en-US" sz="1400" b="1" dirty="0" smtClean="0">
                <a:latin typeface="Calibri" pitchFamily="34" charset="0"/>
                <a:cs typeface="Calibri" pitchFamily="34" charset="0"/>
              </a:rPr>
              <a:t>(Projection </a:t>
            </a:r>
            <a:r>
              <a:rPr lang="en-US" sz="1400" b="1" dirty="0" err="1" smtClean="0">
                <a:latin typeface="Calibri" pitchFamily="34" charset="0"/>
                <a:cs typeface="Calibri" pitchFamily="34" charset="0"/>
              </a:rPr>
              <a:t>projection</a:t>
            </a:r>
            <a:r>
              <a:rPr lang="en-US" sz="1400" b="1" dirty="0" smtClean="0">
                <a:latin typeface="Calibri" pitchFamily="34" charset="0"/>
                <a:cs typeface="Calibri" pitchFamily="34" charset="0"/>
              </a:rPr>
              <a:t>)</a:t>
            </a:r>
            <a:r>
              <a:rPr lang="en-US" sz="1400" dirty="0" smtClean="0">
                <a:latin typeface="Calibri" pitchFamily="34" charset="0"/>
                <a:cs typeface="Calibri" pitchFamily="34" charset="0"/>
              </a:rPr>
              <a:t> specifies the projection.</a:t>
            </a:r>
          </a:p>
          <a:p>
            <a:r>
              <a:rPr lang="en-US" sz="1700" b="1" dirty="0" smtClean="0">
                <a:latin typeface="Calibri" pitchFamily="34" charset="0"/>
                <a:cs typeface="Calibri" pitchFamily="34" charset="0"/>
              </a:rPr>
              <a:t>Example:</a:t>
            </a:r>
          </a:p>
          <a:p>
            <a:pPr lvl="1">
              <a:buNone/>
            </a:pPr>
            <a:r>
              <a:rPr lang="en-US" sz="1200" b="1" dirty="0" smtClean="0">
                <a:latin typeface="Calibri" pitchFamily="34" charset="0"/>
                <a:cs typeface="Calibri" pitchFamily="34" charset="0"/>
              </a:rPr>
              <a:t>Criteria c=</a:t>
            </a:r>
            <a:r>
              <a:rPr lang="en-US" sz="1200" b="1" dirty="0" err="1" smtClean="0">
                <a:latin typeface="Calibri" pitchFamily="34" charset="0"/>
                <a:cs typeface="Calibri" pitchFamily="34" charset="0"/>
              </a:rPr>
              <a:t>ses.createCriteria</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Person.class</a:t>
            </a:r>
            <a:r>
              <a:rPr lang="en-US" sz="1200" b="1" dirty="0" smtClean="0">
                <a:latin typeface="Calibri" pitchFamily="34" charset="0"/>
                <a:cs typeface="Calibri" pitchFamily="34" charset="0"/>
              </a:rPr>
              <a:t>);//passing Class </a:t>
            </a:r>
            <a:r>
              <a:rPr lang="en-US" sz="1200" b="1" dirty="0" err="1" smtClean="0">
                <a:latin typeface="Calibri" pitchFamily="34" charset="0"/>
                <a:cs typeface="Calibri" pitchFamily="34" charset="0"/>
              </a:rPr>
              <a:t>class</a:t>
            </a:r>
            <a:r>
              <a:rPr lang="en-US" sz="1200" b="1" dirty="0" smtClean="0">
                <a:latin typeface="Calibri" pitchFamily="34" charset="0"/>
                <a:cs typeface="Calibri" pitchFamily="34" charset="0"/>
              </a:rPr>
              <a:t> argument  </a:t>
            </a:r>
          </a:p>
          <a:p>
            <a:pPr lvl="1">
              <a:buNone/>
            </a:pPr>
            <a:r>
              <a:rPr lang="en-US" sz="1200" b="1" dirty="0" smtClean="0">
                <a:latin typeface="Calibri" pitchFamily="34" charset="0"/>
                <a:cs typeface="Calibri" pitchFamily="34" charset="0"/>
              </a:rPr>
              <a:t>List&lt;Person&gt; list=</a:t>
            </a:r>
            <a:r>
              <a:rPr lang="en-US" sz="1200" b="1" u="sng" dirty="0" err="1" smtClean="0">
                <a:latin typeface="Calibri" pitchFamily="34" charset="0"/>
                <a:cs typeface="Calibri" pitchFamily="34" charset="0"/>
              </a:rPr>
              <a:t>c.list</a:t>
            </a:r>
            <a:r>
              <a:rPr lang="en-US" sz="1200" b="1" u="sng"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System.</a:t>
            </a:r>
            <a:r>
              <a:rPr lang="en-US" sz="1200" b="1" i="1" dirty="0" err="1" smtClean="0">
                <a:latin typeface="Calibri" pitchFamily="34" charset="0"/>
                <a:cs typeface="Calibri" pitchFamily="34" charset="0"/>
              </a:rPr>
              <a:t>out.println</a:t>
            </a:r>
            <a:r>
              <a:rPr lang="en-US" sz="1200" b="1" i="1" dirty="0" smtClean="0">
                <a:latin typeface="Calibri" pitchFamily="34" charset="0"/>
                <a:cs typeface="Calibri" pitchFamily="34" charset="0"/>
              </a:rPr>
              <a:t>(</a:t>
            </a:r>
            <a:r>
              <a:rPr lang="en-US" sz="1200" b="1" i="1" dirty="0" err="1" smtClean="0">
                <a:latin typeface="Calibri" pitchFamily="34" charset="0"/>
                <a:cs typeface="Calibri" pitchFamily="34" charset="0"/>
              </a:rPr>
              <a:t>list.get</a:t>
            </a:r>
            <a:r>
              <a:rPr lang="en-US" sz="1200" b="1" i="1" dirty="0" smtClean="0">
                <a:latin typeface="Calibri" pitchFamily="34" charset="0"/>
                <a:cs typeface="Calibri" pitchFamily="34" charset="0"/>
              </a:rPr>
              <a:t>(0).</a:t>
            </a:r>
            <a:r>
              <a:rPr lang="en-US" sz="1200" b="1" i="1" dirty="0" err="1" smtClean="0">
                <a:latin typeface="Calibri" pitchFamily="34" charset="0"/>
                <a:cs typeface="Calibri" pitchFamily="34" charset="0"/>
              </a:rPr>
              <a:t>getName</a:t>
            </a:r>
            <a:r>
              <a:rPr lang="en-US" sz="1200" b="1" i="1" dirty="0" smtClean="0">
                <a:latin typeface="Calibri" pitchFamily="34" charset="0"/>
                <a:cs typeface="Calibri" pitchFamily="34" charset="0"/>
              </a:rPr>
              <a:t>());</a:t>
            </a:r>
            <a:endParaRPr lang="en-US" sz="1200" b="1" dirty="0" smtClean="0">
              <a:latin typeface="Calibri" pitchFamily="34" charset="0"/>
              <a:cs typeface="Calibri" pitchFamily="34" charset="0"/>
            </a:endParaRPr>
          </a:p>
          <a:p>
            <a:pPr algn="just"/>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HCQL : Restrictions class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150" dirty="0" smtClean="0">
                <a:latin typeface="Calibri" pitchFamily="34" charset="0"/>
                <a:cs typeface="Calibri" pitchFamily="34" charset="0"/>
              </a:rPr>
              <a:t>Restrictions class provides methods that can be used as Criterion. The commonly used methods of Restrictions class are as follows:</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a:t>
            </a:r>
            <a:r>
              <a:rPr lang="en-US" sz="1150" b="1" dirty="0" err="1" smtClean="0">
                <a:latin typeface="Calibri" pitchFamily="34" charset="0"/>
                <a:cs typeface="Calibri" pitchFamily="34" charset="0"/>
              </a:rPr>
              <a:t>lt</a:t>
            </a:r>
            <a:r>
              <a:rPr lang="en-US" sz="1150" b="1" dirty="0" smtClean="0">
                <a:latin typeface="Calibri" pitchFamily="34" charset="0"/>
                <a:cs typeface="Calibri" pitchFamily="34" charset="0"/>
              </a:rPr>
              <a:t>(String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less than</a:t>
            </a:r>
            <a:r>
              <a:rPr lang="en-US" sz="1150" dirty="0" smtClean="0">
                <a:latin typeface="Calibri" pitchFamily="34" charset="0"/>
                <a:cs typeface="Calibri" pitchFamily="34" charset="0"/>
              </a:rPr>
              <a:t> constraint to the given property.</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le(String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less than or equal</a:t>
            </a:r>
            <a:r>
              <a:rPr lang="en-US" sz="1150" dirty="0" smtClean="0">
                <a:latin typeface="Calibri" pitchFamily="34" charset="0"/>
                <a:cs typeface="Calibri" pitchFamily="34" charset="0"/>
              </a:rPr>
              <a:t> constraint to the given property.</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a:t>
            </a:r>
            <a:r>
              <a:rPr lang="en-US" sz="1150" b="1" dirty="0" err="1" smtClean="0">
                <a:latin typeface="Calibri" pitchFamily="34" charset="0"/>
                <a:cs typeface="Calibri" pitchFamily="34" charset="0"/>
              </a:rPr>
              <a:t>gt</a:t>
            </a:r>
            <a:r>
              <a:rPr lang="en-US" sz="1150" b="1" dirty="0" smtClean="0">
                <a:latin typeface="Calibri" pitchFamily="34" charset="0"/>
                <a:cs typeface="Calibri" pitchFamily="34" charset="0"/>
              </a:rPr>
              <a:t>(String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greater than</a:t>
            </a:r>
            <a:r>
              <a:rPr lang="en-US" sz="1150" dirty="0" smtClean="0">
                <a:latin typeface="Calibri" pitchFamily="34" charset="0"/>
                <a:cs typeface="Calibri" pitchFamily="34" charset="0"/>
              </a:rPr>
              <a:t> constraint to the given property.</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a:t>
            </a:r>
            <a:r>
              <a:rPr lang="en-US" sz="1150" b="1" dirty="0" err="1" smtClean="0">
                <a:latin typeface="Calibri" pitchFamily="34" charset="0"/>
                <a:cs typeface="Calibri" pitchFamily="34" charset="0"/>
              </a:rPr>
              <a:t>ge</a:t>
            </a:r>
            <a:r>
              <a:rPr lang="en-US" sz="1150" b="1" dirty="0" smtClean="0">
                <a:latin typeface="Calibri" pitchFamily="34" charset="0"/>
                <a:cs typeface="Calibri" pitchFamily="34" charset="0"/>
              </a:rPr>
              <a:t>(String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greater than or equal</a:t>
            </a:r>
            <a:r>
              <a:rPr lang="en-US" sz="1150" dirty="0" smtClean="0">
                <a:latin typeface="Calibri" pitchFamily="34" charset="0"/>
                <a:cs typeface="Calibri" pitchFamily="34" charset="0"/>
              </a:rPr>
              <a:t> than constraint to the given property.</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ne(String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not equal</a:t>
            </a:r>
            <a:r>
              <a:rPr lang="en-US" sz="1150" dirty="0" smtClean="0">
                <a:latin typeface="Calibri" pitchFamily="34" charset="0"/>
                <a:cs typeface="Calibri" pitchFamily="34" charset="0"/>
              </a:rPr>
              <a:t> constraint to the given property.</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a:t>
            </a:r>
            <a:r>
              <a:rPr lang="en-US" sz="1150" b="1" dirty="0" err="1" smtClean="0">
                <a:latin typeface="Calibri" pitchFamily="34" charset="0"/>
                <a:cs typeface="Calibri" pitchFamily="34" charset="0"/>
              </a:rPr>
              <a:t>eq</a:t>
            </a:r>
            <a:r>
              <a:rPr lang="en-US" sz="1150" b="1" dirty="0" smtClean="0">
                <a:latin typeface="Calibri" pitchFamily="34" charset="0"/>
                <a:cs typeface="Calibri" pitchFamily="34" charset="0"/>
              </a:rPr>
              <a:t>(String </a:t>
            </a:r>
            <a:r>
              <a:rPr lang="en-US" sz="1150" b="1" dirty="0" err="1" smtClean="0">
                <a:latin typeface="Calibri" pitchFamily="34" charset="0"/>
                <a:cs typeface="Calibri" pitchFamily="34" charset="0"/>
              </a:rPr>
              <a:t>propertyName,Object</a:t>
            </a:r>
            <a:r>
              <a:rPr lang="en-US" sz="1150" b="1" dirty="0" smtClean="0">
                <a:latin typeface="Calibri" pitchFamily="34" charset="0"/>
                <a:cs typeface="Calibri" pitchFamily="34" charset="0"/>
              </a:rPr>
              <a: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equal</a:t>
            </a:r>
            <a:r>
              <a:rPr lang="en-US" sz="1150" dirty="0" smtClean="0">
                <a:latin typeface="Calibri" pitchFamily="34" charset="0"/>
                <a:cs typeface="Calibri" pitchFamily="34" charset="0"/>
              </a:rPr>
              <a:t> constraint to the given property.</a:t>
            </a:r>
          </a:p>
          <a:p>
            <a:pPr lvl="1"/>
            <a:r>
              <a:rPr lang="en-US" sz="1150" b="1" dirty="0" smtClean="0">
                <a:latin typeface="Calibri" pitchFamily="34" charset="0"/>
                <a:cs typeface="Calibri" pitchFamily="34" charset="0"/>
              </a:rPr>
              <a:t>public static Criterion between(String </a:t>
            </a:r>
            <a:r>
              <a:rPr lang="en-US" sz="1150" b="1" dirty="0" err="1" smtClean="0">
                <a:latin typeface="Calibri" pitchFamily="34" charset="0"/>
                <a:cs typeface="Calibri" pitchFamily="34" charset="0"/>
              </a:rPr>
              <a:t>propertyName</a:t>
            </a:r>
            <a:r>
              <a:rPr lang="en-US" sz="1150" b="1" dirty="0" smtClean="0">
                <a:latin typeface="Calibri" pitchFamily="34" charset="0"/>
                <a:cs typeface="Calibri" pitchFamily="34" charset="0"/>
              </a:rPr>
              <a:t>, Object low, Object high)</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between</a:t>
            </a:r>
            <a:r>
              <a:rPr lang="en-US" sz="1150" dirty="0" smtClean="0">
                <a:latin typeface="Calibri" pitchFamily="34" charset="0"/>
                <a:cs typeface="Calibri" pitchFamily="34" charset="0"/>
              </a:rPr>
              <a:t> constraint.</a:t>
            </a:r>
          </a:p>
          <a:p>
            <a:pPr lvl="1"/>
            <a:r>
              <a:rPr lang="en-US" sz="1150" b="1" dirty="0" smtClean="0">
                <a:latin typeface="Calibri" pitchFamily="34" charset="0"/>
                <a:cs typeface="Calibri" pitchFamily="34" charset="0"/>
              </a:rPr>
              <a:t>public static </a:t>
            </a:r>
            <a:r>
              <a:rPr lang="en-US" sz="1150" b="1" dirty="0" err="1" smtClean="0">
                <a:latin typeface="Calibri" pitchFamily="34" charset="0"/>
                <a:cs typeface="Calibri" pitchFamily="34" charset="0"/>
              </a:rPr>
              <a:t>SimpleExpression</a:t>
            </a:r>
            <a:r>
              <a:rPr lang="en-US" sz="1150" b="1" dirty="0" smtClean="0">
                <a:latin typeface="Calibri" pitchFamily="34" charset="0"/>
                <a:cs typeface="Calibri" pitchFamily="34" charset="0"/>
              </a:rPr>
              <a:t> like(String </a:t>
            </a:r>
            <a:r>
              <a:rPr lang="en-US" sz="1150" b="1" dirty="0" err="1" smtClean="0">
                <a:latin typeface="Calibri" pitchFamily="34" charset="0"/>
                <a:cs typeface="Calibri" pitchFamily="34" charset="0"/>
              </a:rPr>
              <a:t>propertyName</a:t>
            </a:r>
            <a:r>
              <a:rPr lang="en-US" sz="1150" b="1" dirty="0" smtClean="0">
                <a:latin typeface="Calibri" pitchFamily="34" charset="0"/>
                <a:cs typeface="Calibri" pitchFamily="34" charset="0"/>
              </a:rPr>
              <a:t>, Object value)</a:t>
            </a:r>
            <a:r>
              <a:rPr lang="en-US" sz="1150" dirty="0" smtClean="0">
                <a:latin typeface="Calibri" pitchFamily="34" charset="0"/>
                <a:cs typeface="Calibri" pitchFamily="34" charset="0"/>
              </a:rPr>
              <a:t> sets the </a:t>
            </a:r>
            <a:r>
              <a:rPr lang="en-US" sz="1150" b="1" dirty="0" smtClean="0">
                <a:latin typeface="Calibri" pitchFamily="34" charset="0"/>
                <a:cs typeface="Calibri" pitchFamily="34" charset="0"/>
              </a:rPr>
              <a:t>like</a:t>
            </a:r>
            <a:r>
              <a:rPr lang="en-US" sz="1150" dirty="0" smtClean="0">
                <a:latin typeface="Calibri" pitchFamily="34" charset="0"/>
                <a:cs typeface="Calibri" pitchFamily="34" charset="0"/>
              </a:rPr>
              <a:t> constraint to the given property.</a:t>
            </a: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HCQL : Example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200" b="1" dirty="0" smtClean="0">
                <a:latin typeface="Calibri" pitchFamily="34" charset="0"/>
                <a:cs typeface="Calibri" pitchFamily="34" charset="0"/>
              </a:rPr>
              <a:t>Example of HCQL to get the records whose age is greater than 25</a:t>
            </a:r>
          </a:p>
          <a:p>
            <a:pPr lvl="1">
              <a:buNone/>
            </a:pPr>
            <a:r>
              <a:rPr lang="en-US" sz="1200" b="1" dirty="0" err="1" smtClean="0">
                <a:latin typeface="Calibri" pitchFamily="34" charset="0"/>
                <a:cs typeface="Calibri" pitchFamily="34" charset="0"/>
              </a:rPr>
              <a:t>Crietria</a:t>
            </a:r>
            <a:r>
              <a:rPr lang="en-US" sz="1200" b="1" dirty="0" smtClean="0">
                <a:latin typeface="Calibri" pitchFamily="34" charset="0"/>
                <a:cs typeface="Calibri" pitchFamily="34" charset="0"/>
              </a:rPr>
              <a:t> c=</a:t>
            </a:r>
            <a:r>
              <a:rPr lang="en-US" sz="1200" b="1" dirty="0" err="1" smtClean="0">
                <a:latin typeface="Calibri" pitchFamily="34" charset="0"/>
                <a:cs typeface="Calibri" pitchFamily="34" charset="0"/>
              </a:rPr>
              <a:t>session.createCriteria</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Person.class</a:t>
            </a:r>
            <a:r>
              <a:rPr lang="en-US" sz="1200" b="1"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c.add</a:t>
            </a:r>
            <a:r>
              <a:rPr lang="en-US" sz="1200" b="1" dirty="0" smtClean="0">
                <a:latin typeface="Calibri" pitchFamily="34" charset="0"/>
                <a:cs typeface="Calibri" pitchFamily="34" charset="0"/>
              </a:rPr>
              <a:t>(Restrictions.gt(“age",25));//salary is the </a:t>
            </a:r>
            <a:r>
              <a:rPr lang="en-US" sz="1200" b="1" dirty="0" err="1" smtClean="0">
                <a:latin typeface="Calibri" pitchFamily="34" charset="0"/>
                <a:cs typeface="Calibri" pitchFamily="34" charset="0"/>
              </a:rPr>
              <a:t>propertyname</a:t>
            </a:r>
            <a:r>
              <a:rPr lang="en-US" sz="1200" b="1" dirty="0" smtClean="0">
                <a:latin typeface="Calibri" pitchFamily="34" charset="0"/>
                <a:cs typeface="Calibri" pitchFamily="34" charset="0"/>
              </a:rPr>
              <a:t>  </a:t>
            </a:r>
          </a:p>
          <a:p>
            <a:pPr lvl="1">
              <a:buNone/>
            </a:pPr>
            <a:r>
              <a:rPr lang="en-US" sz="1200" b="1" dirty="0" smtClean="0">
                <a:latin typeface="Calibri" pitchFamily="34" charset="0"/>
                <a:cs typeface="Calibri" pitchFamily="34" charset="0"/>
              </a:rPr>
              <a:t>List </a:t>
            </a:r>
            <a:r>
              <a:rPr lang="en-US" sz="1200" b="1" dirty="0" err="1" smtClean="0">
                <a:latin typeface="Calibri" pitchFamily="34" charset="0"/>
                <a:cs typeface="Calibri" pitchFamily="34" charset="0"/>
              </a:rPr>
              <a:t>list</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c.list</a:t>
            </a:r>
            <a:r>
              <a:rPr lang="en-US" sz="1200" b="1" dirty="0" smtClean="0">
                <a:latin typeface="Calibri" pitchFamily="34" charset="0"/>
                <a:cs typeface="Calibri" pitchFamily="34" charset="0"/>
              </a:rPr>
              <a:t>();  </a:t>
            </a:r>
          </a:p>
          <a:p>
            <a:r>
              <a:rPr lang="en-US" sz="1200" b="1" dirty="0" smtClean="0">
                <a:latin typeface="Calibri" pitchFamily="34" charset="0"/>
                <a:cs typeface="Calibri" pitchFamily="34" charset="0"/>
              </a:rPr>
              <a:t>Example of HCQL to get the records in ascending order on the basis of age</a:t>
            </a:r>
          </a:p>
          <a:p>
            <a:pPr lvl="1">
              <a:buNone/>
            </a:pPr>
            <a:r>
              <a:rPr lang="en-US" sz="1200" b="1" dirty="0" err="1" smtClean="0">
                <a:latin typeface="Calibri" pitchFamily="34" charset="0"/>
                <a:cs typeface="Calibri" pitchFamily="34" charset="0"/>
              </a:rPr>
              <a:t>Crietria</a:t>
            </a:r>
            <a:r>
              <a:rPr lang="en-US" sz="1200" b="1" dirty="0" smtClean="0">
                <a:latin typeface="Calibri" pitchFamily="34" charset="0"/>
                <a:cs typeface="Calibri" pitchFamily="34" charset="0"/>
              </a:rPr>
              <a:t> c=</a:t>
            </a:r>
            <a:r>
              <a:rPr lang="en-US" sz="1200" b="1" dirty="0" err="1" smtClean="0">
                <a:latin typeface="Calibri" pitchFamily="34" charset="0"/>
                <a:cs typeface="Calibri" pitchFamily="34" charset="0"/>
              </a:rPr>
              <a:t>session.createCriteria</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Person.class</a:t>
            </a:r>
            <a:r>
              <a:rPr lang="en-US" sz="1200" b="1"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c.addOrder</a:t>
            </a:r>
            <a:r>
              <a:rPr lang="en-US" sz="1200" b="1" dirty="0" smtClean="0">
                <a:latin typeface="Calibri" pitchFamily="34" charset="0"/>
                <a:cs typeface="Calibri" pitchFamily="34" charset="0"/>
              </a:rPr>
              <a:t>(Order.asc(“age"));  </a:t>
            </a:r>
          </a:p>
          <a:p>
            <a:pPr lvl="1">
              <a:buNone/>
            </a:pPr>
            <a:r>
              <a:rPr lang="en-US" sz="1200" b="1" dirty="0" smtClean="0">
                <a:latin typeface="Calibri" pitchFamily="34" charset="0"/>
                <a:cs typeface="Calibri" pitchFamily="34" charset="0"/>
              </a:rPr>
              <a:t>List </a:t>
            </a:r>
            <a:r>
              <a:rPr lang="en-US" sz="1200" b="1" dirty="0" err="1" smtClean="0">
                <a:latin typeface="Calibri" pitchFamily="34" charset="0"/>
                <a:cs typeface="Calibri" pitchFamily="34" charset="0"/>
              </a:rPr>
              <a:t>list</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c.list</a:t>
            </a:r>
            <a:r>
              <a:rPr lang="en-US" sz="1200" b="1" dirty="0" smtClean="0">
                <a:latin typeface="Calibri" pitchFamily="34" charset="0"/>
                <a:cs typeface="Calibri" pitchFamily="34" charset="0"/>
              </a:rPr>
              <a:t>();  </a:t>
            </a:r>
          </a:p>
          <a:p>
            <a:r>
              <a:rPr lang="en-US" sz="1200" b="1" dirty="0" smtClean="0">
                <a:latin typeface="Calibri" pitchFamily="34" charset="0"/>
                <a:cs typeface="Calibri" pitchFamily="34" charset="0"/>
              </a:rPr>
              <a:t>HCQL with Projection: </a:t>
            </a:r>
            <a:r>
              <a:rPr lang="en-US" sz="1200" dirty="0" smtClean="0">
                <a:latin typeface="Calibri" pitchFamily="34" charset="0"/>
                <a:cs typeface="Calibri" pitchFamily="34" charset="0"/>
              </a:rPr>
              <a:t>We can fetch data of a particular column by projection such as name etc. Let's see the simple example of projection that prints data of NAME column of the table only.</a:t>
            </a:r>
          </a:p>
          <a:p>
            <a:pPr lvl="1">
              <a:buNone/>
            </a:pPr>
            <a:r>
              <a:rPr lang="en-US" sz="1200" b="1" dirty="0" smtClean="0">
                <a:latin typeface="Calibri" pitchFamily="34" charset="0"/>
                <a:cs typeface="Calibri" pitchFamily="34" charset="0"/>
              </a:rPr>
              <a:t>Criteria c=</a:t>
            </a:r>
            <a:r>
              <a:rPr lang="en-US" sz="1200" b="1" dirty="0" err="1" smtClean="0">
                <a:latin typeface="Calibri" pitchFamily="34" charset="0"/>
                <a:cs typeface="Calibri" pitchFamily="34" charset="0"/>
              </a:rPr>
              <a:t>session.createCriteria</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Person.class</a:t>
            </a:r>
            <a:r>
              <a:rPr lang="en-US" sz="1200" b="1" dirty="0" smtClean="0">
                <a:latin typeface="Calibri" pitchFamily="34" charset="0"/>
                <a:cs typeface="Calibri" pitchFamily="34" charset="0"/>
              </a:rPr>
              <a:t>);  </a:t>
            </a:r>
          </a:p>
          <a:p>
            <a:pPr lvl="1">
              <a:buNone/>
            </a:pPr>
            <a:r>
              <a:rPr lang="en-US" sz="1200" b="1" dirty="0" err="1" smtClean="0">
                <a:latin typeface="Calibri" pitchFamily="34" charset="0"/>
                <a:cs typeface="Calibri" pitchFamily="34" charset="0"/>
              </a:rPr>
              <a:t>c.setProjection</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Projections.property</a:t>
            </a:r>
            <a:r>
              <a:rPr lang="en-US" sz="1200" b="1" dirty="0" smtClean="0">
                <a:latin typeface="Calibri" pitchFamily="34" charset="0"/>
                <a:cs typeface="Calibri" pitchFamily="34" charset="0"/>
              </a:rPr>
              <a:t>("name"));  </a:t>
            </a:r>
          </a:p>
          <a:p>
            <a:pPr lvl="1">
              <a:buNone/>
            </a:pPr>
            <a:r>
              <a:rPr lang="en-US" sz="1200" b="1" dirty="0" smtClean="0">
                <a:latin typeface="Calibri" pitchFamily="34" charset="0"/>
                <a:cs typeface="Calibri" pitchFamily="34" charset="0"/>
              </a:rPr>
              <a:t>List </a:t>
            </a:r>
            <a:r>
              <a:rPr lang="en-US" sz="1200" b="1" dirty="0" err="1" smtClean="0">
                <a:latin typeface="Calibri" pitchFamily="34" charset="0"/>
                <a:cs typeface="Calibri" pitchFamily="34" charset="0"/>
              </a:rPr>
              <a:t>list</a:t>
            </a:r>
            <a:r>
              <a:rPr lang="en-US" sz="1200" b="1" dirty="0" smtClean="0">
                <a:latin typeface="Calibri" pitchFamily="34" charset="0"/>
                <a:cs typeface="Calibri" pitchFamily="34" charset="0"/>
              </a:rPr>
              <a:t>=</a:t>
            </a:r>
            <a:r>
              <a:rPr lang="en-US" sz="1200" b="1" dirty="0" err="1" smtClean="0">
                <a:latin typeface="Calibri" pitchFamily="34" charset="0"/>
                <a:cs typeface="Calibri" pitchFamily="34" charset="0"/>
              </a:rPr>
              <a:t>c.list</a:t>
            </a:r>
            <a:r>
              <a:rPr lang="en-US" sz="1200" b="1" dirty="0" smtClean="0">
                <a:latin typeface="Calibri" pitchFamily="34" charset="0"/>
                <a:cs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Hibernate - Caching</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Caching is all about application performance optimization and it sits between your application and the database to avoid the number of database hits as many as possible to give a better performance for performance critical applications.</a:t>
            </a:r>
          </a:p>
          <a:p>
            <a:r>
              <a:rPr lang="en-US" sz="1400" dirty="0" smtClean="0">
                <a:latin typeface="Calibri" pitchFamily="34" charset="0"/>
                <a:cs typeface="Calibri" pitchFamily="34" charset="0"/>
              </a:rPr>
              <a:t>Caching is important to Hibernate as well which utilizes a multilevel caching schemes as explained below:</a:t>
            </a: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pPr>
              <a:buNone/>
            </a:pPr>
            <a:endParaRPr lang="en-US" sz="1400" b="1" dirty="0" smtClean="0">
              <a:latin typeface="Calibri" pitchFamily="34" charset="0"/>
              <a:cs typeface="Calibri" pitchFamily="34" charset="0"/>
            </a:endParaRPr>
          </a:p>
        </p:txBody>
      </p:sp>
      <p:pic>
        <p:nvPicPr>
          <p:cNvPr id="1027" name="Picture 3"/>
          <p:cNvPicPr>
            <a:picLocks noChangeAspect="1" noChangeArrowheads="1"/>
          </p:cNvPicPr>
          <p:nvPr/>
        </p:nvPicPr>
        <p:blipFill>
          <a:blip r:embed="rId3"/>
          <a:srcRect/>
          <a:stretch>
            <a:fillRect/>
          </a:stretch>
        </p:blipFill>
        <p:spPr bwMode="auto">
          <a:xfrm>
            <a:off x="1928794" y="2571750"/>
            <a:ext cx="4572032" cy="2357454"/>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Types Of cache: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b="1" dirty="0" smtClean="0">
                <a:latin typeface="Calibri" pitchFamily="34" charset="0"/>
                <a:cs typeface="Calibri" pitchFamily="34" charset="0"/>
              </a:rPr>
              <a:t>First-level cache</a:t>
            </a:r>
          </a:p>
          <a:p>
            <a:r>
              <a:rPr lang="en-US" sz="1400" b="1" dirty="0" smtClean="0">
                <a:latin typeface="Calibri" pitchFamily="34" charset="0"/>
                <a:cs typeface="Calibri" pitchFamily="34" charset="0"/>
              </a:rPr>
              <a:t>Second-level cache:</a:t>
            </a:r>
          </a:p>
          <a:p>
            <a:r>
              <a:rPr lang="en-US" sz="1400" b="1" dirty="0" smtClean="0">
                <a:latin typeface="Calibri" pitchFamily="34" charset="0"/>
                <a:cs typeface="Calibri" pitchFamily="34" charset="0"/>
              </a:rPr>
              <a:t>Query-level cache:</a:t>
            </a:r>
          </a:p>
          <a:p>
            <a:r>
              <a:rPr lang="en-US" sz="1400" b="1" dirty="0" smtClean="0">
                <a:latin typeface="Calibri" pitchFamily="34" charset="0"/>
                <a:cs typeface="Calibri" pitchFamily="34" charset="0"/>
              </a:rPr>
              <a:t>Concurrency strategies:</a:t>
            </a: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One-To-One Bidirectional Using Foreign-key</a:t>
            </a:r>
          </a:p>
        </p:txBody>
      </p:sp>
      <p:graphicFrame>
        <p:nvGraphicFramePr>
          <p:cNvPr id="5" name="Content Placeholder 4"/>
          <p:cNvGraphicFramePr>
            <a:graphicFrameLocks noGrp="1"/>
          </p:cNvGraphicFramePr>
          <p:nvPr>
            <p:ph sz="quarter" idx="13"/>
          </p:nvPr>
        </p:nvGraphicFramePr>
        <p:xfrm>
          <a:off x="609600" y="1492250"/>
          <a:ext cx="7923213" cy="3566160"/>
        </p:xfrm>
        <a:graphic>
          <a:graphicData uri="http://schemas.openxmlformats.org/drawingml/2006/table">
            <a:tbl>
              <a:tblPr firstRow="1" bandRow="1">
                <a:tableStyleId>{5940675A-B579-460E-94D1-54222C63F5DA}</a:tableStyleId>
              </a:tblPr>
              <a:tblGrid>
                <a:gridCol w="792321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kern="1200" dirty="0" err="1" smtClean="0">
                          <a:solidFill>
                            <a:srgbClr val="7030A0"/>
                          </a:solidFill>
                          <a:latin typeface="Calibri" pitchFamily="34" charset="0"/>
                          <a:ea typeface="+mn-ea"/>
                          <a:cs typeface="Calibri" pitchFamily="34" charset="0"/>
                        </a:rPr>
                        <a:t>Address.hbm.xml</a:t>
                      </a:r>
                      <a:endParaRPr lang="en-US" sz="1200" b="1" u="sng" kern="1200" dirty="0" smtClean="0">
                        <a:solidFill>
                          <a:srgbClr val="7030A0"/>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&lt;?xml version=</a:t>
                      </a:r>
                      <a:r>
                        <a:rPr lang="en-US" sz="1200" i="1" kern="1200" dirty="0" smtClean="0">
                          <a:solidFill>
                            <a:schemeClr val="tx1"/>
                          </a:solidFill>
                          <a:latin typeface="Calibri" pitchFamily="34" charset="0"/>
                          <a:ea typeface="+mn-ea"/>
                          <a:cs typeface="Calibri" pitchFamily="34" charset="0"/>
                        </a:rPr>
                        <a:t>"1.0" encoding="UTF-8"?&gt;</a:t>
                      </a:r>
                      <a:endParaRPr lang="en-US" sz="1200" kern="1200" dirty="0" smtClean="0">
                        <a:solidFill>
                          <a:schemeClr val="tx1"/>
                        </a:solidFill>
                        <a:latin typeface="Calibri" pitchFamily="34" charset="0"/>
                        <a:ea typeface="+mn-ea"/>
                        <a:cs typeface="Calibri" pitchFamily="34" charset="0"/>
                      </a:endParaRPr>
                    </a:p>
                    <a:p>
                      <a:r>
                        <a:rPr lang="en-US" sz="1200" kern="1200" dirty="0" smtClean="0">
                          <a:solidFill>
                            <a:schemeClr val="tx1"/>
                          </a:solidFill>
                          <a:latin typeface="Calibri" pitchFamily="34" charset="0"/>
                          <a:ea typeface="+mn-ea"/>
                          <a:cs typeface="Calibri" pitchFamily="34" charset="0"/>
                        </a:rPr>
                        <a:t>&lt;!DOCTYPE hibernate-mapping PUBLIC</a:t>
                      </a:r>
                    </a:p>
                    <a:p>
                      <a:r>
                        <a:rPr lang="en-US" sz="1200" kern="1200" dirty="0" smtClean="0">
                          <a:solidFill>
                            <a:schemeClr val="tx1"/>
                          </a:solidFill>
                          <a:latin typeface="Calibri" pitchFamily="34" charset="0"/>
                          <a:ea typeface="+mn-ea"/>
                          <a:cs typeface="Calibri" pitchFamily="34" charset="0"/>
                        </a:rPr>
                        <a:t>  "-//Hibernate/Hibernate Mapping DTD 3.0//EN"</a:t>
                      </a:r>
                    </a:p>
                    <a:p>
                      <a:r>
                        <a:rPr lang="en-US" sz="1200" kern="1200" dirty="0" smtClean="0">
                          <a:solidFill>
                            <a:schemeClr val="tx1"/>
                          </a:solidFill>
                          <a:latin typeface="Calibri" pitchFamily="34" charset="0"/>
                          <a:ea typeface="+mn-ea"/>
                          <a:cs typeface="Calibri" pitchFamily="34" charset="0"/>
                        </a:rPr>
                        <a:t>  "http://hibernate.sourceforge.net/hibernate-mapping-3.0.dtd"&gt;</a:t>
                      </a:r>
                    </a:p>
                    <a:p>
                      <a:r>
                        <a:rPr lang="en-US" sz="1200" kern="1200" dirty="0" smtClean="0">
                          <a:solidFill>
                            <a:schemeClr val="tx1"/>
                          </a:solidFill>
                          <a:latin typeface="Calibri" pitchFamily="34" charset="0"/>
                          <a:ea typeface="+mn-ea"/>
                          <a:cs typeface="Calibri" pitchFamily="34" charset="0"/>
                        </a:rPr>
                        <a:t>&lt;hibernate-mapping package=</a:t>
                      </a:r>
                      <a:r>
                        <a:rPr lang="en-US" sz="1200" i="1" kern="1200" dirty="0" smtClean="0">
                          <a:solidFill>
                            <a:schemeClr val="tx1"/>
                          </a:solidFill>
                          <a:latin typeface="Calibri" pitchFamily="34" charset="0"/>
                          <a:ea typeface="+mn-ea"/>
                          <a:cs typeface="Calibri" pitchFamily="34" charset="0"/>
                        </a:rPr>
                        <a:t>"sample"&gt;</a:t>
                      </a:r>
                    </a:p>
                    <a:p>
                      <a:r>
                        <a:rPr lang="en-US" sz="1200" kern="1200" dirty="0" smtClean="0">
                          <a:solidFill>
                            <a:schemeClr val="tx1"/>
                          </a:solidFill>
                          <a:latin typeface="Calibri" pitchFamily="34" charset="0"/>
                          <a:ea typeface="+mn-ea"/>
                          <a:cs typeface="Calibri" pitchFamily="34" charset="0"/>
                        </a:rPr>
                        <a:t>&lt;class name=</a:t>
                      </a:r>
                      <a:r>
                        <a:rPr lang="en-US" sz="1200" i="1" kern="1200" dirty="0" smtClean="0">
                          <a:solidFill>
                            <a:schemeClr val="tx1"/>
                          </a:solidFill>
                          <a:latin typeface="Calibri" pitchFamily="34" charset="0"/>
                          <a:ea typeface="+mn-ea"/>
                          <a:cs typeface="Calibri" pitchFamily="34" charset="0"/>
                        </a:rPr>
                        <a:t>"Address" table="ADDRESS"&gt;</a:t>
                      </a:r>
                    </a:p>
                    <a:p>
                      <a:r>
                        <a:rPr lang="en-US" sz="1200" kern="1200" dirty="0" smtClean="0">
                          <a:solidFill>
                            <a:schemeClr val="tx1"/>
                          </a:solidFill>
                          <a:latin typeface="Calibri" pitchFamily="34" charset="0"/>
                          <a:ea typeface="+mn-ea"/>
                          <a:cs typeface="Calibri" pitchFamily="34" charset="0"/>
                        </a:rPr>
                        <a:t>&lt;id name=</a:t>
                      </a:r>
                      <a:r>
                        <a:rPr lang="en-US" sz="1200" i="1" kern="1200" dirty="0" smtClean="0">
                          <a:solidFill>
                            <a:schemeClr val="tx1"/>
                          </a:solidFill>
                          <a:latin typeface="Calibri" pitchFamily="34" charset="0"/>
                          <a:ea typeface="+mn-ea"/>
                          <a:cs typeface="Calibri" pitchFamily="34" charset="0"/>
                        </a:rPr>
                        <a:t>"id" type="</a:t>
                      </a:r>
                      <a:r>
                        <a:rPr lang="en-US" sz="1200" i="1" kern="1200" dirty="0" err="1" smtClean="0">
                          <a:solidFill>
                            <a:schemeClr val="tx1"/>
                          </a:solidFill>
                          <a:latin typeface="Calibri" pitchFamily="34" charset="0"/>
                          <a:ea typeface="+mn-ea"/>
                          <a:cs typeface="Calibri" pitchFamily="34" charset="0"/>
                        </a:rPr>
                        <a:t>java.lang.Long</a:t>
                      </a:r>
                      <a:r>
                        <a:rPr lang="en-US" sz="1200" i="1" kern="1200" dirty="0" smtClean="0">
                          <a:solidFill>
                            <a:schemeClr val="tx1"/>
                          </a:solidFill>
                          <a:latin typeface="Calibri" pitchFamily="34" charset="0"/>
                          <a:ea typeface="+mn-ea"/>
                          <a:cs typeface="Calibri" pitchFamily="34" charset="0"/>
                        </a:rPr>
                        <a:t>" column="id"&gt;</a:t>
                      </a:r>
                    </a:p>
                    <a:p>
                      <a:r>
                        <a:rPr lang="en-US" sz="1200" kern="1200" dirty="0" smtClean="0">
                          <a:solidFill>
                            <a:schemeClr val="tx1"/>
                          </a:solidFill>
                          <a:latin typeface="Calibri" pitchFamily="34" charset="0"/>
                          <a:ea typeface="+mn-ea"/>
                          <a:cs typeface="Calibri" pitchFamily="34" charset="0"/>
                        </a:rPr>
                        <a:t>&lt;generator class=</a:t>
                      </a:r>
                      <a:r>
                        <a:rPr lang="en-US" sz="1200" i="1" kern="1200" dirty="0" smtClean="0">
                          <a:solidFill>
                            <a:schemeClr val="tx1"/>
                          </a:solidFill>
                          <a:latin typeface="Calibri" pitchFamily="34" charset="0"/>
                          <a:ea typeface="+mn-ea"/>
                          <a:cs typeface="Calibri" pitchFamily="34" charset="0"/>
                        </a:rPr>
                        <a:t>"foreign"&gt;</a:t>
                      </a:r>
                    </a:p>
                    <a:p>
                      <a:r>
                        <a:rPr lang="en-US" sz="1200" kern="1200" dirty="0" smtClean="0">
                          <a:solidFill>
                            <a:schemeClr val="tx1"/>
                          </a:solidFill>
                          <a:latin typeface="Calibri" pitchFamily="34" charset="0"/>
                          <a:ea typeface="+mn-ea"/>
                          <a:cs typeface="Calibri" pitchFamily="34" charset="0"/>
                        </a:rPr>
                        <a:t>&lt;</a:t>
                      </a:r>
                      <a:r>
                        <a:rPr lang="en-US" sz="1200" kern="1200" dirty="0" err="1" smtClean="0">
                          <a:solidFill>
                            <a:schemeClr val="tx1"/>
                          </a:solidFill>
                          <a:latin typeface="Calibri" pitchFamily="34" charset="0"/>
                          <a:ea typeface="+mn-ea"/>
                          <a:cs typeface="Calibri" pitchFamily="34" charset="0"/>
                        </a:rPr>
                        <a:t>param</a:t>
                      </a:r>
                      <a:r>
                        <a:rPr lang="en-US" sz="1200" kern="1200" dirty="0" smtClean="0">
                          <a:solidFill>
                            <a:schemeClr val="tx1"/>
                          </a:solidFill>
                          <a:latin typeface="Calibri" pitchFamily="34" charset="0"/>
                          <a:ea typeface="+mn-ea"/>
                          <a:cs typeface="Calibri" pitchFamily="34" charset="0"/>
                        </a:rPr>
                        <a:t> name=</a:t>
                      </a:r>
                      <a:r>
                        <a:rPr lang="en-US" sz="1200" i="1" kern="1200" dirty="0" smtClean="0">
                          <a:solidFill>
                            <a:schemeClr val="tx1"/>
                          </a:solidFill>
                          <a:latin typeface="Calibri" pitchFamily="34" charset="0"/>
                          <a:ea typeface="+mn-ea"/>
                          <a:cs typeface="Calibri" pitchFamily="34" charset="0"/>
                        </a:rPr>
                        <a:t>"property"&gt;person&lt;/</a:t>
                      </a:r>
                      <a:r>
                        <a:rPr lang="en-US" sz="1200" i="1" kern="1200" dirty="0" err="1" smtClean="0">
                          <a:solidFill>
                            <a:schemeClr val="tx1"/>
                          </a:solidFill>
                          <a:latin typeface="Calibri" pitchFamily="34" charset="0"/>
                          <a:ea typeface="+mn-ea"/>
                          <a:cs typeface="Calibri" pitchFamily="34" charset="0"/>
                        </a:rPr>
                        <a:t>param</a:t>
                      </a:r>
                      <a:r>
                        <a:rPr lang="en-US" sz="1200" i="1" kern="1200" dirty="0" smtClean="0">
                          <a:solidFill>
                            <a:schemeClr val="tx1"/>
                          </a:solidFill>
                          <a:latin typeface="Calibri" pitchFamily="34" charset="0"/>
                          <a:ea typeface="+mn-ea"/>
                          <a:cs typeface="Calibri" pitchFamily="34" charset="0"/>
                        </a:rPr>
                        <a:t>&gt;</a:t>
                      </a:r>
                    </a:p>
                    <a:p>
                      <a:r>
                        <a:rPr lang="en-US" sz="1200" kern="1200" dirty="0" smtClean="0">
                          <a:solidFill>
                            <a:schemeClr val="tx1"/>
                          </a:solidFill>
                          <a:latin typeface="Calibri" pitchFamily="34" charset="0"/>
                          <a:ea typeface="+mn-ea"/>
                          <a:cs typeface="Calibri" pitchFamily="34" charset="0"/>
                        </a:rPr>
                        <a:t>&lt;/generator&gt;</a:t>
                      </a:r>
                    </a:p>
                    <a:p>
                      <a:r>
                        <a:rPr lang="en-US" sz="1200" kern="1200" dirty="0" smtClean="0">
                          <a:solidFill>
                            <a:schemeClr val="tx1"/>
                          </a:solidFill>
                          <a:latin typeface="Calibri" pitchFamily="34" charset="0"/>
                          <a:ea typeface="+mn-ea"/>
                          <a:cs typeface="Calibri" pitchFamily="34" charset="0"/>
                        </a:rPr>
                        <a:t>&lt;/id&gt;</a:t>
                      </a:r>
                    </a:p>
                    <a:p>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"city" column="CITY" type="string" not-null="false"</a:t>
                      </a:r>
                    </a:p>
                    <a:p>
                      <a:r>
                        <a:rPr lang="en-US" sz="1200" kern="1200" dirty="0" smtClean="0">
                          <a:solidFill>
                            <a:schemeClr val="tx1"/>
                          </a:solidFill>
                          <a:latin typeface="Calibri" pitchFamily="34" charset="0"/>
                          <a:ea typeface="+mn-ea"/>
                          <a:cs typeface="Calibri" pitchFamily="34" charset="0"/>
                        </a:rPr>
                        <a:t>length=</a:t>
                      </a:r>
                      <a:r>
                        <a:rPr lang="en-US" sz="1200" i="1" kern="1200" dirty="0" smtClean="0">
                          <a:solidFill>
                            <a:schemeClr val="tx1"/>
                          </a:solidFill>
                          <a:latin typeface="Calibri" pitchFamily="34" charset="0"/>
                          <a:ea typeface="+mn-ea"/>
                          <a:cs typeface="Calibri" pitchFamily="34" charset="0"/>
                        </a:rPr>
                        <a:t>"50" /&gt;</a:t>
                      </a:r>
                    </a:p>
                    <a:p>
                      <a:r>
                        <a:rPr lang="en-US" sz="1200" kern="1200" dirty="0" smtClean="0">
                          <a:solidFill>
                            <a:schemeClr val="tx1"/>
                          </a:solidFill>
                          <a:latin typeface="Calibri" pitchFamily="34" charset="0"/>
                          <a:ea typeface="+mn-ea"/>
                          <a:cs typeface="Calibri" pitchFamily="34" charset="0"/>
                        </a:rPr>
                        <a:t>&lt;property name=</a:t>
                      </a:r>
                      <a:r>
                        <a:rPr lang="en-US" sz="1200" i="1" kern="1200" dirty="0" smtClean="0">
                          <a:solidFill>
                            <a:schemeClr val="tx1"/>
                          </a:solidFill>
                          <a:latin typeface="Calibri" pitchFamily="34" charset="0"/>
                          <a:ea typeface="+mn-ea"/>
                          <a:cs typeface="Calibri" pitchFamily="34" charset="0"/>
                        </a:rPr>
                        <a:t>"state" column="STATE" type="string" not-null="false"</a:t>
                      </a:r>
                    </a:p>
                    <a:p>
                      <a:r>
                        <a:rPr lang="en-US" sz="1200" kern="1200" dirty="0" smtClean="0">
                          <a:solidFill>
                            <a:schemeClr val="tx1"/>
                          </a:solidFill>
                          <a:latin typeface="Calibri" pitchFamily="34" charset="0"/>
                          <a:ea typeface="+mn-ea"/>
                          <a:cs typeface="Calibri" pitchFamily="34" charset="0"/>
                        </a:rPr>
                        <a:t>length=</a:t>
                      </a:r>
                      <a:r>
                        <a:rPr lang="en-US" sz="1200" i="1" kern="1200" dirty="0" smtClean="0">
                          <a:solidFill>
                            <a:schemeClr val="tx1"/>
                          </a:solidFill>
                          <a:latin typeface="Calibri" pitchFamily="34" charset="0"/>
                          <a:ea typeface="+mn-ea"/>
                          <a:cs typeface="Calibri" pitchFamily="34" charset="0"/>
                        </a:rPr>
                        <a:t>"50" /&gt;</a:t>
                      </a:r>
                    </a:p>
                    <a:p>
                      <a:r>
                        <a:rPr lang="en-US" sz="1200" kern="1200" dirty="0" smtClean="0">
                          <a:solidFill>
                            <a:schemeClr val="tx1"/>
                          </a:solidFill>
                          <a:latin typeface="Calibri" pitchFamily="34" charset="0"/>
                          <a:ea typeface="+mn-ea"/>
                          <a:cs typeface="Calibri" pitchFamily="34" charset="0"/>
                        </a:rPr>
                        <a:t>&lt;one-to-one name=</a:t>
                      </a:r>
                      <a:r>
                        <a:rPr lang="en-US" sz="1200" i="1" kern="1200" dirty="0" smtClean="0">
                          <a:solidFill>
                            <a:schemeClr val="tx1"/>
                          </a:solidFill>
                          <a:latin typeface="Calibri" pitchFamily="34" charset="0"/>
                          <a:ea typeface="+mn-ea"/>
                          <a:cs typeface="Calibri" pitchFamily="34" charset="0"/>
                        </a:rPr>
                        <a:t>"person" class="Person" constrained="true" /&gt;</a:t>
                      </a:r>
                    </a:p>
                    <a:p>
                      <a:r>
                        <a:rPr lang="en-US" sz="1200" kern="1200" dirty="0" smtClean="0">
                          <a:solidFill>
                            <a:schemeClr val="tx1"/>
                          </a:solidFill>
                          <a:latin typeface="Calibri" pitchFamily="34" charset="0"/>
                          <a:ea typeface="+mn-ea"/>
                          <a:cs typeface="Calibri" pitchFamily="34" charset="0"/>
                        </a:rPr>
                        <a:t>&lt;/class&gt;</a:t>
                      </a:r>
                    </a:p>
                    <a:p>
                      <a:r>
                        <a:rPr lang="en-US" sz="12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t>First-level cache:</a:t>
            </a:r>
            <a:endParaRPr lang="en-US" sz="2000" b="1" dirty="0"/>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The first-level cache is the Session cache and is a mandatory cache through which all requests must pass. The Session object keeps an object under its own power before committing it to the database.</a:t>
            </a:r>
          </a:p>
          <a:p>
            <a:r>
              <a:rPr lang="en-US" sz="1600" dirty="0" smtClean="0">
                <a:latin typeface="Calibri" pitchFamily="34" charset="0"/>
                <a:cs typeface="Calibri" pitchFamily="34" charset="0"/>
              </a:rPr>
              <a:t>If you issue multiple updates to an object, Hibernate tries to delay doing the update as long as possible to reduce the number of update SQL statements issued. If you close the session, all the objects being cached are lost and either persisted or updated in the database.</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Second-level cache: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Second level cache is an optional cache and first-level cache will always be consulted before any attempt is made to locate an object in the second-level cache. The second-level cache can be configured on a per-class and per-collection basis and mainly responsible for caching objects across sessions.</a:t>
            </a:r>
          </a:p>
          <a:p>
            <a:pPr algn="just"/>
            <a:r>
              <a:rPr lang="en-US" sz="1400" dirty="0" smtClean="0">
                <a:latin typeface="Calibri" pitchFamily="34" charset="0"/>
                <a:cs typeface="Calibri" pitchFamily="34" charset="0"/>
              </a:rPr>
              <a:t>Any third-party cache can be used with Hibernate. An </a:t>
            </a:r>
            <a:r>
              <a:rPr lang="en-US" sz="1400" b="1" dirty="0" err="1" smtClean="0">
                <a:latin typeface="Calibri" pitchFamily="34" charset="0"/>
                <a:cs typeface="Calibri" pitchFamily="34" charset="0"/>
              </a:rPr>
              <a:t>org.hibernate.cache.CacheProvider</a:t>
            </a:r>
            <a:r>
              <a:rPr lang="en-US" sz="1400" dirty="0" err="1" smtClean="0">
                <a:latin typeface="Calibri" pitchFamily="34" charset="0"/>
                <a:cs typeface="Calibri" pitchFamily="34" charset="0"/>
              </a:rPr>
              <a:t>interface</a:t>
            </a:r>
            <a:r>
              <a:rPr lang="en-US" sz="1400" dirty="0" smtClean="0">
                <a:latin typeface="Calibri" pitchFamily="34" charset="0"/>
                <a:cs typeface="Calibri" pitchFamily="34" charset="0"/>
              </a:rPr>
              <a:t> is provided, which must be implemented to provide Hibernate with a handle to the cache implementation.</a:t>
            </a:r>
          </a:p>
          <a:p>
            <a:r>
              <a:rPr lang="en-US" sz="1400" dirty="0" smtClean="0">
                <a:latin typeface="Calibri" pitchFamily="34" charset="0"/>
                <a:cs typeface="Calibri" pitchFamily="34" charset="0"/>
              </a:rPr>
              <a:t>Hibernate uses first-level cache by default and you have nothing to do to use first-level cache. Let's go straight to the optional second-level cache. Not all classes benefit from caching, so it's important to be able to disable the second-level cache</a:t>
            </a:r>
          </a:p>
          <a:p>
            <a:r>
              <a:rPr lang="en-US" sz="1400" dirty="0" smtClean="0">
                <a:latin typeface="Calibri" pitchFamily="34" charset="0"/>
                <a:cs typeface="Calibri" pitchFamily="34" charset="0"/>
              </a:rPr>
              <a:t>The Hibernate second-level cache is set up in two steps. First, you have to decide which concurrency strategy to use. After that, you configure cache expiration and physical cache attributes using the cache provider.</a:t>
            </a:r>
          </a:p>
        </p:txBody>
      </p:sp>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Concurrency strategies: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A concurrency strategy is a mediator which responsible for storing items of data in the cache and retrieving them from the cache. If you are going to enable a second-level cache, you will have to decide, for each persistent class and collection, which cache concurrency strategy to use.</a:t>
            </a:r>
          </a:p>
          <a:p>
            <a:pPr lvl="1"/>
            <a:r>
              <a:rPr lang="en-US" sz="1400" b="1" dirty="0" smtClean="0">
                <a:latin typeface="Calibri" pitchFamily="34" charset="0"/>
                <a:cs typeface="Calibri" pitchFamily="34" charset="0"/>
              </a:rPr>
              <a:t>Transactional:</a:t>
            </a:r>
            <a:r>
              <a:rPr lang="en-US" sz="1400" dirty="0" smtClean="0">
                <a:latin typeface="Calibri" pitchFamily="34" charset="0"/>
                <a:cs typeface="Calibri" pitchFamily="34" charset="0"/>
              </a:rPr>
              <a:t> Use this strategy for read-mostly data where it is critical to prevent stale data in concurrent </a:t>
            </a:r>
            <a:r>
              <a:rPr lang="en-US" sz="1400" dirty="0" err="1" smtClean="0">
                <a:latin typeface="Calibri" pitchFamily="34" charset="0"/>
                <a:cs typeface="Calibri" pitchFamily="34" charset="0"/>
              </a:rPr>
              <a:t>transactions,in</a:t>
            </a:r>
            <a:r>
              <a:rPr lang="en-US" sz="1400" dirty="0" smtClean="0">
                <a:latin typeface="Calibri" pitchFamily="34" charset="0"/>
                <a:cs typeface="Calibri" pitchFamily="34" charset="0"/>
              </a:rPr>
              <a:t> the rare case of an update.</a:t>
            </a:r>
          </a:p>
          <a:p>
            <a:pPr lvl="1"/>
            <a:r>
              <a:rPr lang="en-US" sz="1400" b="1" dirty="0" smtClean="0">
                <a:latin typeface="Calibri" pitchFamily="34" charset="0"/>
                <a:cs typeface="Calibri" pitchFamily="34" charset="0"/>
              </a:rPr>
              <a:t>Read-write:</a:t>
            </a:r>
            <a:r>
              <a:rPr lang="en-US" sz="1400" dirty="0" smtClean="0">
                <a:latin typeface="Calibri" pitchFamily="34" charset="0"/>
                <a:cs typeface="Calibri" pitchFamily="34" charset="0"/>
              </a:rPr>
              <a:t> Again use this strategy for read-mostly data where it is critical to prevent stale data in concurrent </a:t>
            </a:r>
            <a:r>
              <a:rPr lang="en-US" sz="1400" dirty="0" err="1" smtClean="0">
                <a:latin typeface="Calibri" pitchFamily="34" charset="0"/>
                <a:cs typeface="Calibri" pitchFamily="34" charset="0"/>
              </a:rPr>
              <a:t>transactions,in</a:t>
            </a:r>
            <a:r>
              <a:rPr lang="en-US" sz="1400" dirty="0" smtClean="0">
                <a:latin typeface="Calibri" pitchFamily="34" charset="0"/>
                <a:cs typeface="Calibri" pitchFamily="34" charset="0"/>
              </a:rPr>
              <a:t> the rare case of an update.</a:t>
            </a:r>
          </a:p>
          <a:p>
            <a:pPr lvl="1"/>
            <a:r>
              <a:rPr lang="en-US" sz="1400" b="1" dirty="0" err="1" smtClean="0">
                <a:latin typeface="Calibri" pitchFamily="34" charset="0"/>
                <a:cs typeface="Calibri" pitchFamily="34" charset="0"/>
              </a:rPr>
              <a:t>Nonstrict</a:t>
            </a:r>
            <a:r>
              <a:rPr lang="en-US" sz="1400" b="1" dirty="0" smtClean="0">
                <a:latin typeface="Calibri" pitchFamily="34" charset="0"/>
                <a:cs typeface="Calibri" pitchFamily="34" charset="0"/>
              </a:rPr>
              <a:t>-read-write:</a:t>
            </a:r>
            <a:r>
              <a:rPr lang="en-US" sz="1400" dirty="0" smtClean="0">
                <a:latin typeface="Calibri" pitchFamily="34" charset="0"/>
                <a:cs typeface="Calibri" pitchFamily="34" charset="0"/>
              </a:rPr>
              <a:t> This strategy makes no guarantee of consistency between the cache and the database. Use this strategy if data hardly ever changes and a small likelihood of stale data is not of critical concern.</a:t>
            </a:r>
          </a:p>
          <a:p>
            <a:pPr lvl="1"/>
            <a:r>
              <a:rPr lang="en-US" sz="1400" b="1" dirty="0" smtClean="0">
                <a:latin typeface="Calibri" pitchFamily="34" charset="0"/>
                <a:cs typeface="Calibri" pitchFamily="34" charset="0"/>
              </a:rPr>
              <a:t>Read-only:</a:t>
            </a:r>
            <a:r>
              <a:rPr lang="en-US" sz="1400" dirty="0" smtClean="0">
                <a:latin typeface="Calibri" pitchFamily="34" charset="0"/>
                <a:cs typeface="Calibri" pitchFamily="34" charset="0"/>
              </a:rPr>
              <a:t> A concurrency strategy suitable for data which never changes. Use it for reference data only.</a:t>
            </a:r>
            <a:endParaRPr lang="en-US" sz="14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Query-level cache:</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Hibernate also implements a cache for query </a:t>
            </a:r>
            <a:r>
              <a:rPr lang="en-US" sz="1600" dirty="0" err="1" smtClean="0">
                <a:latin typeface="Calibri" pitchFamily="34" charset="0"/>
                <a:cs typeface="Calibri" pitchFamily="34" charset="0"/>
              </a:rPr>
              <a:t>resultsets</a:t>
            </a:r>
            <a:r>
              <a:rPr lang="en-US" sz="1600" dirty="0" smtClean="0">
                <a:latin typeface="Calibri" pitchFamily="34" charset="0"/>
                <a:cs typeface="Calibri" pitchFamily="34" charset="0"/>
              </a:rPr>
              <a:t> that integrates closely with the second-level cache.</a:t>
            </a:r>
          </a:p>
          <a:p>
            <a:pPr algn="just"/>
            <a:r>
              <a:rPr lang="en-US" sz="1600" dirty="0" smtClean="0">
                <a:latin typeface="Calibri" pitchFamily="34" charset="0"/>
                <a:cs typeface="Calibri" pitchFamily="34" charset="0"/>
              </a:rPr>
              <a:t>This is an optional feature and requires two additional physical cache regions that hold the cached query results and the timestamps when a table was last updated. This is only useful for queries that are run frequently with the same parameters.</a:t>
            </a:r>
            <a:endParaRPr lang="en-US" sz="1600" dirty="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a:t>
            </a:r>
            <a:r>
              <a:rPr lang="en-US" sz="2000" b="1" dirty="0" smtClean="0">
                <a:latin typeface="Calibri" pitchFamily="34" charset="0"/>
                <a:cs typeface="Calibri" pitchFamily="34" charset="0"/>
              </a:rPr>
              <a:t>Hibernate - Caching</a:t>
            </a:r>
            <a:endParaRPr lang="en-US" sz="20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222504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Person.java</a:t>
                      </a:r>
                    </a:p>
                    <a:p>
                      <a:r>
                        <a:rPr lang="en-US" sz="1400" b="0" kern="1200" dirty="0" smtClean="0">
                          <a:solidFill>
                            <a:schemeClr val="tx1"/>
                          </a:solidFill>
                          <a:latin typeface="Calibri" pitchFamily="34" charset="0"/>
                          <a:ea typeface="+mn-ea"/>
                          <a:cs typeface="Calibri" pitchFamily="34" charset="0"/>
                        </a:rPr>
                        <a:t>package com;</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Person {</a:t>
                      </a:r>
                    </a:p>
                    <a:p>
                      <a:r>
                        <a:rPr lang="en-US" sz="1400" b="0" kern="1200" dirty="0" smtClean="0">
                          <a:solidFill>
                            <a:schemeClr val="tx1"/>
                          </a:solidFill>
                          <a:latin typeface="Calibri" pitchFamily="34" charset="0"/>
                          <a:ea typeface="+mn-ea"/>
                          <a:cs typeface="Calibri" pitchFamily="34" charset="0"/>
                        </a:rPr>
                        <a:t>    private Long </a:t>
                      </a:r>
                      <a:r>
                        <a:rPr lang="en-US" sz="1400" b="0" kern="1200" dirty="0" smtClean="0">
                          <a:solidFill>
                            <a:schemeClr val="tx1"/>
                          </a:solidFill>
                          <a:latin typeface="Calibri" pitchFamily="34" charset="0"/>
                          <a:ea typeface="+mn-ea"/>
                          <a:cs typeface="Calibri" pitchFamily="34" charset="0"/>
                        </a:rPr>
                        <a:t>id</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    private String </a:t>
                      </a:r>
                      <a:r>
                        <a:rPr lang="en-US" sz="1400" b="0" kern="1200" dirty="0" err="1" smtClean="0">
                          <a:solidFill>
                            <a:schemeClr val="tx1"/>
                          </a:solidFill>
                          <a:latin typeface="Calibri" pitchFamily="34" charset="0"/>
                          <a:ea typeface="+mn-ea"/>
                          <a:cs typeface="Calibri" pitchFamily="34" charset="0"/>
                        </a:rPr>
                        <a:t>firstname</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    private String </a:t>
                      </a:r>
                      <a:r>
                        <a:rPr lang="en-US" sz="1400" b="0" kern="1200" dirty="0" err="1" smtClean="0">
                          <a:solidFill>
                            <a:schemeClr val="tx1"/>
                          </a:solidFill>
                          <a:latin typeface="Calibri" pitchFamily="34" charset="0"/>
                          <a:ea typeface="+mn-ea"/>
                          <a:cs typeface="Calibri" pitchFamily="34" charset="0"/>
                        </a:rPr>
                        <a:t>lastname</a:t>
                      </a:r>
                      <a:r>
                        <a:rPr lang="en-US" sz="1400" b="0" kern="1200" dirty="0" smtClean="0">
                          <a:solidFill>
                            <a:schemeClr val="tx1"/>
                          </a:solidFill>
                          <a:latin typeface="Calibri" pitchFamily="34" charset="0"/>
                          <a:ea typeface="+mn-ea"/>
                          <a:cs typeface="Calibri" pitchFamily="34" charset="0"/>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a:t>
            </a:r>
            <a:r>
              <a:rPr lang="en-US" sz="2000" b="1" dirty="0" smtClean="0">
                <a:latin typeface="Calibri" pitchFamily="34" charset="0"/>
                <a:cs typeface="Calibri" pitchFamily="34" charset="0"/>
              </a:rPr>
              <a:t>Hibernate - Caching</a:t>
            </a:r>
            <a:endParaRPr lang="en-US" sz="20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374904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b="1" u="sng" kern="1200" dirty="0" err="1" smtClean="0">
                          <a:solidFill>
                            <a:srgbClr val="7030A0"/>
                          </a:solidFill>
                          <a:latin typeface="Calibri" pitchFamily="34" charset="0"/>
                          <a:ea typeface="+mn-ea"/>
                          <a:cs typeface="Calibri" pitchFamily="34" charset="0"/>
                        </a:rPr>
                        <a:t>Person.hbm.xml</a:t>
                      </a:r>
                      <a:endParaRPr lang="en-US" sz="1200" b="1" u="sng" kern="1200" dirty="0" smtClean="0">
                        <a:solidFill>
                          <a:srgbClr val="7030A0"/>
                        </a:solidFill>
                        <a:latin typeface="Calibri" pitchFamily="34" charset="0"/>
                        <a:ea typeface="+mn-ea"/>
                        <a:cs typeface="Calibri" pitchFamily="34" charset="0"/>
                      </a:endParaRPr>
                    </a:p>
                    <a:p>
                      <a:r>
                        <a:rPr lang="en-US" sz="1200" b="0" kern="1200" dirty="0" smtClean="0">
                          <a:solidFill>
                            <a:schemeClr val="tx1"/>
                          </a:solidFill>
                          <a:latin typeface="Calibri" pitchFamily="34" charset="0"/>
                          <a:ea typeface="+mn-ea"/>
                          <a:cs typeface="Calibri" pitchFamily="34" charset="0"/>
                        </a:rPr>
                        <a:t>&lt;?xml version="1.0"?&gt;</a:t>
                      </a:r>
                    </a:p>
                    <a:p>
                      <a:r>
                        <a:rPr lang="en-US" sz="1200" b="0" kern="1200" dirty="0" smtClean="0">
                          <a:solidFill>
                            <a:schemeClr val="tx1"/>
                          </a:solidFill>
                          <a:latin typeface="Calibri" pitchFamily="34" charset="0"/>
                          <a:ea typeface="+mn-ea"/>
                          <a:cs typeface="Calibri" pitchFamily="34" charset="0"/>
                        </a:rPr>
                        <a:t>&lt;!DOCTYPE hibernate-mapping PUBLIC "-//Hibernate/Hibernate Mapping DTD 3.0//EN"</a:t>
                      </a:r>
                    </a:p>
                    <a:p>
                      <a:r>
                        <a:rPr lang="en-US" sz="1200" b="0" kern="1200" dirty="0" smtClean="0">
                          <a:solidFill>
                            <a:schemeClr val="tx1"/>
                          </a:solidFill>
                          <a:latin typeface="Calibri" pitchFamily="34" charset="0"/>
                          <a:ea typeface="+mn-ea"/>
                          <a:cs typeface="Calibri" pitchFamily="34" charset="0"/>
                        </a:rPr>
                        <a:t>"http://hibernate.sourceforge.net/hibernate-mapping-3.0.dtd"&gt;</a:t>
                      </a:r>
                    </a:p>
                    <a:p>
                      <a:r>
                        <a:rPr lang="en-US" sz="1200" b="0" kern="1200" dirty="0" smtClean="0">
                          <a:solidFill>
                            <a:schemeClr val="tx1"/>
                          </a:solidFill>
                          <a:latin typeface="Calibri" pitchFamily="34" charset="0"/>
                          <a:ea typeface="+mn-ea"/>
                          <a:cs typeface="Calibri" pitchFamily="34" charset="0"/>
                        </a:rPr>
                        <a:t>&lt;!-- Generated Jul 6, 2011 11:05:06 AM by Hibernate Tools 3.4.0.CR1 --&gt;</a:t>
                      </a:r>
                    </a:p>
                    <a:p>
                      <a:r>
                        <a:rPr lang="en-US" sz="1200" b="0" kern="1200" dirty="0" smtClean="0">
                          <a:solidFill>
                            <a:schemeClr val="tx1"/>
                          </a:solidFill>
                          <a:latin typeface="Calibri" pitchFamily="34" charset="0"/>
                          <a:ea typeface="+mn-ea"/>
                          <a:cs typeface="Calibri" pitchFamily="34" charset="0"/>
                        </a:rPr>
                        <a:t>&lt;hibernate-mapping&gt;</a:t>
                      </a:r>
                    </a:p>
                    <a:p>
                      <a:r>
                        <a:rPr lang="en-US" sz="1200" b="0" kern="1200" dirty="0" smtClean="0">
                          <a:solidFill>
                            <a:schemeClr val="tx1"/>
                          </a:solidFill>
                          <a:latin typeface="Calibri" pitchFamily="34" charset="0"/>
                          <a:ea typeface="+mn-ea"/>
                          <a:cs typeface="Calibri" pitchFamily="34" charset="0"/>
                        </a:rPr>
                        <a:t>    &lt;class name="Person" table="PERSON"&gt;</a:t>
                      </a:r>
                    </a:p>
                    <a:p>
                      <a:r>
                        <a:rPr lang="en-US" sz="1200" b="0" kern="1200" dirty="0" smtClean="0">
                          <a:solidFill>
                            <a:schemeClr val="tx1"/>
                          </a:solidFill>
                          <a:latin typeface="Calibri" pitchFamily="34" charset="0"/>
                          <a:ea typeface="+mn-ea"/>
                          <a:cs typeface="Calibri" pitchFamily="34" charset="0"/>
                        </a:rPr>
                        <a:t>     &lt;cache usage="read-write" /&gt;</a:t>
                      </a:r>
                    </a:p>
                    <a:p>
                      <a:r>
                        <a:rPr lang="en-US" sz="1200" b="0" kern="1200" dirty="0" smtClean="0">
                          <a:solidFill>
                            <a:schemeClr val="tx1"/>
                          </a:solidFill>
                          <a:latin typeface="Calibri" pitchFamily="34" charset="0"/>
                          <a:ea typeface="+mn-ea"/>
                          <a:cs typeface="Calibri" pitchFamily="34" charset="0"/>
                        </a:rPr>
                        <a:t>        &lt;id name="id" type="long"&gt;</a:t>
                      </a:r>
                    </a:p>
                    <a:p>
                      <a:r>
                        <a:rPr lang="en-US" sz="1200" b="0" kern="1200" dirty="0" smtClean="0">
                          <a:solidFill>
                            <a:schemeClr val="tx1"/>
                          </a:solidFill>
                          <a:latin typeface="Calibri" pitchFamily="34" charset="0"/>
                          <a:ea typeface="+mn-ea"/>
                          <a:cs typeface="Calibri" pitchFamily="34" charset="0"/>
                        </a:rPr>
                        <a:t>            &lt;column name="ID" /&gt;</a:t>
                      </a:r>
                    </a:p>
                    <a:p>
                      <a:r>
                        <a:rPr lang="en-US" sz="1200" b="0" kern="1200" dirty="0" smtClean="0">
                          <a:solidFill>
                            <a:schemeClr val="tx1"/>
                          </a:solidFill>
                          <a:latin typeface="Calibri" pitchFamily="34" charset="0"/>
                          <a:ea typeface="+mn-ea"/>
                          <a:cs typeface="Calibri" pitchFamily="34" charset="0"/>
                        </a:rPr>
                        <a:t>            &lt;generator class="native" /&gt;</a:t>
                      </a:r>
                    </a:p>
                    <a:p>
                      <a:r>
                        <a:rPr lang="en-US" sz="1200" b="0" kern="1200" dirty="0" smtClean="0">
                          <a:solidFill>
                            <a:schemeClr val="tx1"/>
                          </a:solidFill>
                          <a:latin typeface="Calibri" pitchFamily="34" charset="0"/>
                          <a:ea typeface="+mn-ea"/>
                          <a:cs typeface="Calibri" pitchFamily="34" charset="0"/>
                        </a:rPr>
                        <a:t>        &lt;/id&gt;</a:t>
                      </a:r>
                    </a:p>
                    <a:p>
                      <a:r>
                        <a:rPr lang="en-US" sz="1200" b="0" kern="1200" dirty="0" smtClean="0">
                          <a:solidFill>
                            <a:schemeClr val="tx1"/>
                          </a:solidFill>
                          <a:latin typeface="Calibri" pitchFamily="34" charset="0"/>
                          <a:ea typeface="+mn-ea"/>
                          <a:cs typeface="Calibri" pitchFamily="34" charset="0"/>
                        </a:rPr>
                        <a:t>        &lt;property name="</a:t>
                      </a:r>
                      <a:r>
                        <a:rPr lang="en-US" sz="1200" b="0" kern="1200" dirty="0" err="1" smtClean="0">
                          <a:solidFill>
                            <a:schemeClr val="tx1"/>
                          </a:solidFill>
                          <a:latin typeface="Calibri" pitchFamily="34" charset="0"/>
                          <a:ea typeface="+mn-ea"/>
                          <a:cs typeface="Calibri" pitchFamily="34" charset="0"/>
                        </a:rPr>
                        <a:t>firstname</a:t>
                      </a:r>
                      <a:r>
                        <a:rPr lang="en-US" sz="1200" b="0" kern="1200" dirty="0" smtClean="0">
                          <a:solidFill>
                            <a:schemeClr val="tx1"/>
                          </a:solidFill>
                          <a:latin typeface="Calibri" pitchFamily="34" charset="0"/>
                          <a:ea typeface="+mn-ea"/>
                          <a:cs typeface="Calibri" pitchFamily="34" charset="0"/>
                        </a:rPr>
                        <a:t>" type="</a:t>
                      </a:r>
                      <a:r>
                        <a:rPr lang="en-US" sz="1200" b="0" kern="1200" dirty="0" err="1" smtClean="0">
                          <a:solidFill>
                            <a:schemeClr val="tx1"/>
                          </a:solidFill>
                          <a:latin typeface="Calibri" pitchFamily="34" charset="0"/>
                          <a:ea typeface="+mn-ea"/>
                          <a:cs typeface="Calibri" pitchFamily="34" charset="0"/>
                        </a:rPr>
                        <a:t>java.lang.String</a:t>
                      </a:r>
                      <a:r>
                        <a:rPr lang="en-US" sz="1200" b="0" kern="1200" dirty="0" smtClean="0">
                          <a:solidFill>
                            <a:schemeClr val="tx1"/>
                          </a:solidFill>
                          <a:latin typeface="Calibri" pitchFamily="34" charset="0"/>
                          <a:ea typeface="+mn-ea"/>
                          <a:cs typeface="Calibri" pitchFamily="34" charset="0"/>
                        </a:rPr>
                        <a:t>"&gt;</a:t>
                      </a:r>
                    </a:p>
                    <a:p>
                      <a:r>
                        <a:rPr lang="en-US" sz="1200" b="0" kern="1200" dirty="0" smtClean="0">
                          <a:solidFill>
                            <a:schemeClr val="tx1"/>
                          </a:solidFill>
                          <a:latin typeface="Calibri" pitchFamily="34" charset="0"/>
                          <a:ea typeface="+mn-ea"/>
                          <a:cs typeface="Calibri" pitchFamily="34" charset="0"/>
                        </a:rPr>
                        <a:t>            &lt;column name="FIRSTNAME" /&gt;</a:t>
                      </a:r>
                    </a:p>
                    <a:p>
                      <a:r>
                        <a:rPr lang="en-US" sz="1200" b="0" kern="1200" dirty="0" smtClean="0">
                          <a:solidFill>
                            <a:schemeClr val="tx1"/>
                          </a:solidFill>
                          <a:latin typeface="Calibri" pitchFamily="34" charset="0"/>
                          <a:ea typeface="+mn-ea"/>
                          <a:cs typeface="Calibri" pitchFamily="34" charset="0"/>
                        </a:rPr>
                        <a:t>        &lt;/property&gt;</a:t>
                      </a:r>
                    </a:p>
                    <a:p>
                      <a:r>
                        <a:rPr lang="en-US" sz="1200" b="0" kern="1200" dirty="0" smtClean="0">
                          <a:solidFill>
                            <a:schemeClr val="tx1"/>
                          </a:solidFill>
                          <a:latin typeface="Calibri" pitchFamily="34" charset="0"/>
                          <a:ea typeface="+mn-ea"/>
                          <a:cs typeface="Calibri" pitchFamily="34" charset="0"/>
                        </a:rPr>
                        <a:t>        &lt;property name="</a:t>
                      </a:r>
                      <a:r>
                        <a:rPr lang="en-US" sz="1200" b="0" kern="1200" dirty="0" err="1" smtClean="0">
                          <a:solidFill>
                            <a:schemeClr val="tx1"/>
                          </a:solidFill>
                          <a:latin typeface="Calibri" pitchFamily="34" charset="0"/>
                          <a:ea typeface="+mn-ea"/>
                          <a:cs typeface="Calibri" pitchFamily="34" charset="0"/>
                        </a:rPr>
                        <a:t>lastname</a:t>
                      </a:r>
                      <a:r>
                        <a:rPr lang="en-US" sz="1200" b="0" kern="1200" dirty="0" smtClean="0">
                          <a:solidFill>
                            <a:schemeClr val="tx1"/>
                          </a:solidFill>
                          <a:latin typeface="Calibri" pitchFamily="34" charset="0"/>
                          <a:ea typeface="+mn-ea"/>
                          <a:cs typeface="Calibri" pitchFamily="34" charset="0"/>
                        </a:rPr>
                        <a:t>" type="</a:t>
                      </a:r>
                      <a:r>
                        <a:rPr lang="en-US" sz="1200" b="0" kern="1200" dirty="0" err="1" smtClean="0">
                          <a:solidFill>
                            <a:schemeClr val="tx1"/>
                          </a:solidFill>
                          <a:latin typeface="Calibri" pitchFamily="34" charset="0"/>
                          <a:ea typeface="+mn-ea"/>
                          <a:cs typeface="Calibri" pitchFamily="34" charset="0"/>
                        </a:rPr>
                        <a:t>java.lang.String</a:t>
                      </a:r>
                      <a:r>
                        <a:rPr lang="en-US" sz="1200" b="0" kern="1200" dirty="0" smtClean="0">
                          <a:solidFill>
                            <a:schemeClr val="tx1"/>
                          </a:solidFill>
                          <a:latin typeface="Calibri" pitchFamily="34" charset="0"/>
                          <a:ea typeface="+mn-ea"/>
                          <a:cs typeface="Calibri" pitchFamily="34" charset="0"/>
                        </a:rPr>
                        <a:t>"&gt;</a:t>
                      </a:r>
                    </a:p>
                    <a:p>
                      <a:r>
                        <a:rPr lang="en-US" sz="1200" b="0" kern="1200" dirty="0" smtClean="0">
                          <a:solidFill>
                            <a:schemeClr val="tx1"/>
                          </a:solidFill>
                          <a:latin typeface="Calibri" pitchFamily="34" charset="0"/>
                          <a:ea typeface="+mn-ea"/>
                          <a:cs typeface="Calibri" pitchFamily="34" charset="0"/>
                        </a:rPr>
                        <a:t>            &lt;column name="LASTNAME" /&gt;</a:t>
                      </a:r>
                    </a:p>
                    <a:p>
                      <a:r>
                        <a:rPr lang="en-US" sz="1200" b="0" kern="1200" dirty="0" smtClean="0">
                          <a:solidFill>
                            <a:schemeClr val="tx1"/>
                          </a:solidFill>
                          <a:latin typeface="Calibri" pitchFamily="34" charset="0"/>
                          <a:ea typeface="+mn-ea"/>
                          <a:cs typeface="Calibri" pitchFamily="34" charset="0"/>
                        </a:rPr>
                        <a:t>        &lt;/property&gt;</a:t>
                      </a:r>
                    </a:p>
                    <a:p>
                      <a:r>
                        <a:rPr lang="en-US" sz="1200" b="0" kern="1200" dirty="0" smtClean="0">
                          <a:solidFill>
                            <a:schemeClr val="tx1"/>
                          </a:solidFill>
                          <a:latin typeface="Calibri" pitchFamily="34" charset="0"/>
                          <a:ea typeface="+mn-ea"/>
                          <a:cs typeface="Calibri" pitchFamily="34" charset="0"/>
                        </a:rPr>
                        <a:t>    &lt;/class&gt;</a:t>
                      </a:r>
                    </a:p>
                    <a:p>
                      <a:r>
                        <a:rPr lang="en-US" sz="1200" b="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Hibernate - Caching</a:t>
            </a:r>
            <a:endParaRPr lang="en-US" sz="20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266700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smtClean="0">
                          <a:solidFill>
                            <a:srgbClr val="7030A0"/>
                          </a:solidFill>
                          <a:latin typeface="Calibri" pitchFamily="34" charset="0"/>
                          <a:ea typeface="+mn-ea"/>
                          <a:cs typeface="Calibri" pitchFamily="34" charset="0"/>
                        </a:rPr>
                        <a:t>QuestionDao.java</a:t>
                      </a:r>
                    </a:p>
                    <a:p>
                      <a:r>
                        <a:rPr lang="en-US" sz="1300" b="1" kern="1200" dirty="0" smtClean="0">
                          <a:solidFill>
                            <a:schemeClr val="tx1"/>
                          </a:solidFill>
                          <a:latin typeface="Calibri" pitchFamily="34" charset="0"/>
                          <a:ea typeface="+mn-ea"/>
                          <a:cs typeface="Calibri" pitchFamily="34" charset="0"/>
                        </a:rPr>
                        <a:t>public class </a:t>
                      </a:r>
                      <a:r>
                        <a:rPr lang="en-US" sz="1300" b="1" kern="1200" dirty="0" err="1" smtClean="0">
                          <a:solidFill>
                            <a:schemeClr val="tx1"/>
                          </a:solidFill>
                          <a:latin typeface="Calibri" pitchFamily="34" charset="0"/>
                          <a:ea typeface="+mn-ea"/>
                          <a:cs typeface="Calibri" pitchFamily="34" charset="0"/>
                        </a:rPr>
                        <a:t>PersonDao</a:t>
                      </a:r>
                      <a:r>
                        <a:rPr lang="en-US" sz="1300" b="1" kern="1200" dirty="0" smtClean="0">
                          <a:solidFill>
                            <a:schemeClr val="tx1"/>
                          </a:solidFill>
                          <a:latin typeface="Calibri" pitchFamily="34" charset="0"/>
                          <a:ea typeface="+mn-ea"/>
                          <a:cs typeface="Calibri" pitchFamily="34" charset="0"/>
                        </a:rPr>
                        <a:t> </a:t>
                      </a:r>
                      <a:r>
                        <a:rPr lang="en-US" sz="1300" b="1" kern="1200" dirty="0" smtClean="0">
                          <a:solidFill>
                            <a:schemeClr val="tx1"/>
                          </a:solidFill>
                          <a:latin typeface="Calibri" pitchFamily="34" charset="0"/>
                          <a:ea typeface="+mn-ea"/>
                          <a:cs typeface="Calibri" pitchFamily="34" charset="0"/>
                        </a:rPr>
                        <a:t>{</a:t>
                      </a:r>
                    </a:p>
                    <a:p>
                      <a:endParaRPr lang="en-US" sz="1300" kern="1200" dirty="0" smtClean="0">
                        <a:solidFill>
                          <a:schemeClr val="tx1"/>
                        </a:solidFill>
                        <a:latin typeface="Calibri" pitchFamily="34" charset="0"/>
                        <a:ea typeface="+mn-ea"/>
                        <a:cs typeface="Calibri" pitchFamily="34" charset="0"/>
                      </a:endParaRPr>
                    </a:p>
                    <a:p>
                      <a:pPr lvl="1"/>
                      <a:r>
                        <a:rPr lang="en-US" sz="1300" b="1" kern="1200" dirty="0" smtClean="0">
                          <a:solidFill>
                            <a:schemeClr val="tx1"/>
                          </a:solidFill>
                          <a:latin typeface="Calibri" pitchFamily="34" charset="0"/>
                          <a:ea typeface="+mn-ea"/>
                          <a:cs typeface="Calibri" pitchFamily="34" charset="0"/>
                        </a:rPr>
                        <a:t>public static void main(String[] </a:t>
                      </a:r>
                      <a:r>
                        <a:rPr lang="en-US" sz="1300" b="1" kern="1200" dirty="0" err="1" smtClean="0">
                          <a:solidFill>
                            <a:schemeClr val="tx1"/>
                          </a:solidFill>
                          <a:latin typeface="Calibri" pitchFamily="34" charset="0"/>
                          <a:ea typeface="+mn-ea"/>
                          <a:cs typeface="Calibri" pitchFamily="34" charset="0"/>
                        </a:rPr>
                        <a:t>args</a:t>
                      </a:r>
                      <a:r>
                        <a:rPr lang="en-US" sz="1300" b="1" kern="1200" dirty="0" smtClean="0">
                          <a:solidFill>
                            <a:schemeClr val="tx1"/>
                          </a:solidFill>
                          <a:latin typeface="Calibri" pitchFamily="34" charset="0"/>
                          <a:ea typeface="+mn-ea"/>
                          <a:cs typeface="Calibri" pitchFamily="34" charset="0"/>
                        </a:rPr>
                        <a:t>) {</a:t>
                      </a:r>
                    </a:p>
                    <a:p>
                      <a:pPr lvl="2"/>
                      <a:r>
                        <a:rPr lang="en-US" sz="1300" kern="1200" dirty="0" smtClean="0">
                          <a:solidFill>
                            <a:schemeClr val="tx1"/>
                          </a:solidFill>
                          <a:latin typeface="Calibri" pitchFamily="34" charset="0"/>
                          <a:ea typeface="+mn-ea"/>
                          <a:cs typeface="Calibri" pitchFamily="34" charset="0"/>
                        </a:rPr>
                        <a:t>Session </a:t>
                      </a:r>
                      <a:r>
                        <a:rPr lang="en-US" sz="1300" kern="1200" dirty="0" err="1" smtClean="0">
                          <a:solidFill>
                            <a:schemeClr val="tx1"/>
                          </a:solidFill>
                          <a:latin typeface="Calibri" pitchFamily="34" charset="0"/>
                          <a:ea typeface="+mn-ea"/>
                          <a:cs typeface="Calibri" pitchFamily="34" charset="0"/>
                        </a:rPr>
                        <a:t>session</a:t>
                      </a:r>
                      <a:r>
                        <a:rPr lang="en-US" sz="1300" kern="1200" dirty="0" smtClean="0">
                          <a:solidFill>
                            <a:schemeClr val="tx1"/>
                          </a:solidFill>
                          <a:latin typeface="Calibri" pitchFamily="34" charset="0"/>
                          <a:ea typeface="+mn-ea"/>
                          <a:cs typeface="Calibri" pitchFamily="34" charset="0"/>
                        </a:rPr>
                        <a:t> = </a:t>
                      </a:r>
                      <a:r>
                        <a:rPr lang="en-US" sz="1300" kern="1200" dirty="0" err="1" smtClean="0">
                          <a:solidFill>
                            <a:schemeClr val="tx1"/>
                          </a:solidFill>
                          <a:latin typeface="Calibri" pitchFamily="34" charset="0"/>
                          <a:ea typeface="+mn-ea"/>
                          <a:cs typeface="Calibri" pitchFamily="34" charset="0"/>
                        </a:rPr>
                        <a:t>HibernateUtil.</a:t>
                      </a:r>
                      <a:r>
                        <a:rPr lang="en-US" sz="1300" i="1" kern="1200" dirty="0" err="1" smtClean="0">
                          <a:solidFill>
                            <a:schemeClr val="tx1"/>
                          </a:solidFill>
                          <a:latin typeface="Calibri" pitchFamily="34" charset="0"/>
                          <a:ea typeface="+mn-ea"/>
                          <a:cs typeface="Calibri" pitchFamily="34" charset="0"/>
                        </a:rPr>
                        <a:t>getSessionFactory</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openSession</a:t>
                      </a:r>
                      <a:r>
                        <a:rPr lang="en-US" sz="1300" i="1" kern="1200" dirty="0" smtClean="0">
                          <a:solidFill>
                            <a:schemeClr val="tx1"/>
                          </a:solidFill>
                          <a:latin typeface="Calibri" pitchFamily="34" charset="0"/>
                          <a:ea typeface="+mn-ea"/>
                          <a:cs typeface="Calibri" pitchFamily="34" charset="0"/>
                        </a:rPr>
                        <a:t>();</a:t>
                      </a:r>
                    </a:p>
                    <a:p>
                      <a:pPr lvl="2"/>
                      <a:r>
                        <a:rPr lang="en-US" sz="1300" kern="1200" dirty="0" smtClean="0">
                          <a:solidFill>
                            <a:schemeClr val="tx1"/>
                          </a:solidFill>
                          <a:latin typeface="Calibri" pitchFamily="34" charset="0"/>
                          <a:ea typeface="+mn-ea"/>
                          <a:cs typeface="Calibri" pitchFamily="34" charset="0"/>
                        </a:rPr>
                        <a:t>Transaction t = </a:t>
                      </a:r>
                      <a:r>
                        <a:rPr lang="en-US" sz="1300" kern="1200" dirty="0" err="1" smtClean="0">
                          <a:solidFill>
                            <a:schemeClr val="tx1"/>
                          </a:solidFill>
                          <a:latin typeface="Calibri" pitchFamily="34" charset="0"/>
                          <a:ea typeface="+mn-ea"/>
                          <a:cs typeface="Calibri" pitchFamily="34" charset="0"/>
                        </a:rPr>
                        <a:t>session.beginTransaction</a:t>
                      </a:r>
                      <a:r>
                        <a:rPr lang="en-US" sz="1300" kern="1200" dirty="0" smtClean="0">
                          <a:solidFill>
                            <a:schemeClr val="tx1"/>
                          </a:solidFill>
                          <a:latin typeface="Calibri" pitchFamily="34" charset="0"/>
                          <a:ea typeface="+mn-ea"/>
                          <a:cs typeface="Calibri" pitchFamily="34" charset="0"/>
                        </a:rPr>
                        <a:t>();</a:t>
                      </a:r>
                    </a:p>
                    <a:p>
                      <a:pPr lvl="2"/>
                      <a:r>
                        <a:rPr lang="en-US" sz="1300" kern="1200" dirty="0" smtClean="0">
                          <a:solidFill>
                            <a:schemeClr val="tx1"/>
                          </a:solidFill>
                          <a:latin typeface="Calibri" pitchFamily="34" charset="0"/>
                          <a:ea typeface="+mn-ea"/>
                          <a:cs typeface="Calibri" pitchFamily="34" charset="0"/>
                        </a:rPr>
                        <a:t>Person person1 = (Person) </a:t>
                      </a:r>
                      <a:r>
                        <a:rPr lang="en-US" sz="1300" kern="1200" dirty="0" err="1" smtClean="0">
                          <a:solidFill>
                            <a:schemeClr val="tx1"/>
                          </a:solidFill>
                          <a:latin typeface="Calibri" pitchFamily="34" charset="0"/>
                          <a:ea typeface="+mn-ea"/>
                          <a:cs typeface="Calibri" pitchFamily="34" charset="0"/>
                        </a:rPr>
                        <a:t>session.load</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Person.class</a:t>
                      </a:r>
                      <a:r>
                        <a:rPr lang="en-US" sz="1300" kern="1200" dirty="0" smtClean="0">
                          <a:solidFill>
                            <a:schemeClr val="tx1"/>
                          </a:solidFill>
                          <a:latin typeface="Calibri" pitchFamily="34" charset="0"/>
                          <a:ea typeface="+mn-ea"/>
                          <a:cs typeface="Calibri" pitchFamily="34" charset="0"/>
                        </a:rPr>
                        <a:t>, 1L);</a:t>
                      </a:r>
                    </a:p>
                    <a:p>
                      <a:pPr lvl="2"/>
                      <a:r>
                        <a:rPr lang="en-US" sz="1300" kern="1200" dirty="0" err="1" smtClean="0">
                          <a:solidFill>
                            <a:schemeClr val="tx1"/>
                          </a:solidFill>
                          <a:latin typeface="Calibri" pitchFamily="34" charset="0"/>
                          <a:ea typeface="+mn-ea"/>
                          <a:cs typeface="Calibri" pitchFamily="34" charset="0"/>
                        </a:rPr>
                        <a:t>System.out.println</a:t>
                      </a:r>
                      <a:r>
                        <a:rPr lang="en-US" sz="1300" kern="1200" dirty="0" smtClean="0">
                          <a:solidFill>
                            <a:schemeClr val="tx1"/>
                          </a:solidFill>
                          <a:latin typeface="Calibri" pitchFamily="34" charset="0"/>
                          <a:ea typeface="+mn-ea"/>
                          <a:cs typeface="Calibri" pitchFamily="34" charset="0"/>
                        </a:rPr>
                        <a:t>(person1.getFirstname());</a:t>
                      </a:r>
                    </a:p>
                    <a:p>
                      <a:pPr lvl="2"/>
                      <a:r>
                        <a:rPr lang="en-US" sz="1300" kern="1200" dirty="0" smtClean="0">
                          <a:solidFill>
                            <a:schemeClr val="tx1"/>
                          </a:solidFill>
                          <a:latin typeface="Calibri" pitchFamily="34" charset="0"/>
                          <a:ea typeface="+mn-ea"/>
                          <a:cs typeface="Calibri" pitchFamily="34" charset="0"/>
                        </a:rPr>
                        <a:t> Person person2 = (Person) </a:t>
                      </a:r>
                      <a:r>
                        <a:rPr lang="en-US" sz="1300" kern="1200" dirty="0" err="1" smtClean="0">
                          <a:solidFill>
                            <a:schemeClr val="tx1"/>
                          </a:solidFill>
                          <a:latin typeface="Calibri" pitchFamily="34" charset="0"/>
                          <a:ea typeface="+mn-ea"/>
                          <a:cs typeface="Calibri" pitchFamily="34" charset="0"/>
                        </a:rPr>
                        <a:t>session.load</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Person.class</a:t>
                      </a:r>
                      <a:r>
                        <a:rPr lang="en-US" sz="1300" kern="1200" dirty="0" smtClean="0">
                          <a:solidFill>
                            <a:schemeClr val="tx1"/>
                          </a:solidFill>
                          <a:latin typeface="Calibri" pitchFamily="34" charset="0"/>
                          <a:ea typeface="+mn-ea"/>
                          <a:cs typeface="Calibri" pitchFamily="34" charset="0"/>
                        </a:rPr>
                        <a:t>, 1L);   </a:t>
                      </a:r>
                    </a:p>
                    <a:p>
                      <a:pPr lvl="2"/>
                      <a:r>
                        <a:rPr lang="en-US" sz="1300" kern="1200" dirty="0" smtClean="0">
                          <a:solidFill>
                            <a:schemeClr val="tx1"/>
                          </a:solidFill>
                          <a:latin typeface="Calibri" pitchFamily="34" charset="0"/>
                          <a:ea typeface="+mn-ea"/>
                          <a:cs typeface="Calibri" pitchFamily="34" charset="0"/>
                        </a:rPr>
                        <a:t> </a:t>
                      </a:r>
                      <a:r>
                        <a:rPr lang="en-US" sz="1300" kern="1200" dirty="0" err="1" smtClean="0">
                          <a:solidFill>
                            <a:schemeClr val="tx1"/>
                          </a:solidFill>
                          <a:latin typeface="Calibri" pitchFamily="34" charset="0"/>
                          <a:ea typeface="+mn-ea"/>
                          <a:cs typeface="Calibri" pitchFamily="34" charset="0"/>
                        </a:rPr>
                        <a:t>System.out.println</a:t>
                      </a:r>
                      <a:r>
                        <a:rPr lang="en-US" sz="1300" kern="1200" dirty="0" smtClean="0">
                          <a:solidFill>
                            <a:schemeClr val="tx1"/>
                          </a:solidFill>
                          <a:latin typeface="Calibri" pitchFamily="34" charset="0"/>
                          <a:ea typeface="+mn-ea"/>
                          <a:cs typeface="Calibri" pitchFamily="34" charset="0"/>
                        </a:rPr>
                        <a:t>(person2.getFirstname());       </a:t>
                      </a:r>
                    </a:p>
                    <a:p>
                      <a:pPr lvl="2"/>
                      <a:r>
                        <a:rPr lang="en-US" sz="1300" kern="1200" dirty="0" smtClean="0">
                          <a:solidFill>
                            <a:schemeClr val="tx1"/>
                          </a:solidFill>
                          <a:latin typeface="Calibri" pitchFamily="34" charset="0"/>
                          <a:ea typeface="+mn-ea"/>
                          <a:cs typeface="Calibri" pitchFamily="34" charset="0"/>
                        </a:rPr>
                        <a:t> </a:t>
                      </a:r>
                      <a:r>
                        <a:rPr lang="en-US" sz="1300" kern="1200" dirty="0" err="1" smtClean="0">
                          <a:solidFill>
                            <a:schemeClr val="tx1"/>
                          </a:solidFill>
                          <a:latin typeface="Calibri" pitchFamily="34" charset="0"/>
                          <a:ea typeface="+mn-ea"/>
                          <a:cs typeface="Calibri" pitchFamily="34" charset="0"/>
                        </a:rPr>
                        <a:t>tx.commit</a:t>
                      </a:r>
                      <a:r>
                        <a:rPr lang="en-US" sz="1300" kern="1200" dirty="0" smtClean="0">
                          <a:solidFill>
                            <a:schemeClr val="tx1"/>
                          </a:solidFill>
                          <a:latin typeface="Calibri" pitchFamily="34" charset="0"/>
                          <a:ea typeface="+mn-ea"/>
                          <a:cs typeface="Calibri" pitchFamily="34" charset="0"/>
                        </a:rPr>
                        <a:t>();</a:t>
                      </a:r>
                    </a:p>
                    <a:p>
                      <a:pPr lvl="2"/>
                      <a:r>
                        <a:rPr lang="en-US" sz="1300" kern="1200" dirty="0" smtClean="0">
                          <a:solidFill>
                            <a:schemeClr val="tx1"/>
                          </a:solidFill>
                          <a:latin typeface="Calibri" pitchFamily="34" charset="0"/>
                          <a:ea typeface="+mn-ea"/>
                          <a:cs typeface="Calibri" pitchFamily="34" charset="0"/>
                        </a:rPr>
                        <a:t> </a:t>
                      </a:r>
                      <a:r>
                        <a:rPr lang="en-US" sz="1300" kern="1200" dirty="0" err="1" smtClean="0">
                          <a:solidFill>
                            <a:schemeClr val="tx1"/>
                          </a:solidFill>
                          <a:latin typeface="Calibri" pitchFamily="34" charset="0"/>
                          <a:ea typeface="+mn-ea"/>
                          <a:cs typeface="Calibri" pitchFamily="34" charset="0"/>
                        </a:rPr>
                        <a:t>session.close</a:t>
                      </a:r>
                      <a:r>
                        <a:rPr lang="en-US" sz="1300"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a:t>
                      </a:r>
                      <a:endParaRPr lang="en-US" sz="1300"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IN" sz="2000" b="1" dirty="0" smtClean="0">
                <a:latin typeface="Calibri" pitchFamily="34" charset="0"/>
                <a:cs typeface="Calibri" pitchFamily="34" charset="0"/>
              </a:rPr>
              <a:t>Hibernate Annotations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571472"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50000"/>
              </a:lnSpc>
              <a:defRPr/>
            </a:pPr>
            <a:r>
              <a:rPr lang="en-US" sz="1400" dirty="0" smtClean="0">
                <a:latin typeface="Calibri" pitchFamily="34" charset="0"/>
                <a:cs typeface="Calibri" pitchFamily="34" charset="0"/>
              </a:rPr>
              <a:t>Hibernate requires metadata that governs the transformation of data from java object database representation and vice versa. </a:t>
            </a:r>
            <a:r>
              <a:rPr lang="en-US" sz="1400" dirty="0" smtClean="0">
                <a:latin typeface="Calibri" pitchFamily="34" charset="0"/>
                <a:cs typeface="Calibri" pitchFamily="34" charset="0"/>
              </a:rPr>
              <a:t>This can by specified using annotations on entity bean class</a:t>
            </a:r>
            <a:r>
              <a:rPr lang="en-US" sz="1400" dirty="0" smtClean="0">
                <a:latin typeface="Calibri" pitchFamily="34" charset="0"/>
                <a:cs typeface="Calibri" pitchFamily="34" charset="0"/>
              </a:rPr>
              <a:t>.</a:t>
            </a:r>
          </a:p>
          <a:p>
            <a:pPr algn="just">
              <a:lnSpc>
                <a:spcPct val="150000"/>
              </a:lnSpc>
              <a:defRPr/>
            </a:pPr>
            <a:endParaRPr lang="en-US" sz="1400" dirty="0" smtClean="0">
              <a:latin typeface="Calibri" pitchFamily="34" charset="0"/>
              <a:cs typeface="Calibri" pitchFamily="34" charset="0"/>
            </a:endParaRPr>
          </a:p>
          <a:p>
            <a:pPr algn="just">
              <a:lnSpc>
                <a:spcPct val="150000"/>
              </a:lnSpc>
              <a:buNone/>
              <a:defRPr/>
            </a:pPr>
            <a:endParaRPr lang="en-US" sz="1400" dirty="0" smtClean="0">
              <a:latin typeface="Calibri" pitchFamily="34" charset="0"/>
              <a:cs typeface="Calibri" pitchFamily="34" charset="0"/>
            </a:endParaRPr>
          </a:p>
          <a:p>
            <a:pPr algn="just">
              <a:lnSpc>
                <a:spcPct val="150000"/>
              </a:lnSpc>
              <a:defRPr/>
            </a:pPr>
            <a:endParaRPr lang="en-US" sz="1600" dirty="0" smtClean="0">
              <a:latin typeface="Calibri" pitchFamily="34" charset="0"/>
              <a:cs typeface="Calibri" pitchFamily="34" charset="0"/>
            </a:endParaRPr>
          </a:p>
          <a:p>
            <a:pPr algn="just">
              <a:lnSpc>
                <a:spcPct val="150000"/>
              </a:lnSpc>
              <a:defRPr/>
            </a:pPr>
            <a:endParaRPr lang="en-US" sz="1600" dirty="0" smtClean="0">
              <a:latin typeface="Calibri" pitchFamily="34" charset="0"/>
              <a:cs typeface="Calibri" pitchFamily="34" charset="0"/>
            </a:endParaRPr>
          </a:p>
          <a:p>
            <a:pPr algn="just">
              <a:lnSpc>
                <a:spcPct val="150000"/>
              </a:lnSpc>
              <a:defRPr/>
            </a:pPr>
            <a:endParaRPr lang="en-US" sz="1600" dirty="0" smtClean="0">
              <a:latin typeface="Calibri" pitchFamily="34" charset="0"/>
              <a:cs typeface="Calibri" pitchFamily="34" charset="0"/>
            </a:endParaRPr>
          </a:p>
          <a:p>
            <a:pPr algn="just">
              <a:lnSpc>
                <a:spcPct val="150000"/>
              </a:lnSpc>
              <a:defRPr/>
            </a:pPr>
            <a:endParaRPr lang="en-US" sz="1600" dirty="0" smtClean="0">
              <a:latin typeface="Calibri" pitchFamily="34" charset="0"/>
              <a:cs typeface="Calibri"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7224" y="2214560"/>
            <a:ext cx="7420692" cy="27270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Hibernate </a:t>
            </a:r>
            <a:r>
              <a:rPr lang="en-US" sz="2000" b="1" dirty="0" smtClean="0">
                <a:latin typeface="Calibri" pitchFamily="34" charset="0"/>
                <a:cs typeface="Calibri" pitchFamily="34" charset="0"/>
              </a:rPr>
              <a:t>using Annotation</a:t>
            </a:r>
            <a:endParaRPr lang="en-US" sz="20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252984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b="1" u="sng" kern="1200" dirty="0" smtClean="0">
                          <a:solidFill>
                            <a:srgbClr val="7030A0"/>
                          </a:solidFill>
                          <a:latin typeface="Calibri" pitchFamily="34" charset="0"/>
                          <a:ea typeface="+mn-ea"/>
                          <a:cs typeface="Calibri" pitchFamily="34" charset="0"/>
                        </a:rPr>
                        <a:t>Person.java</a:t>
                      </a:r>
                    </a:p>
                    <a:p>
                      <a:r>
                        <a:rPr lang="en-US" sz="1600" b="0" u="none" kern="1200" dirty="0" smtClean="0">
                          <a:solidFill>
                            <a:schemeClr val="tx1"/>
                          </a:solidFill>
                          <a:latin typeface="Calibri" pitchFamily="34" charset="0"/>
                          <a:ea typeface="+mn-ea"/>
                          <a:cs typeface="Calibri" pitchFamily="34" charset="0"/>
                        </a:rPr>
                        <a:t>package </a:t>
                      </a:r>
                      <a:r>
                        <a:rPr lang="en-US" sz="1600" b="0" u="none" kern="1200" dirty="0" err="1" smtClean="0">
                          <a:solidFill>
                            <a:schemeClr val="tx1"/>
                          </a:solidFill>
                          <a:latin typeface="Calibri" pitchFamily="34" charset="0"/>
                          <a:ea typeface="+mn-ea"/>
                          <a:cs typeface="Calibri" pitchFamily="34" charset="0"/>
                        </a:rPr>
                        <a:t>foo</a:t>
                      </a:r>
                      <a:r>
                        <a:rPr lang="en-US" sz="1600" b="0" u="none" kern="1200" dirty="0" smtClean="0">
                          <a:solidFill>
                            <a:schemeClr val="tx1"/>
                          </a:solidFill>
                          <a:latin typeface="Calibri" pitchFamily="34" charset="0"/>
                          <a:ea typeface="+mn-ea"/>
                          <a:cs typeface="Calibri" pitchFamily="34" charset="0"/>
                        </a:rPr>
                        <a:t>;</a:t>
                      </a:r>
                    </a:p>
                    <a:p>
                      <a:r>
                        <a:rPr lang="en-US" sz="1600" b="1" kern="1200" dirty="0" smtClean="0">
                          <a:solidFill>
                            <a:schemeClr val="tx1"/>
                          </a:solidFill>
                          <a:latin typeface="Calibri" pitchFamily="34" charset="0"/>
                          <a:ea typeface="+mn-ea"/>
                          <a:cs typeface="Calibri" pitchFamily="34" charset="0"/>
                        </a:rPr>
                        <a:t>public class Person {</a:t>
                      </a:r>
                    </a:p>
                    <a:p>
                      <a:pPr lvl="1"/>
                      <a:r>
                        <a:rPr lang="en-US" sz="1600" kern="1200" dirty="0" smtClean="0">
                          <a:solidFill>
                            <a:schemeClr val="tx1"/>
                          </a:solidFill>
                          <a:latin typeface="Calibri" pitchFamily="34" charset="0"/>
                          <a:ea typeface="+mn-ea"/>
                          <a:cs typeface="Calibri" pitchFamily="34" charset="0"/>
                        </a:rPr>
                        <a:t>@Id</a:t>
                      </a:r>
                    </a:p>
                    <a:p>
                      <a:pPr lvl="1"/>
                      <a:r>
                        <a:rPr lang="en-US" sz="1600" b="1" kern="1200" dirty="0" smtClean="0">
                          <a:solidFill>
                            <a:schemeClr val="tx1"/>
                          </a:solidFill>
                          <a:latin typeface="Calibri" pitchFamily="34" charset="0"/>
                          <a:ea typeface="+mn-ea"/>
                          <a:cs typeface="Calibri" pitchFamily="34" charset="0"/>
                        </a:rPr>
                        <a:t>private </a:t>
                      </a:r>
                      <a:r>
                        <a:rPr lang="en-US" sz="1600" b="1" kern="1200" dirty="0" err="1" smtClean="0">
                          <a:solidFill>
                            <a:schemeClr val="tx1"/>
                          </a:solidFill>
                          <a:latin typeface="Calibri" pitchFamily="34" charset="0"/>
                          <a:ea typeface="+mn-ea"/>
                          <a:cs typeface="Calibri" pitchFamily="34" charset="0"/>
                        </a:rPr>
                        <a:t>int</a:t>
                      </a:r>
                      <a:r>
                        <a:rPr lang="en-US" sz="1600" b="1" kern="1200" dirty="0" smtClean="0">
                          <a:solidFill>
                            <a:schemeClr val="tx1"/>
                          </a:solidFill>
                          <a:latin typeface="Calibri" pitchFamily="34" charset="0"/>
                          <a:ea typeface="+mn-ea"/>
                          <a:cs typeface="Calibri" pitchFamily="34" charset="0"/>
                        </a:rPr>
                        <a:t> </a:t>
                      </a:r>
                      <a:r>
                        <a:rPr lang="en-US" sz="1600" b="1" kern="1200" dirty="0" err="1" smtClean="0">
                          <a:solidFill>
                            <a:schemeClr val="tx1"/>
                          </a:solidFill>
                          <a:latin typeface="Calibri" pitchFamily="34" charset="0"/>
                          <a:ea typeface="+mn-ea"/>
                          <a:cs typeface="Calibri" pitchFamily="34" charset="0"/>
                        </a:rPr>
                        <a:t>pid</a:t>
                      </a:r>
                      <a:r>
                        <a:rPr lang="en-US" sz="1600" b="1" kern="1200" dirty="0" smtClean="0">
                          <a:solidFill>
                            <a:schemeClr val="tx1"/>
                          </a:solidFill>
                          <a:latin typeface="Calibri" pitchFamily="34" charset="0"/>
                          <a:ea typeface="+mn-ea"/>
                          <a:cs typeface="Calibri" pitchFamily="34" charset="0"/>
                        </a:rPr>
                        <a:t>;</a:t>
                      </a:r>
                    </a:p>
                    <a:p>
                      <a:pPr lvl="1"/>
                      <a:r>
                        <a:rPr lang="en-US" sz="1600" kern="1200" dirty="0" smtClean="0">
                          <a:solidFill>
                            <a:schemeClr val="tx1"/>
                          </a:solidFill>
                          <a:latin typeface="Calibri" pitchFamily="34" charset="0"/>
                          <a:ea typeface="+mn-ea"/>
                          <a:cs typeface="Calibri" pitchFamily="34" charset="0"/>
                        </a:rPr>
                        <a:t>@Column(name="</a:t>
                      </a:r>
                      <a:r>
                        <a:rPr lang="en-US" sz="1600" kern="1200" dirty="0" err="1" smtClean="0">
                          <a:solidFill>
                            <a:schemeClr val="tx1"/>
                          </a:solidFill>
                          <a:latin typeface="Calibri" pitchFamily="34" charset="0"/>
                          <a:ea typeface="+mn-ea"/>
                          <a:cs typeface="Calibri" pitchFamily="34" charset="0"/>
                        </a:rPr>
                        <a:t>PersonName</a:t>
                      </a:r>
                      <a:r>
                        <a:rPr lang="en-US" sz="1600" kern="1200" dirty="0" smtClean="0">
                          <a:solidFill>
                            <a:schemeClr val="tx1"/>
                          </a:solidFill>
                          <a:latin typeface="Calibri" pitchFamily="34" charset="0"/>
                          <a:ea typeface="+mn-ea"/>
                          <a:cs typeface="Calibri" pitchFamily="34" charset="0"/>
                        </a:rPr>
                        <a:t>")</a:t>
                      </a:r>
                    </a:p>
                    <a:p>
                      <a:pPr lvl="1"/>
                      <a:r>
                        <a:rPr lang="en-US" sz="1600" b="1" kern="1200" dirty="0" smtClean="0">
                          <a:solidFill>
                            <a:schemeClr val="tx1"/>
                          </a:solidFill>
                          <a:latin typeface="Calibri" pitchFamily="34" charset="0"/>
                          <a:ea typeface="+mn-ea"/>
                          <a:cs typeface="Calibri" pitchFamily="34" charset="0"/>
                        </a:rPr>
                        <a:t>private String name;</a:t>
                      </a:r>
                    </a:p>
                    <a:p>
                      <a:pPr lvl="1"/>
                      <a:r>
                        <a:rPr lang="en-US" sz="1600" b="1" kern="1200" dirty="0" smtClean="0">
                          <a:solidFill>
                            <a:schemeClr val="tx1"/>
                          </a:solidFill>
                          <a:latin typeface="Calibri" pitchFamily="34" charset="0"/>
                          <a:ea typeface="+mn-ea"/>
                          <a:cs typeface="Calibri" pitchFamily="34" charset="0"/>
                        </a:rPr>
                        <a:t>private </a:t>
                      </a:r>
                      <a:r>
                        <a:rPr lang="en-US" sz="1600" b="1" kern="1200" dirty="0" err="1" smtClean="0">
                          <a:solidFill>
                            <a:schemeClr val="tx1"/>
                          </a:solidFill>
                          <a:latin typeface="Calibri" pitchFamily="34" charset="0"/>
                          <a:ea typeface="+mn-ea"/>
                          <a:cs typeface="Calibri" pitchFamily="34" charset="0"/>
                        </a:rPr>
                        <a:t>int</a:t>
                      </a:r>
                      <a:r>
                        <a:rPr lang="en-US" sz="1600" b="1" kern="1200" dirty="0" smtClean="0">
                          <a:solidFill>
                            <a:schemeClr val="tx1"/>
                          </a:solidFill>
                          <a:latin typeface="Calibri" pitchFamily="34" charset="0"/>
                          <a:ea typeface="+mn-ea"/>
                          <a:cs typeface="Calibri" pitchFamily="34" charset="0"/>
                        </a:rPr>
                        <a:t> age;</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Calibri" pitchFamily="34" charset="0"/>
                          <a:cs typeface="Calibri" pitchFamily="34" charset="0"/>
                        </a:rPr>
                        <a:t>… getter and setter methods</a:t>
                      </a:r>
                      <a:endParaRPr lang="en-US" sz="1600" b="0" kern="1200" dirty="0" smtClean="0">
                        <a:solidFill>
                          <a:schemeClr val="tx1"/>
                        </a:solidFill>
                        <a:latin typeface="Calibri" pitchFamily="34" charset="0"/>
                        <a:ea typeface="+mn-ea"/>
                        <a:cs typeface="Calibri" pitchFamily="34" charset="0"/>
                      </a:endParaRPr>
                    </a:p>
                    <a:p>
                      <a:r>
                        <a:rPr lang="en-US" sz="1600" b="1" u="sng" kern="1200" dirty="0" smtClean="0">
                          <a:solidFill>
                            <a:schemeClr val="tx1"/>
                          </a:solidFill>
                          <a:latin typeface="Calibri" pitchFamily="34" charset="0"/>
                          <a:ea typeface="+mn-ea"/>
                          <a:cs typeface="Calibri" pitchFamily="34" charset="0"/>
                        </a:rPr>
                        <a:t>}</a:t>
                      </a:r>
                      <a:endParaRPr lang="en-US" sz="1600" b="1" u="sng"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Hibernate </a:t>
            </a:r>
            <a:r>
              <a:rPr lang="en-US" sz="2000" b="1" dirty="0" smtClean="0">
                <a:latin typeface="Calibri" pitchFamily="34" charset="0"/>
                <a:cs typeface="Calibri" pitchFamily="34" charset="0"/>
              </a:rPr>
              <a:t>using Annotation</a:t>
            </a:r>
            <a:endParaRPr lang="en-US" sz="20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42910" y="1353520"/>
          <a:ext cx="7923213" cy="371856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err="1" smtClean="0">
                          <a:solidFill>
                            <a:srgbClr val="7030A0"/>
                          </a:solidFill>
                          <a:latin typeface="Calibri" pitchFamily="34" charset="0"/>
                          <a:ea typeface="+mn-ea"/>
                          <a:cs typeface="Calibri" pitchFamily="34" charset="0"/>
                        </a:rPr>
                        <a:t>hibernate.cfg.xml</a:t>
                      </a:r>
                      <a:endParaRPr lang="en-US" sz="1400" b="1" u="sng" kern="1200" dirty="0" smtClean="0">
                        <a:solidFill>
                          <a:srgbClr val="7030A0"/>
                        </a:solidFill>
                        <a:latin typeface="Calibri" pitchFamily="34" charset="0"/>
                        <a:ea typeface="+mn-ea"/>
                        <a:cs typeface="Calibri" pitchFamily="34" charset="0"/>
                      </a:endParaRPr>
                    </a:p>
                    <a:p>
                      <a:r>
                        <a:rPr lang="en-US" sz="1400" kern="1200" dirty="0" smtClean="0">
                          <a:solidFill>
                            <a:schemeClr val="tx1"/>
                          </a:solidFill>
                          <a:latin typeface="Calibri" pitchFamily="34" charset="0"/>
                          <a:ea typeface="+mn-ea"/>
                          <a:cs typeface="Calibri" pitchFamily="34" charset="0"/>
                        </a:rPr>
                        <a:t>&lt;?xml version=</a:t>
                      </a:r>
                      <a:r>
                        <a:rPr lang="en-US" sz="1400" i="1" kern="1200" dirty="0" smtClean="0">
                          <a:solidFill>
                            <a:schemeClr val="tx1"/>
                          </a:solidFill>
                          <a:latin typeface="Calibri" pitchFamily="34" charset="0"/>
                          <a:ea typeface="+mn-ea"/>
                          <a:cs typeface="Calibri" pitchFamily="34" charset="0"/>
                        </a:rPr>
                        <a:t>'1.0' encoding='UTF-8'?&gt;</a:t>
                      </a:r>
                    </a:p>
                    <a:p>
                      <a:r>
                        <a:rPr lang="en-US" sz="1400" kern="1200" dirty="0" smtClean="0">
                          <a:solidFill>
                            <a:schemeClr val="tx1"/>
                          </a:solidFill>
                          <a:latin typeface="Calibri" pitchFamily="34" charset="0"/>
                          <a:ea typeface="+mn-ea"/>
                          <a:cs typeface="Calibri" pitchFamily="34" charset="0"/>
                        </a:rPr>
                        <a:t>&lt;!DOCTYPE hibernate-configuration PUBLIC</a:t>
                      </a:r>
                    </a:p>
                    <a:p>
                      <a:r>
                        <a:rPr lang="en-US" sz="1400" kern="1200" dirty="0" smtClean="0">
                          <a:solidFill>
                            <a:schemeClr val="tx1"/>
                          </a:solidFill>
                          <a:latin typeface="Calibri" pitchFamily="34" charset="0"/>
                          <a:ea typeface="+mn-ea"/>
                          <a:cs typeface="Calibri" pitchFamily="34" charset="0"/>
                        </a:rPr>
                        <a:t>          "-//Hibernate/Hibernate Configuration DTD 3.0//EN"</a:t>
                      </a:r>
                    </a:p>
                    <a:p>
                      <a:r>
                        <a:rPr lang="en-US" sz="1400" kern="1200" dirty="0" smtClean="0">
                          <a:solidFill>
                            <a:schemeClr val="tx1"/>
                          </a:solidFill>
                          <a:latin typeface="Calibri" pitchFamily="34" charset="0"/>
                          <a:ea typeface="+mn-ea"/>
                          <a:cs typeface="Calibri" pitchFamily="34" charset="0"/>
                        </a:rPr>
                        <a:t>          "http://hibernate.sourceforge.net/hibernate-configuration-3.0.dtd"&gt;</a:t>
                      </a:r>
                    </a:p>
                    <a:p>
                      <a:r>
                        <a:rPr lang="en-US" sz="1400" kern="1200" dirty="0" smtClean="0">
                          <a:solidFill>
                            <a:schemeClr val="tx1"/>
                          </a:solidFill>
                          <a:latin typeface="Calibri" pitchFamily="34" charset="0"/>
                          <a:ea typeface="+mn-ea"/>
                          <a:cs typeface="Calibri" pitchFamily="34" charset="0"/>
                        </a:rPr>
                        <a:t>&lt;hibernate-configuration&gt;</a:t>
                      </a:r>
                    </a:p>
                    <a:p>
                      <a:r>
                        <a:rPr lang="en-US" sz="1400" kern="1200" dirty="0" smtClean="0">
                          <a:solidFill>
                            <a:schemeClr val="tx1"/>
                          </a:solidFill>
                          <a:latin typeface="Calibri" pitchFamily="34" charset="0"/>
                          <a:ea typeface="+mn-ea"/>
                          <a:cs typeface="Calibri" pitchFamily="34" charset="0"/>
                        </a:rPr>
                        <a:t>    &lt;session-factory&gt;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"hbm2ddl.auto"&gt;update&lt;/property&gt;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"dialect"&gt;</a:t>
                      </a:r>
                      <a:r>
                        <a:rPr lang="en-US" sz="1400" i="1" kern="1200" dirty="0" err="1" smtClean="0">
                          <a:solidFill>
                            <a:schemeClr val="tx1"/>
                          </a:solidFill>
                          <a:latin typeface="Calibri" pitchFamily="34" charset="0"/>
                          <a:ea typeface="+mn-ea"/>
                          <a:cs typeface="Calibri" pitchFamily="34" charset="0"/>
                        </a:rPr>
                        <a:t>org.hibernate.dialect.MySQLDialect</a:t>
                      </a:r>
                      <a:r>
                        <a:rPr lang="en-US" sz="1400" i="1" kern="1200" dirty="0" smtClean="0">
                          <a:solidFill>
                            <a:schemeClr val="tx1"/>
                          </a:solidFill>
                          <a:latin typeface="Calibri" pitchFamily="34" charset="0"/>
                          <a:ea typeface="+mn-ea"/>
                          <a:cs typeface="Calibri" pitchFamily="34" charset="0"/>
                        </a:rPr>
                        <a:t>&lt;/property&gt;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"connection.url"&gt;</a:t>
                      </a:r>
                      <a:r>
                        <a:rPr lang="en-US" sz="1400" i="1" kern="1200" dirty="0" err="1" smtClean="0">
                          <a:solidFill>
                            <a:schemeClr val="tx1"/>
                          </a:solidFill>
                          <a:latin typeface="Calibri" pitchFamily="34" charset="0"/>
                          <a:ea typeface="+mn-ea"/>
                          <a:cs typeface="Calibri" pitchFamily="34" charset="0"/>
                        </a:rPr>
                        <a:t>jdbc:mysql</a:t>
                      </a:r>
                      <a:r>
                        <a:rPr lang="en-US" sz="1400" i="1" kern="1200" dirty="0" smtClean="0">
                          <a:solidFill>
                            <a:schemeClr val="tx1"/>
                          </a:solidFill>
                          <a:latin typeface="Calibri" pitchFamily="34" charset="0"/>
                          <a:ea typeface="+mn-ea"/>
                          <a:cs typeface="Calibri" pitchFamily="34" charset="0"/>
                        </a:rPr>
                        <a:t>://</a:t>
                      </a:r>
                      <a:r>
                        <a:rPr lang="en-US" sz="1400" i="1" u="sng" kern="1200" dirty="0" smtClean="0">
                          <a:solidFill>
                            <a:schemeClr val="tx1"/>
                          </a:solidFill>
                          <a:latin typeface="Calibri" pitchFamily="34" charset="0"/>
                          <a:ea typeface="+mn-ea"/>
                          <a:cs typeface="Calibri" pitchFamily="34" charset="0"/>
                        </a:rPr>
                        <a:t>localhost:3306/test&lt;/property&gt;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connection.username</a:t>
                      </a:r>
                      <a:r>
                        <a:rPr lang="en-US" sz="1400" i="1" kern="1200" dirty="0" smtClean="0">
                          <a:solidFill>
                            <a:schemeClr val="tx1"/>
                          </a:solidFill>
                          <a:latin typeface="Calibri" pitchFamily="34" charset="0"/>
                          <a:ea typeface="+mn-ea"/>
                          <a:cs typeface="Calibri" pitchFamily="34" charset="0"/>
                        </a:rPr>
                        <a:t>"&gt;root&lt;/property&gt;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connection.password</a:t>
                      </a:r>
                      <a:r>
                        <a:rPr lang="en-US" sz="1400" i="1" kern="1200" dirty="0" smtClean="0">
                          <a:solidFill>
                            <a:schemeClr val="tx1"/>
                          </a:solidFill>
                          <a:latin typeface="Calibri" pitchFamily="34" charset="0"/>
                          <a:ea typeface="+mn-ea"/>
                          <a:cs typeface="Calibri" pitchFamily="34" charset="0"/>
                        </a:rPr>
                        <a:t>"&gt;root&lt;/property&gt;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connection.driver_class</a:t>
                      </a:r>
                      <a:r>
                        <a:rPr lang="en-US" sz="1400" i="1" kern="1200" dirty="0" smtClean="0">
                          <a:solidFill>
                            <a:schemeClr val="tx1"/>
                          </a:solidFill>
                          <a:latin typeface="Calibri" pitchFamily="34" charset="0"/>
                          <a:ea typeface="+mn-ea"/>
                          <a:cs typeface="Calibri" pitchFamily="34" charset="0"/>
                        </a:rPr>
                        <a:t>"&gt;</a:t>
                      </a:r>
                      <a:r>
                        <a:rPr lang="en-US" sz="1400" i="1" kern="1200" dirty="0" err="1" smtClean="0">
                          <a:solidFill>
                            <a:schemeClr val="tx1"/>
                          </a:solidFill>
                          <a:latin typeface="Calibri" pitchFamily="34" charset="0"/>
                          <a:ea typeface="+mn-ea"/>
                          <a:cs typeface="Calibri" pitchFamily="34" charset="0"/>
                        </a:rPr>
                        <a:t>com.mysql.jdbc.Driver</a:t>
                      </a:r>
                      <a:r>
                        <a:rPr lang="en-US" sz="1400" i="1" kern="1200" dirty="0" smtClean="0">
                          <a:solidFill>
                            <a:schemeClr val="tx1"/>
                          </a:solidFill>
                          <a:latin typeface="Calibri" pitchFamily="34" charset="0"/>
                          <a:ea typeface="+mn-ea"/>
                          <a:cs typeface="Calibri" pitchFamily="34" charset="0"/>
                        </a:rPr>
                        <a:t>&lt;/property&gt;</a:t>
                      </a:r>
                    </a:p>
                    <a:p>
                      <a:r>
                        <a:rPr lang="en-US" sz="1400" kern="1200" dirty="0" smtClean="0">
                          <a:solidFill>
                            <a:schemeClr val="tx1"/>
                          </a:solidFill>
                          <a:latin typeface="Calibri" pitchFamily="34" charset="0"/>
                          <a:ea typeface="+mn-ea"/>
                          <a:cs typeface="Calibri" pitchFamily="34" charset="0"/>
                        </a:rPr>
                        <a:t>        &lt;property name=</a:t>
                      </a:r>
                      <a:r>
                        <a:rPr lang="en-US" sz="1400" i="1" kern="1200" dirty="0" smtClean="0">
                          <a:solidFill>
                            <a:schemeClr val="tx1"/>
                          </a:solidFill>
                          <a:latin typeface="Calibri" pitchFamily="34" charset="0"/>
                          <a:ea typeface="+mn-ea"/>
                          <a:cs typeface="Calibri" pitchFamily="34" charset="0"/>
                        </a:rPr>
                        <a:t>"hbm2ddl.auto"&gt;update&lt;/property&gt;</a:t>
                      </a:r>
                    </a:p>
                    <a:p>
                      <a:r>
                        <a:rPr lang="en-US" sz="1400" kern="1200" dirty="0" smtClean="0">
                          <a:solidFill>
                            <a:schemeClr val="tx1"/>
                          </a:solidFill>
                          <a:latin typeface="Calibri" pitchFamily="34" charset="0"/>
                          <a:ea typeface="+mn-ea"/>
                          <a:cs typeface="Calibri" pitchFamily="34" charset="0"/>
                        </a:rPr>
                        <a:t>    &lt;mapping class=</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foo.Person</a:t>
                      </a:r>
                      <a:r>
                        <a:rPr lang="en-US" sz="1400" i="1" kern="1200" dirty="0" smtClean="0">
                          <a:solidFill>
                            <a:schemeClr val="tx1"/>
                          </a:solidFill>
                          <a:latin typeface="Calibri" pitchFamily="34" charset="0"/>
                          <a:ea typeface="+mn-ea"/>
                          <a:cs typeface="Calibri" pitchFamily="34" charset="0"/>
                        </a:rPr>
                        <a:t>"/&gt;</a:t>
                      </a:r>
                    </a:p>
                    <a:p>
                      <a:r>
                        <a:rPr lang="en-US" sz="1400" kern="1200" dirty="0" smtClean="0">
                          <a:solidFill>
                            <a:schemeClr val="tx1"/>
                          </a:solidFill>
                          <a:latin typeface="Calibri" pitchFamily="34" charset="0"/>
                          <a:ea typeface="+mn-ea"/>
                          <a:cs typeface="Calibri" pitchFamily="34" charset="0"/>
                        </a:rPr>
                        <a:t>    &lt;/session-factory&gt;</a:t>
                      </a:r>
                    </a:p>
                    <a:p>
                      <a:r>
                        <a:rPr lang="en-US" sz="1400" kern="1200" dirty="0" smtClean="0">
                          <a:solidFill>
                            <a:schemeClr val="tx1"/>
                          </a:solidFill>
                          <a:latin typeface="Calibri" pitchFamily="34" charset="0"/>
                          <a:ea typeface="+mn-ea"/>
                          <a:cs typeface="Calibri" pitchFamily="34" charset="0"/>
                        </a:rPr>
                        <a:t>&lt;/hibernate-configuration&gt;</a:t>
                      </a:r>
                      <a:endParaRPr lang="en-US" sz="1400" b="1" u="sng" kern="1200" dirty="0" smtClean="0">
                        <a:solidFill>
                          <a:schemeClr val="tx1"/>
                        </a:solidFill>
                        <a:latin typeface="Calibri" pitchFamily="34" charset="0"/>
                        <a:ea typeface="+mn-ea"/>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One-To-One Bidirectional Using Foreign-key</a:t>
            </a:r>
          </a:p>
        </p:txBody>
      </p:sp>
      <p:graphicFrame>
        <p:nvGraphicFramePr>
          <p:cNvPr id="5" name="Content Placeholder 4"/>
          <p:cNvGraphicFramePr>
            <a:graphicFrameLocks noGrp="1"/>
          </p:cNvGraphicFramePr>
          <p:nvPr>
            <p:ph sz="quarter" idx="13"/>
          </p:nvPr>
        </p:nvGraphicFramePr>
        <p:xfrm>
          <a:off x="609600" y="1492250"/>
          <a:ext cx="7923213" cy="3566160"/>
        </p:xfrm>
        <a:graphic>
          <a:graphicData uri="http://schemas.openxmlformats.org/drawingml/2006/table">
            <a:tbl>
              <a:tblPr firstRow="1" bandRow="1">
                <a:tableStyleId>{5940675A-B579-460E-94D1-54222C63F5DA}</a:tableStyleId>
              </a:tblPr>
              <a:tblGrid>
                <a:gridCol w="792321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public class </a:t>
                      </a:r>
                      <a:r>
                        <a:rPr lang="en-US" sz="1200" b="0" u="none" kern="1200" dirty="0" err="1" smtClean="0">
                          <a:solidFill>
                            <a:schemeClr val="tx1"/>
                          </a:solidFill>
                          <a:latin typeface="Calibri" pitchFamily="34" charset="0"/>
                          <a:ea typeface="+mn-ea"/>
                          <a:cs typeface="Calibri" pitchFamily="34" charset="0"/>
                        </a:rPr>
                        <a:t>PersonDAO</a:t>
                      </a:r>
                      <a:r>
                        <a:rPr lang="en-US" sz="1200" b="0" u="none" kern="1200" dirty="0" smtClean="0">
                          <a:solidFill>
                            <a:schemeClr val="tx1"/>
                          </a:solidFill>
                          <a:latin typeface="Calibri" pitchFamily="34" charset="0"/>
                          <a:ea typeface="+mn-ea"/>
                          <a:cs typeface="Calibri"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public static void </a:t>
                      </a:r>
                      <a:r>
                        <a:rPr lang="en-US" sz="1200" b="0" u="none" kern="1200" dirty="0" err="1" smtClean="0">
                          <a:solidFill>
                            <a:schemeClr val="tx1"/>
                          </a:solidFill>
                          <a:latin typeface="Calibri" pitchFamily="34" charset="0"/>
                          <a:ea typeface="+mn-ea"/>
                          <a:cs typeface="Calibri" pitchFamily="34" charset="0"/>
                        </a:rPr>
                        <a:t>sampleWrite</a:t>
                      </a:r>
                      <a:r>
                        <a:rPr lang="en-US" sz="1200" b="0" u="none" kern="1200" dirty="0" smtClean="0">
                          <a:solidFill>
                            <a:schemeClr val="tx1"/>
                          </a:solidFill>
                          <a:latin typeface="Calibri" pitchFamily="34" charset="0"/>
                          <a:ea typeface="+mn-ea"/>
                          <a:cs typeface="Calibri" pitchFamily="34" charset="0"/>
                        </a:rPr>
                        <a:t>() throws Exception</a:t>
                      </a:r>
                      <a:r>
                        <a:rPr lang="en-US" sz="1200" b="0" u="none" kern="1200" baseline="0" dirty="0" smtClean="0">
                          <a:solidFill>
                            <a:schemeClr val="tx1"/>
                          </a:solidFill>
                          <a:latin typeface="Calibri" pitchFamily="34" charset="0"/>
                          <a:ea typeface="+mn-ea"/>
                          <a:cs typeface="Calibri" pitchFamily="34" charset="0"/>
                        </a:rPr>
                        <a:t> </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Session </a:t>
                      </a:r>
                      <a:r>
                        <a:rPr lang="en-US" sz="1200" b="0" u="none" kern="1200" dirty="0" err="1" smtClean="0">
                          <a:solidFill>
                            <a:schemeClr val="tx1"/>
                          </a:solidFill>
                          <a:latin typeface="Calibri" pitchFamily="34" charset="0"/>
                          <a:ea typeface="+mn-ea"/>
                          <a:cs typeface="Calibri" pitchFamily="34" charset="0"/>
                        </a:rPr>
                        <a:t>session</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HibernateUtil.getSessionFactory</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openSession</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Transaction trans=</a:t>
                      </a:r>
                      <a:r>
                        <a:rPr lang="en-US" sz="1200" b="0" u="none" kern="1200" dirty="0" err="1" smtClean="0">
                          <a:solidFill>
                            <a:schemeClr val="tx1"/>
                          </a:solidFill>
                          <a:latin typeface="Calibri" pitchFamily="34" charset="0"/>
                          <a:ea typeface="+mn-ea"/>
                          <a:cs typeface="Calibri" pitchFamily="34" charset="0"/>
                        </a:rPr>
                        <a:t>session.beginTransaction</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Address </a:t>
                      </a:r>
                      <a:r>
                        <a:rPr lang="en-US" sz="1200" b="0" u="none" kern="1200" dirty="0" err="1" smtClean="0">
                          <a:solidFill>
                            <a:schemeClr val="tx1"/>
                          </a:solidFill>
                          <a:latin typeface="Calibri" pitchFamily="34" charset="0"/>
                          <a:ea typeface="+mn-ea"/>
                          <a:cs typeface="Calibri" pitchFamily="34" charset="0"/>
                        </a:rPr>
                        <a:t>address</a:t>
                      </a:r>
                      <a:r>
                        <a:rPr lang="en-US" sz="1200" b="0" u="none" kern="1200" dirty="0" smtClean="0">
                          <a:solidFill>
                            <a:schemeClr val="tx1"/>
                          </a:solidFill>
                          <a:latin typeface="Calibri" pitchFamily="34" charset="0"/>
                          <a:ea typeface="+mn-ea"/>
                          <a:cs typeface="Calibri" pitchFamily="34" charset="0"/>
                        </a:rPr>
                        <a:t>=new Address();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address.setCity</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Vasantkunj</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address.setState</a:t>
                      </a:r>
                      <a:r>
                        <a:rPr lang="en-US" sz="1200" b="0" u="none" kern="1200" dirty="0" smtClean="0">
                          <a:solidFill>
                            <a:schemeClr val="tx1"/>
                          </a:solidFill>
                          <a:latin typeface="Calibri" pitchFamily="34" charset="0"/>
                          <a:ea typeface="+mn-ea"/>
                          <a:cs typeface="Calibri" pitchFamily="34" charset="0"/>
                        </a:rPr>
                        <a:t>("Delhi");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System.out.println</a:t>
                      </a:r>
                      <a:r>
                        <a:rPr lang="en-US" sz="1200" b="0" u="none" kern="1200" dirty="0" smtClean="0">
                          <a:solidFill>
                            <a:schemeClr val="tx1"/>
                          </a:solidFill>
                          <a:latin typeface="Calibri" pitchFamily="34" charset="0"/>
                          <a:ea typeface="+mn-ea"/>
                          <a:cs typeface="Calibri" pitchFamily="34" charset="0"/>
                        </a:rPr>
                        <a:t>("Address Object Created........");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Person </a:t>
                      </a:r>
                      <a:r>
                        <a:rPr lang="en-US" sz="1200" b="0" u="none" kern="1200" dirty="0" err="1" smtClean="0">
                          <a:solidFill>
                            <a:schemeClr val="tx1"/>
                          </a:solidFill>
                          <a:latin typeface="Calibri" pitchFamily="34" charset="0"/>
                          <a:ea typeface="+mn-ea"/>
                          <a:cs typeface="Calibri" pitchFamily="34" charset="0"/>
                        </a:rPr>
                        <a:t>newPerson</a:t>
                      </a:r>
                      <a:r>
                        <a:rPr lang="en-US" sz="1200" b="0" u="none" kern="1200" dirty="0" smtClean="0">
                          <a:solidFill>
                            <a:schemeClr val="tx1"/>
                          </a:solidFill>
                          <a:latin typeface="Calibri" pitchFamily="34" charset="0"/>
                          <a:ea typeface="+mn-ea"/>
                          <a:cs typeface="Calibri" pitchFamily="34" charset="0"/>
                        </a:rPr>
                        <a:t>=new Person();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newPerson.setPersonName</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Saurabh</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newPerson.setAddress</a:t>
                      </a:r>
                      <a:r>
                        <a:rPr lang="en-US" sz="1200" b="0" u="none" kern="1200" dirty="0" smtClean="0">
                          <a:solidFill>
                            <a:schemeClr val="tx1"/>
                          </a:solidFill>
                          <a:latin typeface="Calibri" pitchFamily="34" charset="0"/>
                          <a:ea typeface="+mn-ea"/>
                          <a:cs typeface="Calibri" pitchFamily="34" charset="0"/>
                        </a:rPr>
                        <a:t>(address);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newPerson.setId</a:t>
                      </a:r>
                      <a:r>
                        <a:rPr lang="en-US" sz="1200" b="0" u="none" kern="1200" dirty="0" smtClean="0">
                          <a:solidFill>
                            <a:schemeClr val="tx1"/>
                          </a:solidFill>
                          <a:latin typeface="Calibri" pitchFamily="34" charset="0"/>
                          <a:ea typeface="+mn-ea"/>
                          <a:cs typeface="Calibri" pitchFamily="34" charset="0"/>
                        </a:rPr>
                        <a:t>(3L);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System.out.println</a:t>
                      </a:r>
                      <a:r>
                        <a:rPr lang="en-US" sz="1200" b="0" u="none" kern="1200" dirty="0" smtClean="0">
                          <a:solidFill>
                            <a:schemeClr val="tx1"/>
                          </a:solidFill>
                          <a:latin typeface="Calibri" pitchFamily="34" charset="0"/>
                          <a:ea typeface="+mn-ea"/>
                          <a:cs typeface="Calibri" pitchFamily="34" charset="0"/>
                        </a:rPr>
                        <a:t>("Person Object Created........");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address.setPerson</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newPerson</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session.save</a:t>
                      </a:r>
                      <a:r>
                        <a:rPr lang="en-US" sz="1200" b="0" u="none" kern="1200" dirty="0" smtClean="0">
                          <a:solidFill>
                            <a:schemeClr val="tx1"/>
                          </a:solidFill>
                          <a:latin typeface="Calibri" pitchFamily="34" charset="0"/>
                          <a:ea typeface="+mn-ea"/>
                          <a:cs typeface="Calibri" pitchFamily="34" charset="0"/>
                        </a:rPr>
                        <a:t>(</a:t>
                      </a:r>
                      <a:r>
                        <a:rPr lang="en-US" sz="1200" b="0" u="none" kern="1200" dirty="0" err="1" smtClean="0">
                          <a:solidFill>
                            <a:schemeClr val="tx1"/>
                          </a:solidFill>
                          <a:latin typeface="Calibri" pitchFamily="34" charset="0"/>
                          <a:ea typeface="+mn-ea"/>
                          <a:cs typeface="Calibri" pitchFamily="34" charset="0"/>
                        </a:rPr>
                        <a:t>newPerson</a:t>
                      </a:r>
                      <a:r>
                        <a:rPr lang="en-US" sz="1200" b="0" u="none" kern="1200" dirty="0" smtClean="0">
                          <a:solidFill>
                            <a:schemeClr val="tx1"/>
                          </a:solidFill>
                          <a:latin typeface="Calibri" pitchFamily="34" charset="0"/>
                          <a:ea typeface="+mn-ea"/>
                          <a:cs typeface="Calibri"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System.out.println</a:t>
                      </a:r>
                      <a:r>
                        <a:rPr lang="en-US" sz="1200" b="0" u="none" kern="1200" dirty="0" smtClean="0">
                          <a:solidFill>
                            <a:schemeClr val="tx1"/>
                          </a:solidFill>
                          <a:latin typeface="Calibri" pitchFamily="34" charset="0"/>
                          <a:ea typeface="+mn-ea"/>
                          <a:cs typeface="Calibri" pitchFamily="34" charset="0"/>
                        </a:rPr>
                        <a:t>("Person Object Saved........");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trans.commit</a:t>
                      </a:r>
                      <a:r>
                        <a:rPr lang="en-US" sz="1200" b="0" u="none" kern="1200" dirty="0" smtClean="0">
                          <a:solidFill>
                            <a:schemeClr val="tx1"/>
                          </a:solidFill>
                          <a:latin typeface="Calibri" pitchFamily="34" charset="0"/>
                          <a:ea typeface="+mn-ea"/>
                          <a:cs typeface="Calibri"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r>
                        <a:rPr lang="en-US" sz="1200" b="0" u="none" kern="1200" dirty="0" err="1" smtClean="0">
                          <a:solidFill>
                            <a:schemeClr val="tx1"/>
                          </a:solidFill>
                          <a:latin typeface="Calibri" pitchFamily="34" charset="0"/>
                          <a:ea typeface="+mn-ea"/>
                          <a:cs typeface="Calibri" pitchFamily="34" charset="0"/>
                        </a:rPr>
                        <a:t>session.close</a:t>
                      </a:r>
                      <a:r>
                        <a:rPr lang="en-US" sz="1200" b="0" u="none" kern="1200" dirty="0" smtClean="0">
                          <a:solidFill>
                            <a:schemeClr val="tx1"/>
                          </a:solidFill>
                          <a:latin typeface="Calibri" pitchFamily="34" charset="0"/>
                          <a:ea typeface="+mn-ea"/>
                          <a:cs typeface="Calibri"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latin typeface="Calibri" pitchFamily="34" charset="0"/>
                          <a:ea typeface="+mn-ea"/>
                          <a:cs typeface="Calibri" pitchFamily="34" charset="0"/>
                        </a:rPr>
                        <a:t>	}</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4211" name="Picture 2"/>
          <p:cNvPicPr>
            <a:picLocks noChangeAspect="1" noChangeArrowheads="1"/>
          </p:cNvPicPr>
          <p:nvPr/>
        </p:nvPicPr>
        <p:blipFill>
          <a:blip r:embed="rId3"/>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One to Many unidirectional association</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In One to many unidirectional association, we will only be able to navigate in one direction. (</a:t>
            </a:r>
            <a:r>
              <a:rPr lang="en-US" sz="1400" dirty="0" err="1" smtClean="0">
                <a:latin typeface="Calibri" pitchFamily="34" charset="0"/>
                <a:cs typeface="Calibri" pitchFamily="34" charset="0"/>
              </a:rPr>
              <a:t>i.e</a:t>
            </a:r>
            <a:r>
              <a:rPr lang="en-US" sz="1400" dirty="0" smtClean="0">
                <a:latin typeface="Calibri" pitchFamily="34" charset="0"/>
                <a:cs typeface="Calibri" pitchFamily="34" charset="0"/>
              </a:rPr>
              <a:t>)</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only one side of the association will have the reference to the other side. The one side of the association will implement one of the collection interfaces, if it has the reference to the other entity.</a:t>
            </a:r>
          </a:p>
          <a:p>
            <a:pPr algn="just"/>
            <a:r>
              <a:rPr lang="en-US" sz="1400" dirty="0" smtClean="0">
                <a:latin typeface="Calibri" pitchFamily="34" charset="0"/>
                <a:cs typeface="Calibri" pitchFamily="34" charset="0"/>
              </a:rPr>
              <a:t>Here, we are using the scenario of Forum where one question has multiple answers.</a:t>
            </a: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endParaRPr lang="en-US" sz="1400" dirty="0" smtClean="0">
              <a:latin typeface="Calibri" pitchFamily="34" charset="0"/>
              <a:cs typeface="Calibri" pitchFamily="34" charset="0"/>
            </a:endParaRPr>
          </a:p>
          <a:p>
            <a:pPr algn="just"/>
            <a:r>
              <a:rPr lang="en-US" sz="1400" dirty="0" smtClean="0">
                <a:latin typeface="Calibri" pitchFamily="34" charset="0"/>
                <a:cs typeface="Calibri" pitchFamily="34" charset="0"/>
              </a:rPr>
              <a:t>In such case, there can be many answers for a question and each answer may have its own information's that is why we have used list in the persistent class (containing the reference of Answer class) to represent a collection of answers.</a:t>
            </a:r>
            <a:endParaRPr lang="en-US" sz="1400" dirty="0">
              <a:latin typeface="Calibri" pitchFamily="34" charset="0"/>
              <a:cs typeface="Calibri" pitchFamily="34" charset="0"/>
            </a:endParaRPr>
          </a:p>
        </p:txBody>
      </p:sp>
      <p:pic>
        <p:nvPicPr>
          <p:cNvPr id="1027" name="Picture 3"/>
          <p:cNvPicPr>
            <a:picLocks noChangeAspect="1" noChangeArrowheads="1"/>
          </p:cNvPicPr>
          <p:nvPr/>
        </p:nvPicPr>
        <p:blipFill>
          <a:blip r:embed="rId3"/>
          <a:srcRect/>
          <a:stretch>
            <a:fillRect/>
          </a:stretch>
        </p:blipFill>
        <p:spPr bwMode="auto">
          <a:xfrm>
            <a:off x="1357290" y="2786064"/>
            <a:ext cx="5029200" cy="1238250"/>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p>
        </p:txBody>
      </p:sp>
      <p:graphicFrame>
        <p:nvGraphicFramePr>
          <p:cNvPr id="5" name="Content Placeholder 4"/>
          <p:cNvGraphicFramePr>
            <a:graphicFrameLocks noGrp="1"/>
          </p:cNvGraphicFramePr>
          <p:nvPr>
            <p:ph sz="quarter" idx="13"/>
          </p:nvPr>
        </p:nvGraphicFramePr>
        <p:xfrm>
          <a:off x="609600" y="1492250"/>
          <a:ext cx="7923213" cy="329184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Question.java</a:t>
                      </a:r>
                    </a:p>
                    <a:p>
                      <a:r>
                        <a:rPr lang="en-US" sz="1400" b="0" kern="1200" dirty="0" smtClean="0">
                          <a:solidFill>
                            <a:schemeClr val="tx1"/>
                          </a:solidFill>
                          <a:latin typeface="Calibri" pitchFamily="34" charset="0"/>
                          <a:ea typeface="+mn-ea"/>
                          <a:cs typeface="Calibri" pitchFamily="34" charset="0"/>
                        </a:rPr>
                        <a:t>package </a:t>
                      </a:r>
                      <a:r>
                        <a:rPr lang="en-US" sz="1400" b="0" kern="1200" dirty="0" err="1" smtClean="0">
                          <a:solidFill>
                            <a:schemeClr val="tx1"/>
                          </a:solidFill>
                          <a:latin typeface="Calibri" pitchFamily="34" charset="0"/>
                          <a:ea typeface="+mn-ea"/>
                          <a:cs typeface="Calibri" pitchFamily="34" charset="0"/>
                        </a:rPr>
                        <a:t>foo</a:t>
                      </a:r>
                      <a:r>
                        <a:rPr lang="en-US" sz="1400" b="0" kern="1200" dirty="0" smtClean="0">
                          <a:solidFill>
                            <a:schemeClr val="tx1"/>
                          </a:solidFill>
                          <a:latin typeface="Calibri" pitchFamily="34" charset="0"/>
                          <a:ea typeface="+mn-ea"/>
                          <a:cs typeface="Calibri" pitchFamily="34" charset="0"/>
                        </a:rPr>
                        <a:t>;</a:t>
                      </a:r>
                    </a:p>
                    <a:p>
                      <a:r>
                        <a:rPr lang="en-US" sz="1400" b="0" kern="1200" dirty="0" smtClean="0">
                          <a:solidFill>
                            <a:schemeClr val="tx1"/>
                          </a:solidFill>
                          <a:latin typeface="Calibri" pitchFamily="34" charset="0"/>
                          <a:ea typeface="+mn-ea"/>
                          <a:cs typeface="Calibri" pitchFamily="34" charset="0"/>
                        </a:rPr>
                        <a:t>import </a:t>
                      </a:r>
                      <a:r>
                        <a:rPr lang="en-US" sz="1400" b="0" kern="1200" dirty="0" err="1" smtClean="0">
                          <a:solidFill>
                            <a:schemeClr val="tx1"/>
                          </a:solidFill>
                          <a:latin typeface="Calibri" pitchFamily="34" charset="0"/>
                          <a:ea typeface="+mn-ea"/>
                          <a:cs typeface="Calibri" pitchFamily="34" charset="0"/>
                        </a:rPr>
                        <a:t>java.util.List</a:t>
                      </a:r>
                      <a:r>
                        <a:rPr lang="en-US" sz="1400" b="0" kern="1200" dirty="0" smtClean="0">
                          <a:solidFill>
                            <a:schemeClr val="tx1"/>
                          </a:solidFill>
                          <a:latin typeface="Calibri" pitchFamily="34" charset="0"/>
                          <a:ea typeface="+mn-ea"/>
                          <a:cs typeface="Calibri" pitchFamily="34" charset="0"/>
                        </a:rPr>
                        <a:t>;</a:t>
                      </a:r>
                    </a:p>
                    <a:p>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public class Question {</a:t>
                      </a:r>
                    </a:p>
                    <a:p>
                      <a:pPr lvl="1"/>
                      <a:r>
                        <a:rPr lang="en-US" sz="1400" b="0" kern="1200" dirty="0" smtClean="0">
                          <a:solidFill>
                            <a:schemeClr val="tx1"/>
                          </a:solidFill>
                          <a:latin typeface="Calibri" pitchFamily="34" charset="0"/>
                          <a:ea typeface="+mn-ea"/>
                          <a:cs typeface="Calibri" pitchFamily="34" charset="0"/>
                        </a:rPr>
                        <a:t>private </a:t>
                      </a:r>
                      <a:r>
                        <a:rPr lang="en-US" sz="1400" b="0" kern="1200" dirty="0" err="1" smtClean="0">
                          <a:solidFill>
                            <a:schemeClr val="tx1"/>
                          </a:solidFill>
                          <a:latin typeface="Calibri" pitchFamily="34" charset="0"/>
                          <a:ea typeface="+mn-ea"/>
                          <a:cs typeface="Calibri" pitchFamily="34" charset="0"/>
                        </a:rPr>
                        <a:t>int</a:t>
                      </a:r>
                      <a:r>
                        <a:rPr lang="en-US" sz="1400" b="0" kern="1200" dirty="0" smtClean="0">
                          <a:solidFill>
                            <a:schemeClr val="tx1"/>
                          </a:solidFill>
                          <a:latin typeface="Calibri" pitchFamily="34" charset="0"/>
                          <a:ea typeface="+mn-ea"/>
                          <a:cs typeface="Calibri" pitchFamily="34" charset="0"/>
                        </a:rPr>
                        <a:t> id;  </a:t>
                      </a:r>
                    </a:p>
                    <a:p>
                      <a:pPr lvl="1"/>
                      <a:r>
                        <a:rPr lang="en-US" sz="1400" b="0" kern="1200" dirty="0" smtClean="0">
                          <a:solidFill>
                            <a:schemeClr val="tx1"/>
                          </a:solidFill>
                          <a:latin typeface="Calibri" pitchFamily="34" charset="0"/>
                          <a:ea typeface="+mn-ea"/>
                          <a:cs typeface="Calibri" pitchFamily="34" charset="0"/>
                        </a:rPr>
                        <a:t>private String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  </a:t>
                      </a:r>
                    </a:p>
                    <a:p>
                      <a:pPr lvl="1"/>
                      <a:r>
                        <a:rPr lang="en-US" sz="1400" b="0" kern="1200" dirty="0" smtClean="0">
                          <a:solidFill>
                            <a:schemeClr val="tx1"/>
                          </a:solidFill>
                          <a:latin typeface="Calibri" pitchFamily="34" charset="0"/>
                          <a:ea typeface="+mn-ea"/>
                          <a:cs typeface="Calibri" pitchFamily="34" charset="0"/>
                        </a:rPr>
                        <a:t>private List&lt;Answer&gt; answers;</a:t>
                      </a:r>
                    </a:p>
                    <a:p>
                      <a:pPr lvl="1"/>
                      <a:r>
                        <a:rPr lang="en-US" sz="1400" b="0" kern="1200" dirty="0" smtClean="0">
                          <a:solidFill>
                            <a:schemeClr val="tx1"/>
                          </a:solidFill>
                          <a:latin typeface="Calibri" pitchFamily="34" charset="0"/>
                          <a:ea typeface="+mn-ea"/>
                          <a:cs typeface="Calibri" pitchFamily="34" charset="0"/>
                        </a:rPr>
                        <a:t>public Question(){}</a:t>
                      </a:r>
                    </a:p>
                    <a:p>
                      <a:pPr lvl="1"/>
                      <a:r>
                        <a:rPr lang="en-US" sz="1400" b="0" kern="1200" dirty="0" smtClean="0">
                          <a:solidFill>
                            <a:schemeClr val="tx1"/>
                          </a:solidFill>
                          <a:latin typeface="Calibri" pitchFamily="34" charset="0"/>
                          <a:ea typeface="+mn-ea"/>
                          <a:cs typeface="Calibri" pitchFamily="34" charset="0"/>
                        </a:rPr>
                        <a:t>public Question(String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 List&lt;Answer&gt; answers) {</a:t>
                      </a:r>
                    </a:p>
                    <a:p>
                      <a:pPr lvl="2"/>
                      <a:r>
                        <a:rPr lang="en-US" sz="1400" b="0" kern="1200" dirty="0" err="1" smtClean="0">
                          <a:solidFill>
                            <a:schemeClr val="tx1"/>
                          </a:solidFill>
                          <a:latin typeface="Calibri" pitchFamily="34" charset="0"/>
                          <a:ea typeface="+mn-ea"/>
                          <a:cs typeface="Calibri" pitchFamily="34" charset="0"/>
                        </a:rPr>
                        <a:t>this.qname</a:t>
                      </a:r>
                      <a:r>
                        <a:rPr lang="en-US" sz="1400" b="0" kern="1200" dirty="0" smtClean="0">
                          <a:solidFill>
                            <a:schemeClr val="tx1"/>
                          </a:solidFill>
                          <a:latin typeface="Calibri" pitchFamily="34" charset="0"/>
                          <a:ea typeface="+mn-ea"/>
                          <a:cs typeface="Calibri" pitchFamily="34" charset="0"/>
                        </a:rPr>
                        <a:t> = </a:t>
                      </a:r>
                      <a:r>
                        <a:rPr lang="en-US" sz="1400" b="0" kern="1200" dirty="0" err="1" smtClean="0">
                          <a:solidFill>
                            <a:schemeClr val="tx1"/>
                          </a:solidFill>
                          <a:latin typeface="Calibri" pitchFamily="34" charset="0"/>
                          <a:ea typeface="+mn-ea"/>
                          <a:cs typeface="Calibri" pitchFamily="34" charset="0"/>
                        </a:rPr>
                        <a:t>qname</a:t>
                      </a:r>
                      <a:r>
                        <a:rPr lang="en-US" sz="1400" b="0" kern="1200" dirty="0" smtClean="0">
                          <a:solidFill>
                            <a:schemeClr val="tx1"/>
                          </a:solidFill>
                          <a:latin typeface="Calibri" pitchFamily="34" charset="0"/>
                          <a:ea typeface="+mn-ea"/>
                          <a:cs typeface="Calibri" pitchFamily="34" charset="0"/>
                        </a:rPr>
                        <a:t>;</a:t>
                      </a:r>
                    </a:p>
                    <a:p>
                      <a:pPr lvl="2"/>
                      <a:r>
                        <a:rPr lang="en-US" sz="1400" b="0" kern="1200" dirty="0" err="1" smtClean="0">
                          <a:solidFill>
                            <a:schemeClr val="tx1"/>
                          </a:solidFill>
                          <a:latin typeface="Calibri" pitchFamily="34" charset="0"/>
                          <a:ea typeface="+mn-ea"/>
                          <a:cs typeface="Calibri" pitchFamily="34" charset="0"/>
                        </a:rPr>
                        <a:t>this.answers</a:t>
                      </a:r>
                      <a:r>
                        <a:rPr lang="en-US" sz="1400" b="0" kern="1200" dirty="0" smtClean="0">
                          <a:solidFill>
                            <a:schemeClr val="tx1"/>
                          </a:solidFill>
                          <a:latin typeface="Calibri" pitchFamily="34" charset="0"/>
                          <a:ea typeface="+mn-ea"/>
                          <a:cs typeface="Calibri" pitchFamily="34" charset="0"/>
                        </a:rPr>
                        <a:t> = answers;</a:t>
                      </a:r>
                    </a:p>
                    <a:p>
                      <a:r>
                        <a:rPr lang="en-US" sz="1400" b="0" kern="1200" dirty="0" smtClean="0">
                          <a:solidFill>
                            <a:schemeClr val="tx1"/>
                          </a:solidFill>
                          <a:latin typeface="Calibri" pitchFamily="34" charset="0"/>
                          <a:ea typeface="+mn-ea"/>
                          <a:cs typeface="Calibri" pitchFamily="34" charset="0"/>
                        </a:rPr>
                        <a:t>           }</a:t>
                      </a:r>
                    </a:p>
                    <a:p>
                      <a:r>
                        <a:rPr lang="en-US" sz="1400" b="0" kern="1200" dirty="0" smtClean="0">
                          <a:solidFill>
                            <a:schemeClr val="tx1"/>
                          </a:solidFill>
                          <a:latin typeface="Calibri" pitchFamily="34" charset="0"/>
                          <a:ea typeface="+mn-ea"/>
                          <a:cs typeface="Calibri" pitchFamily="34" charset="0"/>
                        </a:rPr>
                        <a:t>         </a:t>
                      </a:r>
                      <a:r>
                        <a:rPr lang="en-US" sz="1400" b="0" dirty="0" smtClean="0">
                          <a:latin typeface="Calibri" pitchFamily="34" charset="0"/>
                          <a:cs typeface="Calibri" pitchFamily="34" charset="0"/>
                        </a:rPr>
                        <a:t>… getter and setter methods</a:t>
                      </a:r>
                      <a:endParaRPr lang="en-US" sz="1400" b="0" kern="1200" dirty="0" smtClean="0">
                        <a:solidFill>
                          <a:schemeClr val="tx1"/>
                        </a:solidFill>
                        <a:latin typeface="Calibri" pitchFamily="34" charset="0"/>
                        <a:ea typeface="+mn-ea"/>
                        <a:cs typeface="Calibri" pitchFamily="34" charset="0"/>
                      </a:endParaRPr>
                    </a:p>
                    <a:p>
                      <a:r>
                        <a:rPr lang="en-US" sz="14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One to Many unidirectional association</a:t>
            </a:r>
          </a:p>
        </p:txBody>
      </p:sp>
      <p:graphicFrame>
        <p:nvGraphicFramePr>
          <p:cNvPr id="5" name="Content Placeholder 4"/>
          <p:cNvGraphicFramePr>
            <a:graphicFrameLocks noGrp="1"/>
          </p:cNvGraphicFramePr>
          <p:nvPr>
            <p:ph sz="quarter" idx="13"/>
          </p:nvPr>
        </p:nvGraphicFramePr>
        <p:xfrm>
          <a:off x="609600" y="1492250"/>
          <a:ext cx="7923213" cy="301752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b="1" u="sng" kern="1200" dirty="0" smtClean="0">
                          <a:solidFill>
                            <a:srgbClr val="7030A0"/>
                          </a:solidFill>
                          <a:latin typeface="Calibri" pitchFamily="34" charset="0"/>
                          <a:ea typeface="+mn-ea"/>
                          <a:cs typeface="Calibri" pitchFamily="34" charset="0"/>
                        </a:rPr>
                        <a:t>Answer.java</a:t>
                      </a:r>
                    </a:p>
                    <a:p>
                      <a:r>
                        <a:rPr lang="en-US" sz="1600" b="0" kern="1200" dirty="0" smtClean="0">
                          <a:solidFill>
                            <a:schemeClr val="tx1"/>
                          </a:solidFill>
                          <a:latin typeface="Calibri" pitchFamily="34" charset="0"/>
                          <a:ea typeface="+mn-ea"/>
                          <a:cs typeface="Calibri" pitchFamily="34" charset="0"/>
                        </a:rPr>
                        <a:t>package </a:t>
                      </a:r>
                      <a:r>
                        <a:rPr lang="en-US" sz="1600" b="0" kern="1200" dirty="0" err="1" smtClean="0">
                          <a:solidFill>
                            <a:schemeClr val="tx1"/>
                          </a:solidFill>
                          <a:latin typeface="Calibri" pitchFamily="34" charset="0"/>
                          <a:ea typeface="+mn-ea"/>
                          <a:cs typeface="Calibri" pitchFamily="34" charset="0"/>
                        </a:rPr>
                        <a:t>foo</a:t>
                      </a:r>
                      <a:r>
                        <a:rPr lang="en-US" sz="1600" b="0" kern="1200" dirty="0" smtClean="0">
                          <a:solidFill>
                            <a:schemeClr val="tx1"/>
                          </a:solidFill>
                          <a:latin typeface="Calibri" pitchFamily="34" charset="0"/>
                          <a:ea typeface="+mn-ea"/>
                          <a:cs typeface="Calibri" pitchFamily="34" charset="0"/>
                        </a:rPr>
                        <a:t>;</a:t>
                      </a:r>
                    </a:p>
                    <a:p>
                      <a:r>
                        <a:rPr lang="en-US" sz="1600" b="0" kern="1200" dirty="0" smtClean="0">
                          <a:solidFill>
                            <a:schemeClr val="tx1"/>
                          </a:solidFill>
                          <a:latin typeface="Calibri" pitchFamily="34" charset="0"/>
                          <a:ea typeface="+mn-ea"/>
                          <a:cs typeface="Calibri" pitchFamily="34" charset="0"/>
                        </a:rPr>
                        <a:t>public class Answer {</a:t>
                      </a:r>
                    </a:p>
                    <a:p>
                      <a:pPr lvl="1"/>
                      <a:r>
                        <a:rPr lang="en-US" sz="1600" b="0" kern="1200" dirty="0" smtClean="0">
                          <a:solidFill>
                            <a:schemeClr val="tx1"/>
                          </a:solidFill>
                          <a:latin typeface="Calibri" pitchFamily="34" charset="0"/>
                          <a:ea typeface="+mn-ea"/>
                          <a:cs typeface="Calibri" pitchFamily="34" charset="0"/>
                        </a:rPr>
                        <a:t>private </a:t>
                      </a:r>
                      <a:r>
                        <a:rPr lang="en-US" sz="1600" b="0" kern="1200" dirty="0" err="1" smtClean="0">
                          <a:solidFill>
                            <a:schemeClr val="tx1"/>
                          </a:solidFill>
                          <a:latin typeface="Calibri" pitchFamily="34" charset="0"/>
                          <a:ea typeface="+mn-ea"/>
                          <a:cs typeface="Calibri" pitchFamily="34" charset="0"/>
                        </a:rPr>
                        <a:t>int</a:t>
                      </a:r>
                      <a:r>
                        <a:rPr lang="en-US" sz="1600" b="0" kern="1200" dirty="0" smtClean="0">
                          <a:solidFill>
                            <a:schemeClr val="tx1"/>
                          </a:solidFill>
                          <a:latin typeface="Calibri" pitchFamily="34" charset="0"/>
                          <a:ea typeface="+mn-ea"/>
                          <a:cs typeface="Calibri" pitchFamily="34" charset="0"/>
                        </a:rPr>
                        <a:t> id;  </a:t>
                      </a:r>
                    </a:p>
                    <a:p>
                      <a:pPr lvl="1"/>
                      <a:r>
                        <a:rPr lang="en-US" sz="1600" b="0" kern="1200" dirty="0" smtClean="0">
                          <a:solidFill>
                            <a:schemeClr val="tx1"/>
                          </a:solidFill>
                          <a:latin typeface="Calibri" pitchFamily="34" charset="0"/>
                          <a:ea typeface="+mn-ea"/>
                          <a:cs typeface="Calibri" pitchFamily="34" charset="0"/>
                        </a:rPr>
                        <a:t>private String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public Answer(){}</a:t>
                      </a:r>
                    </a:p>
                    <a:p>
                      <a:pPr lvl="1"/>
                      <a:r>
                        <a:rPr lang="en-US" sz="1600" b="0" kern="1200" dirty="0" smtClean="0">
                          <a:solidFill>
                            <a:schemeClr val="tx1"/>
                          </a:solidFill>
                          <a:latin typeface="Calibri" pitchFamily="34" charset="0"/>
                          <a:ea typeface="+mn-ea"/>
                          <a:cs typeface="Calibri" pitchFamily="34" charset="0"/>
                        </a:rPr>
                        <a:t>public Answer(String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 {</a:t>
                      </a:r>
                    </a:p>
                    <a:p>
                      <a:pPr lvl="2"/>
                      <a:r>
                        <a:rPr lang="en-US" sz="1600" b="0" kern="1200" dirty="0" smtClean="0">
                          <a:solidFill>
                            <a:schemeClr val="tx1"/>
                          </a:solidFill>
                          <a:latin typeface="Calibri" pitchFamily="34" charset="0"/>
                          <a:ea typeface="+mn-ea"/>
                          <a:cs typeface="Calibri" pitchFamily="34" charset="0"/>
                        </a:rPr>
                        <a:t>super();</a:t>
                      </a:r>
                    </a:p>
                    <a:p>
                      <a:pPr lvl="2"/>
                      <a:r>
                        <a:rPr lang="en-US" sz="1600" b="0" kern="1200" dirty="0" err="1" smtClean="0">
                          <a:solidFill>
                            <a:schemeClr val="tx1"/>
                          </a:solidFill>
                          <a:latin typeface="Calibri" pitchFamily="34" charset="0"/>
                          <a:ea typeface="+mn-ea"/>
                          <a:cs typeface="Calibri" pitchFamily="34" charset="0"/>
                        </a:rPr>
                        <a:t>this.answername</a:t>
                      </a:r>
                      <a:r>
                        <a:rPr lang="en-US" sz="1600" b="0" kern="1200" dirty="0" smtClean="0">
                          <a:solidFill>
                            <a:schemeClr val="tx1"/>
                          </a:solidFill>
                          <a:latin typeface="Calibri" pitchFamily="34" charset="0"/>
                          <a:ea typeface="+mn-ea"/>
                          <a:cs typeface="Calibri" pitchFamily="34" charset="0"/>
                        </a:rPr>
                        <a:t> = </a:t>
                      </a:r>
                      <a:r>
                        <a:rPr lang="en-US" sz="1600" b="0" kern="1200" dirty="0" err="1" smtClean="0">
                          <a:solidFill>
                            <a:schemeClr val="tx1"/>
                          </a:solidFill>
                          <a:latin typeface="Calibri" pitchFamily="34" charset="0"/>
                          <a:ea typeface="+mn-ea"/>
                          <a:cs typeface="Calibri" pitchFamily="34" charset="0"/>
                        </a:rPr>
                        <a:t>answername</a:t>
                      </a:r>
                      <a:r>
                        <a:rPr lang="en-US" sz="1600" b="0" kern="1200" dirty="0" smtClean="0">
                          <a:solidFill>
                            <a:schemeClr val="tx1"/>
                          </a:solidFill>
                          <a:latin typeface="Calibri" pitchFamily="34" charset="0"/>
                          <a:ea typeface="+mn-ea"/>
                          <a:cs typeface="Calibri" pitchFamily="34" charset="0"/>
                        </a:rPr>
                        <a:t>;</a:t>
                      </a:r>
                    </a:p>
                    <a:p>
                      <a:pPr lvl="1"/>
                      <a:r>
                        <a:rPr lang="en-US" sz="1600" b="0" kern="1200" dirty="0" smtClean="0">
                          <a:solidFill>
                            <a:schemeClr val="tx1"/>
                          </a:solidFill>
                          <a:latin typeface="Calibri" pitchFamily="34" charset="0"/>
                          <a:ea typeface="+mn-ea"/>
                          <a:cs typeface="Calibri" pitchFamily="34" charset="0"/>
                        </a:rPr>
                        <a:t>}</a:t>
                      </a:r>
                    </a:p>
                    <a:p>
                      <a:r>
                        <a:rPr lang="en-US" sz="1600" b="0" kern="1200" dirty="0" smtClean="0">
                          <a:solidFill>
                            <a:schemeClr val="tx1"/>
                          </a:solidFill>
                          <a:latin typeface="Calibri" pitchFamily="34" charset="0"/>
                          <a:ea typeface="+mn-ea"/>
                          <a:cs typeface="Calibri" pitchFamily="34" charset="0"/>
                        </a:rPr>
                        <a:t>         </a:t>
                      </a:r>
                      <a:r>
                        <a:rPr lang="en-US" sz="1600" b="0" dirty="0" smtClean="0">
                          <a:latin typeface="Calibri" pitchFamily="34" charset="0"/>
                          <a:cs typeface="Calibri" pitchFamily="34" charset="0"/>
                        </a:rPr>
                        <a:t>… getter and setter methods</a:t>
                      </a:r>
                      <a:endParaRPr lang="en-US" sz="1600" b="0" kern="1200" dirty="0" smtClean="0">
                        <a:solidFill>
                          <a:schemeClr val="tx1"/>
                        </a:solidFill>
                        <a:latin typeface="Calibri" pitchFamily="34" charset="0"/>
                        <a:ea typeface="+mn-ea"/>
                        <a:cs typeface="Calibri" pitchFamily="34" charset="0"/>
                      </a:endParaRPr>
                    </a:p>
                    <a:p>
                      <a:r>
                        <a:rPr lang="en-US" sz="16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4193</Words>
  <Application>Microsoft Office PowerPoint</Application>
  <PresentationFormat>On-screen Show (16:9)</PresentationFormat>
  <Paragraphs>795</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Theme1</vt:lpstr>
      <vt:lpstr>Slide 1</vt:lpstr>
      <vt:lpstr>One-To-One Bidirectional Using Foreign-key</vt:lpstr>
      <vt:lpstr>One-To-One Bidirectional Using Foreign-key</vt:lpstr>
      <vt:lpstr>One-To-One Bidirectional Using Foreign-key</vt:lpstr>
      <vt:lpstr>One-To-One Bidirectional Using Foreign-key</vt:lpstr>
      <vt:lpstr>One-To-One Bidirectional Using Foreign-key</vt:lpstr>
      <vt:lpstr>One to Many unidirectional association</vt:lpstr>
      <vt:lpstr>Example: One to Many unidirectional association</vt:lpstr>
      <vt:lpstr>Example: One to Many unidirectional association</vt:lpstr>
      <vt:lpstr>Example: One to Many unidirectional association</vt:lpstr>
      <vt:lpstr>Example: One to Many unidirectional association</vt:lpstr>
      <vt:lpstr>Example: One to Many unidirectional association</vt:lpstr>
      <vt:lpstr>Example: One to Many unidirectional association</vt:lpstr>
      <vt:lpstr>One to Many Bidirectional association</vt:lpstr>
      <vt:lpstr>Example: One to Many Bidirectional association</vt:lpstr>
      <vt:lpstr>Example: One to Many Bidirectional association</vt:lpstr>
      <vt:lpstr>Example: One to Many Bidirectional association</vt:lpstr>
      <vt:lpstr>Example: One to Many Bidirectional association</vt:lpstr>
      <vt:lpstr>Example: One to Many Bidirectional association</vt:lpstr>
      <vt:lpstr>Example: One to Many Bidirectional association</vt:lpstr>
      <vt:lpstr>Many to Many association</vt:lpstr>
      <vt:lpstr>Example: Many to Many association</vt:lpstr>
      <vt:lpstr>Example: Many to Many association</vt:lpstr>
      <vt:lpstr>Example: Many to Many association</vt:lpstr>
      <vt:lpstr>Example: Many to Many association</vt:lpstr>
      <vt:lpstr>Example: Many to Many association</vt:lpstr>
      <vt:lpstr>Example: Many to Many association</vt:lpstr>
      <vt:lpstr>Example: Many to Many bidirectional association</vt:lpstr>
      <vt:lpstr>Example: Many to Many bidirectional association</vt:lpstr>
      <vt:lpstr>Example: Many to Many bidirectional association</vt:lpstr>
      <vt:lpstr>Example: Many to Many bidirectional association</vt:lpstr>
      <vt:lpstr>Example: Many to Many bidirectional association</vt:lpstr>
      <vt:lpstr>Hibernate Inheritance Mapping</vt:lpstr>
      <vt:lpstr>Example: Table Per Hierarchy</vt:lpstr>
      <vt:lpstr>Example: Table Per Hierarchy</vt:lpstr>
      <vt:lpstr>HQL(Hibernate - Query Language)</vt:lpstr>
      <vt:lpstr>HQL: Query Interface</vt:lpstr>
      <vt:lpstr>Example: HQL</vt:lpstr>
      <vt:lpstr>HQL: Example</vt:lpstr>
      <vt:lpstr>HQL: Example</vt:lpstr>
      <vt:lpstr>HQL: Example</vt:lpstr>
      <vt:lpstr>HQL: Aggregate Methods</vt:lpstr>
      <vt:lpstr>Hibernate - Native SQL</vt:lpstr>
      <vt:lpstr>HCQL (Hibernate Criteria Query Language)</vt:lpstr>
      <vt:lpstr>HCQL : Methods</vt:lpstr>
      <vt:lpstr>HCQL : Restrictions class</vt:lpstr>
      <vt:lpstr>HCQL : Example</vt:lpstr>
      <vt:lpstr>Hibernate - Caching</vt:lpstr>
      <vt:lpstr>Types Of cache:</vt:lpstr>
      <vt:lpstr>First-level cache:</vt:lpstr>
      <vt:lpstr>Second-level cache:</vt:lpstr>
      <vt:lpstr>Concurrency strategies:</vt:lpstr>
      <vt:lpstr>Query-level cache:</vt:lpstr>
      <vt:lpstr>Example: Hibernate - Caching</vt:lpstr>
      <vt:lpstr>Example: Hibernate - Caching</vt:lpstr>
      <vt:lpstr>Example: Hibernate - Caching</vt:lpstr>
      <vt:lpstr>Hibernate Annotations</vt:lpstr>
      <vt:lpstr>Example: Hibernate using Annotation</vt:lpstr>
      <vt:lpstr>Example: Hibernate using Annotation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2015-05-15T03:38:44Z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