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51"/>
  </p:notesMasterIdLst>
  <p:sldIdLst>
    <p:sldId id="408" r:id="rId2"/>
    <p:sldId id="409" r:id="rId3"/>
    <p:sldId id="410" r:id="rId4"/>
    <p:sldId id="411" r:id="rId5"/>
    <p:sldId id="412" r:id="rId6"/>
    <p:sldId id="413" r:id="rId7"/>
    <p:sldId id="414" r:id="rId8"/>
    <p:sldId id="415" r:id="rId9"/>
    <p:sldId id="416" r:id="rId10"/>
    <p:sldId id="418" r:id="rId11"/>
    <p:sldId id="419" r:id="rId12"/>
    <p:sldId id="420" r:id="rId13"/>
    <p:sldId id="421" r:id="rId14"/>
    <p:sldId id="422" r:id="rId15"/>
    <p:sldId id="423" r:id="rId16"/>
    <p:sldId id="424" r:id="rId17"/>
    <p:sldId id="425" r:id="rId18"/>
    <p:sldId id="427" r:id="rId19"/>
    <p:sldId id="428" r:id="rId20"/>
    <p:sldId id="429" r:id="rId21"/>
    <p:sldId id="430" r:id="rId22"/>
    <p:sldId id="431" r:id="rId23"/>
    <p:sldId id="432" r:id="rId24"/>
    <p:sldId id="433" r:id="rId25"/>
    <p:sldId id="434" r:id="rId26"/>
    <p:sldId id="436" r:id="rId27"/>
    <p:sldId id="435"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8" r:id="rId44"/>
    <p:sldId id="452" r:id="rId45"/>
    <p:sldId id="453" r:id="rId46"/>
    <p:sldId id="454" r:id="rId47"/>
    <p:sldId id="455" r:id="rId48"/>
    <p:sldId id="456" r:id="rId49"/>
    <p:sldId id="457" r:id="rId5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94386" autoAdjust="0"/>
  </p:normalViewPr>
  <p:slideViewPr>
    <p:cSldViewPr>
      <p:cViewPr>
        <p:scale>
          <a:sx n="100" d="100"/>
          <a:sy n="100" d="100"/>
        </p:scale>
        <p:origin x="-402" y="4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90F5C750-DFCB-42F1-BA65-C2C075AB8A2A}" type="datetimeFigureOut">
              <a:rPr lang="en-US"/>
              <a:pPr>
                <a:defRPr/>
              </a:pPr>
              <a:t>31-Aug-16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F41C3C4F-D3EE-46B9-BC9F-0C5417214E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
          <p:cNvSpPr>
            <a:spLocks noGrp="1" noRot="1" noChangeAspect="1" noTextEdit="1"/>
          </p:cNvSpPr>
          <p:nvPr>
            <p:ph type="sldImg"/>
          </p:nvPr>
        </p:nvSpPr>
        <p:spPr bwMode="auto">
          <a:noFill/>
          <a:ln>
            <a:solidFill>
              <a:srgbClr val="000000"/>
            </a:solidFill>
            <a:miter lim="800000"/>
            <a:headEnd/>
            <a:tailEnd/>
          </a:ln>
        </p:spPr>
      </p:sp>
      <p:sp>
        <p:nvSpPr>
          <p:cNvPr id="18227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0FFCFD-FFEC-4DF8-B038-B454C3F4DD76}"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91030396-71D7-4DE4-9301-B8C58A65D834}" type="datetime1">
              <a:rPr lang="en-US" smtClean="0"/>
              <a:pPr>
                <a:defRPr/>
              </a:pPr>
              <a:t>31-Aug-16</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CBADA6B4-663E-4EE1-9346-45D7E91C3AC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B4E5CD7F-492F-4140-ADED-23D3D4269087}" type="datetime1">
              <a:rPr lang="en-US" smtClean="0"/>
              <a:pPr>
                <a:defRPr/>
              </a:pPr>
              <a:t>31-Aug-16</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8BAFCEB6-9093-4AA6-8CC7-8FD66D634C58}"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01A1C12-756F-428E-8C3E-06F546FE0D54}" type="datetime1">
              <a:rPr lang="en-US" smtClean="0"/>
              <a:pPr>
                <a:defRPr/>
              </a:pPr>
              <a:t>31-Aug-16</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D02980F9-4969-4F79-BBDB-965FF55F17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1060BBFB-AA52-46D9-BBD2-BD0D85AE8E80}" type="datetime1">
              <a:rPr lang="en-US" smtClean="0"/>
              <a:pPr>
                <a:defRPr/>
              </a:pPr>
              <a:t>31-Aug-16</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3403362-4608-4E66-9D21-0887EF6677E8}"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C1CB50F8-83B5-4E49-A293-4DDB041AA9E1}" type="datetime1">
              <a:rPr lang="en-US" smtClean="0"/>
              <a:pPr>
                <a:defRPr/>
              </a:pPr>
              <a:t>31-Aug-16</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685A3A4-D9DC-4196-81C3-82E37DCB9B49}"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1E1EBDA-1B96-4EDA-9A31-35BA44E3B28F}" type="datetime1">
              <a:rPr lang="en-US" smtClean="0"/>
              <a:pPr>
                <a:defRPr/>
              </a:pPr>
              <a:t>31-Aug-16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2465A7C-A40A-4F08-860A-C04AE8EFCDA7}"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194DE045-897E-43F2-817E-479F4E21F3C3}" type="datetime1">
              <a:rPr lang="en-US" smtClean="0"/>
              <a:pPr>
                <a:defRPr/>
              </a:pPr>
              <a:t>31-Aug-16</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46A03CA0-6874-4CB9-B7DC-FC0B4EB742EB}"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DECF72E4-7226-4721-A1F8-309FB886398B}" type="datetime1">
              <a:rPr lang="en-US" smtClean="0"/>
              <a:pPr>
                <a:defRPr/>
              </a:pPr>
              <a:t>31-Aug-16</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6BACE105-250C-4E6D-BC3E-CE35E13FA60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04632932-A53C-4D13-AF6D-5AFB034F9207}" type="datetime1">
              <a:rPr lang="en-US" smtClean="0"/>
              <a:pPr>
                <a:defRPr/>
              </a:pPr>
              <a:t>31-Aug-16</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28E7C1F-1221-4058-8989-BB5F2B4E7F45}"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07EFF9F7-BFB8-4698-9259-9F212830C1B6}" type="datetime1">
              <a:rPr lang="en-US" smtClean="0"/>
              <a:pPr>
                <a:defRPr/>
              </a:pPr>
              <a:t>31-Aug-16</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D7E8F9D7-FE14-4B9B-8F81-F42B62A56D38}"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hf sldNum="0"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3600" b="1" dirty="0" smtClean="0">
              <a:latin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eaLnBrk="1" hangingPunct="1">
              <a:buNone/>
            </a:pPr>
            <a:r>
              <a:rPr lang="en-US" sz="2000" b="1" u="sng" dirty="0" smtClean="0">
                <a:solidFill>
                  <a:schemeClr val="tx1"/>
                </a:solidFill>
                <a:latin typeface="Calibri" pitchFamily="34" charset="0"/>
                <a:cs typeface="Arial" pitchFamily="34" charset="0"/>
              </a:rPr>
              <a:t>By: </a:t>
            </a:r>
            <a:r>
              <a:rPr lang="en-US" sz="2000" b="1" u="sng" dirty="0" err="1" smtClean="0">
                <a:solidFill>
                  <a:schemeClr val="tx1"/>
                </a:solidFill>
                <a:latin typeface="Calibri" pitchFamily="34" charset="0"/>
                <a:cs typeface="Arial" pitchFamily="34" charset="0"/>
              </a:rPr>
              <a:t>Saurabh</a:t>
            </a:r>
            <a:r>
              <a:rPr lang="en-US" sz="2000" b="1" u="sng" dirty="0" smtClean="0">
                <a:solidFill>
                  <a:schemeClr val="tx1"/>
                </a:solidFill>
                <a:latin typeface="Calibri" pitchFamily="34" charset="0"/>
                <a:cs typeface="Arial" pitchFamily="34" charset="0"/>
              </a:rPr>
              <a:t> Kumar Sharma</a:t>
            </a:r>
            <a:endParaRPr lang="en-US" sz="2000" b="1" u="sng" dirty="0">
              <a:solidFill>
                <a:schemeClr val="tx1"/>
              </a:solidFill>
              <a:latin typeface="Calibri"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1928794" y="1928808"/>
            <a:ext cx="5229225" cy="971550"/>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Bean.xml</a:t>
            </a:r>
            <a:endParaRPr lang="en-IN" sz="2800" b="1" dirty="0" smtClean="0">
              <a:latin typeface="Calibri" pitchFamily="34" charset="0"/>
              <a:cs typeface="Calibri" pitchFamily="34" charset="0"/>
            </a:endParaRPr>
          </a:p>
        </p:txBody>
      </p:sp>
      <p:graphicFrame>
        <p:nvGraphicFramePr>
          <p:cNvPr id="6" name="Content Placeholder 5"/>
          <p:cNvGraphicFramePr>
            <a:graphicFrameLocks noGrp="1"/>
          </p:cNvGraphicFramePr>
          <p:nvPr>
            <p:ph sz="quarter" idx="13"/>
          </p:nvPr>
        </p:nvGraphicFramePr>
        <p:xfrm>
          <a:off x="609600" y="1492250"/>
          <a:ext cx="7923213" cy="3657600"/>
        </p:xfrm>
        <a:graphic>
          <a:graphicData uri="http://schemas.openxmlformats.org/drawingml/2006/table">
            <a:tbl>
              <a:tblPr firstRow="1" bandRow="1">
                <a:tableStyleId>{2D5ABB26-0587-4C30-8999-92F81FD0307C}</a:tableStyleId>
              </a:tblPr>
              <a:tblGrid>
                <a:gridCol w="7923213"/>
              </a:tblGrid>
              <a:tr h="370840">
                <a:tc>
                  <a:txBody>
                    <a:bodyPr/>
                    <a:lstStyle/>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p>
                    <a:p>
                      <a:r>
                        <a:rPr lang="en-US" sz="1300" kern="1200" dirty="0" smtClean="0">
                          <a:solidFill>
                            <a:schemeClr val="tx1"/>
                          </a:solidFill>
                          <a:latin typeface="Calibri" pitchFamily="34" charset="0"/>
                          <a:ea typeface="+mn-ea"/>
                          <a:cs typeface="Calibri" pitchFamily="34" charset="0"/>
                        </a:rPr>
                        <a:t>&lt;beans </a:t>
                      </a:r>
                      <a:r>
                        <a:rPr lang="en-US" sz="1300" kern="1200" dirty="0" err="1" smtClean="0">
                          <a:solidFill>
                            <a:schemeClr val="tx1"/>
                          </a:solidFill>
                          <a:latin typeface="Calibri" pitchFamily="34" charset="0"/>
                          <a:ea typeface="+mn-ea"/>
                          <a:cs typeface="Calibri" pitchFamily="34" charset="0"/>
                        </a:rPr>
                        <a:t>xmlns</a:t>
                      </a:r>
                      <a:r>
                        <a:rPr lang="en-US" sz="1300" kern="1200" dirty="0" smtClean="0">
                          <a:solidFill>
                            <a:schemeClr val="tx1"/>
                          </a:solidFill>
                          <a:latin typeface="Calibri" pitchFamily="34" charset="0"/>
                          <a:ea typeface="+mn-ea"/>
                          <a:cs typeface="Calibri" pitchFamily="34" charset="0"/>
                        </a:rPr>
                        <a:t>=</a:t>
                      </a:r>
                      <a:r>
                        <a:rPr lang="en-US" sz="1300" i="1" kern="1200" dirty="0" smtClean="0">
                          <a:solidFill>
                            <a:schemeClr val="tx1"/>
                          </a:solidFill>
                          <a:latin typeface="Calibri" pitchFamily="34" charset="0"/>
                          <a:ea typeface="+mn-ea"/>
                          <a:cs typeface="Calibri" pitchFamily="34" charset="0"/>
                        </a:rPr>
                        <a:t>"http://www.springframework.org/schema/beans"</a:t>
                      </a:r>
                    </a:p>
                    <a:p>
                      <a:r>
                        <a:rPr lang="en-US" sz="1300" kern="1200" dirty="0" err="1" smtClean="0">
                          <a:solidFill>
                            <a:schemeClr val="tx1"/>
                          </a:solidFill>
                          <a:latin typeface="Calibri" pitchFamily="34" charset="0"/>
                          <a:ea typeface="+mn-ea"/>
                          <a:cs typeface="Calibri" pitchFamily="34" charset="0"/>
                        </a:rPr>
                        <a:t>xmlns:xsi</a:t>
                      </a:r>
                      <a:r>
                        <a:rPr lang="en-US" sz="1300" kern="1200" dirty="0" smtClean="0">
                          <a:solidFill>
                            <a:schemeClr val="tx1"/>
                          </a:solidFill>
                          <a:latin typeface="Calibri" pitchFamily="34" charset="0"/>
                          <a:ea typeface="+mn-ea"/>
                          <a:cs typeface="Calibri" pitchFamily="34" charset="0"/>
                        </a:rPr>
                        <a:t>=</a:t>
                      </a:r>
                      <a:r>
                        <a:rPr lang="en-US" sz="1300" i="1" kern="1200" dirty="0" smtClean="0">
                          <a:solidFill>
                            <a:schemeClr val="tx1"/>
                          </a:solidFill>
                          <a:latin typeface="Calibri" pitchFamily="34" charset="0"/>
                          <a:ea typeface="+mn-ea"/>
                          <a:cs typeface="Calibri" pitchFamily="34" charset="0"/>
                        </a:rPr>
                        <a:t>"http://www.w3.org/2001/XMLSchema-instance" </a:t>
                      </a:r>
                      <a:r>
                        <a:rPr lang="en-US" sz="1300" i="1" kern="1200" dirty="0" err="1" smtClean="0">
                          <a:solidFill>
                            <a:schemeClr val="tx1"/>
                          </a:solidFill>
                          <a:latin typeface="Calibri" pitchFamily="34" charset="0"/>
                          <a:ea typeface="+mn-ea"/>
                          <a:cs typeface="Calibri" pitchFamily="34" charset="0"/>
                        </a:rPr>
                        <a:t>xmlns:context</a:t>
                      </a:r>
                      <a:r>
                        <a:rPr lang="en-US" sz="1300" i="1" kern="1200" dirty="0" smtClean="0">
                          <a:solidFill>
                            <a:schemeClr val="tx1"/>
                          </a:solidFill>
                          <a:latin typeface="Calibri" pitchFamily="34" charset="0"/>
                          <a:ea typeface="+mn-ea"/>
                          <a:cs typeface="Calibri" pitchFamily="34" charset="0"/>
                        </a:rPr>
                        <a:t>="http://www.springframework.org/schema/context"</a:t>
                      </a:r>
                    </a:p>
                    <a:p>
                      <a:r>
                        <a:rPr lang="en-US" sz="1300" kern="1200" dirty="0" err="1" smtClean="0">
                          <a:solidFill>
                            <a:schemeClr val="tx1"/>
                          </a:solidFill>
                          <a:latin typeface="Calibri" pitchFamily="34" charset="0"/>
                          <a:ea typeface="+mn-ea"/>
                          <a:cs typeface="Calibri" pitchFamily="34" charset="0"/>
                        </a:rPr>
                        <a:t>xsi:schemaLocation</a:t>
                      </a:r>
                      <a:r>
                        <a:rPr lang="en-US" sz="1300" kern="1200" dirty="0" smtClean="0">
                          <a:solidFill>
                            <a:schemeClr val="tx1"/>
                          </a:solidFill>
                          <a:latin typeface="Calibri" pitchFamily="34" charset="0"/>
                          <a:ea typeface="+mn-ea"/>
                          <a:cs typeface="Calibri" pitchFamily="34" charset="0"/>
                        </a:rPr>
                        <a:t>=</a:t>
                      </a:r>
                      <a:r>
                        <a:rPr lang="en-US" sz="1300" i="1" kern="1200" dirty="0" smtClean="0">
                          <a:solidFill>
                            <a:schemeClr val="tx1"/>
                          </a:solidFill>
                          <a:latin typeface="Calibri" pitchFamily="34" charset="0"/>
                          <a:ea typeface="+mn-ea"/>
                          <a:cs typeface="Calibri" pitchFamily="34" charset="0"/>
                        </a:rPr>
                        <a:t>"http://www.springframework.org/schema/beans http://www.springframework.org/schema/beans/spring-beans-2.5.xsd</a:t>
                      </a:r>
                    </a:p>
                    <a:p>
                      <a:r>
                        <a:rPr lang="en-US" sz="1300" i="1" kern="1200" dirty="0" smtClean="0">
                          <a:solidFill>
                            <a:schemeClr val="tx1"/>
                          </a:solidFill>
                          <a:latin typeface="Calibri" pitchFamily="34" charset="0"/>
                          <a:ea typeface="+mn-ea"/>
                          <a:cs typeface="Calibri" pitchFamily="34" charset="0"/>
                        </a:rPr>
                        <a:t>http://www.springframework.org/schema/context http://www.springframework.org/schema/context/spring-context-2.5.xsd"&gt;</a:t>
                      </a:r>
                    </a:p>
                    <a:p>
                      <a:r>
                        <a:rPr lang="en-US" sz="1300" b="1" kern="1200" dirty="0" smtClean="0">
                          <a:solidFill>
                            <a:schemeClr val="tx1"/>
                          </a:solidFill>
                          <a:latin typeface="Calibri" pitchFamily="34" charset="0"/>
                          <a:ea typeface="+mn-ea"/>
                          <a:cs typeface="Calibri" pitchFamily="34" charset="0"/>
                        </a:rPr>
                        <a:t>&lt;</a:t>
                      </a:r>
                      <a:r>
                        <a:rPr lang="en-US" sz="1300" b="1" kern="1200" dirty="0" err="1" smtClean="0">
                          <a:solidFill>
                            <a:schemeClr val="tx1"/>
                          </a:solidFill>
                          <a:latin typeface="Calibri" pitchFamily="34" charset="0"/>
                          <a:ea typeface="+mn-ea"/>
                          <a:cs typeface="Calibri" pitchFamily="34" charset="0"/>
                        </a:rPr>
                        <a:t>context:annotation-config</a:t>
                      </a:r>
                      <a:r>
                        <a:rPr lang="en-US" sz="1300" b="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&lt;bean name=</a:t>
                      </a:r>
                      <a:r>
                        <a:rPr lang="en-US" sz="1300" i="1" kern="1200" dirty="0" smtClean="0">
                          <a:solidFill>
                            <a:schemeClr val="tx1"/>
                          </a:solidFill>
                          <a:latin typeface="Calibri" pitchFamily="34" charset="0"/>
                          <a:ea typeface="+mn-ea"/>
                          <a:cs typeface="Calibri" pitchFamily="34" charset="0"/>
                        </a:rPr>
                        <a:t>"customer" class="</a:t>
                      </a:r>
                      <a:r>
                        <a:rPr lang="en-US" sz="1300" i="1" kern="1200" dirty="0" err="1" smtClean="0">
                          <a:solidFill>
                            <a:schemeClr val="tx1"/>
                          </a:solidFill>
                          <a:latin typeface="Calibri" pitchFamily="34" charset="0"/>
                          <a:ea typeface="+mn-ea"/>
                          <a:cs typeface="Calibri" pitchFamily="34" charset="0"/>
                        </a:rPr>
                        <a:t>foo.CustomerBean</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"name" value="</a:t>
                      </a:r>
                      <a:r>
                        <a:rPr lang="en-US" sz="1300" i="1" kern="1200" dirty="0" err="1" smtClean="0">
                          <a:solidFill>
                            <a:schemeClr val="tx1"/>
                          </a:solidFill>
                          <a:latin typeface="Calibri" pitchFamily="34" charset="0"/>
                          <a:ea typeface="+mn-ea"/>
                          <a:cs typeface="Calibri" pitchFamily="34" charset="0"/>
                        </a:rPr>
                        <a:t>Saurabh</a:t>
                      </a:r>
                      <a:r>
                        <a:rPr lang="en-US" sz="1300" i="1" kern="1200" dirty="0" smtClean="0">
                          <a:solidFill>
                            <a:schemeClr val="tx1"/>
                          </a:solidFill>
                          <a:latin typeface="Calibri" pitchFamily="34" charset="0"/>
                          <a:ea typeface="+mn-ea"/>
                          <a:cs typeface="Calibri" pitchFamily="34" charset="0"/>
                        </a:rPr>
                        <a:t>" /&gt;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"email" value="mbacomp@gmail.com" /&gt;</a:t>
                      </a:r>
                    </a:p>
                    <a:p>
                      <a:r>
                        <a:rPr lang="en-US" sz="1300" kern="1200" dirty="0" smtClean="0">
                          <a:solidFill>
                            <a:schemeClr val="tx1"/>
                          </a:solidFill>
                          <a:latin typeface="Calibri" pitchFamily="34" charset="0"/>
                          <a:ea typeface="+mn-ea"/>
                          <a:cs typeface="Calibri" pitchFamily="34" charset="0"/>
                        </a:rPr>
                        <a:t>&lt;/bean&gt;</a:t>
                      </a:r>
                    </a:p>
                    <a:p>
                      <a:r>
                        <a:rPr lang="en-US" sz="1300" kern="1200" dirty="0" smtClean="0">
                          <a:solidFill>
                            <a:schemeClr val="tx1"/>
                          </a:solidFill>
                          <a:latin typeface="Calibri" pitchFamily="34" charset="0"/>
                          <a:ea typeface="+mn-ea"/>
                          <a:cs typeface="Calibri" pitchFamily="34" charset="0"/>
                        </a:rPr>
                        <a:t>&lt;bean class=</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foo.Address</a:t>
                      </a:r>
                      <a:r>
                        <a:rPr lang="en-US" sz="1300" i="1" kern="1200" dirty="0" smtClean="0">
                          <a:solidFill>
                            <a:schemeClr val="tx1"/>
                          </a:solidFill>
                          <a:latin typeface="Calibri" pitchFamily="34" charset="0"/>
                          <a:ea typeface="+mn-ea"/>
                          <a:cs typeface="Calibri" pitchFamily="34" charset="0"/>
                        </a:rPr>
                        <a:t>" name="add"&gt;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"city" value="Delhi" /&gt;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"pin" value="110070" /&gt;</a:t>
                      </a:r>
                    </a:p>
                    <a:p>
                      <a:r>
                        <a:rPr lang="en-US" sz="1300" kern="1200" dirty="0" smtClean="0">
                          <a:solidFill>
                            <a:schemeClr val="tx1"/>
                          </a:solidFill>
                          <a:latin typeface="Calibri" pitchFamily="34" charset="0"/>
                          <a:ea typeface="+mn-ea"/>
                          <a:cs typeface="Calibri" pitchFamily="34" charset="0"/>
                        </a:rPr>
                        <a:t>&lt;/bean&gt;</a:t>
                      </a:r>
                    </a:p>
                    <a:p>
                      <a:r>
                        <a:rPr lang="en-US" sz="1300" kern="1200" dirty="0" smtClean="0">
                          <a:solidFill>
                            <a:schemeClr val="tx1"/>
                          </a:solidFill>
                          <a:latin typeface="Calibri" pitchFamily="34" charset="0"/>
                          <a:ea typeface="+mn-ea"/>
                          <a:cs typeface="Calibri" pitchFamily="34" charset="0"/>
                        </a:rPr>
                        <a:t>&lt;/beans&gt;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a:t>
            </a:r>
            <a:r>
              <a:rPr lang="en-US" sz="2800" b="1" dirty="0" err="1" smtClean="0">
                <a:latin typeface="Calibri" pitchFamily="34" charset="0"/>
                <a:cs typeface="Calibri" pitchFamily="34" charset="0"/>
              </a:rPr>
              <a:t>Autowired</a:t>
            </a:r>
            <a:r>
              <a:rPr lang="en-US" sz="2800" b="1" dirty="0" smtClean="0">
                <a:latin typeface="Calibri" pitchFamily="34" charset="0"/>
                <a:cs typeface="Calibri" pitchFamily="34" charset="0"/>
              </a:rPr>
              <a:t> on properties::</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We can use @</a:t>
            </a:r>
            <a:r>
              <a:rPr lang="en-US" sz="1400" dirty="0" err="1" smtClean="0">
                <a:latin typeface="Calibri" pitchFamily="34" charset="0"/>
                <a:cs typeface="Calibri" pitchFamily="34" charset="0"/>
              </a:rPr>
              <a:t>Autowired</a:t>
            </a:r>
            <a:r>
              <a:rPr lang="en-US" sz="1400" dirty="0" smtClean="0">
                <a:latin typeface="Calibri" pitchFamily="34" charset="0"/>
                <a:cs typeface="Calibri" pitchFamily="34" charset="0"/>
              </a:rPr>
              <a:t> on property to get rid of setter method. Spring container automatically assign values to corresponding attributes. We don't need setter methods for that. Make following changes to above code:</a:t>
            </a:r>
            <a:br>
              <a:rPr lang="en-US" sz="1400" dirty="0" smtClean="0">
                <a:latin typeface="Calibri" pitchFamily="34" charset="0"/>
                <a:cs typeface="Calibri" pitchFamily="34" charset="0"/>
              </a:rPr>
            </a:br>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IN" sz="1400" dirty="0" smtClean="0">
              <a:latin typeface="Calibri" pitchFamily="34" charset="0"/>
              <a:cs typeface="Calibri" pitchFamily="34" charset="0"/>
            </a:endParaRPr>
          </a:p>
        </p:txBody>
      </p:sp>
      <p:graphicFrame>
        <p:nvGraphicFramePr>
          <p:cNvPr id="6" name="Table 5"/>
          <p:cNvGraphicFramePr>
            <a:graphicFrameLocks noGrp="1"/>
          </p:cNvGraphicFramePr>
          <p:nvPr/>
        </p:nvGraphicFramePr>
        <p:xfrm>
          <a:off x="1976462" y="2071684"/>
          <a:ext cx="6096000" cy="265176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sz="1200" b="1" kern="1200" dirty="0" smtClean="0">
                          <a:solidFill>
                            <a:schemeClr val="tx1"/>
                          </a:solidFill>
                          <a:latin typeface="Calibri" pitchFamily="34" charset="0"/>
                          <a:ea typeface="+mn-ea"/>
                          <a:cs typeface="Calibri" pitchFamily="34" charset="0"/>
                        </a:rPr>
                        <a:t>public class </a:t>
                      </a:r>
                      <a:r>
                        <a:rPr lang="en-US" sz="1200" b="1" kern="1200" dirty="0" err="1" smtClean="0">
                          <a:solidFill>
                            <a:schemeClr val="tx1"/>
                          </a:solidFill>
                          <a:latin typeface="Calibri" pitchFamily="34" charset="0"/>
                          <a:ea typeface="+mn-ea"/>
                          <a:cs typeface="Calibri" pitchFamily="34" charset="0"/>
                        </a:rPr>
                        <a:t>CustomerBean</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private String name;</a:t>
                      </a:r>
                    </a:p>
                    <a:p>
                      <a:r>
                        <a:rPr lang="en-US" sz="1200" b="1" kern="1200" dirty="0" smtClean="0">
                          <a:solidFill>
                            <a:schemeClr val="tx1"/>
                          </a:solidFill>
                          <a:latin typeface="Calibri" pitchFamily="34" charset="0"/>
                          <a:ea typeface="+mn-ea"/>
                          <a:cs typeface="Calibri" pitchFamily="34" charset="0"/>
                        </a:rPr>
                        <a:t>private  String email;</a:t>
                      </a:r>
                    </a:p>
                    <a:p>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Autowired</a:t>
                      </a:r>
                      <a:endParaRPr lang="en-US" sz="1200" kern="1200" dirty="0" smtClean="0">
                        <a:solidFill>
                          <a:schemeClr val="tx1"/>
                        </a:solidFill>
                        <a:latin typeface="Calibri" pitchFamily="34" charset="0"/>
                        <a:ea typeface="+mn-ea"/>
                        <a:cs typeface="Calibri" pitchFamily="34" charset="0"/>
                      </a:endParaRPr>
                    </a:p>
                    <a:p>
                      <a:r>
                        <a:rPr lang="en-US" sz="1200" b="1" kern="1200" dirty="0" smtClean="0">
                          <a:solidFill>
                            <a:schemeClr val="tx1"/>
                          </a:solidFill>
                          <a:latin typeface="Calibri" pitchFamily="34" charset="0"/>
                          <a:ea typeface="+mn-ea"/>
                          <a:cs typeface="Calibri" pitchFamily="34" charset="0"/>
                        </a:rPr>
                        <a:t>private 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a:t>
                      </a:r>
                    </a:p>
                    <a:p>
                      <a:r>
                        <a:rPr lang="en-US" sz="1200" b="1" kern="1200" dirty="0" smtClean="0">
                          <a:solidFill>
                            <a:schemeClr val="tx1"/>
                          </a:solidFill>
                          <a:latin typeface="Calibri" pitchFamily="34" charset="0"/>
                          <a:ea typeface="+mn-ea"/>
                          <a:cs typeface="Calibri" pitchFamily="34" charset="0"/>
                        </a:rPr>
                        <a:t>public String </a:t>
                      </a:r>
                      <a:r>
                        <a:rPr lang="en-US" sz="1200" b="1" kern="1200" dirty="0" err="1" smtClean="0">
                          <a:solidFill>
                            <a:schemeClr val="tx1"/>
                          </a:solidFill>
                          <a:latin typeface="Calibri" pitchFamily="34" charset="0"/>
                          <a:ea typeface="+mn-ea"/>
                          <a:cs typeface="Calibri" pitchFamily="34" charset="0"/>
                        </a:rPr>
                        <a:t>getName</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return name;</a:t>
                      </a:r>
                    </a:p>
                    <a:p>
                      <a:r>
                        <a:rPr lang="en-US" sz="1200" kern="1200" dirty="0" smtClean="0">
                          <a:solidFill>
                            <a:schemeClr val="tx1"/>
                          </a:solidFill>
                          <a:latin typeface="Calibri" pitchFamily="34" charset="0"/>
                          <a:ea typeface="+mn-ea"/>
                          <a:cs typeface="Calibri" pitchFamily="34" charset="0"/>
                        </a:rPr>
                        <a:t>}</a:t>
                      </a:r>
                    </a:p>
                    <a:p>
                      <a:r>
                        <a:rPr lang="en-US" sz="1200" b="1" kern="1200" dirty="0" smtClean="0">
                          <a:solidFill>
                            <a:schemeClr val="tx1"/>
                          </a:solidFill>
                          <a:latin typeface="Calibri" pitchFamily="34" charset="0"/>
                          <a:ea typeface="+mn-ea"/>
                          <a:cs typeface="Calibri" pitchFamily="34" charset="0"/>
                        </a:rPr>
                        <a:t>public void </a:t>
                      </a:r>
                      <a:r>
                        <a:rPr lang="en-US" sz="1200" b="1" kern="1200" dirty="0" err="1" smtClean="0">
                          <a:solidFill>
                            <a:schemeClr val="tx1"/>
                          </a:solidFill>
                          <a:latin typeface="Calibri" pitchFamily="34" charset="0"/>
                          <a:ea typeface="+mn-ea"/>
                          <a:cs typeface="Calibri" pitchFamily="34" charset="0"/>
                        </a:rPr>
                        <a:t>setName</a:t>
                      </a:r>
                      <a:r>
                        <a:rPr lang="en-US" sz="1200" b="1" kern="1200" dirty="0" smtClean="0">
                          <a:solidFill>
                            <a:schemeClr val="tx1"/>
                          </a:solidFill>
                          <a:latin typeface="Calibri" pitchFamily="34" charset="0"/>
                          <a:ea typeface="+mn-ea"/>
                          <a:cs typeface="Calibri" pitchFamily="34" charset="0"/>
                        </a:rPr>
                        <a:t>(String name) {</a:t>
                      </a:r>
                    </a:p>
                    <a:p>
                      <a:r>
                        <a:rPr lang="en-US" sz="1200" b="1" kern="1200" dirty="0" smtClean="0">
                          <a:solidFill>
                            <a:schemeClr val="tx1"/>
                          </a:solidFill>
                          <a:latin typeface="Calibri" pitchFamily="34" charset="0"/>
                          <a:ea typeface="+mn-ea"/>
                          <a:cs typeface="Calibri" pitchFamily="34" charset="0"/>
                        </a:rPr>
                        <a:t>this.name = name;</a:t>
                      </a:r>
                    </a:p>
                    <a:p>
                      <a:r>
                        <a:rPr lang="en-US" sz="1200" kern="1200" dirty="0" smtClean="0">
                          <a:solidFill>
                            <a:schemeClr val="tx1"/>
                          </a:solidFill>
                          <a:latin typeface="Calibri" pitchFamily="34" charset="0"/>
                          <a:ea typeface="+mn-ea"/>
                          <a:cs typeface="Calibri" pitchFamily="34" charset="0"/>
                        </a:rPr>
                        <a:t>}</a:t>
                      </a:r>
                    </a:p>
                    <a:p>
                      <a:r>
                        <a:rPr lang="en-US" sz="1200" b="1" kern="1200" dirty="0" smtClean="0">
                          <a:solidFill>
                            <a:schemeClr val="tx1"/>
                          </a:solidFill>
                          <a:latin typeface="Calibri" pitchFamily="34" charset="0"/>
                          <a:ea typeface="+mn-ea"/>
                          <a:cs typeface="Calibri" pitchFamily="34" charset="0"/>
                        </a:rPr>
                        <a:t>public String </a:t>
                      </a:r>
                      <a:r>
                        <a:rPr lang="en-US" sz="1200" b="1" kern="1200" dirty="0" err="1" smtClean="0">
                          <a:solidFill>
                            <a:schemeClr val="tx1"/>
                          </a:solidFill>
                          <a:latin typeface="Calibri" pitchFamily="34" charset="0"/>
                          <a:ea typeface="+mn-ea"/>
                          <a:cs typeface="Calibri" pitchFamily="34" charset="0"/>
                        </a:rPr>
                        <a:t>getEmail</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return email;</a:t>
                      </a:r>
                    </a:p>
                    <a:p>
                      <a:r>
                        <a:rPr lang="en-US" sz="1200" kern="1200" dirty="0" smtClean="0">
                          <a:solidFill>
                            <a:schemeClr val="tx1"/>
                          </a:solidFill>
                          <a:latin typeface="Calibri" pitchFamily="34" charset="0"/>
                          <a:ea typeface="+mn-ea"/>
                          <a:cs typeface="Calibri" pitchFamily="34" charset="0"/>
                        </a:rPr>
                        <a:t>}</a:t>
                      </a:r>
                    </a:p>
                  </a:txBody>
                  <a:tcPr/>
                </a:tc>
                <a:tc>
                  <a:txBody>
                    <a:bodyPr/>
                    <a:lstStyle/>
                    <a:p>
                      <a:r>
                        <a:rPr lang="en-US" sz="1200" b="1" kern="1200" dirty="0" smtClean="0">
                          <a:solidFill>
                            <a:schemeClr val="tx1"/>
                          </a:solidFill>
                          <a:latin typeface="Calibri" pitchFamily="34" charset="0"/>
                          <a:ea typeface="+mn-ea"/>
                          <a:cs typeface="Calibri" pitchFamily="34" charset="0"/>
                        </a:rPr>
                        <a:t>public void </a:t>
                      </a:r>
                      <a:r>
                        <a:rPr lang="en-US" sz="1200" b="1" kern="1200" dirty="0" err="1" smtClean="0">
                          <a:solidFill>
                            <a:schemeClr val="tx1"/>
                          </a:solidFill>
                          <a:latin typeface="Calibri" pitchFamily="34" charset="0"/>
                          <a:ea typeface="+mn-ea"/>
                          <a:cs typeface="Calibri" pitchFamily="34" charset="0"/>
                        </a:rPr>
                        <a:t>setEmail</a:t>
                      </a:r>
                      <a:r>
                        <a:rPr lang="en-US" sz="1200" b="1" kern="1200" dirty="0" smtClean="0">
                          <a:solidFill>
                            <a:schemeClr val="tx1"/>
                          </a:solidFill>
                          <a:latin typeface="Calibri" pitchFamily="34" charset="0"/>
                          <a:ea typeface="+mn-ea"/>
                          <a:cs typeface="Calibri" pitchFamily="34" charset="0"/>
                        </a:rPr>
                        <a:t>(String email) {</a:t>
                      </a:r>
                    </a:p>
                    <a:p>
                      <a:r>
                        <a:rPr lang="en-US" sz="1200" b="1" kern="1200" dirty="0" err="1" smtClean="0">
                          <a:solidFill>
                            <a:schemeClr val="tx1"/>
                          </a:solidFill>
                          <a:latin typeface="Calibri" pitchFamily="34" charset="0"/>
                          <a:ea typeface="+mn-ea"/>
                          <a:cs typeface="Calibri" pitchFamily="34" charset="0"/>
                        </a:rPr>
                        <a:t>this.email</a:t>
                      </a:r>
                      <a:r>
                        <a:rPr lang="en-US" sz="1200" b="1" kern="1200" dirty="0" smtClean="0">
                          <a:solidFill>
                            <a:schemeClr val="tx1"/>
                          </a:solidFill>
                          <a:latin typeface="Calibri" pitchFamily="34" charset="0"/>
                          <a:ea typeface="+mn-ea"/>
                          <a:cs typeface="Calibri" pitchFamily="34" charset="0"/>
                        </a:rPr>
                        <a:t> = email;</a:t>
                      </a:r>
                    </a:p>
                    <a:p>
                      <a:r>
                        <a:rPr lang="en-US" sz="1200" kern="1200" dirty="0" smtClean="0">
                          <a:solidFill>
                            <a:schemeClr val="tx1"/>
                          </a:solidFill>
                          <a:latin typeface="Calibri" pitchFamily="34" charset="0"/>
                          <a:ea typeface="+mn-ea"/>
                          <a:cs typeface="Calibri" pitchFamily="34" charset="0"/>
                        </a:rPr>
                        <a:t>}</a:t>
                      </a:r>
                    </a:p>
                    <a:p>
                      <a:r>
                        <a:rPr lang="en-US" sz="1200" b="1" kern="1200" dirty="0" smtClean="0">
                          <a:solidFill>
                            <a:schemeClr val="tx1"/>
                          </a:solidFill>
                          <a:latin typeface="Calibri" pitchFamily="34" charset="0"/>
                          <a:ea typeface="+mn-ea"/>
                          <a:cs typeface="Calibri" pitchFamily="34" charset="0"/>
                        </a:rPr>
                        <a:t>public void </a:t>
                      </a:r>
                      <a:r>
                        <a:rPr lang="en-US" sz="1200" b="1" kern="1200" dirty="0" err="1" smtClean="0">
                          <a:solidFill>
                            <a:schemeClr val="tx1"/>
                          </a:solidFill>
                          <a:latin typeface="Calibri" pitchFamily="34" charset="0"/>
                          <a:ea typeface="+mn-ea"/>
                          <a:cs typeface="Calibri" pitchFamily="34" charset="0"/>
                        </a:rPr>
                        <a:t>printCustomer</a:t>
                      </a:r>
                      <a:r>
                        <a:rPr lang="en-US" sz="1200" b="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("Name="+name);</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("Email="+email);</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("city="+</a:t>
                      </a:r>
                      <a:r>
                        <a:rPr lang="en-US" sz="1200" i="1" kern="1200" dirty="0" err="1" smtClean="0">
                          <a:solidFill>
                            <a:schemeClr val="tx1"/>
                          </a:solidFill>
                          <a:latin typeface="Calibri" pitchFamily="34" charset="0"/>
                          <a:ea typeface="+mn-ea"/>
                          <a:cs typeface="Calibri" pitchFamily="34" charset="0"/>
                        </a:rPr>
                        <a:t>address.getCity</a:t>
                      </a:r>
                      <a:r>
                        <a:rPr lang="en-US" sz="1200" i="1" kern="1200" dirty="0" smtClean="0">
                          <a:solidFill>
                            <a:schemeClr val="tx1"/>
                          </a:solidFill>
                          <a:latin typeface="Calibri" pitchFamily="34" charset="0"/>
                          <a:ea typeface="+mn-ea"/>
                          <a:cs typeface="Calibri" pitchFamily="34" charset="0"/>
                        </a:rPr>
                        <a:t>());</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("PIN="+</a:t>
                      </a:r>
                      <a:r>
                        <a:rPr lang="en-US" sz="1200" i="1" kern="1200" dirty="0" err="1" smtClean="0">
                          <a:solidFill>
                            <a:schemeClr val="tx1"/>
                          </a:solidFill>
                          <a:latin typeface="Calibri" pitchFamily="34" charset="0"/>
                          <a:ea typeface="+mn-ea"/>
                          <a:cs typeface="Calibri" pitchFamily="34" charset="0"/>
                        </a:rPr>
                        <a:t>address.getPin</a:t>
                      </a:r>
                      <a:r>
                        <a:rPr lang="en-US" sz="1200" i="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endParaRPr lang="en-US" sz="12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a:t>
            </a:r>
            <a:r>
              <a:rPr lang="en-US" sz="2800" b="1" dirty="0" err="1" smtClean="0">
                <a:latin typeface="Calibri" pitchFamily="34" charset="0"/>
                <a:cs typeface="Calibri" pitchFamily="34" charset="0"/>
              </a:rPr>
              <a:t>Autowired</a:t>
            </a:r>
            <a:r>
              <a:rPr lang="en-US" sz="2800" b="1" dirty="0" smtClean="0">
                <a:latin typeface="Calibri" pitchFamily="34" charset="0"/>
                <a:cs typeface="Calibri" pitchFamily="34" charset="0"/>
              </a:rPr>
              <a:t> on constructor:</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300" dirty="0" smtClean="0">
                <a:latin typeface="Calibri" pitchFamily="34" charset="0"/>
                <a:cs typeface="Calibri" pitchFamily="34" charset="0"/>
              </a:rPr>
              <a:t>You can apply @</a:t>
            </a:r>
            <a:r>
              <a:rPr lang="en-US" sz="1300" dirty="0" err="1" smtClean="0">
                <a:latin typeface="Calibri" pitchFamily="34" charset="0"/>
                <a:cs typeface="Calibri" pitchFamily="34" charset="0"/>
              </a:rPr>
              <a:t>Autowired</a:t>
            </a:r>
            <a:r>
              <a:rPr lang="en-US" sz="1300" dirty="0" smtClean="0">
                <a:latin typeface="Calibri" pitchFamily="34" charset="0"/>
                <a:cs typeface="Calibri" pitchFamily="34" charset="0"/>
              </a:rPr>
              <a:t> to constructors as well. A constructor @</a:t>
            </a:r>
            <a:r>
              <a:rPr lang="en-US" sz="1300" dirty="0" err="1" smtClean="0">
                <a:latin typeface="Calibri" pitchFamily="34" charset="0"/>
                <a:cs typeface="Calibri" pitchFamily="34" charset="0"/>
              </a:rPr>
              <a:t>Autowired</a:t>
            </a:r>
            <a:r>
              <a:rPr lang="en-US" sz="1300" dirty="0" smtClean="0">
                <a:latin typeface="Calibri" pitchFamily="34" charset="0"/>
                <a:cs typeface="Calibri" pitchFamily="34" charset="0"/>
              </a:rPr>
              <a:t> annotation indicates that the constructor should be </a:t>
            </a:r>
            <a:r>
              <a:rPr lang="en-US" sz="1300" dirty="0" err="1" smtClean="0">
                <a:latin typeface="Calibri" pitchFamily="34" charset="0"/>
                <a:cs typeface="Calibri" pitchFamily="34" charset="0"/>
              </a:rPr>
              <a:t>autowired</a:t>
            </a:r>
            <a:r>
              <a:rPr lang="en-US" sz="1300" dirty="0" smtClean="0">
                <a:latin typeface="Calibri" pitchFamily="34" charset="0"/>
                <a:cs typeface="Calibri" pitchFamily="34" charset="0"/>
              </a:rPr>
              <a:t> when creating the bean, even if no &lt;constructor-</a:t>
            </a:r>
            <a:r>
              <a:rPr lang="en-US" sz="1300" dirty="0" err="1" smtClean="0">
                <a:latin typeface="Calibri" pitchFamily="34" charset="0"/>
                <a:cs typeface="Calibri" pitchFamily="34" charset="0"/>
              </a:rPr>
              <a:t>arg</a:t>
            </a:r>
            <a:r>
              <a:rPr lang="en-US" sz="1300" dirty="0" smtClean="0">
                <a:latin typeface="Calibri" pitchFamily="34" charset="0"/>
                <a:cs typeface="Calibri" pitchFamily="34" charset="0"/>
              </a:rPr>
              <a:t>&gt; elements are used while configuring the bean in XML file. Let us check the following example. </a:t>
            </a:r>
          </a:p>
          <a:p>
            <a:pPr>
              <a:buNone/>
            </a:pPr>
            <a:r>
              <a:rPr lang="en-US" sz="1200" dirty="0" smtClean="0">
                <a:latin typeface="Calibri" pitchFamily="34" charset="0"/>
                <a:cs typeface="Calibri" pitchFamily="34" charset="0"/>
              </a:rPr>
              <a:t/>
            </a:r>
            <a:br>
              <a:rPr lang="en-US" sz="1200" dirty="0" smtClean="0">
                <a:latin typeface="Calibri" pitchFamily="34" charset="0"/>
                <a:cs typeface="Calibri" pitchFamily="34" charset="0"/>
              </a:rPr>
            </a:br>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r>
              <a:rPr lang="en-IN" sz="1200" b="1" i="1" dirty="0" smtClean="0">
                <a:latin typeface="Calibri" pitchFamily="34" charset="0"/>
                <a:cs typeface="Calibri" pitchFamily="34" charset="0"/>
              </a:rPr>
              <a:t>If there is not exactly one </a:t>
            </a:r>
            <a:r>
              <a:rPr lang="en-IN" sz="1200" b="1" dirty="0" smtClean="0">
                <a:latin typeface="Calibri" pitchFamily="34" charset="0"/>
                <a:cs typeface="Calibri" pitchFamily="34" charset="0"/>
              </a:rPr>
              <a:t>bean of the constructor argument type in the container, a fatal error is raised.</a:t>
            </a:r>
            <a:endParaRPr lang="en-US" sz="1200" b="1" dirty="0" smtClean="0">
              <a:latin typeface="Calibri" pitchFamily="34" charset="0"/>
              <a:cs typeface="Calibri" pitchFamily="34" charset="0"/>
            </a:endParaRPr>
          </a:p>
          <a:p>
            <a:pPr algn="just"/>
            <a:endParaRPr lang="en-IN" sz="1200" dirty="0" smtClean="0">
              <a:latin typeface="Calibri" pitchFamily="34" charset="0"/>
              <a:cs typeface="Calibri" pitchFamily="34" charset="0"/>
            </a:endParaRPr>
          </a:p>
        </p:txBody>
      </p:sp>
      <p:graphicFrame>
        <p:nvGraphicFramePr>
          <p:cNvPr id="6" name="Table 5"/>
          <p:cNvGraphicFramePr>
            <a:graphicFrameLocks noGrp="1"/>
          </p:cNvGraphicFramePr>
          <p:nvPr/>
        </p:nvGraphicFramePr>
        <p:xfrm>
          <a:off x="1571604" y="2285998"/>
          <a:ext cx="6096000" cy="192024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sz="1200" b="1" kern="1200" dirty="0" smtClean="0">
                          <a:solidFill>
                            <a:schemeClr val="tx1"/>
                          </a:solidFill>
                          <a:latin typeface="Calibri" pitchFamily="34" charset="0"/>
                          <a:ea typeface="+mn-ea"/>
                          <a:cs typeface="Calibri" pitchFamily="34" charset="0"/>
                        </a:rPr>
                        <a:t>public class </a:t>
                      </a:r>
                      <a:r>
                        <a:rPr lang="en-US" sz="1200" b="1" kern="1200" dirty="0" err="1" smtClean="0">
                          <a:solidFill>
                            <a:schemeClr val="tx1"/>
                          </a:solidFill>
                          <a:latin typeface="Calibri" pitchFamily="34" charset="0"/>
                          <a:ea typeface="+mn-ea"/>
                          <a:cs typeface="Calibri" pitchFamily="34" charset="0"/>
                        </a:rPr>
                        <a:t>CustomerBean</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private String name;</a:t>
                      </a:r>
                    </a:p>
                    <a:p>
                      <a:r>
                        <a:rPr lang="en-US" sz="1200" b="1" kern="1200" dirty="0" smtClean="0">
                          <a:solidFill>
                            <a:schemeClr val="tx1"/>
                          </a:solidFill>
                          <a:latin typeface="Calibri" pitchFamily="34" charset="0"/>
                          <a:ea typeface="+mn-ea"/>
                          <a:cs typeface="Calibri" pitchFamily="34" charset="0"/>
                        </a:rPr>
                        <a:t>private  String email;</a:t>
                      </a:r>
                    </a:p>
                    <a:p>
                      <a:r>
                        <a:rPr lang="en-US" sz="1200" b="1" kern="1200" dirty="0" smtClean="0">
                          <a:solidFill>
                            <a:schemeClr val="tx1"/>
                          </a:solidFill>
                          <a:latin typeface="Calibri" pitchFamily="34" charset="0"/>
                          <a:ea typeface="+mn-ea"/>
                          <a:cs typeface="Calibri" pitchFamily="34" charset="0"/>
                        </a:rPr>
                        <a:t>private 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Autowired</a:t>
                      </a:r>
                      <a:endParaRPr lang="en-US" sz="1200" kern="1200" dirty="0" smtClean="0">
                        <a:solidFill>
                          <a:schemeClr val="tx1"/>
                        </a:solidFill>
                        <a:latin typeface="Calibri" pitchFamily="34" charset="0"/>
                        <a:ea typeface="+mn-ea"/>
                        <a:cs typeface="Calibri" pitchFamily="34" charset="0"/>
                      </a:endParaRPr>
                    </a:p>
                    <a:p>
                      <a:r>
                        <a:rPr lang="en-US" sz="1200" b="1" kern="1200" dirty="0" smtClean="0">
                          <a:solidFill>
                            <a:schemeClr val="tx1"/>
                          </a:solidFill>
                          <a:latin typeface="Calibri" pitchFamily="34" charset="0"/>
                          <a:ea typeface="+mn-ea"/>
                          <a:cs typeface="Calibri" pitchFamily="34" charset="0"/>
                        </a:rPr>
                        <a:t>public </a:t>
                      </a:r>
                      <a:r>
                        <a:rPr lang="en-US" sz="1200" b="1" kern="1200" dirty="0" err="1" smtClean="0">
                          <a:solidFill>
                            <a:schemeClr val="tx1"/>
                          </a:solidFill>
                          <a:latin typeface="Calibri" pitchFamily="34" charset="0"/>
                          <a:ea typeface="+mn-ea"/>
                          <a:cs typeface="Calibri" pitchFamily="34" charset="0"/>
                        </a:rPr>
                        <a:t>CustomerBean</a:t>
                      </a:r>
                      <a:r>
                        <a:rPr lang="en-US" sz="1200" b="1" kern="1200" dirty="0" smtClean="0">
                          <a:solidFill>
                            <a:schemeClr val="tx1"/>
                          </a:solidFill>
                          <a:latin typeface="Calibri" pitchFamily="34" charset="0"/>
                          <a:ea typeface="+mn-ea"/>
                          <a:cs typeface="Calibri" pitchFamily="34" charset="0"/>
                        </a:rPr>
                        <a:t>(Address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 {</a:t>
                      </a:r>
                    </a:p>
                    <a:p>
                      <a:r>
                        <a:rPr lang="en-US" sz="1200" b="1" kern="1200" dirty="0" err="1" smtClean="0">
                          <a:solidFill>
                            <a:schemeClr val="tx1"/>
                          </a:solidFill>
                          <a:latin typeface="Calibri" pitchFamily="34" charset="0"/>
                          <a:ea typeface="+mn-ea"/>
                          <a:cs typeface="Calibri" pitchFamily="34" charset="0"/>
                        </a:rPr>
                        <a:t>this.address</a:t>
                      </a:r>
                      <a:r>
                        <a:rPr lang="en-US" sz="1200" b="1" kern="1200" dirty="0" smtClean="0">
                          <a:solidFill>
                            <a:schemeClr val="tx1"/>
                          </a:solidFill>
                          <a:latin typeface="Calibri" pitchFamily="34" charset="0"/>
                          <a:ea typeface="+mn-ea"/>
                          <a:cs typeface="Calibri" pitchFamily="34" charset="0"/>
                        </a:rPr>
                        <a:t> = address;</a:t>
                      </a:r>
                    </a:p>
                    <a:p>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r>
                        <a:rPr lang="en-US" sz="1200" b="1" dirty="0" smtClean="0">
                          <a:latin typeface="Calibri" pitchFamily="34" charset="0"/>
                          <a:cs typeface="Calibri" pitchFamily="34" charset="0"/>
                        </a:rPr>
                        <a:t>setter and getter methods for name and Email</a:t>
                      </a:r>
                      <a:endParaRPr lang="en-US" sz="1200" kern="1200" dirty="0" smtClean="0">
                        <a:solidFill>
                          <a:schemeClr val="tx1"/>
                        </a:solidFill>
                        <a:latin typeface="Calibri" pitchFamily="34" charset="0"/>
                        <a:ea typeface="+mn-ea"/>
                        <a:cs typeface="Calibri" pitchFamily="34" charset="0"/>
                      </a:endParaRPr>
                    </a:p>
                  </a:txBody>
                  <a:tcPr/>
                </a:tc>
                <a:tc>
                  <a:txBody>
                    <a:bodyPr/>
                    <a:lstStyle/>
                    <a:p>
                      <a:endParaRPr lang="en-US" sz="1200" kern="1200" dirty="0" smtClean="0">
                        <a:solidFill>
                          <a:schemeClr val="tx1"/>
                        </a:solidFill>
                        <a:latin typeface="Calibri" pitchFamily="34" charset="0"/>
                        <a:ea typeface="+mn-ea"/>
                        <a:cs typeface="Calibri" pitchFamily="34" charset="0"/>
                      </a:endParaRPr>
                    </a:p>
                    <a:p>
                      <a:r>
                        <a:rPr lang="en-US" sz="1200" b="1" kern="1200" dirty="0" smtClean="0">
                          <a:solidFill>
                            <a:schemeClr val="tx1"/>
                          </a:solidFill>
                          <a:latin typeface="Calibri" pitchFamily="34" charset="0"/>
                          <a:ea typeface="+mn-ea"/>
                          <a:cs typeface="Calibri" pitchFamily="34" charset="0"/>
                        </a:rPr>
                        <a:t>public void </a:t>
                      </a:r>
                      <a:r>
                        <a:rPr lang="en-US" sz="1200" b="1" kern="1200" dirty="0" err="1" smtClean="0">
                          <a:solidFill>
                            <a:schemeClr val="tx1"/>
                          </a:solidFill>
                          <a:latin typeface="Calibri" pitchFamily="34" charset="0"/>
                          <a:ea typeface="+mn-ea"/>
                          <a:cs typeface="Calibri" pitchFamily="34" charset="0"/>
                        </a:rPr>
                        <a:t>printCustomer</a:t>
                      </a:r>
                      <a:r>
                        <a:rPr lang="en-US" sz="1200" b="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("Name="+name);</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("Email="+email);</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("city="+</a:t>
                      </a:r>
                      <a:r>
                        <a:rPr lang="en-US" sz="1200" i="1" kern="1200" dirty="0" err="1" smtClean="0">
                          <a:solidFill>
                            <a:schemeClr val="tx1"/>
                          </a:solidFill>
                          <a:latin typeface="Calibri" pitchFamily="34" charset="0"/>
                          <a:ea typeface="+mn-ea"/>
                          <a:cs typeface="Calibri" pitchFamily="34" charset="0"/>
                        </a:rPr>
                        <a:t>address.getCity</a:t>
                      </a:r>
                      <a:r>
                        <a:rPr lang="en-US" sz="1200" i="1" kern="1200" dirty="0" smtClean="0">
                          <a:solidFill>
                            <a:schemeClr val="tx1"/>
                          </a:solidFill>
                          <a:latin typeface="Calibri" pitchFamily="34" charset="0"/>
                          <a:ea typeface="+mn-ea"/>
                          <a:cs typeface="Calibri" pitchFamily="34" charset="0"/>
                        </a:rPr>
                        <a:t>());</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("PIN="+</a:t>
                      </a:r>
                      <a:r>
                        <a:rPr lang="en-US" sz="1200" i="1" kern="1200" dirty="0" err="1" smtClean="0">
                          <a:solidFill>
                            <a:schemeClr val="tx1"/>
                          </a:solidFill>
                          <a:latin typeface="Calibri" pitchFamily="34" charset="0"/>
                          <a:ea typeface="+mn-ea"/>
                          <a:cs typeface="Calibri" pitchFamily="34" charset="0"/>
                        </a:rPr>
                        <a:t>address.getPin</a:t>
                      </a:r>
                      <a:r>
                        <a:rPr lang="en-US" sz="1200" i="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endParaRPr lang="en-US" sz="12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a:t>
            </a:r>
            <a:r>
              <a:rPr lang="en-US" sz="2800" b="1" dirty="0" err="1" smtClean="0">
                <a:latin typeface="Calibri" pitchFamily="34" charset="0"/>
                <a:cs typeface="Calibri" pitchFamily="34" charset="0"/>
              </a:rPr>
              <a:t>Autowired</a:t>
            </a:r>
            <a:r>
              <a:rPr lang="en-US" sz="2800" b="1" dirty="0" smtClean="0">
                <a:latin typeface="Calibri" pitchFamily="34" charset="0"/>
                <a:cs typeface="Calibri" pitchFamily="34" charset="0"/>
              </a:rPr>
              <a:t> on constructor:</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300" dirty="0" smtClean="0">
                <a:latin typeface="Calibri" pitchFamily="34" charset="0"/>
                <a:cs typeface="Calibri" pitchFamily="34" charset="0"/>
              </a:rPr>
              <a:t>You can apply @</a:t>
            </a:r>
            <a:r>
              <a:rPr lang="en-US" sz="1300" dirty="0" err="1" smtClean="0">
                <a:latin typeface="Calibri" pitchFamily="34" charset="0"/>
                <a:cs typeface="Calibri" pitchFamily="34" charset="0"/>
              </a:rPr>
              <a:t>Autowired</a:t>
            </a:r>
            <a:r>
              <a:rPr lang="en-US" sz="1300" dirty="0" smtClean="0">
                <a:latin typeface="Calibri" pitchFamily="34" charset="0"/>
                <a:cs typeface="Calibri" pitchFamily="34" charset="0"/>
              </a:rPr>
              <a:t> to constructors as well. A constructor @</a:t>
            </a:r>
            <a:r>
              <a:rPr lang="en-US" sz="1300" dirty="0" err="1" smtClean="0">
                <a:latin typeface="Calibri" pitchFamily="34" charset="0"/>
                <a:cs typeface="Calibri" pitchFamily="34" charset="0"/>
              </a:rPr>
              <a:t>Autowired</a:t>
            </a:r>
            <a:r>
              <a:rPr lang="en-US" sz="1300" dirty="0" smtClean="0">
                <a:latin typeface="Calibri" pitchFamily="34" charset="0"/>
                <a:cs typeface="Calibri" pitchFamily="34" charset="0"/>
              </a:rPr>
              <a:t> annotation indicates that the constructor should be </a:t>
            </a:r>
            <a:r>
              <a:rPr lang="en-US" sz="1300" dirty="0" err="1" smtClean="0">
                <a:latin typeface="Calibri" pitchFamily="34" charset="0"/>
                <a:cs typeface="Calibri" pitchFamily="34" charset="0"/>
              </a:rPr>
              <a:t>autowired</a:t>
            </a:r>
            <a:r>
              <a:rPr lang="en-US" sz="1300" dirty="0" smtClean="0">
                <a:latin typeface="Calibri" pitchFamily="34" charset="0"/>
                <a:cs typeface="Calibri" pitchFamily="34" charset="0"/>
              </a:rPr>
              <a:t> when creating the bean, even if no &lt;constructor-</a:t>
            </a:r>
            <a:r>
              <a:rPr lang="en-US" sz="1300" dirty="0" err="1" smtClean="0">
                <a:latin typeface="Calibri" pitchFamily="34" charset="0"/>
                <a:cs typeface="Calibri" pitchFamily="34" charset="0"/>
              </a:rPr>
              <a:t>arg</a:t>
            </a:r>
            <a:r>
              <a:rPr lang="en-US" sz="1300" dirty="0" smtClean="0">
                <a:latin typeface="Calibri" pitchFamily="34" charset="0"/>
                <a:cs typeface="Calibri" pitchFamily="34" charset="0"/>
              </a:rPr>
              <a:t>&gt; elements are used while configuring the bean in XML file. Let us check the following example. </a:t>
            </a:r>
          </a:p>
          <a:p>
            <a:pPr>
              <a:buNone/>
            </a:pPr>
            <a:r>
              <a:rPr lang="en-US" sz="1200" dirty="0" smtClean="0">
                <a:latin typeface="Calibri" pitchFamily="34" charset="0"/>
                <a:cs typeface="Calibri" pitchFamily="34" charset="0"/>
              </a:rPr>
              <a:t/>
            </a:r>
            <a:br>
              <a:rPr lang="en-US" sz="1200" dirty="0" smtClean="0">
                <a:latin typeface="Calibri" pitchFamily="34" charset="0"/>
                <a:cs typeface="Calibri" pitchFamily="34" charset="0"/>
              </a:rPr>
            </a:br>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IN" sz="1200" dirty="0" smtClean="0">
              <a:latin typeface="Calibri" pitchFamily="34" charset="0"/>
              <a:cs typeface="Calibri" pitchFamily="34" charset="0"/>
            </a:endParaRPr>
          </a:p>
        </p:txBody>
      </p:sp>
      <p:graphicFrame>
        <p:nvGraphicFramePr>
          <p:cNvPr id="6" name="Table 5"/>
          <p:cNvGraphicFramePr>
            <a:graphicFrameLocks noGrp="1"/>
          </p:cNvGraphicFramePr>
          <p:nvPr/>
        </p:nvGraphicFramePr>
        <p:xfrm>
          <a:off x="1571604" y="2285998"/>
          <a:ext cx="6096000" cy="192024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sz="1200" b="1" kern="1200" dirty="0" smtClean="0">
                          <a:solidFill>
                            <a:schemeClr val="tx1"/>
                          </a:solidFill>
                          <a:latin typeface="Calibri" pitchFamily="34" charset="0"/>
                          <a:ea typeface="+mn-ea"/>
                          <a:cs typeface="Calibri" pitchFamily="34" charset="0"/>
                        </a:rPr>
                        <a:t>public class </a:t>
                      </a:r>
                      <a:r>
                        <a:rPr lang="en-US" sz="1200" b="1" kern="1200" dirty="0" err="1" smtClean="0">
                          <a:solidFill>
                            <a:schemeClr val="tx1"/>
                          </a:solidFill>
                          <a:latin typeface="Calibri" pitchFamily="34" charset="0"/>
                          <a:ea typeface="+mn-ea"/>
                          <a:cs typeface="Calibri" pitchFamily="34" charset="0"/>
                        </a:rPr>
                        <a:t>CustomerBean</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private String name;</a:t>
                      </a:r>
                    </a:p>
                    <a:p>
                      <a:r>
                        <a:rPr lang="en-US" sz="1200" b="1" kern="1200" dirty="0" smtClean="0">
                          <a:solidFill>
                            <a:schemeClr val="tx1"/>
                          </a:solidFill>
                          <a:latin typeface="Calibri" pitchFamily="34" charset="0"/>
                          <a:ea typeface="+mn-ea"/>
                          <a:cs typeface="Calibri" pitchFamily="34" charset="0"/>
                        </a:rPr>
                        <a:t>private  String email;</a:t>
                      </a:r>
                    </a:p>
                    <a:p>
                      <a:r>
                        <a:rPr lang="en-US" sz="1200" b="1" kern="1200" dirty="0" smtClean="0">
                          <a:solidFill>
                            <a:schemeClr val="tx1"/>
                          </a:solidFill>
                          <a:latin typeface="Calibri" pitchFamily="34" charset="0"/>
                          <a:ea typeface="+mn-ea"/>
                          <a:cs typeface="Calibri" pitchFamily="34" charset="0"/>
                        </a:rPr>
                        <a:t>private 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Autowired</a:t>
                      </a:r>
                      <a:endParaRPr lang="en-US" sz="1200" kern="1200" dirty="0" smtClean="0">
                        <a:solidFill>
                          <a:schemeClr val="tx1"/>
                        </a:solidFill>
                        <a:latin typeface="Calibri" pitchFamily="34" charset="0"/>
                        <a:ea typeface="+mn-ea"/>
                        <a:cs typeface="Calibri" pitchFamily="34" charset="0"/>
                      </a:endParaRPr>
                    </a:p>
                    <a:p>
                      <a:r>
                        <a:rPr lang="en-US" sz="1200" b="1" kern="1200" dirty="0" smtClean="0">
                          <a:solidFill>
                            <a:schemeClr val="tx1"/>
                          </a:solidFill>
                          <a:latin typeface="Calibri" pitchFamily="34" charset="0"/>
                          <a:ea typeface="+mn-ea"/>
                          <a:cs typeface="Calibri" pitchFamily="34" charset="0"/>
                        </a:rPr>
                        <a:t>public </a:t>
                      </a:r>
                      <a:r>
                        <a:rPr lang="en-US" sz="1200" b="1" kern="1200" dirty="0" err="1" smtClean="0">
                          <a:solidFill>
                            <a:schemeClr val="tx1"/>
                          </a:solidFill>
                          <a:latin typeface="Calibri" pitchFamily="34" charset="0"/>
                          <a:ea typeface="+mn-ea"/>
                          <a:cs typeface="Calibri" pitchFamily="34" charset="0"/>
                        </a:rPr>
                        <a:t>CustomerBean</a:t>
                      </a:r>
                      <a:r>
                        <a:rPr lang="en-US" sz="1200" b="1" kern="1200" dirty="0" smtClean="0">
                          <a:solidFill>
                            <a:schemeClr val="tx1"/>
                          </a:solidFill>
                          <a:latin typeface="Calibri" pitchFamily="34" charset="0"/>
                          <a:ea typeface="+mn-ea"/>
                          <a:cs typeface="Calibri" pitchFamily="34" charset="0"/>
                        </a:rPr>
                        <a:t>(Address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 {</a:t>
                      </a:r>
                    </a:p>
                    <a:p>
                      <a:r>
                        <a:rPr lang="en-US" sz="1200" b="1" kern="1200" dirty="0" err="1" smtClean="0">
                          <a:solidFill>
                            <a:schemeClr val="tx1"/>
                          </a:solidFill>
                          <a:latin typeface="Calibri" pitchFamily="34" charset="0"/>
                          <a:ea typeface="+mn-ea"/>
                          <a:cs typeface="Calibri" pitchFamily="34" charset="0"/>
                        </a:rPr>
                        <a:t>this.address</a:t>
                      </a:r>
                      <a:r>
                        <a:rPr lang="en-US" sz="1200" b="1" kern="1200" dirty="0" smtClean="0">
                          <a:solidFill>
                            <a:schemeClr val="tx1"/>
                          </a:solidFill>
                          <a:latin typeface="Calibri" pitchFamily="34" charset="0"/>
                          <a:ea typeface="+mn-ea"/>
                          <a:cs typeface="Calibri" pitchFamily="34" charset="0"/>
                        </a:rPr>
                        <a:t> = address;</a:t>
                      </a:r>
                    </a:p>
                    <a:p>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r>
                        <a:rPr lang="en-US" sz="1200" b="1" dirty="0" smtClean="0">
                          <a:latin typeface="Calibri" pitchFamily="34" charset="0"/>
                          <a:cs typeface="Calibri" pitchFamily="34" charset="0"/>
                        </a:rPr>
                        <a:t>setter and getter methods for name and Email</a:t>
                      </a:r>
                      <a:endParaRPr lang="en-US" sz="1200" kern="1200" dirty="0" smtClean="0">
                        <a:solidFill>
                          <a:schemeClr val="tx1"/>
                        </a:solidFill>
                        <a:latin typeface="Calibri" pitchFamily="34" charset="0"/>
                        <a:ea typeface="+mn-ea"/>
                        <a:cs typeface="Calibri" pitchFamily="34" charset="0"/>
                      </a:endParaRPr>
                    </a:p>
                  </a:txBody>
                  <a:tcPr/>
                </a:tc>
                <a:tc>
                  <a:txBody>
                    <a:bodyPr/>
                    <a:lstStyle/>
                    <a:p>
                      <a:endParaRPr lang="en-US" sz="1200" kern="1200" dirty="0" smtClean="0">
                        <a:solidFill>
                          <a:schemeClr val="tx1"/>
                        </a:solidFill>
                        <a:latin typeface="Calibri" pitchFamily="34" charset="0"/>
                        <a:ea typeface="+mn-ea"/>
                        <a:cs typeface="Calibri" pitchFamily="34" charset="0"/>
                      </a:endParaRPr>
                    </a:p>
                    <a:p>
                      <a:r>
                        <a:rPr lang="en-US" sz="1200" b="1" kern="1200" dirty="0" smtClean="0">
                          <a:solidFill>
                            <a:schemeClr val="tx1"/>
                          </a:solidFill>
                          <a:latin typeface="Calibri" pitchFamily="34" charset="0"/>
                          <a:ea typeface="+mn-ea"/>
                          <a:cs typeface="Calibri" pitchFamily="34" charset="0"/>
                        </a:rPr>
                        <a:t>public void </a:t>
                      </a:r>
                      <a:r>
                        <a:rPr lang="en-US" sz="1200" b="1" kern="1200" dirty="0" err="1" smtClean="0">
                          <a:solidFill>
                            <a:schemeClr val="tx1"/>
                          </a:solidFill>
                          <a:latin typeface="Calibri" pitchFamily="34" charset="0"/>
                          <a:ea typeface="+mn-ea"/>
                          <a:cs typeface="Calibri" pitchFamily="34" charset="0"/>
                        </a:rPr>
                        <a:t>printCustomer</a:t>
                      </a:r>
                      <a:r>
                        <a:rPr lang="en-US" sz="1200" b="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("Name="+name);</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("Email="+email);</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("city="+</a:t>
                      </a:r>
                      <a:r>
                        <a:rPr lang="en-US" sz="1200" i="1" kern="1200" dirty="0" err="1" smtClean="0">
                          <a:solidFill>
                            <a:schemeClr val="tx1"/>
                          </a:solidFill>
                          <a:latin typeface="Calibri" pitchFamily="34" charset="0"/>
                          <a:ea typeface="+mn-ea"/>
                          <a:cs typeface="Calibri" pitchFamily="34" charset="0"/>
                        </a:rPr>
                        <a:t>address.getCity</a:t>
                      </a:r>
                      <a:r>
                        <a:rPr lang="en-US" sz="1200" i="1" kern="1200" dirty="0" smtClean="0">
                          <a:solidFill>
                            <a:schemeClr val="tx1"/>
                          </a:solidFill>
                          <a:latin typeface="Calibri" pitchFamily="34" charset="0"/>
                          <a:ea typeface="+mn-ea"/>
                          <a:cs typeface="Calibri" pitchFamily="34" charset="0"/>
                        </a:rPr>
                        <a:t>());</a:t>
                      </a:r>
                    </a:p>
                    <a:p>
                      <a:r>
                        <a:rPr lang="en-US" sz="1200" kern="1200" dirty="0" err="1" smtClean="0">
                          <a:solidFill>
                            <a:schemeClr val="tx1"/>
                          </a:solidFill>
                          <a:latin typeface="Calibri" pitchFamily="34" charset="0"/>
                          <a:ea typeface="+mn-ea"/>
                          <a:cs typeface="Calibri" pitchFamily="34" charset="0"/>
                        </a:rPr>
                        <a:t>System.</a:t>
                      </a:r>
                      <a:r>
                        <a:rPr lang="en-US" sz="1200" i="1" kern="1200" dirty="0" err="1" smtClean="0">
                          <a:solidFill>
                            <a:schemeClr val="tx1"/>
                          </a:solidFill>
                          <a:latin typeface="Calibri" pitchFamily="34" charset="0"/>
                          <a:ea typeface="+mn-ea"/>
                          <a:cs typeface="Calibri" pitchFamily="34" charset="0"/>
                        </a:rPr>
                        <a:t>out.println</a:t>
                      </a:r>
                      <a:r>
                        <a:rPr lang="en-US" sz="1200" i="1" kern="1200" dirty="0" smtClean="0">
                          <a:solidFill>
                            <a:schemeClr val="tx1"/>
                          </a:solidFill>
                          <a:latin typeface="Calibri" pitchFamily="34" charset="0"/>
                          <a:ea typeface="+mn-ea"/>
                          <a:cs typeface="Calibri" pitchFamily="34" charset="0"/>
                        </a:rPr>
                        <a:t>("PIN="+</a:t>
                      </a:r>
                      <a:r>
                        <a:rPr lang="en-US" sz="1200" i="1" kern="1200" dirty="0" err="1" smtClean="0">
                          <a:solidFill>
                            <a:schemeClr val="tx1"/>
                          </a:solidFill>
                          <a:latin typeface="Calibri" pitchFamily="34" charset="0"/>
                          <a:ea typeface="+mn-ea"/>
                          <a:cs typeface="Calibri" pitchFamily="34" charset="0"/>
                        </a:rPr>
                        <a:t>address.getPin</a:t>
                      </a:r>
                      <a:r>
                        <a:rPr lang="en-US" sz="1200" i="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endParaRPr lang="en-US" sz="12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a:t>
            </a:r>
            <a:r>
              <a:rPr lang="en-US" sz="2800" b="1" dirty="0" err="1" smtClean="0">
                <a:latin typeface="Calibri" pitchFamily="34" charset="0"/>
                <a:cs typeface="Calibri" pitchFamily="34" charset="0"/>
              </a:rPr>
              <a:t>Autowired</a:t>
            </a:r>
            <a:r>
              <a:rPr lang="en-US" sz="2800" b="1" dirty="0" smtClean="0">
                <a:latin typeface="Calibri" pitchFamily="34" charset="0"/>
                <a:cs typeface="Calibri" pitchFamily="34" charset="0"/>
              </a:rPr>
              <a:t> with </a:t>
            </a:r>
            <a:r>
              <a:rPr lang="en-US" sz="2800" b="1" dirty="0" err="1" smtClean="0">
                <a:latin typeface="Calibri" pitchFamily="34" charset="0"/>
                <a:cs typeface="Calibri" pitchFamily="34" charset="0"/>
              </a:rPr>
              <a:t>Arugments</a:t>
            </a:r>
            <a:r>
              <a:rPr lang="en-US" sz="2800" b="1" dirty="0" smtClean="0">
                <a:latin typeface="Calibri" pitchFamily="34" charset="0"/>
                <a:cs typeface="Calibri" pitchFamily="34" charset="0"/>
              </a:rPr>
              <a:t>:</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By default, the @</a:t>
            </a:r>
            <a:r>
              <a:rPr lang="en-US" sz="1400" dirty="0" err="1" smtClean="0">
                <a:latin typeface="Calibri" pitchFamily="34" charset="0"/>
                <a:cs typeface="Calibri" pitchFamily="34" charset="0"/>
              </a:rPr>
              <a:t>Autowired</a:t>
            </a:r>
            <a:r>
              <a:rPr lang="en-US" sz="1400" dirty="0" smtClean="0">
                <a:latin typeface="Calibri" pitchFamily="34" charset="0"/>
                <a:cs typeface="Calibri" pitchFamily="34" charset="0"/>
              </a:rPr>
              <a:t> annotation implies the dependency is required similar to @Required annotation, however, you can turn off the default behavior by using</a:t>
            </a:r>
            <a:r>
              <a:rPr lang="en-US" sz="1400" b="1" dirty="0" smtClean="0">
                <a:latin typeface="Calibri" pitchFamily="34" charset="0"/>
                <a:cs typeface="Calibri" pitchFamily="34" charset="0"/>
              </a:rPr>
              <a:t>(required=false)</a:t>
            </a:r>
            <a:r>
              <a:rPr lang="en-US" sz="1400" dirty="0" smtClean="0">
                <a:latin typeface="Calibri" pitchFamily="34" charset="0"/>
                <a:cs typeface="Calibri" pitchFamily="34" charset="0"/>
              </a:rPr>
              <a:t> option with @</a:t>
            </a:r>
            <a:r>
              <a:rPr lang="en-US" sz="1400" dirty="0" err="1" smtClean="0">
                <a:latin typeface="Calibri" pitchFamily="34" charset="0"/>
                <a:cs typeface="Calibri" pitchFamily="34" charset="0"/>
              </a:rPr>
              <a:t>Autowired</a:t>
            </a:r>
            <a:r>
              <a:rPr lang="en-US" sz="1400" dirty="0" smtClean="0">
                <a:latin typeface="Calibri" pitchFamily="34" charset="0"/>
                <a:cs typeface="Calibri" pitchFamily="34" charset="0"/>
              </a:rPr>
              <a:t>.</a:t>
            </a:r>
          </a:p>
          <a:p>
            <a:pPr>
              <a:buNone/>
            </a:pPr>
            <a:r>
              <a:rPr lang="en-US" sz="1200" dirty="0" smtClean="0">
                <a:latin typeface="Calibri" pitchFamily="34" charset="0"/>
                <a:cs typeface="Calibri" pitchFamily="34" charset="0"/>
              </a:rPr>
              <a:t/>
            </a:r>
            <a:br>
              <a:rPr lang="en-US" sz="1200" dirty="0" smtClean="0">
                <a:latin typeface="Calibri" pitchFamily="34" charset="0"/>
                <a:cs typeface="Calibri" pitchFamily="34" charset="0"/>
              </a:rPr>
            </a:br>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pPr algn="just"/>
            <a:endParaRPr lang="en-US" sz="1200" dirty="0" smtClean="0">
              <a:latin typeface="Calibri" pitchFamily="34" charset="0"/>
              <a:cs typeface="Calibri" pitchFamily="34" charset="0"/>
            </a:endParaRPr>
          </a:p>
          <a:p>
            <a:r>
              <a:rPr lang="en-US" sz="1400" b="1" dirty="0" smtClean="0">
                <a:latin typeface="Calibri" pitchFamily="34" charset="0"/>
                <a:cs typeface="Calibri" pitchFamily="34" charset="0"/>
              </a:rPr>
              <a:t>Now it will run even if you don't provide Address bean in XML configuration.</a:t>
            </a:r>
            <a:br>
              <a:rPr lang="en-US" sz="1400" b="1" dirty="0" smtClean="0">
                <a:latin typeface="Calibri" pitchFamily="34" charset="0"/>
                <a:cs typeface="Calibri" pitchFamily="34" charset="0"/>
              </a:rPr>
            </a:br>
            <a:endParaRPr lang="en-IN" sz="1400" b="1" dirty="0" smtClean="0">
              <a:latin typeface="Calibri" pitchFamily="34" charset="0"/>
              <a:cs typeface="Calibri" pitchFamily="34" charset="0"/>
            </a:endParaRPr>
          </a:p>
        </p:txBody>
      </p:sp>
      <p:graphicFrame>
        <p:nvGraphicFramePr>
          <p:cNvPr id="6" name="Table 5"/>
          <p:cNvGraphicFramePr>
            <a:graphicFrameLocks noGrp="1"/>
          </p:cNvGraphicFramePr>
          <p:nvPr/>
        </p:nvGraphicFramePr>
        <p:xfrm>
          <a:off x="1571604" y="2285998"/>
          <a:ext cx="6096000" cy="210312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sz="1200" b="0" kern="1200" dirty="0" smtClean="0">
                          <a:solidFill>
                            <a:schemeClr val="tx1"/>
                          </a:solidFill>
                          <a:latin typeface="Calibri" pitchFamily="34" charset="0"/>
                          <a:ea typeface="+mn-ea"/>
                          <a:cs typeface="Calibri" pitchFamily="34" charset="0"/>
                        </a:rPr>
                        <a:t>public class </a:t>
                      </a:r>
                      <a:r>
                        <a:rPr lang="en-US" sz="1200" b="0" kern="1200" dirty="0" err="1" smtClean="0">
                          <a:solidFill>
                            <a:schemeClr val="tx1"/>
                          </a:solidFill>
                          <a:latin typeface="Calibri" pitchFamily="34" charset="0"/>
                          <a:ea typeface="+mn-ea"/>
                          <a:cs typeface="Calibri" pitchFamily="34" charset="0"/>
                        </a:rPr>
                        <a:t>CustomerBean</a:t>
                      </a:r>
                      <a:r>
                        <a:rPr lang="en-US" sz="1200" b="0" kern="1200" dirty="0" smtClean="0">
                          <a:solidFill>
                            <a:schemeClr val="tx1"/>
                          </a:solidFill>
                          <a:latin typeface="Calibri" pitchFamily="34" charset="0"/>
                          <a:ea typeface="+mn-ea"/>
                          <a:cs typeface="Calibri" pitchFamily="34" charset="0"/>
                        </a:rPr>
                        <a:t> {</a:t>
                      </a:r>
                    </a:p>
                    <a:p>
                      <a:r>
                        <a:rPr lang="en-US" sz="1200" b="0" kern="1200" dirty="0" smtClean="0">
                          <a:solidFill>
                            <a:schemeClr val="tx1"/>
                          </a:solidFill>
                          <a:latin typeface="Calibri" pitchFamily="34" charset="0"/>
                          <a:ea typeface="+mn-ea"/>
                          <a:cs typeface="Calibri" pitchFamily="34" charset="0"/>
                        </a:rPr>
                        <a:t>private String name;</a:t>
                      </a:r>
                    </a:p>
                    <a:p>
                      <a:r>
                        <a:rPr lang="en-US" sz="1200" b="0" kern="1200" dirty="0" smtClean="0">
                          <a:solidFill>
                            <a:schemeClr val="tx1"/>
                          </a:solidFill>
                          <a:latin typeface="Calibri" pitchFamily="34" charset="0"/>
                          <a:ea typeface="+mn-ea"/>
                          <a:cs typeface="Calibri" pitchFamily="34" charset="0"/>
                        </a:rPr>
                        <a:t>private  String email;</a:t>
                      </a:r>
                    </a:p>
                    <a:p>
                      <a:r>
                        <a:rPr lang="en-US" sz="1200" b="1" kern="1200" dirty="0" smtClean="0">
                          <a:solidFill>
                            <a:schemeClr val="tx1"/>
                          </a:solidFill>
                          <a:latin typeface="Calibri" pitchFamily="34" charset="0"/>
                          <a:ea typeface="+mn-ea"/>
                          <a:cs typeface="Calibri" pitchFamily="34" charset="0"/>
                        </a:rPr>
                        <a:t>@</a:t>
                      </a:r>
                      <a:r>
                        <a:rPr lang="en-US" sz="1200" b="1" kern="1200" dirty="0" err="1" smtClean="0">
                          <a:solidFill>
                            <a:schemeClr val="tx1"/>
                          </a:solidFill>
                          <a:latin typeface="Calibri" pitchFamily="34" charset="0"/>
                          <a:ea typeface="+mn-ea"/>
                          <a:cs typeface="Calibri" pitchFamily="34" charset="0"/>
                        </a:rPr>
                        <a:t>Autowired</a:t>
                      </a:r>
                      <a:r>
                        <a:rPr lang="en-US" sz="1200" b="1" kern="1200" dirty="0" smtClean="0">
                          <a:solidFill>
                            <a:schemeClr val="tx1"/>
                          </a:solidFill>
                          <a:latin typeface="Calibri" pitchFamily="34" charset="0"/>
                          <a:ea typeface="+mn-ea"/>
                          <a:cs typeface="Calibri" pitchFamily="34" charset="0"/>
                        </a:rPr>
                        <a:t>(required=false)</a:t>
                      </a:r>
                    </a:p>
                    <a:p>
                      <a:r>
                        <a:rPr lang="en-US" sz="1200" b="0" kern="1200" dirty="0" smtClean="0">
                          <a:solidFill>
                            <a:schemeClr val="tx1"/>
                          </a:solidFill>
                          <a:latin typeface="Calibri" pitchFamily="34" charset="0"/>
                          <a:ea typeface="+mn-ea"/>
                          <a:cs typeface="Calibri" pitchFamily="34" charset="0"/>
                        </a:rPr>
                        <a:t>private Address </a:t>
                      </a:r>
                      <a:r>
                        <a:rPr lang="en-US" sz="1200" b="0" kern="1200" dirty="0" err="1" smtClean="0">
                          <a:solidFill>
                            <a:schemeClr val="tx1"/>
                          </a:solidFill>
                          <a:latin typeface="Calibri" pitchFamily="34" charset="0"/>
                          <a:ea typeface="+mn-ea"/>
                          <a:cs typeface="Calibri" pitchFamily="34" charset="0"/>
                        </a:rPr>
                        <a:t>address</a:t>
                      </a:r>
                      <a:r>
                        <a:rPr lang="en-US" sz="1200" b="0" kern="1200" dirty="0" smtClean="0">
                          <a:solidFill>
                            <a:schemeClr val="tx1"/>
                          </a:solidFill>
                          <a:latin typeface="Calibri" pitchFamily="34" charset="0"/>
                          <a:ea typeface="+mn-ea"/>
                          <a:cs typeface="Calibri" pitchFamily="34" charset="0"/>
                        </a:rPr>
                        <a:t>;</a:t>
                      </a:r>
                    </a:p>
                    <a:p>
                      <a:r>
                        <a:rPr lang="en-US" sz="1200" b="0" kern="1200" dirty="0" smtClean="0">
                          <a:solidFill>
                            <a:schemeClr val="tx1"/>
                          </a:solidFill>
                          <a:latin typeface="Calibri" pitchFamily="34" charset="0"/>
                          <a:ea typeface="+mn-ea"/>
                          <a:cs typeface="Calibri" pitchFamily="34" charset="0"/>
                        </a:rPr>
                        <a:t>public String </a:t>
                      </a:r>
                      <a:r>
                        <a:rPr lang="en-US" sz="1200" b="0" kern="1200" dirty="0" err="1" smtClean="0">
                          <a:solidFill>
                            <a:schemeClr val="tx1"/>
                          </a:solidFill>
                          <a:latin typeface="Calibri" pitchFamily="34" charset="0"/>
                          <a:ea typeface="+mn-ea"/>
                          <a:cs typeface="Calibri" pitchFamily="34" charset="0"/>
                        </a:rPr>
                        <a:t>getName</a:t>
                      </a:r>
                      <a:r>
                        <a:rPr lang="en-US" sz="1200" b="0" kern="1200" dirty="0" smtClean="0">
                          <a:solidFill>
                            <a:schemeClr val="tx1"/>
                          </a:solidFill>
                          <a:latin typeface="Calibri" pitchFamily="34" charset="0"/>
                          <a:ea typeface="+mn-ea"/>
                          <a:cs typeface="Calibri" pitchFamily="34" charset="0"/>
                        </a:rPr>
                        <a:t>() {</a:t>
                      </a:r>
                    </a:p>
                    <a:p>
                      <a:r>
                        <a:rPr lang="en-US" sz="1200" b="0" kern="1200" dirty="0" smtClean="0">
                          <a:solidFill>
                            <a:schemeClr val="tx1"/>
                          </a:solidFill>
                          <a:latin typeface="Calibri" pitchFamily="34" charset="0"/>
                          <a:ea typeface="+mn-ea"/>
                          <a:cs typeface="Calibri" pitchFamily="34" charset="0"/>
                        </a:rPr>
                        <a:t>return name;</a:t>
                      </a:r>
                    </a:p>
                    <a:p>
                      <a:r>
                        <a:rPr lang="en-US" sz="1200" b="0" kern="1200" dirty="0" smtClean="0">
                          <a:solidFill>
                            <a:schemeClr val="tx1"/>
                          </a:solidFill>
                          <a:latin typeface="Calibri" pitchFamily="34" charset="0"/>
                          <a:ea typeface="+mn-ea"/>
                          <a:cs typeface="Calibri" pitchFamily="34" charset="0"/>
                        </a:rPr>
                        <a:t>}</a:t>
                      </a:r>
                    </a:p>
                    <a:p>
                      <a:r>
                        <a:rPr lang="en-US" sz="1200" b="0" kern="1200" dirty="0" smtClean="0">
                          <a:solidFill>
                            <a:schemeClr val="tx1"/>
                          </a:solidFill>
                          <a:latin typeface="Calibri" pitchFamily="34" charset="0"/>
                          <a:ea typeface="+mn-ea"/>
                          <a:cs typeface="Calibri" pitchFamily="34" charset="0"/>
                        </a:rPr>
                        <a:t>public void </a:t>
                      </a:r>
                      <a:r>
                        <a:rPr lang="en-US" sz="1200" b="0" kern="1200" dirty="0" err="1" smtClean="0">
                          <a:solidFill>
                            <a:schemeClr val="tx1"/>
                          </a:solidFill>
                          <a:latin typeface="Calibri" pitchFamily="34" charset="0"/>
                          <a:ea typeface="+mn-ea"/>
                          <a:cs typeface="Calibri" pitchFamily="34" charset="0"/>
                        </a:rPr>
                        <a:t>setName</a:t>
                      </a:r>
                      <a:r>
                        <a:rPr lang="en-US" sz="1200" b="0" kern="1200" dirty="0" smtClean="0">
                          <a:solidFill>
                            <a:schemeClr val="tx1"/>
                          </a:solidFill>
                          <a:latin typeface="Calibri" pitchFamily="34" charset="0"/>
                          <a:ea typeface="+mn-ea"/>
                          <a:cs typeface="Calibri" pitchFamily="34" charset="0"/>
                        </a:rPr>
                        <a:t>(String name) {</a:t>
                      </a:r>
                    </a:p>
                    <a:p>
                      <a:r>
                        <a:rPr lang="en-US" sz="1200" b="0" kern="1200" dirty="0" smtClean="0">
                          <a:solidFill>
                            <a:schemeClr val="tx1"/>
                          </a:solidFill>
                          <a:latin typeface="Calibri" pitchFamily="34" charset="0"/>
                          <a:ea typeface="+mn-ea"/>
                          <a:cs typeface="Calibri" pitchFamily="34" charset="0"/>
                        </a:rPr>
                        <a:t>this.name = name;</a:t>
                      </a:r>
                    </a:p>
                    <a:p>
                      <a:r>
                        <a:rPr lang="en-US" sz="1200" b="0" kern="1200" dirty="0" smtClean="0">
                          <a:solidFill>
                            <a:schemeClr val="tx1"/>
                          </a:solidFill>
                          <a:latin typeface="Calibri" pitchFamily="34" charset="0"/>
                          <a:ea typeface="+mn-ea"/>
                          <a:cs typeface="Calibri" pitchFamily="34" charset="0"/>
                        </a:rPr>
                        <a:t>}</a:t>
                      </a:r>
                    </a:p>
                  </a:txBody>
                  <a:tcPr/>
                </a:tc>
                <a:tc>
                  <a:txBody>
                    <a:bodyPr/>
                    <a:lstStyle/>
                    <a:p>
                      <a:r>
                        <a:rPr lang="en-US" sz="1200" b="0" kern="1200" dirty="0" smtClean="0">
                          <a:solidFill>
                            <a:schemeClr val="tx1"/>
                          </a:solidFill>
                          <a:latin typeface="Calibri" pitchFamily="34" charset="0"/>
                          <a:ea typeface="+mn-ea"/>
                          <a:cs typeface="Calibri" pitchFamily="34" charset="0"/>
                        </a:rPr>
                        <a:t>public String </a:t>
                      </a:r>
                      <a:r>
                        <a:rPr lang="en-US" sz="1200" b="0" kern="1200" dirty="0" err="1" smtClean="0">
                          <a:solidFill>
                            <a:schemeClr val="tx1"/>
                          </a:solidFill>
                          <a:latin typeface="Calibri" pitchFamily="34" charset="0"/>
                          <a:ea typeface="+mn-ea"/>
                          <a:cs typeface="Calibri" pitchFamily="34" charset="0"/>
                        </a:rPr>
                        <a:t>getEmail</a:t>
                      </a:r>
                      <a:r>
                        <a:rPr lang="en-US" sz="1200" b="0" kern="1200" dirty="0" smtClean="0">
                          <a:solidFill>
                            <a:schemeClr val="tx1"/>
                          </a:solidFill>
                          <a:latin typeface="Calibri" pitchFamily="34" charset="0"/>
                          <a:ea typeface="+mn-ea"/>
                          <a:cs typeface="Calibri" pitchFamily="34" charset="0"/>
                        </a:rPr>
                        <a:t>() {</a:t>
                      </a:r>
                    </a:p>
                    <a:p>
                      <a:r>
                        <a:rPr lang="en-US" sz="1200" b="0" kern="1200" dirty="0" smtClean="0">
                          <a:solidFill>
                            <a:schemeClr val="tx1"/>
                          </a:solidFill>
                          <a:latin typeface="Calibri" pitchFamily="34" charset="0"/>
                          <a:ea typeface="+mn-ea"/>
                          <a:cs typeface="Calibri" pitchFamily="34" charset="0"/>
                        </a:rPr>
                        <a:t>return email;</a:t>
                      </a:r>
                    </a:p>
                    <a:p>
                      <a:r>
                        <a:rPr lang="en-US" sz="1200" b="0" kern="1200" dirty="0" smtClean="0">
                          <a:solidFill>
                            <a:schemeClr val="tx1"/>
                          </a:solidFill>
                          <a:latin typeface="Calibri" pitchFamily="34" charset="0"/>
                          <a:ea typeface="+mn-ea"/>
                          <a:cs typeface="Calibri" pitchFamily="34" charset="0"/>
                        </a:rPr>
                        <a:t>}</a:t>
                      </a:r>
                    </a:p>
                    <a:p>
                      <a:r>
                        <a:rPr lang="en-US" sz="1200" b="0" kern="1200" dirty="0" smtClean="0">
                          <a:solidFill>
                            <a:schemeClr val="tx1"/>
                          </a:solidFill>
                          <a:latin typeface="Calibri" pitchFamily="34" charset="0"/>
                          <a:ea typeface="+mn-ea"/>
                          <a:cs typeface="Calibri" pitchFamily="34" charset="0"/>
                        </a:rPr>
                        <a:t>public void </a:t>
                      </a:r>
                      <a:r>
                        <a:rPr lang="en-US" sz="1200" b="0" kern="1200" dirty="0" err="1" smtClean="0">
                          <a:solidFill>
                            <a:schemeClr val="tx1"/>
                          </a:solidFill>
                          <a:latin typeface="Calibri" pitchFamily="34" charset="0"/>
                          <a:ea typeface="+mn-ea"/>
                          <a:cs typeface="Calibri" pitchFamily="34" charset="0"/>
                        </a:rPr>
                        <a:t>setEmail</a:t>
                      </a:r>
                      <a:r>
                        <a:rPr lang="en-US" sz="1200" b="0" kern="1200" dirty="0" smtClean="0">
                          <a:solidFill>
                            <a:schemeClr val="tx1"/>
                          </a:solidFill>
                          <a:latin typeface="Calibri" pitchFamily="34" charset="0"/>
                          <a:ea typeface="+mn-ea"/>
                          <a:cs typeface="Calibri" pitchFamily="34" charset="0"/>
                        </a:rPr>
                        <a:t>(String email) {</a:t>
                      </a:r>
                    </a:p>
                    <a:p>
                      <a:r>
                        <a:rPr lang="en-US" sz="1200" b="0" kern="1200" dirty="0" err="1" smtClean="0">
                          <a:solidFill>
                            <a:schemeClr val="tx1"/>
                          </a:solidFill>
                          <a:latin typeface="Calibri" pitchFamily="34" charset="0"/>
                          <a:ea typeface="+mn-ea"/>
                          <a:cs typeface="Calibri" pitchFamily="34" charset="0"/>
                        </a:rPr>
                        <a:t>this.email</a:t>
                      </a:r>
                      <a:r>
                        <a:rPr lang="en-US" sz="1200" b="0" kern="1200" dirty="0" smtClean="0">
                          <a:solidFill>
                            <a:schemeClr val="tx1"/>
                          </a:solidFill>
                          <a:latin typeface="Calibri" pitchFamily="34" charset="0"/>
                          <a:ea typeface="+mn-ea"/>
                          <a:cs typeface="Calibri" pitchFamily="34" charset="0"/>
                        </a:rPr>
                        <a:t> = email;</a:t>
                      </a:r>
                    </a:p>
                    <a:p>
                      <a:r>
                        <a:rPr lang="en-US" sz="1200" b="0" kern="1200" dirty="0" smtClean="0">
                          <a:solidFill>
                            <a:schemeClr val="tx1"/>
                          </a:solidFill>
                          <a:latin typeface="Calibri" pitchFamily="34" charset="0"/>
                          <a:ea typeface="+mn-ea"/>
                          <a:cs typeface="Calibri" pitchFamily="34" charset="0"/>
                        </a:rPr>
                        <a:t>}</a:t>
                      </a:r>
                    </a:p>
                    <a:p>
                      <a:r>
                        <a:rPr lang="en-US" sz="1200" b="0" kern="1200" dirty="0" smtClean="0">
                          <a:solidFill>
                            <a:schemeClr val="tx1"/>
                          </a:solidFill>
                          <a:latin typeface="Calibri" pitchFamily="34" charset="0"/>
                          <a:ea typeface="+mn-ea"/>
                          <a:cs typeface="Calibri" pitchFamily="34" charset="0"/>
                        </a:rPr>
                        <a:t>public void </a:t>
                      </a:r>
                      <a:r>
                        <a:rPr lang="en-US" sz="1200" b="0" kern="1200" dirty="0" err="1" smtClean="0">
                          <a:solidFill>
                            <a:schemeClr val="tx1"/>
                          </a:solidFill>
                          <a:latin typeface="Calibri" pitchFamily="34" charset="0"/>
                          <a:ea typeface="+mn-ea"/>
                          <a:cs typeface="Calibri" pitchFamily="34" charset="0"/>
                        </a:rPr>
                        <a:t>printCustomer</a:t>
                      </a:r>
                      <a:r>
                        <a:rPr lang="en-US" sz="1200" b="0" kern="1200" dirty="0" smtClean="0">
                          <a:solidFill>
                            <a:schemeClr val="tx1"/>
                          </a:solidFill>
                          <a:latin typeface="Calibri" pitchFamily="34" charset="0"/>
                          <a:ea typeface="+mn-ea"/>
                          <a:cs typeface="Calibri" pitchFamily="34" charset="0"/>
                        </a:rPr>
                        <a:t>()</a:t>
                      </a:r>
                    </a:p>
                    <a:p>
                      <a:r>
                        <a:rPr lang="en-US" sz="1200" b="0" kern="1200" dirty="0" smtClean="0">
                          <a:solidFill>
                            <a:schemeClr val="tx1"/>
                          </a:solidFill>
                          <a:latin typeface="Calibri" pitchFamily="34" charset="0"/>
                          <a:ea typeface="+mn-ea"/>
                          <a:cs typeface="Calibri" pitchFamily="34" charset="0"/>
                        </a:rPr>
                        <a:t>{</a:t>
                      </a:r>
                    </a:p>
                    <a:p>
                      <a:r>
                        <a:rPr lang="en-US" sz="1200" b="0" kern="1200" dirty="0" err="1" smtClean="0">
                          <a:solidFill>
                            <a:schemeClr val="tx1"/>
                          </a:solidFill>
                          <a:latin typeface="Calibri" pitchFamily="34" charset="0"/>
                          <a:ea typeface="+mn-ea"/>
                          <a:cs typeface="Calibri" pitchFamily="34" charset="0"/>
                        </a:rPr>
                        <a:t>System.</a:t>
                      </a:r>
                      <a:r>
                        <a:rPr lang="en-US" sz="1200" b="0" i="1" kern="1200" dirty="0" err="1" smtClean="0">
                          <a:solidFill>
                            <a:schemeClr val="tx1"/>
                          </a:solidFill>
                          <a:latin typeface="Calibri" pitchFamily="34" charset="0"/>
                          <a:ea typeface="+mn-ea"/>
                          <a:cs typeface="Calibri" pitchFamily="34" charset="0"/>
                        </a:rPr>
                        <a:t>out.println</a:t>
                      </a:r>
                      <a:r>
                        <a:rPr lang="en-US" sz="1200" b="0" i="1" kern="1200" dirty="0" smtClean="0">
                          <a:solidFill>
                            <a:schemeClr val="tx1"/>
                          </a:solidFill>
                          <a:latin typeface="Calibri" pitchFamily="34" charset="0"/>
                          <a:ea typeface="+mn-ea"/>
                          <a:cs typeface="Calibri" pitchFamily="34" charset="0"/>
                        </a:rPr>
                        <a:t>("Name="+name);</a:t>
                      </a:r>
                    </a:p>
                    <a:p>
                      <a:r>
                        <a:rPr lang="en-US" sz="1200" b="0" kern="1200" dirty="0" err="1" smtClean="0">
                          <a:solidFill>
                            <a:schemeClr val="tx1"/>
                          </a:solidFill>
                          <a:latin typeface="Calibri" pitchFamily="34" charset="0"/>
                          <a:ea typeface="+mn-ea"/>
                          <a:cs typeface="Calibri" pitchFamily="34" charset="0"/>
                        </a:rPr>
                        <a:t>System.</a:t>
                      </a:r>
                      <a:r>
                        <a:rPr lang="en-US" sz="1200" b="0" i="1" kern="1200" dirty="0" err="1" smtClean="0">
                          <a:solidFill>
                            <a:schemeClr val="tx1"/>
                          </a:solidFill>
                          <a:latin typeface="Calibri" pitchFamily="34" charset="0"/>
                          <a:ea typeface="+mn-ea"/>
                          <a:cs typeface="Calibri" pitchFamily="34" charset="0"/>
                        </a:rPr>
                        <a:t>out.println</a:t>
                      </a:r>
                      <a:r>
                        <a:rPr lang="en-US" sz="1200" b="0" i="1" kern="1200" dirty="0" smtClean="0">
                          <a:solidFill>
                            <a:schemeClr val="tx1"/>
                          </a:solidFill>
                          <a:latin typeface="Calibri" pitchFamily="34" charset="0"/>
                          <a:ea typeface="+mn-ea"/>
                          <a:cs typeface="Calibri" pitchFamily="34" charset="0"/>
                        </a:rPr>
                        <a:t>("Email="+email);</a:t>
                      </a:r>
                    </a:p>
                    <a:p>
                      <a:r>
                        <a:rPr lang="en-US" sz="1200" b="0" i="1" kern="1200" dirty="0" smtClean="0">
                          <a:solidFill>
                            <a:schemeClr val="tx1"/>
                          </a:solidFill>
                          <a:latin typeface="Calibri" pitchFamily="34" charset="0"/>
                          <a:ea typeface="+mn-ea"/>
                          <a:cs typeface="Calibri" pitchFamily="34" charset="0"/>
                        </a:rPr>
                        <a:t>}</a:t>
                      </a:r>
                      <a:endParaRPr lang="en-US" sz="12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b="1" dirty="0" smtClean="0">
                <a:latin typeface="Calibri" pitchFamily="34" charset="0"/>
                <a:cs typeface="Calibri" pitchFamily="34" charset="0"/>
              </a:rPr>
              <a:t>Now what will happen when you create more than one bean of the same type and want to wire only one of them with a property? For Example:</a:t>
            </a: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1142976" y="1986596"/>
          <a:ext cx="6096000" cy="2865120"/>
        </p:xfrm>
        <a:graphic>
          <a:graphicData uri="http://schemas.openxmlformats.org/drawingml/2006/table">
            <a:tbl>
              <a:tblPr firstRow="1" bandRow="1">
                <a:tableStyleId>{2D5ABB26-0587-4C30-8999-92F81FD0307C}</a:tableStyleId>
              </a:tblPr>
              <a:tblGrid>
                <a:gridCol w="6096000"/>
              </a:tblGrid>
              <a:tr h="370840">
                <a:tc>
                  <a:txBody>
                    <a:bodyPr/>
                    <a:lstStyle/>
                    <a:p>
                      <a:r>
                        <a:rPr lang="en-US" sz="1300" dirty="0" smtClean="0">
                          <a:latin typeface="Calibri" pitchFamily="34" charset="0"/>
                          <a:cs typeface="Calibri" pitchFamily="34" charset="0"/>
                        </a:rPr>
                        <a:t>&lt;beans ….&gt;</a:t>
                      </a:r>
                    </a:p>
                    <a:p>
                      <a:r>
                        <a:rPr lang="en-US" sz="1300" dirty="0" smtClean="0">
                          <a:latin typeface="Calibri" pitchFamily="34" charset="0"/>
                          <a:cs typeface="Calibri" pitchFamily="34" charset="0"/>
                        </a:rPr>
                        <a:t>             </a:t>
                      </a:r>
                      <a:r>
                        <a:rPr lang="en-US" sz="1300" kern="1200" dirty="0" smtClean="0">
                          <a:latin typeface="Calibri" pitchFamily="34" charset="0"/>
                          <a:cs typeface="Calibri" pitchFamily="34" charset="0"/>
                        </a:rPr>
                        <a:t>&lt;bean name="customer" class="</a:t>
                      </a:r>
                      <a:r>
                        <a:rPr lang="en-US" sz="1300" kern="1200" dirty="0" err="1" smtClean="0">
                          <a:latin typeface="Calibri" pitchFamily="34" charset="0"/>
                          <a:cs typeface="Calibri" pitchFamily="34" charset="0"/>
                        </a:rPr>
                        <a:t>foo.CustomerBean</a:t>
                      </a:r>
                      <a:r>
                        <a:rPr lang="en-US" sz="1300" kern="1200" dirty="0" smtClean="0">
                          <a:latin typeface="Calibri" pitchFamily="34" charset="0"/>
                          <a:cs typeface="Calibri" pitchFamily="34" charset="0"/>
                        </a:rPr>
                        <a:t>"&gt;</a:t>
                      </a:r>
                    </a:p>
                    <a:p>
                      <a:r>
                        <a:rPr lang="en-US" sz="1300" kern="1200" dirty="0" smtClean="0">
                          <a:latin typeface="Calibri" pitchFamily="34" charset="0"/>
                          <a:cs typeface="Calibri" pitchFamily="34" charset="0"/>
                        </a:rPr>
                        <a:t>                    &lt;property name="name" value="</a:t>
                      </a:r>
                      <a:r>
                        <a:rPr lang="en-US" sz="1300" kern="1200" dirty="0" err="1" smtClean="0">
                          <a:latin typeface="Calibri" pitchFamily="34" charset="0"/>
                          <a:cs typeface="Calibri" pitchFamily="34" charset="0"/>
                        </a:rPr>
                        <a:t>Saurabh</a:t>
                      </a:r>
                      <a:r>
                        <a:rPr lang="en-US" sz="1300" kern="1200" dirty="0" smtClean="0">
                          <a:latin typeface="Calibri" pitchFamily="34" charset="0"/>
                          <a:cs typeface="Calibri" pitchFamily="34" charset="0"/>
                        </a:rPr>
                        <a:t>" /&gt;</a:t>
                      </a:r>
                    </a:p>
                    <a:p>
                      <a:r>
                        <a:rPr lang="en-US" sz="1300" kern="1200" dirty="0" smtClean="0">
                          <a:latin typeface="Calibri" pitchFamily="34" charset="0"/>
                          <a:cs typeface="Calibri" pitchFamily="34" charset="0"/>
                        </a:rPr>
                        <a:t>                     &lt;property name="email" value="mbacomp@gmail.com" /&gt;</a:t>
                      </a:r>
                    </a:p>
                    <a:p>
                      <a:r>
                        <a:rPr lang="en-US" sz="1300" kern="1200" dirty="0" smtClean="0">
                          <a:latin typeface="Calibri" pitchFamily="34" charset="0"/>
                          <a:cs typeface="Calibri" pitchFamily="34" charset="0"/>
                        </a:rPr>
                        <a:t>            &lt;/bean&gt;</a:t>
                      </a:r>
                    </a:p>
                    <a:p>
                      <a:r>
                        <a:rPr lang="en-US" sz="1300" kern="1200" dirty="0" smtClean="0">
                          <a:latin typeface="Calibri" pitchFamily="34" charset="0"/>
                          <a:cs typeface="Calibri" pitchFamily="34" charset="0"/>
                        </a:rPr>
                        <a:t>           &lt;bean class="</a:t>
                      </a:r>
                      <a:r>
                        <a:rPr lang="en-US" sz="1300" kern="1200" dirty="0" err="1" smtClean="0">
                          <a:latin typeface="Calibri" pitchFamily="34" charset="0"/>
                          <a:cs typeface="Calibri" pitchFamily="34" charset="0"/>
                        </a:rPr>
                        <a:t>foo.Address</a:t>
                      </a:r>
                      <a:r>
                        <a:rPr lang="en-US" sz="1300" kern="1200" dirty="0" smtClean="0">
                          <a:latin typeface="Calibri" pitchFamily="34" charset="0"/>
                          <a:cs typeface="Calibri" pitchFamily="34" charset="0"/>
                        </a:rPr>
                        <a:t>" name="add"&gt;</a:t>
                      </a:r>
                    </a:p>
                    <a:p>
                      <a:r>
                        <a:rPr lang="en-US" sz="1300" kern="1200" dirty="0" smtClean="0">
                          <a:latin typeface="Calibri" pitchFamily="34" charset="0"/>
                          <a:cs typeface="Calibri" pitchFamily="34" charset="0"/>
                        </a:rPr>
                        <a:t>                     &lt;property name="city" value="Delhi" /&gt;</a:t>
                      </a:r>
                    </a:p>
                    <a:p>
                      <a:r>
                        <a:rPr lang="en-US" sz="1300" kern="1200" dirty="0" smtClean="0">
                          <a:latin typeface="Calibri" pitchFamily="34" charset="0"/>
                          <a:cs typeface="Calibri" pitchFamily="34" charset="0"/>
                        </a:rPr>
                        <a:t>                      &lt;property name="pin" value="110070" /&gt;</a:t>
                      </a:r>
                    </a:p>
                    <a:p>
                      <a:r>
                        <a:rPr lang="en-US" sz="1300" kern="1200" dirty="0" smtClean="0">
                          <a:latin typeface="Calibri" pitchFamily="34" charset="0"/>
                          <a:cs typeface="Calibri" pitchFamily="34" charset="0"/>
                        </a:rPr>
                        <a:t>           &lt;/bean&gt;</a:t>
                      </a:r>
                    </a:p>
                    <a:p>
                      <a:r>
                        <a:rPr lang="en-US" sz="1300" kern="1200" dirty="0" smtClean="0">
                          <a:latin typeface="Calibri" pitchFamily="34" charset="0"/>
                          <a:cs typeface="Calibri" pitchFamily="34" charset="0"/>
                        </a:rPr>
                        <a:t>           &lt;bean class="</a:t>
                      </a:r>
                      <a:r>
                        <a:rPr lang="en-US" sz="1300" kern="1200" dirty="0" err="1" smtClean="0">
                          <a:latin typeface="Calibri" pitchFamily="34" charset="0"/>
                          <a:cs typeface="Calibri" pitchFamily="34" charset="0"/>
                        </a:rPr>
                        <a:t>foo.Address</a:t>
                      </a:r>
                      <a:r>
                        <a:rPr lang="en-US" sz="1300" kern="1200" dirty="0" smtClean="0">
                          <a:latin typeface="Calibri" pitchFamily="34" charset="0"/>
                          <a:cs typeface="Calibri" pitchFamily="34" charset="0"/>
                        </a:rPr>
                        <a:t>" name="add1"&gt;</a:t>
                      </a:r>
                    </a:p>
                    <a:p>
                      <a:r>
                        <a:rPr lang="en-US" sz="1300" kern="1200" dirty="0" smtClean="0">
                          <a:latin typeface="Calibri" pitchFamily="34" charset="0"/>
                          <a:cs typeface="Calibri" pitchFamily="34" charset="0"/>
                        </a:rPr>
                        <a:t>                     &lt;property name="city" value="</a:t>
                      </a:r>
                      <a:r>
                        <a:rPr lang="en-US" sz="1300" kern="1200" dirty="0" err="1" smtClean="0">
                          <a:latin typeface="Calibri" pitchFamily="34" charset="0"/>
                          <a:cs typeface="Calibri" pitchFamily="34" charset="0"/>
                        </a:rPr>
                        <a:t>Gurgaon</a:t>
                      </a:r>
                      <a:r>
                        <a:rPr lang="en-US" sz="1300" kern="1200" dirty="0" smtClean="0">
                          <a:latin typeface="Calibri" pitchFamily="34" charset="0"/>
                          <a:cs typeface="Calibri" pitchFamily="34" charset="0"/>
                        </a:rPr>
                        <a:t>" /&gt;</a:t>
                      </a:r>
                    </a:p>
                    <a:p>
                      <a:r>
                        <a:rPr lang="en-US" sz="1300" kern="1200" dirty="0" smtClean="0">
                          <a:latin typeface="Calibri" pitchFamily="34" charset="0"/>
                          <a:cs typeface="Calibri" pitchFamily="34" charset="0"/>
                        </a:rPr>
                        <a:t>                      &lt;property name="pin" value="122001" /&gt;</a:t>
                      </a:r>
                    </a:p>
                    <a:p>
                      <a:r>
                        <a:rPr lang="en-US" sz="1300" kern="1200" dirty="0" smtClean="0">
                          <a:latin typeface="Calibri" pitchFamily="34" charset="0"/>
                          <a:cs typeface="Calibri" pitchFamily="34" charset="0"/>
                        </a:rPr>
                        <a:t>            &lt;/bean&gt;</a:t>
                      </a:r>
                      <a:endParaRPr lang="en-US" sz="1300" dirty="0" smtClean="0">
                        <a:latin typeface="Calibri" pitchFamily="34" charset="0"/>
                        <a:cs typeface="Calibri" pitchFamily="34" charset="0"/>
                      </a:endParaRPr>
                    </a:p>
                    <a:p>
                      <a:r>
                        <a:rPr lang="en-US" sz="1300" dirty="0" smtClean="0">
                          <a:latin typeface="Calibri" pitchFamily="34" charset="0"/>
                          <a:cs typeface="Calibri" pitchFamily="34" charset="0"/>
                        </a:rPr>
                        <a:t>&lt;/beans&gt;</a:t>
                      </a:r>
                      <a:endParaRPr lang="en-US" sz="13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@Qualifier</a:t>
            </a:r>
            <a:r>
              <a:rPr lang="en-US" sz="2800" dirty="0" smtClean="0">
                <a:latin typeface="Calibri" pitchFamily="34" charset="0"/>
                <a:cs typeface="Calibri" pitchFamily="34" charset="0"/>
              </a:rPr>
              <a:t> annotation</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in such case we can use </a:t>
            </a:r>
            <a:r>
              <a:rPr lang="en-US" sz="1400" b="1" dirty="0" smtClean="0">
                <a:latin typeface="Calibri" pitchFamily="34" charset="0"/>
                <a:cs typeface="Calibri" pitchFamily="34" charset="0"/>
              </a:rPr>
              <a:t>@Qualifier</a:t>
            </a:r>
            <a:r>
              <a:rPr lang="en-US" sz="1400" dirty="0" smtClean="0">
                <a:latin typeface="Calibri" pitchFamily="34" charset="0"/>
                <a:cs typeface="Calibri" pitchFamily="34" charset="0"/>
              </a:rPr>
              <a:t> annotation along with </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Autowired</a:t>
            </a:r>
            <a:r>
              <a:rPr lang="en-US" sz="1400" dirty="0" smtClean="0">
                <a:latin typeface="Calibri" pitchFamily="34" charset="0"/>
                <a:cs typeface="Calibri" pitchFamily="34" charset="0"/>
              </a:rPr>
              <a:t> to remove the confusion by specifying which exact bean will be wired.</a:t>
            </a: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1142976" y="2263150"/>
          <a:ext cx="6096000" cy="1584960"/>
        </p:xfrm>
        <a:graphic>
          <a:graphicData uri="http://schemas.openxmlformats.org/drawingml/2006/table">
            <a:tbl>
              <a:tblPr firstRow="1" bandRow="1">
                <a:tableStyleId>{2D5ABB26-0587-4C30-8999-92F81FD0307C}</a:tableStyleId>
              </a:tblPr>
              <a:tblGrid>
                <a:gridCol w="6096000"/>
              </a:tblGrid>
              <a:tr h="370840">
                <a:tc>
                  <a:txBody>
                    <a:bodyPr/>
                    <a:lstStyle/>
                    <a:p>
                      <a:r>
                        <a:rPr lang="en-US" sz="1400" b="1" kern="1200" dirty="0" smtClean="0">
                          <a:solidFill>
                            <a:schemeClr val="tx1"/>
                          </a:solidFill>
                          <a:latin typeface="Calibri" pitchFamily="34" charset="0"/>
                          <a:ea typeface="+mn-ea"/>
                          <a:cs typeface="Calibri" pitchFamily="34" charset="0"/>
                        </a:rPr>
                        <a:t>public class </a:t>
                      </a:r>
                      <a:r>
                        <a:rPr lang="en-US" sz="1400" b="1" kern="1200" dirty="0" err="1" smtClean="0">
                          <a:solidFill>
                            <a:schemeClr val="tx1"/>
                          </a:solidFill>
                          <a:latin typeface="Calibri" pitchFamily="34" charset="0"/>
                          <a:ea typeface="+mn-ea"/>
                          <a:cs typeface="Calibri" pitchFamily="34" charset="0"/>
                        </a:rPr>
                        <a:t>CustomerBean</a:t>
                      </a:r>
                      <a:r>
                        <a:rPr lang="en-US" sz="1400" b="1" kern="1200" dirty="0" smtClean="0">
                          <a:solidFill>
                            <a:schemeClr val="tx1"/>
                          </a:solidFill>
                          <a:latin typeface="Calibri" pitchFamily="34" charset="0"/>
                          <a:ea typeface="+mn-ea"/>
                          <a:cs typeface="Calibri" pitchFamily="34" charset="0"/>
                        </a:rPr>
                        <a:t> {</a:t>
                      </a:r>
                    </a:p>
                    <a:p>
                      <a:pPr lvl="1"/>
                      <a:r>
                        <a:rPr lang="en-US" sz="1400" b="1" kern="1200" dirty="0" smtClean="0">
                          <a:solidFill>
                            <a:schemeClr val="tx1"/>
                          </a:solidFill>
                          <a:latin typeface="Calibri" pitchFamily="34" charset="0"/>
                          <a:ea typeface="+mn-ea"/>
                          <a:cs typeface="Calibri" pitchFamily="34" charset="0"/>
                        </a:rPr>
                        <a:t>private String name;</a:t>
                      </a:r>
                    </a:p>
                    <a:p>
                      <a:pPr lvl="1"/>
                      <a:r>
                        <a:rPr lang="en-US" sz="1400" b="1" kern="1200" dirty="0" smtClean="0">
                          <a:solidFill>
                            <a:schemeClr val="tx1"/>
                          </a:solidFill>
                          <a:latin typeface="Calibri" pitchFamily="34" charset="0"/>
                          <a:ea typeface="+mn-ea"/>
                          <a:cs typeface="Calibri" pitchFamily="34" charset="0"/>
                        </a:rPr>
                        <a:t>private  String email;</a:t>
                      </a:r>
                    </a:p>
                    <a:p>
                      <a:pPr lvl="1"/>
                      <a:r>
                        <a:rPr lang="en-US" sz="1400" kern="1200" dirty="0" smtClean="0">
                          <a:solidFill>
                            <a:schemeClr val="tx1"/>
                          </a:solidFill>
                          <a:latin typeface="Calibri" pitchFamily="34" charset="0"/>
                          <a:ea typeface="+mn-ea"/>
                          <a:cs typeface="Calibri" pitchFamily="34" charset="0"/>
                        </a:rPr>
                        <a:t>@</a:t>
                      </a:r>
                      <a:r>
                        <a:rPr lang="en-US" sz="1400" kern="1200" dirty="0" err="1" smtClean="0">
                          <a:solidFill>
                            <a:schemeClr val="tx1"/>
                          </a:solidFill>
                          <a:latin typeface="Calibri" pitchFamily="34" charset="0"/>
                          <a:ea typeface="+mn-ea"/>
                          <a:cs typeface="Calibri" pitchFamily="34" charset="0"/>
                        </a:rPr>
                        <a:t>Autowired</a:t>
                      </a:r>
                      <a:endParaRPr lang="en-US" sz="1400" kern="1200" dirty="0" smtClean="0">
                        <a:solidFill>
                          <a:schemeClr val="tx1"/>
                        </a:solidFill>
                        <a:latin typeface="Calibri" pitchFamily="34" charset="0"/>
                        <a:ea typeface="+mn-ea"/>
                        <a:cs typeface="Calibri" pitchFamily="34" charset="0"/>
                      </a:endParaRPr>
                    </a:p>
                    <a:p>
                      <a:pPr lvl="1"/>
                      <a:r>
                        <a:rPr lang="en-US" sz="1400" kern="1200" dirty="0" smtClean="0">
                          <a:solidFill>
                            <a:schemeClr val="tx1"/>
                          </a:solidFill>
                          <a:latin typeface="Calibri" pitchFamily="34" charset="0"/>
                          <a:ea typeface="+mn-ea"/>
                          <a:cs typeface="Calibri" pitchFamily="34" charset="0"/>
                        </a:rPr>
                        <a:t>@Qualifier("add1")</a:t>
                      </a:r>
                    </a:p>
                    <a:p>
                      <a:pPr lvl="1"/>
                      <a:r>
                        <a:rPr lang="en-US" sz="1400" b="1" kern="1200" dirty="0" smtClean="0">
                          <a:solidFill>
                            <a:schemeClr val="tx1"/>
                          </a:solidFill>
                          <a:latin typeface="Calibri" pitchFamily="34" charset="0"/>
                          <a:ea typeface="+mn-ea"/>
                          <a:cs typeface="Calibri" pitchFamily="34" charset="0"/>
                        </a:rPr>
                        <a:t>private Address </a:t>
                      </a:r>
                      <a:r>
                        <a:rPr lang="en-US" sz="1400" b="1" kern="1200" dirty="0" err="1" smtClean="0">
                          <a:solidFill>
                            <a:schemeClr val="tx1"/>
                          </a:solidFill>
                          <a:latin typeface="Calibri" pitchFamily="34" charset="0"/>
                          <a:ea typeface="+mn-ea"/>
                          <a:cs typeface="Calibri" pitchFamily="34" charset="0"/>
                        </a:rPr>
                        <a:t>address</a:t>
                      </a:r>
                      <a:r>
                        <a:rPr lang="en-US" sz="1400" b="1" kern="1200" dirty="0" smtClean="0">
                          <a:solidFill>
                            <a:schemeClr val="tx1"/>
                          </a:solidFill>
                          <a:latin typeface="Calibri" pitchFamily="34" charset="0"/>
                          <a:ea typeface="+mn-ea"/>
                          <a:cs typeface="Calibri" pitchFamily="34" charset="0"/>
                        </a:rPr>
                        <a:t>;</a:t>
                      </a:r>
                    </a:p>
                    <a:p>
                      <a:pPr lvl="0"/>
                      <a:r>
                        <a:rPr lang="en-US" sz="1400" b="1" kern="1200" dirty="0" smtClean="0">
                          <a:solidFill>
                            <a:schemeClr val="tx1"/>
                          </a:solidFill>
                          <a:latin typeface="Calibri" pitchFamily="34" charset="0"/>
                          <a:ea typeface="+mn-ea"/>
                          <a:cs typeface="Calibri" pitchFamily="34" charset="0"/>
                        </a:rPr>
                        <a:t>}</a:t>
                      </a:r>
                      <a:endParaRPr lang="en-US" sz="14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@Value</a:t>
            </a:r>
            <a:r>
              <a:rPr lang="en-US" sz="2800" dirty="0" smtClean="0">
                <a:latin typeface="Calibri" pitchFamily="34" charset="0"/>
                <a:cs typeface="Calibri" pitchFamily="34" charset="0"/>
              </a:rPr>
              <a:t> annotation</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To read the value from the properties file we use @Value annotation</a:t>
            </a:r>
          </a:p>
          <a:p>
            <a:pPr algn="just"/>
            <a:r>
              <a:rPr lang="en-US" sz="1400" dirty="0" smtClean="0">
                <a:latin typeface="Calibri" pitchFamily="34" charset="0"/>
                <a:cs typeface="Calibri" pitchFamily="34" charset="0"/>
              </a:rPr>
              <a:t>Following are the steps for accessing the property file values in the Spring application :</a:t>
            </a:r>
          </a:p>
          <a:p>
            <a:pPr algn="just"/>
            <a:r>
              <a:rPr lang="en-US" sz="1400" dirty="0" smtClean="0">
                <a:latin typeface="Calibri" pitchFamily="34" charset="0"/>
                <a:cs typeface="Calibri" pitchFamily="34" charset="0"/>
              </a:rPr>
              <a:t>Add the property file details to spring bean configuration file. You have to use the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 prefix if you want to load the files from the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Create a properties file in the same name that is configured in the XML file and put it under the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 folders. In most scenarios, source folders will be by default kept under the </a:t>
            </a:r>
            <a:r>
              <a:rPr lang="en-US" sz="1400" dirty="0" err="1" smtClean="0">
                <a:latin typeface="Calibri" pitchFamily="34" charset="0"/>
                <a:cs typeface="Calibri" pitchFamily="34" charset="0"/>
              </a:rPr>
              <a:t>classpath</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Use @Value annotation to get the property value. @Value annotation takes the string parameter which is “key” used in the properties file. This annotation has to be used with variables to inject the value.</a:t>
            </a:r>
          </a:p>
          <a:p>
            <a:pPr algn="just"/>
            <a:r>
              <a:rPr lang="en-US" sz="1400" b="1" i="1" dirty="0" smtClean="0">
                <a:latin typeface="Calibri" pitchFamily="34" charset="0"/>
                <a:cs typeface="Calibri" pitchFamily="34" charset="0"/>
              </a:rPr>
              <a:t>@Value </a:t>
            </a:r>
            <a:r>
              <a:rPr lang="en-US" sz="1400" i="1" dirty="0" smtClean="0">
                <a:latin typeface="Calibri" pitchFamily="34" charset="0"/>
                <a:cs typeface="Calibri" pitchFamily="34" charset="0"/>
              </a:rPr>
              <a:t>has been available since Spring 3.0</a:t>
            </a: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@Value</a:t>
            </a:r>
            <a:r>
              <a:rPr lang="en-US" sz="2800" dirty="0" smtClean="0">
                <a:latin typeface="Calibri" pitchFamily="34" charset="0"/>
                <a:cs typeface="Calibri" pitchFamily="34" charset="0"/>
              </a:rPr>
              <a:t> annotation</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class</a:t>
                      </a:r>
                      <a:r>
                        <a:rPr lang="en-US" sz="1000" b="1" dirty="0" smtClean="0">
                          <a:solidFill>
                            <a:srgbClr val="000000"/>
                          </a:solidFill>
                          <a:latin typeface="Consolas"/>
                        </a:rPr>
                        <a:t> </a:t>
                      </a:r>
                      <a:r>
                        <a:rPr lang="en-US" sz="1000" b="1" dirty="0" err="1" smtClean="0">
                          <a:solidFill>
                            <a:srgbClr val="000000"/>
                          </a:solidFill>
                          <a:latin typeface="Consolas"/>
                        </a:rPr>
                        <a:t>CustomerBean</a:t>
                      </a:r>
                      <a:r>
                        <a:rPr lang="en-US" sz="1000" b="1" dirty="0" smtClean="0">
                          <a:solidFill>
                            <a:srgbClr val="000000"/>
                          </a:solidFill>
                          <a:latin typeface="Consolas"/>
                        </a:rPr>
                        <a:t> {</a:t>
                      </a:r>
                    </a:p>
                    <a:p>
                      <a:pPr algn="l"/>
                      <a:r>
                        <a:rPr lang="en-US" sz="1000" dirty="0" smtClean="0">
                          <a:solidFill>
                            <a:srgbClr val="646464"/>
                          </a:solidFill>
                          <a:latin typeface="Consolas"/>
                        </a:rPr>
                        <a:t>@Value</a:t>
                      </a:r>
                      <a:r>
                        <a:rPr lang="en-US" sz="1000" dirty="0" smtClean="0">
                          <a:solidFill>
                            <a:srgbClr val="000000"/>
                          </a:solidFill>
                          <a:latin typeface="Consolas"/>
                        </a:rPr>
                        <a:t>(</a:t>
                      </a:r>
                      <a:r>
                        <a:rPr lang="en-US" sz="1000" dirty="0" smtClean="0">
                          <a:solidFill>
                            <a:srgbClr val="2A00FF"/>
                          </a:solidFill>
                          <a:latin typeface="Consolas"/>
                        </a:rPr>
                        <a:t>"${name}"</a:t>
                      </a:r>
                      <a:r>
                        <a:rPr lang="en-US" sz="1000"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name</a:t>
                      </a:r>
                      <a:r>
                        <a:rPr lang="en-US" sz="1000" b="1"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email</a:t>
                      </a:r>
                      <a:r>
                        <a:rPr lang="en-US" sz="1000" b="1"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String </a:t>
                      </a:r>
                      <a:r>
                        <a:rPr lang="en-US" sz="1000" b="1" dirty="0" err="1" smtClean="0">
                          <a:solidFill>
                            <a:srgbClr val="000000"/>
                          </a:solidFill>
                          <a:latin typeface="Consolas"/>
                        </a:rPr>
                        <a:t>getName</a:t>
                      </a:r>
                      <a:r>
                        <a:rPr lang="en-US" sz="1000" b="1" dirty="0" smtClean="0">
                          <a:solidFill>
                            <a:srgbClr val="000000"/>
                          </a:solidFill>
                          <a:latin typeface="Consolas"/>
                        </a:rPr>
                        <a:t>() {</a:t>
                      </a:r>
                    </a:p>
                    <a:p>
                      <a:pPr algn="l"/>
                      <a:r>
                        <a:rPr lang="en-US" sz="1000" b="1" dirty="0" smtClean="0">
                          <a:solidFill>
                            <a:srgbClr val="7F0055"/>
                          </a:solidFill>
                          <a:latin typeface="Consolas"/>
                        </a:rPr>
                        <a:t>return</a:t>
                      </a:r>
                      <a:r>
                        <a:rPr lang="en-US" sz="1000" b="1" dirty="0" smtClean="0">
                          <a:solidFill>
                            <a:srgbClr val="000000"/>
                          </a:solidFill>
                          <a:latin typeface="Consolas"/>
                        </a:rPr>
                        <a:t> </a:t>
                      </a:r>
                      <a:r>
                        <a:rPr lang="en-US" sz="1000" b="1" dirty="0" smtClean="0">
                          <a:solidFill>
                            <a:srgbClr val="0000C0"/>
                          </a:solidFill>
                          <a:latin typeface="Consolas"/>
                        </a:rPr>
                        <a:t>name</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setName</a:t>
                      </a:r>
                      <a:r>
                        <a:rPr lang="en-US" sz="1000" b="1" dirty="0" smtClean="0">
                          <a:solidFill>
                            <a:srgbClr val="000000"/>
                          </a:solidFill>
                          <a:latin typeface="Consolas"/>
                        </a:rPr>
                        <a:t>(String name) {</a:t>
                      </a:r>
                    </a:p>
                    <a:p>
                      <a:pPr algn="l"/>
                      <a:r>
                        <a:rPr lang="en-US" sz="1000" b="1" dirty="0" smtClean="0">
                          <a:solidFill>
                            <a:srgbClr val="7F0055"/>
                          </a:solidFill>
                          <a:latin typeface="Consolas"/>
                        </a:rPr>
                        <a:t>this</a:t>
                      </a:r>
                      <a:r>
                        <a:rPr lang="en-US" sz="1000" b="1" dirty="0" smtClean="0">
                          <a:solidFill>
                            <a:srgbClr val="000000"/>
                          </a:solidFill>
                          <a:latin typeface="Consolas"/>
                        </a:rPr>
                        <a:t>.</a:t>
                      </a:r>
                      <a:r>
                        <a:rPr lang="en-US" sz="1000" b="1" dirty="0" smtClean="0">
                          <a:solidFill>
                            <a:srgbClr val="0000C0"/>
                          </a:solidFill>
                          <a:latin typeface="Consolas"/>
                        </a:rPr>
                        <a:t>name</a:t>
                      </a:r>
                      <a:r>
                        <a:rPr lang="en-US" sz="1000" b="1" dirty="0" smtClean="0">
                          <a:solidFill>
                            <a:srgbClr val="000000"/>
                          </a:solidFill>
                          <a:latin typeface="Consolas"/>
                        </a:rPr>
                        <a:t> = name;</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String </a:t>
                      </a:r>
                      <a:r>
                        <a:rPr lang="en-US" sz="1000" b="1" dirty="0" err="1" smtClean="0">
                          <a:solidFill>
                            <a:srgbClr val="000000"/>
                          </a:solidFill>
                          <a:latin typeface="Consolas"/>
                        </a:rPr>
                        <a:t>getEmail</a:t>
                      </a:r>
                      <a:r>
                        <a:rPr lang="en-US" sz="1000" b="1" dirty="0" smtClean="0">
                          <a:solidFill>
                            <a:srgbClr val="000000"/>
                          </a:solidFill>
                          <a:latin typeface="Consolas"/>
                        </a:rPr>
                        <a:t>() {</a:t>
                      </a:r>
                    </a:p>
                    <a:p>
                      <a:pPr algn="l"/>
                      <a:r>
                        <a:rPr lang="en-US" sz="1000" b="1" dirty="0" smtClean="0">
                          <a:solidFill>
                            <a:srgbClr val="7F0055"/>
                          </a:solidFill>
                          <a:latin typeface="Consolas"/>
                        </a:rPr>
                        <a:t>return</a:t>
                      </a:r>
                      <a:r>
                        <a:rPr lang="en-US" sz="1000" b="1" dirty="0" smtClean="0">
                          <a:solidFill>
                            <a:srgbClr val="000000"/>
                          </a:solidFill>
                          <a:latin typeface="Consolas"/>
                        </a:rPr>
                        <a:t> </a:t>
                      </a:r>
                      <a:r>
                        <a:rPr lang="en-US" sz="1000" b="1" dirty="0" smtClean="0">
                          <a:solidFill>
                            <a:srgbClr val="0000C0"/>
                          </a:solidFill>
                          <a:latin typeface="Consolas"/>
                        </a:rPr>
                        <a:t>email</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setEmail</a:t>
                      </a:r>
                      <a:r>
                        <a:rPr lang="en-US" sz="1000" b="1" dirty="0" smtClean="0">
                          <a:solidFill>
                            <a:srgbClr val="000000"/>
                          </a:solidFill>
                          <a:latin typeface="Consolas"/>
                        </a:rPr>
                        <a:t>(String email) {</a:t>
                      </a:r>
                    </a:p>
                    <a:p>
                      <a:pPr algn="l"/>
                      <a:r>
                        <a:rPr lang="en-US" sz="1000" b="1" dirty="0" err="1" smtClean="0">
                          <a:solidFill>
                            <a:srgbClr val="7F0055"/>
                          </a:solidFill>
                          <a:latin typeface="Consolas"/>
                        </a:rPr>
                        <a:t>this</a:t>
                      </a:r>
                      <a:r>
                        <a:rPr lang="en-US" sz="1000" b="1" dirty="0" err="1" smtClean="0">
                          <a:solidFill>
                            <a:srgbClr val="000000"/>
                          </a:solidFill>
                          <a:latin typeface="Consolas"/>
                        </a:rPr>
                        <a:t>.</a:t>
                      </a:r>
                      <a:r>
                        <a:rPr lang="en-US" sz="1000" b="1" dirty="0" err="1" smtClean="0">
                          <a:solidFill>
                            <a:srgbClr val="0000C0"/>
                          </a:solidFill>
                          <a:latin typeface="Consolas"/>
                        </a:rPr>
                        <a:t>email</a:t>
                      </a:r>
                      <a:r>
                        <a:rPr lang="en-US" sz="1000" b="1" dirty="0" smtClean="0">
                          <a:solidFill>
                            <a:srgbClr val="000000"/>
                          </a:solidFill>
                          <a:latin typeface="Consolas"/>
                        </a:rPr>
                        <a:t> = email;</a:t>
                      </a:r>
                    </a:p>
                    <a:p>
                      <a:pPr algn="l"/>
                      <a:r>
                        <a:rPr lang="en-US" sz="1000" dirty="0" smtClean="0">
                          <a:solidFill>
                            <a:srgbClr val="000000"/>
                          </a:solidFill>
                          <a:latin typeface="Consolas"/>
                        </a:rPr>
                        <a:t>}</a:t>
                      </a:r>
                      <a:endParaRPr lang="en-US" sz="1000" dirty="0" smtClean="0">
                        <a:latin typeface="Consolas"/>
                      </a:endParaRP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printCustomer</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"Name="</a:t>
                      </a:r>
                      <a:r>
                        <a:rPr lang="en-US" sz="1000" i="1" dirty="0" smtClean="0">
                          <a:solidFill>
                            <a:srgbClr val="000000"/>
                          </a:solidFill>
                          <a:latin typeface="Consolas"/>
                        </a:rPr>
                        <a:t>+</a:t>
                      </a:r>
                      <a:r>
                        <a:rPr lang="en-US" sz="1000" i="1" dirty="0" smtClean="0">
                          <a:solidFill>
                            <a:srgbClr val="0000C0"/>
                          </a:solidFill>
                          <a:latin typeface="Consolas"/>
                        </a:rPr>
                        <a:t>name</a:t>
                      </a:r>
                      <a:r>
                        <a:rPr lang="en-US" sz="1000" i="1" dirty="0" smtClean="0">
                          <a:solidFill>
                            <a:srgbClr val="000000"/>
                          </a:solidFill>
                          <a:latin typeface="Consolas"/>
                        </a:rPr>
                        <a:t>);</a:t>
                      </a:r>
                    </a:p>
                    <a:p>
                      <a:pPr algn="l"/>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a:t>
                      </a:r>
                      <a:r>
                        <a:rPr lang="en-US" sz="1000" i="1" dirty="0" smtClean="0">
                          <a:solidFill>
                            <a:srgbClr val="2A00FF"/>
                          </a:solidFill>
                          <a:latin typeface="Consolas"/>
                        </a:rPr>
                        <a:t>"Email="</a:t>
                      </a:r>
                      <a:r>
                        <a:rPr lang="en-US" sz="1000" i="1" dirty="0" smtClean="0">
                          <a:solidFill>
                            <a:srgbClr val="000000"/>
                          </a:solidFill>
                          <a:latin typeface="Consolas"/>
                        </a:rPr>
                        <a:t>+</a:t>
                      </a:r>
                      <a:r>
                        <a:rPr lang="en-US" sz="1000" i="1" dirty="0" smtClean="0">
                          <a:solidFill>
                            <a:srgbClr val="0000C0"/>
                          </a:solidFill>
                          <a:latin typeface="Consolas"/>
                        </a:rPr>
                        <a:t>email</a:t>
                      </a:r>
                      <a:r>
                        <a:rPr lang="en-US" sz="1000" i="1" dirty="0" smtClean="0">
                          <a:solidFill>
                            <a:srgbClr val="000000"/>
                          </a:solidFill>
                          <a:latin typeface="Consolas"/>
                        </a:rPr>
                        <a:t>);</a:t>
                      </a:r>
                    </a:p>
                    <a:p>
                      <a:pPr algn="l"/>
                      <a:r>
                        <a:rPr lang="en-US" sz="1000" dirty="0" smtClean="0">
                          <a:solidFill>
                            <a:srgbClr val="000000"/>
                          </a:solidFill>
                          <a:latin typeface="Consolas"/>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err="1" smtClean="0">
                          <a:solidFill>
                            <a:srgbClr val="7030A0"/>
                          </a:solidFill>
                          <a:latin typeface="Calibri" pitchFamily="34" charset="0"/>
                          <a:ea typeface="+mn-ea"/>
                          <a:cs typeface="Calibri" pitchFamily="34" charset="0"/>
                        </a:rPr>
                        <a:t>Application.properties</a:t>
                      </a:r>
                      <a:endParaRPr lang="en-US" sz="1200" u="sng" kern="1200" dirty="0" smtClean="0">
                        <a:solidFill>
                          <a:srgbClr val="7030A0"/>
                        </a:solidFill>
                        <a:latin typeface="Calibri" pitchFamily="34" charset="0"/>
                        <a:ea typeface="+mn-ea"/>
                        <a:cs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Calibri" pitchFamily="34" charset="0"/>
                          <a:ea typeface="+mn-ea"/>
                          <a:cs typeface="Calibri" pitchFamily="34" charset="0"/>
                        </a:rPr>
                        <a:t>name = </a:t>
                      </a:r>
                      <a:r>
                        <a:rPr lang="en-US" sz="1200" u="sng" kern="1200" dirty="0" err="1" smtClean="0">
                          <a:solidFill>
                            <a:schemeClr val="tx1"/>
                          </a:solidFill>
                          <a:latin typeface="Calibri" pitchFamily="34" charset="0"/>
                          <a:ea typeface="+mn-ea"/>
                          <a:cs typeface="Calibri" pitchFamily="34" charset="0"/>
                        </a:rPr>
                        <a:t>Saurabh</a:t>
                      </a:r>
                      <a:r>
                        <a:rPr lang="en-US" sz="1200" u="sng" kern="1200" dirty="0" smtClean="0">
                          <a:solidFill>
                            <a:schemeClr val="tx1"/>
                          </a:solidFill>
                          <a:latin typeface="Calibri" pitchFamily="34" charset="0"/>
                          <a:ea typeface="+mn-ea"/>
                          <a:cs typeface="Calibri" pitchFamily="34" charset="0"/>
                        </a:rPr>
                        <a:t> Sharma!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latin typeface="Calibri" pitchFamily="34" charset="0"/>
                        <a:ea typeface="+mn-ea"/>
                        <a:cs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latin typeface="Calibri" pitchFamily="34" charset="0"/>
                        <a:ea typeface="+mn-ea"/>
                        <a:cs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rgbClr val="7030A0"/>
                          </a:solidFill>
                          <a:latin typeface="Calibri" pitchFamily="34" charset="0"/>
                          <a:ea typeface="+mn-ea"/>
                          <a:cs typeface="Calibri" pitchFamily="34" charset="0"/>
                        </a:rPr>
                        <a:t>Beans.xml</a:t>
                      </a:r>
                    </a:p>
                    <a:p>
                      <a:pPr algn="l"/>
                      <a:r>
                        <a:rPr lang="en-US" sz="1200" dirty="0" smtClean="0">
                          <a:solidFill>
                            <a:srgbClr val="000000"/>
                          </a:solidFill>
                          <a:latin typeface="Calibri" pitchFamily="34" charset="0"/>
                          <a:cs typeface="Calibri" pitchFamily="34" charset="0"/>
                        </a:rPr>
                        <a:t>&lt;beans …&gt;</a:t>
                      </a:r>
                    </a:p>
                    <a:p>
                      <a:r>
                        <a:rPr lang="en-US" sz="1200" dirty="0" smtClean="0">
                          <a:solidFill>
                            <a:srgbClr val="000000"/>
                          </a:solidFill>
                          <a:latin typeface="Calibri" pitchFamily="34" charset="0"/>
                          <a:cs typeface="Calibri" pitchFamily="34" charset="0"/>
                        </a:rPr>
                        <a:t>    </a:t>
                      </a:r>
                      <a:r>
                        <a:rPr lang="en-US" sz="1200" kern="1200" dirty="0" smtClean="0">
                          <a:solidFill>
                            <a:schemeClr val="tx1"/>
                          </a:solidFill>
                          <a:latin typeface="Calibri" pitchFamily="34" charset="0"/>
                          <a:ea typeface="+mn-ea"/>
                          <a:cs typeface="Calibri" pitchFamily="34" charset="0"/>
                        </a:rPr>
                        <a:t>&lt;</a:t>
                      </a:r>
                      <a:r>
                        <a:rPr lang="en-US" sz="1200" kern="1200" dirty="0" err="1" smtClean="0">
                          <a:solidFill>
                            <a:schemeClr val="tx1"/>
                          </a:solidFill>
                          <a:latin typeface="Calibri" pitchFamily="34" charset="0"/>
                          <a:ea typeface="+mn-ea"/>
                          <a:cs typeface="Calibri" pitchFamily="34" charset="0"/>
                        </a:rPr>
                        <a:t>context:property</a:t>
                      </a:r>
                      <a:r>
                        <a:rPr lang="en-US" sz="1200" kern="1200" dirty="0" smtClean="0">
                          <a:solidFill>
                            <a:schemeClr val="tx1"/>
                          </a:solidFill>
                          <a:latin typeface="Calibri" pitchFamily="34" charset="0"/>
                          <a:ea typeface="+mn-ea"/>
                          <a:cs typeface="Calibri" pitchFamily="34" charset="0"/>
                        </a:rPr>
                        <a:t>-placeholder location=</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classpath:application.properties</a:t>
                      </a:r>
                      <a:r>
                        <a:rPr lang="en-US" sz="1200" i="1" kern="1200" dirty="0" smtClean="0">
                          <a:solidFill>
                            <a:schemeClr val="tx1"/>
                          </a:solidFill>
                          <a:latin typeface="Calibri" pitchFamily="34" charset="0"/>
                          <a:ea typeface="+mn-ea"/>
                          <a:cs typeface="Calibri" pitchFamily="34" charset="0"/>
                        </a:rPr>
                        <a:t>"/&gt;</a:t>
                      </a:r>
                    </a:p>
                    <a:p>
                      <a:r>
                        <a:rPr lang="en-US" sz="1200" kern="1200" dirty="0" smtClean="0">
                          <a:solidFill>
                            <a:schemeClr val="tx1"/>
                          </a:solidFill>
                          <a:latin typeface="Calibri" pitchFamily="34" charset="0"/>
                          <a:ea typeface="+mn-ea"/>
                          <a:cs typeface="Calibri" pitchFamily="34" charset="0"/>
                        </a:rPr>
                        <a:t>&lt;bean name=</a:t>
                      </a:r>
                      <a:r>
                        <a:rPr lang="en-US" sz="1200" i="1" kern="1200" dirty="0" smtClean="0">
                          <a:solidFill>
                            <a:schemeClr val="tx1"/>
                          </a:solidFill>
                          <a:latin typeface="Calibri" pitchFamily="34" charset="0"/>
                          <a:ea typeface="+mn-ea"/>
                          <a:cs typeface="Calibri" pitchFamily="34" charset="0"/>
                        </a:rPr>
                        <a:t>"customer" class="</a:t>
                      </a:r>
                      <a:r>
                        <a:rPr lang="en-US" sz="1200" i="1" kern="1200" dirty="0" err="1" smtClean="0">
                          <a:solidFill>
                            <a:schemeClr val="tx1"/>
                          </a:solidFill>
                          <a:latin typeface="Calibri" pitchFamily="34" charset="0"/>
                          <a:ea typeface="+mn-ea"/>
                          <a:cs typeface="Calibri" pitchFamily="34" charset="0"/>
                        </a:rPr>
                        <a:t>foo.CustomerBean</a:t>
                      </a:r>
                      <a:r>
                        <a:rPr lang="en-US" sz="1200" i="1" kern="1200" dirty="0" smtClean="0">
                          <a:solidFill>
                            <a:schemeClr val="tx1"/>
                          </a:solidFill>
                          <a:latin typeface="Calibri" pitchFamily="34" charset="0"/>
                          <a:ea typeface="+mn-ea"/>
                          <a:cs typeface="Calibri" pitchFamily="34" charset="0"/>
                        </a:rPr>
                        <a:t>"&gt;</a:t>
                      </a:r>
                    </a:p>
                    <a:p>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"email" value="mbacomp@gmail.com" /&gt;</a:t>
                      </a:r>
                    </a:p>
                    <a:p>
                      <a:r>
                        <a:rPr lang="en-US" sz="1200" kern="1200" dirty="0" smtClean="0">
                          <a:solidFill>
                            <a:schemeClr val="tx1"/>
                          </a:solidFill>
                          <a:latin typeface="Calibri" pitchFamily="34" charset="0"/>
                          <a:ea typeface="+mn-ea"/>
                          <a:cs typeface="Calibri" pitchFamily="34" charset="0"/>
                        </a:rPr>
                        <a:t>&lt;/bean&gt;</a:t>
                      </a:r>
                      <a:endParaRPr lang="en-US" sz="1200" dirty="0" smtClean="0">
                        <a:solidFill>
                          <a:srgbClr val="000000"/>
                        </a:solidFill>
                        <a:latin typeface="Calibri" pitchFamily="34" charset="0"/>
                        <a:cs typeface="Calibri" pitchFamily="34" charset="0"/>
                      </a:endParaRPr>
                    </a:p>
                    <a:p>
                      <a:pPr algn="l"/>
                      <a:r>
                        <a:rPr lang="en-US" sz="1200" dirty="0" smtClean="0">
                          <a:solidFill>
                            <a:srgbClr val="000000"/>
                          </a:solidFill>
                          <a:latin typeface="Calibri" pitchFamily="34" charset="0"/>
                          <a:cs typeface="Calibri" pitchFamily="34" charset="0"/>
                        </a:rPr>
                        <a:t>&lt;/beans&gt;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Spring Auto scanning components</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300" dirty="0" smtClean="0">
                <a:latin typeface="Calibri" pitchFamily="34" charset="0"/>
                <a:cs typeface="Calibri" pitchFamily="34" charset="0"/>
              </a:rPr>
              <a:t>Normally we declare all the beans  in XML bean configuration file, so that Spring container can detect and register your beans. Actually, Spring is able to auto scan, detect and instantiate your beans from pre-defined project package, no more tedious beans declaration in in XML file.</a:t>
            </a:r>
          </a:p>
          <a:p>
            <a:pPr algn="just"/>
            <a:r>
              <a:rPr lang="en-US" sz="1300" dirty="0" smtClean="0">
                <a:latin typeface="Calibri" pitchFamily="34" charset="0"/>
                <a:cs typeface="Calibri" pitchFamily="34" charset="0"/>
              </a:rPr>
              <a:t>Spring @Component, @Service, @Repository and @Controller annotations are used for automatic bean detection using </a:t>
            </a:r>
            <a:r>
              <a:rPr lang="en-US" sz="1300" dirty="0" err="1" smtClean="0">
                <a:latin typeface="Calibri" pitchFamily="34" charset="0"/>
                <a:cs typeface="Calibri" pitchFamily="34" charset="0"/>
              </a:rPr>
              <a:t>classpath</a:t>
            </a:r>
            <a:r>
              <a:rPr lang="en-US" sz="1300" dirty="0" smtClean="0">
                <a:latin typeface="Calibri" pitchFamily="34" charset="0"/>
                <a:cs typeface="Calibri" pitchFamily="34" charset="0"/>
              </a:rPr>
              <a:t> scan in Spring framework. @Component is a generic annotation. Difference of @Service, @Repository, @Controller with @Component is they are special cases of @Component and used for particular purposes. The difference is just classification only.</a:t>
            </a:r>
          </a:p>
          <a:p>
            <a:pPr algn="just"/>
            <a:r>
              <a:rPr lang="en-US" sz="1300" dirty="0" smtClean="0">
                <a:latin typeface="Calibri" pitchFamily="34" charset="0"/>
                <a:cs typeface="Calibri" pitchFamily="34" charset="0"/>
              </a:rPr>
              <a:t>In a multitier application, we will have different layers like presentation, service, business, data access etc. When a class is to be annotated for auto-detection by Spring, then we should use the respective stereotype as below.</a:t>
            </a:r>
          </a:p>
          <a:p>
            <a:pPr lvl="1"/>
            <a:r>
              <a:rPr lang="en-US" sz="1300" b="1" dirty="0" smtClean="0">
                <a:latin typeface="Calibri" pitchFamily="34" charset="0"/>
                <a:cs typeface="Calibri" pitchFamily="34" charset="0"/>
              </a:rPr>
              <a:t>@Component </a:t>
            </a:r>
            <a:r>
              <a:rPr lang="en-US" sz="1300" dirty="0" smtClean="0">
                <a:latin typeface="Calibri" pitchFamily="34" charset="0"/>
                <a:cs typeface="Calibri" pitchFamily="34" charset="0"/>
              </a:rPr>
              <a:t>– generic and can be used across application.</a:t>
            </a:r>
          </a:p>
          <a:p>
            <a:pPr lvl="1"/>
            <a:r>
              <a:rPr lang="en-US" sz="1300" b="1" dirty="0" smtClean="0">
                <a:latin typeface="Calibri" pitchFamily="34" charset="0"/>
                <a:cs typeface="Calibri" pitchFamily="34" charset="0"/>
              </a:rPr>
              <a:t>@Service </a:t>
            </a:r>
            <a:r>
              <a:rPr lang="en-US" sz="1300" dirty="0" smtClean="0">
                <a:latin typeface="Calibri" pitchFamily="34" charset="0"/>
                <a:cs typeface="Calibri" pitchFamily="34" charset="0"/>
              </a:rPr>
              <a:t>– annotate classes at service layer level.</a:t>
            </a:r>
          </a:p>
          <a:p>
            <a:pPr lvl="1"/>
            <a:r>
              <a:rPr lang="en-US" sz="1300" b="1" dirty="0" smtClean="0">
                <a:latin typeface="Calibri" pitchFamily="34" charset="0"/>
                <a:cs typeface="Calibri" pitchFamily="34" charset="0"/>
              </a:rPr>
              <a:t>@Controller </a:t>
            </a:r>
            <a:r>
              <a:rPr lang="en-US" sz="1300" dirty="0" smtClean="0">
                <a:latin typeface="Calibri" pitchFamily="34" charset="0"/>
                <a:cs typeface="Calibri" pitchFamily="34" charset="0"/>
              </a:rPr>
              <a:t>– annotate classes at presentation layers level, mainly used in Spring MVC.</a:t>
            </a:r>
          </a:p>
          <a:p>
            <a:pPr lvl="1"/>
            <a:r>
              <a:rPr lang="en-US" sz="1300" b="1" dirty="0" smtClean="0">
                <a:latin typeface="Calibri" pitchFamily="34" charset="0"/>
                <a:cs typeface="Calibri" pitchFamily="34" charset="0"/>
              </a:rPr>
              <a:t>@Repository </a:t>
            </a:r>
            <a:r>
              <a:rPr lang="en-US" sz="1300" dirty="0" smtClean="0">
                <a:latin typeface="Calibri" pitchFamily="34" charset="0"/>
                <a:cs typeface="Calibri" pitchFamily="34" charset="0"/>
              </a:rPr>
              <a:t>– annotate classes at persistence layer, which will act as database repository.</a:t>
            </a: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Spring 2.5 Annotations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Provides </a:t>
            </a:r>
            <a:r>
              <a:rPr lang="en-IN" sz="1400" dirty="0" smtClean="0">
                <a:latin typeface="Calibri" pitchFamily="34" charset="0"/>
                <a:cs typeface="Calibri" pitchFamily="34" charset="0"/>
              </a:rPr>
              <a:t>complete set of configuration annotations.</a:t>
            </a:r>
          </a:p>
          <a:p>
            <a:pPr lvl="1"/>
            <a:r>
              <a:rPr lang="en-IN" sz="1400" dirty="0" smtClean="0">
                <a:latin typeface="Calibri" pitchFamily="34" charset="0"/>
                <a:cs typeface="Calibri" pitchFamily="34" charset="0"/>
              </a:rPr>
              <a:t>@</a:t>
            </a:r>
            <a:r>
              <a:rPr lang="en-IN" sz="1400" dirty="0" err="1" smtClean="0">
                <a:latin typeface="Calibri" pitchFamily="34" charset="0"/>
                <a:cs typeface="Calibri" pitchFamily="34" charset="0"/>
              </a:rPr>
              <a:t>Autowired</a:t>
            </a:r>
            <a:endParaRPr lang="en-IN" sz="1400" dirty="0" smtClean="0">
              <a:latin typeface="Calibri" pitchFamily="34" charset="0"/>
              <a:cs typeface="Calibri" pitchFamily="34" charset="0"/>
            </a:endParaRPr>
          </a:p>
          <a:p>
            <a:pPr lvl="1"/>
            <a:r>
              <a:rPr lang="en-IN" sz="1400" dirty="0" smtClean="0">
                <a:latin typeface="Calibri" pitchFamily="34" charset="0"/>
                <a:cs typeface="Calibri" pitchFamily="34" charset="0"/>
              </a:rPr>
              <a:t>@Qualifier</a:t>
            </a:r>
          </a:p>
          <a:p>
            <a:pPr lvl="1"/>
            <a:r>
              <a:rPr lang="en-IN" sz="1400" dirty="0" smtClean="0">
                <a:latin typeface="Calibri" pitchFamily="34" charset="0"/>
                <a:cs typeface="Calibri" pitchFamily="34" charset="0"/>
              </a:rPr>
              <a:t>@Value</a:t>
            </a:r>
          </a:p>
          <a:p>
            <a:pPr lvl="1"/>
            <a:r>
              <a:rPr lang="en-US" sz="1400" dirty="0" smtClean="0">
                <a:latin typeface="Calibri" pitchFamily="34" charset="0"/>
                <a:cs typeface="Calibri" pitchFamily="34" charset="0"/>
              </a:rPr>
              <a:t>@Component, @Repository, @Service, @Controller, @Bean, </a:t>
            </a:r>
            <a:r>
              <a:rPr lang="en-US" sz="1400" smtClean="0">
                <a:latin typeface="Calibri" pitchFamily="34" charset="0"/>
                <a:cs typeface="Calibri" pitchFamily="34" charset="0"/>
              </a:rPr>
              <a:t>@Configuration</a:t>
            </a:r>
            <a:endParaRPr lang="en-IN" sz="1400" dirty="0" smtClean="0">
              <a:latin typeface="Calibri" pitchFamily="34" charset="0"/>
              <a:cs typeface="Calibri" pitchFamily="34" charset="0"/>
            </a:endParaRPr>
          </a:p>
          <a:p>
            <a:pPr lvl="1"/>
            <a:r>
              <a:rPr lang="en-IN" sz="1400" dirty="0" smtClean="0">
                <a:latin typeface="Calibri" pitchFamily="34" charset="0"/>
                <a:cs typeface="Calibri" pitchFamily="34" charset="0"/>
              </a:rPr>
              <a:t>@Resource, </a:t>
            </a:r>
          </a:p>
          <a:p>
            <a:pPr lvl="1"/>
            <a:r>
              <a:rPr lang="en-IN" sz="1400" dirty="0" smtClean="0">
                <a:latin typeface="Calibri" pitchFamily="34" charset="0"/>
                <a:cs typeface="Calibri" pitchFamily="34" charset="0"/>
              </a:rPr>
              <a:t>@</a:t>
            </a:r>
            <a:r>
              <a:rPr lang="en-IN" sz="1400" dirty="0" err="1" smtClean="0">
                <a:latin typeface="Calibri" pitchFamily="34" charset="0"/>
                <a:cs typeface="Calibri" pitchFamily="34" charset="0"/>
              </a:rPr>
              <a:t>PostConstruct</a:t>
            </a:r>
            <a:r>
              <a:rPr lang="en-IN" sz="1400" dirty="0" smtClean="0">
                <a:latin typeface="Calibri" pitchFamily="34" charset="0"/>
                <a:cs typeface="Calibri" pitchFamily="34" charset="0"/>
              </a:rPr>
              <a:t> and @</a:t>
            </a:r>
            <a:r>
              <a:rPr lang="en-IN" sz="1400" dirty="0" err="1" smtClean="0">
                <a:latin typeface="Calibri" pitchFamily="34" charset="0"/>
                <a:cs typeface="Calibri" pitchFamily="34" charset="0"/>
              </a:rPr>
              <a:t>PreDestroy</a:t>
            </a:r>
            <a:r>
              <a:rPr lang="en-IN" sz="1400" dirty="0" smtClean="0">
                <a:latin typeface="Calibri" pitchFamily="34" charset="0"/>
                <a:cs typeface="Calibri" pitchFamily="34" charset="0"/>
              </a:rPr>
              <a:t> .</a:t>
            </a:r>
            <a:endParaRPr lang="en-IN"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1800" b="1" dirty="0" smtClean="0">
                <a:latin typeface="Calibri" pitchFamily="34" charset="0"/>
                <a:cs typeface="Calibri" pitchFamily="34" charset="0"/>
              </a:rPr>
              <a:t>Is @Component is equivalent to @Service, @Controller , @Repository?</a:t>
            </a:r>
            <a:endParaRPr lang="en-US" sz="1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They are almost the same - all of them mean that the class is a Spring bean.</a:t>
            </a:r>
          </a:p>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You can choose to perform specific actions with them.</a:t>
            </a:r>
          </a:p>
          <a:p>
            <a:r>
              <a:rPr lang="en-US" sz="1400" dirty="0" smtClean="0">
                <a:latin typeface="Calibri" pitchFamily="34" charset="0"/>
                <a:cs typeface="Calibri" pitchFamily="34" charset="0"/>
              </a:rPr>
              <a:t>The three annotations are used to separate </a:t>
            </a:r>
            <a:r>
              <a:rPr lang="en-US" sz="1400" b="1" dirty="0" smtClean="0">
                <a:latin typeface="Calibri" pitchFamily="34" charset="0"/>
                <a:cs typeface="Calibri" pitchFamily="34" charset="0"/>
              </a:rPr>
              <a:t>"Layers"</a:t>
            </a:r>
            <a:r>
              <a:rPr lang="en-US" sz="1400" dirty="0" smtClean="0">
                <a:latin typeface="Calibri" pitchFamily="34" charset="0"/>
                <a:cs typeface="Calibri" pitchFamily="34" charset="0"/>
              </a:rPr>
              <a:t> in your application,</a:t>
            </a:r>
          </a:p>
          <a:p>
            <a:r>
              <a:rPr lang="en-US" sz="1400" b="1" dirty="0" smtClean="0">
                <a:latin typeface="Calibri" pitchFamily="34" charset="0"/>
                <a:cs typeface="Calibri" pitchFamily="34" charset="0"/>
              </a:rPr>
              <a:t>Controllers</a:t>
            </a:r>
            <a:r>
              <a:rPr lang="en-US" sz="1400" dirty="0" smtClean="0">
                <a:latin typeface="Calibri" pitchFamily="34" charset="0"/>
                <a:cs typeface="Calibri" pitchFamily="34" charset="0"/>
              </a:rPr>
              <a:t> just do stuff like dispatching, forwarding, calling service methods etc.</a:t>
            </a:r>
          </a:p>
          <a:p>
            <a:r>
              <a:rPr lang="en-US" sz="1400" b="1" dirty="0" smtClean="0">
                <a:latin typeface="Calibri" pitchFamily="34" charset="0"/>
                <a:cs typeface="Calibri" pitchFamily="34" charset="0"/>
              </a:rPr>
              <a:t>Service</a:t>
            </a:r>
            <a:r>
              <a:rPr lang="en-US" sz="1400" dirty="0" smtClean="0">
                <a:latin typeface="Calibri" pitchFamily="34" charset="0"/>
                <a:cs typeface="Calibri" pitchFamily="34" charset="0"/>
              </a:rPr>
              <a:t> Hold business Logic, Calculations etc.</a:t>
            </a:r>
          </a:p>
          <a:p>
            <a:r>
              <a:rPr lang="en-US" sz="1400" b="1" dirty="0" smtClean="0">
                <a:latin typeface="Calibri" pitchFamily="34" charset="0"/>
                <a:cs typeface="Calibri" pitchFamily="34" charset="0"/>
              </a:rPr>
              <a:t>Repository</a:t>
            </a:r>
            <a:r>
              <a:rPr lang="en-US" sz="1400" dirty="0" smtClean="0">
                <a:latin typeface="Calibri" pitchFamily="34" charset="0"/>
                <a:cs typeface="Calibri" pitchFamily="34" charset="0"/>
              </a:rPr>
              <a:t> are the DAOs(Data Access Objects), they access the database directly.</a:t>
            </a:r>
          </a:p>
          <a:p>
            <a:pPr marL="319088" lvl="1" indent="-319088" algn="just">
              <a:spcBef>
                <a:spcPts val="700"/>
              </a:spcBef>
              <a:buClr>
                <a:schemeClr val="accent2"/>
              </a:buClr>
              <a:buSzPct val="60000"/>
              <a:buFont typeface="Wingdings" pitchFamily="2" charset="2"/>
              <a:buChar char=""/>
            </a:pP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algn="l"/>
                      <a:r>
                        <a:rPr lang="en-US" sz="1000" b="1" u="sng" dirty="0" smtClean="0">
                          <a:solidFill>
                            <a:srgbClr val="7F0055"/>
                          </a:solidFill>
                          <a:latin typeface="Consolas"/>
                        </a:rPr>
                        <a:t>CustomerDTO.java</a:t>
                      </a:r>
                    </a:p>
                    <a:p>
                      <a:pPr algn="l"/>
                      <a:r>
                        <a:rPr lang="en-US" sz="1000" b="1" dirty="0" smtClean="0">
                          <a:solidFill>
                            <a:srgbClr val="7F0055"/>
                          </a:solidFill>
                          <a:latin typeface="Consolas"/>
                        </a:rPr>
                        <a:t>package</a:t>
                      </a:r>
                      <a:r>
                        <a:rPr lang="en-US" sz="1000" b="1" dirty="0" smtClean="0">
                          <a:solidFill>
                            <a:srgbClr val="000000"/>
                          </a:solidFill>
                          <a:latin typeface="Consolas"/>
                        </a:rPr>
                        <a:t> </a:t>
                      </a:r>
                      <a:r>
                        <a:rPr lang="en-US" sz="1000" b="1" dirty="0" err="1" smtClean="0">
                          <a:solidFill>
                            <a:srgbClr val="000000"/>
                          </a:solidFill>
                          <a:latin typeface="Consolas"/>
                        </a:rPr>
                        <a:t>dto</a:t>
                      </a:r>
                      <a:r>
                        <a:rPr lang="en-US" sz="1000" b="1" dirty="0" smtClean="0">
                          <a:solidFill>
                            <a:srgbClr val="000000"/>
                          </a:solidFill>
                          <a:latin typeface="Consolas"/>
                        </a:rPr>
                        <a:t>;</a:t>
                      </a:r>
                      <a:endParaRPr lang="en-US" sz="1000" dirty="0" smtClean="0">
                        <a:latin typeface="Consolas"/>
                      </a:endParaRPr>
                    </a:p>
                    <a:p>
                      <a:pPr algn="l"/>
                      <a:r>
                        <a:rPr lang="en-US" sz="1000" b="1" dirty="0" smtClean="0">
                          <a:solidFill>
                            <a:srgbClr val="7F0055"/>
                          </a:solidFill>
                          <a:latin typeface="Consolas"/>
                        </a:rPr>
                        <a:t>import</a:t>
                      </a:r>
                      <a:r>
                        <a:rPr lang="en-US" sz="1000" b="1" dirty="0" smtClean="0">
                          <a:solidFill>
                            <a:srgbClr val="000000"/>
                          </a:solidFill>
                          <a:latin typeface="Consolas"/>
                        </a:rPr>
                        <a:t> </a:t>
                      </a:r>
                      <a:r>
                        <a:rPr lang="en-US" sz="1000" b="1" dirty="0" err="1" smtClean="0">
                          <a:solidFill>
                            <a:srgbClr val="000000"/>
                          </a:solidFill>
                          <a:latin typeface="Consolas"/>
                        </a:rPr>
                        <a:t>org.springframework.stereotype.Component</a:t>
                      </a:r>
                      <a:r>
                        <a:rPr lang="en-US" sz="1000" b="1" dirty="0" smtClean="0">
                          <a:solidFill>
                            <a:srgbClr val="000000"/>
                          </a:solidFill>
                          <a:latin typeface="Consolas"/>
                        </a:rPr>
                        <a:t>;</a:t>
                      </a:r>
                    </a:p>
                    <a:p>
                      <a:pPr algn="l"/>
                      <a:endParaRPr lang="en-US" sz="1000" dirty="0" smtClean="0">
                        <a:latin typeface="Consolas"/>
                      </a:endParaRPr>
                    </a:p>
                    <a:p>
                      <a:pPr algn="l"/>
                      <a:r>
                        <a:rPr lang="en-US" sz="1000" dirty="0" smtClean="0">
                          <a:solidFill>
                            <a:srgbClr val="646464"/>
                          </a:solidFill>
                          <a:latin typeface="Consolas"/>
                        </a:rPr>
                        <a:t>@Component</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class</a:t>
                      </a:r>
                      <a:r>
                        <a:rPr lang="en-US" sz="1000" b="1" dirty="0" smtClean="0">
                          <a:solidFill>
                            <a:srgbClr val="000000"/>
                          </a:solidFill>
                          <a:latin typeface="Consolas"/>
                        </a:rPr>
                        <a:t> </a:t>
                      </a:r>
                      <a:r>
                        <a:rPr lang="en-US" sz="1000" b="1" dirty="0" err="1" smtClean="0">
                          <a:solidFill>
                            <a:srgbClr val="000000"/>
                          </a:solidFill>
                          <a:latin typeface="Consolas"/>
                        </a:rPr>
                        <a:t>CustomerDTO</a:t>
                      </a:r>
                      <a:r>
                        <a:rPr lang="en-US" sz="1000" b="1" dirty="0" smtClean="0">
                          <a:solidFill>
                            <a:srgbClr val="000000"/>
                          </a:solidFill>
                          <a:latin typeface="Consolas"/>
                        </a:rPr>
                        <a:t> {</a:t>
                      </a:r>
                    </a:p>
                    <a:p>
                      <a:pPr algn="l"/>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err="1" smtClean="0">
                          <a:solidFill>
                            <a:srgbClr val="0000C0"/>
                          </a:solidFill>
                          <a:latin typeface="Consolas"/>
                        </a:rPr>
                        <a:t>custID</a:t>
                      </a:r>
                      <a:r>
                        <a:rPr lang="en-US" sz="1000" b="1"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name</a:t>
                      </a:r>
                      <a:r>
                        <a:rPr lang="en-US" sz="1000" b="1"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phone</a:t>
                      </a:r>
                      <a:r>
                        <a:rPr lang="en-US" sz="1000" b="1"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String </a:t>
                      </a:r>
                      <a:r>
                        <a:rPr lang="en-US" sz="1000" b="1" dirty="0" err="1" smtClean="0">
                          <a:solidFill>
                            <a:srgbClr val="000000"/>
                          </a:solidFill>
                          <a:latin typeface="Consolas"/>
                        </a:rPr>
                        <a:t>getCustID</a:t>
                      </a:r>
                      <a:r>
                        <a:rPr lang="en-US" sz="1000" b="1" dirty="0" smtClean="0">
                          <a:solidFill>
                            <a:srgbClr val="000000"/>
                          </a:solidFill>
                          <a:latin typeface="Consolas"/>
                        </a:rPr>
                        <a:t>() {</a:t>
                      </a:r>
                    </a:p>
                    <a:p>
                      <a:pPr algn="l"/>
                      <a:r>
                        <a:rPr lang="en-US" sz="1000" b="1" dirty="0" smtClean="0">
                          <a:solidFill>
                            <a:srgbClr val="7F0055"/>
                          </a:solidFill>
                          <a:latin typeface="Consolas"/>
                        </a:rPr>
                        <a:t>return</a:t>
                      </a:r>
                      <a:r>
                        <a:rPr lang="en-US" sz="1000" b="1" dirty="0" smtClean="0">
                          <a:solidFill>
                            <a:srgbClr val="000000"/>
                          </a:solidFill>
                          <a:latin typeface="Consolas"/>
                        </a:rPr>
                        <a:t> </a:t>
                      </a:r>
                      <a:r>
                        <a:rPr lang="en-US" sz="1000" b="1" dirty="0" err="1" smtClean="0">
                          <a:solidFill>
                            <a:srgbClr val="0000C0"/>
                          </a:solidFill>
                          <a:latin typeface="Consolas"/>
                        </a:rPr>
                        <a:t>custID</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setCustID</a:t>
                      </a:r>
                      <a:r>
                        <a:rPr lang="en-US" sz="1000" b="1" dirty="0" smtClean="0">
                          <a:solidFill>
                            <a:srgbClr val="000000"/>
                          </a:solidFill>
                          <a:latin typeface="Consolas"/>
                        </a:rPr>
                        <a:t>(String </a:t>
                      </a:r>
                      <a:r>
                        <a:rPr lang="en-US" sz="1000" b="1" dirty="0" err="1" smtClean="0">
                          <a:solidFill>
                            <a:srgbClr val="000000"/>
                          </a:solidFill>
                          <a:latin typeface="Consolas"/>
                        </a:rPr>
                        <a:t>custID</a:t>
                      </a:r>
                      <a:r>
                        <a:rPr lang="en-US" sz="1000" b="1" dirty="0" smtClean="0">
                          <a:solidFill>
                            <a:srgbClr val="000000"/>
                          </a:solidFill>
                          <a:latin typeface="Consolas"/>
                        </a:rPr>
                        <a:t>) {</a:t>
                      </a:r>
                    </a:p>
                    <a:p>
                      <a:pPr algn="l"/>
                      <a:r>
                        <a:rPr lang="en-US" sz="1000" b="1" dirty="0" err="1" smtClean="0">
                          <a:solidFill>
                            <a:srgbClr val="7F0055"/>
                          </a:solidFill>
                          <a:latin typeface="Consolas"/>
                        </a:rPr>
                        <a:t>this</a:t>
                      </a:r>
                      <a:r>
                        <a:rPr lang="en-US" sz="1000" b="1" dirty="0" err="1" smtClean="0">
                          <a:solidFill>
                            <a:srgbClr val="000000"/>
                          </a:solidFill>
                          <a:latin typeface="Consolas"/>
                        </a:rPr>
                        <a:t>.</a:t>
                      </a:r>
                      <a:r>
                        <a:rPr lang="en-US" sz="1000" b="1" dirty="0" err="1" smtClean="0">
                          <a:solidFill>
                            <a:srgbClr val="0000C0"/>
                          </a:solidFill>
                          <a:latin typeface="Consolas"/>
                        </a:rPr>
                        <a:t>custID</a:t>
                      </a:r>
                      <a:r>
                        <a:rPr lang="en-US" sz="1000" b="1" dirty="0" smtClean="0">
                          <a:solidFill>
                            <a:srgbClr val="000000"/>
                          </a:solidFill>
                          <a:latin typeface="Consolas"/>
                        </a:rPr>
                        <a:t> = </a:t>
                      </a:r>
                      <a:r>
                        <a:rPr lang="en-US" sz="1000" b="1" dirty="0" err="1" smtClean="0">
                          <a:solidFill>
                            <a:srgbClr val="000000"/>
                          </a:solidFill>
                          <a:latin typeface="Consolas"/>
                        </a:rPr>
                        <a:t>custID</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String </a:t>
                      </a:r>
                      <a:r>
                        <a:rPr lang="en-US" sz="1000" b="1" dirty="0" err="1" smtClean="0">
                          <a:solidFill>
                            <a:srgbClr val="000000"/>
                          </a:solidFill>
                          <a:latin typeface="Consolas"/>
                        </a:rPr>
                        <a:t>getName</a:t>
                      </a:r>
                      <a:r>
                        <a:rPr lang="en-US" sz="1000" b="1" dirty="0" smtClean="0">
                          <a:solidFill>
                            <a:srgbClr val="000000"/>
                          </a:solidFill>
                          <a:latin typeface="Consolas"/>
                        </a:rPr>
                        <a:t>() {</a:t>
                      </a:r>
                    </a:p>
                    <a:p>
                      <a:pPr algn="l"/>
                      <a:r>
                        <a:rPr lang="en-US" sz="1000" b="1" dirty="0" smtClean="0">
                          <a:solidFill>
                            <a:srgbClr val="7F0055"/>
                          </a:solidFill>
                          <a:latin typeface="Consolas"/>
                        </a:rPr>
                        <a:t>return</a:t>
                      </a:r>
                      <a:r>
                        <a:rPr lang="en-US" sz="1000" b="1" dirty="0" smtClean="0">
                          <a:solidFill>
                            <a:srgbClr val="000000"/>
                          </a:solidFill>
                          <a:latin typeface="Consolas"/>
                        </a:rPr>
                        <a:t> </a:t>
                      </a:r>
                      <a:r>
                        <a:rPr lang="en-US" sz="1000" b="1" dirty="0" smtClean="0">
                          <a:solidFill>
                            <a:srgbClr val="0000C0"/>
                          </a:solidFill>
                          <a:latin typeface="Consolas"/>
                        </a:rPr>
                        <a:t>name</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setName</a:t>
                      </a:r>
                      <a:r>
                        <a:rPr lang="en-US" sz="1000" b="1" dirty="0" smtClean="0">
                          <a:solidFill>
                            <a:srgbClr val="000000"/>
                          </a:solidFill>
                          <a:latin typeface="Consolas"/>
                        </a:rPr>
                        <a:t>(String name) {</a:t>
                      </a:r>
                    </a:p>
                    <a:p>
                      <a:pPr algn="l"/>
                      <a:r>
                        <a:rPr lang="en-US" sz="1000" b="1" dirty="0" smtClean="0">
                          <a:solidFill>
                            <a:srgbClr val="7F0055"/>
                          </a:solidFill>
                          <a:latin typeface="Consolas"/>
                        </a:rPr>
                        <a:t>this</a:t>
                      </a:r>
                      <a:r>
                        <a:rPr lang="en-US" sz="1000" b="1" dirty="0" smtClean="0">
                          <a:solidFill>
                            <a:srgbClr val="000000"/>
                          </a:solidFill>
                          <a:latin typeface="Consolas"/>
                        </a:rPr>
                        <a:t>.</a:t>
                      </a:r>
                      <a:r>
                        <a:rPr lang="en-US" sz="1000" b="1" dirty="0" smtClean="0">
                          <a:solidFill>
                            <a:srgbClr val="0000C0"/>
                          </a:solidFill>
                          <a:latin typeface="Consolas"/>
                        </a:rPr>
                        <a:t>name</a:t>
                      </a:r>
                      <a:r>
                        <a:rPr lang="en-US" sz="1000" b="1" dirty="0" smtClean="0">
                          <a:solidFill>
                            <a:srgbClr val="000000"/>
                          </a:solidFill>
                          <a:latin typeface="Consolas"/>
                        </a:rPr>
                        <a:t> = name;</a:t>
                      </a:r>
                    </a:p>
                    <a:p>
                      <a:pPr algn="l"/>
                      <a:r>
                        <a:rPr lang="en-US" sz="1000" dirty="0" smtClean="0">
                          <a:solidFill>
                            <a:srgbClr val="000000"/>
                          </a:solidFill>
                          <a:latin typeface="Consolas"/>
                        </a:rPr>
                        <a:t>}</a:t>
                      </a:r>
                    </a:p>
                  </a:txBody>
                  <a:tcPr/>
                </a:tc>
                <a:tc>
                  <a:txBody>
                    <a:bodyPr/>
                    <a:lstStyle/>
                    <a:p>
                      <a:pPr algn="l"/>
                      <a:r>
                        <a:rPr lang="en-US" sz="1000" b="1" dirty="0" smtClean="0">
                          <a:solidFill>
                            <a:srgbClr val="7F0055"/>
                          </a:solidFill>
                          <a:latin typeface="Consolas"/>
                        </a:rPr>
                        <a:t>public</a:t>
                      </a:r>
                      <a:r>
                        <a:rPr lang="en-US" sz="1000" b="1" dirty="0" smtClean="0">
                          <a:solidFill>
                            <a:srgbClr val="000000"/>
                          </a:solidFill>
                          <a:latin typeface="Consolas"/>
                        </a:rPr>
                        <a:t> String </a:t>
                      </a:r>
                      <a:r>
                        <a:rPr lang="en-US" sz="1000" b="1" dirty="0" err="1" smtClean="0">
                          <a:solidFill>
                            <a:srgbClr val="000000"/>
                          </a:solidFill>
                          <a:latin typeface="Consolas"/>
                        </a:rPr>
                        <a:t>getPhone</a:t>
                      </a:r>
                      <a:r>
                        <a:rPr lang="en-US" sz="1000" b="1" dirty="0" smtClean="0">
                          <a:solidFill>
                            <a:srgbClr val="000000"/>
                          </a:solidFill>
                          <a:latin typeface="Consolas"/>
                        </a:rPr>
                        <a:t>() {</a:t>
                      </a:r>
                    </a:p>
                    <a:p>
                      <a:pPr algn="l"/>
                      <a:r>
                        <a:rPr lang="en-US" sz="1000" b="1" dirty="0" smtClean="0">
                          <a:solidFill>
                            <a:srgbClr val="7F0055"/>
                          </a:solidFill>
                          <a:latin typeface="Consolas"/>
                        </a:rPr>
                        <a:t>return</a:t>
                      </a:r>
                      <a:r>
                        <a:rPr lang="en-US" sz="1000" b="1" dirty="0" smtClean="0">
                          <a:solidFill>
                            <a:srgbClr val="000000"/>
                          </a:solidFill>
                          <a:latin typeface="Consolas"/>
                        </a:rPr>
                        <a:t> </a:t>
                      </a:r>
                      <a:r>
                        <a:rPr lang="en-US" sz="1000" b="1" dirty="0" smtClean="0">
                          <a:solidFill>
                            <a:srgbClr val="0000C0"/>
                          </a:solidFill>
                          <a:latin typeface="Consolas"/>
                        </a:rPr>
                        <a:t>phone</a:t>
                      </a:r>
                      <a:r>
                        <a:rPr lang="en-US" sz="1000" b="1" dirty="0" smtClean="0">
                          <a:solidFill>
                            <a:srgbClr val="000000"/>
                          </a:solidFill>
                          <a:latin typeface="Consolas"/>
                        </a:rPr>
                        <a:t>;</a:t>
                      </a:r>
                    </a:p>
                    <a:p>
                      <a:pPr algn="l"/>
                      <a:r>
                        <a:rPr lang="en-US" sz="1000" dirty="0" smtClean="0">
                          <a:solidFill>
                            <a:srgbClr val="000000"/>
                          </a:solidFill>
                          <a:latin typeface="Consolas"/>
                        </a:rPr>
                        <a:t>}</a:t>
                      </a: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void</a:t>
                      </a:r>
                      <a:r>
                        <a:rPr lang="en-US" sz="1000" b="1" dirty="0" smtClean="0">
                          <a:solidFill>
                            <a:srgbClr val="000000"/>
                          </a:solidFill>
                          <a:latin typeface="Consolas"/>
                        </a:rPr>
                        <a:t> </a:t>
                      </a:r>
                      <a:r>
                        <a:rPr lang="en-US" sz="1000" b="1" dirty="0" err="1" smtClean="0">
                          <a:solidFill>
                            <a:srgbClr val="000000"/>
                          </a:solidFill>
                          <a:latin typeface="Consolas"/>
                        </a:rPr>
                        <a:t>setPhone</a:t>
                      </a:r>
                      <a:r>
                        <a:rPr lang="en-US" sz="1000" b="1" dirty="0" smtClean="0">
                          <a:solidFill>
                            <a:srgbClr val="000000"/>
                          </a:solidFill>
                          <a:latin typeface="Consolas"/>
                        </a:rPr>
                        <a:t>(String phone) {</a:t>
                      </a:r>
                    </a:p>
                    <a:p>
                      <a:pPr algn="l"/>
                      <a:r>
                        <a:rPr lang="en-US" sz="1000" b="1" dirty="0" err="1" smtClean="0">
                          <a:solidFill>
                            <a:srgbClr val="7F0055"/>
                          </a:solidFill>
                          <a:latin typeface="Consolas"/>
                        </a:rPr>
                        <a:t>this</a:t>
                      </a:r>
                      <a:r>
                        <a:rPr lang="en-US" sz="1000" b="1" dirty="0" err="1" smtClean="0">
                          <a:solidFill>
                            <a:srgbClr val="000000"/>
                          </a:solidFill>
                          <a:latin typeface="Consolas"/>
                        </a:rPr>
                        <a:t>.</a:t>
                      </a:r>
                      <a:r>
                        <a:rPr lang="en-US" sz="1000" b="1" dirty="0" err="1" smtClean="0">
                          <a:solidFill>
                            <a:srgbClr val="0000C0"/>
                          </a:solidFill>
                          <a:latin typeface="Consolas"/>
                        </a:rPr>
                        <a:t>phone</a:t>
                      </a:r>
                      <a:r>
                        <a:rPr lang="en-US" sz="1000" b="1" dirty="0" smtClean="0">
                          <a:solidFill>
                            <a:srgbClr val="000000"/>
                          </a:solidFill>
                          <a:latin typeface="Consolas"/>
                        </a:rPr>
                        <a:t> = phone;</a:t>
                      </a:r>
                    </a:p>
                    <a:p>
                      <a:pPr algn="l"/>
                      <a:r>
                        <a:rPr lang="en-US" sz="1000" dirty="0" smtClean="0">
                          <a:solidFill>
                            <a:srgbClr val="000000"/>
                          </a:solidFill>
                          <a:latin typeface="Consolas"/>
                        </a:rPr>
                        <a:t>}</a:t>
                      </a:r>
                    </a:p>
                    <a:p>
                      <a:pPr algn="l"/>
                      <a:endParaRPr lang="en-US" sz="1000" dirty="0" smtClean="0">
                        <a:latin typeface="Consolas"/>
                      </a:endParaRPr>
                    </a:p>
                    <a:p>
                      <a:pPr algn="l"/>
                      <a:endParaRPr lang="en-US" sz="1000" dirty="0" smtClean="0">
                        <a:latin typeface="Consolas"/>
                      </a:endParaRPr>
                    </a:p>
                    <a:p>
                      <a:pPr algn="l"/>
                      <a:r>
                        <a:rPr lang="en-US" sz="1000" dirty="0" smtClean="0">
                          <a:solidFill>
                            <a:srgbClr val="000000"/>
                          </a:solidFill>
                          <a:latin typeface="Consola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Example(continued)</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marL="0" algn="l" rtl="0" eaLnBrk="1" hangingPunct="1"/>
                      <a:r>
                        <a:rPr lang="en-US" sz="1100" b="1" u="sng" kern="1200" dirty="0" smtClean="0">
                          <a:solidFill>
                            <a:srgbClr val="7F0055"/>
                          </a:solidFill>
                          <a:latin typeface="Consolas"/>
                          <a:ea typeface="+mn-ea"/>
                          <a:cs typeface="+mn-cs"/>
                        </a:rPr>
                        <a:t>CustomerDAO.java</a:t>
                      </a:r>
                    </a:p>
                    <a:p>
                      <a:pPr marL="0" algn="l" rtl="0" eaLnBrk="1" hangingPunct="1"/>
                      <a:endParaRPr lang="en-US" sz="1100" b="1" u="sng"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package </a:t>
                      </a:r>
                      <a:r>
                        <a:rPr lang="en-US" sz="1100" b="1" kern="1200" dirty="0" err="1" smtClean="0">
                          <a:solidFill>
                            <a:srgbClr val="7F0055"/>
                          </a:solidFill>
                          <a:latin typeface="Consolas"/>
                          <a:ea typeface="+mn-ea"/>
                          <a:cs typeface="+mn-cs"/>
                        </a:rPr>
                        <a:t>dao</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import </a:t>
                      </a:r>
                      <a:r>
                        <a:rPr lang="en-US" sz="1100" b="1" kern="1200" dirty="0" err="1" smtClean="0">
                          <a:solidFill>
                            <a:srgbClr val="7F0055"/>
                          </a:solidFill>
                          <a:latin typeface="Consolas"/>
                          <a:ea typeface="+mn-ea"/>
                          <a:cs typeface="+mn-cs"/>
                        </a:rPr>
                        <a:t>dto.CustomerDTO</a:t>
                      </a:r>
                      <a:r>
                        <a:rPr lang="en-US" sz="1100" b="1" kern="1200" dirty="0" smtClean="0">
                          <a:solidFill>
                            <a:srgbClr val="7F0055"/>
                          </a:solidFill>
                          <a:latin typeface="Consolas"/>
                          <a:ea typeface="+mn-ea"/>
                          <a:cs typeface="+mn-cs"/>
                        </a:rPr>
                        <a:t>;</a:t>
                      </a:r>
                    </a:p>
                    <a:p>
                      <a:pPr marL="0" algn="l" rtl="0" eaLnBrk="1" hangingPunct="1"/>
                      <a:endParaRPr lang="en-US" sz="1100" b="1"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public interface </a:t>
                      </a:r>
                      <a:r>
                        <a:rPr lang="en-US" sz="1100" b="1" kern="1200" dirty="0" err="1" smtClean="0">
                          <a:solidFill>
                            <a:srgbClr val="7F0055"/>
                          </a:solidFill>
                          <a:latin typeface="Consolas"/>
                          <a:ea typeface="+mn-ea"/>
                          <a:cs typeface="+mn-cs"/>
                        </a:rPr>
                        <a:t>CustomerDao</a:t>
                      </a:r>
                      <a:r>
                        <a:rPr lang="en-US" sz="1100" b="1" kern="1200" dirty="0" smtClean="0">
                          <a:solidFill>
                            <a:srgbClr val="7F0055"/>
                          </a:solidFill>
                          <a:latin typeface="Consolas"/>
                          <a:ea typeface="+mn-ea"/>
                          <a:cs typeface="+mn-cs"/>
                        </a:rPr>
                        <a:t> {</a:t>
                      </a:r>
                    </a:p>
                    <a:p>
                      <a:pPr marL="0" algn="l" rtl="0" eaLnBrk="1" hangingPunct="1"/>
                      <a:r>
                        <a:rPr lang="en-US" sz="1100" b="1" kern="1200" dirty="0" smtClean="0">
                          <a:solidFill>
                            <a:srgbClr val="7F0055"/>
                          </a:solidFill>
                          <a:latin typeface="Consolas"/>
                          <a:ea typeface="+mn-ea"/>
                          <a:cs typeface="+mn-cs"/>
                        </a:rPr>
                        <a:t>    public </a:t>
                      </a:r>
                      <a:r>
                        <a:rPr lang="en-US" sz="1100" b="1" kern="1200" dirty="0" err="1" smtClean="0">
                          <a:solidFill>
                            <a:srgbClr val="7F0055"/>
                          </a:solidFill>
                          <a:latin typeface="Consolas"/>
                          <a:ea typeface="+mn-ea"/>
                          <a:cs typeface="+mn-cs"/>
                        </a:rPr>
                        <a:t>CustomerDTO</a:t>
                      </a:r>
                      <a:r>
                        <a:rPr lang="en-US" sz="1100" b="1" kern="1200" dirty="0" smtClean="0">
                          <a:solidFill>
                            <a:srgbClr val="7F0055"/>
                          </a:solidFill>
                          <a:latin typeface="Consolas"/>
                          <a:ea typeface="+mn-ea"/>
                          <a:cs typeface="+mn-cs"/>
                        </a:rPr>
                        <a:t> </a:t>
                      </a:r>
                      <a:r>
                        <a:rPr lang="en-US" sz="1100" b="1" kern="1200" dirty="0" err="1" smtClean="0">
                          <a:solidFill>
                            <a:srgbClr val="7F0055"/>
                          </a:solidFill>
                          <a:latin typeface="Consolas"/>
                          <a:ea typeface="+mn-ea"/>
                          <a:cs typeface="+mn-cs"/>
                        </a:rPr>
                        <a:t>createCustomer</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a:t>
                      </a:r>
                    </a:p>
                    <a:p>
                      <a:pPr marL="0" algn="l" rtl="0" eaLnBrk="1" hangingPunct="1"/>
                      <a:endParaRPr lang="en-US" sz="1100" b="1" kern="1200" dirty="0" smtClean="0">
                        <a:solidFill>
                          <a:srgbClr val="7F0055"/>
                        </a:solidFill>
                        <a:latin typeface="Consolas"/>
                        <a:ea typeface="+mn-ea"/>
                        <a:cs typeface="+mn-cs"/>
                      </a:endParaRPr>
                    </a:p>
                    <a:p>
                      <a:pPr marL="0" algn="l" rtl="0" eaLnBrk="1" hangingPunct="1"/>
                      <a:endParaRPr lang="en-US" sz="1100" b="1" kern="1200" dirty="0" smtClean="0">
                        <a:solidFill>
                          <a:srgbClr val="7F0055"/>
                        </a:solidFill>
                        <a:latin typeface="Consolas"/>
                        <a:ea typeface="+mn-ea"/>
                        <a:cs typeface="+mn-cs"/>
                      </a:endParaRPr>
                    </a:p>
                  </a:txBody>
                  <a:tcPr/>
                </a:tc>
                <a:tc>
                  <a:txBody>
                    <a:bodyPr/>
                    <a:lstStyle/>
                    <a:p>
                      <a:pPr marL="0" algn="l" rtl="0" eaLnBrk="1" hangingPunct="1"/>
                      <a:r>
                        <a:rPr lang="en-US" sz="1100" b="1" u="sng" kern="1200" dirty="0" smtClean="0">
                          <a:solidFill>
                            <a:srgbClr val="7F0055"/>
                          </a:solidFill>
                          <a:latin typeface="Consolas"/>
                          <a:ea typeface="+mn-ea"/>
                          <a:cs typeface="+mn-cs"/>
                        </a:rPr>
                        <a:t>CustomerDaoImpl.java</a:t>
                      </a:r>
                    </a:p>
                    <a:p>
                      <a:pPr marL="0" algn="l" rtl="0" eaLnBrk="1" hangingPunct="1"/>
                      <a:endParaRPr lang="en-US" sz="1100" b="1" u="sng"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package </a:t>
                      </a:r>
                      <a:r>
                        <a:rPr lang="en-US" sz="1100" b="1" kern="1200" dirty="0" err="1" smtClean="0">
                          <a:solidFill>
                            <a:srgbClr val="7F0055"/>
                          </a:solidFill>
                          <a:latin typeface="Consolas"/>
                          <a:ea typeface="+mn-ea"/>
                          <a:cs typeface="+mn-cs"/>
                        </a:rPr>
                        <a:t>dao</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import </a:t>
                      </a:r>
                      <a:r>
                        <a:rPr lang="en-US" sz="1100" b="1" kern="1200" dirty="0" err="1" smtClean="0">
                          <a:solidFill>
                            <a:srgbClr val="7F0055"/>
                          </a:solidFill>
                          <a:latin typeface="Consolas"/>
                          <a:ea typeface="+mn-ea"/>
                          <a:cs typeface="+mn-cs"/>
                        </a:rPr>
                        <a:t>org.springframework.stereotype.Repository</a:t>
                      </a:r>
                      <a:r>
                        <a:rPr lang="en-US" sz="1100" b="1" kern="1200" dirty="0" smtClean="0">
                          <a:solidFill>
                            <a:srgbClr val="7F0055"/>
                          </a:solidFill>
                          <a:latin typeface="Consolas"/>
                          <a:ea typeface="+mn-ea"/>
                          <a:cs typeface="+mn-cs"/>
                        </a:rPr>
                        <a:t>;</a:t>
                      </a:r>
                    </a:p>
                    <a:p>
                      <a:pPr marL="0" algn="l" rtl="0" eaLnBrk="1" hangingPunct="1"/>
                      <a:endParaRPr lang="en-US" sz="1100" b="1"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import </a:t>
                      </a:r>
                      <a:r>
                        <a:rPr lang="en-US" sz="1100" b="1" kern="1200" dirty="0" err="1" smtClean="0">
                          <a:solidFill>
                            <a:srgbClr val="7F0055"/>
                          </a:solidFill>
                          <a:latin typeface="Consolas"/>
                          <a:ea typeface="+mn-ea"/>
                          <a:cs typeface="+mn-cs"/>
                        </a:rPr>
                        <a:t>dto.CustomerDTO</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@Repository("</a:t>
                      </a:r>
                      <a:r>
                        <a:rPr lang="en-US" sz="1100" b="1" kern="1200" dirty="0" err="1" smtClean="0">
                          <a:solidFill>
                            <a:srgbClr val="7F0055"/>
                          </a:solidFill>
                          <a:latin typeface="Consolas"/>
                          <a:ea typeface="+mn-ea"/>
                          <a:cs typeface="+mn-cs"/>
                        </a:rPr>
                        <a:t>customerDao</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public class </a:t>
                      </a:r>
                      <a:r>
                        <a:rPr lang="en-US" sz="1100" b="1" kern="1200" dirty="0" err="1" smtClean="0">
                          <a:solidFill>
                            <a:srgbClr val="7F0055"/>
                          </a:solidFill>
                          <a:latin typeface="Consolas"/>
                          <a:ea typeface="+mn-ea"/>
                          <a:cs typeface="+mn-cs"/>
                        </a:rPr>
                        <a:t>CustomerDaoImpl</a:t>
                      </a:r>
                      <a:r>
                        <a:rPr lang="en-US" sz="1100" b="1" kern="1200" dirty="0" smtClean="0">
                          <a:solidFill>
                            <a:srgbClr val="7F0055"/>
                          </a:solidFill>
                          <a:latin typeface="Consolas"/>
                          <a:ea typeface="+mn-ea"/>
                          <a:cs typeface="+mn-cs"/>
                        </a:rPr>
                        <a:t>  implements </a:t>
                      </a:r>
                      <a:r>
                        <a:rPr lang="en-US" sz="1100" b="1" kern="1200" dirty="0" err="1" smtClean="0">
                          <a:solidFill>
                            <a:srgbClr val="7F0055"/>
                          </a:solidFill>
                          <a:latin typeface="Consolas"/>
                          <a:ea typeface="+mn-ea"/>
                          <a:cs typeface="+mn-cs"/>
                        </a:rPr>
                        <a:t>CustomerDao</a:t>
                      </a:r>
                      <a:r>
                        <a:rPr lang="en-US" sz="1100" b="1" kern="1200" dirty="0" smtClean="0">
                          <a:solidFill>
                            <a:srgbClr val="7F0055"/>
                          </a:solidFill>
                          <a:latin typeface="Consolas"/>
                          <a:ea typeface="+mn-ea"/>
                          <a:cs typeface="+mn-cs"/>
                        </a:rPr>
                        <a:t>{</a:t>
                      </a:r>
                    </a:p>
                    <a:p>
                      <a:pPr marL="0" algn="l" rtl="0" eaLnBrk="1" hangingPunct="1"/>
                      <a:endParaRPr lang="en-US" sz="1100" b="1"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@Override</a:t>
                      </a:r>
                    </a:p>
                    <a:p>
                      <a:pPr marL="0" algn="l" rtl="0" eaLnBrk="1" hangingPunct="1"/>
                      <a:r>
                        <a:rPr lang="en-US" sz="1100" b="1" kern="1200" dirty="0" smtClean="0">
                          <a:solidFill>
                            <a:srgbClr val="7F0055"/>
                          </a:solidFill>
                          <a:latin typeface="Consolas"/>
                          <a:ea typeface="+mn-ea"/>
                          <a:cs typeface="+mn-cs"/>
                        </a:rPr>
                        <a:t>public </a:t>
                      </a:r>
                      <a:r>
                        <a:rPr lang="en-US" sz="1100" b="1" kern="1200" dirty="0" err="1" smtClean="0">
                          <a:solidFill>
                            <a:srgbClr val="7F0055"/>
                          </a:solidFill>
                          <a:latin typeface="Consolas"/>
                          <a:ea typeface="+mn-ea"/>
                          <a:cs typeface="+mn-cs"/>
                        </a:rPr>
                        <a:t>CustomerDTO</a:t>
                      </a:r>
                      <a:r>
                        <a:rPr lang="en-US" sz="1100" b="1" kern="1200" dirty="0" smtClean="0">
                          <a:solidFill>
                            <a:srgbClr val="7F0055"/>
                          </a:solidFill>
                          <a:latin typeface="Consolas"/>
                          <a:ea typeface="+mn-ea"/>
                          <a:cs typeface="+mn-cs"/>
                        </a:rPr>
                        <a:t> </a:t>
                      </a:r>
                      <a:r>
                        <a:rPr lang="en-US" sz="1100" b="1" kern="1200" dirty="0" err="1" smtClean="0">
                          <a:solidFill>
                            <a:srgbClr val="7F0055"/>
                          </a:solidFill>
                          <a:latin typeface="Consolas"/>
                          <a:ea typeface="+mn-ea"/>
                          <a:cs typeface="+mn-cs"/>
                        </a:rPr>
                        <a:t>createCustomer</a:t>
                      </a:r>
                      <a:r>
                        <a:rPr lang="en-US" sz="1100" b="1" kern="1200" dirty="0" smtClean="0">
                          <a:solidFill>
                            <a:srgbClr val="7F0055"/>
                          </a:solidFill>
                          <a:latin typeface="Consolas"/>
                          <a:ea typeface="+mn-ea"/>
                          <a:cs typeface="+mn-cs"/>
                        </a:rPr>
                        <a:t>() {</a:t>
                      </a:r>
                    </a:p>
                    <a:p>
                      <a:pPr marL="0" algn="l" rtl="0" eaLnBrk="1" hangingPunct="1"/>
                      <a:r>
                        <a:rPr lang="en-US" sz="1100" b="1" kern="1200" dirty="0" err="1" smtClean="0">
                          <a:solidFill>
                            <a:srgbClr val="7F0055"/>
                          </a:solidFill>
                          <a:latin typeface="Consolas"/>
                          <a:ea typeface="+mn-ea"/>
                          <a:cs typeface="+mn-cs"/>
                        </a:rPr>
                        <a:t>CustomerDTO</a:t>
                      </a:r>
                      <a:r>
                        <a:rPr lang="en-US" sz="1100" b="1" kern="1200" dirty="0" smtClean="0">
                          <a:solidFill>
                            <a:srgbClr val="7F0055"/>
                          </a:solidFill>
                          <a:latin typeface="Consolas"/>
                          <a:ea typeface="+mn-ea"/>
                          <a:cs typeface="+mn-cs"/>
                        </a:rPr>
                        <a:t> </a:t>
                      </a:r>
                      <a:r>
                        <a:rPr lang="en-US" sz="1100" b="1" kern="1200" dirty="0" err="1" smtClean="0">
                          <a:solidFill>
                            <a:srgbClr val="7F0055"/>
                          </a:solidFill>
                          <a:latin typeface="Consolas"/>
                          <a:ea typeface="+mn-ea"/>
                          <a:cs typeface="+mn-cs"/>
                        </a:rPr>
                        <a:t>obj</a:t>
                      </a:r>
                      <a:r>
                        <a:rPr lang="en-US" sz="1100" b="1" kern="1200" dirty="0" smtClean="0">
                          <a:solidFill>
                            <a:srgbClr val="7F0055"/>
                          </a:solidFill>
                          <a:latin typeface="Consolas"/>
                          <a:ea typeface="+mn-ea"/>
                          <a:cs typeface="+mn-cs"/>
                        </a:rPr>
                        <a:t>=new </a:t>
                      </a:r>
                      <a:r>
                        <a:rPr lang="en-US" sz="1100" b="1" kern="1200" dirty="0" err="1" smtClean="0">
                          <a:solidFill>
                            <a:srgbClr val="7F0055"/>
                          </a:solidFill>
                          <a:latin typeface="Consolas"/>
                          <a:ea typeface="+mn-ea"/>
                          <a:cs typeface="+mn-cs"/>
                        </a:rPr>
                        <a:t>CustomerDTO</a:t>
                      </a:r>
                      <a:r>
                        <a:rPr lang="en-US" sz="1100" b="1" kern="1200" dirty="0" smtClean="0">
                          <a:solidFill>
                            <a:srgbClr val="7F0055"/>
                          </a:solidFill>
                          <a:latin typeface="Consolas"/>
                          <a:ea typeface="+mn-ea"/>
                          <a:cs typeface="+mn-cs"/>
                        </a:rPr>
                        <a:t>();</a:t>
                      </a:r>
                    </a:p>
                    <a:p>
                      <a:pPr marL="0" algn="l" rtl="0" eaLnBrk="1" hangingPunct="1"/>
                      <a:r>
                        <a:rPr lang="en-US" sz="1100" b="1" kern="1200" dirty="0" err="1" smtClean="0">
                          <a:solidFill>
                            <a:srgbClr val="7F0055"/>
                          </a:solidFill>
                          <a:latin typeface="Consolas"/>
                          <a:ea typeface="+mn-ea"/>
                          <a:cs typeface="+mn-cs"/>
                        </a:rPr>
                        <a:t>obj.setCustID</a:t>
                      </a:r>
                      <a:r>
                        <a:rPr lang="en-US" sz="1100" b="1" kern="1200" dirty="0" smtClean="0">
                          <a:solidFill>
                            <a:srgbClr val="7F0055"/>
                          </a:solidFill>
                          <a:latin typeface="Consolas"/>
                          <a:ea typeface="+mn-ea"/>
                          <a:cs typeface="+mn-cs"/>
                        </a:rPr>
                        <a:t>("1001");</a:t>
                      </a:r>
                    </a:p>
                    <a:p>
                      <a:pPr marL="0" algn="l" rtl="0" eaLnBrk="1" hangingPunct="1"/>
                      <a:r>
                        <a:rPr lang="en-US" sz="1100" b="1" kern="1200" dirty="0" err="1" smtClean="0">
                          <a:solidFill>
                            <a:srgbClr val="7F0055"/>
                          </a:solidFill>
                          <a:latin typeface="Consolas"/>
                          <a:ea typeface="+mn-ea"/>
                          <a:cs typeface="+mn-cs"/>
                        </a:rPr>
                        <a:t>obj.setName</a:t>
                      </a:r>
                      <a:r>
                        <a:rPr lang="en-US" sz="1100" b="1" kern="1200" dirty="0" smtClean="0">
                          <a:solidFill>
                            <a:srgbClr val="7F0055"/>
                          </a:solidFill>
                          <a:latin typeface="Consolas"/>
                          <a:ea typeface="+mn-ea"/>
                          <a:cs typeface="+mn-cs"/>
                        </a:rPr>
                        <a:t>("</a:t>
                      </a:r>
                      <a:r>
                        <a:rPr lang="en-US" sz="1100" b="1" kern="1200" dirty="0" err="1" smtClean="0">
                          <a:solidFill>
                            <a:srgbClr val="7F0055"/>
                          </a:solidFill>
                          <a:latin typeface="Consolas"/>
                          <a:ea typeface="+mn-ea"/>
                          <a:cs typeface="+mn-cs"/>
                        </a:rPr>
                        <a:t>Suman</a:t>
                      </a:r>
                      <a:r>
                        <a:rPr lang="en-US" sz="1100" b="1" kern="1200" dirty="0" smtClean="0">
                          <a:solidFill>
                            <a:srgbClr val="7F0055"/>
                          </a:solidFill>
                          <a:latin typeface="Consolas"/>
                          <a:ea typeface="+mn-ea"/>
                          <a:cs typeface="+mn-cs"/>
                        </a:rPr>
                        <a:t>");</a:t>
                      </a:r>
                    </a:p>
                    <a:p>
                      <a:pPr marL="0" algn="l" rtl="0" eaLnBrk="1" hangingPunct="1"/>
                      <a:r>
                        <a:rPr lang="en-US" sz="1100" b="1" kern="1200" dirty="0" err="1" smtClean="0">
                          <a:solidFill>
                            <a:srgbClr val="7F0055"/>
                          </a:solidFill>
                          <a:latin typeface="Consolas"/>
                          <a:ea typeface="+mn-ea"/>
                          <a:cs typeface="+mn-cs"/>
                        </a:rPr>
                        <a:t>obj.setPhone</a:t>
                      </a:r>
                      <a:r>
                        <a:rPr lang="en-US" sz="1100" b="1" kern="1200" dirty="0" smtClean="0">
                          <a:solidFill>
                            <a:srgbClr val="7F0055"/>
                          </a:solidFill>
                          <a:latin typeface="Consolas"/>
                          <a:ea typeface="+mn-ea"/>
                          <a:cs typeface="+mn-cs"/>
                        </a:rPr>
                        <a:t>("9999596047");</a:t>
                      </a:r>
                    </a:p>
                    <a:p>
                      <a:pPr marL="0" algn="l" rtl="0" eaLnBrk="1" hangingPunct="1"/>
                      <a:r>
                        <a:rPr lang="en-US" sz="1100" b="1" kern="1200" dirty="0" smtClean="0">
                          <a:solidFill>
                            <a:srgbClr val="7F0055"/>
                          </a:solidFill>
                          <a:latin typeface="Consolas"/>
                          <a:ea typeface="+mn-ea"/>
                          <a:cs typeface="+mn-cs"/>
                        </a:rPr>
                        <a:t>return </a:t>
                      </a:r>
                      <a:r>
                        <a:rPr lang="en-US" sz="1100" b="1" kern="1200" dirty="0" err="1" smtClean="0">
                          <a:solidFill>
                            <a:srgbClr val="7F0055"/>
                          </a:solidFill>
                          <a:latin typeface="Consolas"/>
                          <a:ea typeface="+mn-ea"/>
                          <a:cs typeface="+mn-cs"/>
                        </a:rPr>
                        <a:t>obj</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Example(continued)</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marL="0" algn="l" rtl="0" eaLnBrk="1" hangingPunct="1"/>
                      <a:r>
                        <a:rPr lang="en-US" sz="1100" b="1" u="sng" kern="1200" dirty="0" smtClean="0">
                          <a:solidFill>
                            <a:srgbClr val="7F0055"/>
                          </a:solidFill>
                          <a:latin typeface="Consolas"/>
                          <a:ea typeface="+mn-ea"/>
                          <a:cs typeface="+mn-cs"/>
                        </a:rPr>
                        <a:t>CustomerService.java</a:t>
                      </a:r>
                    </a:p>
                    <a:p>
                      <a:pPr marL="0" algn="l" rtl="0" eaLnBrk="1" hangingPunct="1"/>
                      <a:endParaRPr lang="en-US" sz="1100" b="1" u="sng"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package service;</a:t>
                      </a:r>
                    </a:p>
                    <a:p>
                      <a:pPr marL="0" algn="l" rtl="0" eaLnBrk="1" hangingPunct="1"/>
                      <a:endParaRPr lang="en-US" sz="1100" b="1"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import </a:t>
                      </a:r>
                      <a:r>
                        <a:rPr lang="en-US" sz="1100" b="1" kern="1200" dirty="0" err="1" smtClean="0">
                          <a:solidFill>
                            <a:srgbClr val="7F0055"/>
                          </a:solidFill>
                          <a:latin typeface="Consolas"/>
                          <a:ea typeface="+mn-ea"/>
                          <a:cs typeface="+mn-cs"/>
                        </a:rPr>
                        <a:t>dto.CustomerDTO</a:t>
                      </a:r>
                      <a:r>
                        <a:rPr lang="en-US" sz="1100" b="1" kern="1200" dirty="0" smtClean="0">
                          <a:solidFill>
                            <a:srgbClr val="7F0055"/>
                          </a:solidFill>
                          <a:latin typeface="Consolas"/>
                          <a:ea typeface="+mn-ea"/>
                          <a:cs typeface="+mn-cs"/>
                        </a:rPr>
                        <a:t>;</a:t>
                      </a:r>
                    </a:p>
                    <a:p>
                      <a:pPr marL="0" algn="l" rtl="0" eaLnBrk="1" hangingPunct="1"/>
                      <a:endParaRPr lang="en-US" sz="1100" b="1"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public interface </a:t>
                      </a:r>
                      <a:r>
                        <a:rPr lang="en-US" sz="1100" b="1" kern="1200" dirty="0" err="1" smtClean="0">
                          <a:solidFill>
                            <a:srgbClr val="7F0055"/>
                          </a:solidFill>
                          <a:latin typeface="Consolas"/>
                          <a:ea typeface="+mn-ea"/>
                          <a:cs typeface="+mn-cs"/>
                        </a:rPr>
                        <a:t>CustomerService</a:t>
                      </a:r>
                      <a:r>
                        <a:rPr lang="en-US" sz="1100" b="1" kern="1200" dirty="0" smtClean="0">
                          <a:solidFill>
                            <a:srgbClr val="7F0055"/>
                          </a:solidFill>
                          <a:latin typeface="Consolas"/>
                          <a:ea typeface="+mn-ea"/>
                          <a:cs typeface="+mn-cs"/>
                        </a:rPr>
                        <a:t> {</a:t>
                      </a:r>
                    </a:p>
                    <a:p>
                      <a:pPr marL="0" algn="l" rtl="0" eaLnBrk="1" hangingPunct="1"/>
                      <a:r>
                        <a:rPr lang="en-US" sz="1100" b="1" kern="1200" dirty="0" smtClean="0">
                          <a:solidFill>
                            <a:srgbClr val="7F0055"/>
                          </a:solidFill>
                          <a:latin typeface="Consolas"/>
                          <a:ea typeface="+mn-ea"/>
                          <a:cs typeface="+mn-cs"/>
                        </a:rPr>
                        <a:t>public </a:t>
                      </a:r>
                      <a:r>
                        <a:rPr lang="en-US" sz="1100" b="1" kern="1200" dirty="0" err="1" smtClean="0">
                          <a:solidFill>
                            <a:srgbClr val="7F0055"/>
                          </a:solidFill>
                          <a:latin typeface="Consolas"/>
                          <a:ea typeface="+mn-ea"/>
                          <a:cs typeface="+mn-cs"/>
                        </a:rPr>
                        <a:t>CustomerDTO</a:t>
                      </a:r>
                      <a:r>
                        <a:rPr lang="en-US" sz="1100" b="1" kern="1200" dirty="0" smtClean="0">
                          <a:solidFill>
                            <a:srgbClr val="7F0055"/>
                          </a:solidFill>
                          <a:latin typeface="Consolas"/>
                          <a:ea typeface="+mn-ea"/>
                          <a:cs typeface="+mn-cs"/>
                        </a:rPr>
                        <a:t> </a:t>
                      </a:r>
                      <a:r>
                        <a:rPr lang="en-US" sz="1100" b="1" kern="1200" dirty="0" err="1" smtClean="0">
                          <a:solidFill>
                            <a:srgbClr val="7F0055"/>
                          </a:solidFill>
                          <a:latin typeface="Consolas"/>
                          <a:ea typeface="+mn-ea"/>
                          <a:cs typeface="+mn-cs"/>
                        </a:rPr>
                        <a:t>createCustomer</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a:t>
                      </a:r>
                    </a:p>
                  </a:txBody>
                  <a:tcPr/>
                </a:tc>
                <a:tc>
                  <a:txBody>
                    <a:bodyPr/>
                    <a:lstStyle/>
                    <a:p>
                      <a:pPr marL="0" algn="l" rtl="0" eaLnBrk="1" hangingPunct="1"/>
                      <a:r>
                        <a:rPr lang="en-US" sz="1100" b="1" u="sng" kern="1200" dirty="0" smtClean="0">
                          <a:solidFill>
                            <a:srgbClr val="7F0055"/>
                          </a:solidFill>
                          <a:latin typeface="Consolas"/>
                          <a:ea typeface="+mn-ea"/>
                          <a:cs typeface="+mn-cs"/>
                        </a:rPr>
                        <a:t>CustomerServiceImpl.java</a:t>
                      </a:r>
                    </a:p>
                    <a:p>
                      <a:pPr marL="0" algn="l" rtl="0" eaLnBrk="1" hangingPunct="1"/>
                      <a:endParaRPr lang="en-US" sz="1100" b="1" u="sng"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package service;</a:t>
                      </a:r>
                    </a:p>
                    <a:p>
                      <a:pPr marL="0" algn="l" rtl="0" eaLnBrk="1" hangingPunct="1"/>
                      <a:endParaRPr lang="en-US" sz="1100" b="1" kern="1200" dirty="0" smtClean="0">
                        <a:solidFill>
                          <a:srgbClr val="7F0055"/>
                        </a:solidFill>
                        <a:latin typeface="Consolas"/>
                        <a:ea typeface="+mn-ea"/>
                        <a:cs typeface="+mn-cs"/>
                      </a:endParaRPr>
                    </a:p>
                    <a:p>
                      <a:pPr marL="0" algn="l" rtl="0" eaLnBrk="1" hangingPunct="1"/>
                      <a:r>
                        <a:rPr lang="en-US" sz="1100" b="1" kern="1200" dirty="0" smtClean="0">
                          <a:solidFill>
                            <a:srgbClr val="7F0055"/>
                          </a:solidFill>
                          <a:latin typeface="Consolas"/>
                          <a:ea typeface="+mn-ea"/>
                          <a:cs typeface="+mn-cs"/>
                        </a:rPr>
                        <a:t>@Service("</a:t>
                      </a:r>
                      <a:r>
                        <a:rPr lang="en-US" sz="1100" b="1" kern="1200" dirty="0" err="1" smtClean="0">
                          <a:solidFill>
                            <a:srgbClr val="7F0055"/>
                          </a:solidFill>
                          <a:latin typeface="Consolas"/>
                          <a:ea typeface="+mn-ea"/>
                          <a:cs typeface="+mn-cs"/>
                        </a:rPr>
                        <a:t>customerManager</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public class </a:t>
                      </a:r>
                      <a:r>
                        <a:rPr lang="en-US" sz="1100" b="1" kern="1200" dirty="0" err="1" smtClean="0">
                          <a:solidFill>
                            <a:srgbClr val="7F0055"/>
                          </a:solidFill>
                          <a:latin typeface="Consolas"/>
                          <a:ea typeface="+mn-ea"/>
                          <a:cs typeface="+mn-cs"/>
                        </a:rPr>
                        <a:t>CustomerServiceImpl</a:t>
                      </a:r>
                      <a:r>
                        <a:rPr lang="en-US" sz="1100" b="1" kern="1200" dirty="0" smtClean="0">
                          <a:solidFill>
                            <a:srgbClr val="7F0055"/>
                          </a:solidFill>
                          <a:latin typeface="Consolas"/>
                          <a:ea typeface="+mn-ea"/>
                          <a:cs typeface="+mn-cs"/>
                        </a:rPr>
                        <a:t> implements </a:t>
                      </a:r>
                      <a:r>
                        <a:rPr lang="en-US" sz="1100" b="1" kern="1200" dirty="0" err="1" smtClean="0">
                          <a:solidFill>
                            <a:srgbClr val="7F0055"/>
                          </a:solidFill>
                          <a:latin typeface="Consolas"/>
                          <a:ea typeface="+mn-ea"/>
                          <a:cs typeface="+mn-cs"/>
                        </a:rPr>
                        <a:t>CustomerService</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a:t>
                      </a:r>
                      <a:r>
                        <a:rPr lang="en-US" sz="1100" b="1" kern="1200" dirty="0" err="1" smtClean="0">
                          <a:solidFill>
                            <a:srgbClr val="7F0055"/>
                          </a:solidFill>
                          <a:latin typeface="Consolas"/>
                          <a:ea typeface="+mn-ea"/>
                          <a:cs typeface="+mn-cs"/>
                        </a:rPr>
                        <a:t>Autowired</a:t>
                      </a:r>
                      <a:endParaRPr lang="en-US" sz="1100" b="1" kern="1200" dirty="0" smtClean="0">
                        <a:solidFill>
                          <a:srgbClr val="7F0055"/>
                        </a:solidFill>
                        <a:latin typeface="Consolas"/>
                        <a:ea typeface="+mn-ea"/>
                        <a:cs typeface="+mn-cs"/>
                      </a:endParaRPr>
                    </a:p>
                    <a:p>
                      <a:pPr marL="0" algn="l" rtl="0" eaLnBrk="1" hangingPunct="1"/>
                      <a:r>
                        <a:rPr lang="en-US" sz="1100" b="1" kern="1200" dirty="0" err="1" smtClean="0">
                          <a:solidFill>
                            <a:srgbClr val="7F0055"/>
                          </a:solidFill>
                          <a:latin typeface="Consolas"/>
                          <a:ea typeface="+mn-ea"/>
                          <a:cs typeface="+mn-cs"/>
                        </a:rPr>
                        <a:t>CustomerDao</a:t>
                      </a:r>
                      <a:r>
                        <a:rPr lang="en-US" sz="1100" b="1" kern="1200" dirty="0" smtClean="0">
                          <a:solidFill>
                            <a:srgbClr val="7F0055"/>
                          </a:solidFill>
                          <a:latin typeface="Consolas"/>
                          <a:ea typeface="+mn-ea"/>
                          <a:cs typeface="+mn-cs"/>
                        </a:rPr>
                        <a:t> </a:t>
                      </a:r>
                      <a:r>
                        <a:rPr lang="en-US" sz="1100" b="1" kern="1200" dirty="0" err="1" smtClean="0">
                          <a:solidFill>
                            <a:srgbClr val="7F0055"/>
                          </a:solidFill>
                          <a:latin typeface="Consolas"/>
                          <a:ea typeface="+mn-ea"/>
                          <a:cs typeface="+mn-cs"/>
                        </a:rPr>
                        <a:t>dao</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@Override</a:t>
                      </a:r>
                    </a:p>
                    <a:p>
                      <a:pPr marL="0" algn="l" rtl="0" eaLnBrk="1" hangingPunct="1"/>
                      <a:r>
                        <a:rPr lang="en-US" sz="1100" b="1" kern="1200" dirty="0" smtClean="0">
                          <a:solidFill>
                            <a:srgbClr val="7F0055"/>
                          </a:solidFill>
                          <a:latin typeface="Consolas"/>
                          <a:ea typeface="+mn-ea"/>
                          <a:cs typeface="+mn-cs"/>
                        </a:rPr>
                        <a:t>public </a:t>
                      </a:r>
                      <a:r>
                        <a:rPr lang="en-US" sz="1100" b="1" kern="1200" dirty="0" err="1" smtClean="0">
                          <a:solidFill>
                            <a:srgbClr val="7F0055"/>
                          </a:solidFill>
                          <a:latin typeface="Consolas"/>
                          <a:ea typeface="+mn-ea"/>
                          <a:cs typeface="+mn-cs"/>
                        </a:rPr>
                        <a:t>CustomerDTO</a:t>
                      </a:r>
                      <a:r>
                        <a:rPr lang="en-US" sz="1100" b="1" kern="1200" dirty="0" smtClean="0">
                          <a:solidFill>
                            <a:srgbClr val="7F0055"/>
                          </a:solidFill>
                          <a:latin typeface="Consolas"/>
                          <a:ea typeface="+mn-ea"/>
                          <a:cs typeface="+mn-cs"/>
                        </a:rPr>
                        <a:t> </a:t>
                      </a:r>
                      <a:r>
                        <a:rPr lang="en-US" sz="1100" b="1" kern="1200" dirty="0" err="1" smtClean="0">
                          <a:solidFill>
                            <a:srgbClr val="7F0055"/>
                          </a:solidFill>
                          <a:latin typeface="Consolas"/>
                          <a:ea typeface="+mn-ea"/>
                          <a:cs typeface="+mn-cs"/>
                        </a:rPr>
                        <a:t>createCustomer</a:t>
                      </a:r>
                      <a:r>
                        <a:rPr lang="en-US" sz="1100" b="1" kern="1200" dirty="0" smtClean="0">
                          <a:solidFill>
                            <a:srgbClr val="7F0055"/>
                          </a:solidFill>
                          <a:latin typeface="Consolas"/>
                          <a:ea typeface="+mn-ea"/>
                          <a:cs typeface="+mn-cs"/>
                        </a:rPr>
                        <a:t>() {</a:t>
                      </a:r>
                    </a:p>
                    <a:p>
                      <a:pPr marL="0" algn="l" rtl="0" eaLnBrk="1" hangingPunct="1"/>
                      <a:r>
                        <a:rPr lang="en-US" sz="1100" b="1" kern="1200" dirty="0" smtClean="0">
                          <a:solidFill>
                            <a:srgbClr val="7F0055"/>
                          </a:solidFill>
                          <a:latin typeface="Consolas"/>
                          <a:ea typeface="+mn-ea"/>
                          <a:cs typeface="+mn-cs"/>
                        </a:rPr>
                        <a:t>return </a:t>
                      </a:r>
                      <a:r>
                        <a:rPr lang="en-US" sz="1100" b="1" kern="1200" dirty="0" err="1" smtClean="0">
                          <a:solidFill>
                            <a:srgbClr val="7F0055"/>
                          </a:solidFill>
                          <a:latin typeface="Consolas"/>
                          <a:ea typeface="+mn-ea"/>
                          <a:cs typeface="+mn-cs"/>
                        </a:rPr>
                        <a:t>dao.createCustomer</a:t>
                      </a:r>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a:t>
                      </a:r>
                    </a:p>
                    <a:p>
                      <a:pPr marL="0" algn="l" rtl="0" eaLnBrk="1" hangingPunct="1"/>
                      <a:r>
                        <a:rPr lang="en-US" sz="1100" b="1"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Example(continued)</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algn="l"/>
                      <a:r>
                        <a:rPr lang="en-US" sz="1150" u="none" dirty="0" smtClean="0">
                          <a:solidFill>
                            <a:srgbClr val="7030A0"/>
                          </a:solidFill>
                          <a:latin typeface="Consolas"/>
                        </a:rPr>
                        <a:t>Beans.xml</a:t>
                      </a:r>
                    </a:p>
                    <a:p>
                      <a:pPr algn="l"/>
                      <a:r>
                        <a:rPr lang="en-US" sz="1150" u="none" dirty="0" smtClean="0">
                          <a:solidFill>
                            <a:srgbClr val="008080"/>
                          </a:solidFill>
                          <a:latin typeface="Consolas"/>
                        </a:rPr>
                        <a:t>&lt;?</a:t>
                      </a:r>
                      <a:r>
                        <a:rPr lang="en-US" sz="1150" u="none" dirty="0" smtClean="0">
                          <a:solidFill>
                            <a:srgbClr val="3F7F7F"/>
                          </a:solidFill>
                          <a:latin typeface="Consolas"/>
                        </a:rPr>
                        <a:t>xml </a:t>
                      </a:r>
                      <a:r>
                        <a:rPr lang="en-US" sz="1150" u="none" dirty="0" smtClean="0">
                          <a:solidFill>
                            <a:srgbClr val="7F007F"/>
                          </a:solidFill>
                          <a:latin typeface="Consolas"/>
                        </a:rPr>
                        <a:t>version</a:t>
                      </a:r>
                      <a:r>
                        <a:rPr lang="en-US" sz="1150" u="none" dirty="0" smtClean="0">
                          <a:solidFill>
                            <a:srgbClr val="000000"/>
                          </a:solidFill>
                          <a:latin typeface="Consolas"/>
                        </a:rPr>
                        <a:t>=</a:t>
                      </a:r>
                      <a:r>
                        <a:rPr lang="en-US" sz="1150" i="1" u="none" dirty="0" smtClean="0">
                          <a:solidFill>
                            <a:srgbClr val="2A00FF"/>
                          </a:solidFill>
                          <a:latin typeface="Consolas"/>
                        </a:rPr>
                        <a:t>"1.0" </a:t>
                      </a:r>
                      <a:r>
                        <a:rPr lang="en-US" sz="1150" i="1" u="none" dirty="0" smtClean="0">
                          <a:solidFill>
                            <a:srgbClr val="7F007F"/>
                          </a:solidFill>
                          <a:latin typeface="Consolas"/>
                        </a:rPr>
                        <a:t>encoding</a:t>
                      </a:r>
                      <a:r>
                        <a:rPr lang="en-US" sz="1150" i="1" u="none" dirty="0" smtClean="0">
                          <a:solidFill>
                            <a:srgbClr val="000000"/>
                          </a:solidFill>
                          <a:latin typeface="Consolas"/>
                        </a:rPr>
                        <a:t>=</a:t>
                      </a:r>
                      <a:r>
                        <a:rPr lang="en-US" sz="1150" i="1" u="none" dirty="0" smtClean="0">
                          <a:solidFill>
                            <a:srgbClr val="2A00FF"/>
                          </a:solidFill>
                          <a:latin typeface="Consolas"/>
                        </a:rPr>
                        <a:t>"UTF-8"</a:t>
                      </a:r>
                      <a:r>
                        <a:rPr lang="en-US" sz="1150" i="1" u="none" dirty="0" smtClean="0">
                          <a:solidFill>
                            <a:srgbClr val="008080"/>
                          </a:solidFill>
                          <a:latin typeface="Consolas"/>
                        </a:rPr>
                        <a:t>?&gt;</a:t>
                      </a:r>
                    </a:p>
                    <a:p>
                      <a:pPr algn="l"/>
                      <a:r>
                        <a:rPr lang="en-US" sz="1150" u="none" dirty="0" smtClean="0">
                          <a:solidFill>
                            <a:srgbClr val="008080"/>
                          </a:solidFill>
                          <a:latin typeface="Consolas"/>
                        </a:rPr>
                        <a:t>&lt;</a:t>
                      </a:r>
                      <a:r>
                        <a:rPr lang="en-US" sz="1150" u="none" dirty="0" smtClean="0">
                          <a:solidFill>
                            <a:srgbClr val="3F7F7F"/>
                          </a:solidFill>
                          <a:latin typeface="Consolas"/>
                        </a:rPr>
                        <a:t>beans ..</a:t>
                      </a:r>
                      <a:r>
                        <a:rPr lang="en-US" sz="1150" i="1" u="none" dirty="0" smtClean="0">
                          <a:solidFill>
                            <a:srgbClr val="008080"/>
                          </a:solidFill>
                          <a:latin typeface="Consolas"/>
                        </a:rPr>
                        <a:t>&gt;</a:t>
                      </a:r>
                    </a:p>
                    <a:p>
                      <a:pPr algn="l"/>
                      <a:r>
                        <a:rPr lang="en-US" sz="1150" u="none" dirty="0" smtClean="0">
                          <a:solidFill>
                            <a:srgbClr val="008080"/>
                          </a:solidFill>
                          <a:latin typeface="Consolas"/>
                        </a:rPr>
                        <a:t>&lt;</a:t>
                      </a:r>
                      <a:r>
                        <a:rPr lang="en-US" sz="1150" u="none" dirty="0" err="1" smtClean="0">
                          <a:solidFill>
                            <a:srgbClr val="3F7F7F"/>
                          </a:solidFill>
                          <a:latin typeface="Consolas"/>
                        </a:rPr>
                        <a:t>context:annotation-config</a:t>
                      </a:r>
                      <a:r>
                        <a:rPr lang="en-US" sz="1150" u="none" dirty="0" smtClean="0">
                          <a:solidFill>
                            <a:srgbClr val="008080"/>
                          </a:solidFill>
                          <a:latin typeface="Consolas"/>
                        </a:rPr>
                        <a:t>/&gt;</a:t>
                      </a:r>
                    </a:p>
                    <a:p>
                      <a:pPr algn="l"/>
                      <a:r>
                        <a:rPr lang="en-US" sz="1150" u="none" dirty="0" smtClean="0">
                          <a:solidFill>
                            <a:srgbClr val="008080"/>
                          </a:solidFill>
                          <a:latin typeface="Consolas"/>
                        </a:rPr>
                        <a:t>&lt;</a:t>
                      </a:r>
                      <a:r>
                        <a:rPr lang="en-US" sz="1150" u="none" dirty="0" err="1" smtClean="0">
                          <a:solidFill>
                            <a:srgbClr val="3F7F7F"/>
                          </a:solidFill>
                          <a:latin typeface="Consolas"/>
                        </a:rPr>
                        <a:t>context:component</a:t>
                      </a:r>
                      <a:r>
                        <a:rPr lang="en-US" sz="1150" u="none" dirty="0" smtClean="0">
                          <a:solidFill>
                            <a:srgbClr val="3F7F7F"/>
                          </a:solidFill>
                          <a:latin typeface="Consolas"/>
                        </a:rPr>
                        <a:t>-scan </a:t>
                      </a:r>
                      <a:r>
                        <a:rPr lang="en-US" sz="1150" u="none" dirty="0" smtClean="0">
                          <a:solidFill>
                            <a:srgbClr val="7F007F"/>
                          </a:solidFill>
                          <a:latin typeface="Consolas"/>
                        </a:rPr>
                        <a:t>base-package</a:t>
                      </a:r>
                      <a:r>
                        <a:rPr lang="en-US" sz="1150" u="none" dirty="0" smtClean="0">
                          <a:solidFill>
                            <a:srgbClr val="000000"/>
                          </a:solidFill>
                          <a:latin typeface="Consolas"/>
                        </a:rPr>
                        <a:t>=</a:t>
                      </a:r>
                      <a:r>
                        <a:rPr lang="en-US" sz="1150" i="1" u="none" dirty="0" smtClean="0">
                          <a:solidFill>
                            <a:srgbClr val="2A00FF"/>
                          </a:solidFill>
                          <a:latin typeface="Consolas"/>
                        </a:rPr>
                        <a:t>"</a:t>
                      </a:r>
                      <a:r>
                        <a:rPr lang="en-US" sz="1150" i="1" u="none" dirty="0" err="1" smtClean="0">
                          <a:solidFill>
                            <a:srgbClr val="2A00FF"/>
                          </a:solidFill>
                          <a:latin typeface="Consolas"/>
                        </a:rPr>
                        <a:t>dao</a:t>
                      </a:r>
                      <a:r>
                        <a:rPr lang="en-US" sz="1150" i="1" u="none" dirty="0" smtClean="0">
                          <a:solidFill>
                            <a:srgbClr val="2A00FF"/>
                          </a:solidFill>
                          <a:latin typeface="Consolas"/>
                        </a:rPr>
                        <a:t>"</a:t>
                      </a:r>
                      <a:r>
                        <a:rPr lang="en-US" sz="1150" i="1" u="none" dirty="0" smtClean="0">
                          <a:solidFill>
                            <a:srgbClr val="008080"/>
                          </a:solidFill>
                          <a:latin typeface="Consolas"/>
                        </a:rPr>
                        <a:t>/&gt;</a:t>
                      </a:r>
                    </a:p>
                    <a:p>
                      <a:pPr algn="l"/>
                      <a:r>
                        <a:rPr lang="en-US" sz="1150" u="none" dirty="0" smtClean="0">
                          <a:solidFill>
                            <a:srgbClr val="008080"/>
                          </a:solidFill>
                          <a:latin typeface="Consolas"/>
                        </a:rPr>
                        <a:t>&lt;</a:t>
                      </a:r>
                      <a:r>
                        <a:rPr lang="en-US" sz="1150" u="none" dirty="0" err="1" smtClean="0">
                          <a:solidFill>
                            <a:srgbClr val="3F7F7F"/>
                          </a:solidFill>
                          <a:latin typeface="Consolas"/>
                        </a:rPr>
                        <a:t>context:component</a:t>
                      </a:r>
                      <a:r>
                        <a:rPr lang="en-US" sz="1150" u="none" dirty="0" smtClean="0">
                          <a:solidFill>
                            <a:srgbClr val="3F7F7F"/>
                          </a:solidFill>
                          <a:latin typeface="Consolas"/>
                        </a:rPr>
                        <a:t>-scan </a:t>
                      </a:r>
                      <a:r>
                        <a:rPr lang="en-US" sz="1150" u="none" dirty="0" smtClean="0">
                          <a:solidFill>
                            <a:srgbClr val="7F007F"/>
                          </a:solidFill>
                          <a:latin typeface="Consolas"/>
                        </a:rPr>
                        <a:t>base-package</a:t>
                      </a:r>
                      <a:r>
                        <a:rPr lang="en-US" sz="1150" u="none" dirty="0" smtClean="0">
                          <a:solidFill>
                            <a:srgbClr val="000000"/>
                          </a:solidFill>
                          <a:latin typeface="Consolas"/>
                        </a:rPr>
                        <a:t>=</a:t>
                      </a:r>
                      <a:r>
                        <a:rPr lang="en-US" sz="1150" i="1" u="none" dirty="0" smtClean="0">
                          <a:solidFill>
                            <a:srgbClr val="2A00FF"/>
                          </a:solidFill>
                          <a:latin typeface="Consolas"/>
                        </a:rPr>
                        <a:t>"</a:t>
                      </a:r>
                      <a:r>
                        <a:rPr lang="en-US" sz="1150" i="1" u="none" dirty="0" err="1" smtClean="0">
                          <a:solidFill>
                            <a:srgbClr val="2A00FF"/>
                          </a:solidFill>
                          <a:latin typeface="Consolas"/>
                        </a:rPr>
                        <a:t>dto</a:t>
                      </a:r>
                      <a:r>
                        <a:rPr lang="en-US" sz="1150" i="1" u="none" dirty="0" smtClean="0">
                          <a:solidFill>
                            <a:srgbClr val="2A00FF"/>
                          </a:solidFill>
                          <a:latin typeface="Consolas"/>
                        </a:rPr>
                        <a:t>"</a:t>
                      </a:r>
                      <a:r>
                        <a:rPr lang="en-US" sz="1150" i="1" u="none" dirty="0" smtClean="0">
                          <a:solidFill>
                            <a:srgbClr val="008080"/>
                          </a:solidFill>
                          <a:latin typeface="Consolas"/>
                        </a:rPr>
                        <a:t>/&gt;</a:t>
                      </a:r>
                    </a:p>
                    <a:p>
                      <a:pPr algn="l"/>
                      <a:r>
                        <a:rPr lang="en-US" sz="1150" u="none" dirty="0" smtClean="0">
                          <a:solidFill>
                            <a:srgbClr val="008080"/>
                          </a:solidFill>
                          <a:latin typeface="Consolas"/>
                        </a:rPr>
                        <a:t>&lt;</a:t>
                      </a:r>
                      <a:r>
                        <a:rPr lang="en-US" sz="1150" u="none" dirty="0" err="1" smtClean="0">
                          <a:solidFill>
                            <a:srgbClr val="3F7F7F"/>
                          </a:solidFill>
                          <a:latin typeface="Consolas"/>
                        </a:rPr>
                        <a:t>context:component</a:t>
                      </a:r>
                      <a:r>
                        <a:rPr lang="en-US" sz="1150" u="none" dirty="0" smtClean="0">
                          <a:solidFill>
                            <a:srgbClr val="3F7F7F"/>
                          </a:solidFill>
                          <a:latin typeface="Consolas"/>
                        </a:rPr>
                        <a:t>-scan </a:t>
                      </a:r>
                      <a:r>
                        <a:rPr lang="en-US" sz="1150" u="none" dirty="0" smtClean="0">
                          <a:solidFill>
                            <a:srgbClr val="7F007F"/>
                          </a:solidFill>
                          <a:latin typeface="Consolas"/>
                        </a:rPr>
                        <a:t>base-package</a:t>
                      </a:r>
                      <a:r>
                        <a:rPr lang="en-US" sz="1150" u="none" dirty="0" smtClean="0">
                          <a:solidFill>
                            <a:srgbClr val="000000"/>
                          </a:solidFill>
                          <a:latin typeface="Consolas"/>
                        </a:rPr>
                        <a:t>=</a:t>
                      </a:r>
                      <a:r>
                        <a:rPr lang="en-US" sz="1150" i="1" u="none" dirty="0" smtClean="0">
                          <a:solidFill>
                            <a:srgbClr val="2A00FF"/>
                          </a:solidFill>
                          <a:latin typeface="Consolas"/>
                        </a:rPr>
                        <a:t>"service"</a:t>
                      </a:r>
                      <a:r>
                        <a:rPr lang="en-US" sz="1150" i="1" u="none" dirty="0" smtClean="0">
                          <a:solidFill>
                            <a:srgbClr val="008080"/>
                          </a:solidFill>
                          <a:latin typeface="Consolas"/>
                        </a:rPr>
                        <a:t>/&gt;</a:t>
                      </a:r>
                    </a:p>
                    <a:p>
                      <a:pPr algn="l"/>
                      <a:r>
                        <a:rPr lang="en-US" sz="1150" u="none" dirty="0" smtClean="0">
                          <a:solidFill>
                            <a:srgbClr val="008080"/>
                          </a:solidFill>
                          <a:latin typeface="Consolas"/>
                        </a:rPr>
                        <a:t>&lt;/</a:t>
                      </a:r>
                      <a:r>
                        <a:rPr lang="en-US" sz="1150" u="none" dirty="0" smtClean="0">
                          <a:solidFill>
                            <a:srgbClr val="3F7F7F"/>
                          </a:solidFill>
                          <a:latin typeface="Consolas"/>
                        </a:rPr>
                        <a:t>beans</a:t>
                      </a:r>
                      <a:r>
                        <a:rPr lang="en-US" sz="1150" u="none" dirty="0" smtClean="0">
                          <a:solidFill>
                            <a:srgbClr val="008080"/>
                          </a:solidFill>
                          <a:latin typeface="Consolas"/>
                        </a:rPr>
                        <a:t>&gt;</a:t>
                      </a:r>
                    </a:p>
                  </a:txBody>
                  <a:tcPr/>
                </a:tc>
                <a:tc>
                  <a:txBody>
                    <a:bodyPr/>
                    <a:lstStyle/>
                    <a:p>
                      <a:pPr marL="0" algn="l" rtl="0" eaLnBrk="1" hangingPunct="1"/>
                      <a:r>
                        <a:rPr lang="en-US" sz="1150" b="1" u="sng" kern="1200" dirty="0" smtClean="0">
                          <a:solidFill>
                            <a:srgbClr val="7F0055"/>
                          </a:solidFill>
                          <a:latin typeface="Consolas"/>
                          <a:ea typeface="+mn-ea"/>
                          <a:cs typeface="+mn-cs"/>
                        </a:rPr>
                        <a:t>CustomerMain.java</a:t>
                      </a:r>
                    </a:p>
                    <a:p>
                      <a:pPr marL="0" algn="l" rtl="0" eaLnBrk="1" hangingPunct="1"/>
                      <a:endParaRPr lang="en-US" sz="1150" b="1" u="sng" kern="1200" dirty="0" smtClean="0">
                        <a:solidFill>
                          <a:srgbClr val="7F0055"/>
                        </a:solidFill>
                        <a:latin typeface="Consolas"/>
                        <a:ea typeface="+mn-ea"/>
                        <a:cs typeface="+mn-cs"/>
                      </a:endParaRPr>
                    </a:p>
                    <a:p>
                      <a:pPr marL="0" algn="l" rtl="0" eaLnBrk="1" hangingPunct="1"/>
                      <a:r>
                        <a:rPr lang="en-US" sz="1150" b="1" u="none" kern="1200" dirty="0" smtClean="0">
                          <a:solidFill>
                            <a:srgbClr val="7F0055"/>
                          </a:solidFill>
                          <a:latin typeface="Consolas"/>
                          <a:ea typeface="+mn-ea"/>
                          <a:cs typeface="+mn-cs"/>
                        </a:rPr>
                        <a:t>public class </a:t>
                      </a:r>
                      <a:r>
                        <a:rPr lang="en-US" sz="1150" b="1" u="none" kern="1200" dirty="0" err="1" smtClean="0">
                          <a:solidFill>
                            <a:srgbClr val="7F0055"/>
                          </a:solidFill>
                          <a:latin typeface="Consolas"/>
                          <a:ea typeface="+mn-ea"/>
                          <a:cs typeface="+mn-cs"/>
                        </a:rPr>
                        <a:t>CustomerMain</a:t>
                      </a:r>
                      <a:r>
                        <a:rPr lang="en-US" sz="1150" b="1" u="none" kern="1200" dirty="0" smtClean="0">
                          <a:solidFill>
                            <a:srgbClr val="7F0055"/>
                          </a:solidFill>
                          <a:latin typeface="Consolas"/>
                          <a:ea typeface="+mn-ea"/>
                          <a:cs typeface="+mn-cs"/>
                        </a:rPr>
                        <a:t> {</a:t>
                      </a:r>
                    </a:p>
                    <a:p>
                      <a:pPr marL="0" algn="l" rtl="0" eaLnBrk="1" hangingPunct="1"/>
                      <a:r>
                        <a:rPr lang="en-US" sz="1150" b="1" u="none" kern="1200" dirty="0" smtClean="0">
                          <a:solidFill>
                            <a:srgbClr val="7F0055"/>
                          </a:solidFill>
                          <a:latin typeface="Consolas"/>
                          <a:ea typeface="+mn-ea"/>
                          <a:cs typeface="+mn-cs"/>
                        </a:rPr>
                        <a:t>public static void main(String as[])</a:t>
                      </a:r>
                    </a:p>
                    <a:p>
                      <a:pPr marL="0" algn="l" rtl="0" eaLnBrk="1" hangingPunct="1"/>
                      <a:r>
                        <a:rPr lang="en-US" sz="1150" b="1" u="none" kern="1200" dirty="0" smtClean="0">
                          <a:solidFill>
                            <a:srgbClr val="7F0055"/>
                          </a:solidFill>
                          <a:latin typeface="Consolas"/>
                          <a:ea typeface="+mn-ea"/>
                          <a:cs typeface="+mn-cs"/>
                        </a:rPr>
                        <a:t>{</a:t>
                      </a:r>
                    </a:p>
                    <a:p>
                      <a:pPr marL="0" algn="l" rtl="0" eaLnBrk="1" hangingPunct="1"/>
                      <a:r>
                        <a:rPr lang="fr-FR" sz="1150" b="1" u="none" kern="1200" dirty="0" smtClean="0">
                          <a:solidFill>
                            <a:srgbClr val="7F0055"/>
                          </a:solidFill>
                          <a:latin typeface="Consolas"/>
                          <a:ea typeface="+mn-ea"/>
                          <a:cs typeface="+mn-cs"/>
                        </a:rPr>
                        <a:t> </a:t>
                      </a:r>
                      <a:r>
                        <a:rPr lang="fr-FR" sz="1150" b="1" u="none" kern="1200" dirty="0" err="1" smtClean="0">
                          <a:solidFill>
                            <a:srgbClr val="7F0055"/>
                          </a:solidFill>
                          <a:latin typeface="Consolas"/>
                          <a:ea typeface="+mn-ea"/>
                          <a:cs typeface="+mn-cs"/>
                        </a:rPr>
                        <a:t>ApplicationContext</a:t>
                      </a:r>
                      <a:r>
                        <a:rPr lang="fr-FR" sz="1150" b="1" u="none" kern="1200" dirty="0" smtClean="0">
                          <a:solidFill>
                            <a:srgbClr val="7F0055"/>
                          </a:solidFill>
                          <a:latin typeface="Consolas"/>
                          <a:ea typeface="+mn-ea"/>
                          <a:cs typeface="+mn-cs"/>
                        </a:rPr>
                        <a:t> </a:t>
                      </a:r>
                      <a:r>
                        <a:rPr lang="fr-FR" sz="1150" b="1" u="none" kern="1200" dirty="0" err="1" smtClean="0">
                          <a:solidFill>
                            <a:srgbClr val="7F0055"/>
                          </a:solidFill>
                          <a:latin typeface="Consolas"/>
                          <a:ea typeface="+mn-ea"/>
                          <a:cs typeface="+mn-cs"/>
                        </a:rPr>
                        <a:t>ctx</a:t>
                      </a:r>
                      <a:r>
                        <a:rPr lang="fr-FR" sz="1150" b="1" u="none" kern="1200" dirty="0" smtClean="0">
                          <a:solidFill>
                            <a:srgbClr val="7F0055"/>
                          </a:solidFill>
                          <a:latin typeface="Consolas"/>
                          <a:ea typeface="+mn-ea"/>
                          <a:cs typeface="+mn-cs"/>
                        </a:rPr>
                        <a:t> = new </a:t>
                      </a:r>
                      <a:r>
                        <a:rPr lang="fr-FR" sz="1150" b="1" u="none" kern="1200" dirty="0" err="1" smtClean="0">
                          <a:solidFill>
                            <a:srgbClr val="7F0055"/>
                          </a:solidFill>
                          <a:latin typeface="Consolas"/>
                          <a:ea typeface="+mn-ea"/>
                          <a:cs typeface="+mn-cs"/>
                        </a:rPr>
                        <a:t>ClassPathXmlApplicationContext</a:t>
                      </a:r>
                      <a:r>
                        <a:rPr lang="fr-FR" sz="1150" b="1" u="none" kern="1200" dirty="0" smtClean="0">
                          <a:solidFill>
                            <a:srgbClr val="7F0055"/>
                          </a:solidFill>
                          <a:latin typeface="Consolas"/>
                          <a:ea typeface="+mn-ea"/>
                          <a:cs typeface="+mn-cs"/>
                        </a:rPr>
                        <a:t>("Bean.xml");</a:t>
                      </a:r>
                    </a:p>
                    <a:p>
                      <a:pPr marL="0" algn="l" rtl="0" eaLnBrk="1" hangingPunct="1"/>
                      <a:r>
                        <a:rPr lang="en-US" sz="1150" b="1" u="none" kern="1200" dirty="0" smtClean="0">
                          <a:solidFill>
                            <a:srgbClr val="7F0055"/>
                          </a:solidFill>
                          <a:latin typeface="Consolas"/>
                          <a:ea typeface="+mn-ea"/>
                          <a:cs typeface="+mn-cs"/>
                        </a:rPr>
                        <a:t> </a:t>
                      </a:r>
                      <a:r>
                        <a:rPr lang="en-US" sz="1150" b="1" u="none" kern="1200" dirty="0" err="1" smtClean="0">
                          <a:solidFill>
                            <a:srgbClr val="7F0055"/>
                          </a:solidFill>
                          <a:latin typeface="Consolas"/>
                          <a:ea typeface="+mn-ea"/>
                          <a:cs typeface="+mn-cs"/>
                        </a:rPr>
                        <a:t>CustomerServiceImpl</a:t>
                      </a:r>
                      <a:r>
                        <a:rPr lang="en-US" sz="1150" b="1" u="none" kern="1200" dirty="0" smtClean="0">
                          <a:solidFill>
                            <a:srgbClr val="7F0055"/>
                          </a:solidFill>
                          <a:latin typeface="Consolas"/>
                          <a:ea typeface="+mn-ea"/>
                          <a:cs typeface="+mn-cs"/>
                        </a:rPr>
                        <a:t> services=(</a:t>
                      </a:r>
                      <a:r>
                        <a:rPr lang="en-US" sz="1150" b="1" u="none" kern="1200" dirty="0" err="1" smtClean="0">
                          <a:solidFill>
                            <a:srgbClr val="7F0055"/>
                          </a:solidFill>
                          <a:latin typeface="Consolas"/>
                          <a:ea typeface="+mn-ea"/>
                          <a:cs typeface="+mn-cs"/>
                        </a:rPr>
                        <a:t>CustomerServiceImpl</a:t>
                      </a:r>
                      <a:r>
                        <a:rPr lang="en-US" sz="1150" b="1" u="none" kern="1200" dirty="0" smtClean="0">
                          <a:solidFill>
                            <a:srgbClr val="7F0055"/>
                          </a:solidFill>
                          <a:latin typeface="Consolas"/>
                          <a:ea typeface="+mn-ea"/>
                          <a:cs typeface="+mn-cs"/>
                        </a:rPr>
                        <a:t>)</a:t>
                      </a:r>
                      <a:r>
                        <a:rPr lang="en-US" sz="1150" b="1" u="none" kern="1200" dirty="0" err="1" smtClean="0">
                          <a:solidFill>
                            <a:srgbClr val="7F0055"/>
                          </a:solidFill>
                          <a:latin typeface="Consolas"/>
                          <a:ea typeface="+mn-ea"/>
                          <a:cs typeface="+mn-cs"/>
                        </a:rPr>
                        <a:t>ctx.getBean</a:t>
                      </a:r>
                      <a:r>
                        <a:rPr lang="en-US" sz="1150" b="1" u="none" kern="1200" dirty="0" smtClean="0">
                          <a:solidFill>
                            <a:srgbClr val="7F0055"/>
                          </a:solidFill>
                          <a:latin typeface="Consolas"/>
                          <a:ea typeface="+mn-ea"/>
                          <a:cs typeface="+mn-cs"/>
                        </a:rPr>
                        <a:t>("</a:t>
                      </a:r>
                      <a:r>
                        <a:rPr lang="en-US" sz="1150" b="1" u="none" kern="1200" dirty="0" err="1" smtClean="0">
                          <a:solidFill>
                            <a:srgbClr val="7F0055"/>
                          </a:solidFill>
                          <a:latin typeface="Consolas"/>
                          <a:ea typeface="+mn-ea"/>
                          <a:cs typeface="+mn-cs"/>
                        </a:rPr>
                        <a:t>customerManager</a:t>
                      </a:r>
                      <a:r>
                        <a:rPr lang="en-US" sz="1150" b="1" u="none" kern="1200" dirty="0" smtClean="0">
                          <a:solidFill>
                            <a:srgbClr val="7F0055"/>
                          </a:solidFill>
                          <a:latin typeface="Consolas"/>
                          <a:ea typeface="+mn-ea"/>
                          <a:cs typeface="+mn-cs"/>
                        </a:rPr>
                        <a:t>");</a:t>
                      </a:r>
                    </a:p>
                    <a:p>
                      <a:pPr marL="0" algn="l" rtl="0" eaLnBrk="1" hangingPunct="1"/>
                      <a:r>
                        <a:rPr lang="en-US" sz="1150" b="1" u="none" kern="1200" dirty="0" smtClean="0">
                          <a:solidFill>
                            <a:srgbClr val="7F0055"/>
                          </a:solidFill>
                          <a:latin typeface="Consolas"/>
                          <a:ea typeface="+mn-ea"/>
                          <a:cs typeface="+mn-cs"/>
                        </a:rPr>
                        <a:t> </a:t>
                      </a:r>
                      <a:r>
                        <a:rPr lang="en-US" sz="1150" b="1" u="none" kern="1200" dirty="0" err="1" smtClean="0">
                          <a:solidFill>
                            <a:srgbClr val="7F0055"/>
                          </a:solidFill>
                          <a:latin typeface="Consolas"/>
                          <a:ea typeface="+mn-ea"/>
                          <a:cs typeface="+mn-cs"/>
                        </a:rPr>
                        <a:t>CustomerDTO</a:t>
                      </a:r>
                      <a:r>
                        <a:rPr lang="en-US" sz="1150" b="1" u="none" kern="1200" dirty="0" smtClean="0">
                          <a:solidFill>
                            <a:srgbClr val="7F0055"/>
                          </a:solidFill>
                          <a:latin typeface="Consolas"/>
                          <a:ea typeface="+mn-ea"/>
                          <a:cs typeface="+mn-cs"/>
                        </a:rPr>
                        <a:t> </a:t>
                      </a:r>
                      <a:r>
                        <a:rPr lang="en-US" sz="1150" b="1" u="none" kern="1200" dirty="0" err="1" smtClean="0">
                          <a:solidFill>
                            <a:srgbClr val="7F0055"/>
                          </a:solidFill>
                          <a:latin typeface="Consolas"/>
                          <a:ea typeface="+mn-ea"/>
                          <a:cs typeface="+mn-cs"/>
                        </a:rPr>
                        <a:t>obj</a:t>
                      </a:r>
                      <a:r>
                        <a:rPr lang="en-US" sz="1150" b="1" u="none" kern="1200" dirty="0" smtClean="0">
                          <a:solidFill>
                            <a:srgbClr val="7F0055"/>
                          </a:solidFill>
                          <a:latin typeface="Consolas"/>
                          <a:ea typeface="+mn-ea"/>
                          <a:cs typeface="+mn-cs"/>
                        </a:rPr>
                        <a:t>=</a:t>
                      </a:r>
                      <a:r>
                        <a:rPr lang="en-US" sz="1150" b="1" u="none" kern="1200" dirty="0" err="1" smtClean="0">
                          <a:solidFill>
                            <a:srgbClr val="7F0055"/>
                          </a:solidFill>
                          <a:latin typeface="Consolas"/>
                          <a:ea typeface="+mn-ea"/>
                          <a:cs typeface="+mn-cs"/>
                        </a:rPr>
                        <a:t>services.createCustomer</a:t>
                      </a:r>
                      <a:r>
                        <a:rPr lang="en-US" sz="1150" b="1" u="none" kern="1200" dirty="0" smtClean="0">
                          <a:solidFill>
                            <a:srgbClr val="7F0055"/>
                          </a:solidFill>
                          <a:latin typeface="Consolas"/>
                          <a:ea typeface="+mn-ea"/>
                          <a:cs typeface="+mn-cs"/>
                        </a:rPr>
                        <a:t>();</a:t>
                      </a:r>
                    </a:p>
                    <a:p>
                      <a:pPr marL="0" algn="l" rtl="0" eaLnBrk="1" hangingPunct="1"/>
                      <a:r>
                        <a:rPr lang="en-US" sz="1150" b="1" u="none" kern="1200" dirty="0" smtClean="0">
                          <a:solidFill>
                            <a:srgbClr val="7F0055"/>
                          </a:solidFill>
                          <a:latin typeface="Consolas"/>
                          <a:ea typeface="+mn-ea"/>
                          <a:cs typeface="+mn-cs"/>
                        </a:rPr>
                        <a:t> </a:t>
                      </a:r>
                      <a:r>
                        <a:rPr lang="en-US" sz="1150" b="1" u="none" kern="1200" dirty="0" err="1" smtClean="0">
                          <a:solidFill>
                            <a:srgbClr val="7F0055"/>
                          </a:solidFill>
                          <a:latin typeface="Consolas"/>
                          <a:ea typeface="+mn-ea"/>
                          <a:cs typeface="+mn-cs"/>
                        </a:rPr>
                        <a:t>System.out.println</a:t>
                      </a:r>
                      <a:r>
                        <a:rPr lang="en-US" sz="1150" b="1" u="none" kern="1200" dirty="0" smtClean="0">
                          <a:solidFill>
                            <a:srgbClr val="7F0055"/>
                          </a:solidFill>
                          <a:latin typeface="Consolas"/>
                          <a:ea typeface="+mn-ea"/>
                          <a:cs typeface="+mn-cs"/>
                        </a:rPr>
                        <a:t>("</a:t>
                      </a:r>
                      <a:r>
                        <a:rPr lang="en-US" sz="1150" b="1" u="none" kern="1200" dirty="0" err="1" smtClean="0">
                          <a:solidFill>
                            <a:srgbClr val="7F0055"/>
                          </a:solidFill>
                          <a:latin typeface="Consolas"/>
                          <a:ea typeface="+mn-ea"/>
                          <a:cs typeface="+mn-cs"/>
                        </a:rPr>
                        <a:t>CustID</a:t>
                      </a:r>
                      <a:r>
                        <a:rPr lang="en-US" sz="1150" b="1" u="none" kern="1200" dirty="0" smtClean="0">
                          <a:solidFill>
                            <a:srgbClr val="7F0055"/>
                          </a:solidFill>
                          <a:latin typeface="Consolas"/>
                          <a:ea typeface="+mn-ea"/>
                          <a:cs typeface="+mn-cs"/>
                        </a:rPr>
                        <a:t>="+</a:t>
                      </a:r>
                      <a:r>
                        <a:rPr lang="en-US" sz="1150" b="1" u="none" kern="1200" dirty="0" err="1" smtClean="0">
                          <a:solidFill>
                            <a:srgbClr val="7F0055"/>
                          </a:solidFill>
                          <a:latin typeface="Consolas"/>
                          <a:ea typeface="+mn-ea"/>
                          <a:cs typeface="+mn-cs"/>
                        </a:rPr>
                        <a:t>obj.getCustID</a:t>
                      </a:r>
                      <a:r>
                        <a:rPr lang="en-US" sz="1150" b="1" u="none" kern="1200" dirty="0" smtClean="0">
                          <a:solidFill>
                            <a:srgbClr val="7F0055"/>
                          </a:solidFill>
                          <a:latin typeface="Consolas"/>
                          <a:ea typeface="+mn-ea"/>
                          <a:cs typeface="+mn-cs"/>
                        </a:rPr>
                        <a:t>());</a:t>
                      </a:r>
                    </a:p>
                    <a:p>
                      <a:pPr marL="0" algn="l" rtl="0" eaLnBrk="1" hangingPunct="1"/>
                      <a:r>
                        <a:rPr lang="en-US" sz="1150" b="1" u="none" kern="1200" dirty="0" smtClean="0">
                          <a:solidFill>
                            <a:srgbClr val="7F0055"/>
                          </a:solidFill>
                          <a:latin typeface="Consolas"/>
                          <a:ea typeface="+mn-ea"/>
                          <a:cs typeface="+mn-cs"/>
                        </a:rPr>
                        <a:t> </a:t>
                      </a:r>
                      <a:r>
                        <a:rPr lang="en-US" sz="1150" b="1" u="none" kern="1200" dirty="0" err="1" smtClean="0">
                          <a:solidFill>
                            <a:srgbClr val="7F0055"/>
                          </a:solidFill>
                          <a:latin typeface="Consolas"/>
                          <a:ea typeface="+mn-ea"/>
                          <a:cs typeface="+mn-cs"/>
                        </a:rPr>
                        <a:t>System.out.println</a:t>
                      </a:r>
                      <a:r>
                        <a:rPr lang="en-US" sz="1150" b="1" u="none" kern="1200" dirty="0" smtClean="0">
                          <a:solidFill>
                            <a:srgbClr val="7F0055"/>
                          </a:solidFill>
                          <a:latin typeface="Consolas"/>
                          <a:ea typeface="+mn-ea"/>
                          <a:cs typeface="+mn-cs"/>
                        </a:rPr>
                        <a:t>("Name="+</a:t>
                      </a:r>
                      <a:r>
                        <a:rPr lang="en-US" sz="1150" b="1" u="none" kern="1200" dirty="0" err="1" smtClean="0">
                          <a:solidFill>
                            <a:srgbClr val="7F0055"/>
                          </a:solidFill>
                          <a:latin typeface="Consolas"/>
                          <a:ea typeface="+mn-ea"/>
                          <a:cs typeface="+mn-cs"/>
                        </a:rPr>
                        <a:t>obj.getName</a:t>
                      </a:r>
                      <a:r>
                        <a:rPr lang="en-US" sz="1150" b="1" u="none" kern="1200" dirty="0" smtClean="0">
                          <a:solidFill>
                            <a:srgbClr val="7F0055"/>
                          </a:solidFill>
                          <a:latin typeface="Consolas"/>
                          <a:ea typeface="+mn-ea"/>
                          <a:cs typeface="+mn-cs"/>
                        </a:rPr>
                        <a:t>());</a:t>
                      </a:r>
                    </a:p>
                    <a:p>
                      <a:pPr marL="0" algn="l" rtl="0" eaLnBrk="1" hangingPunct="1"/>
                      <a:r>
                        <a:rPr lang="en-US" sz="1150" b="1" u="none" kern="1200" dirty="0" smtClean="0">
                          <a:solidFill>
                            <a:srgbClr val="7F0055"/>
                          </a:solidFill>
                          <a:latin typeface="Consolas"/>
                          <a:ea typeface="+mn-ea"/>
                          <a:cs typeface="+mn-cs"/>
                        </a:rPr>
                        <a:t> </a:t>
                      </a:r>
                      <a:r>
                        <a:rPr lang="en-US" sz="1150" b="1" u="none" kern="1200" dirty="0" err="1" smtClean="0">
                          <a:solidFill>
                            <a:srgbClr val="7F0055"/>
                          </a:solidFill>
                          <a:latin typeface="Consolas"/>
                          <a:ea typeface="+mn-ea"/>
                          <a:cs typeface="+mn-cs"/>
                        </a:rPr>
                        <a:t>System.out.println</a:t>
                      </a:r>
                      <a:r>
                        <a:rPr lang="en-US" sz="1150" b="1" u="none" kern="1200" dirty="0" smtClean="0">
                          <a:solidFill>
                            <a:srgbClr val="7F0055"/>
                          </a:solidFill>
                          <a:latin typeface="Consolas"/>
                          <a:ea typeface="+mn-ea"/>
                          <a:cs typeface="+mn-cs"/>
                        </a:rPr>
                        <a:t>("Phone="+</a:t>
                      </a:r>
                      <a:r>
                        <a:rPr lang="en-US" sz="1150" b="1" u="none" kern="1200" dirty="0" err="1" smtClean="0">
                          <a:solidFill>
                            <a:srgbClr val="7F0055"/>
                          </a:solidFill>
                          <a:latin typeface="Consolas"/>
                          <a:ea typeface="+mn-ea"/>
                          <a:cs typeface="+mn-cs"/>
                        </a:rPr>
                        <a:t>obj.getPhone</a:t>
                      </a:r>
                      <a:r>
                        <a:rPr lang="en-US" sz="1150" b="1" u="none" kern="1200" dirty="0" smtClean="0">
                          <a:solidFill>
                            <a:srgbClr val="7F0055"/>
                          </a:solidFill>
                          <a:latin typeface="Consolas"/>
                          <a:ea typeface="+mn-ea"/>
                          <a:cs typeface="+mn-cs"/>
                        </a:rPr>
                        <a:t>());</a:t>
                      </a:r>
                    </a:p>
                    <a:p>
                      <a:pPr marL="0" algn="l" rtl="0" eaLnBrk="1" hangingPunct="1"/>
                      <a:r>
                        <a:rPr lang="en-US" sz="1150" b="1" u="none" kern="1200" dirty="0" smtClean="0">
                          <a:solidFill>
                            <a:srgbClr val="7F0055"/>
                          </a:solidFill>
                          <a:latin typeface="Consolas"/>
                          <a:ea typeface="+mn-ea"/>
                          <a:cs typeface="+mn-cs"/>
                        </a:rPr>
                        <a:t>}</a:t>
                      </a:r>
                    </a:p>
                    <a:p>
                      <a:pPr marL="0" algn="l" rtl="0" eaLnBrk="1" hangingPunct="1"/>
                      <a:r>
                        <a:rPr lang="en-US" sz="1150" b="1" u="none"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1800" b="1" dirty="0" smtClean="0">
                <a:latin typeface="Calibri" pitchFamily="34" charset="0"/>
                <a:cs typeface="Calibri" pitchFamily="34" charset="0"/>
              </a:rPr>
              <a:t>@Resource Annotation</a:t>
            </a:r>
            <a:endParaRPr lang="en-US" sz="1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@Resource is quite similar to @</a:t>
            </a:r>
            <a:r>
              <a:rPr lang="en-US" sz="1400" dirty="0" err="1" smtClean="0">
                <a:latin typeface="Calibri" pitchFamily="34" charset="0"/>
                <a:cs typeface="Calibri" pitchFamily="34" charset="0"/>
              </a:rPr>
              <a:t>Autowired</a:t>
            </a:r>
            <a:r>
              <a:rPr lang="en-US" sz="1400" dirty="0" smtClean="0">
                <a:latin typeface="Calibri" pitchFamily="34" charset="0"/>
                <a:cs typeface="Calibri" pitchFamily="34" charset="0"/>
              </a:rPr>
              <a:t> and @Inject, but the main difference is the execution paths taken to find out the required bean to inject. @Resource will narrow down the search first by name then by type and finally by Qualifiers (ignored if match is found by name). @</a:t>
            </a:r>
            <a:r>
              <a:rPr lang="en-US" sz="1400" dirty="0" err="1" smtClean="0">
                <a:latin typeface="Calibri" pitchFamily="34" charset="0"/>
                <a:cs typeface="Calibri" pitchFamily="34" charset="0"/>
              </a:rPr>
              <a:t>Autowired</a:t>
            </a:r>
            <a:r>
              <a:rPr lang="en-US" sz="1400" dirty="0" smtClean="0">
                <a:latin typeface="Calibri" pitchFamily="34" charset="0"/>
                <a:cs typeface="Calibri" pitchFamily="34" charset="0"/>
              </a:rPr>
              <a:t> and @Inject will narrow down the search first by type then by qualifier and finally by the name.</a:t>
            </a:r>
          </a:p>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@Resource annotation in spring can be applied on setter method or field. @Resource has a </a:t>
            </a:r>
            <a:r>
              <a:rPr lang="en-US" sz="1400" i="1" dirty="0" smtClean="0">
                <a:latin typeface="Calibri" pitchFamily="34" charset="0"/>
                <a:cs typeface="Calibri" pitchFamily="34" charset="0"/>
              </a:rPr>
              <a:t>name</a:t>
            </a:r>
            <a:r>
              <a:rPr lang="en-US" sz="1400" dirty="0" smtClean="0">
                <a:latin typeface="Calibri" pitchFamily="34" charset="0"/>
                <a:cs typeface="Calibri" pitchFamily="34" charset="0"/>
              </a:rPr>
              <a:t> attribute. We can assign a value to the </a:t>
            </a:r>
            <a:r>
              <a:rPr lang="en-US" sz="1400" i="1" dirty="0" smtClean="0">
                <a:latin typeface="Calibri" pitchFamily="34" charset="0"/>
                <a:cs typeface="Calibri" pitchFamily="34" charset="0"/>
              </a:rPr>
              <a:t>name</a:t>
            </a:r>
            <a:r>
              <a:rPr lang="en-US" sz="1400" dirty="0" smtClean="0">
                <a:latin typeface="Calibri" pitchFamily="34" charset="0"/>
                <a:cs typeface="Calibri" pitchFamily="34" charset="0"/>
              </a:rPr>
              <a:t> attribute. The bean with that name will be bound to the @Resource property. If </a:t>
            </a:r>
            <a:r>
              <a:rPr lang="en-US" sz="1400" i="1" dirty="0" err="1" smtClean="0">
                <a:latin typeface="Calibri" pitchFamily="34" charset="0"/>
                <a:cs typeface="Calibri" pitchFamily="34" charset="0"/>
              </a:rPr>
              <a:t>name</a:t>
            </a:r>
            <a:r>
              <a:rPr lang="en-US" sz="1400" dirty="0" err="1" smtClean="0">
                <a:latin typeface="Calibri" pitchFamily="34" charset="0"/>
                <a:cs typeface="Calibri" pitchFamily="34" charset="0"/>
              </a:rPr>
              <a:t>attribute</a:t>
            </a:r>
            <a:r>
              <a:rPr lang="en-US" sz="1400" dirty="0" smtClean="0">
                <a:latin typeface="Calibri" pitchFamily="34" charset="0"/>
                <a:cs typeface="Calibri" pitchFamily="34" charset="0"/>
              </a:rPr>
              <a:t> is not assigned with @Resource annotation then by default matching class type of property is bound.</a:t>
            </a:r>
          </a:p>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@Resource – Defined in the </a:t>
            </a:r>
            <a:r>
              <a:rPr lang="en-US" sz="1400" dirty="0" err="1" smtClean="0">
                <a:latin typeface="Calibri" pitchFamily="34" charset="0"/>
                <a:cs typeface="Calibri" pitchFamily="34" charset="0"/>
              </a:rPr>
              <a:t>javax.annotation</a:t>
            </a:r>
            <a:r>
              <a:rPr lang="en-US" sz="1400" dirty="0" smtClean="0">
                <a:latin typeface="Calibri" pitchFamily="34" charset="0"/>
                <a:cs typeface="Calibri" pitchFamily="34" charset="0"/>
              </a:rPr>
              <a:t> package and part of Java</a:t>
            </a:r>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1714480" y="1500180"/>
          <a:ext cx="6000792" cy="3286148"/>
        </p:xfrm>
        <a:graphic>
          <a:graphicData uri="http://schemas.openxmlformats.org/drawingml/2006/table">
            <a:tbl>
              <a:tblPr firstRow="1" bandRow="1">
                <a:tableStyleId>{2D5ABB26-0587-4C30-8999-92F81FD0307C}</a:tableStyleId>
              </a:tblPr>
              <a:tblGrid>
                <a:gridCol w="6000792"/>
              </a:tblGrid>
              <a:tr h="3286148">
                <a:tc>
                  <a:txBody>
                    <a:bodyPr/>
                    <a:lstStyle/>
                    <a:p>
                      <a:pPr algn="l"/>
                      <a:r>
                        <a:rPr lang="en-US" sz="1300" dirty="0" smtClean="0">
                          <a:solidFill>
                            <a:srgbClr val="008080"/>
                          </a:solidFill>
                          <a:latin typeface="Consolas"/>
                        </a:rPr>
                        <a:t>&lt;?</a:t>
                      </a:r>
                      <a:r>
                        <a:rPr lang="en-US" sz="1300" dirty="0" smtClean="0">
                          <a:solidFill>
                            <a:srgbClr val="3F7F7F"/>
                          </a:solidFill>
                          <a:latin typeface="Consolas"/>
                        </a:rPr>
                        <a:t>xml </a:t>
                      </a:r>
                      <a:r>
                        <a:rPr lang="en-US" sz="1300" dirty="0" smtClean="0">
                          <a:solidFill>
                            <a:srgbClr val="7F007F"/>
                          </a:solidFill>
                          <a:latin typeface="Consolas"/>
                        </a:rPr>
                        <a:t>version</a:t>
                      </a:r>
                      <a:r>
                        <a:rPr lang="en-US" sz="1300" dirty="0" smtClean="0">
                          <a:solidFill>
                            <a:srgbClr val="000000"/>
                          </a:solidFill>
                          <a:latin typeface="Consolas"/>
                        </a:rPr>
                        <a:t>=</a:t>
                      </a:r>
                      <a:r>
                        <a:rPr lang="en-US" sz="1300" i="1" dirty="0" smtClean="0">
                          <a:solidFill>
                            <a:srgbClr val="2A00FF"/>
                          </a:solidFill>
                          <a:latin typeface="Consolas"/>
                        </a:rPr>
                        <a:t>"1.0" </a:t>
                      </a:r>
                      <a:r>
                        <a:rPr lang="en-US" sz="1300" i="1" dirty="0" smtClean="0">
                          <a:solidFill>
                            <a:srgbClr val="7F007F"/>
                          </a:solidFill>
                          <a:latin typeface="Consolas"/>
                        </a:rPr>
                        <a:t>encoding</a:t>
                      </a:r>
                      <a:r>
                        <a:rPr lang="en-US" sz="1300" i="1" dirty="0" smtClean="0">
                          <a:solidFill>
                            <a:srgbClr val="000000"/>
                          </a:solidFill>
                          <a:latin typeface="Consolas"/>
                        </a:rPr>
                        <a:t>=</a:t>
                      </a:r>
                      <a:r>
                        <a:rPr lang="en-US" sz="1300" i="1" dirty="0" smtClean="0">
                          <a:solidFill>
                            <a:srgbClr val="2A00FF"/>
                          </a:solidFill>
                          <a:latin typeface="Consolas"/>
                        </a:rPr>
                        <a:t>"UTF-8"</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beans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err="1" smtClean="0">
                          <a:solidFill>
                            <a:srgbClr val="3F7F7F"/>
                          </a:solidFill>
                          <a:latin typeface="Consolas"/>
                        </a:rPr>
                        <a:t>context:annotation-config</a:t>
                      </a:r>
                      <a:r>
                        <a:rPr lang="en-US" sz="1300"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"customer" </a:t>
                      </a:r>
                      <a:r>
                        <a:rPr lang="en-US" sz="1300" i="1" dirty="0" smtClean="0">
                          <a:solidFill>
                            <a:srgbClr val="7F007F"/>
                          </a:solidFill>
                          <a:latin typeface="Consolas"/>
                        </a:rPr>
                        <a:t>class</a:t>
                      </a:r>
                      <a:r>
                        <a:rPr lang="en-US" sz="1300" i="1"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foo.CustomerBean</a:t>
                      </a:r>
                      <a:r>
                        <a:rPr lang="en-US" sz="1300" i="1" dirty="0" smtClean="0">
                          <a:solidFill>
                            <a:srgbClr val="2A00FF"/>
                          </a:solidFill>
                          <a:latin typeface="Consolas"/>
                        </a:rPr>
                        <a:t>"</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property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"name" </a:t>
                      </a:r>
                      <a:r>
                        <a:rPr lang="en-US" sz="1300" i="1" dirty="0" smtClean="0">
                          <a:solidFill>
                            <a:srgbClr val="7F007F"/>
                          </a:solidFill>
                          <a:latin typeface="Consolas"/>
                        </a:rPr>
                        <a:t>value</a:t>
                      </a:r>
                      <a:r>
                        <a:rPr lang="en-US" sz="1300" i="1"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Saurabh</a:t>
                      </a:r>
                      <a:r>
                        <a:rPr lang="en-US" sz="1300" i="1" dirty="0" smtClean="0">
                          <a:solidFill>
                            <a:srgbClr val="2A00FF"/>
                          </a:solidFill>
                          <a:latin typeface="Consolas"/>
                        </a:rPr>
                        <a:t>"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property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"email" </a:t>
                      </a:r>
                      <a:r>
                        <a:rPr lang="en-US" sz="1300" i="1" dirty="0" smtClean="0">
                          <a:solidFill>
                            <a:srgbClr val="7F007F"/>
                          </a:solidFill>
                          <a:latin typeface="Consolas"/>
                        </a:rPr>
                        <a:t>value</a:t>
                      </a:r>
                      <a:r>
                        <a:rPr lang="en-US" sz="1300" i="1" dirty="0" smtClean="0">
                          <a:solidFill>
                            <a:srgbClr val="000000"/>
                          </a:solidFill>
                          <a:latin typeface="Consolas"/>
                        </a:rPr>
                        <a:t>=</a:t>
                      </a:r>
                      <a:r>
                        <a:rPr lang="en-US" sz="1300" i="1" dirty="0" smtClean="0">
                          <a:solidFill>
                            <a:srgbClr val="2A00FF"/>
                          </a:solidFill>
                          <a:latin typeface="Consolas"/>
                        </a:rPr>
                        <a:t>"mbacomp@gmail.com"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a:t>
                      </a:r>
                      <a:r>
                        <a:rPr lang="en-US" sz="1300"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 </a:t>
                      </a:r>
                      <a:r>
                        <a:rPr lang="en-US" sz="1300" dirty="0" smtClean="0">
                          <a:solidFill>
                            <a:srgbClr val="7F007F"/>
                          </a:solidFill>
                          <a:latin typeface="Consolas"/>
                        </a:rPr>
                        <a:t>class</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foo.Address</a:t>
                      </a:r>
                      <a:r>
                        <a:rPr lang="en-US" sz="1300" i="1" dirty="0" smtClean="0">
                          <a:solidFill>
                            <a:srgbClr val="2A00FF"/>
                          </a:solidFill>
                          <a:latin typeface="Consolas"/>
                        </a:rPr>
                        <a:t>" </a:t>
                      </a:r>
                      <a:r>
                        <a:rPr lang="en-US" sz="1300" i="1" dirty="0" smtClean="0">
                          <a:solidFill>
                            <a:srgbClr val="7F007F"/>
                          </a:solidFill>
                          <a:latin typeface="Consolas"/>
                        </a:rPr>
                        <a:t>name</a:t>
                      </a:r>
                      <a:r>
                        <a:rPr lang="en-US" sz="1300" i="1" dirty="0" smtClean="0">
                          <a:solidFill>
                            <a:srgbClr val="000000"/>
                          </a:solidFill>
                          <a:latin typeface="Consolas"/>
                        </a:rPr>
                        <a:t>=</a:t>
                      </a:r>
                      <a:r>
                        <a:rPr lang="en-US" sz="1300" i="1" dirty="0" smtClean="0">
                          <a:solidFill>
                            <a:srgbClr val="2A00FF"/>
                          </a:solidFill>
                          <a:latin typeface="Consolas"/>
                        </a:rPr>
                        <a:t>"address"</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property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"city" </a:t>
                      </a:r>
                      <a:r>
                        <a:rPr lang="en-US" sz="1300" i="1" dirty="0" smtClean="0">
                          <a:solidFill>
                            <a:srgbClr val="7F007F"/>
                          </a:solidFill>
                          <a:latin typeface="Consolas"/>
                        </a:rPr>
                        <a:t>value</a:t>
                      </a:r>
                      <a:r>
                        <a:rPr lang="en-US" sz="1300" i="1" dirty="0" smtClean="0">
                          <a:solidFill>
                            <a:srgbClr val="000000"/>
                          </a:solidFill>
                          <a:latin typeface="Consolas"/>
                        </a:rPr>
                        <a:t>=</a:t>
                      </a:r>
                      <a:r>
                        <a:rPr lang="en-US" sz="1300" i="1" dirty="0" smtClean="0">
                          <a:solidFill>
                            <a:srgbClr val="2A00FF"/>
                          </a:solidFill>
                          <a:latin typeface="Consolas"/>
                        </a:rPr>
                        <a:t>"Delhi"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property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"pin" </a:t>
                      </a:r>
                      <a:r>
                        <a:rPr lang="en-US" sz="1300" i="1" dirty="0" smtClean="0">
                          <a:solidFill>
                            <a:srgbClr val="7F007F"/>
                          </a:solidFill>
                          <a:latin typeface="Consolas"/>
                        </a:rPr>
                        <a:t>value</a:t>
                      </a:r>
                      <a:r>
                        <a:rPr lang="en-US" sz="1300" i="1" dirty="0" smtClean="0">
                          <a:solidFill>
                            <a:srgbClr val="000000"/>
                          </a:solidFill>
                          <a:latin typeface="Consolas"/>
                        </a:rPr>
                        <a:t>=</a:t>
                      </a:r>
                      <a:r>
                        <a:rPr lang="en-US" sz="1300" i="1" dirty="0" smtClean="0">
                          <a:solidFill>
                            <a:srgbClr val="2A00FF"/>
                          </a:solidFill>
                          <a:latin typeface="Consolas"/>
                        </a:rPr>
                        <a:t>"110070"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a:t>
                      </a:r>
                      <a:r>
                        <a:rPr lang="en-US" sz="1300"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 </a:t>
                      </a:r>
                      <a:r>
                        <a:rPr lang="en-US" sz="1300" dirty="0" smtClean="0">
                          <a:solidFill>
                            <a:srgbClr val="7F007F"/>
                          </a:solidFill>
                          <a:latin typeface="Consolas"/>
                        </a:rPr>
                        <a:t>class</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foo.Address</a:t>
                      </a:r>
                      <a:r>
                        <a:rPr lang="en-US" sz="1300" i="1" dirty="0" smtClean="0">
                          <a:solidFill>
                            <a:srgbClr val="2A00FF"/>
                          </a:solidFill>
                          <a:latin typeface="Consolas"/>
                        </a:rPr>
                        <a:t>" </a:t>
                      </a:r>
                      <a:r>
                        <a:rPr lang="en-US" sz="1300" i="1" dirty="0" smtClean="0">
                          <a:solidFill>
                            <a:srgbClr val="7F007F"/>
                          </a:solidFill>
                          <a:latin typeface="Consolas"/>
                        </a:rPr>
                        <a:t>name</a:t>
                      </a:r>
                      <a:r>
                        <a:rPr lang="en-US" sz="1300" i="1" dirty="0" smtClean="0">
                          <a:solidFill>
                            <a:srgbClr val="000000"/>
                          </a:solidFill>
                          <a:latin typeface="Consolas"/>
                        </a:rPr>
                        <a:t>=</a:t>
                      </a:r>
                      <a:r>
                        <a:rPr lang="en-US" sz="1300" i="1" dirty="0" smtClean="0">
                          <a:solidFill>
                            <a:srgbClr val="2A00FF"/>
                          </a:solidFill>
                          <a:latin typeface="Consolas"/>
                        </a:rPr>
                        <a:t>"add1"</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property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"city" </a:t>
                      </a:r>
                      <a:r>
                        <a:rPr lang="en-US" sz="1300" i="1" dirty="0" smtClean="0">
                          <a:solidFill>
                            <a:srgbClr val="7F007F"/>
                          </a:solidFill>
                          <a:latin typeface="Consolas"/>
                        </a:rPr>
                        <a:t>value</a:t>
                      </a:r>
                      <a:r>
                        <a:rPr lang="en-US" sz="1300" i="1"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Gurgaon</a:t>
                      </a:r>
                      <a:r>
                        <a:rPr lang="en-US" sz="1300" i="1" dirty="0" smtClean="0">
                          <a:solidFill>
                            <a:srgbClr val="2A00FF"/>
                          </a:solidFill>
                          <a:latin typeface="Consolas"/>
                        </a:rPr>
                        <a:t>"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property </a:t>
                      </a:r>
                      <a:r>
                        <a:rPr lang="en-US" sz="1300" dirty="0" smtClean="0">
                          <a:solidFill>
                            <a:srgbClr val="7F007F"/>
                          </a:solidFill>
                          <a:latin typeface="Consolas"/>
                        </a:rPr>
                        <a:t>name</a:t>
                      </a:r>
                      <a:r>
                        <a:rPr lang="en-US" sz="1300" dirty="0" smtClean="0">
                          <a:solidFill>
                            <a:srgbClr val="000000"/>
                          </a:solidFill>
                          <a:latin typeface="Consolas"/>
                        </a:rPr>
                        <a:t>=</a:t>
                      </a:r>
                      <a:r>
                        <a:rPr lang="en-US" sz="1300" i="1" dirty="0" smtClean="0">
                          <a:solidFill>
                            <a:srgbClr val="2A00FF"/>
                          </a:solidFill>
                          <a:latin typeface="Consolas"/>
                        </a:rPr>
                        <a:t>"pin" </a:t>
                      </a:r>
                      <a:r>
                        <a:rPr lang="en-US" sz="1300" i="1" dirty="0" smtClean="0">
                          <a:solidFill>
                            <a:srgbClr val="7F007F"/>
                          </a:solidFill>
                          <a:latin typeface="Consolas"/>
                        </a:rPr>
                        <a:t>value</a:t>
                      </a:r>
                      <a:r>
                        <a:rPr lang="en-US" sz="1300" i="1" dirty="0" smtClean="0">
                          <a:solidFill>
                            <a:srgbClr val="000000"/>
                          </a:solidFill>
                          <a:latin typeface="Consolas"/>
                        </a:rPr>
                        <a:t>=</a:t>
                      </a:r>
                      <a:r>
                        <a:rPr lang="en-US" sz="1300" i="1" dirty="0" smtClean="0">
                          <a:solidFill>
                            <a:srgbClr val="2A00FF"/>
                          </a:solidFill>
                          <a:latin typeface="Consolas"/>
                        </a:rPr>
                        <a:t>"122001" </a:t>
                      </a:r>
                      <a:r>
                        <a:rPr lang="en-US" sz="1300" i="1"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a:t>
                      </a:r>
                      <a:r>
                        <a:rPr lang="en-US" sz="1300" dirty="0" smtClean="0">
                          <a:solidFill>
                            <a:srgbClr val="008080"/>
                          </a:solidFill>
                          <a:latin typeface="Consolas"/>
                        </a:rPr>
                        <a:t>&gt;</a:t>
                      </a:r>
                    </a:p>
                    <a:p>
                      <a:pPr algn="l"/>
                      <a:r>
                        <a:rPr lang="en-US" sz="1300" dirty="0" smtClean="0">
                          <a:solidFill>
                            <a:srgbClr val="008080"/>
                          </a:solidFill>
                          <a:latin typeface="Consolas"/>
                        </a:rPr>
                        <a:t>&lt;/</a:t>
                      </a:r>
                      <a:r>
                        <a:rPr lang="en-US" sz="1300" dirty="0" smtClean="0">
                          <a:solidFill>
                            <a:srgbClr val="3F7F7F"/>
                          </a:solidFill>
                          <a:latin typeface="Consolas"/>
                        </a:rPr>
                        <a:t>beans</a:t>
                      </a:r>
                      <a:r>
                        <a:rPr lang="en-US" sz="1300" dirty="0" smtClean="0">
                          <a:solidFill>
                            <a:srgbClr val="008080"/>
                          </a:solidFill>
                          <a:latin typeface="Consolas"/>
                        </a:rPr>
                        <a:t>&gt;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algn="l"/>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class</a:t>
                      </a:r>
                      <a:r>
                        <a:rPr lang="en-US" sz="1200" b="1" dirty="0" smtClean="0">
                          <a:solidFill>
                            <a:srgbClr val="000000"/>
                          </a:solidFill>
                          <a:latin typeface="Consolas"/>
                        </a:rPr>
                        <a:t> </a:t>
                      </a:r>
                      <a:r>
                        <a:rPr lang="en-US" sz="1200" b="1" dirty="0" err="1" smtClean="0">
                          <a:solidFill>
                            <a:srgbClr val="000000"/>
                          </a:solidFill>
                          <a:latin typeface="Consolas"/>
                        </a:rPr>
                        <a:t>CustomerBean</a:t>
                      </a:r>
                      <a:r>
                        <a:rPr lang="en-US" sz="1200" b="1" dirty="0" smtClean="0">
                          <a:solidFill>
                            <a:srgbClr val="000000"/>
                          </a:solidFill>
                          <a:latin typeface="Consolas"/>
                        </a:rPr>
                        <a:t> {</a:t>
                      </a:r>
                    </a:p>
                    <a:p>
                      <a:pPr algn="l"/>
                      <a:r>
                        <a:rPr lang="en-US" sz="1200" b="1" dirty="0" smtClean="0">
                          <a:solidFill>
                            <a:srgbClr val="7F0055"/>
                          </a:solidFill>
                          <a:latin typeface="Consolas"/>
                        </a:rPr>
                        <a:t>private</a:t>
                      </a:r>
                      <a:r>
                        <a:rPr lang="en-US" sz="1200" b="1" dirty="0" smtClean="0">
                          <a:solidFill>
                            <a:srgbClr val="000000"/>
                          </a:solidFill>
                          <a:latin typeface="Consolas"/>
                        </a:rPr>
                        <a:t> String </a:t>
                      </a:r>
                      <a:r>
                        <a:rPr lang="en-US" sz="1200" b="1" dirty="0" smtClean="0">
                          <a:solidFill>
                            <a:srgbClr val="0000C0"/>
                          </a:solidFill>
                          <a:latin typeface="Consolas"/>
                        </a:rPr>
                        <a:t>name</a:t>
                      </a:r>
                      <a:r>
                        <a:rPr lang="en-US" sz="1200" b="1" dirty="0" smtClean="0">
                          <a:solidFill>
                            <a:srgbClr val="000000"/>
                          </a:solidFill>
                          <a:latin typeface="Consolas"/>
                        </a:rPr>
                        <a:t>;</a:t>
                      </a:r>
                    </a:p>
                    <a:p>
                      <a:pPr algn="l"/>
                      <a:r>
                        <a:rPr lang="en-US" sz="1200" b="1" dirty="0" smtClean="0">
                          <a:solidFill>
                            <a:srgbClr val="7F0055"/>
                          </a:solidFill>
                          <a:latin typeface="Consolas"/>
                        </a:rPr>
                        <a:t>private</a:t>
                      </a:r>
                      <a:r>
                        <a:rPr lang="en-US" sz="1200" b="1" dirty="0" smtClean="0">
                          <a:solidFill>
                            <a:srgbClr val="000000"/>
                          </a:solidFill>
                          <a:latin typeface="Consolas"/>
                        </a:rPr>
                        <a:t>  String </a:t>
                      </a:r>
                      <a:r>
                        <a:rPr lang="en-US" sz="1200" b="1" dirty="0" smtClean="0">
                          <a:solidFill>
                            <a:srgbClr val="0000C0"/>
                          </a:solidFill>
                          <a:latin typeface="Consolas"/>
                        </a:rPr>
                        <a:t>email</a:t>
                      </a:r>
                      <a:r>
                        <a:rPr lang="en-US" sz="1200" b="1" dirty="0" smtClean="0">
                          <a:solidFill>
                            <a:srgbClr val="000000"/>
                          </a:solidFill>
                          <a:latin typeface="Consolas"/>
                        </a:rPr>
                        <a:t>;</a:t>
                      </a:r>
                    </a:p>
                    <a:p>
                      <a:pPr algn="l"/>
                      <a:r>
                        <a:rPr lang="en-US" sz="1200" dirty="0" smtClean="0">
                          <a:solidFill>
                            <a:srgbClr val="646464"/>
                          </a:solidFill>
                          <a:latin typeface="Consolas"/>
                        </a:rPr>
                        <a:t>@Resource</a:t>
                      </a:r>
                    </a:p>
                    <a:p>
                      <a:pPr algn="l"/>
                      <a:r>
                        <a:rPr lang="en-US" sz="1200" dirty="0" smtClean="0">
                          <a:solidFill>
                            <a:srgbClr val="646464"/>
                          </a:solidFill>
                          <a:latin typeface="Consolas"/>
                        </a:rPr>
                        <a:t>//@Resource(name=“add1”)</a:t>
                      </a:r>
                    </a:p>
                    <a:p>
                      <a:pPr algn="l"/>
                      <a:r>
                        <a:rPr lang="en-US" sz="1200" b="1" dirty="0" smtClean="0">
                          <a:solidFill>
                            <a:srgbClr val="7F0055"/>
                          </a:solidFill>
                          <a:latin typeface="Consolas"/>
                        </a:rPr>
                        <a:t>private</a:t>
                      </a:r>
                      <a:r>
                        <a:rPr lang="en-US" sz="1200" b="1" dirty="0" smtClean="0">
                          <a:solidFill>
                            <a:srgbClr val="000000"/>
                          </a:solidFill>
                          <a:latin typeface="Consolas"/>
                        </a:rPr>
                        <a:t> Address </a:t>
                      </a:r>
                      <a:r>
                        <a:rPr lang="en-US" sz="1200" b="1" dirty="0" err="1" smtClean="0">
                          <a:solidFill>
                            <a:srgbClr val="0000C0"/>
                          </a:solidFill>
                          <a:latin typeface="Consolas"/>
                        </a:rPr>
                        <a:t>address</a:t>
                      </a:r>
                      <a:r>
                        <a:rPr lang="en-US" sz="1200" b="1" dirty="0" smtClean="0">
                          <a:solidFill>
                            <a:srgbClr val="000000"/>
                          </a:solidFill>
                          <a:latin typeface="Consolas"/>
                        </a:rPr>
                        <a:t>;</a:t>
                      </a:r>
                    </a:p>
                    <a:p>
                      <a:pPr algn="l"/>
                      <a:endParaRPr lang="en-US" sz="1200" b="1" dirty="0" smtClean="0">
                        <a:solidFill>
                          <a:srgbClr val="000000"/>
                        </a:solidFill>
                        <a:latin typeface="Consolas"/>
                      </a:endParaRPr>
                    </a:p>
                    <a:p>
                      <a:pPr algn="l"/>
                      <a:r>
                        <a:rPr lang="en-US" sz="1200" b="1" dirty="0" smtClean="0">
                          <a:solidFill>
                            <a:srgbClr val="000000"/>
                          </a:solidFill>
                          <a:latin typeface="Consolas"/>
                        </a:rPr>
                        <a:t>//..getter and</a:t>
                      </a:r>
                      <a:r>
                        <a:rPr lang="en-US" sz="1200" b="1" baseline="0" dirty="0" smtClean="0">
                          <a:solidFill>
                            <a:srgbClr val="000000"/>
                          </a:solidFill>
                          <a:latin typeface="Consolas"/>
                        </a:rPr>
                        <a:t> setter method</a:t>
                      </a:r>
                      <a:endParaRPr lang="en-US" sz="1200" b="1" dirty="0" smtClean="0">
                        <a:solidFill>
                          <a:srgbClr val="000000"/>
                        </a:solidFill>
                        <a:latin typeface="Consolas"/>
                      </a:endParaRPr>
                    </a:p>
                    <a:p>
                      <a:pPr algn="l"/>
                      <a:r>
                        <a:rPr lang="en-US" sz="1200" b="1" u="none" dirty="0" smtClean="0">
                          <a:solidFill>
                            <a:srgbClr val="000000"/>
                          </a:solidFill>
                          <a:latin typeface="Consolas"/>
                        </a:rPr>
                        <a:t>}</a:t>
                      </a:r>
                      <a:endParaRPr lang="en-US" sz="1200" u="none" dirty="0" smtClean="0">
                        <a:solidFill>
                          <a:srgbClr val="008080"/>
                        </a:solidFill>
                        <a:latin typeface="Consolas"/>
                      </a:endParaRPr>
                    </a:p>
                  </a:txBody>
                  <a:tcPr/>
                </a:tc>
                <a:tc>
                  <a:txBody>
                    <a:bodyPr/>
                    <a:lstStyle/>
                    <a:p>
                      <a:pPr marL="0" algn="l" rtl="0" eaLnBrk="1" hangingPunct="1"/>
                      <a:r>
                        <a:rPr lang="en-US" sz="1200" b="1" kern="1200" dirty="0" smtClean="0">
                          <a:solidFill>
                            <a:srgbClr val="7F0055"/>
                          </a:solidFill>
                          <a:latin typeface="Consolas"/>
                          <a:ea typeface="+mn-ea"/>
                          <a:cs typeface="+mn-cs"/>
                        </a:rPr>
                        <a:t>public class Address {</a:t>
                      </a:r>
                    </a:p>
                    <a:p>
                      <a:pPr marL="0" algn="l" rtl="0" eaLnBrk="1" hangingPunct="1"/>
                      <a:r>
                        <a:rPr lang="en-US" sz="1200" b="1" kern="1200" dirty="0" smtClean="0">
                          <a:solidFill>
                            <a:srgbClr val="7F0055"/>
                          </a:solidFill>
                          <a:latin typeface="Consolas"/>
                          <a:ea typeface="+mn-ea"/>
                          <a:cs typeface="+mn-cs"/>
                        </a:rPr>
                        <a:t>private String city;</a:t>
                      </a:r>
                    </a:p>
                    <a:p>
                      <a:pPr marL="0" algn="l" rtl="0" eaLnBrk="1" hangingPunct="1"/>
                      <a:r>
                        <a:rPr lang="en-US" sz="1200" b="1" kern="1200" dirty="0" smtClean="0">
                          <a:solidFill>
                            <a:srgbClr val="7F0055"/>
                          </a:solidFill>
                          <a:latin typeface="Consolas"/>
                          <a:ea typeface="+mn-ea"/>
                          <a:cs typeface="+mn-cs"/>
                        </a:rPr>
                        <a:t>private Integer pin;</a:t>
                      </a:r>
                    </a:p>
                    <a:p>
                      <a:pPr marL="0" algn="l" rtl="0" eaLnBrk="1" hangingPunct="1"/>
                      <a:r>
                        <a:rPr lang="en-US" sz="1200" b="1" kern="1200" dirty="0" smtClean="0">
                          <a:solidFill>
                            <a:srgbClr val="7F0055"/>
                          </a:solidFill>
                          <a:latin typeface="Consolas"/>
                          <a:ea typeface="+mn-ea"/>
                          <a:cs typeface="+mn-cs"/>
                        </a:rPr>
                        <a:t>public String </a:t>
                      </a:r>
                      <a:r>
                        <a:rPr lang="en-US" sz="1200" b="1" kern="1200" dirty="0" err="1" smtClean="0">
                          <a:solidFill>
                            <a:srgbClr val="7F0055"/>
                          </a:solidFill>
                          <a:latin typeface="Consolas"/>
                          <a:ea typeface="+mn-ea"/>
                          <a:cs typeface="+mn-cs"/>
                        </a:rPr>
                        <a:t>getCity</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return city;</a:t>
                      </a:r>
                    </a:p>
                    <a:p>
                      <a:pPr marL="0" algn="l" rtl="0" eaLnBrk="1" hangingPunct="1"/>
                      <a:r>
                        <a:rPr lang="en-US" sz="1200" b="1" kern="1200" dirty="0" smtClean="0">
                          <a:solidFill>
                            <a:srgbClr val="7F0055"/>
                          </a:solidFill>
                          <a:latin typeface="Consolas"/>
                          <a:ea typeface="+mn-ea"/>
                          <a:cs typeface="+mn-cs"/>
                        </a:rPr>
                        <a:t>}</a:t>
                      </a:r>
                    </a:p>
                  </a:txBody>
                  <a:tcPr/>
                </a:tc>
              </a:tr>
            </a:tbl>
          </a:graphicData>
        </a:graphic>
      </p:graphicFrame>
      <p:cxnSp>
        <p:nvCxnSpPr>
          <p:cNvPr id="9" name="Straight Arrow Connector 8"/>
          <p:cNvCxnSpPr/>
          <p:nvPr/>
        </p:nvCxnSpPr>
        <p:spPr>
          <a:xfrm rot="10800000" flipV="1">
            <a:off x="2928926" y="1714494"/>
            <a:ext cx="1714512"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1800" b="1" dirty="0" smtClean="0">
                <a:latin typeface="Calibri" pitchFamily="34" charset="0"/>
                <a:cs typeface="Calibri" pitchFamily="34" charset="0"/>
              </a:rPr>
              <a:t>@Required Annotation</a:t>
            </a:r>
            <a:endParaRPr lang="en-US" sz="1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The </a:t>
            </a:r>
            <a:r>
              <a:rPr lang="en-US" sz="1400" b="1" dirty="0" smtClean="0">
                <a:latin typeface="Calibri" pitchFamily="34" charset="0"/>
                <a:cs typeface="Calibri" pitchFamily="34" charset="0"/>
              </a:rPr>
              <a:t>@Required</a:t>
            </a:r>
            <a:r>
              <a:rPr lang="en-US" sz="1400" dirty="0" smtClean="0">
                <a:latin typeface="Calibri" pitchFamily="34" charset="0"/>
                <a:cs typeface="Calibri" pitchFamily="34" charset="0"/>
              </a:rPr>
              <a:t> annotation applies to bean property setter methods and it indicates that the affected bean property must be populated in XML configuration file at configuration time otherwise the container throws a </a:t>
            </a:r>
            <a:r>
              <a:rPr lang="en-US" sz="1400" dirty="0" err="1" smtClean="0">
                <a:latin typeface="Calibri" pitchFamily="34" charset="0"/>
                <a:cs typeface="Calibri" pitchFamily="34" charset="0"/>
              </a:rPr>
              <a:t>BeanInitializationException</a:t>
            </a:r>
            <a:r>
              <a:rPr lang="en-US" sz="1400" dirty="0" smtClean="0">
                <a:latin typeface="Calibri" pitchFamily="34" charset="0"/>
                <a:cs typeface="Calibri" pitchFamily="34" charset="0"/>
              </a:rPr>
              <a:t> exception.</a:t>
            </a: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@Required</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1714480" y="1571618"/>
          <a:ext cx="6000792" cy="3286148"/>
        </p:xfrm>
        <a:graphic>
          <a:graphicData uri="http://schemas.openxmlformats.org/drawingml/2006/table">
            <a:tbl>
              <a:tblPr firstRow="1" bandRow="1">
                <a:tableStyleId>{2D5ABB26-0587-4C30-8999-92F81FD0307C}</a:tableStyleId>
              </a:tblPr>
              <a:tblGrid>
                <a:gridCol w="6000792"/>
              </a:tblGrid>
              <a:tr h="3286148">
                <a:tc>
                  <a:txBody>
                    <a:bodyPr/>
                    <a:lstStyle/>
                    <a:p>
                      <a:pPr marL="0" algn="l" rtl="0" eaLnBrk="1" hangingPunct="1"/>
                      <a:r>
                        <a:rPr lang="en-US" sz="1200" b="1" kern="1200" dirty="0" smtClean="0">
                          <a:solidFill>
                            <a:srgbClr val="7F0055"/>
                          </a:solidFill>
                          <a:latin typeface="Consolas"/>
                          <a:ea typeface="+mn-ea"/>
                          <a:cs typeface="+mn-cs"/>
                        </a:rPr>
                        <a:t>public class Address {</a:t>
                      </a:r>
                    </a:p>
                    <a:p>
                      <a:pPr marL="0" algn="l" rtl="0" eaLnBrk="1" hangingPunct="1"/>
                      <a:r>
                        <a:rPr lang="en-US" sz="1200" b="1" kern="1200" dirty="0" smtClean="0">
                          <a:solidFill>
                            <a:srgbClr val="7F0055"/>
                          </a:solidFill>
                          <a:latin typeface="Consolas"/>
                          <a:ea typeface="+mn-ea"/>
                          <a:cs typeface="+mn-cs"/>
                        </a:rPr>
                        <a:t>private String city;</a:t>
                      </a:r>
                    </a:p>
                    <a:p>
                      <a:pPr marL="0" algn="l" rtl="0" eaLnBrk="1" hangingPunct="1"/>
                      <a:r>
                        <a:rPr lang="en-US" sz="1200" b="1" kern="1200" dirty="0" smtClean="0">
                          <a:solidFill>
                            <a:srgbClr val="7F0055"/>
                          </a:solidFill>
                          <a:latin typeface="Consolas"/>
                          <a:ea typeface="+mn-ea"/>
                          <a:cs typeface="+mn-cs"/>
                        </a:rPr>
                        <a:t>private Integer pin;</a:t>
                      </a:r>
                    </a:p>
                    <a:p>
                      <a:pPr marL="0" algn="l" rtl="0" eaLnBrk="1" hangingPunct="1"/>
                      <a:r>
                        <a:rPr lang="en-US" sz="1200" b="1" kern="1200" dirty="0" smtClean="0">
                          <a:solidFill>
                            <a:srgbClr val="7F0055"/>
                          </a:solidFill>
                          <a:latin typeface="Consolas"/>
                          <a:ea typeface="+mn-ea"/>
                          <a:cs typeface="+mn-cs"/>
                        </a:rPr>
                        <a:t>public String </a:t>
                      </a:r>
                      <a:r>
                        <a:rPr lang="en-US" sz="1200" b="1" kern="1200" dirty="0" err="1" smtClean="0">
                          <a:solidFill>
                            <a:srgbClr val="7F0055"/>
                          </a:solidFill>
                          <a:latin typeface="Consolas"/>
                          <a:ea typeface="+mn-ea"/>
                          <a:cs typeface="+mn-cs"/>
                        </a:rPr>
                        <a:t>getCity</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return city;</a:t>
                      </a:r>
                    </a:p>
                    <a:p>
                      <a:pPr marL="0" algn="l" rtl="0" eaLnBrk="1" hangingPunct="1"/>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public void </a:t>
                      </a:r>
                      <a:r>
                        <a:rPr lang="en-US" sz="1200" b="1" kern="1200" dirty="0" err="1" smtClean="0">
                          <a:solidFill>
                            <a:srgbClr val="7F0055"/>
                          </a:solidFill>
                          <a:latin typeface="Consolas"/>
                          <a:ea typeface="+mn-ea"/>
                          <a:cs typeface="+mn-cs"/>
                        </a:rPr>
                        <a:t>setCity</a:t>
                      </a:r>
                      <a:r>
                        <a:rPr lang="en-US" sz="1200" b="1" kern="1200" dirty="0" smtClean="0">
                          <a:solidFill>
                            <a:srgbClr val="7F0055"/>
                          </a:solidFill>
                          <a:latin typeface="Consolas"/>
                          <a:ea typeface="+mn-ea"/>
                          <a:cs typeface="+mn-cs"/>
                        </a:rPr>
                        <a:t>(String city) {</a:t>
                      </a:r>
                    </a:p>
                    <a:p>
                      <a:pPr marL="0" algn="l" rtl="0" eaLnBrk="1" hangingPunct="1"/>
                      <a:r>
                        <a:rPr lang="en-US" sz="1200" b="1" kern="1200" dirty="0" err="1" smtClean="0">
                          <a:solidFill>
                            <a:srgbClr val="7F0055"/>
                          </a:solidFill>
                          <a:latin typeface="Consolas"/>
                          <a:ea typeface="+mn-ea"/>
                          <a:cs typeface="+mn-cs"/>
                        </a:rPr>
                        <a:t>this.city</a:t>
                      </a:r>
                      <a:r>
                        <a:rPr lang="en-US" sz="1200" b="1" kern="1200" dirty="0" smtClean="0">
                          <a:solidFill>
                            <a:srgbClr val="7F0055"/>
                          </a:solidFill>
                          <a:latin typeface="Consolas"/>
                          <a:ea typeface="+mn-ea"/>
                          <a:cs typeface="+mn-cs"/>
                        </a:rPr>
                        <a:t> = city;</a:t>
                      </a:r>
                    </a:p>
                    <a:p>
                      <a:pPr marL="0" algn="l" rtl="0" eaLnBrk="1" hangingPunct="1"/>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public Integer </a:t>
                      </a:r>
                      <a:r>
                        <a:rPr lang="en-US" sz="1200" b="1" kern="1200" dirty="0" err="1" smtClean="0">
                          <a:solidFill>
                            <a:srgbClr val="7F0055"/>
                          </a:solidFill>
                          <a:latin typeface="Consolas"/>
                          <a:ea typeface="+mn-ea"/>
                          <a:cs typeface="+mn-cs"/>
                        </a:rPr>
                        <a:t>getPin</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return pin;</a:t>
                      </a:r>
                    </a:p>
                    <a:p>
                      <a:pPr marL="0" algn="l" rtl="0" eaLnBrk="1" hangingPunct="1"/>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@Required</a:t>
                      </a:r>
                    </a:p>
                    <a:p>
                      <a:pPr marL="0" algn="l" rtl="0" eaLnBrk="1" hangingPunct="1"/>
                      <a:r>
                        <a:rPr lang="en-US" sz="1200" b="1" kern="1200" dirty="0" smtClean="0">
                          <a:solidFill>
                            <a:srgbClr val="7F0055"/>
                          </a:solidFill>
                          <a:latin typeface="Consolas"/>
                          <a:ea typeface="+mn-ea"/>
                          <a:cs typeface="+mn-cs"/>
                        </a:rPr>
                        <a:t>public void </a:t>
                      </a:r>
                      <a:r>
                        <a:rPr lang="en-US" sz="1200" b="1" kern="1200" dirty="0" err="1" smtClean="0">
                          <a:solidFill>
                            <a:srgbClr val="7F0055"/>
                          </a:solidFill>
                          <a:latin typeface="Consolas"/>
                          <a:ea typeface="+mn-ea"/>
                          <a:cs typeface="+mn-cs"/>
                        </a:rPr>
                        <a:t>setPin</a:t>
                      </a:r>
                      <a:r>
                        <a:rPr lang="en-US" sz="1200" b="1" kern="1200" dirty="0" smtClean="0">
                          <a:solidFill>
                            <a:srgbClr val="7F0055"/>
                          </a:solidFill>
                          <a:latin typeface="Consolas"/>
                          <a:ea typeface="+mn-ea"/>
                          <a:cs typeface="+mn-cs"/>
                        </a:rPr>
                        <a:t>(Integer pin) {</a:t>
                      </a:r>
                    </a:p>
                    <a:p>
                      <a:pPr marL="0" algn="l" rtl="0" eaLnBrk="1" hangingPunct="1"/>
                      <a:r>
                        <a:rPr lang="en-US" sz="1200" b="1" kern="1200" dirty="0" smtClean="0">
                          <a:solidFill>
                            <a:srgbClr val="7F0055"/>
                          </a:solidFill>
                          <a:latin typeface="Consolas"/>
                          <a:ea typeface="+mn-ea"/>
                          <a:cs typeface="+mn-cs"/>
                        </a:rPr>
                        <a:t>this.pin = pin;</a:t>
                      </a:r>
                    </a:p>
                    <a:p>
                      <a:pPr marL="0" algn="l" rtl="0" eaLnBrk="1" hangingPunct="1"/>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a:t>
                      </a:r>
                    </a:p>
                  </a:txBody>
                  <a:tcPr/>
                </a:tc>
              </a:tr>
            </a:tbl>
          </a:graphicData>
        </a:graphic>
      </p:graphicFrame>
      <p:sp>
        <p:nvSpPr>
          <p:cNvPr id="6" name="Rectangle 5"/>
          <p:cNvSpPr/>
          <p:nvPr/>
        </p:nvSpPr>
        <p:spPr>
          <a:xfrm>
            <a:off x="5357818" y="2214560"/>
            <a:ext cx="2286016"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itchFamily="34" charset="0"/>
                <a:cs typeface="Calibri" pitchFamily="34" charset="0"/>
              </a:rPr>
              <a:t>We must have to initialize the pin property in configuration file.</a:t>
            </a:r>
            <a:endParaRPr lang="en-US" sz="1400" dirty="0">
              <a:solidFill>
                <a:schemeClr val="tx1"/>
              </a:solidFill>
              <a:latin typeface="Calibri" pitchFamily="34" charset="0"/>
              <a:cs typeface="Calibri" pitchFamily="34" charset="0"/>
            </a:endParaRPr>
          </a:p>
        </p:txBody>
      </p:sp>
      <p:cxnSp>
        <p:nvCxnSpPr>
          <p:cNvPr id="8" name="Straight Arrow Connector 7"/>
          <p:cNvCxnSpPr/>
          <p:nvPr/>
        </p:nvCxnSpPr>
        <p:spPr>
          <a:xfrm flipV="1">
            <a:off x="2643174" y="2857502"/>
            <a:ext cx="2714644"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Spring </a:t>
            </a:r>
            <a:r>
              <a:rPr lang="en-US" sz="2800" b="1" dirty="0" err="1" smtClean="0">
                <a:latin typeface="Calibri" pitchFamily="34" charset="0"/>
                <a:cs typeface="Calibri" pitchFamily="34" charset="0"/>
              </a:rPr>
              <a:t>Autowiring</a:t>
            </a:r>
            <a:r>
              <a:rPr lang="en-US" sz="2800" b="1" dirty="0" smtClean="0">
                <a:latin typeface="Calibri" pitchFamily="34" charset="0"/>
                <a:cs typeface="Calibri" pitchFamily="34" charset="0"/>
              </a:rPr>
              <a:t> Collaborators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IN" sz="1400" dirty="0" smtClean="0">
                <a:latin typeface="Calibri" pitchFamily="34" charset="0"/>
                <a:cs typeface="Calibri" pitchFamily="34" charset="0"/>
              </a:rPr>
              <a:t>The Spring container can </a:t>
            </a:r>
            <a:r>
              <a:rPr lang="en-IN" sz="1400" i="1" dirty="0" err="1" smtClean="0">
                <a:latin typeface="Calibri" pitchFamily="34" charset="0"/>
                <a:cs typeface="Calibri" pitchFamily="34" charset="0"/>
              </a:rPr>
              <a:t>autowire</a:t>
            </a:r>
            <a:r>
              <a:rPr lang="en-IN" sz="1400" i="1" dirty="0" smtClean="0">
                <a:latin typeface="Calibri" pitchFamily="34" charset="0"/>
                <a:cs typeface="Calibri" pitchFamily="34" charset="0"/>
              </a:rPr>
              <a:t> relationships between collaborating beans.</a:t>
            </a:r>
            <a:endParaRPr lang="en-IN" sz="1400" b="1" dirty="0" smtClean="0">
              <a:latin typeface="Calibri" pitchFamily="34" charset="0"/>
              <a:cs typeface="Calibri" pitchFamily="34" charset="0"/>
            </a:endParaRPr>
          </a:p>
          <a:p>
            <a:r>
              <a:rPr lang="en-IN" sz="1400" b="1" dirty="0" smtClean="0">
                <a:latin typeface="Calibri" pitchFamily="34" charset="0"/>
                <a:cs typeface="Calibri" pitchFamily="34" charset="0"/>
              </a:rPr>
              <a:t>Spring can “</a:t>
            </a:r>
            <a:r>
              <a:rPr lang="en-IN" sz="1400" b="1" dirty="0" err="1" smtClean="0">
                <a:latin typeface="Calibri" pitchFamily="34" charset="0"/>
                <a:cs typeface="Calibri" pitchFamily="34" charset="0"/>
              </a:rPr>
              <a:t>autowire</a:t>
            </a:r>
            <a:r>
              <a:rPr lang="en-IN" sz="1400" b="1" dirty="0" smtClean="0">
                <a:latin typeface="Calibri" pitchFamily="34" charset="0"/>
                <a:cs typeface="Calibri" pitchFamily="34" charset="0"/>
              </a:rPr>
              <a:t>” dependencies through introspection of the bean classes so that you do not have to explicitly specify the bean properties or constructor arguments.</a:t>
            </a:r>
          </a:p>
          <a:p>
            <a:r>
              <a:rPr lang="en-US" sz="1400" b="1" dirty="0" smtClean="0">
                <a:latin typeface="Calibri" pitchFamily="34" charset="0"/>
                <a:cs typeface="Calibri" pitchFamily="34" charset="0"/>
              </a:rPr>
              <a:t>Advantages :</a:t>
            </a:r>
          </a:p>
          <a:p>
            <a:pPr lvl="1"/>
            <a:r>
              <a:rPr lang="en-IN" sz="1400" dirty="0" smtClean="0">
                <a:latin typeface="Calibri" pitchFamily="34" charset="0"/>
                <a:cs typeface="Calibri" pitchFamily="34" charset="0"/>
              </a:rPr>
              <a:t>It reduce the need to specify properties or constructor arguments.</a:t>
            </a:r>
          </a:p>
          <a:p>
            <a:pPr lvl="1"/>
            <a:r>
              <a:rPr lang="en-IN" sz="1400" dirty="0" smtClean="0">
                <a:latin typeface="Calibri" pitchFamily="34" charset="0"/>
                <a:cs typeface="Calibri" pitchFamily="34" charset="0"/>
              </a:rPr>
              <a:t>It can update a configuration file  as your objects evolve.</a:t>
            </a: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1800" b="1" dirty="0" smtClean="0">
                <a:latin typeface="Calibri" pitchFamily="34" charset="0"/>
                <a:cs typeface="Calibri" pitchFamily="34" charset="0"/>
              </a:rPr>
              <a:t>@Configuration &amp; @Bean Annotations:</a:t>
            </a:r>
            <a:endParaRPr lang="en-US" sz="1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It is just an alternative of Spring beans using XML configuration file</a:t>
            </a:r>
          </a:p>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Java based configuration option enables you to write most of your Spring configuration without XML but with the help of few Java-based annotations.</a:t>
            </a:r>
          </a:p>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Annotating a class with the </a:t>
            </a:r>
            <a:r>
              <a:rPr lang="en-US" sz="1400" b="1" dirty="0" smtClean="0">
                <a:latin typeface="Calibri" pitchFamily="34" charset="0"/>
                <a:cs typeface="Calibri" pitchFamily="34" charset="0"/>
              </a:rPr>
              <a:t>@Configuration</a:t>
            </a:r>
            <a:r>
              <a:rPr lang="en-US" sz="1400" dirty="0" smtClean="0">
                <a:latin typeface="Calibri" pitchFamily="34" charset="0"/>
                <a:cs typeface="Calibri" pitchFamily="34" charset="0"/>
              </a:rPr>
              <a:t> indicates that the class can be used by the Spring </a:t>
            </a:r>
            <a:r>
              <a:rPr lang="en-US" sz="1400" dirty="0" err="1" smtClean="0">
                <a:latin typeface="Calibri" pitchFamily="34" charset="0"/>
                <a:cs typeface="Calibri" pitchFamily="34" charset="0"/>
              </a:rPr>
              <a:t>IoC</a:t>
            </a:r>
            <a:r>
              <a:rPr lang="en-US" sz="1400" dirty="0" smtClean="0">
                <a:latin typeface="Calibri" pitchFamily="34" charset="0"/>
                <a:cs typeface="Calibri" pitchFamily="34" charset="0"/>
              </a:rPr>
              <a:t> container as a source of bean definitions. The </a:t>
            </a:r>
            <a:r>
              <a:rPr lang="en-US" sz="1400" b="1" dirty="0" smtClean="0">
                <a:latin typeface="Calibri" pitchFamily="34" charset="0"/>
                <a:cs typeface="Calibri" pitchFamily="34" charset="0"/>
              </a:rPr>
              <a:t>@Bean</a:t>
            </a:r>
            <a:r>
              <a:rPr lang="en-US" sz="1400" dirty="0" smtClean="0">
                <a:latin typeface="Calibri" pitchFamily="34" charset="0"/>
                <a:cs typeface="Calibri" pitchFamily="34" charset="0"/>
              </a:rPr>
              <a:t> annotation tells Spring that a method annotated with @Bean will return an object that should be registered as a bean in the Spring application context. </a:t>
            </a: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85786" y="1500180"/>
          <a:ext cx="3429024" cy="3429024"/>
        </p:xfrm>
        <a:graphic>
          <a:graphicData uri="http://schemas.openxmlformats.org/drawingml/2006/table">
            <a:tbl>
              <a:tblPr firstRow="1" bandRow="1">
                <a:tableStyleId>{2D5ABB26-0587-4C30-8999-92F81FD0307C}</a:tableStyleId>
              </a:tblPr>
              <a:tblGrid>
                <a:gridCol w="3429024"/>
              </a:tblGrid>
              <a:tr h="3429024">
                <a:tc>
                  <a:txBody>
                    <a:bodyPr/>
                    <a:lstStyle/>
                    <a:p>
                      <a:pPr marL="0" algn="l" rtl="0" eaLnBrk="1" hangingPunct="1"/>
                      <a:r>
                        <a:rPr lang="en-US" sz="1200" b="1" u="sng" kern="1200" dirty="0" smtClean="0">
                          <a:solidFill>
                            <a:srgbClr val="7030A0"/>
                          </a:solidFill>
                          <a:latin typeface="Consolas"/>
                          <a:ea typeface="+mn-ea"/>
                          <a:cs typeface="+mn-cs"/>
                        </a:rPr>
                        <a:t>Address.java</a:t>
                      </a:r>
                    </a:p>
                    <a:p>
                      <a:pPr marL="0" algn="l" rtl="0" eaLnBrk="1" hangingPunct="1"/>
                      <a:endParaRPr lang="en-US" sz="1200" b="1" u="sng" kern="1200" dirty="0" smtClean="0">
                        <a:solidFill>
                          <a:srgbClr val="7030A0"/>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public class Address {</a:t>
                      </a:r>
                    </a:p>
                    <a:p>
                      <a:pPr marL="0" algn="l" rtl="0" eaLnBrk="1" hangingPunct="1"/>
                      <a:r>
                        <a:rPr lang="en-US" sz="1200" b="1" kern="1200" dirty="0" smtClean="0">
                          <a:solidFill>
                            <a:srgbClr val="7F0055"/>
                          </a:solidFill>
                          <a:latin typeface="Consolas"/>
                          <a:ea typeface="+mn-ea"/>
                          <a:cs typeface="+mn-cs"/>
                        </a:rPr>
                        <a:t>private String city;</a:t>
                      </a:r>
                    </a:p>
                    <a:p>
                      <a:pPr marL="0" algn="l" rtl="0" eaLnBrk="1" hangingPunct="1"/>
                      <a:r>
                        <a:rPr lang="en-US" sz="1200" b="1" kern="1200" dirty="0" smtClean="0">
                          <a:solidFill>
                            <a:srgbClr val="7F0055"/>
                          </a:solidFill>
                          <a:latin typeface="Consolas"/>
                          <a:ea typeface="+mn-ea"/>
                          <a:cs typeface="+mn-cs"/>
                        </a:rPr>
                        <a:t>private Integer pin;</a:t>
                      </a:r>
                    </a:p>
                    <a:p>
                      <a:pPr algn="l"/>
                      <a:r>
                        <a:rPr lang="en-US" sz="1200" b="1" dirty="0" smtClean="0">
                          <a:solidFill>
                            <a:srgbClr val="000000"/>
                          </a:solidFill>
                          <a:latin typeface="Consolas"/>
                        </a:rPr>
                        <a:t>//..getter and</a:t>
                      </a:r>
                      <a:r>
                        <a:rPr lang="en-US" sz="1200" b="1" baseline="0" dirty="0" smtClean="0">
                          <a:solidFill>
                            <a:srgbClr val="000000"/>
                          </a:solidFill>
                          <a:latin typeface="Consolas"/>
                        </a:rPr>
                        <a:t> setter method</a:t>
                      </a:r>
                      <a:endParaRPr lang="en-US" sz="1200" b="1" dirty="0" smtClean="0">
                        <a:solidFill>
                          <a:srgbClr val="000000"/>
                        </a:solidFill>
                        <a:latin typeface="Consolas"/>
                      </a:endParaRPr>
                    </a:p>
                    <a:p>
                      <a:pPr algn="l"/>
                      <a:r>
                        <a:rPr lang="en-US" sz="1200" b="1" u="none" dirty="0" smtClean="0">
                          <a:solidFill>
                            <a:srgbClr val="000000"/>
                          </a:solidFill>
                          <a:latin typeface="Consolas"/>
                        </a:rPr>
                        <a:t>}</a:t>
                      </a:r>
                    </a:p>
                    <a:p>
                      <a:pPr algn="l"/>
                      <a:endParaRPr lang="en-US" sz="1200" b="1" u="none" dirty="0" smtClean="0">
                        <a:solidFill>
                          <a:srgbClr val="000000"/>
                        </a:solidFill>
                        <a:latin typeface="Consolas"/>
                      </a:endParaRPr>
                    </a:p>
                    <a:p>
                      <a:pPr algn="l"/>
                      <a:r>
                        <a:rPr lang="en-US" sz="1200" b="1" u="sng" kern="1200" dirty="0" smtClean="0">
                          <a:solidFill>
                            <a:srgbClr val="7F0055"/>
                          </a:solidFill>
                          <a:latin typeface="Consolas"/>
                          <a:ea typeface="+mn-ea"/>
                          <a:cs typeface="+mn-cs"/>
                        </a:rPr>
                        <a:t>AddressConfiguration.java</a:t>
                      </a:r>
                      <a:endParaRPr lang="en-US" sz="1200" b="1" u="sng" dirty="0" smtClean="0">
                        <a:solidFill>
                          <a:srgbClr val="000000"/>
                        </a:solidFill>
                        <a:latin typeface="Consolas"/>
                      </a:endParaRPr>
                    </a:p>
                    <a:p>
                      <a:pPr marL="0" algn="l" rtl="0" eaLnBrk="1" hangingPunct="1"/>
                      <a:r>
                        <a:rPr lang="en-US" sz="1200" b="1" kern="1200" dirty="0" smtClean="0">
                          <a:solidFill>
                            <a:srgbClr val="7F0055"/>
                          </a:solidFill>
                          <a:latin typeface="Consolas"/>
                          <a:ea typeface="+mn-ea"/>
                          <a:cs typeface="+mn-cs"/>
                        </a:rPr>
                        <a:t>@Configuration</a:t>
                      </a:r>
                    </a:p>
                    <a:p>
                      <a:pPr marL="0" algn="l" rtl="0" eaLnBrk="1" hangingPunct="1"/>
                      <a:r>
                        <a:rPr lang="en-US" sz="1200" b="1" kern="1200" dirty="0" smtClean="0">
                          <a:solidFill>
                            <a:srgbClr val="7F0055"/>
                          </a:solidFill>
                          <a:latin typeface="Consolas"/>
                          <a:ea typeface="+mn-ea"/>
                          <a:cs typeface="+mn-cs"/>
                        </a:rPr>
                        <a:t>public class </a:t>
                      </a:r>
                      <a:r>
                        <a:rPr lang="en-US" sz="1200" b="1" kern="1200" dirty="0" err="1" smtClean="0">
                          <a:solidFill>
                            <a:srgbClr val="7F0055"/>
                          </a:solidFill>
                          <a:latin typeface="Consolas"/>
                          <a:ea typeface="+mn-ea"/>
                          <a:cs typeface="+mn-cs"/>
                        </a:rPr>
                        <a:t>AddressConfiguration</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@Bean</a:t>
                      </a:r>
                    </a:p>
                    <a:p>
                      <a:pPr marL="0" algn="l" rtl="0" eaLnBrk="1" hangingPunct="1"/>
                      <a:r>
                        <a:rPr lang="en-US" sz="1200" b="1" kern="1200" dirty="0" smtClean="0">
                          <a:solidFill>
                            <a:srgbClr val="7F0055"/>
                          </a:solidFill>
                          <a:latin typeface="Consolas"/>
                          <a:ea typeface="+mn-ea"/>
                          <a:cs typeface="+mn-cs"/>
                        </a:rPr>
                        <a:t>public Address </a:t>
                      </a:r>
                      <a:r>
                        <a:rPr lang="en-US" sz="1200" b="1" kern="1200" dirty="0" err="1" smtClean="0">
                          <a:solidFill>
                            <a:srgbClr val="7F0055"/>
                          </a:solidFill>
                          <a:latin typeface="Consolas"/>
                          <a:ea typeface="+mn-ea"/>
                          <a:cs typeface="+mn-cs"/>
                        </a:rPr>
                        <a:t>getAddress</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return new Address();</a:t>
                      </a:r>
                    </a:p>
                    <a:p>
                      <a:pPr marL="0" algn="l" rtl="0" eaLnBrk="1" hangingPunct="1"/>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a:t>
                      </a:r>
                    </a:p>
                    <a:p>
                      <a:pPr algn="l"/>
                      <a:endParaRPr lang="en-US" sz="1200" u="none" dirty="0" smtClean="0">
                        <a:solidFill>
                          <a:srgbClr val="008080"/>
                        </a:solidFill>
                        <a:latin typeface="Consolas"/>
                      </a:endParaRPr>
                    </a:p>
                  </a:txBody>
                  <a:tcPr/>
                </a:tc>
              </a:tr>
            </a:tbl>
          </a:graphicData>
        </a:graphic>
      </p:graphicFrame>
      <p:sp>
        <p:nvSpPr>
          <p:cNvPr id="7" name="Rectangle 6"/>
          <p:cNvSpPr/>
          <p:nvPr/>
        </p:nvSpPr>
        <p:spPr>
          <a:xfrm>
            <a:off x="4429124" y="2071684"/>
            <a:ext cx="3929090" cy="1357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Calibri" pitchFamily="34" charset="0"/>
                <a:cs typeface="Calibri" pitchFamily="34" charset="0"/>
              </a:rPr>
              <a:t>This code will be equivalent to the following XML configuration:</a:t>
            </a:r>
          </a:p>
          <a:p>
            <a:r>
              <a:rPr lang="en-US" sz="1400" dirty="0" smtClean="0">
                <a:solidFill>
                  <a:schemeClr val="tx1"/>
                </a:solidFill>
                <a:latin typeface="Calibri" pitchFamily="34" charset="0"/>
                <a:cs typeface="Calibri" pitchFamily="34" charset="0"/>
              </a:rPr>
              <a:t>&lt;beans&gt; </a:t>
            </a:r>
          </a:p>
          <a:p>
            <a:r>
              <a:rPr lang="en-US" sz="1400" dirty="0" smtClean="0">
                <a:solidFill>
                  <a:schemeClr val="tx1"/>
                </a:solidFill>
                <a:latin typeface="Calibri" pitchFamily="34" charset="0"/>
                <a:cs typeface="Calibri" pitchFamily="34" charset="0"/>
              </a:rPr>
              <a:t>              &lt;bean id=“address" class="</a:t>
            </a:r>
            <a:r>
              <a:rPr lang="en-US" sz="1400" dirty="0" err="1" smtClean="0">
                <a:solidFill>
                  <a:schemeClr val="tx1"/>
                </a:solidFill>
                <a:latin typeface="Calibri" pitchFamily="34" charset="0"/>
                <a:cs typeface="Calibri" pitchFamily="34" charset="0"/>
              </a:rPr>
              <a:t>com.Address</a:t>
            </a:r>
            <a:r>
              <a:rPr lang="en-US" sz="1400" dirty="0" smtClean="0">
                <a:solidFill>
                  <a:schemeClr val="tx1"/>
                </a:solidFill>
                <a:latin typeface="Calibri" pitchFamily="34" charset="0"/>
                <a:cs typeface="Calibri" pitchFamily="34" charset="0"/>
              </a:rPr>
              <a:t>" /&gt; </a:t>
            </a:r>
          </a:p>
          <a:p>
            <a:r>
              <a:rPr lang="en-US" sz="1400" dirty="0" smtClean="0">
                <a:solidFill>
                  <a:schemeClr val="tx1"/>
                </a:solidFill>
                <a:latin typeface="Calibri" pitchFamily="34" charset="0"/>
                <a:cs typeface="Calibri" pitchFamily="34" charset="0"/>
              </a:rPr>
              <a:t>&lt;/beans&gt;</a:t>
            </a:r>
            <a:endParaRPr lang="en-US" sz="1400" dirty="0">
              <a:solidFill>
                <a:schemeClr val="tx1"/>
              </a:solidFill>
              <a:latin typeface="Calibri" pitchFamily="34" charset="0"/>
              <a:cs typeface="Calibri" pitchFamily="34" charset="0"/>
            </a:endParaRPr>
          </a:p>
        </p:txBody>
      </p:sp>
      <p:cxnSp>
        <p:nvCxnSpPr>
          <p:cNvPr id="10" name="Straight Arrow Connector 9"/>
          <p:cNvCxnSpPr/>
          <p:nvPr/>
        </p:nvCxnSpPr>
        <p:spPr>
          <a:xfrm flipV="1">
            <a:off x="3357554" y="2857502"/>
            <a:ext cx="100013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Continued</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85786" y="1714494"/>
          <a:ext cx="7572428" cy="3071834"/>
        </p:xfrm>
        <a:graphic>
          <a:graphicData uri="http://schemas.openxmlformats.org/drawingml/2006/table">
            <a:tbl>
              <a:tblPr firstRow="1" bandRow="1">
                <a:tableStyleId>{2D5ABB26-0587-4C30-8999-92F81FD0307C}</a:tableStyleId>
              </a:tblPr>
              <a:tblGrid>
                <a:gridCol w="7572428"/>
              </a:tblGrid>
              <a:tr h="3071834">
                <a:tc>
                  <a:txBody>
                    <a:bodyPr/>
                    <a:lstStyle/>
                    <a:p>
                      <a:pPr algn="l"/>
                      <a:r>
                        <a:rPr lang="en-US" sz="1400" u="none" dirty="0" smtClean="0">
                          <a:solidFill>
                            <a:schemeClr val="tx1"/>
                          </a:solidFill>
                          <a:latin typeface="Consolas"/>
                        </a:rPr>
                        <a:t>package </a:t>
                      </a:r>
                      <a:r>
                        <a:rPr lang="en-US" sz="1400" u="none" dirty="0" err="1" smtClean="0">
                          <a:solidFill>
                            <a:schemeClr val="tx1"/>
                          </a:solidFill>
                          <a:latin typeface="Consolas"/>
                        </a:rPr>
                        <a:t>dao</a:t>
                      </a:r>
                      <a:r>
                        <a:rPr lang="en-US" sz="1400" u="none" dirty="0" smtClean="0">
                          <a:solidFill>
                            <a:schemeClr val="tx1"/>
                          </a:solidFill>
                          <a:latin typeface="Consolas"/>
                        </a:rPr>
                        <a:t>;</a:t>
                      </a:r>
                    </a:p>
                    <a:p>
                      <a:pPr algn="l"/>
                      <a:endParaRPr lang="en-US" sz="1400" u="none" dirty="0" smtClean="0">
                        <a:solidFill>
                          <a:schemeClr val="tx1"/>
                        </a:solidFill>
                        <a:latin typeface="Consolas"/>
                      </a:endParaRPr>
                    </a:p>
                    <a:p>
                      <a:pPr algn="l"/>
                      <a:r>
                        <a:rPr lang="en-US" sz="1400" u="none" dirty="0" smtClean="0">
                          <a:solidFill>
                            <a:schemeClr val="tx1"/>
                          </a:solidFill>
                          <a:latin typeface="Consolas"/>
                        </a:rPr>
                        <a:t>public class </a:t>
                      </a:r>
                      <a:r>
                        <a:rPr lang="en-US" sz="1400" u="none" dirty="0" err="1" smtClean="0">
                          <a:solidFill>
                            <a:schemeClr val="tx1"/>
                          </a:solidFill>
                          <a:latin typeface="Consolas"/>
                        </a:rPr>
                        <a:t>CustomerMain</a:t>
                      </a:r>
                      <a:r>
                        <a:rPr lang="en-US" sz="1400" u="none" dirty="0" smtClean="0">
                          <a:solidFill>
                            <a:schemeClr val="tx1"/>
                          </a:solidFill>
                          <a:latin typeface="Consolas"/>
                        </a:rPr>
                        <a:t> {</a:t>
                      </a:r>
                    </a:p>
                    <a:p>
                      <a:pPr algn="l"/>
                      <a:endParaRPr lang="en-US" sz="1400" u="none" dirty="0" smtClean="0">
                        <a:solidFill>
                          <a:schemeClr val="tx1"/>
                        </a:solidFill>
                        <a:latin typeface="Consolas"/>
                      </a:endParaRPr>
                    </a:p>
                    <a:p>
                      <a:pPr algn="l"/>
                      <a:r>
                        <a:rPr lang="en-US" sz="1400" u="none" dirty="0" smtClean="0">
                          <a:solidFill>
                            <a:schemeClr val="tx1"/>
                          </a:solidFill>
                          <a:latin typeface="Consolas"/>
                        </a:rPr>
                        <a:t>public static void main(String[] </a:t>
                      </a:r>
                      <a:r>
                        <a:rPr lang="en-US" sz="1400" u="none" dirty="0" err="1" smtClean="0">
                          <a:solidFill>
                            <a:schemeClr val="tx1"/>
                          </a:solidFill>
                          <a:latin typeface="Consolas"/>
                        </a:rPr>
                        <a:t>args</a:t>
                      </a:r>
                      <a:r>
                        <a:rPr lang="en-US" sz="1400" u="none" dirty="0" smtClean="0">
                          <a:solidFill>
                            <a:schemeClr val="tx1"/>
                          </a:solidFill>
                          <a:latin typeface="Consolas"/>
                        </a:rPr>
                        <a:t>) {</a:t>
                      </a:r>
                    </a:p>
                    <a:p>
                      <a:pPr algn="l"/>
                      <a:r>
                        <a:rPr lang="en-US" sz="1400" u="none" dirty="0" smtClean="0">
                          <a:solidFill>
                            <a:schemeClr val="tx1"/>
                          </a:solidFill>
                          <a:latin typeface="Consolas"/>
                        </a:rPr>
                        <a:t>	</a:t>
                      </a:r>
                      <a:r>
                        <a:rPr lang="en-US" sz="1400" u="none" dirty="0" err="1" smtClean="0">
                          <a:solidFill>
                            <a:schemeClr val="tx1"/>
                          </a:solidFill>
                          <a:latin typeface="Consolas"/>
                        </a:rPr>
                        <a:t>ApplicationContext</a:t>
                      </a:r>
                      <a:r>
                        <a:rPr lang="en-US" sz="1400" u="none" dirty="0" smtClean="0">
                          <a:solidFill>
                            <a:schemeClr val="tx1"/>
                          </a:solidFill>
                          <a:latin typeface="Consolas"/>
                        </a:rPr>
                        <a:t> </a:t>
                      </a:r>
                      <a:r>
                        <a:rPr lang="en-US" sz="1400" u="none" dirty="0" err="1" smtClean="0">
                          <a:solidFill>
                            <a:schemeClr val="tx1"/>
                          </a:solidFill>
                          <a:latin typeface="Consolas"/>
                        </a:rPr>
                        <a:t>ctx</a:t>
                      </a:r>
                      <a:r>
                        <a:rPr lang="en-US" sz="1400" u="none" dirty="0" smtClean="0">
                          <a:solidFill>
                            <a:schemeClr val="tx1"/>
                          </a:solidFill>
                          <a:latin typeface="Consolas"/>
                        </a:rPr>
                        <a:t> = new </a:t>
                      </a:r>
                      <a:r>
                        <a:rPr lang="en-US" sz="1400" u="none" dirty="0" err="1" smtClean="0">
                          <a:solidFill>
                            <a:schemeClr val="tx1"/>
                          </a:solidFill>
                          <a:latin typeface="Consolas"/>
                        </a:rPr>
                        <a:t>AnnotationConfigApplicationContext</a:t>
                      </a:r>
                      <a:r>
                        <a:rPr lang="en-US" sz="1400" u="none" dirty="0" smtClean="0">
                          <a:solidFill>
                            <a:schemeClr val="tx1"/>
                          </a:solidFill>
                          <a:latin typeface="Consolas"/>
                        </a:rPr>
                        <a:t>(</a:t>
                      </a:r>
                      <a:r>
                        <a:rPr lang="en-US" sz="1400" u="none" dirty="0" err="1" smtClean="0">
                          <a:solidFill>
                            <a:schemeClr val="tx1"/>
                          </a:solidFill>
                          <a:latin typeface="Consolas"/>
                        </a:rPr>
                        <a:t>AddressConfiguration.class</a:t>
                      </a:r>
                      <a:r>
                        <a:rPr lang="en-US" sz="1400" u="none" dirty="0" smtClean="0">
                          <a:solidFill>
                            <a:schemeClr val="tx1"/>
                          </a:solidFill>
                          <a:latin typeface="Consolas"/>
                        </a:rPr>
                        <a:t>);</a:t>
                      </a:r>
                    </a:p>
                    <a:p>
                      <a:pPr algn="l"/>
                      <a:r>
                        <a:rPr lang="en-US" sz="1400" u="none" dirty="0" smtClean="0">
                          <a:solidFill>
                            <a:schemeClr val="tx1"/>
                          </a:solidFill>
                          <a:latin typeface="Consolas"/>
                        </a:rPr>
                        <a:t>		Address add12=</a:t>
                      </a:r>
                      <a:r>
                        <a:rPr lang="en-US" sz="1400" u="none" dirty="0" err="1" smtClean="0">
                          <a:solidFill>
                            <a:schemeClr val="tx1"/>
                          </a:solidFill>
                          <a:latin typeface="Consolas"/>
                        </a:rPr>
                        <a:t>ctx.getBean</a:t>
                      </a:r>
                      <a:r>
                        <a:rPr lang="en-US" sz="1400" u="none" dirty="0" smtClean="0">
                          <a:solidFill>
                            <a:schemeClr val="tx1"/>
                          </a:solidFill>
                          <a:latin typeface="Consolas"/>
                        </a:rPr>
                        <a:t>(</a:t>
                      </a:r>
                      <a:r>
                        <a:rPr lang="en-US" sz="1400" u="none" dirty="0" err="1" smtClean="0">
                          <a:solidFill>
                            <a:schemeClr val="tx1"/>
                          </a:solidFill>
                          <a:latin typeface="Consolas"/>
                        </a:rPr>
                        <a:t>Address.class</a:t>
                      </a:r>
                      <a:r>
                        <a:rPr lang="en-US" sz="1400" u="none" dirty="0" smtClean="0">
                          <a:solidFill>
                            <a:schemeClr val="tx1"/>
                          </a:solidFill>
                          <a:latin typeface="Consolas"/>
                        </a:rPr>
                        <a:t>);</a:t>
                      </a:r>
                    </a:p>
                    <a:p>
                      <a:pPr algn="l"/>
                      <a:r>
                        <a:rPr lang="en-US" sz="1400" u="none" dirty="0" smtClean="0">
                          <a:solidFill>
                            <a:schemeClr val="tx1"/>
                          </a:solidFill>
                          <a:latin typeface="Consolas"/>
                        </a:rPr>
                        <a:t>		add12.setCity("Bangalore!!");</a:t>
                      </a:r>
                    </a:p>
                    <a:p>
                      <a:pPr algn="l"/>
                      <a:r>
                        <a:rPr lang="en-US" sz="1400" u="none" dirty="0" smtClean="0">
                          <a:solidFill>
                            <a:schemeClr val="tx1"/>
                          </a:solidFill>
                          <a:latin typeface="Consolas"/>
                        </a:rPr>
                        <a:t>		</a:t>
                      </a:r>
                      <a:r>
                        <a:rPr lang="en-US" sz="1400" u="none" dirty="0" err="1" smtClean="0">
                          <a:solidFill>
                            <a:schemeClr val="tx1"/>
                          </a:solidFill>
                          <a:latin typeface="Consolas"/>
                        </a:rPr>
                        <a:t>System.out.println</a:t>
                      </a:r>
                      <a:r>
                        <a:rPr lang="en-US" sz="1400" u="none" dirty="0" smtClean="0">
                          <a:solidFill>
                            <a:schemeClr val="tx1"/>
                          </a:solidFill>
                          <a:latin typeface="Consolas"/>
                        </a:rPr>
                        <a:t>(add12.getCity());</a:t>
                      </a:r>
                    </a:p>
                    <a:p>
                      <a:pPr algn="l"/>
                      <a:r>
                        <a:rPr lang="en-US" sz="1400" u="none" dirty="0" smtClean="0">
                          <a:solidFill>
                            <a:schemeClr val="tx1"/>
                          </a:solidFill>
                          <a:latin typeface="Consolas"/>
                        </a:rPr>
                        <a:t>	}</a:t>
                      </a:r>
                    </a:p>
                    <a:p>
                      <a:pPr algn="l"/>
                      <a:r>
                        <a:rPr lang="en-US" sz="1400" u="none" dirty="0" smtClean="0">
                          <a:solidFill>
                            <a:schemeClr val="tx1"/>
                          </a:solidFill>
                          <a:latin typeface="Consola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endParaRPr lang="en-US" sz="1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ctr">
              <a:spcBef>
                <a:spcPts val="700"/>
              </a:spcBef>
              <a:buClr>
                <a:schemeClr val="accent2"/>
              </a:buClr>
              <a:buSzPct val="60000"/>
              <a:buNone/>
            </a:pPr>
            <a:r>
              <a:rPr lang="en-US" sz="2400" b="1" dirty="0" smtClean="0">
                <a:latin typeface="Calibri" pitchFamily="34" charset="0"/>
                <a:cs typeface="Calibri" pitchFamily="34" charset="0"/>
              </a:rPr>
              <a:t>Using JDBC with Spring</a:t>
            </a:r>
            <a:r>
              <a:rPr lang="en-IN" sz="2400" b="1" dirty="0" smtClean="0">
                <a:latin typeface="Calibri" pitchFamily="34" charset="0"/>
                <a:cs typeface="Calibri" pitchFamily="34" charset="0"/>
              </a:rPr>
              <a:t/>
            </a:r>
            <a:br>
              <a:rPr lang="en-IN" sz="2400" b="1" dirty="0" smtClean="0">
                <a:latin typeface="Calibri" pitchFamily="34" charset="0"/>
                <a:cs typeface="Calibri" pitchFamily="34" charset="0"/>
              </a:rPr>
            </a:br>
            <a:endParaRPr lang="en-US" sz="2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1800" b="1" dirty="0" smtClean="0">
                <a:latin typeface="Calibri" pitchFamily="34" charset="0"/>
                <a:cs typeface="Calibri" pitchFamily="34" charset="0"/>
              </a:rPr>
              <a:t>JDBC with Spring</a:t>
            </a:r>
            <a:endParaRPr lang="en-US" sz="1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JDBC support in the Spring Framework is part of the data access/persistence (also known as DAO) support provided by the framework. </a:t>
            </a:r>
          </a:p>
          <a:p>
            <a:pPr marL="319088" lvl="1" indent="-319088" algn="just">
              <a:spcBef>
                <a:spcPts val="700"/>
              </a:spcBef>
              <a:buClr>
                <a:schemeClr val="accent2"/>
              </a:buClr>
              <a:buSzPct val="60000"/>
              <a:buFont typeface="Wingdings" pitchFamily="2" charset="2"/>
              <a:buChar char=""/>
            </a:pPr>
            <a:r>
              <a:rPr lang="en-US" sz="1400" dirty="0" smtClean="0">
                <a:latin typeface="Calibri" pitchFamily="34" charset="0"/>
                <a:cs typeface="Calibri" pitchFamily="34" charset="0"/>
              </a:rPr>
              <a:t>The most important feature of DAO support is consistency.</a:t>
            </a:r>
          </a:p>
          <a:p>
            <a:pPr marL="319088" lvl="1" indent="-319088" algn="just">
              <a:spcBef>
                <a:spcPts val="700"/>
              </a:spcBef>
              <a:buClr>
                <a:schemeClr val="accent2"/>
              </a:buClr>
              <a:buSzPct val="60000"/>
              <a:buNone/>
            </a:pPr>
            <a:r>
              <a:rPr lang="en-US" sz="1400" dirty="0" smtClean="0">
                <a:latin typeface="Calibri" pitchFamily="34" charset="0"/>
                <a:cs typeface="Calibri" pitchFamily="34" charset="0"/>
              </a:rPr>
              <a:t>		1. Consistency in Exception Hierarchy</a:t>
            </a:r>
            <a:endParaRPr lang="en-IN" sz="1400" dirty="0" smtClean="0">
              <a:latin typeface="Calibri" pitchFamily="34" charset="0"/>
              <a:cs typeface="Calibri" pitchFamily="34" charset="0"/>
            </a:endParaRPr>
          </a:p>
          <a:p>
            <a:pPr marL="319088" lvl="1" indent="-319088" algn="just">
              <a:spcBef>
                <a:spcPts val="700"/>
              </a:spcBef>
              <a:buClr>
                <a:schemeClr val="accent2"/>
              </a:buClr>
              <a:buSzPct val="60000"/>
              <a:buNone/>
            </a:pPr>
            <a:r>
              <a:rPr lang="en-US" sz="1400" dirty="0" smtClean="0">
                <a:latin typeface="Calibri" pitchFamily="34" charset="0"/>
                <a:cs typeface="Calibri" pitchFamily="34" charset="0"/>
              </a:rPr>
              <a:t>		2. Consistency in Abstract classes</a:t>
            </a:r>
            <a:endParaRPr lang="en-IN"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Consistency in Exception Hierarchy</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Ø"/>
            </a:pPr>
            <a:r>
              <a:rPr lang="en-US" sz="1600" dirty="0" smtClean="0">
                <a:latin typeface="Calibri" pitchFamily="34" charset="0"/>
                <a:cs typeface="Calibri" pitchFamily="34" charset="0"/>
              </a:rPr>
              <a:t>The Spring Framework provides a translation from technology-specific exceptions such as Hibernate-related exceptions or JDBC-related exceptions by having its own hierarchy of data access-related exceptions. </a:t>
            </a:r>
          </a:p>
          <a:p>
            <a:pPr>
              <a:buFont typeface="Wingdings" pitchFamily="2" charset="2"/>
              <a:buChar char="Ø"/>
            </a:pPr>
            <a:r>
              <a:rPr lang="en-US" sz="1600" dirty="0" smtClean="0">
                <a:latin typeface="Calibri" pitchFamily="34" charset="0"/>
                <a:cs typeface="Calibri" pitchFamily="34" charset="0"/>
              </a:rPr>
              <a:t>The </a:t>
            </a:r>
            <a:r>
              <a:rPr lang="en-US" sz="1600" dirty="0" err="1" smtClean="0">
                <a:latin typeface="Calibri" pitchFamily="34" charset="0"/>
                <a:cs typeface="Calibri" pitchFamily="34" charset="0"/>
              </a:rPr>
              <a:t>DataAcessException</a:t>
            </a:r>
            <a:r>
              <a:rPr lang="en-US" sz="1600" dirty="0" smtClean="0">
                <a:latin typeface="Calibri" pitchFamily="34" charset="0"/>
                <a:cs typeface="Calibri" pitchFamily="34" charset="0"/>
              </a:rPr>
              <a:t> class forms the root of this hierarchy. These exceptions are runtime exceptions instead of checked exceptions (such as </a:t>
            </a:r>
            <a:r>
              <a:rPr lang="en-US" sz="1600" dirty="0" err="1" smtClean="0">
                <a:latin typeface="Calibri" pitchFamily="34" charset="0"/>
                <a:cs typeface="Calibri" pitchFamily="34" charset="0"/>
              </a:rPr>
              <a:t>Hibernate's</a:t>
            </a:r>
            <a:r>
              <a:rPr lang="en-US" sz="1600" dirty="0" smtClean="0">
                <a:latin typeface="Calibri" pitchFamily="34" charset="0"/>
                <a:cs typeface="Calibri" pitchFamily="34" charset="0"/>
              </a:rPr>
              <a:t> proprietary exceptions). </a:t>
            </a:r>
          </a:p>
          <a:p>
            <a:pPr>
              <a:buFont typeface="Wingdings" pitchFamily="2" charset="2"/>
              <a:buChar char="Ø"/>
            </a:pPr>
            <a:r>
              <a:rPr lang="en-US" sz="1600" dirty="0" smtClean="0">
                <a:latin typeface="Calibri" pitchFamily="34" charset="0"/>
                <a:cs typeface="Calibri" pitchFamily="34" charset="0"/>
              </a:rPr>
              <a:t>This helps the developer to handle the non-recoverable errors in the appropriate layer instead of handling them at DAO level.</a:t>
            </a:r>
            <a:endParaRPr lang="en-IN"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Consistency in Exception Hierarchy</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Ø"/>
            </a:pPr>
            <a:r>
              <a:rPr lang="en-US" sz="1600" dirty="0" smtClean="0">
                <a:latin typeface="Calibri" pitchFamily="34" charset="0"/>
                <a:cs typeface="Calibri" pitchFamily="34" charset="0"/>
              </a:rPr>
              <a:t>The Spring Framework provides a translation from technology-specific exceptions such as Hibernate-related exceptions or JDBC-related exceptions by having its own hierarchy of data access-related exceptions. </a:t>
            </a:r>
          </a:p>
          <a:p>
            <a:pPr>
              <a:buFont typeface="Wingdings" pitchFamily="2" charset="2"/>
              <a:buChar char="Ø"/>
            </a:pPr>
            <a:r>
              <a:rPr lang="en-US" sz="1600" dirty="0" smtClean="0">
                <a:latin typeface="Calibri" pitchFamily="34" charset="0"/>
                <a:cs typeface="Calibri" pitchFamily="34" charset="0"/>
              </a:rPr>
              <a:t>The </a:t>
            </a:r>
            <a:r>
              <a:rPr lang="en-US" sz="1600" dirty="0" err="1" smtClean="0">
                <a:latin typeface="Calibri" pitchFamily="34" charset="0"/>
                <a:cs typeface="Calibri" pitchFamily="34" charset="0"/>
              </a:rPr>
              <a:t>DataAcessException</a:t>
            </a:r>
            <a:r>
              <a:rPr lang="en-US" sz="1600" dirty="0" smtClean="0">
                <a:latin typeface="Calibri" pitchFamily="34" charset="0"/>
                <a:cs typeface="Calibri" pitchFamily="34" charset="0"/>
              </a:rPr>
              <a:t> class forms the root of this hierarchy. These exceptions are runtime exceptions instead of checked exceptions (such as </a:t>
            </a:r>
            <a:r>
              <a:rPr lang="en-US" sz="1600" dirty="0" err="1" smtClean="0">
                <a:latin typeface="Calibri" pitchFamily="34" charset="0"/>
                <a:cs typeface="Calibri" pitchFamily="34" charset="0"/>
              </a:rPr>
              <a:t>Hibernate's</a:t>
            </a:r>
            <a:r>
              <a:rPr lang="en-US" sz="1600" dirty="0" smtClean="0">
                <a:latin typeface="Calibri" pitchFamily="34" charset="0"/>
                <a:cs typeface="Calibri" pitchFamily="34" charset="0"/>
              </a:rPr>
              <a:t> proprietary exceptions). </a:t>
            </a:r>
          </a:p>
          <a:p>
            <a:pPr>
              <a:buFont typeface="Wingdings" pitchFamily="2" charset="2"/>
              <a:buChar char="Ø"/>
            </a:pPr>
            <a:r>
              <a:rPr lang="en-US" sz="1600" dirty="0" smtClean="0">
                <a:latin typeface="Calibri" pitchFamily="34" charset="0"/>
                <a:cs typeface="Calibri" pitchFamily="34" charset="0"/>
              </a:rPr>
              <a:t>This helps the developer to handle the non-recoverable errors in the appropriate layer instead of handling them at DAO level.</a:t>
            </a:r>
            <a:endParaRPr lang="en-IN"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Consistency in Abstract classes</a:t>
            </a:r>
            <a:r>
              <a:rPr lang="en-US" sz="2000" dirty="0" smtClean="0">
                <a:latin typeface="Calibri" pitchFamily="34" charset="0"/>
                <a:cs typeface="Calibri" pitchFamily="34" charset="0"/>
              </a:rPr>
              <a:t>: </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The Spring Framework provides a set of abstract classes that one can extend (not implement). </a:t>
            </a:r>
          </a:p>
          <a:p>
            <a:pPr algn="just"/>
            <a:r>
              <a:rPr lang="en-US" sz="1600" dirty="0" smtClean="0">
                <a:latin typeface="Calibri" pitchFamily="34" charset="0"/>
                <a:cs typeface="Calibri" pitchFamily="34" charset="0"/>
              </a:rPr>
              <a:t>The main abstract classes are:</a:t>
            </a:r>
          </a:p>
          <a:p>
            <a:pPr lvl="0" algn="just"/>
            <a:r>
              <a:rPr lang="en-US" sz="1600" i="1" dirty="0" err="1" smtClean="0">
                <a:solidFill>
                  <a:srgbClr val="FF0000"/>
                </a:solidFill>
                <a:latin typeface="Calibri" pitchFamily="34" charset="0"/>
                <a:cs typeface="Calibri" pitchFamily="34" charset="0"/>
              </a:rPr>
              <a:t>JdbcDaoSupport</a:t>
            </a:r>
            <a:r>
              <a:rPr lang="en-US" sz="1600" i="1" dirty="0" smtClean="0">
                <a:solidFill>
                  <a:srgbClr val="FF0000"/>
                </a:solidFill>
                <a:latin typeface="Calibri" pitchFamily="34" charset="0"/>
                <a:cs typeface="Calibri" pitchFamily="34" charset="0"/>
              </a:rPr>
              <a:t>, </a:t>
            </a:r>
            <a:r>
              <a:rPr lang="en-US" sz="1600" dirty="0" smtClean="0">
                <a:latin typeface="Calibri" pitchFamily="34" charset="0"/>
                <a:cs typeface="Calibri" pitchFamily="34" charset="0"/>
              </a:rPr>
              <a:t>which is the super class for accessing data using JDBC. You must provide a </a:t>
            </a:r>
            <a:r>
              <a:rPr lang="en-US" sz="1600" dirty="0" err="1" smtClean="0">
                <a:latin typeface="Calibri" pitchFamily="34" charset="0"/>
                <a:cs typeface="Calibri" pitchFamily="34" charset="0"/>
              </a:rPr>
              <a:t>DataSource</a:t>
            </a:r>
            <a:r>
              <a:rPr lang="en-US" sz="1600" dirty="0" smtClean="0">
                <a:latin typeface="Calibri" pitchFamily="34" charset="0"/>
                <a:cs typeface="Calibri" pitchFamily="34" charset="0"/>
              </a:rPr>
              <a:t> instance to it. This class, in turn, provides the </a:t>
            </a:r>
            <a:r>
              <a:rPr lang="en-US" sz="1600" dirty="0" err="1" smtClean="0">
                <a:latin typeface="Calibri" pitchFamily="34" charset="0"/>
                <a:cs typeface="Calibri" pitchFamily="34" charset="0"/>
              </a:rPr>
              <a:t>JdbcTemplate</a:t>
            </a:r>
            <a:r>
              <a:rPr lang="en-US" sz="1600" dirty="0" smtClean="0">
                <a:latin typeface="Calibri" pitchFamily="34" charset="0"/>
                <a:cs typeface="Calibri" pitchFamily="34" charset="0"/>
              </a:rPr>
              <a:t> instance, created from the supplied </a:t>
            </a:r>
            <a:r>
              <a:rPr lang="en-US" sz="1600" dirty="0" err="1" smtClean="0">
                <a:latin typeface="Calibri" pitchFamily="34" charset="0"/>
                <a:cs typeface="Calibri" pitchFamily="34" charset="0"/>
              </a:rPr>
              <a:t>DataSource</a:t>
            </a:r>
            <a:r>
              <a:rPr lang="en-US" sz="1600" dirty="0" smtClean="0">
                <a:latin typeface="Calibri" pitchFamily="34" charset="0"/>
                <a:cs typeface="Calibri" pitchFamily="34" charset="0"/>
              </a:rPr>
              <a:t> instance, to the sub-class.</a:t>
            </a:r>
            <a:endParaRPr lang="en-IN" sz="1600" dirty="0" smtClean="0">
              <a:latin typeface="Calibri" pitchFamily="34" charset="0"/>
              <a:cs typeface="Calibri" pitchFamily="34" charset="0"/>
            </a:endParaRPr>
          </a:p>
          <a:p>
            <a:pPr lvl="0" algn="just"/>
            <a:r>
              <a:rPr lang="en-US" sz="1600" i="1" dirty="0" err="1" smtClean="0">
                <a:solidFill>
                  <a:srgbClr val="FF0000"/>
                </a:solidFill>
                <a:latin typeface="Calibri" pitchFamily="34" charset="0"/>
                <a:cs typeface="Calibri" pitchFamily="34" charset="0"/>
              </a:rPr>
              <a:t>HibernateDaoSupport</a:t>
            </a:r>
            <a:r>
              <a:rPr lang="en-US" sz="1600" i="1" dirty="0" smtClean="0">
                <a:solidFill>
                  <a:srgbClr val="FF0000"/>
                </a:solidFill>
                <a:latin typeface="Calibri" pitchFamily="34" charset="0"/>
                <a:cs typeface="Calibri" pitchFamily="34" charset="0"/>
              </a:rPr>
              <a:t>,</a:t>
            </a:r>
            <a:r>
              <a:rPr lang="en-US" sz="1600" dirty="0" smtClean="0">
                <a:latin typeface="Calibri" pitchFamily="34" charset="0"/>
                <a:cs typeface="Calibri" pitchFamily="34" charset="0"/>
              </a:rPr>
              <a:t> which is the super class for Hibernate data access objects. One has to supply an  instance of </a:t>
            </a:r>
            <a:r>
              <a:rPr lang="en-US" sz="1600" dirty="0" err="1" smtClean="0">
                <a:latin typeface="Calibri" pitchFamily="34" charset="0"/>
                <a:cs typeface="Calibri" pitchFamily="34" charset="0"/>
              </a:rPr>
              <a:t>SessionFactory</a:t>
            </a:r>
            <a:r>
              <a:rPr lang="en-US" sz="1600" dirty="0" smtClean="0">
                <a:latin typeface="Calibri" pitchFamily="34" charset="0"/>
                <a:cs typeface="Calibri" pitchFamily="34" charset="0"/>
              </a:rPr>
              <a:t> and in turn, it provides an instance of the </a:t>
            </a:r>
            <a:r>
              <a:rPr lang="en-US" sz="1600" dirty="0" err="1" smtClean="0">
                <a:latin typeface="Calibri" pitchFamily="34" charset="0"/>
                <a:cs typeface="Calibri" pitchFamily="34" charset="0"/>
              </a:rPr>
              <a:t>HibernateTemplate</a:t>
            </a:r>
            <a:r>
              <a:rPr lang="en-US" sz="1600" dirty="0" smtClean="0">
                <a:latin typeface="Calibri" pitchFamily="34" charset="0"/>
                <a:cs typeface="Calibri" pitchFamily="34" charset="0"/>
              </a:rPr>
              <a:t> class. </a:t>
            </a:r>
            <a:endParaRPr lang="en-IN"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Core JDBC class: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Spring JDBC support is the </a:t>
            </a:r>
            <a:r>
              <a:rPr lang="en-US" sz="1600" dirty="0" err="1" smtClean="0">
                <a:latin typeface="Calibri" pitchFamily="34" charset="0"/>
                <a:cs typeface="Calibri" pitchFamily="34" charset="0"/>
              </a:rPr>
              <a:t>JdbcTemplate</a:t>
            </a:r>
            <a:r>
              <a:rPr lang="en-US" sz="1600" dirty="0" smtClean="0">
                <a:latin typeface="Calibri" pitchFamily="34" charset="0"/>
                <a:cs typeface="Calibri" pitchFamily="34" charset="0"/>
              </a:rPr>
              <a:t> class</a:t>
            </a:r>
          </a:p>
          <a:p>
            <a:pPr algn="just"/>
            <a:r>
              <a:rPr lang="en-US" sz="1600" dirty="0" err="1" smtClean="0">
                <a:latin typeface="Calibri" pitchFamily="34" charset="0"/>
                <a:cs typeface="Calibri" pitchFamily="34" charset="0"/>
              </a:rPr>
              <a:t>JdbcTemplate</a:t>
            </a:r>
            <a:r>
              <a:rPr lang="en-US" sz="1600" dirty="0" smtClean="0">
                <a:latin typeface="Calibri" pitchFamily="34" charset="0"/>
                <a:cs typeface="Calibri" pitchFamily="34" charset="0"/>
              </a:rPr>
              <a:t> allows you to work directly with instances of the Statement, </a:t>
            </a:r>
            <a:r>
              <a:rPr lang="en-US" sz="1600" dirty="0" err="1" smtClean="0">
                <a:latin typeface="Calibri" pitchFamily="34" charset="0"/>
                <a:cs typeface="Calibri" pitchFamily="34" charset="0"/>
              </a:rPr>
              <a:t>PreparedStatement</a:t>
            </a:r>
            <a:r>
              <a:rPr lang="en-US" sz="1600" dirty="0" smtClean="0">
                <a:latin typeface="Calibri" pitchFamily="34" charset="0"/>
                <a:cs typeface="Calibri" pitchFamily="34" charset="0"/>
              </a:rPr>
              <a:t>, and </a:t>
            </a:r>
            <a:r>
              <a:rPr lang="en-US" sz="1600" dirty="0" err="1" smtClean="0">
                <a:latin typeface="Calibri" pitchFamily="34" charset="0"/>
                <a:cs typeface="Calibri" pitchFamily="34" charset="0"/>
              </a:rPr>
              <a:t>CallableStatement</a:t>
            </a:r>
            <a:r>
              <a:rPr lang="en-US" sz="1600" dirty="0" smtClean="0">
                <a:latin typeface="Calibri" pitchFamily="34" charset="0"/>
                <a:cs typeface="Calibri" pitchFamily="34" charset="0"/>
              </a:rPr>
              <a:t> classes.</a:t>
            </a:r>
          </a:p>
          <a:p>
            <a:pPr algn="just"/>
            <a:r>
              <a:rPr lang="en-US" sz="1600" dirty="0" err="1" smtClean="0">
                <a:latin typeface="Calibri" pitchFamily="34" charset="0"/>
                <a:cs typeface="Calibri" pitchFamily="34" charset="0"/>
              </a:rPr>
              <a:t>JdbcTemplate</a:t>
            </a:r>
            <a:r>
              <a:rPr lang="en-US" sz="1600" dirty="0" smtClean="0">
                <a:latin typeface="Calibri" pitchFamily="34" charset="0"/>
                <a:cs typeface="Calibri" pitchFamily="34" charset="0"/>
              </a:rPr>
              <a:t> helps manage the connection and translates any </a:t>
            </a:r>
            <a:r>
              <a:rPr lang="en-US" sz="1600" dirty="0" err="1" smtClean="0">
                <a:latin typeface="Calibri" pitchFamily="34" charset="0"/>
                <a:cs typeface="Calibri" pitchFamily="34" charset="0"/>
              </a:rPr>
              <a:t>SQLException</a:t>
            </a:r>
            <a:r>
              <a:rPr lang="en-US" sz="1600" dirty="0" smtClean="0">
                <a:latin typeface="Calibri" pitchFamily="34" charset="0"/>
                <a:cs typeface="Calibri" pitchFamily="34" charset="0"/>
              </a:rPr>
              <a:t> to a Spring data access exception.</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Class Diagram of JDBC:</a:t>
            </a:r>
          </a:p>
        </p:txBody>
      </p:sp>
      <p:pic>
        <p:nvPicPr>
          <p:cNvPr id="5" name="Picture 3"/>
          <p:cNvPicPr>
            <a:picLocks noGrp="1" noChangeAspect="1" noChangeArrowheads="1"/>
          </p:cNvPicPr>
          <p:nvPr>
            <p:ph sz="quarter" idx="13"/>
          </p:nvPr>
        </p:nvPicPr>
        <p:blipFill>
          <a:blip r:embed="rId3" cstate="print"/>
          <a:srcRect/>
          <a:stretch>
            <a:fillRect/>
          </a:stretch>
        </p:blipFill>
        <p:spPr bwMode="auto">
          <a:xfrm>
            <a:off x="1071538" y="1492250"/>
            <a:ext cx="5818755" cy="3455988"/>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IN" sz="2800" b="1" dirty="0" smtClean="0">
                <a:latin typeface="Calibri" pitchFamily="34" charset="0"/>
                <a:cs typeface="Calibri" pitchFamily="34" charset="0"/>
              </a:rPr>
              <a:t>Auto-wiring modes In Spring.</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spcBef>
                <a:spcPts val="700"/>
              </a:spcBef>
              <a:buClr>
                <a:schemeClr val="accent2"/>
              </a:buClr>
              <a:buSzPct val="60000"/>
              <a:buFont typeface="Wingdings" pitchFamily="2" charset="2"/>
              <a:buChar char=""/>
            </a:pPr>
            <a:r>
              <a:rPr lang="en-IN" sz="1400" dirty="0" smtClean="0">
                <a:latin typeface="Calibri" pitchFamily="34" charset="0"/>
                <a:cs typeface="Calibri" pitchFamily="34" charset="0"/>
              </a:rPr>
              <a:t>no – Default, no auto wiring, set it manually via “ref” attribute</a:t>
            </a:r>
          </a:p>
          <a:p>
            <a:pPr marL="319088" lvl="1" indent="-319088">
              <a:spcBef>
                <a:spcPts val="700"/>
              </a:spcBef>
              <a:buClr>
                <a:schemeClr val="accent2"/>
              </a:buClr>
              <a:buSzPct val="60000"/>
              <a:buFont typeface="Wingdings" pitchFamily="2" charset="2"/>
              <a:buChar char=""/>
            </a:pPr>
            <a:r>
              <a:rPr lang="en-IN" sz="1400" dirty="0" err="1" smtClean="0">
                <a:latin typeface="Calibri" pitchFamily="34" charset="0"/>
                <a:cs typeface="Calibri" pitchFamily="34" charset="0"/>
              </a:rPr>
              <a:t>byName</a:t>
            </a:r>
            <a:r>
              <a:rPr lang="en-IN" sz="1400" dirty="0" smtClean="0">
                <a:latin typeface="Calibri" pitchFamily="34" charset="0"/>
                <a:cs typeface="Calibri" pitchFamily="34" charset="0"/>
              </a:rPr>
              <a:t> – Auto wiring by property name. If the name of a bean is same as the name of other bean property, auto wire it.</a:t>
            </a:r>
          </a:p>
          <a:p>
            <a:pPr marL="319088" lvl="1" indent="-319088">
              <a:spcBef>
                <a:spcPts val="700"/>
              </a:spcBef>
              <a:buClr>
                <a:schemeClr val="accent2"/>
              </a:buClr>
              <a:buSzPct val="60000"/>
              <a:buFont typeface="Wingdings" pitchFamily="2" charset="2"/>
              <a:buChar char=""/>
            </a:pPr>
            <a:r>
              <a:rPr lang="en-IN" sz="1400" dirty="0" err="1" smtClean="0">
                <a:latin typeface="Calibri" pitchFamily="34" charset="0"/>
                <a:cs typeface="Calibri" pitchFamily="34" charset="0"/>
              </a:rPr>
              <a:t>byType</a:t>
            </a:r>
            <a:r>
              <a:rPr lang="en-IN" sz="1400" dirty="0" smtClean="0">
                <a:latin typeface="Calibri" pitchFamily="34" charset="0"/>
                <a:cs typeface="Calibri" pitchFamily="34" charset="0"/>
              </a:rPr>
              <a:t> – Auto wiring by property data type. If data type of a bean is compatible with the data type of other bean property, auto wire it.</a:t>
            </a:r>
          </a:p>
          <a:p>
            <a:pPr marL="319088" lvl="1" indent="-319088">
              <a:spcBef>
                <a:spcPts val="700"/>
              </a:spcBef>
              <a:buClr>
                <a:schemeClr val="accent2"/>
              </a:buClr>
              <a:buSzPct val="60000"/>
              <a:buFont typeface="Wingdings" pitchFamily="2" charset="2"/>
              <a:buChar char=""/>
            </a:pPr>
            <a:r>
              <a:rPr lang="en-IN" sz="1400" dirty="0" smtClean="0">
                <a:latin typeface="Calibri" pitchFamily="34" charset="0"/>
                <a:cs typeface="Calibri" pitchFamily="34" charset="0"/>
              </a:rPr>
              <a:t>constructor – </a:t>
            </a:r>
            <a:r>
              <a:rPr lang="en-IN" sz="1400" dirty="0" err="1" smtClean="0">
                <a:latin typeface="Calibri" pitchFamily="34" charset="0"/>
                <a:cs typeface="Calibri" pitchFamily="34" charset="0"/>
              </a:rPr>
              <a:t>byType</a:t>
            </a:r>
            <a:r>
              <a:rPr lang="en-IN" sz="1400" dirty="0" smtClean="0">
                <a:latin typeface="Calibri" pitchFamily="34" charset="0"/>
                <a:cs typeface="Calibri" pitchFamily="34" charset="0"/>
              </a:rPr>
              <a:t> mode in constructor argument.</a:t>
            </a: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Data Access Using Spring Framework JDBC - Using </a:t>
            </a:r>
            <a:r>
              <a:rPr lang="en-US" sz="2000" b="1" dirty="0" err="1" smtClean="0">
                <a:latin typeface="Calibri" pitchFamily="34" charset="0"/>
                <a:cs typeface="Calibri" pitchFamily="34" charset="0"/>
              </a:rPr>
              <a:t>JdbcTemplate</a:t>
            </a:r>
            <a:endParaRPr lang="en-IN" sz="2000"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solidFill>
                  <a:srgbClr val="FF0000"/>
                </a:solidFill>
                <a:latin typeface="Calibri" pitchFamily="34" charset="0"/>
                <a:cs typeface="Calibri" pitchFamily="34" charset="0"/>
              </a:rPr>
              <a:t>The following are the steps required to make use of </a:t>
            </a:r>
            <a:r>
              <a:rPr lang="en-US" sz="1600" dirty="0" err="1" smtClean="0">
                <a:solidFill>
                  <a:srgbClr val="FF0000"/>
                </a:solidFill>
                <a:latin typeface="Calibri" pitchFamily="34" charset="0"/>
                <a:cs typeface="Calibri" pitchFamily="34" charset="0"/>
              </a:rPr>
              <a:t>JdbcTemplate</a:t>
            </a:r>
            <a:r>
              <a:rPr lang="en-US" sz="1600" dirty="0" smtClean="0">
                <a:solidFill>
                  <a:srgbClr val="FF0000"/>
                </a:solidFill>
                <a:latin typeface="Calibri" pitchFamily="34" charset="0"/>
                <a:cs typeface="Calibri" pitchFamily="34" charset="0"/>
              </a:rPr>
              <a:t>:</a:t>
            </a:r>
            <a:endParaRPr lang="en-IN" sz="1600" dirty="0" smtClean="0">
              <a:solidFill>
                <a:srgbClr val="FF0000"/>
              </a:solidFill>
              <a:latin typeface="Calibri" pitchFamily="34" charset="0"/>
              <a:cs typeface="Calibri" pitchFamily="34" charset="0"/>
            </a:endParaRPr>
          </a:p>
          <a:p>
            <a:r>
              <a:rPr lang="en-US" sz="1600" dirty="0" smtClean="0">
                <a:solidFill>
                  <a:srgbClr val="FF0000"/>
                </a:solidFill>
                <a:latin typeface="Calibri" pitchFamily="34" charset="0"/>
                <a:cs typeface="Calibri" pitchFamily="34" charset="0"/>
              </a:rPr>
              <a:t>1. Develop the bean</a:t>
            </a:r>
            <a:endParaRPr lang="en-IN" sz="1600" dirty="0" smtClean="0">
              <a:solidFill>
                <a:srgbClr val="FF0000"/>
              </a:solidFill>
              <a:latin typeface="Calibri" pitchFamily="34" charset="0"/>
              <a:cs typeface="Calibri" pitchFamily="34" charset="0"/>
            </a:endParaRPr>
          </a:p>
          <a:p>
            <a:r>
              <a:rPr lang="en-US" sz="1600" dirty="0" smtClean="0">
                <a:solidFill>
                  <a:srgbClr val="FF0000"/>
                </a:solidFill>
                <a:latin typeface="Calibri" pitchFamily="34" charset="0"/>
                <a:cs typeface="Calibri" pitchFamily="34" charset="0"/>
              </a:rPr>
              <a:t>2. Configure the bean and </a:t>
            </a:r>
            <a:r>
              <a:rPr lang="en-US" sz="1600" dirty="0" err="1" smtClean="0">
                <a:solidFill>
                  <a:srgbClr val="FF0000"/>
                </a:solidFill>
                <a:latin typeface="Calibri" pitchFamily="34" charset="0"/>
                <a:cs typeface="Calibri" pitchFamily="34" charset="0"/>
              </a:rPr>
              <a:t>DataSource</a:t>
            </a:r>
            <a:endParaRPr lang="en-IN" sz="1600" dirty="0" smtClean="0">
              <a:solidFill>
                <a:srgbClr val="FF0000"/>
              </a:solidFill>
              <a:latin typeface="Calibri" pitchFamily="34" charset="0"/>
              <a:cs typeface="Calibri" pitchFamily="34" charset="0"/>
            </a:endParaRPr>
          </a:p>
          <a:p>
            <a:r>
              <a:rPr lang="en-US" sz="1600" dirty="0" smtClean="0">
                <a:solidFill>
                  <a:srgbClr val="FF0000"/>
                </a:solidFill>
                <a:latin typeface="Calibri" pitchFamily="34" charset="0"/>
                <a:cs typeface="Calibri" pitchFamily="34" charset="0"/>
              </a:rPr>
              <a:t>3. Develop the client</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Exception hierarchy in Spring data support</a:t>
            </a:r>
          </a:p>
        </p:txBody>
      </p:sp>
      <p:sp>
        <p:nvSpPr>
          <p:cNvPr id="4" name="Content Placeholder 3"/>
          <p:cNvSpPr>
            <a:spLocks noGrp="1"/>
          </p:cNvSpPr>
          <p:nvPr>
            <p:ph sz="quarter" idx="13"/>
          </p:nvPr>
        </p:nvSpPr>
        <p:spPr/>
        <p:txBody>
          <a:bodyPr/>
          <a:lstStyle/>
          <a:p>
            <a:endParaRPr lang="en-US"/>
          </a:p>
        </p:txBody>
      </p:sp>
      <p:pic>
        <p:nvPicPr>
          <p:cNvPr id="6" name="Picture 2"/>
          <p:cNvPicPr>
            <a:picLocks noGrp="1" noChangeAspect="1" noChangeArrowheads="1"/>
          </p:cNvPicPr>
          <p:nvPr>
            <p:ph idx="4294967295"/>
          </p:nvPr>
        </p:nvPicPr>
        <p:blipFill>
          <a:blip r:embed="rId3" cstate="print"/>
          <a:srcRect/>
          <a:stretch>
            <a:fillRect/>
          </a:stretch>
        </p:blipFill>
        <p:spPr bwMode="auto">
          <a:xfrm>
            <a:off x="714348" y="1500201"/>
            <a:ext cx="7572428" cy="3500441"/>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a:t>
            </a:r>
            <a:r>
              <a:rPr lang="en-US" sz="2800" b="1" dirty="0" err="1" smtClean="0">
                <a:latin typeface="Calibri" pitchFamily="34" charset="0"/>
                <a:cs typeface="Calibri" pitchFamily="34" charset="0"/>
              </a:rPr>
              <a:t>SpringJDBC</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715304" cy="3291840"/>
        </p:xfrm>
        <a:graphic>
          <a:graphicData uri="http://schemas.openxmlformats.org/drawingml/2006/table">
            <a:tbl>
              <a:tblPr firstRow="1" bandRow="1">
                <a:tableStyleId>{2D5ABB26-0587-4C30-8999-92F81FD0307C}</a:tableStyleId>
              </a:tblPr>
              <a:tblGrid>
                <a:gridCol w="3857652"/>
                <a:gridCol w="3857652"/>
              </a:tblGrid>
              <a:tr h="3291840">
                <a:tc>
                  <a:txBody>
                    <a:bodyPr/>
                    <a:lstStyle/>
                    <a:p>
                      <a:pPr algn="l"/>
                      <a:r>
                        <a:rPr lang="en-US" sz="1000" b="1" u="sng" dirty="0" smtClean="0">
                          <a:solidFill>
                            <a:srgbClr val="7030A0"/>
                          </a:solidFill>
                          <a:latin typeface="Consolas"/>
                        </a:rPr>
                        <a:t>Employee.java</a:t>
                      </a:r>
                    </a:p>
                    <a:p>
                      <a:pPr algn="l"/>
                      <a:endParaRPr lang="en-US" sz="1000" b="0" u="sng" dirty="0" smtClean="0">
                        <a:solidFill>
                          <a:srgbClr val="7F0055"/>
                        </a:solidFill>
                        <a:latin typeface="Consolas"/>
                      </a:endParaRPr>
                    </a:p>
                    <a:p>
                      <a:pPr algn="l"/>
                      <a:r>
                        <a:rPr lang="en-US" sz="1000" b="1" dirty="0" smtClean="0">
                          <a:solidFill>
                            <a:srgbClr val="7F0055"/>
                          </a:solidFill>
                          <a:latin typeface="Consolas"/>
                        </a:rPr>
                        <a:t>package</a:t>
                      </a:r>
                      <a:r>
                        <a:rPr lang="en-US" sz="1000" b="1" dirty="0" smtClean="0">
                          <a:solidFill>
                            <a:srgbClr val="000000"/>
                          </a:solidFill>
                          <a:latin typeface="Consolas"/>
                        </a:rPr>
                        <a:t> </a:t>
                      </a:r>
                      <a:r>
                        <a:rPr lang="en-US" sz="1000" b="1" dirty="0" err="1" smtClean="0">
                          <a:solidFill>
                            <a:srgbClr val="000000"/>
                          </a:solidFill>
                          <a:latin typeface="Consolas"/>
                        </a:rPr>
                        <a:t>pojo</a:t>
                      </a:r>
                      <a:r>
                        <a:rPr lang="en-US" sz="1000" b="1" dirty="0" smtClean="0">
                          <a:solidFill>
                            <a:srgbClr val="000000"/>
                          </a:solidFill>
                          <a:latin typeface="Consolas"/>
                        </a:rPr>
                        <a:t>;</a:t>
                      </a:r>
                    </a:p>
                    <a:p>
                      <a:pPr algn="l"/>
                      <a:endParaRPr lang="en-US" sz="1000" dirty="0" smtClean="0">
                        <a:latin typeface="Consolas"/>
                      </a:endParaRPr>
                    </a:p>
                    <a:p>
                      <a:pPr algn="l"/>
                      <a:r>
                        <a:rPr lang="en-US" sz="1000" b="1" dirty="0" smtClean="0">
                          <a:solidFill>
                            <a:srgbClr val="7F0055"/>
                          </a:solidFill>
                          <a:latin typeface="Consolas"/>
                        </a:rPr>
                        <a:t>public</a:t>
                      </a:r>
                      <a:r>
                        <a:rPr lang="en-US" sz="1000" b="1" dirty="0" smtClean="0">
                          <a:solidFill>
                            <a:srgbClr val="000000"/>
                          </a:solidFill>
                          <a:latin typeface="Consolas"/>
                        </a:rPr>
                        <a:t> </a:t>
                      </a:r>
                      <a:r>
                        <a:rPr lang="en-US" sz="1000" b="1" dirty="0" smtClean="0">
                          <a:solidFill>
                            <a:srgbClr val="7F0055"/>
                          </a:solidFill>
                          <a:latin typeface="Consolas"/>
                        </a:rPr>
                        <a:t>class</a:t>
                      </a:r>
                      <a:r>
                        <a:rPr lang="en-US" sz="1000" b="1" dirty="0" smtClean="0">
                          <a:solidFill>
                            <a:srgbClr val="000000"/>
                          </a:solidFill>
                          <a:latin typeface="Consolas"/>
                        </a:rPr>
                        <a:t> Employee {</a:t>
                      </a:r>
                    </a:p>
                    <a:p>
                      <a:pPr algn="l"/>
                      <a:r>
                        <a:rPr lang="en-US" sz="1000" b="1" dirty="0" smtClean="0">
                          <a:solidFill>
                            <a:srgbClr val="7F0055"/>
                          </a:solidFill>
                          <a:latin typeface="Consolas"/>
                        </a:rPr>
                        <a:t>private</a:t>
                      </a:r>
                      <a:r>
                        <a:rPr lang="en-US" sz="1000" b="1" dirty="0" smtClean="0">
                          <a:solidFill>
                            <a:srgbClr val="000000"/>
                          </a:solidFill>
                          <a:latin typeface="Consolas"/>
                        </a:rPr>
                        <a:t> </a:t>
                      </a:r>
                      <a:r>
                        <a:rPr lang="en-US" sz="1000" b="1" dirty="0" err="1" smtClean="0">
                          <a:solidFill>
                            <a:srgbClr val="7F0055"/>
                          </a:solidFill>
                          <a:latin typeface="Consolas"/>
                        </a:rPr>
                        <a:t>int</a:t>
                      </a:r>
                      <a:r>
                        <a:rPr lang="en-US" sz="1000" b="1" dirty="0" smtClean="0">
                          <a:solidFill>
                            <a:srgbClr val="000000"/>
                          </a:solidFill>
                          <a:latin typeface="Consolas"/>
                        </a:rPr>
                        <a:t> </a:t>
                      </a:r>
                      <a:r>
                        <a:rPr lang="en-US" sz="1000" b="1" dirty="0" err="1" smtClean="0">
                          <a:solidFill>
                            <a:srgbClr val="0000C0"/>
                          </a:solidFill>
                          <a:latin typeface="Consolas"/>
                        </a:rPr>
                        <a:t>empId</a:t>
                      </a:r>
                      <a:r>
                        <a:rPr lang="en-US" sz="1000" b="1"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String </a:t>
                      </a:r>
                      <a:r>
                        <a:rPr lang="en-US" sz="1000" b="1" dirty="0" smtClean="0">
                          <a:solidFill>
                            <a:srgbClr val="0000C0"/>
                          </a:solidFill>
                          <a:latin typeface="Consolas"/>
                        </a:rPr>
                        <a:t>name</a:t>
                      </a:r>
                      <a:r>
                        <a:rPr lang="en-US" sz="1000" b="1"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a:t>
                      </a:r>
                      <a:r>
                        <a:rPr lang="en-US" sz="1000" b="1" dirty="0" err="1" smtClean="0">
                          <a:solidFill>
                            <a:srgbClr val="7F0055"/>
                          </a:solidFill>
                          <a:latin typeface="Consolas"/>
                        </a:rPr>
                        <a:t>int</a:t>
                      </a:r>
                      <a:r>
                        <a:rPr lang="en-US" sz="1000" b="1" dirty="0" smtClean="0">
                          <a:solidFill>
                            <a:srgbClr val="000000"/>
                          </a:solidFill>
                          <a:latin typeface="Consolas"/>
                        </a:rPr>
                        <a:t> </a:t>
                      </a:r>
                      <a:r>
                        <a:rPr lang="en-US" sz="1000" b="1" dirty="0" smtClean="0">
                          <a:solidFill>
                            <a:srgbClr val="0000C0"/>
                          </a:solidFill>
                          <a:latin typeface="Consolas"/>
                        </a:rPr>
                        <a:t>age</a:t>
                      </a:r>
                      <a:r>
                        <a:rPr lang="en-US" sz="1000" b="1" dirty="0" smtClean="0">
                          <a:solidFill>
                            <a:srgbClr val="000000"/>
                          </a:solidFill>
                          <a:latin typeface="Consolas"/>
                        </a:rPr>
                        <a:t>;</a:t>
                      </a:r>
                    </a:p>
                    <a:p>
                      <a:pPr algn="l"/>
                      <a:r>
                        <a:rPr lang="en-US" sz="1000" b="1" dirty="0" smtClean="0">
                          <a:solidFill>
                            <a:srgbClr val="7F0055"/>
                          </a:solidFill>
                          <a:latin typeface="Consolas"/>
                        </a:rPr>
                        <a:t>private</a:t>
                      </a:r>
                      <a:r>
                        <a:rPr lang="en-US" sz="1000" b="1" dirty="0" smtClean="0">
                          <a:solidFill>
                            <a:srgbClr val="000000"/>
                          </a:solidFill>
                          <a:latin typeface="Consolas"/>
                        </a:rPr>
                        <a:t> </a:t>
                      </a:r>
                      <a:r>
                        <a:rPr lang="en-US" sz="1000" b="1" dirty="0" err="1" smtClean="0">
                          <a:solidFill>
                            <a:srgbClr val="7F0055"/>
                          </a:solidFill>
                          <a:latin typeface="Consolas"/>
                        </a:rPr>
                        <a:t>int</a:t>
                      </a:r>
                      <a:r>
                        <a:rPr lang="en-US" sz="1000" b="1" dirty="0" smtClean="0">
                          <a:solidFill>
                            <a:srgbClr val="000000"/>
                          </a:solidFill>
                          <a:latin typeface="Consolas"/>
                        </a:rPr>
                        <a:t> </a:t>
                      </a:r>
                      <a:r>
                        <a:rPr lang="en-US" sz="1000" b="1" dirty="0" smtClean="0">
                          <a:solidFill>
                            <a:srgbClr val="0000C0"/>
                          </a:solidFill>
                          <a:latin typeface="Consolas"/>
                        </a:rPr>
                        <a:t>salary</a:t>
                      </a:r>
                      <a:r>
                        <a:rPr lang="en-US" sz="1000" b="1" dirty="0" smtClean="0">
                          <a:solidFill>
                            <a:srgbClr val="000000"/>
                          </a:solidFill>
                          <a:latin typeface="Consolas"/>
                        </a:rPr>
                        <a:t>;</a:t>
                      </a:r>
                    </a:p>
                    <a:p>
                      <a:pPr algn="l"/>
                      <a:endParaRPr lang="en-US" sz="1000" b="1" dirty="0" smtClean="0">
                        <a:solidFill>
                          <a:srgbClr val="000000"/>
                        </a:solidFill>
                        <a:latin typeface="Consolas"/>
                      </a:endParaRPr>
                    </a:p>
                    <a:p>
                      <a:pPr algn="l"/>
                      <a:r>
                        <a:rPr lang="en-US" sz="1000" b="1" dirty="0" smtClean="0">
                          <a:solidFill>
                            <a:srgbClr val="000000"/>
                          </a:solidFill>
                          <a:latin typeface="Consolas"/>
                        </a:rPr>
                        <a:t>//….getter</a:t>
                      </a:r>
                      <a:r>
                        <a:rPr lang="en-US" sz="1000" b="1" baseline="0" dirty="0" smtClean="0">
                          <a:solidFill>
                            <a:srgbClr val="000000"/>
                          </a:solidFill>
                          <a:latin typeface="Consolas"/>
                        </a:rPr>
                        <a:t> and Setter here</a:t>
                      </a:r>
                      <a:endParaRPr lang="en-US" sz="1000" b="1" dirty="0" smtClean="0">
                        <a:solidFill>
                          <a:srgbClr val="000000"/>
                        </a:solidFill>
                        <a:latin typeface="Consolas"/>
                      </a:endParaRPr>
                    </a:p>
                    <a:p>
                      <a:pPr algn="l"/>
                      <a:r>
                        <a:rPr lang="en-US" sz="1000" b="1" kern="1200" dirty="0" smtClean="0">
                          <a:solidFill>
                            <a:srgbClr val="000000"/>
                          </a:solidFill>
                          <a:latin typeface="Consolas"/>
                          <a:ea typeface="+mn-ea"/>
                          <a:cs typeface="+mn-cs"/>
                        </a:rPr>
                        <a:t>}</a:t>
                      </a:r>
                      <a:endParaRPr lang="en-US" sz="1100" b="1" kern="1200" dirty="0" smtClean="0">
                        <a:solidFill>
                          <a:srgbClr val="7F0055"/>
                        </a:solidFill>
                        <a:latin typeface="Consolas"/>
                        <a:ea typeface="+mn-ea"/>
                        <a:cs typeface="+mn-cs"/>
                      </a:endParaRPr>
                    </a:p>
                  </a:txBody>
                  <a:tcPr/>
                </a:tc>
                <a:tc>
                  <a:txBody>
                    <a:bodyPr/>
                    <a:lstStyle/>
                    <a:p>
                      <a:pPr marL="0" algn="l" rtl="0" eaLnBrk="1" hangingPunct="1"/>
                      <a:r>
                        <a:rPr lang="en-US" sz="1000" b="1" u="sng" kern="1200" dirty="0" smtClean="0">
                          <a:solidFill>
                            <a:srgbClr val="7030A0"/>
                          </a:solidFill>
                          <a:latin typeface="Consolas"/>
                          <a:ea typeface="+mn-ea"/>
                          <a:cs typeface="+mn-cs"/>
                        </a:rPr>
                        <a:t>EmployeeDao.java</a:t>
                      </a:r>
                    </a:p>
                    <a:p>
                      <a:pPr marL="0" algn="l" rtl="0" eaLnBrk="1" hangingPunct="1"/>
                      <a:endParaRPr lang="en-US" sz="1000" b="0" u="sng" kern="1200" dirty="0" smtClean="0">
                        <a:solidFill>
                          <a:srgbClr val="7030A0"/>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public interface </a:t>
                      </a:r>
                      <a:r>
                        <a:rPr lang="en-US" sz="1000" b="1" kern="1200" dirty="0" err="1" smtClean="0">
                          <a:solidFill>
                            <a:srgbClr val="7F0055"/>
                          </a:solidFill>
                          <a:latin typeface="Consolas"/>
                          <a:ea typeface="+mn-ea"/>
                          <a:cs typeface="+mn-cs"/>
                        </a:rPr>
                        <a:t>EmployeeDao</a:t>
                      </a:r>
                      <a:r>
                        <a:rPr lang="en-US" sz="1000" b="1" kern="1200" dirty="0" smtClean="0">
                          <a:solidFill>
                            <a:srgbClr val="7F0055"/>
                          </a:solidFill>
                          <a:latin typeface="Consolas"/>
                          <a:ea typeface="+mn-ea"/>
                          <a:cs typeface="+mn-cs"/>
                        </a:rPr>
                        <a:t> {</a:t>
                      </a:r>
                    </a:p>
                    <a:p>
                      <a:pPr marL="0" algn="l" rtl="0" eaLnBrk="1" hangingPunct="1"/>
                      <a:r>
                        <a:rPr lang="en-US" sz="1000" b="1" kern="1200" dirty="0" smtClean="0">
                          <a:solidFill>
                            <a:srgbClr val="7F0055"/>
                          </a:solidFill>
                          <a:latin typeface="Consolas"/>
                          <a:ea typeface="+mn-ea"/>
                          <a:cs typeface="+mn-cs"/>
                        </a:rPr>
                        <a:t>public void </a:t>
                      </a:r>
                      <a:r>
                        <a:rPr lang="en-US" sz="1000" b="1" kern="1200" dirty="0" err="1" smtClean="0">
                          <a:solidFill>
                            <a:srgbClr val="7F0055"/>
                          </a:solidFill>
                          <a:latin typeface="Consolas"/>
                          <a:ea typeface="+mn-ea"/>
                          <a:cs typeface="+mn-cs"/>
                        </a:rPr>
                        <a:t>setDataSource</a:t>
                      </a:r>
                      <a:r>
                        <a:rPr lang="en-US" sz="1000" b="1" kern="1200" dirty="0" smtClean="0">
                          <a:solidFill>
                            <a:srgbClr val="7F0055"/>
                          </a:solidFill>
                          <a:latin typeface="Consolas"/>
                          <a:ea typeface="+mn-ea"/>
                          <a:cs typeface="+mn-cs"/>
                        </a:rPr>
                        <a:t>(</a:t>
                      </a:r>
                      <a:r>
                        <a:rPr lang="en-US" sz="1000" b="1" kern="1200" dirty="0" err="1" smtClean="0">
                          <a:solidFill>
                            <a:srgbClr val="7F0055"/>
                          </a:solidFill>
                          <a:latin typeface="Consolas"/>
                          <a:ea typeface="+mn-ea"/>
                          <a:cs typeface="+mn-cs"/>
                        </a:rPr>
                        <a:t>DataSource</a:t>
                      </a:r>
                      <a:r>
                        <a:rPr lang="en-US" sz="1000" b="1" kern="1200" dirty="0" smtClean="0">
                          <a:solidFill>
                            <a:srgbClr val="7F0055"/>
                          </a:solidFill>
                          <a:latin typeface="Consolas"/>
                          <a:ea typeface="+mn-ea"/>
                          <a:cs typeface="+mn-cs"/>
                        </a:rPr>
                        <a:t> </a:t>
                      </a:r>
                      <a:r>
                        <a:rPr lang="en-US" sz="1000" b="1" kern="1200" dirty="0" err="1" smtClean="0">
                          <a:solidFill>
                            <a:srgbClr val="7F0055"/>
                          </a:solidFill>
                          <a:latin typeface="Consolas"/>
                          <a:ea typeface="+mn-ea"/>
                          <a:cs typeface="+mn-cs"/>
                        </a:rPr>
                        <a:t>ds</a:t>
                      </a:r>
                      <a:r>
                        <a:rPr lang="en-US" sz="1000" b="1" kern="1200" dirty="0" smtClean="0">
                          <a:solidFill>
                            <a:srgbClr val="7F0055"/>
                          </a:solidFill>
                          <a:latin typeface="Consolas"/>
                          <a:ea typeface="+mn-ea"/>
                          <a:cs typeface="+mn-cs"/>
                        </a:rPr>
                        <a:t>);</a:t>
                      </a:r>
                    </a:p>
                    <a:p>
                      <a:pPr marL="0" algn="l" rtl="0" eaLnBrk="1" hangingPunct="1"/>
                      <a:endParaRPr lang="en-US" sz="1000" b="1" kern="1200" dirty="0" smtClean="0">
                        <a:solidFill>
                          <a:srgbClr val="7F0055"/>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public void </a:t>
                      </a:r>
                      <a:r>
                        <a:rPr lang="en-US" sz="1000" b="1" kern="1200" dirty="0" err="1" smtClean="0">
                          <a:solidFill>
                            <a:srgbClr val="7F0055"/>
                          </a:solidFill>
                          <a:latin typeface="Consolas"/>
                          <a:ea typeface="+mn-ea"/>
                          <a:cs typeface="+mn-cs"/>
                        </a:rPr>
                        <a:t>createEmployee</a:t>
                      </a:r>
                      <a:r>
                        <a:rPr lang="en-US" sz="1000" b="1" kern="1200" dirty="0" smtClean="0">
                          <a:solidFill>
                            <a:srgbClr val="7F0055"/>
                          </a:solidFill>
                          <a:latin typeface="Consolas"/>
                          <a:ea typeface="+mn-ea"/>
                          <a:cs typeface="+mn-cs"/>
                        </a:rPr>
                        <a:t>(</a:t>
                      </a:r>
                      <a:r>
                        <a:rPr lang="en-US" sz="1000" b="1" kern="1200" dirty="0" err="1" smtClean="0">
                          <a:solidFill>
                            <a:srgbClr val="7F0055"/>
                          </a:solidFill>
                          <a:latin typeface="Consolas"/>
                          <a:ea typeface="+mn-ea"/>
                          <a:cs typeface="+mn-cs"/>
                        </a:rPr>
                        <a:t>int</a:t>
                      </a:r>
                      <a:r>
                        <a:rPr lang="en-US" sz="1000" b="1" kern="1200" dirty="0" smtClean="0">
                          <a:solidFill>
                            <a:srgbClr val="7F0055"/>
                          </a:solidFill>
                          <a:latin typeface="Consolas"/>
                          <a:ea typeface="+mn-ea"/>
                          <a:cs typeface="+mn-cs"/>
                        </a:rPr>
                        <a:t> id, String name, </a:t>
                      </a:r>
                      <a:r>
                        <a:rPr lang="en-US" sz="1000" b="1" kern="1200" dirty="0" err="1" smtClean="0">
                          <a:solidFill>
                            <a:srgbClr val="7F0055"/>
                          </a:solidFill>
                          <a:latin typeface="Consolas"/>
                          <a:ea typeface="+mn-ea"/>
                          <a:cs typeface="+mn-cs"/>
                        </a:rPr>
                        <a:t>int</a:t>
                      </a:r>
                      <a:r>
                        <a:rPr lang="en-US" sz="1000" b="1" kern="1200" dirty="0" smtClean="0">
                          <a:solidFill>
                            <a:srgbClr val="7F0055"/>
                          </a:solidFill>
                          <a:latin typeface="Consolas"/>
                          <a:ea typeface="+mn-ea"/>
                          <a:cs typeface="+mn-cs"/>
                        </a:rPr>
                        <a:t> age, </a:t>
                      </a:r>
                      <a:r>
                        <a:rPr lang="en-US" sz="1000" b="1" kern="1200" dirty="0" err="1" smtClean="0">
                          <a:solidFill>
                            <a:srgbClr val="7F0055"/>
                          </a:solidFill>
                          <a:latin typeface="Consolas"/>
                          <a:ea typeface="+mn-ea"/>
                          <a:cs typeface="+mn-cs"/>
                        </a:rPr>
                        <a:t>int</a:t>
                      </a:r>
                      <a:r>
                        <a:rPr lang="en-US" sz="1000" b="1" kern="1200" dirty="0" smtClean="0">
                          <a:solidFill>
                            <a:srgbClr val="7F0055"/>
                          </a:solidFill>
                          <a:latin typeface="Consolas"/>
                          <a:ea typeface="+mn-ea"/>
                          <a:cs typeface="+mn-cs"/>
                        </a:rPr>
                        <a:t> salary);</a:t>
                      </a:r>
                    </a:p>
                    <a:p>
                      <a:pPr marL="0" algn="l" rtl="0" eaLnBrk="1" hangingPunct="1"/>
                      <a:endParaRPr lang="en-US" sz="1000" b="1" kern="1200" dirty="0" smtClean="0">
                        <a:solidFill>
                          <a:srgbClr val="7F0055"/>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public Employee </a:t>
                      </a:r>
                      <a:r>
                        <a:rPr lang="en-US" sz="1000" b="1" kern="1200" dirty="0" err="1" smtClean="0">
                          <a:solidFill>
                            <a:srgbClr val="7F0055"/>
                          </a:solidFill>
                          <a:latin typeface="Consolas"/>
                          <a:ea typeface="+mn-ea"/>
                          <a:cs typeface="+mn-cs"/>
                        </a:rPr>
                        <a:t>getEmployee</a:t>
                      </a:r>
                      <a:r>
                        <a:rPr lang="en-US" sz="1000" b="1" kern="1200" dirty="0" smtClean="0">
                          <a:solidFill>
                            <a:srgbClr val="7F0055"/>
                          </a:solidFill>
                          <a:latin typeface="Consolas"/>
                          <a:ea typeface="+mn-ea"/>
                          <a:cs typeface="+mn-cs"/>
                        </a:rPr>
                        <a:t>(Integer id);</a:t>
                      </a:r>
                    </a:p>
                    <a:p>
                      <a:pPr marL="0" algn="l" rtl="0" eaLnBrk="1" hangingPunct="1"/>
                      <a:endParaRPr lang="en-US" sz="1000" b="1" kern="1200" dirty="0" smtClean="0">
                        <a:solidFill>
                          <a:srgbClr val="7F0055"/>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public List&lt;Employee&gt; </a:t>
                      </a:r>
                      <a:r>
                        <a:rPr lang="en-US" sz="1000" b="1" kern="1200" dirty="0" err="1" smtClean="0">
                          <a:solidFill>
                            <a:srgbClr val="7F0055"/>
                          </a:solidFill>
                          <a:latin typeface="Consolas"/>
                          <a:ea typeface="+mn-ea"/>
                          <a:cs typeface="+mn-cs"/>
                        </a:rPr>
                        <a:t>allEmployee</a:t>
                      </a:r>
                      <a:r>
                        <a:rPr lang="en-US" sz="1000" b="1" kern="1200" dirty="0" smtClean="0">
                          <a:solidFill>
                            <a:srgbClr val="7F0055"/>
                          </a:solidFill>
                          <a:latin typeface="Consolas"/>
                          <a:ea typeface="+mn-ea"/>
                          <a:cs typeface="+mn-cs"/>
                        </a:rPr>
                        <a:t>();</a:t>
                      </a:r>
                    </a:p>
                    <a:p>
                      <a:pPr marL="0" algn="l" rtl="0" eaLnBrk="1" hangingPunct="1"/>
                      <a:endParaRPr lang="en-US" sz="1000" b="1" kern="1200" dirty="0" smtClean="0">
                        <a:solidFill>
                          <a:srgbClr val="7F0055"/>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public void </a:t>
                      </a:r>
                      <a:r>
                        <a:rPr lang="en-US" sz="1000" b="1" kern="1200" dirty="0" err="1" smtClean="0">
                          <a:solidFill>
                            <a:srgbClr val="7F0055"/>
                          </a:solidFill>
                          <a:latin typeface="Consolas"/>
                          <a:ea typeface="+mn-ea"/>
                          <a:cs typeface="+mn-cs"/>
                        </a:rPr>
                        <a:t>deleteEmployee</a:t>
                      </a:r>
                      <a:r>
                        <a:rPr lang="en-US" sz="1000" b="1" kern="1200" dirty="0" smtClean="0">
                          <a:solidFill>
                            <a:srgbClr val="7F0055"/>
                          </a:solidFill>
                          <a:latin typeface="Consolas"/>
                          <a:ea typeface="+mn-ea"/>
                          <a:cs typeface="+mn-cs"/>
                        </a:rPr>
                        <a:t>(Integer id);</a:t>
                      </a:r>
                    </a:p>
                    <a:p>
                      <a:pPr marL="0" algn="l" rtl="0" eaLnBrk="1" hangingPunct="1"/>
                      <a:endParaRPr lang="en-US" sz="1000" b="1" kern="1200" dirty="0" smtClean="0">
                        <a:solidFill>
                          <a:srgbClr val="7F0055"/>
                        </a:solidFill>
                        <a:latin typeface="Consolas"/>
                        <a:ea typeface="+mn-ea"/>
                        <a:cs typeface="+mn-cs"/>
                      </a:endParaRPr>
                    </a:p>
                    <a:p>
                      <a:pPr marL="0" algn="l" rtl="0" eaLnBrk="1" hangingPunct="1"/>
                      <a:r>
                        <a:rPr lang="en-US" sz="1000" b="1" kern="1200" dirty="0" smtClean="0">
                          <a:solidFill>
                            <a:srgbClr val="7F0055"/>
                          </a:solidFill>
                          <a:latin typeface="Consolas"/>
                          <a:ea typeface="+mn-ea"/>
                          <a:cs typeface="+mn-cs"/>
                        </a:rPr>
                        <a:t>public void </a:t>
                      </a:r>
                      <a:r>
                        <a:rPr lang="en-US" sz="1000" b="1" kern="1200" dirty="0" err="1" smtClean="0">
                          <a:solidFill>
                            <a:srgbClr val="7F0055"/>
                          </a:solidFill>
                          <a:latin typeface="Consolas"/>
                          <a:ea typeface="+mn-ea"/>
                          <a:cs typeface="+mn-cs"/>
                        </a:rPr>
                        <a:t>updateEmployeeAge</a:t>
                      </a:r>
                      <a:r>
                        <a:rPr lang="en-US" sz="1000" b="1" kern="1200" dirty="0" smtClean="0">
                          <a:solidFill>
                            <a:srgbClr val="7F0055"/>
                          </a:solidFill>
                          <a:latin typeface="Consolas"/>
                          <a:ea typeface="+mn-ea"/>
                          <a:cs typeface="+mn-cs"/>
                        </a:rPr>
                        <a:t>(Integer id, Integer age);</a:t>
                      </a:r>
                    </a:p>
                    <a:p>
                      <a:pPr marL="0" algn="l" rtl="0" eaLnBrk="1" hangingPunct="1"/>
                      <a:r>
                        <a:rPr lang="en-US" sz="1000" b="1" kern="1200" dirty="0" smtClean="0">
                          <a:solidFill>
                            <a:srgbClr val="7F0055"/>
                          </a:solidFill>
                          <a:latin typeface="Consolas"/>
                          <a:ea typeface="+mn-ea"/>
                          <a:cs typeface="+mn-cs"/>
                        </a:rPr>
                        <a:t>}</a:t>
                      </a:r>
                    </a:p>
                    <a:p>
                      <a:pPr marL="0" algn="l" rtl="0" eaLnBrk="1" hangingPunct="1"/>
                      <a:endParaRPr lang="en-US" sz="1000" b="1" kern="1200" dirty="0" smtClean="0">
                        <a:solidFill>
                          <a:srgbClr val="7F0055"/>
                        </a:solidFill>
                        <a:latin typeface="Consolas"/>
                        <a:ea typeface="+mn-ea"/>
                        <a:cs typeface="+mn-cs"/>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cont.. </a:t>
            </a:r>
            <a:r>
              <a:rPr lang="en-US" sz="2000" b="1" smtClean="0">
                <a:solidFill>
                  <a:srgbClr val="0070C0"/>
                </a:solidFill>
                <a:latin typeface="Calibri" pitchFamily="34" charset="0"/>
                <a:cs typeface="Calibri" pitchFamily="34" charset="0"/>
              </a:rPr>
              <a:t>EmployeeMapper.java</a:t>
            </a:r>
            <a:endParaRPr lang="en-US" sz="2000" b="1" dirty="0">
              <a:solidFill>
                <a:srgbClr val="0070C0"/>
              </a:solidFill>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500990" cy="3286148"/>
        </p:xfrm>
        <a:graphic>
          <a:graphicData uri="http://schemas.openxmlformats.org/drawingml/2006/table">
            <a:tbl>
              <a:tblPr firstRow="1" bandRow="1">
                <a:tableStyleId>{2D5ABB26-0587-4C30-8999-92F81FD0307C}</a:tableStyleId>
              </a:tblPr>
              <a:tblGrid>
                <a:gridCol w="7500990"/>
              </a:tblGrid>
              <a:tr h="3286148">
                <a:tc>
                  <a:txBody>
                    <a:bodyPr/>
                    <a:lstStyle/>
                    <a:p>
                      <a:pPr marL="0" algn="l" rtl="0" eaLnBrk="1" hangingPunct="1"/>
                      <a:r>
                        <a:rPr lang="en-US" sz="1200" b="1" kern="1200" dirty="0" smtClean="0">
                          <a:solidFill>
                            <a:srgbClr val="7F0055"/>
                          </a:solidFill>
                          <a:latin typeface="Consolas"/>
                          <a:ea typeface="+mn-ea"/>
                          <a:cs typeface="+mn-cs"/>
                        </a:rPr>
                        <a:t>package </a:t>
                      </a:r>
                      <a:r>
                        <a:rPr lang="en-US" sz="1200" b="1" kern="1200" dirty="0" err="1" smtClean="0">
                          <a:solidFill>
                            <a:srgbClr val="7F0055"/>
                          </a:solidFill>
                          <a:latin typeface="Consolas"/>
                          <a:ea typeface="+mn-ea"/>
                          <a:cs typeface="+mn-cs"/>
                        </a:rPr>
                        <a:t>mapper</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import </a:t>
                      </a:r>
                      <a:r>
                        <a:rPr lang="en-US" sz="1200" b="1" kern="1200" dirty="0" err="1" smtClean="0">
                          <a:solidFill>
                            <a:srgbClr val="7F0055"/>
                          </a:solidFill>
                          <a:latin typeface="Consolas"/>
                          <a:ea typeface="+mn-ea"/>
                          <a:cs typeface="+mn-cs"/>
                        </a:rPr>
                        <a:t>org.springframework.jdbc.core.RowMapper</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import</a:t>
                      </a:r>
                      <a:r>
                        <a:rPr lang="en-US" sz="1200" b="1" kern="1200" baseline="0" dirty="0" smtClean="0">
                          <a:solidFill>
                            <a:srgbClr val="7F0055"/>
                          </a:solidFill>
                          <a:latin typeface="Consolas"/>
                          <a:ea typeface="+mn-ea"/>
                          <a:cs typeface="+mn-cs"/>
                        </a:rPr>
                        <a:t> java.sql.*;</a:t>
                      </a:r>
                      <a:endParaRPr lang="en-US" sz="1200" b="1" kern="1200" dirty="0" smtClean="0">
                        <a:solidFill>
                          <a:srgbClr val="7F0055"/>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public class </a:t>
                      </a:r>
                      <a:r>
                        <a:rPr lang="en-US" sz="1200" b="1" kern="1200" dirty="0" err="1" smtClean="0">
                          <a:solidFill>
                            <a:srgbClr val="7F0055"/>
                          </a:solidFill>
                          <a:latin typeface="Consolas"/>
                          <a:ea typeface="+mn-ea"/>
                          <a:cs typeface="+mn-cs"/>
                        </a:rPr>
                        <a:t>EmployeeMapper</a:t>
                      </a:r>
                      <a:r>
                        <a:rPr lang="en-US" sz="1200" b="1" kern="1200" dirty="0" smtClean="0">
                          <a:solidFill>
                            <a:srgbClr val="7F0055"/>
                          </a:solidFill>
                          <a:latin typeface="Consolas"/>
                          <a:ea typeface="+mn-ea"/>
                          <a:cs typeface="+mn-cs"/>
                        </a:rPr>
                        <a:t> implements </a:t>
                      </a:r>
                      <a:r>
                        <a:rPr lang="en-US" sz="1200" b="1" kern="1200" dirty="0" err="1" smtClean="0">
                          <a:solidFill>
                            <a:srgbClr val="7F0055"/>
                          </a:solidFill>
                          <a:latin typeface="Consolas"/>
                          <a:ea typeface="+mn-ea"/>
                          <a:cs typeface="+mn-cs"/>
                        </a:rPr>
                        <a:t>RowMapper</a:t>
                      </a:r>
                      <a:r>
                        <a:rPr lang="en-US" sz="1200" b="1" kern="1200" dirty="0" smtClean="0">
                          <a:solidFill>
                            <a:srgbClr val="7F0055"/>
                          </a:solidFill>
                          <a:latin typeface="Consolas"/>
                          <a:ea typeface="+mn-ea"/>
                          <a:cs typeface="+mn-cs"/>
                        </a:rPr>
                        <a:t>&lt;Employee&gt;  {</a:t>
                      </a:r>
                    </a:p>
                    <a:p>
                      <a:pPr marL="0" algn="l" rtl="0" eaLnBrk="1" hangingPunct="1"/>
                      <a:endParaRPr lang="en-US" sz="1200" b="1" kern="1200" dirty="0" smtClean="0">
                        <a:solidFill>
                          <a:srgbClr val="7F0055"/>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	@Override</a:t>
                      </a:r>
                    </a:p>
                    <a:p>
                      <a:pPr marL="0" algn="l" rtl="0" eaLnBrk="1" hangingPunct="1"/>
                      <a:r>
                        <a:rPr lang="en-US" sz="1200" b="1" kern="1200" dirty="0" smtClean="0">
                          <a:solidFill>
                            <a:srgbClr val="7F0055"/>
                          </a:solidFill>
                          <a:latin typeface="Consolas"/>
                          <a:ea typeface="+mn-ea"/>
                          <a:cs typeface="+mn-cs"/>
                        </a:rPr>
                        <a:t>	public Employee </a:t>
                      </a:r>
                      <a:r>
                        <a:rPr lang="en-US" sz="1200" b="1" kern="1200" dirty="0" err="1" smtClean="0">
                          <a:solidFill>
                            <a:srgbClr val="7F0055"/>
                          </a:solidFill>
                          <a:latin typeface="Consolas"/>
                          <a:ea typeface="+mn-ea"/>
                          <a:cs typeface="+mn-cs"/>
                        </a:rPr>
                        <a:t>mapRow</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ResultSet</a:t>
                      </a:r>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rs</a:t>
                      </a:r>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int</a:t>
                      </a:r>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rowno</a:t>
                      </a:r>
                      <a:r>
                        <a:rPr lang="en-US" sz="1200" b="1" kern="1200" dirty="0" smtClean="0">
                          <a:solidFill>
                            <a:srgbClr val="7F0055"/>
                          </a:solidFill>
                          <a:latin typeface="Consolas"/>
                          <a:ea typeface="+mn-ea"/>
                          <a:cs typeface="+mn-cs"/>
                        </a:rPr>
                        <a:t>) throws </a:t>
                      </a:r>
                      <a:r>
                        <a:rPr lang="en-US" sz="1200" b="1" kern="1200" dirty="0" err="1" smtClean="0">
                          <a:solidFill>
                            <a:srgbClr val="7F0055"/>
                          </a:solidFill>
                          <a:latin typeface="Consolas"/>
                          <a:ea typeface="+mn-ea"/>
                          <a:cs typeface="+mn-cs"/>
                        </a:rPr>
                        <a:t>SQLException</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System.out.println</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rowno</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		Employee </a:t>
                      </a:r>
                      <a:r>
                        <a:rPr lang="en-US" sz="1200" b="1" kern="1200" dirty="0" err="1" smtClean="0">
                          <a:solidFill>
                            <a:srgbClr val="7F0055"/>
                          </a:solidFill>
                          <a:latin typeface="Consolas"/>
                          <a:ea typeface="+mn-ea"/>
                          <a:cs typeface="+mn-cs"/>
                        </a:rPr>
                        <a:t>emp</a:t>
                      </a:r>
                      <a:r>
                        <a:rPr lang="en-US" sz="1200" b="1" kern="1200" dirty="0" smtClean="0">
                          <a:solidFill>
                            <a:srgbClr val="7F0055"/>
                          </a:solidFill>
                          <a:latin typeface="Consolas"/>
                          <a:ea typeface="+mn-ea"/>
                          <a:cs typeface="+mn-cs"/>
                        </a:rPr>
                        <a:t>=new Employee();</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emp.setEmpId</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rs.getInt</a:t>
                      </a:r>
                      <a:r>
                        <a:rPr lang="en-US" sz="1200" b="1" kern="1200" dirty="0" smtClean="0">
                          <a:solidFill>
                            <a:srgbClr val="7F0055"/>
                          </a:solidFill>
                          <a:latin typeface="Consolas"/>
                          <a:ea typeface="+mn-ea"/>
                          <a:cs typeface="+mn-cs"/>
                        </a:rPr>
                        <a:t>("id"));</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emp.setName</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rs.getString</a:t>
                      </a:r>
                      <a:r>
                        <a:rPr lang="en-US" sz="1200" b="1" kern="1200" dirty="0" smtClean="0">
                          <a:solidFill>
                            <a:srgbClr val="7F0055"/>
                          </a:solidFill>
                          <a:latin typeface="Consolas"/>
                          <a:ea typeface="+mn-ea"/>
                          <a:cs typeface="+mn-cs"/>
                        </a:rPr>
                        <a:t>("name"));</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emp.setAge</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rs.getInt</a:t>
                      </a:r>
                      <a:r>
                        <a:rPr lang="en-US" sz="1200" b="1" kern="1200" dirty="0" smtClean="0">
                          <a:solidFill>
                            <a:srgbClr val="7F0055"/>
                          </a:solidFill>
                          <a:latin typeface="Consolas"/>
                          <a:ea typeface="+mn-ea"/>
                          <a:cs typeface="+mn-cs"/>
                        </a:rPr>
                        <a:t>("age"));</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emp.setSalary</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rs.getInt</a:t>
                      </a:r>
                      <a:r>
                        <a:rPr lang="en-US" sz="1200" b="1" kern="1200" dirty="0" smtClean="0">
                          <a:solidFill>
                            <a:srgbClr val="7F0055"/>
                          </a:solidFill>
                          <a:latin typeface="Consolas"/>
                          <a:ea typeface="+mn-ea"/>
                          <a:cs typeface="+mn-cs"/>
                        </a:rPr>
                        <a:t>("salary"));</a:t>
                      </a:r>
                    </a:p>
                    <a:p>
                      <a:pPr marL="0" algn="l" rtl="0" eaLnBrk="1" hangingPunct="1"/>
                      <a:r>
                        <a:rPr lang="en-US" sz="1200" b="1" kern="1200" dirty="0" smtClean="0">
                          <a:solidFill>
                            <a:srgbClr val="7F0055"/>
                          </a:solidFill>
                          <a:latin typeface="Consolas"/>
                          <a:ea typeface="+mn-ea"/>
                          <a:cs typeface="+mn-cs"/>
                        </a:rPr>
                        <a:t>		return </a:t>
                      </a:r>
                      <a:r>
                        <a:rPr lang="en-US" sz="1200" b="1" kern="1200" dirty="0" err="1" smtClean="0">
                          <a:solidFill>
                            <a:srgbClr val="7F0055"/>
                          </a:solidFill>
                          <a:latin typeface="Consolas"/>
                          <a:ea typeface="+mn-ea"/>
                          <a:cs typeface="+mn-cs"/>
                        </a:rPr>
                        <a:t>emp</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	}</a:t>
                      </a:r>
                    </a:p>
                    <a:p>
                      <a:pPr marL="0" algn="l" rtl="0" eaLnBrk="1" hangingPunct="1"/>
                      <a:endParaRPr lang="en-US" sz="1200" b="1" kern="1200" dirty="0" smtClean="0">
                        <a:solidFill>
                          <a:srgbClr val="7F0055"/>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cont.. </a:t>
            </a:r>
            <a:r>
              <a:rPr lang="en-US" sz="2000" b="1" dirty="0" smtClean="0">
                <a:solidFill>
                  <a:srgbClr val="0070C0"/>
                </a:solidFill>
                <a:latin typeface="Calibri" pitchFamily="34" charset="0"/>
                <a:cs typeface="Calibri" pitchFamily="34" charset="0"/>
              </a:rPr>
              <a:t>EmployeeDaoImpl.java</a:t>
            </a:r>
            <a:endParaRPr lang="en-US" sz="2000" b="1" dirty="0">
              <a:solidFill>
                <a:srgbClr val="0070C0"/>
              </a:solidFill>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500990" cy="3286148"/>
        </p:xfrm>
        <a:graphic>
          <a:graphicData uri="http://schemas.openxmlformats.org/drawingml/2006/table">
            <a:tbl>
              <a:tblPr firstRow="1" bandRow="1">
                <a:tableStyleId>{2D5ABB26-0587-4C30-8999-92F81FD0307C}</a:tableStyleId>
              </a:tblPr>
              <a:tblGrid>
                <a:gridCol w="7500990"/>
              </a:tblGrid>
              <a:tr h="3286148">
                <a:tc>
                  <a:txBody>
                    <a:bodyPr/>
                    <a:lstStyle/>
                    <a:p>
                      <a:pPr marL="0" algn="l" rtl="0" eaLnBrk="1" hangingPunct="1"/>
                      <a:r>
                        <a:rPr lang="en-US" sz="1200" b="1" kern="1200" dirty="0" smtClean="0">
                          <a:solidFill>
                            <a:srgbClr val="7F0055"/>
                          </a:solidFill>
                          <a:latin typeface="Consolas"/>
                          <a:ea typeface="+mn-ea"/>
                          <a:cs typeface="+mn-cs"/>
                        </a:rPr>
                        <a:t>public class </a:t>
                      </a:r>
                      <a:r>
                        <a:rPr lang="en-US" sz="1200" b="1" kern="1200" dirty="0" err="1" smtClean="0">
                          <a:solidFill>
                            <a:srgbClr val="7F0055"/>
                          </a:solidFill>
                          <a:latin typeface="Consolas"/>
                          <a:ea typeface="+mn-ea"/>
                          <a:cs typeface="+mn-cs"/>
                        </a:rPr>
                        <a:t>EmployeeDaoImpl</a:t>
                      </a:r>
                      <a:r>
                        <a:rPr lang="en-US" sz="1200" b="1" kern="1200" dirty="0" smtClean="0">
                          <a:solidFill>
                            <a:srgbClr val="7F0055"/>
                          </a:solidFill>
                          <a:latin typeface="Consolas"/>
                          <a:ea typeface="+mn-ea"/>
                          <a:cs typeface="+mn-cs"/>
                        </a:rPr>
                        <a:t> implements </a:t>
                      </a:r>
                      <a:r>
                        <a:rPr lang="en-US" sz="1200" b="1" kern="1200" dirty="0" err="1" smtClean="0">
                          <a:solidFill>
                            <a:srgbClr val="7F0055"/>
                          </a:solidFill>
                          <a:latin typeface="Consolas"/>
                          <a:ea typeface="+mn-ea"/>
                          <a:cs typeface="+mn-cs"/>
                        </a:rPr>
                        <a:t>EmployeeDao</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private </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private </a:t>
                      </a:r>
                      <a:r>
                        <a:rPr lang="en-US" sz="1200" b="1" kern="1200" dirty="0" err="1" smtClean="0">
                          <a:solidFill>
                            <a:srgbClr val="7F0055"/>
                          </a:solidFill>
                          <a:latin typeface="Consolas"/>
                          <a:ea typeface="+mn-ea"/>
                          <a:cs typeface="+mn-cs"/>
                        </a:rPr>
                        <a:t>JdbcTemplate</a:t>
                      </a:r>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jdbcTemplateObject</a:t>
                      </a:r>
                      <a:r>
                        <a:rPr lang="en-US" sz="1200" b="1" kern="1200" dirty="0" smtClean="0">
                          <a:solidFill>
                            <a:srgbClr val="7F0055"/>
                          </a:solidFill>
                          <a:latin typeface="Consolas"/>
                          <a:ea typeface="+mn-ea"/>
                          <a:cs typeface="+mn-cs"/>
                        </a:rPr>
                        <a:t>;</a:t>
                      </a:r>
                    </a:p>
                    <a:p>
                      <a:pPr marL="0" algn="l" rtl="0" eaLnBrk="1" hangingPunct="1"/>
                      <a:endParaRPr lang="en-US" sz="1200" b="1" kern="1200" dirty="0" smtClean="0">
                        <a:solidFill>
                          <a:srgbClr val="7F0055"/>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@Override</a:t>
                      </a:r>
                    </a:p>
                    <a:p>
                      <a:pPr marL="0" algn="l" rtl="0" eaLnBrk="1" hangingPunct="1"/>
                      <a:r>
                        <a:rPr lang="en-US" sz="1200" b="1" kern="1200" dirty="0" smtClean="0">
                          <a:solidFill>
                            <a:srgbClr val="7F0055"/>
                          </a:solidFill>
                          <a:latin typeface="Consolas"/>
                          <a:ea typeface="+mn-ea"/>
                          <a:cs typeface="+mn-cs"/>
                        </a:rPr>
                        <a:t>public void </a:t>
                      </a:r>
                      <a:r>
                        <a:rPr lang="en-US" sz="1200" b="1" kern="1200" dirty="0" err="1" smtClean="0">
                          <a:solidFill>
                            <a:srgbClr val="7F0055"/>
                          </a:solidFill>
                          <a:latin typeface="Consolas"/>
                          <a:ea typeface="+mn-ea"/>
                          <a:cs typeface="+mn-cs"/>
                        </a:rPr>
                        <a:t>setDataSource</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 {</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this.dataSource</a:t>
                      </a:r>
                      <a:r>
                        <a:rPr lang="en-US" sz="1200" b="1" kern="1200" dirty="0" smtClean="0">
                          <a:solidFill>
                            <a:srgbClr val="7F0055"/>
                          </a:solidFill>
                          <a:latin typeface="Consolas"/>
                          <a:ea typeface="+mn-ea"/>
                          <a:cs typeface="+mn-cs"/>
                        </a:rPr>
                        <a:t> = </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    </a:t>
                      </a:r>
                      <a:r>
                        <a:rPr lang="en-US" sz="1200" b="1" kern="1200" dirty="0" err="1" smtClean="0">
                          <a:solidFill>
                            <a:srgbClr val="7F0055"/>
                          </a:solidFill>
                          <a:latin typeface="Consolas"/>
                          <a:ea typeface="+mn-ea"/>
                          <a:cs typeface="+mn-cs"/>
                        </a:rPr>
                        <a:t>this.jdbcTemplateObject</a:t>
                      </a:r>
                      <a:r>
                        <a:rPr lang="en-US" sz="1200" b="1" kern="1200" dirty="0" smtClean="0">
                          <a:solidFill>
                            <a:srgbClr val="7F0055"/>
                          </a:solidFill>
                          <a:latin typeface="Consolas"/>
                          <a:ea typeface="+mn-ea"/>
                          <a:cs typeface="+mn-cs"/>
                        </a:rPr>
                        <a:t> = new </a:t>
                      </a:r>
                      <a:r>
                        <a:rPr lang="en-US" sz="1200" b="1" kern="1200" dirty="0" err="1" smtClean="0">
                          <a:solidFill>
                            <a:srgbClr val="7F0055"/>
                          </a:solidFill>
                          <a:latin typeface="Consolas"/>
                          <a:ea typeface="+mn-ea"/>
                          <a:cs typeface="+mn-cs"/>
                        </a:rPr>
                        <a:t>JdbcTemplate</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a:t>
                      </a:r>
                    </a:p>
                    <a:p>
                      <a:pPr marL="0" algn="l" rtl="0" eaLnBrk="1" hangingPunct="1"/>
                      <a:r>
                        <a:rPr lang="en-US" sz="1200" b="1" kern="1200" dirty="0" smtClean="0">
                          <a:solidFill>
                            <a:srgbClr val="7F0055"/>
                          </a:solidFill>
                          <a:latin typeface="Consolas"/>
                          <a:ea typeface="+mn-ea"/>
                          <a:cs typeface="+mn-cs"/>
                        </a:rPr>
                        <a:t>}</a:t>
                      </a:r>
                    </a:p>
                    <a:p>
                      <a:pPr marL="0" algn="l" rtl="0" eaLnBrk="1" hangingPunct="1"/>
                      <a:endParaRPr lang="en-US" sz="1200" b="1" kern="1200" dirty="0" smtClean="0">
                        <a:solidFill>
                          <a:srgbClr val="7F0055"/>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@Override</a:t>
                      </a:r>
                    </a:p>
                    <a:p>
                      <a:pPr marL="0" algn="l" rtl="0" eaLnBrk="1" hangingPunct="1"/>
                      <a:r>
                        <a:rPr lang="en-US" sz="1200" b="1" kern="1200" dirty="0" smtClean="0">
                          <a:solidFill>
                            <a:srgbClr val="7F0055"/>
                          </a:solidFill>
                          <a:latin typeface="Consolas"/>
                          <a:ea typeface="+mn-ea"/>
                          <a:cs typeface="+mn-cs"/>
                        </a:rPr>
                        <a:t>public void </a:t>
                      </a:r>
                      <a:r>
                        <a:rPr lang="en-US" sz="1200" b="1" kern="1200" dirty="0" err="1" smtClean="0">
                          <a:solidFill>
                            <a:srgbClr val="7F0055"/>
                          </a:solidFill>
                          <a:latin typeface="Consolas"/>
                          <a:ea typeface="+mn-ea"/>
                          <a:cs typeface="+mn-cs"/>
                        </a:rPr>
                        <a:t>createEmployee</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int</a:t>
                      </a:r>
                      <a:r>
                        <a:rPr lang="en-US" sz="1200" b="1" kern="1200" dirty="0" smtClean="0">
                          <a:solidFill>
                            <a:srgbClr val="7F0055"/>
                          </a:solidFill>
                          <a:latin typeface="Consolas"/>
                          <a:ea typeface="+mn-ea"/>
                          <a:cs typeface="+mn-cs"/>
                        </a:rPr>
                        <a:t> id, String name, </a:t>
                      </a:r>
                      <a:r>
                        <a:rPr lang="en-US" sz="1200" b="1" kern="1200" dirty="0" err="1" smtClean="0">
                          <a:solidFill>
                            <a:srgbClr val="7F0055"/>
                          </a:solidFill>
                          <a:latin typeface="Consolas"/>
                          <a:ea typeface="+mn-ea"/>
                          <a:cs typeface="+mn-cs"/>
                        </a:rPr>
                        <a:t>int</a:t>
                      </a:r>
                      <a:r>
                        <a:rPr lang="en-US" sz="1200" b="1" kern="1200" dirty="0" smtClean="0">
                          <a:solidFill>
                            <a:srgbClr val="7F0055"/>
                          </a:solidFill>
                          <a:latin typeface="Consolas"/>
                          <a:ea typeface="+mn-ea"/>
                          <a:cs typeface="+mn-cs"/>
                        </a:rPr>
                        <a:t> age, </a:t>
                      </a:r>
                      <a:r>
                        <a:rPr lang="en-US" sz="1200" b="1" kern="1200" dirty="0" err="1" smtClean="0">
                          <a:solidFill>
                            <a:srgbClr val="7F0055"/>
                          </a:solidFill>
                          <a:latin typeface="Consolas"/>
                          <a:ea typeface="+mn-ea"/>
                          <a:cs typeface="+mn-cs"/>
                        </a:rPr>
                        <a:t>int</a:t>
                      </a:r>
                      <a:r>
                        <a:rPr lang="en-US" sz="1200" b="1" kern="1200" dirty="0" smtClean="0">
                          <a:solidFill>
                            <a:srgbClr val="7F0055"/>
                          </a:solidFill>
                          <a:latin typeface="Consolas"/>
                          <a:ea typeface="+mn-ea"/>
                          <a:cs typeface="+mn-cs"/>
                        </a:rPr>
                        <a:t> salary) {</a:t>
                      </a:r>
                    </a:p>
                    <a:p>
                      <a:pPr marL="457200" lvl="1" algn="l" rtl="0" eaLnBrk="1" hangingPunct="1"/>
                      <a:r>
                        <a:rPr lang="en-US" sz="1200" b="1" kern="1200" dirty="0" smtClean="0">
                          <a:solidFill>
                            <a:srgbClr val="7F0055"/>
                          </a:solidFill>
                          <a:latin typeface="Consolas"/>
                          <a:ea typeface="+mn-ea"/>
                          <a:cs typeface="+mn-cs"/>
                        </a:rPr>
                        <a:t>String </a:t>
                      </a:r>
                      <a:r>
                        <a:rPr lang="en-US" sz="1200" b="1" kern="1200" dirty="0" err="1" smtClean="0">
                          <a:solidFill>
                            <a:srgbClr val="7F0055"/>
                          </a:solidFill>
                          <a:latin typeface="Consolas"/>
                          <a:ea typeface="+mn-ea"/>
                          <a:cs typeface="+mn-cs"/>
                        </a:rPr>
                        <a:t>sql</a:t>
                      </a:r>
                      <a:r>
                        <a:rPr lang="en-US" sz="1200" b="1" kern="1200" dirty="0" smtClean="0">
                          <a:solidFill>
                            <a:srgbClr val="7F0055"/>
                          </a:solidFill>
                          <a:latin typeface="Consolas"/>
                          <a:ea typeface="+mn-ea"/>
                          <a:cs typeface="+mn-cs"/>
                        </a:rPr>
                        <a:t> = "insert into employee (id, name, age, salary) values (?, ?, ?, ?)";</a:t>
                      </a:r>
                    </a:p>
                    <a:p>
                      <a:pPr marL="457200" lvl="1" algn="l" rtl="0" eaLnBrk="1" hangingPunct="1"/>
                      <a:r>
                        <a:rPr lang="en-US" sz="1200" b="1" kern="1200" dirty="0" err="1" smtClean="0">
                          <a:solidFill>
                            <a:srgbClr val="7F0055"/>
                          </a:solidFill>
                          <a:latin typeface="Consolas"/>
                          <a:ea typeface="+mn-ea"/>
                          <a:cs typeface="+mn-cs"/>
                        </a:rPr>
                        <a:t>jdbcTemplateObject.update</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sql</a:t>
                      </a:r>
                      <a:r>
                        <a:rPr lang="en-US" sz="1200" b="1" kern="1200" dirty="0" smtClean="0">
                          <a:solidFill>
                            <a:srgbClr val="7F0055"/>
                          </a:solidFill>
                          <a:latin typeface="Consolas"/>
                          <a:ea typeface="+mn-ea"/>
                          <a:cs typeface="+mn-cs"/>
                        </a:rPr>
                        <a:t>, id, name, age, salary);</a:t>
                      </a:r>
                    </a:p>
                    <a:p>
                      <a:pPr marL="457200" lvl="1" algn="l" rtl="0" eaLnBrk="1" hangingPunct="1"/>
                      <a:r>
                        <a:rPr lang="en-US" sz="1200" b="1" kern="1200" dirty="0" err="1" smtClean="0">
                          <a:solidFill>
                            <a:srgbClr val="7F0055"/>
                          </a:solidFill>
                          <a:latin typeface="Consolas"/>
                          <a:ea typeface="+mn-ea"/>
                          <a:cs typeface="+mn-cs"/>
                        </a:rPr>
                        <a:t>System.out.println</a:t>
                      </a:r>
                      <a:r>
                        <a:rPr lang="en-US" sz="1200" b="1" kern="1200" dirty="0" smtClean="0">
                          <a:solidFill>
                            <a:srgbClr val="7F0055"/>
                          </a:solidFill>
                          <a:latin typeface="Consolas"/>
                          <a:ea typeface="+mn-ea"/>
                          <a:cs typeface="+mn-cs"/>
                        </a:rPr>
                        <a:t>("Employee Record Name=" + name);</a:t>
                      </a:r>
                    </a:p>
                    <a:p>
                      <a:pPr marL="0" algn="l" rtl="0" eaLnBrk="1" hangingPunct="1"/>
                      <a:endParaRPr lang="en-US" sz="1200" b="1" kern="1200" dirty="0" smtClean="0">
                        <a:solidFill>
                          <a:srgbClr val="7F0055"/>
                        </a:solidFill>
                        <a:latin typeface="Consolas"/>
                        <a:ea typeface="+mn-ea"/>
                        <a:cs typeface="+mn-cs"/>
                      </a:endParaRPr>
                    </a:p>
                    <a:p>
                      <a:pPr marL="0" algn="l" rtl="0" eaLnBrk="1" hangingPunct="1"/>
                      <a:r>
                        <a:rPr lang="en-US" sz="1200" b="1"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cont.. </a:t>
            </a:r>
            <a:r>
              <a:rPr lang="en-US" sz="2800" b="1" dirty="0" smtClean="0">
                <a:solidFill>
                  <a:srgbClr val="0070C0"/>
                </a:solidFill>
                <a:latin typeface="Calibri" pitchFamily="34" charset="0"/>
                <a:cs typeface="Calibri" pitchFamily="34" charset="0"/>
              </a:rPr>
              <a:t>EmployeeDaoImpl.java</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500990" cy="3286148"/>
        </p:xfrm>
        <a:graphic>
          <a:graphicData uri="http://schemas.openxmlformats.org/drawingml/2006/table">
            <a:tbl>
              <a:tblPr firstRow="1" bandRow="1">
                <a:tableStyleId>{2D5ABB26-0587-4C30-8999-92F81FD0307C}</a:tableStyleId>
              </a:tblPr>
              <a:tblGrid>
                <a:gridCol w="7500990"/>
              </a:tblGrid>
              <a:tr h="3286148">
                <a:tc>
                  <a:txBody>
                    <a:bodyPr/>
                    <a:lstStyle/>
                    <a:p>
                      <a:pPr algn="l" rtl="0" eaLnBrk="1" hangingPunct="1"/>
                      <a:r>
                        <a:rPr lang="en-US" sz="1200" b="1" kern="1200" dirty="0" smtClean="0">
                          <a:solidFill>
                            <a:srgbClr val="7F0055"/>
                          </a:solidFill>
                          <a:latin typeface="Consolas"/>
                          <a:ea typeface="+mn-ea"/>
                          <a:cs typeface="+mn-cs"/>
                        </a:rPr>
                        <a:t>@Override</a:t>
                      </a:r>
                    </a:p>
                    <a:p>
                      <a:pPr algn="l" rtl="0" eaLnBrk="1" hangingPunct="1"/>
                      <a:r>
                        <a:rPr lang="en-US" sz="1200" b="1" kern="1200" dirty="0" smtClean="0">
                          <a:solidFill>
                            <a:srgbClr val="7F0055"/>
                          </a:solidFill>
                          <a:latin typeface="Consolas"/>
                          <a:ea typeface="+mn-ea"/>
                          <a:cs typeface="+mn-cs"/>
                        </a:rPr>
                        <a:t>public Employee </a:t>
                      </a:r>
                      <a:r>
                        <a:rPr lang="en-US" sz="1200" b="1" kern="1200" dirty="0" err="1" smtClean="0">
                          <a:solidFill>
                            <a:srgbClr val="7F0055"/>
                          </a:solidFill>
                          <a:latin typeface="Consolas"/>
                          <a:ea typeface="+mn-ea"/>
                          <a:cs typeface="+mn-cs"/>
                        </a:rPr>
                        <a:t>getEmployee</a:t>
                      </a:r>
                      <a:r>
                        <a:rPr lang="en-US" sz="1200" b="1" kern="1200" dirty="0" smtClean="0">
                          <a:solidFill>
                            <a:srgbClr val="7F0055"/>
                          </a:solidFill>
                          <a:latin typeface="Consolas"/>
                          <a:ea typeface="+mn-ea"/>
                          <a:cs typeface="+mn-cs"/>
                        </a:rPr>
                        <a:t>(Integer id) {</a:t>
                      </a:r>
                    </a:p>
                    <a:p>
                      <a:pPr lvl="1" algn="l" rtl="0" eaLnBrk="1" hangingPunct="1"/>
                      <a:r>
                        <a:rPr lang="en-US" sz="1200" b="1" kern="1200" dirty="0" smtClean="0">
                          <a:solidFill>
                            <a:srgbClr val="7F0055"/>
                          </a:solidFill>
                          <a:latin typeface="Consolas"/>
                          <a:ea typeface="+mn-ea"/>
                          <a:cs typeface="+mn-cs"/>
                        </a:rPr>
                        <a:t>String SQL = "select * from Employee where id = ?";</a:t>
                      </a:r>
                    </a:p>
                    <a:p>
                      <a:pPr lvl="1" algn="l" rtl="0" eaLnBrk="1" hangingPunct="1"/>
                      <a:r>
                        <a:rPr lang="en-US" sz="1200" b="1" kern="1200" dirty="0" smtClean="0">
                          <a:solidFill>
                            <a:srgbClr val="7F0055"/>
                          </a:solidFill>
                          <a:latin typeface="Consolas"/>
                          <a:ea typeface="+mn-ea"/>
                          <a:cs typeface="+mn-cs"/>
                        </a:rPr>
                        <a:t>Employee </a:t>
                      </a:r>
                      <a:r>
                        <a:rPr lang="en-US" sz="1200" b="1" kern="1200" dirty="0" err="1" smtClean="0">
                          <a:solidFill>
                            <a:srgbClr val="7F0055"/>
                          </a:solidFill>
                          <a:latin typeface="Consolas"/>
                          <a:ea typeface="+mn-ea"/>
                          <a:cs typeface="+mn-cs"/>
                        </a:rPr>
                        <a:t>emp</a:t>
                      </a:r>
                      <a:r>
                        <a:rPr lang="en-US" sz="1200" b="1" kern="1200" dirty="0" smtClean="0">
                          <a:solidFill>
                            <a:srgbClr val="7F0055"/>
                          </a:solidFill>
                          <a:latin typeface="Consolas"/>
                          <a:ea typeface="+mn-ea"/>
                          <a:cs typeface="+mn-cs"/>
                        </a:rPr>
                        <a:t> = </a:t>
                      </a:r>
                      <a:r>
                        <a:rPr lang="en-US" sz="1200" b="1" kern="1200" dirty="0" err="1" smtClean="0">
                          <a:solidFill>
                            <a:srgbClr val="7F0055"/>
                          </a:solidFill>
                          <a:latin typeface="Consolas"/>
                          <a:ea typeface="+mn-ea"/>
                          <a:cs typeface="+mn-cs"/>
                        </a:rPr>
                        <a:t>jdbcTemplateObject.queryForObject</a:t>
                      </a:r>
                      <a:r>
                        <a:rPr lang="en-US" sz="1200" b="1" kern="1200" dirty="0" smtClean="0">
                          <a:solidFill>
                            <a:srgbClr val="7F0055"/>
                          </a:solidFill>
                          <a:latin typeface="Consolas"/>
                          <a:ea typeface="+mn-ea"/>
                          <a:cs typeface="+mn-cs"/>
                        </a:rPr>
                        <a:t>(SQL,</a:t>
                      </a:r>
                    </a:p>
                    <a:p>
                      <a:pPr lvl="1" algn="l" rtl="0" eaLnBrk="1" hangingPunct="1"/>
                      <a:r>
                        <a:rPr lang="en-US" sz="1200" b="1" kern="1200" dirty="0" smtClean="0">
                          <a:solidFill>
                            <a:srgbClr val="7F0055"/>
                          </a:solidFill>
                          <a:latin typeface="Consolas"/>
                          <a:ea typeface="+mn-ea"/>
                          <a:cs typeface="+mn-cs"/>
                        </a:rPr>
                        <a:t>new Object[] { id }, new </a:t>
                      </a:r>
                      <a:r>
                        <a:rPr lang="en-US" sz="1200" b="1" kern="1200" dirty="0" err="1" smtClean="0">
                          <a:solidFill>
                            <a:srgbClr val="7F0055"/>
                          </a:solidFill>
                          <a:latin typeface="Consolas"/>
                          <a:ea typeface="+mn-ea"/>
                          <a:cs typeface="+mn-cs"/>
                        </a:rPr>
                        <a:t>EmployeeMapper</a:t>
                      </a:r>
                      <a:r>
                        <a:rPr lang="en-US" sz="1200" b="1" kern="1200" dirty="0" smtClean="0">
                          <a:solidFill>
                            <a:srgbClr val="7F0055"/>
                          </a:solidFill>
                          <a:latin typeface="Consolas"/>
                          <a:ea typeface="+mn-ea"/>
                          <a:cs typeface="+mn-cs"/>
                        </a:rPr>
                        <a:t>());</a:t>
                      </a:r>
                    </a:p>
                    <a:p>
                      <a:pPr lvl="1" algn="l" rtl="0" eaLnBrk="1" hangingPunct="1"/>
                      <a:r>
                        <a:rPr lang="en-US" sz="1200" b="1" kern="1200" dirty="0" smtClean="0">
                          <a:solidFill>
                            <a:srgbClr val="7F0055"/>
                          </a:solidFill>
                          <a:latin typeface="Consolas"/>
                          <a:ea typeface="+mn-ea"/>
                          <a:cs typeface="+mn-cs"/>
                        </a:rPr>
                        <a:t>return </a:t>
                      </a:r>
                      <a:r>
                        <a:rPr lang="en-US" sz="1200" b="1" kern="1200" dirty="0" err="1" smtClean="0">
                          <a:solidFill>
                            <a:srgbClr val="7F0055"/>
                          </a:solidFill>
                          <a:latin typeface="Consolas"/>
                          <a:ea typeface="+mn-ea"/>
                          <a:cs typeface="+mn-cs"/>
                        </a:rPr>
                        <a:t>emp</a:t>
                      </a:r>
                      <a:r>
                        <a:rPr lang="en-US" sz="1200" b="1" kern="1200" dirty="0" smtClean="0">
                          <a:solidFill>
                            <a:srgbClr val="7F0055"/>
                          </a:solidFill>
                          <a:latin typeface="Consolas"/>
                          <a:ea typeface="+mn-ea"/>
                          <a:cs typeface="+mn-cs"/>
                        </a:rPr>
                        <a:t>;</a:t>
                      </a:r>
                    </a:p>
                    <a:p>
                      <a:pPr algn="l" rtl="0" eaLnBrk="1" hangingPunct="1"/>
                      <a:r>
                        <a:rPr lang="en-US" sz="1200" b="1" kern="1200" dirty="0" smtClean="0">
                          <a:solidFill>
                            <a:srgbClr val="7F0055"/>
                          </a:solidFill>
                          <a:latin typeface="Consolas"/>
                          <a:ea typeface="+mn-ea"/>
                          <a:cs typeface="+mn-cs"/>
                        </a:rPr>
                        <a:t>}</a:t>
                      </a:r>
                    </a:p>
                    <a:p>
                      <a:pPr algn="l" rtl="0" eaLnBrk="1" hangingPunct="1"/>
                      <a:endParaRPr lang="en-US" sz="1200" b="1" kern="1200" dirty="0" smtClean="0">
                        <a:solidFill>
                          <a:srgbClr val="7F0055"/>
                        </a:solidFill>
                        <a:latin typeface="Consolas"/>
                        <a:ea typeface="+mn-ea"/>
                        <a:cs typeface="+mn-cs"/>
                      </a:endParaRPr>
                    </a:p>
                    <a:p>
                      <a:pPr algn="l" rtl="0" eaLnBrk="1" hangingPunct="1"/>
                      <a:r>
                        <a:rPr lang="en-US" sz="1200" b="1" kern="1200" dirty="0" smtClean="0">
                          <a:solidFill>
                            <a:srgbClr val="7F0055"/>
                          </a:solidFill>
                          <a:latin typeface="Consolas"/>
                          <a:ea typeface="+mn-ea"/>
                          <a:cs typeface="+mn-cs"/>
                        </a:rPr>
                        <a:t>@Override</a:t>
                      </a:r>
                    </a:p>
                    <a:p>
                      <a:pPr algn="l" rtl="0" eaLnBrk="1" hangingPunct="1"/>
                      <a:r>
                        <a:rPr lang="en-US" sz="1200" b="1" kern="1200" dirty="0" smtClean="0">
                          <a:solidFill>
                            <a:srgbClr val="7F0055"/>
                          </a:solidFill>
                          <a:latin typeface="Consolas"/>
                          <a:ea typeface="+mn-ea"/>
                          <a:cs typeface="+mn-cs"/>
                        </a:rPr>
                        <a:t>public List&lt;Employee&gt; </a:t>
                      </a:r>
                      <a:r>
                        <a:rPr lang="en-US" sz="1200" b="1" kern="1200" dirty="0" err="1" smtClean="0">
                          <a:solidFill>
                            <a:srgbClr val="7F0055"/>
                          </a:solidFill>
                          <a:latin typeface="Consolas"/>
                          <a:ea typeface="+mn-ea"/>
                          <a:cs typeface="+mn-cs"/>
                        </a:rPr>
                        <a:t>allEmployee</a:t>
                      </a:r>
                      <a:r>
                        <a:rPr lang="en-US" sz="1200" b="1" kern="1200" dirty="0" smtClean="0">
                          <a:solidFill>
                            <a:srgbClr val="7F0055"/>
                          </a:solidFill>
                          <a:latin typeface="Consolas"/>
                          <a:ea typeface="+mn-ea"/>
                          <a:cs typeface="+mn-cs"/>
                        </a:rPr>
                        <a:t>() {</a:t>
                      </a:r>
                    </a:p>
                    <a:p>
                      <a:pPr lvl="1" algn="l" rtl="0" eaLnBrk="1" hangingPunct="1"/>
                      <a:r>
                        <a:rPr lang="en-US" sz="1200" b="1" kern="1200" dirty="0" smtClean="0">
                          <a:solidFill>
                            <a:srgbClr val="7F0055"/>
                          </a:solidFill>
                          <a:latin typeface="Consolas"/>
                          <a:ea typeface="+mn-ea"/>
                          <a:cs typeface="+mn-cs"/>
                        </a:rPr>
                        <a:t>String </a:t>
                      </a:r>
                      <a:r>
                        <a:rPr lang="en-US" sz="1200" b="1" kern="1200" dirty="0" err="1" smtClean="0">
                          <a:solidFill>
                            <a:srgbClr val="7F0055"/>
                          </a:solidFill>
                          <a:latin typeface="Consolas"/>
                          <a:ea typeface="+mn-ea"/>
                          <a:cs typeface="+mn-cs"/>
                        </a:rPr>
                        <a:t>sql</a:t>
                      </a:r>
                      <a:r>
                        <a:rPr lang="en-US" sz="1200" b="1" kern="1200" dirty="0" smtClean="0">
                          <a:solidFill>
                            <a:srgbClr val="7F0055"/>
                          </a:solidFill>
                          <a:latin typeface="Consolas"/>
                          <a:ea typeface="+mn-ea"/>
                          <a:cs typeface="+mn-cs"/>
                        </a:rPr>
                        <a:t> = "select * from Employee";</a:t>
                      </a:r>
                    </a:p>
                    <a:p>
                      <a:pPr lvl="1" algn="l" rtl="0" eaLnBrk="1" hangingPunct="1"/>
                      <a:r>
                        <a:rPr lang="en-US" sz="1200" b="1" kern="1200" dirty="0" smtClean="0">
                          <a:solidFill>
                            <a:srgbClr val="7F0055"/>
                          </a:solidFill>
                          <a:latin typeface="Consolas"/>
                          <a:ea typeface="+mn-ea"/>
                          <a:cs typeface="+mn-cs"/>
                        </a:rPr>
                        <a:t>List&lt;Employee&gt; list = </a:t>
                      </a:r>
                      <a:r>
                        <a:rPr lang="en-US" sz="1200" b="1" kern="1200" dirty="0" err="1" smtClean="0">
                          <a:solidFill>
                            <a:srgbClr val="7F0055"/>
                          </a:solidFill>
                          <a:latin typeface="Consolas"/>
                          <a:ea typeface="+mn-ea"/>
                          <a:cs typeface="+mn-cs"/>
                        </a:rPr>
                        <a:t>jdbcTemplateObject.query</a:t>
                      </a:r>
                      <a:r>
                        <a:rPr lang="en-US" sz="1200" b="1" kern="1200" dirty="0" smtClean="0">
                          <a:solidFill>
                            <a:srgbClr val="7F0055"/>
                          </a:solidFill>
                          <a:latin typeface="Consolas"/>
                          <a:ea typeface="+mn-ea"/>
                          <a:cs typeface="+mn-cs"/>
                        </a:rPr>
                        <a:t>(</a:t>
                      </a:r>
                      <a:r>
                        <a:rPr lang="en-US" sz="1200" b="1" kern="1200" dirty="0" err="1" smtClean="0">
                          <a:solidFill>
                            <a:srgbClr val="7F0055"/>
                          </a:solidFill>
                          <a:latin typeface="Consolas"/>
                          <a:ea typeface="+mn-ea"/>
                          <a:cs typeface="+mn-cs"/>
                        </a:rPr>
                        <a:t>sql</a:t>
                      </a:r>
                      <a:r>
                        <a:rPr lang="en-US" sz="1200" b="1" kern="1200" dirty="0" smtClean="0">
                          <a:solidFill>
                            <a:srgbClr val="7F0055"/>
                          </a:solidFill>
                          <a:latin typeface="Consolas"/>
                          <a:ea typeface="+mn-ea"/>
                          <a:cs typeface="+mn-cs"/>
                        </a:rPr>
                        <a:t>,</a:t>
                      </a:r>
                    </a:p>
                    <a:p>
                      <a:pPr lvl="1" algn="l" rtl="0" eaLnBrk="1" hangingPunct="1"/>
                      <a:r>
                        <a:rPr lang="en-US" sz="1200" b="1" kern="1200" dirty="0" smtClean="0">
                          <a:solidFill>
                            <a:srgbClr val="7F0055"/>
                          </a:solidFill>
                          <a:latin typeface="Consolas"/>
                          <a:ea typeface="+mn-ea"/>
                          <a:cs typeface="+mn-cs"/>
                        </a:rPr>
                        <a:t>new </a:t>
                      </a:r>
                      <a:r>
                        <a:rPr lang="en-US" sz="1200" b="1" kern="1200" dirty="0" err="1" smtClean="0">
                          <a:solidFill>
                            <a:srgbClr val="7F0055"/>
                          </a:solidFill>
                          <a:latin typeface="Consolas"/>
                          <a:ea typeface="+mn-ea"/>
                          <a:cs typeface="+mn-cs"/>
                        </a:rPr>
                        <a:t>EmployeeMapper</a:t>
                      </a:r>
                      <a:r>
                        <a:rPr lang="en-US" sz="1200" b="1" kern="1200" dirty="0" smtClean="0">
                          <a:solidFill>
                            <a:srgbClr val="7F0055"/>
                          </a:solidFill>
                          <a:latin typeface="Consolas"/>
                          <a:ea typeface="+mn-ea"/>
                          <a:cs typeface="+mn-cs"/>
                        </a:rPr>
                        <a:t>());</a:t>
                      </a:r>
                    </a:p>
                    <a:p>
                      <a:pPr lvl="1" algn="l" rtl="0" eaLnBrk="1" hangingPunct="1"/>
                      <a:r>
                        <a:rPr lang="en-US" sz="1200" b="1" kern="1200" dirty="0" smtClean="0">
                          <a:solidFill>
                            <a:srgbClr val="7F0055"/>
                          </a:solidFill>
                          <a:latin typeface="Consolas"/>
                          <a:ea typeface="+mn-ea"/>
                          <a:cs typeface="+mn-cs"/>
                        </a:rPr>
                        <a:t>return list;</a:t>
                      </a:r>
                    </a:p>
                    <a:p>
                      <a:pPr algn="l" rtl="0" eaLnBrk="1" hangingPunct="1"/>
                      <a:r>
                        <a:rPr lang="en-US" sz="1200" b="1"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cont.. </a:t>
            </a:r>
            <a:r>
              <a:rPr lang="en-US" sz="2800" b="1" dirty="0" smtClean="0">
                <a:solidFill>
                  <a:srgbClr val="0070C0"/>
                </a:solidFill>
                <a:latin typeface="Calibri" pitchFamily="34" charset="0"/>
                <a:cs typeface="Calibri" pitchFamily="34" charset="0"/>
              </a:rPr>
              <a:t>EmployeeDaoImpl.java</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500990" cy="3286148"/>
        </p:xfrm>
        <a:graphic>
          <a:graphicData uri="http://schemas.openxmlformats.org/drawingml/2006/table">
            <a:tbl>
              <a:tblPr firstRow="1" bandRow="1">
                <a:tableStyleId>{2D5ABB26-0587-4C30-8999-92F81FD0307C}</a:tableStyleId>
              </a:tblPr>
              <a:tblGrid>
                <a:gridCol w="7500990"/>
              </a:tblGrid>
              <a:tr h="3286148">
                <a:tc>
                  <a:txBody>
                    <a:bodyPr/>
                    <a:lstStyle/>
                    <a:p>
                      <a:pPr algn="l" rtl="0" eaLnBrk="1" hangingPunct="1"/>
                      <a:r>
                        <a:rPr lang="en-US" sz="1200" b="1" kern="1200" dirty="0" smtClean="0">
                          <a:solidFill>
                            <a:srgbClr val="7F0055"/>
                          </a:solidFill>
                          <a:latin typeface="Consolas"/>
                          <a:ea typeface="+mn-ea"/>
                          <a:cs typeface="+mn-cs"/>
                        </a:rPr>
                        <a:t>@Override</a:t>
                      </a:r>
                    </a:p>
                    <a:p>
                      <a:pPr algn="l" rtl="0" eaLnBrk="1" hangingPunct="1"/>
                      <a:r>
                        <a:rPr lang="en-US" sz="1200" b="1" kern="1200" dirty="0" smtClean="0">
                          <a:solidFill>
                            <a:srgbClr val="7F0055"/>
                          </a:solidFill>
                          <a:latin typeface="Consolas"/>
                          <a:ea typeface="+mn-ea"/>
                          <a:cs typeface="+mn-cs"/>
                        </a:rPr>
                        <a:t>public void </a:t>
                      </a:r>
                      <a:r>
                        <a:rPr lang="en-US" sz="1200" b="1" kern="1200" dirty="0" err="1" smtClean="0">
                          <a:solidFill>
                            <a:srgbClr val="7F0055"/>
                          </a:solidFill>
                          <a:latin typeface="Consolas"/>
                          <a:ea typeface="+mn-ea"/>
                          <a:cs typeface="+mn-cs"/>
                        </a:rPr>
                        <a:t>deleteEmployee</a:t>
                      </a:r>
                      <a:r>
                        <a:rPr lang="en-US" sz="1200" b="1" kern="1200" dirty="0" smtClean="0">
                          <a:solidFill>
                            <a:srgbClr val="7F0055"/>
                          </a:solidFill>
                          <a:latin typeface="Consolas"/>
                          <a:ea typeface="+mn-ea"/>
                          <a:cs typeface="+mn-cs"/>
                        </a:rPr>
                        <a:t>(Integer id) {</a:t>
                      </a:r>
                    </a:p>
                    <a:p>
                      <a:pPr lvl="1" algn="l" rtl="0" eaLnBrk="1" hangingPunct="1"/>
                      <a:r>
                        <a:rPr lang="en-US" sz="1200" b="1" kern="1200" dirty="0" smtClean="0">
                          <a:solidFill>
                            <a:srgbClr val="7F0055"/>
                          </a:solidFill>
                          <a:latin typeface="Consolas"/>
                          <a:ea typeface="+mn-ea"/>
                          <a:cs typeface="+mn-cs"/>
                        </a:rPr>
                        <a:t>String SQL = "delete from Employee where id = ?";</a:t>
                      </a:r>
                    </a:p>
                    <a:p>
                      <a:pPr lvl="1" algn="l" rtl="0" eaLnBrk="1" hangingPunct="1"/>
                      <a:r>
                        <a:rPr lang="en-US" sz="1200" b="1" kern="1200" dirty="0" err="1" smtClean="0">
                          <a:solidFill>
                            <a:srgbClr val="7F0055"/>
                          </a:solidFill>
                          <a:latin typeface="Consolas"/>
                          <a:ea typeface="+mn-ea"/>
                          <a:cs typeface="+mn-cs"/>
                        </a:rPr>
                        <a:t>jdbcTemplateObject.update</a:t>
                      </a:r>
                      <a:r>
                        <a:rPr lang="en-US" sz="1200" b="1" kern="1200" dirty="0" smtClean="0">
                          <a:solidFill>
                            <a:srgbClr val="7F0055"/>
                          </a:solidFill>
                          <a:latin typeface="Consolas"/>
                          <a:ea typeface="+mn-ea"/>
                          <a:cs typeface="+mn-cs"/>
                        </a:rPr>
                        <a:t>(SQL, id);</a:t>
                      </a:r>
                    </a:p>
                    <a:p>
                      <a:pPr lvl="1" algn="l" rtl="0" eaLnBrk="1" hangingPunct="1"/>
                      <a:r>
                        <a:rPr lang="en-US" sz="1200" b="1" kern="1200" dirty="0" err="1" smtClean="0">
                          <a:solidFill>
                            <a:srgbClr val="7F0055"/>
                          </a:solidFill>
                          <a:latin typeface="Consolas"/>
                          <a:ea typeface="+mn-ea"/>
                          <a:cs typeface="+mn-cs"/>
                        </a:rPr>
                        <a:t>System.out.println</a:t>
                      </a:r>
                      <a:r>
                        <a:rPr lang="en-US" sz="1200" b="1" kern="1200" dirty="0" smtClean="0">
                          <a:solidFill>
                            <a:srgbClr val="7F0055"/>
                          </a:solidFill>
                          <a:latin typeface="Consolas"/>
                          <a:ea typeface="+mn-ea"/>
                          <a:cs typeface="+mn-cs"/>
                        </a:rPr>
                        <a:t>("Deleted Record with ID = " + id);</a:t>
                      </a:r>
                    </a:p>
                    <a:p>
                      <a:pPr algn="l" rtl="0" eaLnBrk="1" hangingPunct="1"/>
                      <a:endParaRPr lang="en-US" sz="1200" b="1" kern="1200" dirty="0" smtClean="0">
                        <a:solidFill>
                          <a:srgbClr val="7F0055"/>
                        </a:solidFill>
                        <a:latin typeface="Consolas"/>
                        <a:ea typeface="+mn-ea"/>
                        <a:cs typeface="+mn-cs"/>
                      </a:endParaRPr>
                    </a:p>
                    <a:p>
                      <a:pPr algn="l" rtl="0" eaLnBrk="1" hangingPunct="1"/>
                      <a:r>
                        <a:rPr lang="en-US" sz="1200" b="1" kern="1200" dirty="0" smtClean="0">
                          <a:solidFill>
                            <a:srgbClr val="7F0055"/>
                          </a:solidFill>
                          <a:latin typeface="Consolas"/>
                          <a:ea typeface="+mn-ea"/>
                          <a:cs typeface="+mn-cs"/>
                        </a:rPr>
                        <a:t>}</a:t>
                      </a:r>
                    </a:p>
                    <a:p>
                      <a:pPr algn="l" rtl="0" eaLnBrk="1" hangingPunct="1"/>
                      <a:endParaRPr lang="en-US" sz="1200" b="1" kern="1200" dirty="0" smtClean="0">
                        <a:solidFill>
                          <a:srgbClr val="7F0055"/>
                        </a:solidFill>
                        <a:latin typeface="Consolas"/>
                        <a:ea typeface="+mn-ea"/>
                        <a:cs typeface="+mn-cs"/>
                      </a:endParaRPr>
                    </a:p>
                    <a:p>
                      <a:pPr algn="l" rtl="0" eaLnBrk="1" hangingPunct="1"/>
                      <a:r>
                        <a:rPr lang="en-US" sz="1200" b="1" kern="1200" dirty="0" smtClean="0">
                          <a:solidFill>
                            <a:srgbClr val="7F0055"/>
                          </a:solidFill>
                          <a:latin typeface="Consolas"/>
                          <a:ea typeface="+mn-ea"/>
                          <a:cs typeface="+mn-cs"/>
                        </a:rPr>
                        <a:t>@Override</a:t>
                      </a:r>
                    </a:p>
                    <a:p>
                      <a:pPr algn="l" rtl="0" eaLnBrk="1" hangingPunct="1"/>
                      <a:r>
                        <a:rPr lang="en-US" sz="1200" b="1" kern="1200" dirty="0" smtClean="0">
                          <a:solidFill>
                            <a:srgbClr val="7F0055"/>
                          </a:solidFill>
                          <a:latin typeface="Consolas"/>
                          <a:ea typeface="+mn-ea"/>
                          <a:cs typeface="+mn-cs"/>
                        </a:rPr>
                        <a:t>public void </a:t>
                      </a:r>
                      <a:r>
                        <a:rPr lang="en-US" sz="1200" b="1" kern="1200" dirty="0" err="1" smtClean="0">
                          <a:solidFill>
                            <a:srgbClr val="7F0055"/>
                          </a:solidFill>
                          <a:latin typeface="Consolas"/>
                          <a:ea typeface="+mn-ea"/>
                          <a:cs typeface="+mn-cs"/>
                        </a:rPr>
                        <a:t>updateEmployeeAge</a:t>
                      </a:r>
                      <a:r>
                        <a:rPr lang="en-US" sz="1200" b="1" kern="1200" dirty="0" smtClean="0">
                          <a:solidFill>
                            <a:srgbClr val="7F0055"/>
                          </a:solidFill>
                          <a:latin typeface="Consolas"/>
                          <a:ea typeface="+mn-ea"/>
                          <a:cs typeface="+mn-cs"/>
                        </a:rPr>
                        <a:t>(Integer id, Integer age) {</a:t>
                      </a:r>
                    </a:p>
                    <a:p>
                      <a:pPr lvl="1" algn="l" rtl="0" eaLnBrk="1" hangingPunct="1"/>
                      <a:r>
                        <a:rPr lang="en-US" sz="1200" b="1" kern="1200" dirty="0" smtClean="0">
                          <a:solidFill>
                            <a:srgbClr val="7F0055"/>
                          </a:solidFill>
                          <a:latin typeface="Consolas"/>
                          <a:ea typeface="+mn-ea"/>
                          <a:cs typeface="+mn-cs"/>
                        </a:rPr>
                        <a:t>String SQL = "update Employee set age = ? where id = ?";</a:t>
                      </a:r>
                    </a:p>
                    <a:p>
                      <a:pPr lvl="1" algn="l" rtl="0" eaLnBrk="1" hangingPunct="1"/>
                      <a:r>
                        <a:rPr lang="en-US" sz="1200" b="1" kern="1200" dirty="0" err="1" smtClean="0">
                          <a:solidFill>
                            <a:srgbClr val="7F0055"/>
                          </a:solidFill>
                          <a:latin typeface="Consolas"/>
                          <a:ea typeface="+mn-ea"/>
                          <a:cs typeface="+mn-cs"/>
                        </a:rPr>
                        <a:t>jdbcTemplateObject.update</a:t>
                      </a:r>
                      <a:r>
                        <a:rPr lang="en-US" sz="1200" b="1" kern="1200" dirty="0" smtClean="0">
                          <a:solidFill>
                            <a:srgbClr val="7F0055"/>
                          </a:solidFill>
                          <a:latin typeface="Consolas"/>
                          <a:ea typeface="+mn-ea"/>
                          <a:cs typeface="+mn-cs"/>
                        </a:rPr>
                        <a:t>(SQL, age, id);</a:t>
                      </a:r>
                    </a:p>
                    <a:p>
                      <a:pPr lvl="1" algn="l" rtl="0" eaLnBrk="1" hangingPunct="1"/>
                      <a:r>
                        <a:rPr lang="en-US" sz="1200" b="1" kern="1200" dirty="0" err="1" smtClean="0">
                          <a:solidFill>
                            <a:srgbClr val="7F0055"/>
                          </a:solidFill>
                          <a:latin typeface="Consolas"/>
                          <a:ea typeface="+mn-ea"/>
                          <a:cs typeface="+mn-cs"/>
                        </a:rPr>
                        <a:t>System.out.println</a:t>
                      </a:r>
                      <a:r>
                        <a:rPr lang="en-US" sz="1200" b="1" kern="1200" dirty="0" smtClean="0">
                          <a:solidFill>
                            <a:srgbClr val="7F0055"/>
                          </a:solidFill>
                          <a:latin typeface="Consolas"/>
                          <a:ea typeface="+mn-ea"/>
                          <a:cs typeface="+mn-cs"/>
                        </a:rPr>
                        <a:t>("Updated Record with ID = " + id);</a:t>
                      </a:r>
                    </a:p>
                    <a:p>
                      <a:pPr algn="l" rtl="0" eaLnBrk="1" hangingPunct="1"/>
                      <a:endParaRPr lang="en-US" sz="1200" b="1" kern="1200" dirty="0" smtClean="0">
                        <a:solidFill>
                          <a:srgbClr val="7F0055"/>
                        </a:solidFill>
                        <a:latin typeface="Consolas"/>
                        <a:ea typeface="+mn-ea"/>
                        <a:cs typeface="+mn-cs"/>
                      </a:endParaRPr>
                    </a:p>
                    <a:p>
                      <a:pPr algn="l" rtl="0" eaLnBrk="1" hangingPunct="1"/>
                      <a:r>
                        <a:rPr lang="en-US" sz="1200" b="1" kern="1200" dirty="0" smtClean="0">
                          <a:solidFill>
                            <a:srgbClr val="7F0055"/>
                          </a:solidFill>
                          <a:latin typeface="Consolas"/>
                          <a:ea typeface="+mn-ea"/>
                          <a:cs typeface="+mn-cs"/>
                        </a:rPr>
                        <a:t>}</a:t>
                      </a:r>
                    </a:p>
                    <a:p>
                      <a:pPr algn="l" rtl="0" eaLnBrk="1" hangingPunct="1"/>
                      <a:r>
                        <a:rPr lang="en-US" sz="1200" b="1" kern="1200" dirty="0" smtClean="0">
                          <a:solidFill>
                            <a:srgbClr val="7F0055"/>
                          </a:solidFill>
                          <a:latin typeface="Consolas"/>
                          <a:ea typeface="+mn-ea"/>
                          <a:cs typeface="+mn-cs"/>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Example: cont.. </a:t>
            </a:r>
            <a:r>
              <a:rPr lang="en-US" sz="2800" b="1" dirty="0" smtClean="0">
                <a:solidFill>
                  <a:srgbClr val="0070C0"/>
                </a:solidFill>
                <a:latin typeface="Calibri" pitchFamily="34" charset="0"/>
                <a:cs typeface="Calibri" pitchFamily="34" charset="0"/>
              </a:rPr>
              <a:t>Bean.xml</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None/>
            </a:pPr>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1571618"/>
          <a:ext cx="7500990" cy="3383280"/>
        </p:xfrm>
        <a:graphic>
          <a:graphicData uri="http://schemas.openxmlformats.org/drawingml/2006/table">
            <a:tbl>
              <a:tblPr firstRow="1" bandRow="1">
                <a:tableStyleId>{2D5ABB26-0587-4C30-8999-92F81FD0307C}</a:tableStyleId>
              </a:tblPr>
              <a:tblGrid>
                <a:gridCol w="7500990"/>
              </a:tblGrid>
              <a:tr h="3286148">
                <a:tc>
                  <a:txBody>
                    <a:bodyPr/>
                    <a:lstStyle/>
                    <a:p>
                      <a:pPr algn="l" rtl="0" eaLnBrk="1" hangingPunct="1"/>
                      <a:r>
                        <a:rPr lang="en-US" sz="1200" b="1" kern="1200" dirty="0" smtClean="0">
                          <a:solidFill>
                            <a:srgbClr val="7F0055"/>
                          </a:solidFill>
                          <a:latin typeface="Consolas"/>
                          <a:ea typeface="+mn-ea"/>
                          <a:cs typeface="+mn-cs"/>
                        </a:rPr>
                        <a:t>&lt;?xml version="1.0" encoding="UTF-8"?&gt;</a:t>
                      </a:r>
                    </a:p>
                    <a:p>
                      <a:pPr algn="l" rtl="0" eaLnBrk="1" hangingPunct="1"/>
                      <a:r>
                        <a:rPr lang="en-US" sz="1200" b="1" kern="1200" dirty="0" smtClean="0">
                          <a:solidFill>
                            <a:srgbClr val="7F0055"/>
                          </a:solidFill>
                          <a:latin typeface="Consolas"/>
                          <a:ea typeface="+mn-ea"/>
                          <a:cs typeface="+mn-cs"/>
                        </a:rPr>
                        <a:t>&lt;beans </a:t>
                      </a:r>
                      <a:r>
                        <a:rPr lang="en-US" sz="1200" b="1" kern="1200" dirty="0" err="1" smtClean="0">
                          <a:solidFill>
                            <a:srgbClr val="7F0055"/>
                          </a:solidFill>
                          <a:latin typeface="Consolas"/>
                          <a:ea typeface="+mn-ea"/>
                          <a:cs typeface="+mn-cs"/>
                        </a:rPr>
                        <a:t>xmlns</a:t>
                      </a:r>
                      <a:r>
                        <a:rPr lang="en-US" sz="1200" b="1" kern="1200" dirty="0" smtClean="0">
                          <a:solidFill>
                            <a:srgbClr val="7F0055"/>
                          </a:solidFill>
                          <a:latin typeface="Consolas"/>
                          <a:ea typeface="+mn-ea"/>
                          <a:cs typeface="+mn-cs"/>
                        </a:rPr>
                        <a:t>="http://www.springframework.org/schema/beans"</a:t>
                      </a:r>
                    </a:p>
                    <a:p>
                      <a:pPr algn="l" rtl="0" eaLnBrk="1" hangingPunct="1"/>
                      <a:r>
                        <a:rPr lang="en-US" sz="1200" b="1" kern="1200" dirty="0" err="1" smtClean="0">
                          <a:solidFill>
                            <a:srgbClr val="7F0055"/>
                          </a:solidFill>
                          <a:latin typeface="Consolas"/>
                          <a:ea typeface="+mn-ea"/>
                          <a:cs typeface="+mn-cs"/>
                        </a:rPr>
                        <a:t>xmlns:xsi</a:t>
                      </a:r>
                      <a:r>
                        <a:rPr lang="en-US" sz="1200" b="1" kern="1200" dirty="0" smtClean="0">
                          <a:solidFill>
                            <a:srgbClr val="7F0055"/>
                          </a:solidFill>
                          <a:latin typeface="Consolas"/>
                          <a:ea typeface="+mn-ea"/>
                          <a:cs typeface="+mn-cs"/>
                        </a:rPr>
                        <a:t>="http://www.w3.org/2001/XMLSchema-instance"</a:t>
                      </a:r>
                    </a:p>
                    <a:p>
                      <a:pPr algn="l" rtl="0" eaLnBrk="1" hangingPunct="1"/>
                      <a:r>
                        <a:rPr lang="en-US" sz="1200" b="1" kern="1200" dirty="0" err="1" smtClean="0">
                          <a:solidFill>
                            <a:srgbClr val="7F0055"/>
                          </a:solidFill>
                          <a:latin typeface="Consolas"/>
                          <a:ea typeface="+mn-ea"/>
                          <a:cs typeface="+mn-cs"/>
                        </a:rPr>
                        <a:t>xmlns:context</a:t>
                      </a:r>
                      <a:r>
                        <a:rPr lang="en-US" sz="1200" b="1" kern="1200" dirty="0" smtClean="0">
                          <a:solidFill>
                            <a:srgbClr val="7F0055"/>
                          </a:solidFill>
                          <a:latin typeface="Consolas"/>
                          <a:ea typeface="+mn-ea"/>
                          <a:cs typeface="+mn-cs"/>
                        </a:rPr>
                        <a:t>="http://www.springframework.org/schema/context"</a:t>
                      </a:r>
                    </a:p>
                    <a:p>
                      <a:pPr algn="l" rtl="0" eaLnBrk="1" hangingPunct="1"/>
                      <a:r>
                        <a:rPr lang="en-US" sz="1200" b="1" kern="1200" dirty="0" err="1" smtClean="0">
                          <a:solidFill>
                            <a:srgbClr val="7F0055"/>
                          </a:solidFill>
                          <a:latin typeface="Consolas"/>
                          <a:ea typeface="+mn-ea"/>
                          <a:cs typeface="+mn-cs"/>
                        </a:rPr>
                        <a:t>xsi:schemaLocation</a:t>
                      </a:r>
                      <a:r>
                        <a:rPr lang="en-US" sz="1200" b="1" kern="1200" dirty="0" smtClean="0">
                          <a:solidFill>
                            <a:srgbClr val="7F0055"/>
                          </a:solidFill>
                          <a:latin typeface="Consolas"/>
                          <a:ea typeface="+mn-ea"/>
                          <a:cs typeface="+mn-cs"/>
                        </a:rPr>
                        <a:t>="http://www.springframework.org/schema/beans http://www.springframework.org/schema/beans/spring-beans-3.0.xsd</a:t>
                      </a:r>
                    </a:p>
                    <a:p>
                      <a:pPr algn="l" rtl="0" eaLnBrk="1" hangingPunct="1"/>
                      <a:r>
                        <a:rPr lang="en-US" sz="1200" b="1" kern="1200" dirty="0" smtClean="0">
                          <a:solidFill>
                            <a:srgbClr val="7F0055"/>
                          </a:solidFill>
                          <a:latin typeface="Consolas"/>
                          <a:ea typeface="+mn-ea"/>
                          <a:cs typeface="+mn-cs"/>
                        </a:rPr>
                        <a:t>http://www.springframework.org/schema/context http://www.springframework.org/schema/context/spring-context-3.0.xsd"&gt;</a:t>
                      </a:r>
                    </a:p>
                    <a:p>
                      <a:pPr algn="l" rtl="0" eaLnBrk="1" hangingPunct="1"/>
                      <a:r>
                        <a:rPr lang="en-US" sz="1200" b="1" kern="1200" dirty="0" smtClean="0">
                          <a:solidFill>
                            <a:srgbClr val="7F0055"/>
                          </a:solidFill>
                          <a:latin typeface="Consolas"/>
                          <a:ea typeface="+mn-ea"/>
                          <a:cs typeface="+mn-cs"/>
                        </a:rPr>
                        <a:t>&lt;bean id="</a:t>
                      </a:r>
                      <a:r>
                        <a:rPr lang="en-US" sz="1200" b="1" kern="1200" dirty="0" err="1" smtClean="0">
                          <a:solidFill>
                            <a:srgbClr val="7F0055"/>
                          </a:solidFill>
                          <a:latin typeface="Consolas"/>
                          <a:ea typeface="+mn-ea"/>
                          <a:cs typeface="+mn-cs"/>
                        </a:rPr>
                        <a:t>ds</a:t>
                      </a:r>
                      <a:r>
                        <a:rPr lang="en-US" sz="1200" b="1" kern="1200" dirty="0" smtClean="0">
                          <a:solidFill>
                            <a:srgbClr val="7F0055"/>
                          </a:solidFill>
                          <a:latin typeface="Consolas"/>
                          <a:ea typeface="+mn-ea"/>
                          <a:cs typeface="+mn-cs"/>
                        </a:rPr>
                        <a:t>" class="</a:t>
                      </a:r>
                      <a:r>
                        <a:rPr lang="en-US" sz="1200" b="1" kern="1200" dirty="0" err="1" smtClean="0">
                          <a:solidFill>
                            <a:srgbClr val="7F0055"/>
                          </a:solidFill>
                          <a:latin typeface="Consolas"/>
                          <a:ea typeface="+mn-ea"/>
                          <a:cs typeface="+mn-cs"/>
                        </a:rPr>
                        <a:t>org.springframework.jdbc.datasource.DriverManagerDataSource</a:t>
                      </a:r>
                      <a:r>
                        <a:rPr lang="en-US" sz="1200" b="1" kern="1200" dirty="0" smtClean="0">
                          <a:solidFill>
                            <a:srgbClr val="7F0055"/>
                          </a:solidFill>
                          <a:latin typeface="Consolas"/>
                          <a:ea typeface="+mn-ea"/>
                          <a:cs typeface="+mn-cs"/>
                        </a:rPr>
                        <a:t>"&gt;</a:t>
                      </a:r>
                    </a:p>
                    <a:p>
                      <a:pPr algn="l" rtl="0" eaLnBrk="1" hangingPunct="1"/>
                      <a:r>
                        <a:rPr lang="en-US" sz="1200" b="1" kern="1200" dirty="0" smtClean="0">
                          <a:solidFill>
                            <a:srgbClr val="7F0055"/>
                          </a:solidFill>
                          <a:latin typeface="Consolas"/>
                          <a:ea typeface="+mn-ea"/>
                          <a:cs typeface="+mn-cs"/>
                        </a:rPr>
                        <a:t>&lt;property name="</a:t>
                      </a:r>
                      <a:r>
                        <a:rPr lang="en-US" sz="1200" b="1" kern="1200" dirty="0" err="1" smtClean="0">
                          <a:solidFill>
                            <a:srgbClr val="7F0055"/>
                          </a:solidFill>
                          <a:latin typeface="Consolas"/>
                          <a:ea typeface="+mn-ea"/>
                          <a:cs typeface="+mn-cs"/>
                        </a:rPr>
                        <a:t>driverClassName</a:t>
                      </a:r>
                      <a:r>
                        <a:rPr lang="en-US" sz="1200" b="1" kern="1200" dirty="0" smtClean="0">
                          <a:solidFill>
                            <a:srgbClr val="7F0055"/>
                          </a:solidFill>
                          <a:latin typeface="Consolas"/>
                          <a:ea typeface="+mn-ea"/>
                          <a:cs typeface="+mn-cs"/>
                        </a:rPr>
                        <a:t>" value="</a:t>
                      </a:r>
                      <a:r>
                        <a:rPr lang="en-US" sz="1200" b="1" kern="1200" dirty="0" err="1" smtClean="0">
                          <a:solidFill>
                            <a:srgbClr val="7F0055"/>
                          </a:solidFill>
                          <a:latin typeface="Consolas"/>
                          <a:ea typeface="+mn-ea"/>
                          <a:cs typeface="+mn-cs"/>
                        </a:rPr>
                        <a:t>com.mysql.jdbc.Driver</a:t>
                      </a:r>
                      <a:r>
                        <a:rPr lang="en-US" sz="1200" b="1" kern="1200" dirty="0" smtClean="0">
                          <a:solidFill>
                            <a:srgbClr val="7F0055"/>
                          </a:solidFill>
                          <a:latin typeface="Consolas"/>
                          <a:ea typeface="+mn-ea"/>
                          <a:cs typeface="+mn-cs"/>
                        </a:rPr>
                        <a:t>"/&gt;</a:t>
                      </a:r>
                    </a:p>
                    <a:p>
                      <a:pPr algn="l" rtl="0" eaLnBrk="1" hangingPunct="1"/>
                      <a:r>
                        <a:rPr lang="en-US" sz="1200" b="1" kern="1200" dirty="0" smtClean="0">
                          <a:solidFill>
                            <a:srgbClr val="7F0055"/>
                          </a:solidFill>
                          <a:latin typeface="Consolas"/>
                          <a:ea typeface="+mn-ea"/>
                          <a:cs typeface="+mn-cs"/>
                        </a:rPr>
                        <a:t>&lt;property name="</a:t>
                      </a:r>
                      <a:r>
                        <a:rPr lang="en-US" sz="1200" b="1" kern="1200" dirty="0" err="1" smtClean="0">
                          <a:solidFill>
                            <a:srgbClr val="7F0055"/>
                          </a:solidFill>
                          <a:latin typeface="Consolas"/>
                          <a:ea typeface="+mn-ea"/>
                          <a:cs typeface="+mn-cs"/>
                        </a:rPr>
                        <a:t>url</a:t>
                      </a:r>
                      <a:r>
                        <a:rPr lang="en-US" sz="1200" b="1" kern="1200" dirty="0" smtClean="0">
                          <a:solidFill>
                            <a:srgbClr val="7F0055"/>
                          </a:solidFill>
                          <a:latin typeface="Consolas"/>
                          <a:ea typeface="+mn-ea"/>
                          <a:cs typeface="+mn-cs"/>
                        </a:rPr>
                        <a:t>" value="</a:t>
                      </a:r>
                      <a:r>
                        <a:rPr lang="en-US" sz="1200" b="1" kern="1200" dirty="0" err="1" smtClean="0">
                          <a:solidFill>
                            <a:srgbClr val="7F0055"/>
                          </a:solidFill>
                          <a:latin typeface="Consolas"/>
                          <a:ea typeface="+mn-ea"/>
                          <a:cs typeface="+mn-cs"/>
                        </a:rPr>
                        <a:t>jdbc:mysql</a:t>
                      </a:r>
                      <a:r>
                        <a:rPr lang="en-US" sz="1200" b="1" kern="1200" dirty="0" smtClean="0">
                          <a:solidFill>
                            <a:srgbClr val="7F0055"/>
                          </a:solidFill>
                          <a:latin typeface="Consolas"/>
                          <a:ea typeface="+mn-ea"/>
                          <a:cs typeface="+mn-cs"/>
                        </a:rPr>
                        <a:t>://localhost:3306/test1"/&gt;</a:t>
                      </a:r>
                    </a:p>
                    <a:p>
                      <a:pPr algn="l" rtl="0" eaLnBrk="1" hangingPunct="1"/>
                      <a:r>
                        <a:rPr lang="en-US" sz="1200" b="1" kern="1200" dirty="0" smtClean="0">
                          <a:solidFill>
                            <a:srgbClr val="7F0055"/>
                          </a:solidFill>
                          <a:latin typeface="Consolas"/>
                          <a:ea typeface="+mn-ea"/>
                          <a:cs typeface="+mn-cs"/>
                        </a:rPr>
                        <a:t>      &lt;property name="username" value="root"/&gt;</a:t>
                      </a:r>
                    </a:p>
                    <a:p>
                      <a:pPr algn="l" rtl="0" eaLnBrk="1" hangingPunct="1"/>
                      <a:r>
                        <a:rPr lang="en-US" sz="1200" b="1" kern="1200" dirty="0" smtClean="0">
                          <a:solidFill>
                            <a:srgbClr val="7F0055"/>
                          </a:solidFill>
                          <a:latin typeface="Consolas"/>
                          <a:ea typeface="+mn-ea"/>
                          <a:cs typeface="+mn-cs"/>
                        </a:rPr>
                        <a:t>      &lt;property name="password" value="root"/&gt;</a:t>
                      </a:r>
                    </a:p>
                    <a:p>
                      <a:pPr algn="l" rtl="0" eaLnBrk="1" hangingPunct="1"/>
                      <a:r>
                        <a:rPr lang="en-US" sz="1200" b="1" kern="1200" dirty="0" smtClean="0">
                          <a:solidFill>
                            <a:srgbClr val="7F0055"/>
                          </a:solidFill>
                          <a:latin typeface="Consolas"/>
                          <a:ea typeface="+mn-ea"/>
                          <a:cs typeface="+mn-cs"/>
                        </a:rPr>
                        <a:t>&lt;/bean&gt;</a:t>
                      </a:r>
                    </a:p>
                    <a:p>
                      <a:pPr algn="l" rtl="0" eaLnBrk="1" hangingPunct="1"/>
                      <a:r>
                        <a:rPr lang="en-US" sz="1200" b="1" kern="1200" dirty="0" smtClean="0">
                          <a:solidFill>
                            <a:srgbClr val="7F0055"/>
                          </a:solidFill>
                          <a:latin typeface="Consolas"/>
                          <a:ea typeface="+mn-ea"/>
                          <a:cs typeface="+mn-cs"/>
                        </a:rPr>
                        <a:t>&lt;bean id="</a:t>
                      </a:r>
                      <a:r>
                        <a:rPr lang="en-US" sz="1200" b="1" kern="1200" dirty="0" err="1" smtClean="0">
                          <a:solidFill>
                            <a:srgbClr val="7F0055"/>
                          </a:solidFill>
                          <a:latin typeface="Consolas"/>
                          <a:ea typeface="+mn-ea"/>
                          <a:cs typeface="+mn-cs"/>
                        </a:rPr>
                        <a:t>employeeJDBC</a:t>
                      </a:r>
                      <a:r>
                        <a:rPr lang="en-US" sz="1200" b="1" kern="1200" dirty="0" smtClean="0">
                          <a:solidFill>
                            <a:srgbClr val="7F0055"/>
                          </a:solidFill>
                          <a:latin typeface="Consolas"/>
                          <a:ea typeface="+mn-ea"/>
                          <a:cs typeface="+mn-cs"/>
                        </a:rPr>
                        <a:t>" class="</a:t>
                      </a:r>
                      <a:r>
                        <a:rPr lang="en-US" sz="1200" b="1" kern="1200" dirty="0" err="1" smtClean="0">
                          <a:solidFill>
                            <a:srgbClr val="7F0055"/>
                          </a:solidFill>
                          <a:latin typeface="Consolas"/>
                          <a:ea typeface="+mn-ea"/>
                          <a:cs typeface="+mn-cs"/>
                        </a:rPr>
                        <a:t>dao.EmployeeDaoImpl</a:t>
                      </a:r>
                      <a:r>
                        <a:rPr lang="en-US" sz="1200" b="1" kern="1200" dirty="0" smtClean="0">
                          <a:solidFill>
                            <a:srgbClr val="7F0055"/>
                          </a:solidFill>
                          <a:latin typeface="Consolas"/>
                          <a:ea typeface="+mn-ea"/>
                          <a:cs typeface="+mn-cs"/>
                        </a:rPr>
                        <a:t>"&gt;</a:t>
                      </a:r>
                    </a:p>
                    <a:p>
                      <a:pPr algn="l" rtl="0" eaLnBrk="1" hangingPunct="1"/>
                      <a:r>
                        <a:rPr lang="en-US" sz="1200" b="1" kern="1200" dirty="0" smtClean="0">
                          <a:solidFill>
                            <a:srgbClr val="7F0055"/>
                          </a:solidFill>
                          <a:latin typeface="Consolas"/>
                          <a:ea typeface="+mn-ea"/>
                          <a:cs typeface="+mn-cs"/>
                        </a:rPr>
                        <a:t>        &lt;property name="</a:t>
                      </a:r>
                      <a:r>
                        <a:rPr lang="en-US" sz="1200" b="1" kern="1200" dirty="0" err="1" smtClean="0">
                          <a:solidFill>
                            <a:srgbClr val="7F0055"/>
                          </a:solidFill>
                          <a:latin typeface="Consolas"/>
                          <a:ea typeface="+mn-ea"/>
                          <a:cs typeface="+mn-cs"/>
                        </a:rPr>
                        <a:t>dataSource</a:t>
                      </a:r>
                      <a:r>
                        <a:rPr lang="en-US" sz="1200" b="1" kern="1200" dirty="0" smtClean="0">
                          <a:solidFill>
                            <a:srgbClr val="7F0055"/>
                          </a:solidFill>
                          <a:latin typeface="Consolas"/>
                          <a:ea typeface="+mn-ea"/>
                          <a:cs typeface="+mn-cs"/>
                        </a:rPr>
                        <a:t>" ref="</a:t>
                      </a:r>
                      <a:r>
                        <a:rPr lang="en-US" sz="1200" b="1" kern="1200" dirty="0" err="1" smtClean="0">
                          <a:solidFill>
                            <a:srgbClr val="7F0055"/>
                          </a:solidFill>
                          <a:latin typeface="Consolas"/>
                          <a:ea typeface="+mn-ea"/>
                          <a:cs typeface="+mn-cs"/>
                        </a:rPr>
                        <a:t>ds</a:t>
                      </a:r>
                      <a:r>
                        <a:rPr lang="en-US" sz="1200" b="1" kern="1200" dirty="0" smtClean="0">
                          <a:solidFill>
                            <a:srgbClr val="7F0055"/>
                          </a:solidFill>
                          <a:latin typeface="Consolas"/>
                          <a:ea typeface="+mn-ea"/>
                          <a:cs typeface="+mn-cs"/>
                        </a:rPr>
                        <a:t>" /&gt;           </a:t>
                      </a:r>
                    </a:p>
                    <a:p>
                      <a:pPr algn="l" rtl="0" eaLnBrk="1" hangingPunct="1"/>
                      <a:r>
                        <a:rPr lang="en-US" sz="1200" b="1" kern="1200" dirty="0" smtClean="0">
                          <a:solidFill>
                            <a:srgbClr val="7F0055"/>
                          </a:solidFill>
                          <a:latin typeface="Consolas"/>
                          <a:ea typeface="+mn-ea"/>
                          <a:cs typeface="+mn-cs"/>
                        </a:rPr>
                        <a:t>   &lt;/bean&gt;</a:t>
                      </a:r>
                    </a:p>
                    <a:p>
                      <a:pPr algn="l" rtl="0" eaLnBrk="1" hangingPunct="1"/>
                      <a:r>
                        <a:rPr lang="en-US" sz="1200" b="1" kern="1200" dirty="0" smtClean="0">
                          <a:solidFill>
                            <a:srgbClr val="7F0055"/>
                          </a:solidFill>
                          <a:latin typeface="Consolas"/>
                          <a:ea typeface="+mn-ea"/>
                          <a:cs typeface="+mn-cs"/>
                        </a:rPr>
                        <a:t>&lt;/beans&gt;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err="1" smtClean="0">
                <a:latin typeface="Calibri" pitchFamily="34" charset="0"/>
                <a:cs typeface="Calibri" pitchFamily="34" charset="0"/>
              </a:rPr>
              <a:t>SimpleJdbcTemplate</a:t>
            </a:r>
            <a:endParaRPr lang="en-IN" sz="2000"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To use the </a:t>
            </a:r>
            <a:r>
              <a:rPr lang="en-US" sz="1600" dirty="0" err="1" smtClean="0">
                <a:latin typeface="Calibri" pitchFamily="34" charset="0"/>
                <a:cs typeface="Calibri" pitchFamily="34" charset="0"/>
              </a:rPr>
              <a:t>SimpleJdbcTemplate</a:t>
            </a:r>
            <a:r>
              <a:rPr lang="en-US" sz="1600" dirty="0" smtClean="0">
                <a:latin typeface="Calibri" pitchFamily="34" charset="0"/>
                <a:cs typeface="Calibri" pitchFamily="34" charset="0"/>
              </a:rPr>
              <a:t> you need to use JDK 1.5 or higher. </a:t>
            </a:r>
          </a:p>
          <a:p>
            <a:pPr algn="just"/>
            <a:r>
              <a:rPr lang="en-US" sz="1600" dirty="0" err="1" smtClean="0">
                <a:latin typeface="Calibri" pitchFamily="34" charset="0"/>
                <a:cs typeface="Calibri" pitchFamily="34" charset="0"/>
              </a:rPr>
              <a:t>SimpleJdbcTemplate</a:t>
            </a:r>
            <a:r>
              <a:rPr lang="en-US" sz="1600" dirty="0" smtClean="0">
                <a:latin typeface="Calibri" pitchFamily="34" charset="0"/>
                <a:cs typeface="Calibri" pitchFamily="34" charset="0"/>
              </a:rPr>
              <a:t> takes advantage of the Java 5 language features like </a:t>
            </a:r>
            <a:r>
              <a:rPr lang="en-US" sz="1600" dirty="0" err="1" smtClean="0">
                <a:latin typeface="Calibri" pitchFamily="34" charset="0"/>
                <a:cs typeface="Calibri" pitchFamily="34" charset="0"/>
              </a:rPr>
              <a:t>varargs</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autoboxing</a:t>
            </a:r>
            <a:r>
              <a:rPr lang="en-US" sz="1600" dirty="0" smtClean="0">
                <a:latin typeface="Calibri" pitchFamily="34" charset="0"/>
                <a:cs typeface="Calibri" pitchFamily="34" charset="0"/>
              </a:rPr>
              <a:t>, generics and covariant returns.</a:t>
            </a:r>
          </a:p>
          <a:p>
            <a:pPr algn="just"/>
            <a:r>
              <a:rPr lang="en-US" sz="1600" dirty="0" smtClean="0">
                <a:latin typeface="Calibri" pitchFamily="34" charset="0"/>
                <a:cs typeface="Calibri" pitchFamily="34" charset="0"/>
              </a:rPr>
              <a:t>In previous versions of Spring </a:t>
            </a:r>
            <a:r>
              <a:rPr lang="en-US" sz="1600" dirty="0" err="1" smtClean="0">
                <a:latin typeface="Calibri" pitchFamily="34" charset="0"/>
                <a:cs typeface="Calibri" pitchFamily="34" charset="0"/>
              </a:rPr>
              <a:t>SimpleJdbcTemplate</a:t>
            </a:r>
            <a:r>
              <a:rPr lang="en-US" sz="1600" dirty="0" smtClean="0">
                <a:latin typeface="Calibri" pitchFamily="34" charset="0"/>
                <a:cs typeface="Calibri" pitchFamily="34" charset="0"/>
              </a:rPr>
              <a:t> leveraged new features of Java 5, whereas </a:t>
            </a:r>
            <a:r>
              <a:rPr lang="en-US" sz="1600" dirty="0" err="1" smtClean="0">
                <a:latin typeface="Calibri" pitchFamily="34" charset="0"/>
                <a:cs typeface="Calibri" pitchFamily="34" charset="0"/>
              </a:rPr>
              <a:t>JdbcTemplate</a:t>
            </a:r>
            <a:r>
              <a:rPr lang="en-US" sz="1600" dirty="0" smtClean="0">
                <a:latin typeface="Calibri" pitchFamily="34" charset="0"/>
                <a:cs typeface="Calibri" pitchFamily="34" charset="0"/>
              </a:rPr>
              <a:t> maintained compatibility with pre-Java 5 environments. But now all features of </a:t>
            </a:r>
            <a:r>
              <a:rPr lang="en-US" sz="1600" dirty="0" err="1" smtClean="0">
                <a:latin typeface="Calibri" pitchFamily="34" charset="0"/>
                <a:cs typeface="Calibri" pitchFamily="34" charset="0"/>
              </a:rPr>
              <a:t>SimpleJdbcTemplate</a:t>
            </a:r>
            <a:r>
              <a:rPr lang="en-US" sz="1600" dirty="0" smtClean="0">
                <a:latin typeface="Calibri" pitchFamily="34" charset="0"/>
                <a:cs typeface="Calibri" pitchFamily="34" charset="0"/>
              </a:rPr>
              <a:t> have been added to </a:t>
            </a:r>
            <a:r>
              <a:rPr lang="en-US" sz="1600" dirty="0" err="1" smtClean="0">
                <a:latin typeface="Calibri" pitchFamily="34" charset="0"/>
                <a:cs typeface="Calibri" pitchFamily="34" charset="0"/>
              </a:rPr>
              <a:t>JdbcTemplate</a:t>
            </a:r>
            <a:r>
              <a:rPr lang="en-US" sz="1600" dirty="0" smtClean="0">
                <a:latin typeface="Calibri" pitchFamily="34" charset="0"/>
                <a:cs typeface="Calibri" pitchFamily="34" charset="0"/>
              </a:rPr>
              <a:t>.</a:t>
            </a:r>
          </a:p>
          <a:p>
            <a:pPr algn="just"/>
            <a:r>
              <a:rPr lang="en-US" sz="1600" dirty="0" err="1" smtClean="0">
                <a:latin typeface="Calibri" pitchFamily="34" charset="0"/>
                <a:cs typeface="Calibri" pitchFamily="34" charset="0"/>
              </a:rPr>
              <a:t>SimpleJdbcTemplate</a:t>
            </a:r>
            <a:r>
              <a:rPr lang="en-US" sz="1600" dirty="0" smtClean="0">
                <a:latin typeface="Calibri" pitchFamily="34" charset="0"/>
                <a:cs typeface="Calibri" pitchFamily="34" charset="0"/>
              </a:rPr>
              <a:t> will most likely be deprecated for 3.1.</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p:cNvSpPr>
          <p:nvPr>
            <p:ph type="title"/>
          </p:nvPr>
        </p:nvSpPr>
        <p:spPr>
          <a:xfrm>
            <a:off x="609600" y="117475"/>
            <a:ext cx="8534400" cy="1006475"/>
          </a:xfrm>
        </p:spPr>
        <p:txBody>
          <a:bodyPr/>
          <a:lstStyle/>
          <a:p>
            <a:r>
              <a:rPr lang="en-US" sz="2800" b="1" smtClean="0">
                <a:latin typeface="Calibri" pitchFamily="34" charset="0"/>
              </a:rPr>
              <a:t>Questions</a:t>
            </a:r>
            <a:endParaRPr lang="en-IN" sz="2800" b="1" smtClean="0">
              <a:latin typeface="Calibri" pitchFamily="34" charset="0"/>
            </a:endParaRPr>
          </a:p>
        </p:txBody>
      </p:sp>
      <p:pic>
        <p:nvPicPr>
          <p:cNvPr id="94211" name="Picture 2"/>
          <p:cNvPicPr>
            <a:picLocks noChangeAspect="1" noChangeArrowheads="1"/>
          </p:cNvPicPr>
          <p:nvPr/>
        </p:nvPicPr>
        <p:blipFill>
          <a:blip r:embed="rId3"/>
          <a:srcRect/>
          <a:stretch>
            <a:fillRect/>
          </a:stretch>
        </p:blipFill>
        <p:spPr bwMode="auto">
          <a:xfrm>
            <a:off x="2881313" y="1481138"/>
            <a:ext cx="3635375" cy="355758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XML based configuration: </a:t>
            </a:r>
            <a:r>
              <a:rPr lang="en-US" sz="2800" b="1" dirty="0" err="1" smtClean="0">
                <a:latin typeface="Calibri" pitchFamily="34" charset="0"/>
                <a:cs typeface="Calibri" pitchFamily="34" charset="0"/>
              </a:rPr>
              <a:t>byName</a:t>
            </a:r>
            <a:endParaRPr lang="en-IN"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Font typeface="Wingdings" pitchFamily="2" charset="2"/>
              <a:buChar char=""/>
            </a:pPr>
            <a:r>
              <a:rPr lang="en-US" sz="1600" dirty="0" err="1" smtClean="0">
                <a:latin typeface="Calibri" pitchFamily="34" charset="0"/>
                <a:cs typeface="Calibri" pitchFamily="34" charset="0"/>
              </a:rPr>
              <a:t>Autowiring</a:t>
            </a:r>
            <a:r>
              <a:rPr lang="en-US" sz="1600" dirty="0" smtClean="0">
                <a:latin typeface="Calibri" pitchFamily="34" charset="0"/>
                <a:cs typeface="Calibri" pitchFamily="34" charset="0"/>
              </a:rPr>
              <a:t> by property name. This option will inspect the container and look for a bean named exactly the same as the property which needs to be </a:t>
            </a:r>
            <a:r>
              <a:rPr lang="en-US" sz="1600" dirty="0" err="1" smtClean="0">
                <a:latin typeface="Calibri" pitchFamily="34" charset="0"/>
                <a:cs typeface="Calibri" pitchFamily="34" charset="0"/>
              </a:rPr>
              <a:t>autowired</a:t>
            </a:r>
            <a:r>
              <a:rPr lang="en-US" sz="1600" dirty="0" smtClean="0">
                <a:latin typeface="Calibri" pitchFamily="34" charset="0"/>
                <a:cs typeface="Calibri" pitchFamily="34" charset="0"/>
              </a:rPr>
              <a:t>. For example, if you have a bean definition which is set to </a:t>
            </a:r>
            <a:r>
              <a:rPr lang="en-US" sz="1600" dirty="0" err="1" smtClean="0">
                <a:latin typeface="Calibri" pitchFamily="34" charset="0"/>
                <a:cs typeface="Calibri" pitchFamily="34" charset="0"/>
              </a:rPr>
              <a:t>autowire</a:t>
            </a:r>
            <a:r>
              <a:rPr lang="en-US" sz="1600" dirty="0" smtClean="0">
                <a:latin typeface="Calibri" pitchFamily="34" charset="0"/>
                <a:cs typeface="Calibri" pitchFamily="34" charset="0"/>
              </a:rPr>
              <a:t> by name, and it contains a master property (that is, it has a </a:t>
            </a:r>
            <a:r>
              <a:rPr lang="en-US" sz="1600" dirty="0" err="1" smtClean="0">
                <a:latin typeface="Calibri" pitchFamily="34" charset="0"/>
                <a:cs typeface="Calibri" pitchFamily="34" charset="0"/>
              </a:rPr>
              <a:t>setMaster</a:t>
            </a:r>
            <a:r>
              <a:rPr lang="en-US" sz="1600" dirty="0" smtClean="0">
                <a:latin typeface="Calibri" pitchFamily="34" charset="0"/>
                <a:cs typeface="Calibri" pitchFamily="34" charset="0"/>
              </a:rPr>
              <a:t>(..) method), Spring will look for a bean definition named master, and use it to set the property.</a:t>
            </a:r>
            <a:endParaRPr lang="en-IN"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XML based configuration: </a:t>
            </a:r>
            <a:r>
              <a:rPr lang="en-US" sz="2800" b="1" dirty="0" err="1" smtClean="0">
                <a:latin typeface="Calibri" pitchFamily="34" charset="0"/>
                <a:cs typeface="Calibri" pitchFamily="34" charset="0"/>
              </a:rPr>
              <a:t>byName</a:t>
            </a:r>
            <a:endParaRPr lang="en-IN"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a:spcBef>
                <a:spcPts val="700"/>
              </a:spcBef>
              <a:buClr>
                <a:schemeClr val="accent2"/>
              </a:buClr>
              <a:buSzPct val="60000"/>
              <a:buNone/>
            </a:pPr>
            <a:r>
              <a:rPr lang="en-IN" sz="1600" dirty="0" smtClean="0">
                <a:latin typeface="Calibri" pitchFamily="34" charset="0"/>
                <a:cs typeface="Calibri" pitchFamily="34" charset="0"/>
              </a:rPr>
              <a:t> </a:t>
            </a:r>
          </a:p>
        </p:txBody>
      </p:sp>
      <p:sp>
        <p:nvSpPr>
          <p:cNvPr id="7" name="TextBox 6"/>
          <p:cNvSpPr txBox="1"/>
          <p:nvPr/>
        </p:nvSpPr>
        <p:spPr>
          <a:xfrm>
            <a:off x="857224" y="2071684"/>
            <a:ext cx="3733800" cy="1815882"/>
          </a:xfrm>
          <a:prstGeom prst="rect">
            <a:avLst/>
          </a:prstGeom>
          <a:noFill/>
        </p:spPr>
        <p:txBody>
          <a:bodyPr wrap="square" rtlCol="0">
            <a:spAutoFit/>
          </a:bodyPr>
          <a:lstStyle/>
          <a:p>
            <a:r>
              <a:rPr lang="en-IN" sz="1600" b="1" dirty="0" smtClean="0">
                <a:latin typeface="Calibri" pitchFamily="34" charset="0"/>
                <a:cs typeface="Calibri" pitchFamily="34" charset="0"/>
              </a:rPr>
              <a:t>public class </a:t>
            </a:r>
            <a:r>
              <a:rPr lang="en-IN" sz="1600" b="1" dirty="0" err="1" smtClean="0">
                <a:latin typeface="Calibri" pitchFamily="34" charset="0"/>
                <a:cs typeface="Calibri" pitchFamily="34" charset="0"/>
              </a:rPr>
              <a:t>CustomerBean</a:t>
            </a:r>
            <a:r>
              <a:rPr lang="en-IN" sz="1600" b="1" dirty="0" smtClean="0">
                <a:latin typeface="Calibri" pitchFamily="34" charset="0"/>
                <a:cs typeface="Calibri" pitchFamily="34" charset="0"/>
              </a:rPr>
              <a:t> {</a:t>
            </a:r>
          </a:p>
          <a:p>
            <a:r>
              <a:rPr lang="en-IN" sz="1600" b="1" dirty="0" smtClean="0">
                <a:latin typeface="Calibri" pitchFamily="34" charset="0"/>
                <a:cs typeface="Calibri" pitchFamily="34" charset="0"/>
              </a:rPr>
              <a:t>private String </a:t>
            </a:r>
            <a:r>
              <a:rPr lang="en-IN" sz="1600" b="1" dirty="0" err="1" smtClean="0">
                <a:latin typeface="Calibri" pitchFamily="34" charset="0"/>
                <a:cs typeface="Calibri" pitchFamily="34" charset="0"/>
              </a:rPr>
              <a:t>custName</a:t>
            </a:r>
            <a:r>
              <a:rPr lang="en-IN" sz="1600" b="1" dirty="0" smtClean="0">
                <a:latin typeface="Calibri" pitchFamily="34" charset="0"/>
                <a:cs typeface="Calibri" pitchFamily="34" charset="0"/>
              </a:rPr>
              <a:t>;</a:t>
            </a:r>
          </a:p>
          <a:p>
            <a:r>
              <a:rPr lang="en-IN" sz="1600" b="1" dirty="0" smtClean="0">
                <a:latin typeface="Calibri" pitchFamily="34" charset="0"/>
                <a:cs typeface="Calibri" pitchFamily="34" charset="0"/>
              </a:rPr>
              <a:t>private String email;</a:t>
            </a:r>
          </a:p>
          <a:p>
            <a:r>
              <a:rPr lang="en-IN" sz="1600" b="1" dirty="0" smtClean="0">
                <a:latin typeface="Calibri" pitchFamily="34" charset="0"/>
                <a:cs typeface="Calibri" pitchFamily="34" charset="0"/>
              </a:rPr>
              <a:t>private Address </a:t>
            </a:r>
            <a:r>
              <a:rPr lang="en-IN" sz="1600" b="1" dirty="0" err="1" smtClean="0">
                <a:latin typeface="Calibri" pitchFamily="34" charset="0"/>
                <a:cs typeface="Calibri" pitchFamily="34" charset="0"/>
              </a:rPr>
              <a:t>address</a:t>
            </a:r>
            <a:r>
              <a:rPr lang="en-IN" sz="1600" b="1" dirty="0" smtClean="0">
                <a:latin typeface="Calibri" pitchFamily="34" charset="0"/>
                <a:cs typeface="Calibri" pitchFamily="34" charset="0"/>
              </a:rPr>
              <a:t>;</a:t>
            </a:r>
          </a:p>
          <a:p>
            <a:endParaRPr lang="en-US" sz="1600" b="1" dirty="0" smtClean="0">
              <a:latin typeface="Calibri" pitchFamily="34" charset="0"/>
              <a:cs typeface="Calibri" pitchFamily="34" charset="0"/>
            </a:endParaRPr>
          </a:p>
          <a:p>
            <a:r>
              <a:rPr lang="en-US" sz="1600" b="1" dirty="0" smtClean="0">
                <a:latin typeface="Calibri" pitchFamily="34" charset="0"/>
                <a:cs typeface="Calibri" pitchFamily="34" charset="0"/>
              </a:rPr>
              <a:t>//setter and getter methods</a:t>
            </a:r>
            <a:endParaRPr lang="en-IN" sz="1600" b="1" dirty="0" smtClean="0">
              <a:latin typeface="Calibri" pitchFamily="34" charset="0"/>
              <a:cs typeface="Calibri" pitchFamily="34" charset="0"/>
            </a:endParaRPr>
          </a:p>
          <a:p>
            <a:endParaRPr lang="en-IN" sz="1600" dirty="0">
              <a:latin typeface="Calibri" pitchFamily="34" charset="0"/>
              <a:cs typeface="Calibri" pitchFamily="34" charset="0"/>
            </a:endParaRPr>
          </a:p>
        </p:txBody>
      </p:sp>
      <p:sp>
        <p:nvSpPr>
          <p:cNvPr id="8" name="TextBox 7"/>
          <p:cNvSpPr txBox="1"/>
          <p:nvPr/>
        </p:nvSpPr>
        <p:spPr>
          <a:xfrm>
            <a:off x="4786314" y="2000246"/>
            <a:ext cx="3657600" cy="1815882"/>
          </a:xfrm>
          <a:prstGeom prst="rect">
            <a:avLst/>
          </a:prstGeom>
          <a:noFill/>
        </p:spPr>
        <p:txBody>
          <a:bodyPr wrap="square" rtlCol="0">
            <a:spAutoFit/>
          </a:bodyPr>
          <a:lstStyle/>
          <a:p>
            <a:r>
              <a:rPr lang="en-IN" sz="1600" b="1" dirty="0" smtClean="0">
                <a:latin typeface="Calibri" pitchFamily="34" charset="0"/>
                <a:cs typeface="Calibri" pitchFamily="34" charset="0"/>
              </a:rPr>
              <a:t>public class Address {</a:t>
            </a:r>
          </a:p>
          <a:p>
            <a:endParaRPr lang="en-IN" sz="1600" b="1" dirty="0" smtClean="0">
              <a:latin typeface="Calibri" pitchFamily="34" charset="0"/>
              <a:cs typeface="Calibri" pitchFamily="34" charset="0"/>
            </a:endParaRPr>
          </a:p>
          <a:p>
            <a:r>
              <a:rPr lang="en-IN" sz="1600" b="1" dirty="0" smtClean="0">
                <a:latin typeface="Calibri" pitchFamily="34" charset="0"/>
                <a:cs typeface="Calibri" pitchFamily="34" charset="0"/>
              </a:rPr>
              <a:t>private String street1;</a:t>
            </a:r>
          </a:p>
          <a:p>
            <a:r>
              <a:rPr lang="en-IN" sz="1600" b="1" dirty="0" smtClean="0">
                <a:latin typeface="Calibri" pitchFamily="34" charset="0"/>
                <a:cs typeface="Calibri" pitchFamily="34" charset="0"/>
              </a:rPr>
              <a:t>private </a:t>
            </a:r>
            <a:r>
              <a:rPr lang="en-IN" sz="1600" b="1" dirty="0" err="1" smtClean="0">
                <a:latin typeface="Calibri" pitchFamily="34" charset="0"/>
                <a:cs typeface="Calibri" pitchFamily="34" charset="0"/>
              </a:rPr>
              <a:t>int</a:t>
            </a:r>
            <a:r>
              <a:rPr lang="en-IN" sz="1600" b="1" dirty="0" smtClean="0">
                <a:latin typeface="Calibri" pitchFamily="34" charset="0"/>
                <a:cs typeface="Calibri" pitchFamily="34" charset="0"/>
              </a:rPr>
              <a:t> pin;</a:t>
            </a:r>
          </a:p>
          <a:p>
            <a:endParaRPr lang="en-US" sz="1600" b="1" dirty="0" smtClean="0">
              <a:latin typeface="Calibri" pitchFamily="34" charset="0"/>
              <a:cs typeface="Calibri" pitchFamily="34" charset="0"/>
            </a:endParaRPr>
          </a:p>
          <a:p>
            <a:r>
              <a:rPr lang="en-US" sz="1600" b="1" dirty="0" smtClean="0">
                <a:latin typeface="Calibri" pitchFamily="34" charset="0"/>
                <a:cs typeface="Calibri" pitchFamily="34" charset="0"/>
              </a:rPr>
              <a:t>// setter and getter methods</a:t>
            </a:r>
            <a:endParaRPr lang="en-IN" sz="1600" b="1" dirty="0" smtClean="0">
              <a:latin typeface="Calibri" pitchFamily="34" charset="0"/>
              <a:cs typeface="Calibri" pitchFamily="34" charset="0"/>
            </a:endParaRPr>
          </a:p>
          <a:p>
            <a:endParaRPr lang="en-IN" sz="1600" dirty="0">
              <a:latin typeface="Calibri" pitchFamily="34" charset="0"/>
              <a:cs typeface="Calibri" pitchFamily="34" charset="0"/>
            </a:endParaRPr>
          </a:p>
        </p:txBody>
      </p:sp>
      <p:cxnSp>
        <p:nvCxnSpPr>
          <p:cNvPr id="9" name="Straight Arrow Connector 8"/>
          <p:cNvCxnSpPr/>
          <p:nvPr/>
        </p:nvCxnSpPr>
        <p:spPr>
          <a:xfrm rot="10800000" flipV="1">
            <a:off x="3000364" y="2285998"/>
            <a:ext cx="190023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Bean.xml</a:t>
            </a:r>
            <a:endParaRPr lang="en-IN"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IN" sz="1400" dirty="0" smtClean="0">
                <a:latin typeface="Calibri" pitchFamily="34" charset="0"/>
                <a:cs typeface="Calibri" pitchFamily="34" charset="0"/>
              </a:rPr>
              <a:t>&lt;bean id=</a:t>
            </a:r>
            <a:r>
              <a:rPr lang="en-IN" sz="1400" i="1" dirty="0" smtClean="0">
                <a:latin typeface="Calibri" pitchFamily="34" charset="0"/>
                <a:cs typeface="Calibri" pitchFamily="34" charset="0"/>
              </a:rPr>
              <a:t>"cust1" class="com..</a:t>
            </a:r>
            <a:r>
              <a:rPr lang="en-IN" sz="1400" i="1" dirty="0" err="1" smtClean="0">
                <a:latin typeface="Calibri" pitchFamily="34" charset="0"/>
                <a:cs typeface="Calibri" pitchFamily="34" charset="0"/>
              </a:rPr>
              <a:t>CustomerBean</a:t>
            </a:r>
            <a:r>
              <a:rPr lang="en-IN" sz="1400" i="1" dirty="0" smtClean="0">
                <a:latin typeface="Calibri" pitchFamily="34" charset="0"/>
                <a:cs typeface="Calibri" pitchFamily="34" charset="0"/>
              </a:rPr>
              <a:t>" </a:t>
            </a:r>
            <a:r>
              <a:rPr lang="en-IN" sz="1400" b="1" i="1" dirty="0" err="1" smtClean="0">
                <a:solidFill>
                  <a:srgbClr val="FF0000"/>
                </a:solidFill>
                <a:latin typeface="Calibri" pitchFamily="34" charset="0"/>
                <a:cs typeface="Calibri" pitchFamily="34" charset="0"/>
              </a:rPr>
              <a:t>autowire</a:t>
            </a:r>
            <a:r>
              <a:rPr lang="en-IN" sz="1400" b="1" i="1" dirty="0" smtClean="0">
                <a:solidFill>
                  <a:srgbClr val="FF0000"/>
                </a:solidFill>
                <a:latin typeface="Calibri" pitchFamily="34" charset="0"/>
                <a:cs typeface="Calibri" pitchFamily="34" charset="0"/>
              </a:rPr>
              <a:t>="</a:t>
            </a:r>
            <a:r>
              <a:rPr lang="en-IN" sz="1400" b="1" i="1" dirty="0" err="1" smtClean="0">
                <a:solidFill>
                  <a:srgbClr val="FF0000"/>
                </a:solidFill>
                <a:latin typeface="Calibri" pitchFamily="34" charset="0"/>
                <a:cs typeface="Calibri" pitchFamily="34" charset="0"/>
              </a:rPr>
              <a:t>byName</a:t>
            </a:r>
            <a:r>
              <a:rPr lang="en-IN" sz="1400" b="1" i="1" dirty="0" smtClean="0">
                <a:solidFill>
                  <a:srgbClr val="FF0000"/>
                </a:solidFill>
                <a:latin typeface="Calibri" pitchFamily="34" charset="0"/>
                <a:cs typeface="Calibri" pitchFamily="34" charset="0"/>
              </a:rPr>
              <a:t>"&gt;</a:t>
            </a:r>
          </a:p>
          <a:p>
            <a:pPr>
              <a:buNone/>
            </a:pPr>
            <a:r>
              <a:rPr lang="en-IN" sz="1400" dirty="0" smtClean="0">
                <a:latin typeface="Calibri" pitchFamily="34" charset="0"/>
                <a:cs typeface="Calibri" pitchFamily="34" charset="0"/>
              </a:rPr>
              <a:t>&lt;property name=</a:t>
            </a:r>
            <a:r>
              <a:rPr lang="en-IN" sz="1400" i="1" dirty="0" smtClean="0">
                <a:latin typeface="Calibri" pitchFamily="34" charset="0"/>
                <a:cs typeface="Calibri" pitchFamily="34" charset="0"/>
              </a:rPr>
              <a:t>"</a:t>
            </a:r>
            <a:r>
              <a:rPr lang="en-IN" sz="1400" i="1" dirty="0" err="1" smtClean="0">
                <a:latin typeface="Calibri" pitchFamily="34" charset="0"/>
                <a:cs typeface="Calibri" pitchFamily="34" charset="0"/>
              </a:rPr>
              <a:t>custName</a:t>
            </a:r>
            <a:r>
              <a:rPr lang="en-IN" sz="1400" i="1" dirty="0" smtClean="0">
                <a:latin typeface="Calibri" pitchFamily="34" charset="0"/>
                <a:cs typeface="Calibri" pitchFamily="34" charset="0"/>
              </a:rPr>
              <a:t>" value="</a:t>
            </a:r>
            <a:r>
              <a:rPr lang="en-IN" sz="1400" i="1" dirty="0" err="1" smtClean="0">
                <a:latin typeface="Calibri" pitchFamily="34" charset="0"/>
                <a:cs typeface="Calibri" pitchFamily="34" charset="0"/>
              </a:rPr>
              <a:t>scott</a:t>
            </a:r>
            <a:r>
              <a:rPr lang="en-IN" sz="1400" i="1" dirty="0" smtClean="0">
                <a:latin typeface="Calibri" pitchFamily="34" charset="0"/>
                <a:cs typeface="Calibri" pitchFamily="34" charset="0"/>
              </a:rPr>
              <a:t>"/&gt;</a:t>
            </a:r>
          </a:p>
          <a:p>
            <a:pPr>
              <a:buNone/>
            </a:pPr>
            <a:r>
              <a:rPr lang="en-IN" sz="1400" dirty="0" smtClean="0">
                <a:latin typeface="Calibri" pitchFamily="34" charset="0"/>
                <a:cs typeface="Calibri" pitchFamily="34" charset="0"/>
              </a:rPr>
              <a:t>&lt;property name=</a:t>
            </a:r>
            <a:r>
              <a:rPr lang="en-IN" sz="1400" i="1" dirty="0" smtClean="0">
                <a:latin typeface="Calibri" pitchFamily="34" charset="0"/>
                <a:cs typeface="Calibri" pitchFamily="34" charset="0"/>
              </a:rPr>
              <a:t>"email" value="scott@oracle.com"/&gt;</a:t>
            </a:r>
          </a:p>
          <a:p>
            <a:pPr>
              <a:buNone/>
            </a:pPr>
            <a:r>
              <a:rPr lang="en-IN" sz="1400" dirty="0" smtClean="0">
                <a:latin typeface="Calibri" pitchFamily="34" charset="0"/>
                <a:cs typeface="Calibri" pitchFamily="34" charset="0"/>
              </a:rPr>
              <a:t>&lt;/bean&gt;</a:t>
            </a:r>
          </a:p>
          <a:p>
            <a:pPr>
              <a:buNone/>
            </a:pPr>
            <a:r>
              <a:rPr lang="en-IN" sz="1400" b="1" dirty="0" smtClean="0">
                <a:solidFill>
                  <a:srgbClr val="FF0000"/>
                </a:solidFill>
                <a:latin typeface="Calibri" pitchFamily="34" charset="0"/>
                <a:cs typeface="Calibri" pitchFamily="34" charset="0"/>
              </a:rPr>
              <a:t>&lt;bean id=</a:t>
            </a:r>
            <a:r>
              <a:rPr lang="en-IN" sz="1400" b="1" i="1" dirty="0" smtClean="0">
                <a:solidFill>
                  <a:srgbClr val="FF0000"/>
                </a:solidFill>
                <a:latin typeface="Calibri" pitchFamily="34" charset="0"/>
                <a:cs typeface="Calibri" pitchFamily="34" charset="0"/>
              </a:rPr>
              <a:t>"address" </a:t>
            </a:r>
            <a:r>
              <a:rPr lang="en-IN" sz="1400" i="1" dirty="0" smtClean="0">
                <a:latin typeface="Calibri" pitchFamily="34" charset="0"/>
                <a:cs typeface="Calibri" pitchFamily="34" charset="0"/>
              </a:rPr>
              <a:t>class="</a:t>
            </a:r>
            <a:r>
              <a:rPr lang="en-IN" sz="1400" i="1" dirty="0" err="1" smtClean="0">
                <a:latin typeface="Calibri" pitchFamily="34" charset="0"/>
                <a:cs typeface="Calibri" pitchFamily="34" charset="0"/>
              </a:rPr>
              <a:t>com.Address</a:t>
            </a:r>
            <a:r>
              <a:rPr lang="en-IN" sz="1400" i="1" dirty="0" smtClean="0">
                <a:latin typeface="Calibri" pitchFamily="34" charset="0"/>
                <a:cs typeface="Calibri" pitchFamily="34" charset="0"/>
              </a:rPr>
              <a:t>" &gt;</a:t>
            </a:r>
          </a:p>
          <a:p>
            <a:pPr>
              <a:buNone/>
            </a:pPr>
            <a:r>
              <a:rPr lang="en-IN" sz="1400" dirty="0" smtClean="0">
                <a:latin typeface="Calibri" pitchFamily="34" charset="0"/>
                <a:cs typeface="Calibri" pitchFamily="34" charset="0"/>
              </a:rPr>
              <a:t>&lt;property name=</a:t>
            </a:r>
            <a:r>
              <a:rPr lang="en-IN" sz="1400" i="1" dirty="0" smtClean="0">
                <a:latin typeface="Calibri" pitchFamily="34" charset="0"/>
                <a:cs typeface="Calibri" pitchFamily="34" charset="0"/>
              </a:rPr>
              <a:t>"street1" value=“Delhi"/&gt;</a:t>
            </a:r>
          </a:p>
          <a:p>
            <a:pPr>
              <a:buNone/>
            </a:pPr>
            <a:r>
              <a:rPr lang="en-IN" sz="1400" dirty="0" smtClean="0">
                <a:latin typeface="Calibri" pitchFamily="34" charset="0"/>
                <a:cs typeface="Calibri" pitchFamily="34" charset="0"/>
              </a:rPr>
              <a:t>&lt;property name=</a:t>
            </a:r>
            <a:r>
              <a:rPr lang="en-IN" sz="1400" i="1" dirty="0" smtClean="0">
                <a:latin typeface="Calibri" pitchFamily="34" charset="0"/>
                <a:cs typeface="Calibri" pitchFamily="34" charset="0"/>
              </a:rPr>
              <a:t>"pin"  value="562135" /&gt;</a:t>
            </a:r>
          </a:p>
          <a:p>
            <a:pPr>
              <a:buNone/>
            </a:pPr>
            <a:r>
              <a:rPr lang="en-IN" sz="1400" dirty="0" smtClean="0">
                <a:latin typeface="Calibri" pitchFamily="34" charset="0"/>
                <a:cs typeface="Calibri" pitchFamily="34" charset="0"/>
              </a:rPr>
              <a:t>&lt;/bean&gt;</a:t>
            </a: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a:t>
            </a:r>
            <a:r>
              <a:rPr lang="en-US" sz="2800" b="1" dirty="0" err="1" smtClean="0">
                <a:latin typeface="Calibri" pitchFamily="34" charset="0"/>
                <a:cs typeface="Calibri" pitchFamily="34" charset="0"/>
              </a:rPr>
              <a:t>Autowired</a:t>
            </a:r>
            <a:endParaRPr lang="en-IN"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The </a:t>
            </a:r>
            <a:r>
              <a:rPr lang="en-US" sz="1600" b="1" dirty="0" smtClean="0">
                <a:latin typeface="Calibri" pitchFamily="34" charset="0"/>
                <a:cs typeface="Calibri" pitchFamily="34" charset="0"/>
              </a:rPr>
              <a:t>@</a:t>
            </a:r>
            <a:r>
              <a:rPr lang="en-US" sz="1600" b="1" dirty="0" err="1" smtClean="0">
                <a:latin typeface="Calibri" pitchFamily="34" charset="0"/>
                <a:cs typeface="Calibri" pitchFamily="34" charset="0"/>
              </a:rPr>
              <a:t>Autowired</a:t>
            </a:r>
            <a:r>
              <a:rPr lang="en-US" sz="1600" dirty="0" smtClean="0">
                <a:latin typeface="Calibri" pitchFamily="34" charset="0"/>
                <a:cs typeface="Calibri" pitchFamily="34" charset="0"/>
              </a:rPr>
              <a:t> annotation provides more fine-grained control over where and how </a:t>
            </a:r>
            <a:r>
              <a:rPr lang="en-US" sz="1600" dirty="0" err="1" smtClean="0">
                <a:latin typeface="Calibri" pitchFamily="34" charset="0"/>
                <a:cs typeface="Calibri" pitchFamily="34" charset="0"/>
              </a:rPr>
              <a:t>autowiring</a:t>
            </a:r>
            <a:r>
              <a:rPr lang="en-US" sz="1600" dirty="0" smtClean="0">
                <a:latin typeface="Calibri" pitchFamily="34" charset="0"/>
                <a:cs typeface="Calibri" pitchFamily="34" charset="0"/>
              </a:rPr>
              <a:t> should be accomplished.  In last example, it will </a:t>
            </a:r>
            <a:r>
              <a:rPr lang="en-US" sz="1600" dirty="0" err="1" smtClean="0">
                <a:latin typeface="Calibri" pitchFamily="34" charset="0"/>
                <a:cs typeface="Calibri" pitchFamily="34" charset="0"/>
              </a:rPr>
              <a:t>autowired</a:t>
            </a:r>
            <a:r>
              <a:rPr lang="en-US" sz="1600" dirty="0" smtClean="0">
                <a:latin typeface="Calibri" pitchFamily="34" charset="0"/>
                <a:cs typeface="Calibri" pitchFamily="34" charset="0"/>
              </a:rPr>
              <a:t> the matched property of any bean in current Spring container. In most cases, we may need </a:t>
            </a:r>
            <a:r>
              <a:rPr lang="en-US" sz="1600" dirty="0" err="1" smtClean="0">
                <a:latin typeface="Calibri" pitchFamily="34" charset="0"/>
                <a:cs typeface="Calibri" pitchFamily="34" charset="0"/>
              </a:rPr>
              <a:t>autowired</a:t>
            </a:r>
            <a:r>
              <a:rPr lang="en-US" sz="1600" dirty="0" smtClean="0">
                <a:latin typeface="Calibri" pitchFamily="34" charset="0"/>
                <a:cs typeface="Calibri" pitchFamily="34" charset="0"/>
              </a:rPr>
              <a:t> property in a particular bean only.</a:t>
            </a:r>
          </a:p>
          <a:p>
            <a:r>
              <a:rPr lang="en-US" sz="1600" dirty="0" smtClean="0">
                <a:latin typeface="Calibri" pitchFamily="34" charset="0"/>
                <a:cs typeface="Calibri" pitchFamily="34" charset="0"/>
              </a:rPr>
              <a:t>In Spring, we can use </a:t>
            </a:r>
            <a:r>
              <a:rPr lang="en-US" sz="1600" b="1" dirty="0" smtClean="0">
                <a:latin typeface="Calibri" pitchFamily="34" charset="0"/>
                <a:cs typeface="Calibri" pitchFamily="34" charset="0"/>
              </a:rPr>
              <a:t>@</a:t>
            </a:r>
            <a:r>
              <a:rPr lang="en-US" sz="1600" b="1" dirty="0" err="1" smtClean="0">
                <a:latin typeface="Calibri" pitchFamily="34" charset="0"/>
                <a:cs typeface="Calibri" pitchFamily="34" charset="0"/>
              </a:rPr>
              <a:t>Autowired</a:t>
            </a:r>
            <a:r>
              <a:rPr lang="en-US" sz="1600" dirty="0" smtClean="0">
                <a:latin typeface="Calibri" pitchFamily="34" charset="0"/>
                <a:cs typeface="Calibri" pitchFamily="34" charset="0"/>
              </a:rPr>
              <a:t> annotation to auto wire bean on the setter method, constructor or a field. Moreover, it can </a:t>
            </a:r>
            <a:r>
              <a:rPr lang="en-US" sz="1600" dirty="0" err="1" smtClean="0">
                <a:latin typeface="Calibri" pitchFamily="34" charset="0"/>
                <a:cs typeface="Calibri" pitchFamily="34" charset="0"/>
              </a:rPr>
              <a:t>autowired</a:t>
            </a:r>
            <a:r>
              <a:rPr lang="en-US" sz="1600" dirty="0" smtClean="0">
                <a:latin typeface="Calibri" pitchFamily="34" charset="0"/>
                <a:cs typeface="Calibri" pitchFamily="34" charset="0"/>
              </a:rPr>
              <a:t> property in a particular bean.</a:t>
            </a:r>
          </a:p>
          <a:p>
            <a:pPr>
              <a:buNone/>
            </a:pPr>
            <a:endParaRPr lang="en-IN" sz="16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cs typeface="Calibri" pitchFamily="34" charset="0"/>
              </a:rPr>
              <a:t>@</a:t>
            </a:r>
            <a:r>
              <a:rPr lang="en-US" sz="2800" b="1" dirty="0" err="1" smtClean="0">
                <a:latin typeface="Calibri" pitchFamily="34" charset="0"/>
                <a:cs typeface="Calibri" pitchFamily="34" charset="0"/>
              </a:rPr>
              <a:t>Autowired</a:t>
            </a:r>
            <a:r>
              <a:rPr lang="en-US" sz="2800" b="1" dirty="0" smtClean="0">
                <a:latin typeface="Calibri" pitchFamily="34" charset="0"/>
                <a:cs typeface="Calibri" pitchFamily="34" charset="0"/>
              </a:rPr>
              <a:t> on Setter Methods:</a:t>
            </a:r>
            <a:endParaRPr lang="en-US" sz="28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You can use </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Autowired</a:t>
            </a:r>
            <a:r>
              <a:rPr lang="en-US" sz="1400" dirty="0" smtClean="0">
                <a:latin typeface="Calibri" pitchFamily="34" charset="0"/>
                <a:cs typeface="Calibri" pitchFamily="34" charset="0"/>
              </a:rPr>
              <a:t> annotation on setter methods to get rid of the &lt;property&gt; element in XML configuration file. When Spring finds an @</a:t>
            </a:r>
            <a:r>
              <a:rPr lang="en-US" sz="1400" dirty="0" err="1" smtClean="0">
                <a:latin typeface="Calibri" pitchFamily="34" charset="0"/>
                <a:cs typeface="Calibri" pitchFamily="34" charset="0"/>
              </a:rPr>
              <a:t>Autowired</a:t>
            </a:r>
            <a:r>
              <a:rPr lang="en-US" sz="1400" dirty="0" smtClean="0">
                <a:latin typeface="Calibri" pitchFamily="34" charset="0"/>
                <a:cs typeface="Calibri" pitchFamily="34" charset="0"/>
              </a:rPr>
              <a:t> annotation used with setter methods, it tries to perform </a:t>
            </a:r>
            <a:r>
              <a:rPr lang="en-US" sz="1400" b="1" dirty="0" err="1" smtClean="0">
                <a:latin typeface="Calibri" pitchFamily="34" charset="0"/>
                <a:cs typeface="Calibri" pitchFamily="34" charset="0"/>
              </a:rPr>
              <a:t>byType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autowiring</a:t>
            </a:r>
            <a:r>
              <a:rPr lang="en-US" sz="1400" dirty="0" smtClean="0">
                <a:latin typeface="Calibri" pitchFamily="34" charset="0"/>
                <a:cs typeface="Calibri" pitchFamily="34" charset="0"/>
              </a:rPr>
              <a:t> on the method.</a:t>
            </a: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IN" sz="1400" dirty="0" smtClean="0">
              <a:latin typeface="Calibri" pitchFamily="34" charset="0"/>
              <a:cs typeface="Calibri" pitchFamily="34" charset="0"/>
            </a:endParaRPr>
          </a:p>
        </p:txBody>
      </p:sp>
      <p:graphicFrame>
        <p:nvGraphicFramePr>
          <p:cNvPr id="6" name="Table 5"/>
          <p:cNvGraphicFramePr>
            <a:graphicFrameLocks noGrp="1"/>
          </p:cNvGraphicFramePr>
          <p:nvPr/>
        </p:nvGraphicFramePr>
        <p:xfrm>
          <a:off x="1285852" y="2285998"/>
          <a:ext cx="6096000" cy="246888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sz="1200" b="1" kern="1200" dirty="0" smtClean="0">
                          <a:solidFill>
                            <a:schemeClr val="tx1"/>
                          </a:solidFill>
                          <a:latin typeface="Calibri" pitchFamily="34" charset="0"/>
                          <a:ea typeface="+mn-ea"/>
                          <a:cs typeface="Calibri" pitchFamily="34" charset="0"/>
                        </a:rPr>
                        <a:t>public class </a:t>
                      </a:r>
                      <a:r>
                        <a:rPr lang="en-US" sz="1200" b="1" kern="1200" dirty="0" err="1" smtClean="0">
                          <a:solidFill>
                            <a:schemeClr val="tx1"/>
                          </a:solidFill>
                          <a:latin typeface="Calibri" pitchFamily="34" charset="0"/>
                          <a:ea typeface="+mn-ea"/>
                          <a:cs typeface="Calibri" pitchFamily="34" charset="0"/>
                        </a:rPr>
                        <a:t>CustomerBean</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private String name;</a:t>
                      </a:r>
                    </a:p>
                    <a:p>
                      <a:r>
                        <a:rPr lang="en-US" sz="1200" b="1" kern="1200" dirty="0" smtClean="0">
                          <a:solidFill>
                            <a:schemeClr val="tx1"/>
                          </a:solidFill>
                          <a:latin typeface="Calibri" pitchFamily="34" charset="0"/>
                          <a:ea typeface="+mn-ea"/>
                          <a:cs typeface="Calibri" pitchFamily="34" charset="0"/>
                        </a:rPr>
                        <a:t>private  String email;</a:t>
                      </a:r>
                    </a:p>
                    <a:p>
                      <a:r>
                        <a:rPr lang="en-US" sz="1200" b="1" kern="1200" dirty="0" smtClean="0">
                          <a:solidFill>
                            <a:schemeClr val="tx1"/>
                          </a:solidFill>
                          <a:latin typeface="Calibri" pitchFamily="34" charset="0"/>
                          <a:ea typeface="+mn-ea"/>
                          <a:cs typeface="Calibri" pitchFamily="34" charset="0"/>
                        </a:rPr>
                        <a:t>private 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Autowired</a:t>
                      </a:r>
                      <a:endParaRPr lang="en-US" sz="1200" kern="1200" dirty="0" smtClean="0">
                        <a:solidFill>
                          <a:schemeClr val="tx1"/>
                        </a:solidFill>
                        <a:latin typeface="Calibri" pitchFamily="34" charset="0"/>
                        <a:ea typeface="+mn-ea"/>
                        <a:cs typeface="Calibri" pitchFamily="34" charset="0"/>
                      </a:endParaRPr>
                    </a:p>
                    <a:p>
                      <a:r>
                        <a:rPr lang="en-US" sz="1200" b="1" kern="1200" dirty="0" smtClean="0">
                          <a:solidFill>
                            <a:schemeClr val="tx1"/>
                          </a:solidFill>
                          <a:latin typeface="Calibri" pitchFamily="34" charset="0"/>
                          <a:ea typeface="+mn-ea"/>
                          <a:cs typeface="Calibri" pitchFamily="34" charset="0"/>
                        </a:rPr>
                        <a:t>public void </a:t>
                      </a:r>
                      <a:r>
                        <a:rPr lang="en-US" sz="1200" b="1" kern="1200" dirty="0" err="1" smtClean="0">
                          <a:solidFill>
                            <a:schemeClr val="tx1"/>
                          </a:solidFill>
                          <a:latin typeface="Calibri" pitchFamily="34" charset="0"/>
                          <a:ea typeface="+mn-ea"/>
                          <a:cs typeface="Calibri" pitchFamily="34" charset="0"/>
                        </a:rPr>
                        <a:t>setAddress</a:t>
                      </a:r>
                      <a:r>
                        <a:rPr lang="en-US" sz="1200" b="1" kern="1200" dirty="0" smtClean="0">
                          <a:solidFill>
                            <a:schemeClr val="tx1"/>
                          </a:solidFill>
                          <a:latin typeface="Calibri" pitchFamily="34" charset="0"/>
                          <a:ea typeface="+mn-ea"/>
                          <a:cs typeface="Calibri" pitchFamily="34" charset="0"/>
                        </a:rPr>
                        <a:t>(Address </a:t>
                      </a:r>
                      <a:r>
                        <a:rPr lang="en-US" sz="1200" b="1" kern="1200" dirty="0" err="1" smtClean="0">
                          <a:solidFill>
                            <a:schemeClr val="tx1"/>
                          </a:solidFill>
                          <a:latin typeface="Calibri" pitchFamily="34" charset="0"/>
                          <a:ea typeface="+mn-ea"/>
                          <a:cs typeface="Calibri" pitchFamily="34" charset="0"/>
                        </a:rPr>
                        <a:t>address</a:t>
                      </a:r>
                      <a:r>
                        <a:rPr lang="en-US" sz="1200" b="1" kern="1200" dirty="0" smtClean="0">
                          <a:solidFill>
                            <a:schemeClr val="tx1"/>
                          </a:solidFill>
                          <a:latin typeface="Calibri" pitchFamily="34" charset="0"/>
                          <a:ea typeface="+mn-ea"/>
                          <a:cs typeface="Calibri" pitchFamily="34" charset="0"/>
                        </a:rPr>
                        <a:t>) {</a:t>
                      </a:r>
                    </a:p>
                    <a:p>
                      <a:r>
                        <a:rPr lang="en-US" sz="1200" b="1" kern="1200" dirty="0" err="1" smtClean="0">
                          <a:solidFill>
                            <a:schemeClr val="tx1"/>
                          </a:solidFill>
                          <a:latin typeface="Calibri" pitchFamily="34" charset="0"/>
                          <a:ea typeface="+mn-ea"/>
                          <a:cs typeface="Calibri" pitchFamily="34" charset="0"/>
                        </a:rPr>
                        <a:t>this.address</a:t>
                      </a:r>
                      <a:r>
                        <a:rPr lang="en-US" sz="1200" b="1" kern="1200" dirty="0" smtClean="0">
                          <a:solidFill>
                            <a:schemeClr val="tx1"/>
                          </a:solidFill>
                          <a:latin typeface="Calibri" pitchFamily="34" charset="0"/>
                          <a:ea typeface="+mn-ea"/>
                          <a:cs typeface="Calibri" pitchFamily="34" charset="0"/>
                        </a:rPr>
                        <a:t> = address;</a:t>
                      </a:r>
                    </a:p>
                    <a:p>
                      <a:r>
                        <a:rPr lang="en-US" sz="1200" kern="1200" dirty="0" smtClean="0">
                          <a:solidFill>
                            <a:schemeClr val="tx1"/>
                          </a:solidFill>
                          <a:latin typeface="Calibri" pitchFamily="34" charset="0"/>
                          <a:ea typeface="+mn-ea"/>
                          <a:cs typeface="Calibri" pitchFamily="34" charset="0"/>
                        </a:rPr>
                        <a:t>}</a:t>
                      </a:r>
                    </a:p>
                    <a:p>
                      <a:r>
                        <a:rPr lang="en-US" sz="1200" b="1" kern="1200" dirty="0" smtClean="0">
                          <a:solidFill>
                            <a:schemeClr val="tx1"/>
                          </a:solidFill>
                          <a:latin typeface="Calibri" pitchFamily="34" charset="0"/>
                          <a:ea typeface="+mn-ea"/>
                          <a:cs typeface="Calibri" pitchFamily="34" charset="0"/>
                        </a:rPr>
                        <a:t>public Address </a:t>
                      </a:r>
                      <a:r>
                        <a:rPr lang="en-US" sz="1200" b="1" kern="1200" dirty="0" err="1" smtClean="0">
                          <a:solidFill>
                            <a:schemeClr val="tx1"/>
                          </a:solidFill>
                          <a:latin typeface="Calibri" pitchFamily="34" charset="0"/>
                          <a:ea typeface="+mn-ea"/>
                          <a:cs typeface="Calibri" pitchFamily="34" charset="0"/>
                        </a:rPr>
                        <a:t>getAddress</a:t>
                      </a:r>
                      <a:r>
                        <a:rPr lang="en-US" sz="1200" b="1" kern="1200" dirty="0" smtClean="0">
                          <a:solidFill>
                            <a:schemeClr val="tx1"/>
                          </a:solidFill>
                          <a:latin typeface="Calibri" pitchFamily="34" charset="0"/>
                          <a:ea typeface="+mn-ea"/>
                          <a:cs typeface="Calibri" pitchFamily="34" charset="0"/>
                        </a:rPr>
                        <a:t>() {</a:t>
                      </a:r>
                    </a:p>
                    <a:p>
                      <a:r>
                        <a:rPr lang="en-US" sz="1200" b="1" kern="1200" dirty="0" smtClean="0">
                          <a:solidFill>
                            <a:schemeClr val="tx1"/>
                          </a:solidFill>
                          <a:latin typeface="Calibri" pitchFamily="34" charset="0"/>
                          <a:ea typeface="+mn-ea"/>
                          <a:cs typeface="Calibri" pitchFamily="34" charset="0"/>
                        </a:rPr>
                        <a:t>return address;</a:t>
                      </a:r>
                    </a:p>
                    <a:p>
                      <a:r>
                        <a:rPr lang="en-US" sz="1200"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//setter and getter methods</a:t>
                      </a:r>
                      <a:endParaRPr lang="en-IN" sz="1200" b="1" dirty="0" smtClean="0">
                        <a:latin typeface="Calibri" pitchFamily="34" charset="0"/>
                        <a:cs typeface="Calibri" pitchFamily="34" charset="0"/>
                      </a:endParaRPr>
                    </a:p>
                    <a:p>
                      <a:r>
                        <a:rPr lang="en-US" sz="1200" kern="1200" dirty="0" smtClean="0">
                          <a:solidFill>
                            <a:schemeClr val="tx1"/>
                          </a:solidFill>
                          <a:latin typeface="Calibri" pitchFamily="34" charset="0"/>
                          <a:ea typeface="+mn-ea"/>
                          <a:cs typeface="Calibri" pitchFamily="34" charset="0"/>
                        </a:rPr>
                        <a:t>}</a:t>
                      </a:r>
                      <a:endParaRPr lang="en-US" sz="1200" dirty="0">
                        <a:latin typeface="Calibri" pitchFamily="34" charset="0"/>
                        <a:cs typeface="Calibri" pitchFamily="34" charset="0"/>
                      </a:endParaRPr>
                    </a:p>
                  </a:txBody>
                  <a:tcPr/>
                </a:tc>
                <a:tc>
                  <a:txBody>
                    <a:bodyPr/>
                    <a:lstStyle/>
                    <a:p>
                      <a:r>
                        <a:rPr lang="en-US" sz="1200" b="1" kern="1200" dirty="0" smtClean="0">
                          <a:solidFill>
                            <a:schemeClr val="tx1"/>
                          </a:solidFill>
                          <a:latin typeface="Calibri" pitchFamily="34" charset="0"/>
                          <a:ea typeface="+mn-ea"/>
                          <a:cs typeface="Calibri" pitchFamily="34" charset="0"/>
                        </a:rPr>
                        <a:t>public class Address {</a:t>
                      </a:r>
                    </a:p>
                    <a:p>
                      <a:r>
                        <a:rPr lang="en-US" sz="1200" b="1" kern="1200" dirty="0" smtClean="0">
                          <a:solidFill>
                            <a:schemeClr val="tx1"/>
                          </a:solidFill>
                          <a:latin typeface="Calibri" pitchFamily="34" charset="0"/>
                          <a:ea typeface="+mn-ea"/>
                          <a:cs typeface="Calibri" pitchFamily="34" charset="0"/>
                        </a:rPr>
                        <a:t>private String city;</a:t>
                      </a:r>
                    </a:p>
                    <a:p>
                      <a:r>
                        <a:rPr lang="en-US" sz="1200" b="1" kern="1200" dirty="0" smtClean="0">
                          <a:solidFill>
                            <a:schemeClr val="tx1"/>
                          </a:solidFill>
                          <a:latin typeface="Calibri" pitchFamily="34" charset="0"/>
                          <a:ea typeface="+mn-ea"/>
                          <a:cs typeface="Calibri" pitchFamily="34" charset="0"/>
                        </a:rPr>
                        <a:t>private Integer pin;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//setter and getter methods</a:t>
                      </a:r>
                      <a:endParaRPr lang="en-IN" sz="1200" b="1" dirty="0" smtClean="0">
                        <a:latin typeface="Calibri" pitchFamily="34" charset="0"/>
                        <a:cs typeface="Calibri" pitchFamily="34" charset="0"/>
                      </a:endParaRPr>
                    </a:p>
                    <a:p>
                      <a:r>
                        <a:rPr lang="en-US" sz="1200" b="1" kern="1200" dirty="0" smtClean="0">
                          <a:solidFill>
                            <a:schemeClr val="tx1"/>
                          </a:solidFill>
                          <a:latin typeface="Calibri" pitchFamily="34" charset="0"/>
                          <a:ea typeface="+mn-ea"/>
                          <a:cs typeface="Calibri" pitchFamily="34" charset="0"/>
                        </a:rPr>
                        <a:t>}</a:t>
                      </a:r>
                      <a:endParaRPr lang="en-US" sz="12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3351</Words>
  <Application>Microsoft Office PowerPoint</Application>
  <PresentationFormat>On-screen Show (16:9)</PresentationFormat>
  <Paragraphs>815</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Theme1</vt:lpstr>
      <vt:lpstr>Slide 1</vt:lpstr>
      <vt:lpstr>Spring 2.5 Annotations</vt:lpstr>
      <vt:lpstr>Spring Autowiring Collaborators</vt:lpstr>
      <vt:lpstr>Auto-wiring modes In Spring.</vt:lpstr>
      <vt:lpstr>XML based configuration: byName</vt:lpstr>
      <vt:lpstr>XML based configuration: byName</vt:lpstr>
      <vt:lpstr>Bean.xml</vt:lpstr>
      <vt:lpstr>@Autowired</vt:lpstr>
      <vt:lpstr>@Autowired on Setter Methods:</vt:lpstr>
      <vt:lpstr>Bean.xml</vt:lpstr>
      <vt:lpstr>@Autowired on properties::</vt:lpstr>
      <vt:lpstr>@Autowired on constructor:</vt:lpstr>
      <vt:lpstr>@Autowired on constructor:</vt:lpstr>
      <vt:lpstr>@Autowired with Arugments:</vt:lpstr>
      <vt:lpstr>Slide 15</vt:lpstr>
      <vt:lpstr>@Qualifier annotation</vt:lpstr>
      <vt:lpstr>@Value annotation</vt:lpstr>
      <vt:lpstr>Example: @Value annotation</vt:lpstr>
      <vt:lpstr>Spring Auto scanning components</vt:lpstr>
      <vt:lpstr>Is @Component is equivalent to @Service, @Controller , @Repository?</vt:lpstr>
      <vt:lpstr>Example:</vt:lpstr>
      <vt:lpstr>Example(continued)</vt:lpstr>
      <vt:lpstr>Example(continued)</vt:lpstr>
      <vt:lpstr>Example(continued)</vt:lpstr>
      <vt:lpstr>@Resource Annotation</vt:lpstr>
      <vt:lpstr>Example</vt:lpstr>
      <vt:lpstr>Example</vt:lpstr>
      <vt:lpstr>@Required Annotation</vt:lpstr>
      <vt:lpstr>Example: @Required</vt:lpstr>
      <vt:lpstr>@Configuration &amp; @Bean Annotations:</vt:lpstr>
      <vt:lpstr>Example</vt:lpstr>
      <vt:lpstr>Example Continued</vt:lpstr>
      <vt:lpstr>Slide 33</vt:lpstr>
      <vt:lpstr>JDBC with Spring</vt:lpstr>
      <vt:lpstr>Consistency in Exception Hierarchy</vt:lpstr>
      <vt:lpstr>Consistency in Exception Hierarchy</vt:lpstr>
      <vt:lpstr>Consistency in Abstract classes: </vt:lpstr>
      <vt:lpstr>Core JDBC class:</vt:lpstr>
      <vt:lpstr>Class Diagram of JDBC:</vt:lpstr>
      <vt:lpstr>Data Access Using Spring Framework JDBC - Using JdbcTemplate</vt:lpstr>
      <vt:lpstr>Exception hierarchy in Spring data support</vt:lpstr>
      <vt:lpstr>Example: SpringJDBC</vt:lpstr>
      <vt:lpstr>Example: cont.. EmployeeMapper.java</vt:lpstr>
      <vt:lpstr>Example: cont.. EmployeeDaoImpl.java</vt:lpstr>
      <vt:lpstr>Example: cont.. EmployeeDaoImpl.java</vt:lpstr>
      <vt:lpstr>Example: cont.. EmployeeDaoImpl.java</vt:lpstr>
      <vt:lpstr>Example: cont.. Bean.xml</vt:lpstr>
      <vt:lpstr>SimpleJdbcTemplate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2016-08-31T06:03:11Z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