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2" r:id="rId1"/>
  </p:sldMasterIdLst>
  <p:notesMasterIdLst>
    <p:notesMasterId r:id="rId56"/>
  </p:notesMasterIdLst>
  <p:sldIdLst>
    <p:sldId id="408" r:id="rId2"/>
    <p:sldId id="409" r:id="rId3"/>
    <p:sldId id="458" r:id="rId4"/>
    <p:sldId id="459" r:id="rId5"/>
    <p:sldId id="478" r:id="rId6"/>
    <p:sldId id="461" r:id="rId7"/>
    <p:sldId id="460" r:id="rId8"/>
    <p:sldId id="464" r:id="rId9"/>
    <p:sldId id="462" r:id="rId10"/>
    <p:sldId id="463" r:id="rId11"/>
    <p:sldId id="465" r:id="rId12"/>
    <p:sldId id="468" r:id="rId13"/>
    <p:sldId id="467" r:id="rId14"/>
    <p:sldId id="469" r:id="rId15"/>
    <p:sldId id="470" r:id="rId16"/>
    <p:sldId id="471" r:id="rId17"/>
    <p:sldId id="473" r:id="rId18"/>
    <p:sldId id="474" r:id="rId19"/>
    <p:sldId id="479" r:id="rId20"/>
    <p:sldId id="480" r:id="rId21"/>
    <p:sldId id="481" r:id="rId22"/>
    <p:sldId id="482" r:id="rId23"/>
    <p:sldId id="483" r:id="rId24"/>
    <p:sldId id="484" r:id="rId25"/>
    <p:sldId id="486" r:id="rId26"/>
    <p:sldId id="485" r:id="rId27"/>
    <p:sldId id="487" r:id="rId28"/>
    <p:sldId id="488" r:id="rId29"/>
    <p:sldId id="489" r:id="rId30"/>
    <p:sldId id="490" r:id="rId31"/>
    <p:sldId id="491" r:id="rId32"/>
    <p:sldId id="492" r:id="rId33"/>
    <p:sldId id="493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504" r:id="rId45"/>
    <p:sldId id="505" r:id="rId46"/>
    <p:sldId id="506" r:id="rId47"/>
    <p:sldId id="507" r:id="rId48"/>
    <p:sldId id="508" r:id="rId49"/>
    <p:sldId id="509" r:id="rId50"/>
    <p:sldId id="510" r:id="rId51"/>
    <p:sldId id="511" r:id="rId52"/>
    <p:sldId id="512" r:id="rId53"/>
    <p:sldId id="513" r:id="rId54"/>
    <p:sldId id="457" r:id="rId5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B450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30" autoAdjust="0"/>
    <p:restoredTop sz="94386" autoAdjust="0"/>
  </p:normalViewPr>
  <p:slideViewPr>
    <p:cSldViewPr>
      <p:cViewPr>
        <p:scale>
          <a:sx n="100" d="100"/>
          <a:sy n="100" d="100"/>
        </p:scale>
        <p:origin x="-54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0F5C750-DFCB-42F1-BA65-C2C075AB8A2A}" type="datetimeFigureOut">
              <a:rPr lang="en-US"/>
              <a:pPr>
                <a:defRPr/>
              </a:pPr>
              <a:t>5/21/2015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41C3C4F-D3EE-46B9-BC9F-0C5417214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5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0FFCFD-FFEC-4DF8-B038-B454C3F4D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77828" name="Rectangl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524CB-5A1F-44A8-A2BA-82FD55A91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363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1030396-71D7-4DE4-9301-B8C58A65D834}" type="datetime1">
              <a:rPr lang="en-US" smtClean="0"/>
              <a:pPr>
                <a:defRPr/>
              </a:pPr>
              <a:t>5/21/2015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177800"/>
            <a:ext cx="5867400" cy="273050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CBADA6B4-663E-4EE1-9346-45D7E91C3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5CD7F-492F-4140-ADED-23D3D4269087}" type="datetime1">
              <a:rPr lang="en-US" smtClean="0"/>
              <a:pPr>
                <a:defRPr/>
              </a:pPr>
              <a:t>5/21/2015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FCEB6-9093-4AA6-8CC7-8FD66D634C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1A1C12-756F-428E-8C3E-06F546FE0D54}" type="datetime1">
              <a:rPr lang="en-US" smtClean="0"/>
              <a:pPr>
                <a:defRPr/>
              </a:pPr>
              <a:t>5/21/2015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7050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02980F9-4969-4F79-BBDB-965FF55F17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1060BBFB-AA52-46D9-BBD2-BD0D85AE8E80}" type="datetime1">
              <a:rPr lang="en-US" smtClean="0"/>
              <a:pPr>
                <a:defRPr/>
              </a:pPr>
              <a:t>5/21/2015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93403362-4608-4E66-9D21-0887EF6677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C1CB50F8-83B5-4E49-A293-4DDB041AA9E1}" type="datetime1">
              <a:rPr lang="en-US" smtClean="0"/>
              <a:pPr>
                <a:defRPr/>
              </a:pPr>
              <a:t>5/21/2015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2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D685A3A4-D9DC-4196-81C3-82E37DCB9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1EBDA-1B96-4EDA-9A31-35BA44E3B28F}" type="datetime1">
              <a:rPr lang="en-US" smtClean="0"/>
              <a:pPr>
                <a:defRPr/>
              </a:pPr>
              <a:t>5/21/2015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65A7C-A40A-4F08-860A-C04AE8EFCD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4DE045-897E-43F2-817E-479F4E21F3C3}" type="datetime1">
              <a:rPr lang="en-US" smtClean="0"/>
              <a:pPr>
                <a:defRPr/>
              </a:pPr>
              <a:t>5/21/2015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46A03CA0-6874-4CB9-B7DC-FC0B4EB74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F72E4-7226-4721-A1F8-309FB886398B}" type="datetime1">
              <a:rPr lang="en-US" smtClean="0"/>
              <a:pPr>
                <a:defRPr/>
              </a:pPr>
              <a:t>5/21/2015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CE105-250C-4E6D-BC3E-CE35E13FA6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525" y="3429000"/>
            <a:ext cx="9144000" cy="66516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3497263"/>
            <a:ext cx="1463675" cy="5349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3490913"/>
            <a:ext cx="7589837" cy="53498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0"/>
            <a:ext cx="100013" cy="51498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4638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04632932-A53C-4D13-AF6D-5AFB034F9207}" type="datetime1">
              <a:rPr lang="en-US" smtClean="0"/>
              <a:pPr>
                <a:defRPr/>
              </a:pPr>
              <a:t>5/21/2015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8"/>
            <a:ext cx="1447800" cy="498475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>
              <a:defRPr/>
            </a:pPr>
            <a:fld id="{428E7C1F-1221-4058-8989-BB5F2B4E7F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300"/>
            <a:ext cx="4572000" cy="273050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352550"/>
            <a:ext cx="8153400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7EFF9F7-BFB8-4698-9259-9F212830C1B6}" type="datetime1">
              <a:rPr lang="en-US" smtClean="0"/>
              <a:pPr>
                <a:defRPr/>
              </a:pPr>
              <a:t>5/21/2015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095375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8713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8713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950"/>
            <a:ext cx="533400" cy="18256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7E8F9D7-FE14-4B9B-8F81-F42B62A56D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3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17475"/>
            <a:ext cx="8153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3" r:id="rId2"/>
    <p:sldLayoutId id="2147484067" r:id="rId3"/>
    <p:sldLayoutId id="2147484068" r:id="rId4"/>
    <p:sldLayoutId id="2147484069" r:id="rId5"/>
    <p:sldLayoutId id="2147484064" r:id="rId6"/>
    <p:sldLayoutId id="2147484070" r:id="rId7"/>
    <p:sldLayoutId id="2147484065" r:id="rId8"/>
    <p:sldLayoutId id="2147484071" r:id="rId9"/>
  </p:sldLayoutIdLst>
  <p:transition spd="med">
    <p:cut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endParaRPr lang="en-US" sz="3600" b="1" dirty="0" smtClean="0">
              <a:latin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 algn="ctr" eaLnBrk="1" hangingPunct="1">
              <a:buNone/>
            </a:pPr>
            <a:r>
              <a:rPr lang="en-US" sz="2000" b="1" u="sng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Day-3</a:t>
            </a:r>
          </a:p>
          <a:p>
            <a:pPr algn="ctr" eaLnBrk="1" hangingPunct="1">
              <a:buNone/>
            </a:pPr>
            <a:r>
              <a:rPr lang="en-US" sz="2000" b="1" u="sng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By: </a:t>
            </a:r>
            <a:r>
              <a:rPr lang="en-US" sz="2000" b="1" u="sng" dirty="0" err="1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Saurabh</a:t>
            </a:r>
            <a:r>
              <a:rPr lang="en-US" sz="2000" b="1" u="sng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 Kumar Sharma</a:t>
            </a:r>
            <a:endParaRPr lang="en-US" sz="2000" b="1" u="sng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1928808"/>
            <a:ext cx="52292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Example: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JoinPoint</a:t>
            </a:r>
            <a:endParaRPr lang="en-US" sz="2800" b="1" dirty="0" smtClean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</p:nvPr>
        </p:nvGraphicFramePr>
        <p:xfrm>
          <a:off x="609600" y="1492250"/>
          <a:ext cx="7923214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1607"/>
                <a:gridCol w="3961607"/>
              </a:tblGrid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&lt;?xml version="1.0" encoding="UTF-8"?&gt;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&lt;beans ..&gt;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aop:aspectj-autoproxy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 /&gt;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&lt;bean id="employee" class="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com.Employee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&lt;property name="name" value="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Saurabh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&lt;property name="company" value="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wipro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&lt;/bean&gt;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&lt;bean id="observer" class="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com.Observer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&lt;/beans&gt;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package com;</a:t>
                      </a:r>
                    </a:p>
                    <a:p>
                      <a:pPr marL="0" algn="l" rtl="0" eaLnBrk="1" hangingPunct="1"/>
                      <a:endParaRPr lang="en-US" sz="1000" b="1" kern="1200" dirty="0" smtClean="0">
                        <a:solidFill>
                          <a:srgbClr val="7F0055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org.springframework.context.ApplicationContext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import org.springframework.context.support.ClassPathXmlApplicationContext;</a:t>
                      </a:r>
                    </a:p>
                    <a:p>
                      <a:pPr marL="0" algn="l" rtl="0" eaLnBrk="1" hangingPunct="1"/>
                      <a:endParaRPr lang="en-US" sz="1000" b="1" kern="1200" dirty="0" smtClean="0">
                        <a:solidFill>
                          <a:srgbClr val="7F0055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EmployeeMain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public static void main(String as[])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rtl="0" eaLnBrk="1" hangingPunct="1"/>
                      <a:r>
                        <a:rPr lang="fr-FR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ApplicationContext</a:t>
                      </a:r>
                      <a:r>
                        <a:rPr lang="fr-FR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context</a:t>
                      </a:r>
                      <a:r>
                        <a:rPr lang="fr-FR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 = new </a:t>
                      </a:r>
                      <a:r>
                        <a:rPr lang="fr-FR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ClassPathXmlApplicationContext</a:t>
                      </a:r>
                      <a:r>
                        <a:rPr lang="fr-FR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("Bean.xml");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                Employee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employee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 = (Employee)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context.getBean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("employee");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employee.printEmployee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rtl="0" eaLnBrk="1" hangingPunct="1"/>
                      <a:endParaRPr lang="en-US" sz="1000" b="1" kern="1200" dirty="0" smtClean="0">
                        <a:solidFill>
                          <a:srgbClr val="7F0055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PiontCut</a:t>
            </a:r>
            <a:endParaRPr lang="en-US" sz="28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IN" sz="1600" dirty="0" smtClean="0">
                <a:latin typeface="Calibri" pitchFamily="34" charset="0"/>
                <a:cs typeface="Calibri" pitchFamily="34" charset="0"/>
              </a:rPr>
              <a:t>A rule for matching the parts of the object model that the functionality will be applied to.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sz="1600" b="1" i="1" dirty="0" err="1" smtClean="0">
                <a:latin typeface="Calibri" pitchFamily="34" charset="0"/>
                <a:cs typeface="Calibri" pitchFamily="34" charset="0"/>
              </a:rPr>
              <a:t>Pointcut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or a </a:t>
            </a:r>
            <a:r>
              <a:rPr lang="en-US" sz="1600" b="1" i="1" dirty="0" err="1" smtClean="0">
                <a:latin typeface="Calibri" pitchFamily="34" charset="0"/>
                <a:cs typeface="Calibri" pitchFamily="34" charset="0"/>
              </a:rPr>
              <a:t>Pointcut</a:t>
            </a:r>
            <a:r>
              <a:rPr lang="en-US" sz="1600" b="1" i="1" dirty="0" smtClean="0">
                <a:latin typeface="Calibri" pitchFamily="34" charset="0"/>
                <a:cs typeface="Calibri" pitchFamily="34" charset="0"/>
              </a:rPr>
              <a:t> Definition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will exactly tell on which </a:t>
            </a:r>
            <a:r>
              <a:rPr lang="en-US" sz="1600" b="1" i="1" dirty="0" smtClean="0">
                <a:latin typeface="Calibri" pitchFamily="34" charset="0"/>
                <a:cs typeface="Calibri" pitchFamily="34" charset="0"/>
              </a:rPr>
              <a:t>Join Points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the </a:t>
            </a:r>
            <a:r>
              <a:rPr lang="en-US" sz="1600" b="1" i="1" dirty="0" smtClean="0">
                <a:latin typeface="Calibri" pitchFamily="34" charset="0"/>
                <a:cs typeface="Calibri" pitchFamily="34" charset="0"/>
              </a:rPr>
              <a:t>Aspects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will be applied. </a:t>
            </a:r>
          </a:p>
          <a:p>
            <a:r>
              <a:rPr lang="en-IN" sz="1600" dirty="0" smtClean="0">
                <a:latin typeface="Calibri" pitchFamily="34" charset="0"/>
                <a:cs typeface="Calibri" pitchFamily="34" charset="0"/>
              </a:rPr>
              <a:t>This is analogous to the rule defining when a database trigger would apply.</a:t>
            </a:r>
          </a:p>
          <a:p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Pointcut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are expressions that is matched with join points to determine whether advice needs to be executed or not.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Pointcut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uses different kinds of expressions that are matched with the join points and Spring framework uses the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AspectJ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pointcut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expression language.</a:t>
            </a:r>
            <a:endParaRPr lang="en-IN" sz="16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IN" sz="1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Example: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PointCut</a:t>
            </a:r>
            <a:endParaRPr lang="en-US" sz="2800" b="1" dirty="0" smtClean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</p:nvPr>
        </p:nvGraphicFramePr>
        <p:xfrm>
          <a:off x="1753401" y="1492250"/>
          <a:ext cx="3961607" cy="326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16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package com;</a:t>
                      </a:r>
                    </a:p>
                    <a:p>
                      <a:endParaRPr lang="en-US" sz="130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import </a:t>
                      </a:r>
                      <a:r>
                        <a:rPr lang="en-US" sz="1300" b="1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org.aspectj.lang.annotation.Aspect</a:t>
                      </a:r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;</a:t>
                      </a:r>
                    </a:p>
                    <a:p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import </a:t>
                      </a:r>
                      <a:r>
                        <a:rPr lang="en-US" sz="1300" b="1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org.aspectj.lang.annotation.Before</a:t>
                      </a:r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;</a:t>
                      </a:r>
                    </a:p>
                    <a:p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import </a:t>
                      </a:r>
                      <a:r>
                        <a:rPr lang="en-US" sz="1300" b="1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org.aspectj.lang.annotation.Pointcut</a:t>
                      </a:r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;</a:t>
                      </a:r>
                    </a:p>
                    <a:p>
                      <a:endParaRPr lang="en-US" sz="130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@Aspect</a:t>
                      </a:r>
                    </a:p>
                    <a:p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public class </a:t>
                      </a:r>
                      <a:r>
                        <a:rPr lang="en-US" sz="1300" b="1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EmployeeAspectPointCut</a:t>
                      </a:r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{</a:t>
                      </a:r>
                    </a:p>
                    <a:p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@Before("</a:t>
                      </a:r>
                      <a:r>
                        <a:rPr lang="en-US" sz="13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getNamePointcut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()")</a:t>
                      </a:r>
                    </a:p>
                    <a:p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public void </a:t>
                      </a:r>
                      <a:r>
                        <a:rPr lang="en-US" sz="1300" b="1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beforeAdvice</a:t>
                      </a:r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()</a:t>
                      </a:r>
                    </a:p>
                    <a:p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{</a:t>
                      </a:r>
                    </a:p>
                    <a:p>
                      <a:r>
                        <a:rPr lang="en-US" sz="13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System.</a:t>
                      </a:r>
                      <a:r>
                        <a:rPr lang="en-US" sz="1300" i="1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out.println</a:t>
                      </a:r>
                      <a:r>
                        <a:rPr lang="en-US" sz="1300" i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("Executing </a:t>
                      </a:r>
                      <a:r>
                        <a:rPr lang="en-US" sz="1300" i="1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PointCut</a:t>
                      </a:r>
                      <a:r>
                        <a:rPr lang="en-US" sz="1300" i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on </a:t>
                      </a:r>
                      <a:r>
                        <a:rPr lang="en-US" sz="1300" i="1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getName</a:t>
                      </a:r>
                      <a:r>
                        <a:rPr lang="en-US" sz="1300" i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()");</a:t>
                      </a:r>
                    </a:p>
                    <a:p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}</a:t>
                      </a:r>
                    </a:p>
                    <a:p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@</a:t>
                      </a:r>
                      <a:r>
                        <a:rPr lang="en-US" sz="13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Pointcut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("execution(public String </a:t>
                      </a:r>
                      <a:r>
                        <a:rPr lang="en-US" sz="13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getName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())")</a:t>
                      </a:r>
                    </a:p>
                    <a:p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</a:t>
                      </a:r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public void </a:t>
                      </a:r>
                      <a:r>
                        <a:rPr lang="en-US" sz="1300" b="1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getNamePointcut</a:t>
                      </a:r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(){}</a:t>
                      </a:r>
                    </a:p>
                    <a:p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Advice</a:t>
            </a: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Advice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refers to the actual implementation code for an 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Aspect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This is analogous to the implementation of the database trigger.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The following are the different types of aspects available in Spring. </a:t>
            </a:r>
            <a:endParaRPr lang="en-IN" sz="1400" dirty="0" smtClean="0">
              <a:latin typeface="Calibri" pitchFamily="34" charset="0"/>
              <a:cs typeface="Calibri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Before Advice</a:t>
            </a:r>
            <a:endParaRPr lang="en-IN" sz="1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After Advice</a:t>
            </a:r>
            <a:endParaRPr lang="en-IN" sz="1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Throws Advice</a:t>
            </a:r>
            <a:endParaRPr lang="en-IN" sz="1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Around Advice</a:t>
            </a:r>
            <a:endParaRPr lang="en-IN" sz="1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IN" sz="1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IN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Before Advice</a:t>
            </a: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Before Advice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is used to intercept before the method execution starts .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Usage: System should make security </a:t>
            </a:r>
            <a:r>
              <a:rPr lang="en-US" sz="1400" u="sng" dirty="0" smtClean="0">
                <a:latin typeface="Calibri" pitchFamily="34" charset="0"/>
                <a:cs typeface="Calibri" pitchFamily="34" charset="0"/>
              </a:rPr>
              <a:t>check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on users before allowing them to accessing resources. 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Here we can have a Before Advice that contains code which implements the User Authentication </a:t>
            </a:r>
            <a:r>
              <a:rPr lang="en-US" sz="1400" u="sng" dirty="0" smtClean="0">
                <a:latin typeface="Calibri" pitchFamily="34" charset="0"/>
                <a:cs typeface="Calibri" pitchFamily="34" charset="0"/>
              </a:rPr>
              <a:t>Logic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. </a:t>
            </a:r>
            <a:endParaRPr lang="en-IN" sz="1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After Advice</a:t>
            </a: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After Advice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will be useful if some logic has to be executed before 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Returning the Control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within a method execution.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This advice is represented by the interface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org.springframework.aop.AfterReturningAdvice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Usage: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It is common in Application to delete the Session Data and the various information pertaining to a user, after he has logged out from the Application.</a:t>
            </a:r>
          </a:p>
          <a:p>
            <a:pPr lvl="1">
              <a:buNone/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Throw Advice</a:t>
            </a: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When some kind of exception happens during the execution of a method, then to handle the exception properly, 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Throws Advice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can be used.</a:t>
            </a:r>
          </a:p>
          <a:p>
            <a:r>
              <a:rPr lang="en-US" sz="1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org.springframework.aop.ThrowsAdvice</a:t>
            </a:r>
            <a:endParaRPr lang="en-US" sz="1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The method signature inside the 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Throws Advice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can take any of the following form :</a:t>
            </a:r>
          </a:p>
          <a:p>
            <a:pPr lvl="1"/>
            <a:r>
              <a:rPr lang="en-US" sz="1400" dirty="0" smtClean="0">
                <a:latin typeface="Calibri" pitchFamily="34" charset="0"/>
                <a:cs typeface="Calibri" pitchFamily="34" charset="0"/>
              </a:rPr>
              <a:t>public void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afterThrowing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(Exception ex)</a:t>
            </a:r>
          </a:p>
          <a:p>
            <a:pPr lvl="1"/>
            <a:r>
              <a:rPr lang="en-US" sz="1400" dirty="0" smtClean="0">
                <a:latin typeface="Calibri" pitchFamily="34" charset="0"/>
                <a:cs typeface="Calibri" pitchFamily="34" charset="0"/>
              </a:rPr>
              <a:t>public void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afterThrowing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(Method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method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, Object[]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args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, Object target, Exception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exception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)</a:t>
            </a:r>
            <a:endParaRPr lang="en-IN" sz="1400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Around Advice</a:t>
            </a: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Around Advice provides finer control whether the target method has to be called or not.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In rest of the advices, the return type of the method signature is always void meaning that, the Advice itself cannot change the return arguments of the method call.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But 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Around Advice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can even change the return type, thereby returning a brand new object of other type if needed.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The Around Advice is represented by </a:t>
            </a:r>
            <a:r>
              <a:rPr lang="en-US" sz="1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org.aopalliance.intercept.MethodInterceptor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. </a:t>
            </a:r>
            <a:endParaRPr lang="en-IN" sz="1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Around Advice</a:t>
            </a: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In this code,</a:t>
            </a:r>
          </a:p>
          <a:p>
            <a:pPr lvl="1"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pubic void relate(Object o1, Object o2)</a:t>
            </a:r>
          </a:p>
          <a:p>
            <a:pPr lvl="1"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{    </a:t>
            </a:r>
          </a:p>
          <a:p>
            <a:pPr lvl="1"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	o1.establishRelation(o2);</a:t>
            </a:r>
          </a:p>
          <a:p>
            <a:pPr lvl="1"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}	</a:t>
            </a:r>
            <a:endParaRPr lang="en-IN" sz="1400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Here ,we trying to link b/w two objects but before that ensure the type of the Objects being passed must conform to a standard, by implementing some interfaces. </a:t>
            </a:r>
          </a:p>
          <a:p>
            <a:pPr lvl="1">
              <a:buNone/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Apply  </a:t>
            </a:r>
            <a:r>
              <a:rPr lang="en-US" sz="1400" b="1" i="1" dirty="0" smtClean="0">
                <a:latin typeface="Calibri" pitchFamily="34" charset="0"/>
                <a:cs typeface="Calibri" pitchFamily="34" charset="0"/>
              </a:rPr>
              <a:t>Around Advice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rather than having it in the actual method implementation. </a:t>
            </a:r>
          </a:p>
          <a:p>
            <a:pPr lvl="1">
              <a:buNone/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Example: AOP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</p:nvPr>
        </p:nvGraphicFramePr>
        <p:xfrm>
          <a:off x="609600" y="1492250"/>
          <a:ext cx="7923214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1607"/>
                <a:gridCol w="3961607"/>
              </a:tblGrid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2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package </a:t>
                      </a:r>
                      <a:r>
                        <a:rPr lang="en-US" sz="12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foo</a:t>
                      </a:r>
                      <a:r>
                        <a:rPr lang="en-US" sz="12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rtl="0" eaLnBrk="1" hangingPunct="1"/>
                      <a:endParaRPr lang="en-US" sz="1200" b="1" kern="1200" dirty="0" smtClean="0">
                        <a:solidFill>
                          <a:srgbClr val="7F0055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2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public interface </a:t>
                      </a:r>
                      <a:r>
                        <a:rPr lang="en-US" sz="12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CustomerDao</a:t>
                      </a:r>
                      <a:r>
                        <a:rPr lang="en-US" sz="12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algn="l" rtl="0" eaLnBrk="1" hangingPunct="1"/>
                      <a:r>
                        <a:rPr lang="en-US" sz="12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public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String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addCustomerReturnValue</a:t>
                      </a:r>
                      <a:r>
                        <a:rPr lang="en-US" sz="1200" b="1" smtClean="0">
                          <a:solidFill>
                            <a:srgbClr val="000000"/>
                          </a:solidFill>
                          <a:latin typeface="Consolas"/>
                        </a:rPr>
                        <a:t>()</a:t>
                      </a:r>
                      <a:endParaRPr lang="en-US" sz="1200" b="1" kern="1200" dirty="0" smtClean="0">
                        <a:solidFill>
                          <a:srgbClr val="7F0055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2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rtl="0" eaLnBrk="1" hangingPunct="1"/>
                      <a:r>
                        <a:rPr lang="en-US" sz="12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addCustomerThrowException</a:t>
                      </a:r>
                      <a:r>
                        <a:rPr lang="en-US" sz="12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() throws Exception;</a:t>
                      </a:r>
                    </a:p>
                    <a:p>
                      <a:pPr marL="0" algn="l" rtl="0" eaLnBrk="1" hangingPunct="1"/>
                      <a:r>
                        <a:rPr lang="en-US" sz="12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rtl="0" eaLnBrk="1" hangingPunct="1"/>
                      <a:r>
                        <a:rPr lang="en-US" sz="12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addCustomerAround</a:t>
                      </a:r>
                      <a:r>
                        <a:rPr lang="en-US" sz="12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(String name);</a:t>
                      </a:r>
                    </a:p>
                    <a:p>
                      <a:pPr marL="0" algn="l" rtl="0" eaLnBrk="1" hangingPunct="1"/>
                      <a:r>
                        <a:rPr lang="en-US" sz="12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algn="l"/>
                      <a:endParaRPr lang="en-US" sz="12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package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foo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public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class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CustomerImpl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implements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CustomerDao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{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public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String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addCustomerReturnValue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(){</a:t>
                      </a:r>
                    </a:p>
                    <a:p>
                      <a:pPr algn="l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200" i="1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sz="1200" i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sz="12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2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sz="1200" i="1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addCustomerReturnValue</a:t>
                      </a:r>
                      <a:r>
                        <a:rPr lang="en-US" sz="12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() is running "</a:t>
                      </a:r>
                      <a:r>
                        <a:rPr lang="en-US" sz="12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return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sz="1200" b="1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abc</a:t>
                      </a:r>
                      <a:r>
                        <a:rPr lang="en-US" sz="1200" b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 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public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void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addCustomerThrowException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() </a:t>
                      </a:r>
                      <a:r>
                        <a:rPr lang="en-US" sz="12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throws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Exception {</a:t>
                      </a:r>
                    </a:p>
                    <a:p>
                      <a:pPr algn="l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200" i="1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sz="1200" i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sz="12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2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sz="1200" i="1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addCustomerThrowException</a:t>
                      </a:r>
                      <a:r>
                        <a:rPr lang="en-US" sz="12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() is running "</a:t>
                      </a:r>
                      <a:r>
                        <a:rPr lang="en-US" sz="12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throw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new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Exception(</a:t>
                      </a:r>
                      <a:r>
                        <a:rPr lang="en-US" sz="1200" b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"Generic Error"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</a:p>
                    <a:p>
                      <a:pPr algn="l"/>
                      <a:r>
                        <a:rPr lang="en-US" sz="12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public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void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addCustomerAround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(String name){</a:t>
                      </a:r>
                    </a:p>
                    <a:p>
                      <a:pPr algn="l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200" i="1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sz="1200" i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sz="12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2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sz="1200" i="1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addCustomerAround</a:t>
                      </a:r>
                      <a:r>
                        <a:rPr lang="en-US" sz="12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() is running, </a:t>
                      </a:r>
                      <a:r>
                        <a:rPr lang="en-US" sz="1200" i="1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args</a:t>
                      </a:r>
                      <a:r>
                        <a:rPr lang="en-US" sz="12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 : "</a:t>
                      </a:r>
                      <a:r>
                        <a:rPr lang="en-US" sz="12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+ name);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endParaRPr lang="en-US" sz="28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 algn="ctr">
              <a:buNone/>
            </a:pPr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Spring AOP</a:t>
            </a:r>
            <a:endParaRPr lang="en-IN" sz="36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Example: AOP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</p:nvPr>
        </p:nvGraphicFramePr>
        <p:xfrm>
          <a:off x="609600" y="1492250"/>
          <a:ext cx="7923214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1607"/>
                <a:gridCol w="396160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nsolas"/>
                        </a:rPr>
                        <a:t>@Aspect</a:t>
                      </a:r>
                    </a:p>
                    <a:p>
                      <a:pPr algn="l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nsolas"/>
                        </a:rPr>
                        <a:t>public class 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  <a:latin typeface="Consolas"/>
                        </a:rPr>
                        <a:t>LoggingAspect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nsolas"/>
                        </a:rPr>
                        <a:t> {</a:t>
                      </a:r>
                    </a:p>
                    <a:p>
                      <a:pPr algn="l"/>
                      <a:endParaRPr lang="en-US" sz="1100" b="1" dirty="0" smtClean="0">
                        <a:solidFill>
                          <a:schemeClr val="tx1"/>
                        </a:solidFill>
                        <a:latin typeface="Consolas"/>
                      </a:endParaRPr>
                    </a:p>
                    <a:p>
                      <a:pPr algn="l"/>
                      <a:endParaRPr lang="en-US" sz="1100" b="1" dirty="0" smtClean="0">
                        <a:solidFill>
                          <a:schemeClr val="tx1"/>
                        </a:solidFill>
                        <a:latin typeface="Consolas"/>
                      </a:endParaRPr>
                    </a:p>
                    <a:p>
                      <a:pPr algn="l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nsolas"/>
                        </a:rPr>
                        <a:t>@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  <a:latin typeface="Consolas"/>
                        </a:rPr>
                        <a:t>AfterReturning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nsolas"/>
                        </a:rPr>
                        <a:t>(</a:t>
                      </a:r>
                    </a:p>
                    <a:p>
                      <a:pPr algn="l"/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  <a:latin typeface="Consolas"/>
                        </a:rPr>
                        <a:t>pointcut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nsolas"/>
                        </a:rPr>
                        <a:t> = "execution(* 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  <a:latin typeface="Consolas"/>
                        </a:rPr>
                        <a:t>foo.CustomerDao.addCustomerReturnValue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nsolas"/>
                        </a:rPr>
                        <a:t>(..))",</a:t>
                      </a:r>
                    </a:p>
                    <a:p>
                      <a:pPr algn="l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nsolas"/>
                        </a:rPr>
                        <a:t>returning= "result")</a:t>
                      </a:r>
                    </a:p>
                    <a:p>
                      <a:pPr algn="l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nsolas"/>
                        </a:rPr>
                        <a:t>public void 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  <a:latin typeface="Consolas"/>
                        </a:rPr>
                        <a:t>logAfterReturning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nsolas"/>
                        </a:rPr>
                        <a:t>(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  <a:latin typeface="Consolas"/>
                        </a:rPr>
                        <a:t>JoinPoint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nsolas"/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  <a:latin typeface="Consolas"/>
                        </a:rPr>
                        <a:t>joinPoint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nsolas"/>
                        </a:rPr>
                        <a:t>, Object result) {</a:t>
                      </a:r>
                    </a:p>
                    <a:p>
                      <a:pPr algn="l"/>
                      <a:endParaRPr lang="en-US" sz="1100" b="1" dirty="0" smtClean="0">
                        <a:solidFill>
                          <a:schemeClr val="tx1"/>
                        </a:solidFill>
                        <a:latin typeface="Consolas"/>
                      </a:endParaRPr>
                    </a:p>
                    <a:p>
                      <a:pPr algn="l"/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100" b="1" i="1" dirty="0" err="1" smtClean="0">
                          <a:solidFill>
                            <a:schemeClr val="tx1"/>
                          </a:solidFill>
                          <a:latin typeface="Consolas"/>
                        </a:rPr>
                        <a:t>out.println</a:t>
                      </a:r>
                      <a:r>
                        <a:rPr lang="en-US" sz="1100" b="1" i="1" dirty="0" smtClean="0">
                          <a:solidFill>
                            <a:schemeClr val="tx1"/>
                          </a:solidFill>
                          <a:latin typeface="Consolas"/>
                        </a:rPr>
                        <a:t>("</a:t>
                      </a:r>
                      <a:r>
                        <a:rPr lang="en-US" sz="1100" b="1" i="1" dirty="0" err="1" smtClean="0">
                          <a:solidFill>
                            <a:schemeClr val="tx1"/>
                          </a:solidFill>
                          <a:latin typeface="Consolas"/>
                        </a:rPr>
                        <a:t>logAfterReturning</a:t>
                      </a:r>
                      <a:r>
                        <a:rPr lang="en-US" sz="1100" b="1" i="1" dirty="0" smtClean="0">
                          <a:solidFill>
                            <a:schemeClr val="tx1"/>
                          </a:solidFill>
                          <a:latin typeface="Consolas"/>
                        </a:rPr>
                        <a:t>() is running!");</a:t>
                      </a:r>
                    </a:p>
                    <a:p>
                      <a:pPr algn="l"/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100" b="1" i="1" dirty="0" err="1" smtClean="0">
                          <a:solidFill>
                            <a:schemeClr val="tx1"/>
                          </a:solidFill>
                          <a:latin typeface="Consolas"/>
                        </a:rPr>
                        <a:t>out.println</a:t>
                      </a:r>
                      <a:r>
                        <a:rPr lang="en-US" sz="1100" b="1" i="1" dirty="0" smtClean="0">
                          <a:solidFill>
                            <a:schemeClr val="tx1"/>
                          </a:solidFill>
                          <a:latin typeface="Consolas"/>
                        </a:rPr>
                        <a:t>("hijacked : " + </a:t>
                      </a:r>
                      <a:r>
                        <a:rPr lang="en-US" sz="1100" b="1" i="1" dirty="0" err="1" smtClean="0">
                          <a:solidFill>
                            <a:schemeClr val="tx1"/>
                          </a:solidFill>
                          <a:latin typeface="Consolas"/>
                        </a:rPr>
                        <a:t>joinPoint.getSignature</a:t>
                      </a:r>
                      <a:r>
                        <a:rPr lang="en-US" sz="1100" b="1" i="1" dirty="0" smtClean="0">
                          <a:solidFill>
                            <a:schemeClr val="tx1"/>
                          </a:solidFill>
                          <a:latin typeface="Consolas"/>
                        </a:rPr>
                        <a:t>().</a:t>
                      </a:r>
                      <a:r>
                        <a:rPr lang="en-US" sz="1100" b="1" i="1" dirty="0" err="1" smtClean="0">
                          <a:solidFill>
                            <a:schemeClr val="tx1"/>
                          </a:solidFill>
                          <a:latin typeface="Consolas"/>
                        </a:rPr>
                        <a:t>getName</a:t>
                      </a:r>
                      <a:r>
                        <a:rPr lang="en-US" sz="1100" b="1" i="1" dirty="0" smtClean="0">
                          <a:solidFill>
                            <a:schemeClr val="tx1"/>
                          </a:solidFill>
                          <a:latin typeface="Consolas"/>
                        </a:rPr>
                        <a:t>());</a:t>
                      </a:r>
                    </a:p>
                    <a:p>
                      <a:pPr algn="l"/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100" b="1" i="1" dirty="0" err="1" smtClean="0">
                          <a:solidFill>
                            <a:schemeClr val="tx1"/>
                          </a:solidFill>
                          <a:latin typeface="Consolas"/>
                        </a:rPr>
                        <a:t>out.println</a:t>
                      </a:r>
                      <a:r>
                        <a:rPr lang="en-US" sz="1100" b="1" i="1" dirty="0" smtClean="0">
                          <a:solidFill>
                            <a:schemeClr val="tx1"/>
                          </a:solidFill>
                          <a:latin typeface="Consolas"/>
                        </a:rPr>
                        <a:t>("Method returned value is : " + result);</a:t>
                      </a:r>
                    </a:p>
                    <a:p>
                      <a:pPr algn="l"/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100" b="1" i="1" dirty="0" err="1" smtClean="0">
                          <a:solidFill>
                            <a:schemeClr val="tx1"/>
                          </a:solidFill>
                          <a:latin typeface="Consolas"/>
                        </a:rPr>
                        <a:t>out.println</a:t>
                      </a:r>
                      <a:r>
                        <a:rPr lang="en-US" sz="1100" b="1" i="1" dirty="0" smtClean="0">
                          <a:solidFill>
                            <a:schemeClr val="tx1"/>
                          </a:solidFill>
                          <a:latin typeface="Consolas"/>
                        </a:rPr>
                        <a:t>("******");</a:t>
                      </a:r>
                    </a:p>
                    <a:p>
                      <a:pPr algn="l"/>
                      <a:endParaRPr lang="en-US" sz="1100" b="1" dirty="0" smtClean="0">
                        <a:solidFill>
                          <a:schemeClr val="tx1"/>
                        </a:solidFill>
                        <a:latin typeface="Consolas"/>
                      </a:endParaRPr>
                    </a:p>
                    <a:p>
                      <a:pPr algn="l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Consola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AfterThrowing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pPr marL="0" algn="l" rtl="0" eaLnBrk="1" hangingPunct="1"/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pointcut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 = "execution(* 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foo.CustomerDao.addCustomerThrowException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(..))",</a:t>
                      </a:r>
                    </a:p>
                    <a:p>
                      <a:pPr marL="0" algn="l" rtl="0" eaLnBrk="1" hangingPunct="1"/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throwing= "error")</a:t>
                      </a:r>
                    </a:p>
                    <a:p>
                      <a:pPr marL="0" algn="l" rtl="0" eaLnBrk="1" hangingPunct="1"/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logAfterThrowing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JoinPoint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joinPoint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Throwable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 error) {</a:t>
                      </a:r>
                    </a:p>
                    <a:p>
                      <a:pPr marL="0" algn="l" rtl="0" eaLnBrk="1" hangingPunct="1"/>
                      <a:endParaRPr lang="en-US" sz="1100" b="1" kern="1200" dirty="0" smtClean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logAfterThrowing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() is running!");</a:t>
                      </a:r>
                    </a:p>
                    <a:p>
                      <a:pPr marL="0" algn="l" rtl="0" eaLnBrk="1" hangingPunct="1"/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("hijacked : " + 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joinPoint.getSignature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pPr marL="0" algn="l" rtl="0" eaLnBrk="1" hangingPunct="1"/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("Exception : " + error);</a:t>
                      </a:r>
                    </a:p>
                    <a:p>
                      <a:pPr marL="0" algn="l" rtl="0" eaLnBrk="1" hangingPunct="1"/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("******");</a:t>
                      </a:r>
                    </a:p>
                    <a:p>
                      <a:pPr marL="0" algn="l" rtl="0" eaLnBrk="1" hangingPunct="1"/>
                      <a:endParaRPr lang="en-US" sz="1100" b="1" kern="1200" dirty="0" smtClean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Example: AOP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</p:nvPr>
        </p:nvGraphicFramePr>
        <p:xfrm>
          <a:off x="609600" y="1492250"/>
          <a:ext cx="7923214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1607"/>
                <a:gridCol w="3961607"/>
              </a:tblGrid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@Around("execution(* 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foo.CustomerDao.addCustomerAround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(..))")</a:t>
                      </a:r>
                    </a:p>
                    <a:p>
                      <a:pPr marL="0" algn="l" rtl="0" eaLnBrk="1" hangingPunct="1"/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logAround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ProceedingJoinPoint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joinPoint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) throws 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Throwable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algn="l" rtl="0" eaLnBrk="1" hangingPunct="1"/>
                      <a:endParaRPr lang="en-US" sz="1100" b="1" kern="1200" dirty="0" smtClean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logAround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() is running!");</a:t>
                      </a:r>
                    </a:p>
                    <a:p>
                      <a:pPr marL="0" algn="l" rtl="0" eaLnBrk="1" hangingPunct="1"/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("hijacked method : " + 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joinPoint.getSignature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pPr marL="0" algn="l" rtl="0" eaLnBrk="1" hangingPunct="1"/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("hijacked arguments : " + 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Arrays.toString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joinPoint.getArgs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()));</a:t>
                      </a:r>
                    </a:p>
                    <a:p>
                      <a:pPr marL="0" algn="l" rtl="0" eaLnBrk="1" hangingPunct="1"/>
                      <a:endParaRPr lang="en-US" sz="1100" b="1" kern="1200" dirty="0" smtClean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("Around before is running!");</a:t>
                      </a:r>
                    </a:p>
                    <a:p>
                      <a:pPr marL="0" algn="l" rtl="0" eaLnBrk="1" hangingPunct="1"/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joinPoint.proceed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rtl="0" eaLnBrk="1" hangingPunct="1"/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("Around after is running!");</a:t>
                      </a:r>
                    </a:p>
                    <a:p>
                      <a:pPr marL="0" algn="l" rtl="0" eaLnBrk="1" hangingPunct="1"/>
                      <a:endParaRPr lang="en-US" sz="1100" b="1" kern="1200" dirty="0" smtClean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("******");</a:t>
                      </a:r>
                    </a:p>
                    <a:p>
                      <a:pPr marL="0" algn="l" rtl="0" eaLnBrk="1" hangingPunct="1"/>
                      <a:endParaRPr lang="en-US" sz="1100" b="1" kern="1200" dirty="0" smtClean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CustomerMain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algn="l" rtl="0" eaLnBrk="1" hangingPunct="1"/>
                      <a:endParaRPr lang="en-US" sz="1100" b="1" kern="1200" dirty="0" smtClean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endParaRPr lang="en-US" sz="1100" b="1" kern="1200" dirty="0" smtClean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public static void main(String[] 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) throws Exception  {</a:t>
                      </a:r>
                    </a:p>
                    <a:p>
                      <a:pPr marL="0" algn="l" rtl="0" eaLnBrk="1" hangingPunct="1"/>
                      <a:r>
                        <a:rPr lang="fr-FR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ApplicationContext</a:t>
                      </a: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appContext</a:t>
                      </a: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 = new </a:t>
                      </a:r>
                      <a:r>
                        <a:rPr lang="fr-FR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ClassPathXmlApplicationContext</a:t>
                      </a: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("Beans.xml");</a:t>
                      </a:r>
                    </a:p>
                    <a:p>
                      <a:pPr marL="0" algn="l" rtl="0" eaLnBrk="1" hangingPunct="1"/>
                      <a:endParaRPr lang="en-US" sz="1100" b="1" kern="1200" dirty="0" smtClean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CustomerDao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 customer = (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CustomerDao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appContext.getBean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customerDao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algn="l" rtl="0" eaLnBrk="1" hangingPunct="1"/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customer.addCustomerReturnValue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rtl="0" eaLnBrk="1" hangingPunct="1"/>
                      <a:endParaRPr lang="en-US" sz="1100" b="1" kern="1200" dirty="0" smtClean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customer.addCustomerThrowException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rtl="0" eaLnBrk="1" hangingPunct="1"/>
                      <a:endParaRPr lang="en-US" sz="1100" b="1" kern="1200" dirty="0" smtClean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customer.addCustomerAround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Saurabh</a:t>
                      </a: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algn="l" rtl="0" eaLnBrk="1" hangingPunct="1"/>
                      <a:endParaRPr lang="en-US" sz="1100" b="1" kern="1200" dirty="0" smtClean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rtl="0" eaLnBrk="1" hangingPunct="1"/>
                      <a:endParaRPr lang="en-US" sz="1100" b="1" kern="1200" dirty="0" smtClean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rtl="0" eaLnBrk="1" hangingPunct="1"/>
                      <a:endParaRPr lang="en-US" sz="1100" b="1" kern="1200" dirty="0" smtClean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endParaRPr lang="en-US" sz="28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 lvl="1" algn="ctr">
              <a:buNone/>
            </a:pPr>
            <a:r>
              <a:rPr lang="en-US" sz="4000" b="1" u="sng" dirty="0" smtClean="0">
                <a:latin typeface="Calibri" pitchFamily="34" charset="0"/>
                <a:cs typeface="Calibri" pitchFamily="34" charset="0"/>
              </a:rPr>
              <a:t>Spring MVC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Objective</a:t>
            </a: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Explore the Spring MVC Module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MVC Architecture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Spring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Learn about Spring MVC Components (Dispatcher, Handler Mapping, Controller, View Resolver, View)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What is MVC?</a:t>
            </a: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Model View Controller or MVC is an architectural pattern used in the development of applications.</a:t>
            </a:r>
          </a:p>
          <a:p>
            <a:pPr lvl="1"/>
            <a:r>
              <a:rPr lang="en-US" sz="1400" dirty="0" smtClean="0">
                <a:latin typeface="Calibri" pitchFamily="34" charset="0"/>
                <a:cs typeface="Calibri" pitchFamily="34" charset="0"/>
              </a:rPr>
              <a:t>It is not a new pattern.</a:t>
            </a:r>
          </a:p>
          <a:p>
            <a:pPr lvl="1"/>
            <a:r>
              <a:rPr lang="en-US" sz="1400" dirty="0" smtClean="0">
                <a:latin typeface="Calibri" pitchFamily="34" charset="0"/>
                <a:cs typeface="Calibri" pitchFamily="34" charset="0"/>
              </a:rPr>
              <a:t>It is also not a pattern specific to Java or Web development</a:t>
            </a:r>
          </a:p>
          <a:p>
            <a:pPr lvl="1"/>
            <a:r>
              <a:rPr lang="en-US" sz="1400" dirty="0" smtClean="0">
                <a:latin typeface="Calibri" pitchFamily="34" charset="0"/>
                <a:cs typeface="Calibri" pitchFamily="34" charset="0"/>
              </a:rPr>
              <a:t>In fact, the pattern was first described in 1979.</a:t>
            </a:r>
          </a:p>
          <a:p>
            <a:pPr lvl="1"/>
            <a:r>
              <a:rPr lang="en-US" sz="1400" dirty="0" smtClean="0">
                <a:latin typeface="Calibri" pitchFamily="34" charset="0"/>
                <a:cs typeface="Calibri" pitchFamily="34" charset="0"/>
              </a:rPr>
              <a:t>It was a concept that originated at Xerox Palo Alto Research Center.</a:t>
            </a:r>
          </a:p>
          <a:p>
            <a:pPr lvl="1"/>
            <a:r>
              <a:rPr lang="en-US" sz="1400" dirty="0" smtClean="0">
                <a:latin typeface="Calibri" pitchFamily="34" charset="0"/>
                <a:cs typeface="Calibri" pitchFamily="34" charset="0"/>
              </a:rPr>
              <a:t>PARC also served as the incubator for  the mouse, laser printer, OO programming (to include Smalltalk),GUI And  many more modern computing technologies.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Spring MVC Flow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1500180"/>
            <a:ext cx="642235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Spring MVC Flow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In Spring MVC, all client’s request sent to Front Controller which is 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DispatcherServlet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 The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DispatcherServlet’s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job is to send the request on to a Spring MVC controller.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 The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DispatcherServlet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consults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HandlerMapping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and  invokes the Controller associated with the request.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 The Controller process the request by calling the appropriate service methods and returns </a:t>
            </a:r>
            <a:r>
              <a:rPr lang="en-US" sz="1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ModeAndView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object to the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DispatcherServlet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ModeAndView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object contains the model data and the view name.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DispatcherServlet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sends the view name to a </a:t>
            </a:r>
            <a:r>
              <a:rPr lang="en-US" sz="1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ViewResolver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to find the actual View to invoke.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 Now the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DispatcherServlet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will pass the model object to the View to render the result.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View</a:t>
            </a:r>
            <a:r>
              <a:rPr lang="en-US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with the help of the model data will render the result back to the user.</a:t>
            </a: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Why Spring MVC?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The Spring MVC Architecture is straightforward at first glance.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Spring MVC does have more components than most MVC frameworks.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Each component serves a specific purpose.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And there are many choices for many of the components.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- For example, there are over a dozen choices for the   controller component!!!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- Spring provides many implementation options for each component, and custom components can also be developed.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- Spring MVC provides simple components for simple applications and more complex components for complex application needs.</a:t>
            </a: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Building Controller –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DispatcherServlet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Users Front Controller pattern - entry point for all Spring MVC requests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 Controls workflow and mediates between MVC components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 Loads sensible default components if none are configured Controller delegates to a service layer object for business logic.</a:t>
            </a:r>
          </a:p>
          <a:p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352800"/>
            <a:ext cx="61341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Configuring the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DispatcherServlet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– web.xml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>
              <a:lnSpc>
                <a:spcPct val="90000"/>
              </a:lnSpc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servlet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   &lt;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servlet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-name&gt;dispatcher&lt;/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servlet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-name&gt;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   &lt;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servlet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-class&gt;        </a:t>
            </a:r>
            <a:r>
              <a:rPr lang="en-US" sz="1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org.springframework.web.servlet.DispatcherServlet</a:t>
            </a:r>
            <a:endParaRPr lang="en-US" sz="1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   &lt;/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servlet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-class&gt;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   &lt;load-on-startup&gt;1&lt;/load-on-startup&gt;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&lt;/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servlet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endParaRPr lang="en-US" sz="1400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servlet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-mapping&gt;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   &lt;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servlet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-name&gt;dispatcher&lt;/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servlet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-name&gt;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1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url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-pattern&gt;*.htm&lt;/</a:t>
            </a:r>
            <a:r>
              <a:rPr lang="en-US" sz="1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url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-pattern&gt;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&lt;/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servlet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-mapping&gt;</a:t>
            </a:r>
          </a:p>
          <a:p>
            <a:pPr>
              <a:buNone/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AOP Terminologies</a:t>
            </a: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Aspect</a:t>
            </a: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Joint point</a:t>
            </a: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Advice</a:t>
            </a: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Point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cut</a:t>
            </a:r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Target Object</a:t>
            </a: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AOP Proxy</a:t>
            </a:r>
            <a:endParaRPr lang="en-IN" sz="16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HandlerMapping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US" sz="1300" dirty="0" smtClean="0"/>
              <a:t> </a:t>
            </a:r>
            <a:r>
              <a:rPr lang="en-US" sz="1300" dirty="0" smtClean="0">
                <a:latin typeface="Calibri" pitchFamily="34" charset="0"/>
                <a:cs typeface="Calibri" pitchFamily="34" charset="0"/>
              </a:rPr>
              <a:t>Maps incoming requests to a corresponding Handler, typically a Controller</a:t>
            </a:r>
          </a:p>
          <a:p>
            <a:r>
              <a:rPr lang="en-US" sz="1300" dirty="0" smtClean="0">
                <a:latin typeface="Calibri" pitchFamily="34" charset="0"/>
                <a:cs typeface="Calibri" pitchFamily="34" charset="0"/>
              </a:rPr>
              <a:t> Rarely needs to be implemented directly – many useful implementations are provided</a:t>
            </a:r>
          </a:p>
          <a:p>
            <a:r>
              <a:rPr lang="en-US" sz="1300" dirty="0" smtClean="0">
                <a:latin typeface="Calibri" pitchFamily="34" charset="0"/>
                <a:cs typeface="Calibri" pitchFamily="34" charset="0"/>
              </a:rPr>
              <a:t> Also ties Interceptors to a mapped Controllers</a:t>
            </a:r>
          </a:p>
          <a:p>
            <a:r>
              <a:rPr lang="en-US" sz="1300" dirty="0" smtClean="0">
                <a:latin typeface="Calibri" pitchFamily="34" charset="0"/>
                <a:cs typeface="Calibri" pitchFamily="34" charset="0"/>
              </a:rPr>
              <a:t> Can provided multiple </a:t>
            </a:r>
            <a:r>
              <a:rPr lang="en-US" sz="1300" dirty="0" err="1" smtClean="0">
                <a:latin typeface="Calibri" pitchFamily="34" charset="0"/>
                <a:cs typeface="Calibri" pitchFamily="34" charset="0"/>
              </a:rPr>
              <a:t>HandlerMappings</a:t>
            </a:r>
            <a:r>
              <a:rPr lang="en-US" sz="1300" dirty="0" smtClean="0">
                <a:latin typeface="Calibri" pitchFamily="34" charset="0"/>
                <a:cs typeface="Calibri" pitchFamily="34" charset="0"/>
              </a:rPr>
              <a:t>; priority is set using Ordered interface</a:t>
            </a:r>
          </a:p>
          <a:p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300" dirty="0" smtClean="0">
                <a:latin typeface="Calibri" pitchFamily="34" charset="0"/>
                <a:cs typeface="Calibri" pitchFamily="34" charset="0"/>
              </a:rPr>
              <a:t> 	</a:t>
            </a:r>
          </a:p>
        </p:txBody>
      </p:sp>
      <p:pic>
        <p:nvPicPr>
          <p:cNvPr id="5" name="Picture 8" descr="SpringMVC-HandlerMappin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2678131"/>
            <a:ext cx="5286411" cy="225107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MVC’s handler mappings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DispatcherServlet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defaults to use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BeanNameUrlHandlerMapping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Maps a URL to a bean registered with the same name – e.g. /simple.htm maps to a bean named “/simple.htm”</a:t>
            </a: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Can give bean multiple names (aliases) separated by spaces</a:t>
            </a:r>
          </a:p>
          <a:p>
            <a:pPr>
              <a:lnSpc>
                <a:spcPct val="90000"/>
              </a:lnSpc>
            </a:pPr>
            <a:r>
              <a:rPr lang="en-US" sz="1200" i="1" dirty="0" smtClean="0">
                <a:latin typeface="Calibri" pitchFamily="34" charset="0"/>
                <a:cs typeface="Calibri" pitchFamily="34" charset="0"/>
              </a:rPr>
              <a:t>Must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use name attribute – “/” is not allowed in XML id attribute</a:t>
            </a: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Can use wild card in bean names (/simple*)</a:t>
            </a:r>
            <a:endParaRPr lang="en-US" sz="1200" i="1" dirty="0" smtClean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dispatcher-servlet.xml</a:t>
            </a:r>
          </a:p>
          <a:p>
            <a:pPr>
              <a:lnSpc>
                <a:spcPct val="80000"/>
              </a:lnSpc>
              <a:buNone/>
            </a:pP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&lt;beans&gt;</a:t>
            </a:r>
          </a:p>
          <a:p>
            <a:pPr>
              <a:lnSpc>
                <a:spcPct val="80000"/>
              </a:lnSpc>
              <a:buNone/>
            </a:pP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&lt;bean class="</a:t>
            </a:r>
            <a:r>
              <a:rPr lang="en-US" sz="1200" b="1" dirty="0" err="1" smtClean="0">
                <a:latin typeface="Calibri" pitchFamily="34" charset="0"/>
                <a:cs typeface="Calibri" pitchFamily="34" charset="0"/>
              </a:rPr>
              <a:t>org.springframework.web.servlet</a:t>
            </a: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80000"/>
              </a:lnSpc>
              <a:buNone/>
            </a:pP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           </a:t>
            </a:r>
            <a:r>
              <a:rPr lang="en-US" sz="1200" b="1" dirty="0" err="1" smtClean="0">
                <a:latin typeface="Calibri" pitchFamily="34" charset="0"/>
                <a:cs typeface="Calibri" pitchFamily="34" charset="0"/>
              </a:rPr>
              <a:t>handler.BeanNameUrlHandlerMapping</a:t>
            </a: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"/&gt;</a:t>
            </a:r>
          </a:p>
          <a:p>
            <a:pPr>
              <a:lnSpc>
                <a:spcPct val="80000"/>
              </a:lnSpc>
              <a:buNone/>
            </a:pPr>
            <a:endParaRPr lang="en-US" sz="1200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&lt;bean name="/simple.htm“ class=“</a:t>
            </a:r>
            <a:r>
              <a:rPr lang="en-US" sz="1200" b="1" dirty="0" err="1" smtClean="0">
                <a:latin typeface="Calibri" pitchFamily="34" charset="0"/>
                <a:cs typeface="Calibri" pitchFamily="34" charset="0"/>
              </a:rPr>
              <a:t>ravi.MyController</a:t>
            </a: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"&gt;</a:t>
            </a:r>
          </a:p>
          <a:p>
            <a:pPr>
              <a:lnSpc>
                <a:spcPct val="80000"/>
              </a:lnSpc>
              <a:buNone/>
            </a:pP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  …</a:t>
            </a:r>
          </a:p>
          <a:p>
            <a:pPr>
              <a:lnSpc>
                <a:spcPct val="80000"/>
              </a:lnSpc>
              <a:buNone/>
            </a:pP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&lt;/beans&gt;</a:t>
            </a:r>
          </a:p>
          <a:p>
            <a:pPr>
              <a:buNone/>
            </a:pPr>
            <a:endParaRPr lang="en-US" sz="12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SimpleUrlHandlerMapping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Most common way to map request URLs to handlers.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Lets you map URL patterns directly to controllers without having to name your beans in a special way.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Configured by a list of name/value pairs consisting of URLs and bean names.</a:t>
            </a:r>
          </a:p>
          <a:p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SimpleUrlHandlerMapping’s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mappings property is wired with a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java.util.Properties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using &lt;props&gt;.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The value of each &lt;prop&gt; is the bean name of a controller that will handle requests to the URL pattern.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Can use wild card in bean names (/simple*).</a:t>
            </a:r>
            <a:endParaRPr lang="en-US" sz="1600" i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ControllerClassNameHandlerMapping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Maps a URL to the shortened </a:t>
            </a:r>
            <a:r>
              <a:rPr lang="en-US" sz="1400" i="1" dirty="0" smtClean="0">
                <a:latin typeface="Calibri" pitchFamily="34" charset="0"/>
                <a:cs typeface="Calibri" pitchFamily="34" charset="0"/>
              </a:rPr>
              <a:t>class name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of a Controller bean</a:t>
            </a:r>
          </a:p>
          <a:p>
            <a:pPr lvl="1"/>
            <a:r>
              <a:rPr lang="en-US" sz="1400" dirty="0" smtClean="0">
                <a:latin typeface="Calibri" pitchFamily="34" charset="0"/>
                <a:cs typeface="Calibri" pitchFamily="34" charset="0"/>
              </a:rPr>
              <a:t>Removed "Controller" from class name</a:t>
            </a:r>
          </a:p>
          <a:p>
            <a:pPr lvl="1"/>
            <a:r>
              <a:rPr lang="en-US" sz="1400" dirty="0" smtClean="0">
                <a:latin typeface="Calibri" pitchFamily="34" charset="0"/>
                <a:cs typeface="Calibri" pitchFamily="34" charset="0"/>
              </a:rPr>
              <a:t>Converts to all lower case</a:t>
            </a:r>
          </a:p>
          <a:p>
            <a:pPr lvl="1"/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Prepend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and "/" and append a "*“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Greatly reduces amount of mapping configurations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lvl="1">
              <a:buNone/>
            </a:pP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SimpleController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-&gt; /simple*</a:t>
            </a:r>
          </a:p>
          <a:p>
            <a:pPr lvl="1" algn="ctr">
              <a:buNone/>
            </a:pPr>
            <a:r>
              <a:rPr lang="en-US" sz="14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dispatcher-servlet.xml</a:t>
            </a:r>
          </a:p>
          <a:p>
            <a:pPr algn="ctr"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…</a:t>
            </a:r>
          </a:p>
          <a:p>
            <a:pPr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&lt;bean class="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org.springframework.web.servlet.mvc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support.ControllerClassNameHandlerMapping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" /&gt;</a:t>
            </a:r>
          </a:p>
          <a:p>
            <a:pPr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…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Handling requests with controllers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</p:nvPr>
        </p:nvGraphicFramePr>
        <p:xfrm>
          <a:off x="609601" y="1492250"/>
          <a:ext cx="4176713" cy="3462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6713"/>
              </a:tblGrid>
              <a:tr h="3222640">
                <a:tc>
                  <a:txBody>
                    <a:bodyPr/>
                    <a:lstStyle/>
                    <a:p>
                      <a:pPr marL="319088" indent="-319088" algn="l" rtl="0" eaLnBrk="0" fontAlgn="base" hangingPunct="0"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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Handles the processing of the request from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DispatherServlet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and performs some    	business functionality on behalf of the user.</a:t>
                      </a:r>
                    </a:p>
                    <a:p>
                      <a:pPr marL="319088" indent="-319088" algn="l" rtl="0" eaLnBrk="0" fontAlgn="base" hangingPunct="0"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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Interface parameters mimics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HttpServlet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776288" lvl="3" indent="-319088" algn="l" rtl="0" eaLnBrk="0" fontAlgn="base" hangingPunct="0"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handleRequest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HttpServletRequest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HttpServletResponse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)</a:t>
                      </a:r>
                    </a:p>
                    <a:p>
                      <a:pPr marL="319088" indent="-319088" algn="l" rtl="0" eaLnBrk="0" fontAlgn="base" hangingPunct="0"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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Returns a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ModelAndView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object</a:t>
                      </a:r>
                    </a:p>
                    <a:p>
                      <a:pPr marL="319088" indent="-319088" algn="l" rtl="0" eaLnBrk="0" fontAlgn="base" hangingPunct="0"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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Implementations are typically thread-safe</a:t>
                      </a:r>
                    </a:p>
                    <a:p>
                      <a:pPr marL="319088" indent="-319088" algn="l" rtl="0" eaLnBrk="0" fontAlgn="base" hangingPunct="0"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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Rarely implemented directly – Spring provides many useful implementations</a:t>
                      </a:r>
                    </a:p>
                    <a:p>
                      <a:endParaRPr lang="en-US" sz="16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Content Placeholder 3" descr="SpringMVC-Controller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89" y="1643056"/>
            <a:ext cx="4075305" cy="300039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Controller hierarchy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1492250"/>
            <a:ext cx="4786346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Controller implementations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Top of the controller hierarchy is the Controller interface.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Controllers in our application will:</a:t>
            </a:r>
          </a:p>
          <a:p>
            <a:pPr lvl="1"/>
            <a:r>
              <a:rPr lang="en-US" sz="1600" dirty="0" smtClean="0">
                <a:latin typeface="Calibri" pitchFamily="34" charset="0"/>
                <a:cs typeface="Calibri" pitchFamily="34" charset="0"/>
              </a:rPr>
              <a:t>Be completely configured via wiring (no code)</a:t>
            </a:r>
          </a:p>
          <a:p>
            <a:pPr lvl="1"/>
            <a:r>
              <a:rPr lang="en-US" sz="1600" dirty="0" smtClean="0">
                <a:latin typeface="Calibri" pitchFamily="34" charset="0"/>
                <a:cs typeface="Calibri" pitchFamily="34" charset="0"/>
              </a:rPr>
              <a:t>Contain simple web processing</a:t>
            </a:r>
          </a:p>
          <a:p>
            <a:pPr lvl="1"/>
            <a:r>
              <a:rPr lang="en-US" sz="1600" dirty="0" smtClean="0">
                <a:latin typeface="Calibri" pitchFamily="34" charset="0"/>
                <a:cs typeface="Calibri" pitchFamily="34" charset="0"/>
              </a:rPr>
              <a:t>Handle web layer and defer to service layer for additional processing</a:t>
            </a:r>
          </a:p>
          <a:p>
            <a:pPr lvl="2"/>
            <a:r>
              <a:rPr lang="en-US" sz="1600" dirty="0" smtClean="0">
                <a:latin typeface="Calibri" pitchFamily="34" charset="0"/>
                <a:cs typeface="Calibri" pitchFamily="34" charset="0"/>
              </a:rPr>
              <a:t>Parameter handling</a:t>
            </a:r>
          </a:p>
          <a:p>
            <a:pPr lvl="2"/>
            <a:r>
              <a:rPr lang="en-US" sz="1600" dirty="0" smtClean="0">
                <a:latin typeface="Calibri" pitchFamily="34" charset="0"/>
                <a:cs typeface="Calibri" pitchFamily="34" charset="0"/>
              </a:rPr>
              <a:t>View determination</a:t>
            </a:r>
          </a:p>
          <a:p>
            <a:pPr lvl="2"/>
            <a:r>
              <a:rPr lang="en-US" sz="1600" dirty="0" smtClean="0">
                <a:latin typeface="Calibri" pitchFamily="34" charset="0"/>
                <a:cs typeface="Calibri" pitchFamily="34" charset="0"/>
              </a:rPr>
              <a:t>Input validation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AbstractController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>
              <a:lnSpc>
                <a:spcPct val="90000"/>
              </a:lnSpc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Provides minimal behavior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Used for handling simple requests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Example: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public class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HomePageController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extends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AbstractController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{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protected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ModelAndView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handleRequestInternal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HttpServletRequest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request,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HttpServletResponse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response) throws Exception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	 String text =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service.getText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    return new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ModelAndView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("simple", "text", text);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}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}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dispather-servlet.xml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&lt;beans&gt;	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&lt;bean id="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urlMapping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“ class="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org.springframework.web.servlet.handler.SimpleUrlHandlerMapping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"&gt;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        &lt;property name="mappings"&gt;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            &lt;props&gt;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                &lt;prop key="/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home.ravi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"&gt;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homePage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&lt;/prop&gt;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            &lt;/props&gt;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        &lt;/property&gt;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    &lt;/bean&gt;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………………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	    	    &lt;bean id="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homePage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" class="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ravi.HomePageController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"/&gt;</a:t>
            </a:r>
          </a:p>
          <a:p>
            <a:pPr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&lt;/beans&gt;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Spring Form Handling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Spring provides a comprehensive set of data binding-aware tags for handling form elements when using JSP and Spring Web MVC.</a:t>
            </a:r>
          </a:p>
          <a:p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Each tag provides support for the set of attributes of its corresponding HTML tag counterpart.</a:t>
            </a:r>
          </a:p>
          <a:p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Spring's form tag library is integrated with Spring Web MVC, giving the tags access to the command object and reference data your controller deals with.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Aspect</a:t>
            </a: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Aspect : </a:t>
            </a:r>
            <a:r>
              <a:rPr lang="en-IN" sz="1400" dirty="0" smtClean="0">
                <a:latin typeface="Calibri" pitchFamily="34" charset="0"/>
                <a:cs typeface="Calibri" pitchFamily="34" charset="0"/>
              </a:rPr>
              <a:t>a modularization of a concern that cuts across multiple classes.</a:t>
            </a:r>
          </a:p>
          <a:p>
            <a:pPr>
              <a:buFont typeface="Wingdings" pitchFamily="2" charset="2"/>
              <a:buChar char="Ø"/>
            </a:pPr>
            <a:r>
              <a:rPr lang="en-IN" sz="1400" dirty="0" smtClean="0">
                <a:latin typeface="Calibri" pitchFamily="34" charset="0"/>
                <a:cs typeface="Calibri" pitchFamily="34" charset="0"/>
              </a:rPr>
              <a:t>Logging and Transaction management is a good example of a crosscutting concern in J2EE applications.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It’s a trigger which can affect multiple classes a one point.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endParaRPr lang="en-IN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2714626"/>
            <a:ext cx="701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public void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businessOperation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BusinessData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data)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{  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// Logging    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	logger.info("Business Method Called");   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// Transaction Management Begin   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	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transaction.begin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();    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// Do the original business operation here   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	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transaction.end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();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}</a:t>
            </a:r>
            <a:endParaRPr lang="en-IN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Spring Form Handling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571618"/>
            <a:ext cx="5742805" cy="313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Configuration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The form tag library is bundled in </a:t>
            </a: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spring-webmvc.jar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The library descriptor is called </a:t>
            </a: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spring-form.tld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To use the tags from this library, add the following directive to the top of your JSP page:</a:t>
            </a:r>
          </a:p>
          <a:p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3357568"/>
            <a:ext cx="6357982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sv-SE" sz="1400" dirty="0" smtClean="0">
                <a:latin typeface="Calibri" pitchFamily="34" charset="0"/>
                <a:cs typeface="Calibri" pitchFamily="34" charset="0"/>
              </a:rPr>
              <a:t>&lt;%@ taglib prefix="</a:t>
            </a:r>
            <a:r>
              <a:rPr lang="sv-SE" sz="1400" b="1" dirty="0" smtClean="0">
                <a:latin typeface="Calibri" pitchFamily="34" charset="0"/>
                <a:cs typeface="Calibri" pitchFamily="34" charset="0"/>
              </a:rPr>
              <a:t>form</a:t>
            </a:r>
            <a:r>
              <a:rPr lang="sv-SE" sz="1400" dirty="0" smtClean="0">
                <a:latin typeface="Calibri" pitchFamily="34" charset="0"/>
                <a:cs typeface="Calibri" pitchFamily="34" charset="0"/>
              </a:rPr>
              <a:t>" uri="</a:t>
            </a:r>
            <a:r>
              <a:rPr lang="sv-SE" sz="1400" b="1" dirty="0" smtClean="0">
                <a:latin typeface="Calibri" pitchFamily="34" charset="0"/>
                <a:cs typeface="Calibri" pitchFamily="34" charset="0"/>
              </a:rPr>
              <a:t>http://www.springframework.org/tags/form</a:t>
            </a:r>
            <a:r>
              <a:rPr lang="sv-SE" sz="1400" dirty="0" smtClean="0">
                <a:latin typeface="Calibri" pitchFamily="34" charset="0"/>
                <a:cs typeface="Calibri" pitchFamily="34" charset="0"/>
              </a:rPr>
              <a:t>"  %&gt;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b="1" i="1" dirty="0" smtClean="0">
                <a:latin typeface="Calibri" pitchFamily="34" charset="0"/>
                <a:cs typeface="Calibri" pitchFamily="34" charset="0"/>
              </a:rPr>
              <a:t>form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tag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</p:nvPr>
        </p:nvGraphicFramePr>
        <p:xfrm>
          <a:off x="609600" y="1357304"/>
          <a:ext cx="7923213" cy="374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32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&lt;</a:t>
                      </a:r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form:form</a:t>
                      </a: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commandName</a:t>
                      </a: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=“visitor"&gt;</a:t>
                      </a:r>
                    </a:p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	&lt;table&gt; </a:t>
                      </a:r>
                    </a:p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		&lt;</a:t>
                      </a:r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tr</a:t>
                      </a: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</a:p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		     &lt;td&gt;First Name:&lt;/td&gt; </a:t>
                      </a:r>
                    </a:p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		     &lt;td&gt;&lt;</a:t>
                      </a:r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form:input</a:t>
                      </a: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 path="</a:t>
                      </a:r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firstName</a:t>
                      </a: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" /&gt;&lt;/td&gt; &lt;/</a:t>
                      </a:r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tr</a:t>
                      </a: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</a:p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		&lt;</a:t>
                      </a:r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tr</a:t>
                      </a: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</a:p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		     &lt;td&gt;Last Name:&lt;/td&gt; </a:t>
                      </a:r>
                    </a:p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		     &lt;td&gt;&lt;</a:t>
                      </a:r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form:input</a:t>
                      </a: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 path="</a:t>
                      </a:r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lastName</a:t>
                      </a: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" /&gt;&lt;/td&gt; &lt;/</a:t>
                      </a:r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tr</a:t>
                      </a: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&gt;</a:t>
                      </a:r>
                    </a:p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		&lt;</a:t>
                      </a:r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tr</a:t>
                      </a: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</a:p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		     &lt;td&gt;Age:&lt;/td&gt; </a:t>
                      </a:r>
                    </a:p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		     &lt;td&gt;&lt;</a:t>
                      </a:r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form:input</a:t>
                      </a: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 path=“age" /&gt;&lt;/td&gt; &lt;/</a:t>
                      </a:r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tr</a:t>
                      </a: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</a:p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		&lt;</a:t>
                      </a:r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tr</a:t>
                      </a: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</a:p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		     &lt;td </a:t>
                      </a:r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colspan</a:t>
                      </a: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="2"&gt;</a:t>
                      </a:r>
                    </a:p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		 	&lt;input type="submit" value=“Register" /&gt; </a:t>
                      </a:r>
                    </a:p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		     &lt;/td&gt;</a:t>
                      </a:r>
                    </a:p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		&lt;/</a:t>
                      </a:r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tr</a:t>
                      </a: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</a:p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	&lt;/table&gt; </a:t>
                      </a:r>
                    </a:p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&lt;/</a:t>
                      </a:r>
                      <a:r>
                        <a:rPr lang="en-US" sz="1200" b="1" dirty="0" err="1" smtClean="0">
                          <a:latin typeface="Calibri" pitchFamily="34" charset="0"/>
                          <a:cs typeface="Calibri" pitchFamily="34" charset="0"/>
                        </a:rPr>
                        <a:t>form:form</a:t>
                      </a:r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&gt;</a:t>
                      </a:r>
                    </a:p>
                    <a:p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@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ModelAttribute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Annotation used in a Spring MVC web application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It is used in two scenario’s</a:t>
            </a:r>
          </a:p>
          <a:p>
            <a:pPr marL="593725" lvl="2" indent="-319088">
              <a:spcBef>
                <a:spcPts val="700"/>
              </a:spcBef>
              <a:buSzPct val="60000"/>
              <a:buFont typeface="Wingdings" pitchFamily="2" charset="2"/>
              <a:buChar char="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- to inject data objects(model) before a view page(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jsp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) loads. This is to ensure that the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jsp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page has all the data required to display itself. The injection is achieved by binding a method return value to the model.</a:t>
            </a:r>
          </a:p>
          <a:p>
            <a:pPr marL="593725" lvl="2" indent="-319088">
              <a:spcBef>
                <a:spcPts val="700"/>
              </a:spcBef>
              <a:buSzPct val="60000"/>
              <a:buFont typeface="Wingdings" pitchFamily="2" charset="2"/>
              <a:buChar char="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- to read data from a model and passing on to the parameters of the handler method.</a:t>
            </a:r>
          </a:p>
          <a:p>
            <a:pPr>
              <a:buNone/>
            </a:pP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@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ModelMap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1492250"/>
            <a:ext cx="7923213" cy="3455988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@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RequestMapping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("/login.htm")</a:t>
            </a:r>
          </a:p>
          <a:p>
            <a:pPr algn="l">
              <a:spcBef>
                <a:spcPts val="0"/>
              </a:spcBef>
              <a:buNone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algn="l">
              <a:spcBef>
                <a:spcPts val="0"/>
              </a:spcBef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public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ModelAndView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loadLoginPage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(</a:t>
            </a:r>
          </a:p>
          <a:p>
            <a:pPr marL="1828800" indent="-1828800" algn="l">
              <a:spcBef>
                <a:spcPts val="0"/>
              </a:spcBef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HttpServletRequest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request,</a:t>
            </a:r>
          </a:p>
          <a:p>
            <a:pPr marL="1828800" indent="-52388" algn="l">
              <a:spcBef>
                <a:spcPts val="0"/>
              </a:spcBef>
              <a:buNone/>
            </a:pP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HttpServletResponse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response,</a:t>
            </a:r>
          </a:p>
          <a:p>
            <a:pPr marL="1828800" indent="-52388" algn="l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ModelMap</a:t>
            </a:r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 map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) throws Exception</a:t>
            </a:r>
          </a:p>
          <a:p>
            <a:pPr algn="l">
              <a:spcBef>
                <a:spcPts val="0"/>
              </a:spcBef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	User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user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= new User();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map.addAttribute</a:t>
            </a:r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(user);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	// redirecting to the login page (sample.jsp)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	return new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ModelAndView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("sample");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}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Example: Controller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609600" y="1353520"/>
          <a:ext cx="8034366" cy="371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4366"/>
              </a:tblGrid>
              <a:tr h="36433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package com;</a:t>
                      </a:r>
                    </a:p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@Controller</a:t>
                      </a:r>
                    </a:p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public class </a:t>
                      </a:r>
                      <a:r>
                        <a:rPr lang="en-US" sz="1400" dirty="0" err="1" smtClean="0">
                          <a:latin typeface="Calibri" pitchFamily="34" charset="0"/>
                          <a:cs typeface="Calibri" pitchFamily="34" charset="0"/>
                        </a:rPr>
                        <a:t>HelloWorldController</a:t>
                      </a:r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 {</a:t>
                      </a:r>
                    </a:p>
                    <a:p>
                      <a:endParaRPr lang="en-US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	@</a:t>
                      </a:r>
                      <a:r>
                        <a:rPr lang="en-US" sz="1400" dirty="0" err="1" smtClean="0">
                          <a:latin typeface="Calibri" pitchFamily="34" charset="0"/>
                          <a:cs typeface="Calibri" pitchFamily="34" charset="0"/>
                        </a:rPr>
                        <a:t>RequestMapping</a:t>
                      </a:r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(value="/hello", method=</a:t>
                      </a:r>
                      <a:r>
                        <a:rPr lang="en-US" sz="1400" dirty="0" err="1" smtClean="0">
                          <a:latin typeface="Calibri" pitchFamily="34" charset="0"/>
                          <a:cs typeface="Calibri" pitchFamily="34" charset="0"/>
                        </a:rPr>
                        <a:t>RequestMethod.GET</a:t>
                      </a:r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</a:p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	public </a:t>
                      </a:r>
                      <a:r>
                        <a:rPr lang="en-US" sz="1400" dirty="0" err="1" smtClean="0">
                          <a:latin typeface="Calibri" pitchFamily="34" charset="0"/>
                          <a:cs typeface="Calibri" pitchFamily="34" charset="0"/>
                        </a:rPr>
                        <a:t>ModelAndView</a:t>
                      </a:r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Calibri" pitchFamily="34" charset="0"/>
                          <a:cs typeface="Calibri" pitchFamily="34" charset="0"/>
                        </a:rPr>
                        <a:t>helloWorld</a:t>
                      </a:r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() {</a:t>
                      </a:r>
                    </a:p>
                    <a:p>
                      <a:endParaRPr lang="en-US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		String message = "HELLO SPRING MVC";</a:t>
                      </a:r>
                    </a:p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		return new </a:t>
                      </a:r>
                      <a:r>
                        <a:rPr lang="en-US" sz="1400" dirty="0" err="1" smtClean="0">
                          <a:latin typeface="Calibri" pitchFamily="34" charset="0"/>
                          <a:cs typeface="Calibri" pitchFamily="34" charset="0"/>
                        </a:rPr>
                        <a:t>ModelAndView</a:t>
                      </a:r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("</a:t>
                      </a:r>
                      <a:r>
                        <a:rPr lang="en-US" sz="1400" dirty="0" err="1" smtClean="0">
                          <a:latin typeface="Calibri" pitchFamily="34" charset="0"/>
                          <a:cs typeface="Calibri" pitchFamily="34" charset="0"/>
                        </a:rPr>
                        <a:t>hellopage</a:t>
                      </a:r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", "message", message);</a:t>
                      </a:r>
                    </a:p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	}</a:t>
                      </a:r>
                    </a:p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	@</a:t>
                      </a:r>
                      <a:r>
                        <a:rPr lang="en-US" sz="1400" dirty="0" err="1" smtClean="0">
                          <a:latin typeface="Calibri" pitchFamily="34" charset="0"/>
                          <a:cs typeface="Calibri" pitchFamily="34" charset="0"/>
                        </a:rPr>
                        <a:t>RequestMapping</a:t>
                      </a:r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("/welcome")</a:t>
                      </a:r>
                    </a:p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	public </a:t>
                      </a:r>
                      <a:r>
                        <a:rPr lang="en-US" sz="1400" dirty="0" err="1" smtClean="0">
                          <a:latin typeface="Calibri" pitchFamily="34" charset="0"/>
                          <a:cs typeface="Calibri" pitchFamily="34" charset="0"/>
                        </a:rPr>
                        <a:t>ModelAndView</a:t>
                      </a:r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 helloWorld1() {</a:t>
                      </a:r>
                    </a:p>
                    <a:p>
                      <a:endParaRPr lang="en-US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		String message = "WELCOME SPRING MVC";</a:t>
                      </a:r>
                    </a:p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		return new </a:t>
                      </a:r>
                      <a:r>
                        <a:rPr lang="en-US" sz="1400" dirty="0" err="1" smtClean="0">
                          <a:latin typeface="Calibri" pitchFamily="34" charset="0"/>
                          <a:cs typeface="Calibri" pitchFamily="34" charset="0"/>
                        </a:rPr>
                        <a:t>ModelAndView</a:t>
                      </a:r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("</a:t>
                      </a:r>
                      <a:r>
                        <a:rPr lang="en-US" sz="1400" dirty="0" err="1" smtClean="0">
                          <a:latin typeface="Calibri" pitchFamily="34" charset="0"/>
                          <a:cs typeface="Calibri" pitchFamily="34" charset="0"/>
                        </a:rPr>
                        <a:t>welcomepage</a:t>
                      </a:r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", "message", message);</a:t>
                      </a:r>
                    </a:p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	}</a:t>
                      </a:r>
                    </a:p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}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Example: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ConfigurationFile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(Spring-servlet.xml)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609600" y="1353520"/>
          <a:ext cx="8034366" cy="3643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4366"/>
              </a:tblGrid>
              <a:tr h="3643338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context:component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-scan base-package=</a:t>
                      </a:r>
                      <a:r>
                        <a:rPr lang="en-US" sz="1600" i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"com" /&gt;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&lt;beans ..&gt;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&lt;bean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class=</a:t>
                      </a:r>
                      <a:r>
                        <a:rPr lang="en-US" sz="1600" i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"org.springframework.web.servlet.view.InternalResourceViewResolver“&gt;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lvl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&lt;property name=</a:t>
                      </a:r>
                      <a:r>
                        <a:rPr lang="en-US" sz="1600" i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"prefix" value="/WEB-INF/</a:t>
                      </a:r>
                      <a:r>
                        <a:rPr lang="en-US" sz="1600" i="1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jsp</a:t>
                      </a:r>
                      <a:r>
                        <a:rPr lang="en-US" sz="1600" i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/" /&gt;</a:t>
                      </a:r>
                    </a:p>
                    <a:p>
                      <a:pPr lvl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&lt;property name=</a:t>
                      </a:r>
                      <a:r>
                        <a:rPr lang="en-US" sz="1600" i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"suffix" value=".</a:t>
                      </a:r>
                      <a:r>
                        <a:rPr lang="en-US" sz="1600" i="1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jsp</a:t>
                      </a:r>
                      <a:r>
                        <a:rPr lang="en-US" sz="1600" i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" /&gt;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&lt;/bean&gt;</a:t>
                      </a:r>
                    </a:p>
                    <a:p>
                      <a:endParaRPr lang="en-US" sz="160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&lt;/beans&gt;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Example: web.xml 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609600" y="1353520"/>
          <a:ext cx="803436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4366"/>
              </a:tblGrid>
              <a:tr h="3643338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&lt;web-app ..&gt;</a:t>
                      </a:r>
                    </a:p>
                    <a:p>
                      <a:pPr lvl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servlet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&gt;</a:t>
                      </a:r>
                    </a:p>
                    <a:p>
                      <a:pPr lvl="2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servlet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-name&gt;spring&lt;/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servlet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-name&gt;</a:t>
                      </a:r>
                    </a:p>
                    <a:p>
                      <a:pPr lvl="2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servlet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-class&gt;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org.springframework.web.servlet.DispatcherServlet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&lt;/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servlet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-class&gt;</a:t>
                      </a:r>
                    </a:p>
                    <a:p>
                      <a:pPr lvl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&lt;load-on-startup&gt;1&lt;/load-on-startup&gt;</a:t>
                      </a:r>
                    </a:p>
                    <a:p>
                      <a:pPr lvl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&lt;/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servlet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&gt;</a:t>
                      </a:r>
                    </a:p>
                    <a:p>
                      <a:pPr lvl="1"/>
                      <a:endParaRPr lang="en-US" sz="180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lvl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servlet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-mapping&gt;</a:t>
                      </a:r>
                    </a:p>
                    <a:p>
                      <a:pPr lvl="2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servlet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-name&gt;spring&lt;/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servlet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-name&gt;</a:t>
                      </a:r>
                    </a:p>
                    <a:p>
                      <a:pPr lvl="2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url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-pattern&gt;*.</a:t>
                      </a:r>
                      <a:r>
                        <a:rPr lang="en-US" sz="1800" u="none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html&lt;/</a:t>
                      </a:r>
                      <a:r>
                        <a:rPr lang="en-US" sz="1800" u="none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url</a:t>
                      </a:r>
                      <a:r>
                        <a:rPr lang="en-US" sz="1800" u="none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-pattern&gt;</a:t>
                      </a:r>
                    </a:p>
                    <a:p>
                      <a:pPr lvl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&lt;/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servlet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-mapping&gt;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&lt;/web-app&gt;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Example: JSPs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609600" y="1353520"/>
          <a:ext cx="8034366" cy="3643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17183"/>
                <a:gridCol w="4017183"/>
              </a:tblGrid>
              <a:tr h="3643338">
                <a:tc>
                  <a:txBody>
                    <a:bodyPr/>
                    <a:lstStyle/>
                    <a:p>
                      <a:r>
                        <a:rPr lang="en-US" sz="1400" b="1" u="sng" kern="1200" dirty="0" smtClean="0">
                          <a:solidFill>
                            <a:srgbClr val="7030A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index.jsp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&lt;html&gt;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&lt;body&gt;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&lt;h1&gt;Welcome To Spring Home Page&lt;/h1&gt;</a:t>
                      </a:r>
                    </a:p>
                    <a:p>
                      <a:r>
                        <a:rPr lang="it-IT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&lt;a href=</a:t>
                      </a:r>
                      <a:r>
                        <a:rPr lang="it-IT" sz="1400" i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"hello.html"&gt;hello controller&lt;/a&gt;&lt;br/&gt;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&lt;a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href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=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"welcome.html"&gt;welcome controller&lt;/a&gt;&lt;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/&gt;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&lt;/body&gt;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&lt;/html&gt;</a:t>
                      </a:r>
                    </a:p>
                    <a:p>
                      <a:endParaRPr lang="en-US" sz="140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r>
                        <a:rPr lang="en-US" sz="1400" b="1" u="sng" kern="1200" dirty="0" smtClean="0">
                          <a:solidFill>
                            <a:srgbClr val="7030A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hellopage.jsp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&lt;html&gt;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&lt;body&gt;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Message is: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${message}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&lt;/body&gt;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&lt;/html&gt;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u="sng" kern="1200" dirty="0" smtClean="0">
                          <a:solidFill>
                            <a:srgbClr val="7030A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welcomepage.jsp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&lt;html&gt;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&lt;body&gt;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Message is: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${message}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&lt;/body&gt;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&lt;/html&gt;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Example: To Handle Form value(Student.java)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609600" y="1353520"/>
          <a:ext cx="7105672" cy="3643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5672"/>
              </a:tblGrid>
              <a:tr h="36433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package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com;</a:t>
                      </a:r>
                      <a:endParaRPr lang="en-US" sz="1000" dirty="0" smtClean="0">
                        <a:latin typeface="Consolas"/>
                      </a:endParaRP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public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class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Student {</a:t>
                      </a: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private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Integer </a:t>
                      </a:r>
                      <a:r>
                        <a:rPr lang="en-US" sz="1000" b="1" dirty="0" smtClean="0">
                          <a:solidFill>
                            <a:srgbClr val="0000C0"/>
                          </a:solidFill>
                          <a:latin typeface="Consolas"/>
                        </a:rPr>
                        <a:t>id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private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String </a:t>
                      </a:r>
                      <a:r>
                        <a:rPr lang="en-US" sz="1000" b="1" dirty="0" smtClean="0">
                          <a:solidFill>
                            <a:srgbClr val="0000C0"/>
                          </a:solidFill>
                          <a:latin typeface="Consolas"/>
                        </a:rPr>
                        <a:t>name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private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Integer </a:t>
                      </a:r>
                      <a:r>
                        <a:rPr lang="en-US" sz="1000" b="1" dirty="0" smtClean="0">
                          <a:solidFill>
                            <a:srgbClr val="0000C0"/>
                          </a:solidFill>
                          <a:latin typeface="Consolas"/>
                        </a:rPr>
                        <a:t>age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public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Integer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getId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() {</a:t>
                      </a: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return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rgbClr val="0000C0"/>
                          </a:solidFill>
                          <a:latin typeface="Consolas"/>
                        </a:rPr>
                        <a:t>id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public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void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setId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(Integer id) {</a:t>
                      </a: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this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.</a:t>
                      </a:r>
                      <a:r>
                        <a:rPr lang="en-US" sz="1000" b="1" dirty="0" smtClean="0">
                          <a:solidFill>
                            <a:srgbClr val="0000C0"/>
                          </a:solidFill>
                          <a:latin typeface="Consolas"/>
                        </a:rPr>
                        <a:t>id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id;</a:t>
                      </a:r>
                    </a:p>
                    <a:p>
                      <a:pPr algn="l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public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String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getName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() {</a:t>
                      </a: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return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rgbClr val="0000C0"/>
                          </a:solidFill>
                          <a:latin typeface="Consolas"/>
                        </a:rPr>
                        <a:t>name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public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void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setName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(String name) {</a:t>
                      </a: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this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.</a:t>
                      </a:r>
                      <a:r>
                        <a:rPr lang="en-US" sz="1000" b="1" dirty="0" smtClean="0">
                          <a:solidFill>
                            <a:srgbClr val="0000C0"/>
                          </a:solidFill>
                          <a:latin typeface="Consolas"/>
                        </a:rPr>
                        <a:t>name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name;</a:t>
                      </a:r>
                    </a:p>
                    <a:p>
                      <a:pPr algn="l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public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Integer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getAge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() {</a:t>
                      </a: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return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rgbClr val="0000C0"/>
                          </a:solidFill>
                          <a:latin typeface="Consolas"/>
                        </a:rPr>
                        <a:t>age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public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void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setAge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(Integer age) {</a:t>
                      </a:r>
                    </a:p>
                    <a:p>
                      <a:pPr algn="l"/>
                      <a:r>
                        <a:rPr lang="en-US" sz="1000" b="1" dirty="0" err="1" smtClean="0">
                          <a:solidFill>
                            <a:srgbClr val="7F0055"/>
                          </a:solidFill>
                          <a:latin typeface="Consolas"/>
                        </a:rPr>
                        <a:t>this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</a:t>
                      </a:r>
                      <a:r>
                        <a:rPr lang="en-US" sz="1000" b="1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age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age;</a:t>
                      </a:r>
                    </a:p>
                    <a:p>
                      <a:pPr algn="l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IN" sz="2800" b="1" dirty="0" smtClean="0">
                <a:latin typeface="Calibri" pitchFamily="34" charset="0"/>
                <a:cs typeface="Calibri" pitchFamily="34" charset="0"/>
              </a:rPr>
              <a:t>AOP proxy</a:t>
            </a:r>
            <a:r>
              <a:rPr lang="en-IN" sz="2800" dirty="0" smtClean="0">
                <a:latin typeface="Calibri" pitchFamily="34" charset="0"/>
                <a:cs typeface="Calibri" pitchFamily="34" charset="0"/>
              </a:rPr>
              <a:t>:</a:t>
            </a:r>
            <a:endParaRPr lang="en-US" sz="28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IN" sz="1800" b="1" dirty="0" smtClean="0">
                <a:latin typeface="Calibri" pitchFamily="34" charset="0"/>
                <a:cs typeface="Calibri" pitchFamily="34" charset="0"/>
              </a:rPr>
              <a:t>AOP proxy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: an object created by the AOP framework in order to implement the aspect contracts (advise method executions and so on). </a:t>
            </a:r>
          </a:p>
          <a:p>
            <a:r>
              <a:rPr lang="en-IN" sz="1800" dirty="0" smtClean="0">
                <a:latin typeface="Calibri" pitchFamily="34" charset="0"/>
                <a:cs typeface="Calibri" pitchFamily="34" charset="0"/>
              </a:rPr>
              <a:t>In the Spring Framework, an AOP proxy will be a JDK dynamic proxy or a CGLIB proxy.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Example: To Handle Form value(student.jsp)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609600" y="1353520"/>
          <a:ext cx="7105672" cy="3643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5672"/>
              </a:tblGrid>
              <a:tr h="3643338">
                <a:tc>
                  <a:txBody>
                    <a:bodyPr/>
                    <a:lstStyle/>
                    <a:p>
                      <a:r>
                        <a:rPr lang="sv-SE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&lt;%@ taglib prefix=</a:t>
                      </a:r>
                      <a:r>
                        <a:rPr lang="sv-SE" sz="1400" i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"form" uri="http://www.springframework.org/tags/form"%&gt;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&lt;html&gt;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&lt;head&gt;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&lt;meta http-equiv=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"Content-Type" content="text/html;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charset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=ISO-8859-1"&gt;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&lt;title&gt;Insert title here&lt;/title&gt;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&lt;/head&gt;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&lt;body&gt;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&lt;h2&gt;Student Information&lt;/h2&gt;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form:form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method=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"POST" action="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addStudent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"&gt;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&lt;table&gt;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&lt;td&gt;&lt;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form:label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path=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"id"&gt;id&lt;/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form:label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&gt;&lt;/td&gt;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&lt;td&gt;&lt;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form:input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path=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"id" /&gt;&lt;/td&gt;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&lt;/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&gt;</a:t>
                      </a:r>
                    </a:p>
                    <a:p>
                      <a:endParaRPr lang="en-US" sz="1400" dirty="0" smtClean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Example: student.jsp continued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609600" y="1353520"/>
          <a:ext cx="7105672" cy="3643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5672"/>
              </a:tblGrid>
              <a:tr h="3643338">
                <a:tc>
                  <a:txBody>
                    <a:bodyPr/>
                    <a:lstStyle/>
                    <a:p>
                      <a:r>
                        <a:rPr lang="sv-SE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&lt;tr&gt;</a:t>
                      </a:r>
                    </a:p>
                    <a:p>
                      <a:r>
                        <a:rPr lang="sv-SE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&lt;td&gt;&lt;form:label path="name"&gt;Name&lt;/form:label&gt;&lt;/td&gt;</a:t>
                      </a:r>
                    </a:p>
                    <a:p>
                      <a:r>
                        <a:rPr lang="sv-SE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&lt;td&gt;&lt;form:input path="name" /&gt;&lt;/td&gt;</a:t>
                      </a:r>
                    </a:p>
                    <a:p>
                      <a:r>
                        <a:rPr lang="sv-SE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&lt;/tr&gt;</a:t>
                      </a:r>
                    </a:p>
                    <a:p>
                      <a:r>
                        <a:rPr lang="sv-SE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&lt;tr&gt;</a:t>
                      </a:r>
                    </a:p>
                    <a:p>
                      <a:r>
                        <a:rPr lang="sv-SE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&lt;td&gt;&lt;form:label path="age"&gt;Age&lt;/form:label&gt;&lt;/td&gt;</a:t>
                      </a:r>
                    </a:p>
                    <a:p>
                      <a:r>
                        <a:rPr lang="sv-SE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&lt;td&gt;&lt;form:input path="age" /&gt;&lt;/td&gt;</a:t>
                      </a:r>
                    </a:p>
                    <a:p>
                      <a:r>
                        <a:rPr lang="sv-SE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&lt;/tr&gt;</a:t>
                      </a:r>
                    </a:p>
                    <a:p>
                      <a:r>
                        <a:rPr lang="sv-SE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&lt;tr&gt;</a:t>
                      </a:r>
                    </a:p>
                    <a:p>
                      <a:r>
                        <a:rPr lang="sv-SE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&lt;td colspan="2"&gt;&lt;input type="submit" value="Submit" /&gt;&lt;/td&gt;</a:t>
                      </a:r>
                    </a:p>
                    <a:p>
                      <a:r>
                        <a:rPr lang="sv-SE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&lt;/tr&gt;</a:t>
                      </a:r>
                    </a:p>
                    <a:p>
                      <a:r>
                        <a:rPr lang="sv-SE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&lt;/table&gt;</a:t>
                      </a:r>
                    </a:p>
                    <a:p>
                      <a:r>
                        <a:rPr lang="sv-SE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&lt;/form:form&gt;</a:t>
                      </a:r>
                    </a:p>
                    <a:p>
                      <a:r>
                        <a:rPr lang="sv-SE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&lt;/body&gt;</a:t>
                      </a:r>
                    </a:p>
                    <a:p>
                      <a:r>
                        <a:rPr lang="sv-SE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&lt;/html&gt;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Example: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StudentController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609600" y="1353520"/>
          <a:ext cx="710567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5672"/>
              </a:tblGrid>
              <a:tr h="3643338"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@Controller</a:t>
                      </a:r>
                    </a:p>
                    <a:p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public class </a:t>
                      </a:r>
                      <a:r>
                        <a:rPr lang="en-US" sz="1300" b="1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StudentController</a:t>
                      </a:r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{</a:t>
                      </a:r>
                    </a:p>
                    <a:p>
                      <a:endParaRPr lang="en-US" sz="130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@</a:t>
                      </a:r>
                      <a:r>
                        <a:rPr lang="en-US" sz="13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RequestMapping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(value = "/student", method = </a:t>
                      </a:r>
                      <a:r>
                        <a:rPr lang="en-US" sz="13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RequestMethod.</a:t>
                      </a:r>
                      <a:r>
                        <a:rPr lang="en-US" sz="1300" i="1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GET</a:t>
                      </a:r>
                      <a:r>
                        <a:rPr lang="en-US" sz="1300" i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)</a:t>
                      </a:r>
                    </a:p>
                    <a:p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public </a:t>
                      </a:r>
                      <a:r>
                        <a:rPr lang="en-US" sz="1300" b="1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ModelAndView</a:t>
                      </a:r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student() {</a:t>
                      </a:r>
                    </a:p>
                    <a:p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return new </a:t>
                      </a:r>
                      <a:r>
                        <a:rPr lang="en-US" sz="1300" b="1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ModelAndView</a:t>
                      </a:r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("student", "command", new Student());</a:t>
                      </a:r>
                    </a:p>
                    <a:p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}</a:t>
                      </a:r>
                    </a:p>
                    <a:p>
                      <a:endParaRPr lang="en-US" sz="130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@</a:t>
                      </a:r>
                      <a:r>
                        <a:rPr lang="en-US" sz="13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RequestMapping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(value = "/</a:t>
                      </a:r>
                      <a:r>
                        <a:rPr lang="en-US" sz="13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addStudent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", method = RequestMethod.</a:t>
                      </a:r>
                      <a:r>
                        <a:rPr lang="en-US" sz="1300" i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POST)</a:t>
                      </a:r>
                    </a:p>
                    <a:p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public String </a:t>
                      </a:r>
                      <a:r>
                        <a:rPr lang="en-US" sz="1300" b="1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addStudent</a:t>
                      </a:r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(@</a:t>
                      </a:r>
                      <a:r>
                        <a:rPr lang="en-US" sz="1300" b="1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ModelAttribute</a:t>
                      </a:r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("</a:t>
                      </a:r>
                      <a:r>
                        <a:rPr lang="en-US" sz="1300" b="1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SpringWe</a:t>
                      </a:r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") Student </a:t>
                      </a:r>
                      <a:r>
                        <a:rPr lang="en-US" sz="1300" b="1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student</a:t>
                      </a:r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,</a:t>
                      </a:r>
                    </a:p>
                    <a:p>
                      <a:r>
                        <a:rPr lang="en-US" sz="13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ModelMap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model) {</a:t>
                      </a:r>
                    </a:p>
                    <a:p>
                      <a:r>
                        <a:rPr lang="en-US" sz="13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model.addAttribute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("name", </a:t>
                      </a:r>
                      <a:r>
                        <a:rPr lang="en-US" sz="13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student.getName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());</a:t>
                      </a:r>
                    </a:p>
                    <a:p>
                      <a:r>
                        <a:rPr lang="en-US" sz="13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model.addAttribute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("age", </a:t>
                      </a:r>
                      <a:r>
                        <a:rPr lang="en-US" sz="13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student.getAge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());</a:t>
                      </a:r>
                    </a:p>
                    <a:p>
                      <a:r>
                        <a:rPr lang="en-US" sz="13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model.addAttribute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("id", </a:t>
                      </a:r>
                      <a:r>
                        <a:rPr lang="en-US" sz="13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student.getId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());</a:t>
                      </a:r>
                    </a:p>
                    <a:p>
                      <a:endParaRPr lang="en-US" sz="130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return "</a:t>
                      </a:r>
                      <a:r>
                        <a:rPr lang="en-US" sz="1300" b="1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welcomepage</a:t>
                      </a:r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";</a:t>
                      </a:r>
                    </a:p>
                    <a:p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}</a:t>
                      </a:r>
                    </a:p>
                    <a:p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}</a:t>
                      </a:r>
                      <a:endParaRPr lang="en-US" sz="1300" dirty="0" smtClean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Example: welcomepage.jsp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609600" y="1353520"/>
          <a:ext cx="7105672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5672"/>
              </a:tblGrid>
              <a:tr h="3643338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&lt;%@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taglib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uri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=</a:t>
                      </a:r>
                      <a:r>
                        <a:rPr lang="en-US" sz="1200" i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"http://www.springframework.org/tags/form" prefix="form"%&gt;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&lt;html&gt;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&lt;head&gt;</a:t>
                      </a:r>
                    </a:p>
                    <a:p>
                      <a:r>
                        <a:rPr lang="nn-NO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  &lt;title&gt;Spring MVC Form Handling&lt;/title&gt;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&lt;/head&gt;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&lt;body&gt;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&lt;h2 style="color: </a:t>
                      </a:r>
                      <a:r>
                        <a:rPr lang="en-US" sz="1200" i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blue;"&gt;Student Information&lt;/h2&gt;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 &lt;table&gt;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  &lt;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&gt;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      &lt;td&gt;Name&lt;/td&gt;  &lt;td&gt;${name}&lt;/td&gt;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  &lt;/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&gt;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  &lt;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&gt;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      &lt;td&gt;Age&lt;/td&gt; &lt;td&gt;${age}&lt;/td&gt;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  &lt;/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&gt;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  &lt;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&gt;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      &lt;td&gt;ID&lt;/td&gt;&lt;td&gt;${id}&lt;/td&gt;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  &lt;/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&gt;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&lt;/table&gt; 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&lt;/body&gt;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&lt;/html&gt;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smtClean="0">
                <a:latin typeface="Calibri" pitchFamily="34" charset="0"/>
              </a:rPr>
              <a:t>Questions</a:t>
            </a:r>
            <a:endParaRPr lang="en-IN" sz="2800" b="1" smtClean="0">
              <a:latin typeface="Calibri" pitchFamily="34" charset="0"/>
            </a:endParaRPr>
          </a:p>
        </p:txBody>
      </p:sp>
      <p:pic>
        <p:nvPicPr>
          <p:cNvPr id="942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1313" y="1481138"/>
            <a:ext cx="3635375" cy="355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</p:nvPr>
        </p:nvGraphicFramePr>
        <p:xfrm>
          <a:off x="609600" y="1492250"/>
          <a:ext cx="7923214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1607"/>
                <a:gridCol w="3961607"/>
              </a:tblGrid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package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foo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rtl="0" eaLnBrk="1" hangingPunct="1"/>
                      <a:endParaRPr lang="en-US" sz="1000" b="1" kern="1200" dirty="0" smtClean="0">
                        <a:solidFill>
                          <a:srgbClr val="7F0055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MessageWriter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algn="l" rtl="0" eaLnBrk="1" hangingPunct="1"/>
                      <a:endParaRPr lang="en-US" sz="1000" b="1" kern="1200" dirty="0" smtClean="0">
                        <a:solidFill>
                          <a:srgbClr val="7F0055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writeMessage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System.out.print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("World");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package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foo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org.aopalliance.intercept.MethodInterceptor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org.aopalliance.intercept.MethodInvocation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MessageDecorator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 implements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MethodInterceptor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public Object invoke(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MethodInvocation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 invocation) throws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Throwable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System.out.print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("Hello ");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Object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retVal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invocation.proceed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("!");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retVal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package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foo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rtl="0" eaLnBrk="1" hangingPunct="1"/>
                      <a:endParaRPr lang="en-US" sz="1000" b="1" kern="1200" dirty="0" smtClean="0">
                        <a:solidFill>
                          <a:srgbClr val="7F0055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org.springframework.aop.framework.ProxyFactory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rtl="0" eaLnBrk="1" hangingPunct="1"/>
                      <a:endParaRPr lang="en-US" sz="1000" b="1" kern="1200" dirty="0" smtClean="0">
                        <a:solidFill>
                          <a:srgbClr val="7F0055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HelloWorld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algn="l" rtl="0" eaLnBrk="1" hangingPunct="1"/>
                      <a:endParaRPr lang="en-US" sz="1000" b="1" kern="1200" dirty="0" smtClean="0">
                        <a:solidFill>
                          <a:srgbClr val="7F0055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public static void main(String[]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MessageWriter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 target = new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MessageWriter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// create the proxy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ProxyFactory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pf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ProxyFactory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pf.addAdvice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MessageDecorator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pf.setTarget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(target);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MessageWriter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 proxy = (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MessageWriter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pf.getProxy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// write the messages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target.writeMessage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("");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proxy.writeMessage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rtl="0" eaLnBrk="1" hangingPunct="1"/>
                      <a:endParaRPr lang="en-US" sz="1000" b="1" kern="1200" dirty="0" smtClean="0">
                        <a:solidFill>
                          <a:srgbClr val="7F0055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rtl="0" eaLnBrk="1" hangingPunct="1"/>
                      <a:endParaRPr lang="en-US" sz="1000" b="1" kern="1200" dirty="0" smtClean="0">
                        <a:solidFill>
                          <a:srgbClr val="7F0055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Join Point</a:t>
            </a:r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22840" cy="3456384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extLst/>
          </a:lstStyle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Join Points : </a:t>
            </a:r>
            <a:r>
              <a:rPr lang="en-IN" sz="1600" dirty="0" smtClean="0">
                <a:latin typeface="Calibri" pitchFamily="34" charset="0"/>
                <a:cs typeface="Calibri" pitchFamily="34" charset="0"/>
              </a:rPr>
              <a:t>a point during the execution of a program, such as the execution of a method or the handling of an exception.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A join point is the specific point in the application such as method execution, exception handling, changing object variable values etc. In Spring AOP a join points is always the execution of a method.</a:t>
            </a:r>
            <a:endParaRPr lang="en-IN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1600" dirty="0" smtClean="0">
                <a:latin typeface="Calibri" pitchFamily="34" charset="0"/>
                <a:cs typeface="Calibri" pitchFamily="34" charset="0"/>
              </a:rPr>
              <a:t>In Spring AOP, a join point always represents a method execution.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1600" dirty="0" smtClean="0">
                <a:latin typeface="Calibri" pitchFamily="34" charset="0"/>
                <a:cs typeface="Calibri" pitchFamily="34" charset="0"/>
              </a:rPr>
              <a:t>Examples of Join point's</a:t>
            </a:r>
          </a:p>
          <a:p>
            <a:pPr>
              <a:buNone/>
            </a:pPr>
            <a:r>
              <a:rPr lang="en-IN" sz="1600" dirty="0" smtClean="0">
                <a:latin typeface="Calibri" pitchFamily="34" charset="0"/>
                <a:cs typeface="Calibri" pitchFamily="34" charset="0"/>
              </a:rPr>
              <a:t>	– Method invocation</a:t>
            </a:r>
          </a:p>
          <a:p>
            <a:pPr>
              <a:buNone/>
            </a:pPr>
            <a:r>
              <a:rPr lang="en-IN" sz="1600" dirty="0" smtClean="0">
                <a:latin typeface="Calibri" pitchFamily="34" charset="0"/>
                <a:cs typeface="Calibri" pitchFamily="34" charset="0"/>
              </a:rPr>
              <a:t>	– Class initialization</a:t>
            </a:r>
          </a:p>
          <a:p>
            <a:pPr>
              <a:buNone/>
            </a:pPr>
            <a:r>
              <a:rPr lang="en-IN" sz="1600" dirty="0" smtClean="0">
                <a:latin typeface="Calibri" pitchFamily="34" charset="0"/>
                <a:cs typeface="Calibri" pitchFamily="34" charset="0"/>
              </a:rPr>
              <a:t>	– Object initialization</a:t>
            </a:r>
            <a:endParaRPr lang="en-IN" sz="1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Join Point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838" y="1392033"/>
            <a:ext cx="56816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public void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someBusinessOperation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BusinessData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data)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{    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//Method Start -&gt; Possible aspect code here like logging.    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try{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        // Original Business Logic here.    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}catch(Exception e)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{       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// Exception -&gt; Aspect code here when some exception is raised.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}finally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{        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// Finally -&gt; Even possible to have aspect code at this point too.    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}     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// Method End -&gt; Aspect code here in the end of a method.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}</a:t>
            </a:r>
            <a:endParaRPr lang="en-IN" sz="1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14876" y="2000246"/>
            <a:ext cx="171451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67276" y="2357436"/>
            <a:ext cx="149067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5214942" y="2500312"/>
            <a:ext cx="1285884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00562" y="2428874"/>
            <a:ext cx="1857388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43682" y="1571618"/>
            <a:ext cx="2486036" cy="1714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Possible Execution Points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 the Application code for embedding </a:t>
            </a:r>
            <a:r>
              <a:rPr lang="en-US" b="1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Aspects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are called </a:t>
            </a:r>
            <a:r>
              <a:rPr lang="en-US" b="1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Join Points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IN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34400" cy="1006475"/>
          </a:xfrm>
        </p:spPr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Example: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JoinPoint</a:t>
            </a:r>
            <a:endParaRPr lang="en-US" sz="2800" b="1" dirty="0" smtClean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</p:nvPr>
        </p:nvGraphicFramePr>
        <p:xfrm>
          <a:off x="609600" y="1492250"/>
          <a:ext cx="7923214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1607"/>
                <a:gridCol w="396160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public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class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Employee {</a:t>
                      </a: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private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String </a:t>
                      </a:r>
                      <a:r>
                        <a:rPr lang="en-US" sz="1000" b="1" dirty="0" smtClean="0">
                          <a:solidFill>
                            <a:srgbClr val="0000C0"/>
                          </a:solidFill>
                          <a:latin typeface="Consolas"/>
                        </a:rPr>
                        <a:t>name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private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String </a:t>
                      </a:r>
                      <a:r>
                        <a:rPr lang="en-US" sz="1000" b="1" dirty="0" smtClean="0">
                          <a:solidFill>
                            <a:srgbClr val="0000C0"/>
                          </a:solidFill>
                          <a:latin typeface="Consolas"/>
                        </a:rPr>
                        <a:t>company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public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Employee()</a:t>
                      </a:r>
                    </a:p>
                    <a:p>
                      <a:pPr algn="l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{</a:t>
                      </a:r>
                    </a:p>
                    <a:p>
                      <a:pPr algn="l"/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sz="1000" i="1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sz="1000" i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sz="10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0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"Employee Constructor!!!!!"</a:t>
                      </a:r>
                      <a:r>
                        <a:rPr lang="en-US" sz="10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public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void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setName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(String name) {</a:t>
                      </a: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this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.</a:t>
                      </a:r>
                      <a:r>
                        <a:rPr lang="en-US" sz="1000" b="1" dirty="0" smtClean="0">
                          <a:solidFill>
                            <a:srgbClr val="0000C0"/>
                          </a:solidFill>
                          <a:latin typeface="Consolas"/>
                        </a:rPr>
                        <a:t>name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name;</a:t>
                      </a:r>
                    </a:p>
                    <a:p>
                      <a:pPr algn="l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public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void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setCompany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(String company) {</a:t>
                      </a:r>
                    </a:p>
                    <a:p>
                      <a:pPr algn="l"/>
                      <a:r>
                        <a:rPr lang="en-US" sz="1000" b="1" dirty="0" err="1" smtClean="0">
                          <a:solidFill>
                            <a:srgbClr val="7F0055"/>
                          </a:solidFill>
                          <a:latin typeface="Consolas"/>
                        </a:rPr>
                        <a:t>this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</a:t>
                      </a:r>
                      <a:r>
                        <a:rPr lang="en-US" sz="1000" b="1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company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company;</a:t>
                      </a:r>
                    </a:p>
                    <a:p>
                      <a:pPr algn="l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printEmployee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("Name="+name);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("Company="+company);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package com;</a:t>
                      </a:r>
                    </a:p>
                    <a:p>
                      <a:pPr marL="0" algn="l" rtl="0" eaLnBrk="1" hangingPunct="1"/>
                      <a:endParaRPr lang="en-US" sz="1000" b="1" kern="1200" dirty="0" smtClean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+mn-cs"/>
                        </a:rPr>
                        <a:t>//import package;</a:t>
                      </a:r>
                    </a:p>
                    <a:p>
                      <a:pPr marL="0" algn="l" rtl="0" eaLnBrk="1" hangingPunct="1"/>
                      <a:endParaRPr lang="en-US" sz="1000" b="1" kern="1200" dirty="0" smtClean="0">
                        <a:solidFill>
                          <a:schemeClr val="tx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@Aspect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public class Observer {</a:t>
                      </a:r>
                    </a:p>
                    <a:p>
                      <a:pPr marL="0" algn="l" rtl="0" eaLnBrk="1" hangingPunct="1"/>
                      <a:endParaRPr lang="en-US" sz="1000" b="1" kern="1200" dirty="0" smtClean="0">
                        <a:solidFill>
                          <a:srgbClr val="7F0055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Pointcut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("execution(*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com.Employee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*.*(..))")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businessMethods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rtl="0" eaLnBrk="1" hangingPunct="1"/>
                      <a:endParaRPr lang="en-US" sz="1000" b="1" kern="1200" dirty="0" smtClean="0">
                        <a:solidFill>
                          <a:srgbClr val="7F0055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@After("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businessMethods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()")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public void after(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JoinPoint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jp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("After: Method Call---&gt;"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jp.getSignature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rtl="0" eaLnBrk="1" hangingPunct="1"/>
                      <a:endParaRPr lang="en-US" sz="1000" b="1" kern="1200" dirty="0" smtClean="0">
                        <a:solidFill>
                          <a:srgbClr val="7F0055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@Before("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businessMethods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()")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public void before(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JoinPoint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jp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("Before: Method Call---&gt;"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jp.getSignature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sz="1000" b="1" kern="1200" dirty="0" err="1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rtl="0" eaLnBrk="1" hangingPunct="1"/>
                      <a:r>
                        <a:rPr lang="en-US" sz="1000" b="1" kern="1200" dirty="0" smtClean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3128</Words>
  <Application>Microsoft Office PowerPoint</Application>
  <PresentationFormat>On-screen Show (16:9)</PresentationFormat>
  <Paragraphs>703</Paragraphs>
  <Slides>54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Theme1</vt:lpstr>
      <vt:lpstr>Slide 1</vt:lpstr>
      <vt:lpstr>Slide 2</vt:lpstr>
      <vt:lpstr>AOP Terminologies</vt:lpstr>
      <vt:lpstr>Aspect</vt:lpstr>
      <vt:lpstr>AOP proxy:</vt:lpstr>
      <vt:lpstr>Example</vt:lpstr>
      <vt:lpstr>Join Point</vt:lpstr>
      <vt:lpstr>Join Point</vt:lpstr>
      <vt:lpstr>Example: JoinPoint</vt:lpstr>
      <vt:lpstr>Example: JoinPoint</vt:lpstr>
      <vt:lpstr>PiontCut</vt:lpstr>
      <vt:lpstr>Example: PointCut</vt:lpstr>
      <vt:lpstr>Advice</vt:lpstr>
      <vt:lpstr>Before Advice</vt:lpstr>
      <vt:lpstr>After Advice</vt:lpstr>
      <vt:lpstr>Throw Advice</vt:lpstr>
      <vt:lpstr>Around Advice</vt:lpstr>
      <vt:lpstr>Around Advice</vt:lpstr>
      <vt:lpstr>Example: AOP</vt:lpstr>
      <vt:lpstr>Example: AOP</vt:lpstr>
      <vt:lpstr>Example: AOP</vt:lpstr>
      <vt:lpstr>Slide 22</vt:lpstr>
      <vt:lpstr>Objective</vt:lpstr>
      <vt:lpstr>What is MVC?</vt:lpstr>
      <vt:lpstr>Spring MVC Flow</vt:lpstr>
      <vt:lpstr>Spring MVC Flow</vt:lpstr>
      <vt:lpstr>Why Spring MVC?</vt:lpstr>
      <vt:lpstr>Building Controller – DispatcherServlet</vt:lpstr>
      <vt:lpstr>Configuring the DispatcherServlet – web.xml</vt:lpstr>
      <vt:lpstr>HandlerMapping</vt:lpstr>
      <vt:lpstr>MVC’s handler mappings</vt:lpstr>
      <vt:lpstr>SimpleUrlHandlerMapping</vt:lpstr>
      <vt:lpstr>ControllerClassNameHandlerMapping</vt:lpstr>
      <vt:lpstr>Handling requests with controllers</vt:lpstr>
      <vt:lpstr>Controller hierarchy</vt:lpstr>
      <vt:lpstr>Controller implementations</vt:lpstr>
      <vt:lpstr>AbstractController</vt:lpstr>
      <vt:lpstr>dispather-servlet.xml</vt:lpstr>
      <vt:lpstr>Spring Form Handling</vt:lpstr>
      <vt:lpstr>Spring Form Handling</vt:lpstr>
      <vt:lpstr>Configuration</vt:lpstr>
      <vt:lpstr>The form tag</vt:lpstr>
      <vt:lpstr>@ModelAttribute</vt:lpstr>
      <vt:lpstr>@ModelMap</vt:lpstr>
      <vt:lpstr>Example: Controller</vt:lpstr>
      <vt:lpstr>Example: ConfigurationFile(Spring-servlet.xml)</vt:lpstr>
      <vt:lpstr>Example: web.xml </vt:lpstr>
      <vt:lpstr>Example: JSPs</vt:lpstr>
      <vt:lpstr>Example: To Handle Form value(Student.java)</vt:lpstr>
      <vt:lpstr>Example: To Handle Form value(student.jsp)</vt:lpstr>
      <vt:lpstr>Example: student.jsp continued</vt:lpstr>
      <vt:lpstr>Example: StudentController</vt:lpstr>
      <vt:lpstr>Example: welcomepage.jsp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PMP</dc:title>
  <dc:creator/>
  <cp:lastModifiedBy/>
  <cp:revision>5</cp:revision>
  <dcterms:created xsi:type="dcterms:W3CDTF">2010-09-05T14:08:51Z</dcterms:created>
  <dcterms:modified xsi:type="dcterms:W3CDTF">2015-05-21T09:03:57Z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