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68" r:id="rId4"/>
  </p:sldMasterIdLst>
  <p:notesMasterIdLst>
    <p:notesMasterId r:id="rId17"/>
  </p:notesMasterIdLst>
  <p:handoutMasterIdLst>
    <p:handoutMasterId r:id="rId18"/>
  </p:handoutMasterIdLst>
  <p:sldIdLst>
    <p:sldId id="329" r:id="rId5"/>
    <p:sldId id="330" r:id="rId6"/>
    <p:sldId id="331" r:id="rId7"/>
    <p:sldId id="332" r:id="rId8"/>
    <p:sldId id="333" r:id="rId9"/>
    <p:sldId id="334" r:id="rId10"/>
    <p:sldId id="335" r:id="rId11"/>
    <p:sldId id="336" r:id="rId12"/>
    <p:sldId id="337" r:id="rId13"/>
    <p:sldId id="338" r:id="rId14"/>
    <p:sldId id="339" r:id="rId15"/>
    <p:sldId id="34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316" autoAdjust="0"/>
  </p:normalViewPr>
  <p:slideViewPr>
    <p:cSldViewPr snapToGrid="0">
      <p:cViewPr varScale="1">
        <p:scale>
          <a:sx n="77" d="100"/>
          <a:sy n="77" d="100"/>
        </p:scale>
        <p:origin x="82" y="1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4/24/2024</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2917891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8455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5763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44874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7056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5853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168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010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545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0387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1498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79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00" r:id="rId6"/>
    <p:sldLayoutId id="2147484213" r:id="rId7"/>
    <p:sldLayoutId id="2147484214" r:id="rId8"/>
    <p:sldLayoutId id="2147484215" r:id="rId9"/>
    <p:sldLayoutId id="2147484216" r:id="rId10"/>
    <p:sldLayoutId id="2147484217" r:id="rId11"/>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55D703-E87E-D79B-57D2-190EBA00FFDD}"/>
              </a:ext>
            </a:extLst>
          </p:cNvPr>
          <p:cNvSpPr txBox="1"/>
          <p:nvPr/>
        </p:nvSpPr>
        <p:spPr>
          <a:xfrm>
            <a:off x="508000" y="1016000"/>
            <a:ext cx="11604978" cy="646331"/>
          </a:xfrm>
          <a:prstGeom prst="rect">
            <a:avLst/>
          </a:prstGeom>
          <a:noFill/>
        </p:spPr>
        <p:txBody>
          <a:bodyPr wrap="square" rtlCol="0">
            <a:spAutoFit/>
          </a:bodyPr>
          <a:lstStyle/>
          <a:p>
            <a:pPr algn="ctr"/>
            <a:r>
              <a:rPr lang="en-IN" sz="3600" dirty="0">
                <a:solidFill>
                  <a:schemeClr val="bg2">
                    <a:lumMod val="75000"/>
                  </a:schemeClr>
                </a:solidFill>
                <a:latin typeface="Algerian" panose="04020705040A02060702" pitchFamily="82" charset="0"/>
              </a:rPr>
              <a:t>DIABETES PREDICTION USING MACHINE LEARNING</a:t>
            </a:r>
            <a:endParaRPr lang="en-IN" dirty="0">
              <a:solidFill>
                <a:schemeClr val="bg2">
                  <a:lumMod val="75000"/>
                </a:schemeClr>
              </a:solidFill>
              <a:latin typeface="Algerian" panose="04020705040A02060702" pitchFamily="82" charset="0"/>
            </a:endParaRPr>
          </a:p>
        </p:txBody>
      </p:sp>
      <p:pic>
        <p:nvPicPr>
          <p:cNvPr id="1032" name="Picture 8" descr="November Is National Diabetes Month | N.C. Cooperative Extension">
            <a:extLst>
              <a:ext uri="{FF2B5EF4-FFF2-40B4-BE49-F238E27FC236}">
                <a16:creationId xmlns:a16="http://schemas.microsoft.com/office/drawing/2014/main" id="{655455D5-0011-26A9-084F-BAC8403D8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087" y="2078314"/>
            <a:ext cx="7414591" cy="1190625"/>
          </a:xfrm>
          <a:prstGeom prst="rect">
            <a:avLst/>
          </a:prstGeom>
          <a:noFill/>
          <a:effectLst>
            <a:reflection blurRad="25400" stA="48000" endPos="97000" dir="5400000" sy="-100000" algn="bl" rotWithShape="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217FBB5-B687-15AB-9DF8-6826F7E69410}"/>
              </a:ext>
            </a:extLst>
          </p:cNvPr>
          <p:cNvSpPr txBox="1"/>
          <p:nvPr/>
        </p:nvSpPr>
        <p:spPr>
          <a:xfrm>
            <a:off x="1192696" y="4979504"/>
            <a:ext cx="9143999" cy="1200329"/>
          </a:xfrm>
          <a:prstGeom prst="rect">
            <a:avLst/>
          </a:prstGeom>
          <a:noFill/>
        </p:spPr>
        <p:txBody>
          <a:bodyPr wrap="square" rtlCol="0">
            <a:spAutoFit/>
          </a:bodyPr>
          <a:lstStyle/>
          <a:p>
            <a:r>
              <a:rPr lang="en-IN" dirty="0">
                <a:solidFill>
                  <a:schemeClr val="bg2">
                    <a:lumMod val="75000"/>
                  </a:schemeClr>
                </a:solidFill>
                <a:latin typeface="Algerian" panose="04020705040A02060702" pitchFamily="82" charset="0"/>
              </a:rPr>
              <a:t>Presented  BY:											submitted to :</a:t>
            </a:r>
          </a:p>
          <a:p>
            <a:pPr algn="just"/>
            <a:r>
              <a:rPr lang="en-IN" dirty="0">
                <a:solidFill>
                  <a:schemeClr val="bg2">
                    <a:lumMod val="75000"/>
                  </a:schemeClr>
                </a:solidFill>
                <a:latin typeface="Algerian" panose="04020705040A02060702" pitchFamily="82" charset="0"/>
              </a:rPr>
              <a:t>Shubha Sharma 										</a:t>
            </a:r>
            <a:r>
              <a:rPr lang="en-IN" dirty="0" err="1">
                <a:solidFill>
                  <a:schemeClr val="bg2">
                    <a:lumMod val="75000"/>
                  </a:schemeClr>
                </a:solidFill>
                <a:latin typeface="Algerian" panose="04020705040A02060702" pitchFamily="82" charset="0"/>
              </a:rPr>
              <a:t>mr</a:t>
            </a:r>
            <a:r>
              <a:rPr lang="en-IN" dirty="0">
                <a:solidFill>
                  <a:schemeClr val="bg2">
                    <a:lumMod val="75000"/>
                  </a:schemeClr>
                </a:solidFill>
                <a:latin typeface="Algerian" panose="04020705040A02060702" pitchFamily="82" charset="0"/>
              </a:rPr>
              <a:t>. </a:t>
            </a:r>
            <a:r>
              <a:rPr lang="en-IN" dirty="0" err="1">
                <a:solidFill>
                  <a:schemeClr val="bg2">
                    <a:lumMod val="75000"/>
                  </a:schemeClr>
                </a:solidFill>
                <a:latin typeface="Algerian" panose="04020705040A02060702" pitchFamily="82" charset="0"/>
              </a:rPr>
              <a:t>punit</a:t>
            </a:r>
            <a:r>
              <a:rPr lang="en-IN" dirty="0">
                <a:solidFill>
                  <a:schemeClr val="bg2">
                    <a:lumMod val="75000"/>
                  </a:schemeClr>
                </a:solidFill>
                <a:latin typeface="Algerian" panose="04020705040A02060702" pitchFamily="82" charset="0"/>
              </a:rPr>
              <a:t> </a:t>
            </a:r>
            <a:r>
              <a:rPr lang="en-IN" dirty="0" err="1">
                <a:solidFill>
                  <a:schemeClr val="bg2">
                    <a:lumMod val="75000"/>
                  </a:schemeClr>
                </a:solidFill>
                <a:latin typeface="Algerian" panose="04020705040A02060702" pitchFamily="82" charset="0"/>
              </a:rPr>
              <a:t>kumawat</a:t>
            </a:r>
            <a:endParaRPr lang="en-IN" dirty="0">
              <a:solidFill>
                <a:schemeClr val="bg2">
                  <a:lumMod val="75000"/>
                </a:schemeClr>
              </a:solidFill>
              <a:latin typeface="Algerian" panose="04020705040A02060702" pitchFamily="82" charset="0"/>
            </a:endParaRPr>
          </a:p>
          <a:p>
            <a:pPr algn="just"/>
            <a:r>
              <a:rPr lang="en-IN" dirty="0">
                <a:solidFill>
                  <a:schemeClr val="bg2">
                    <a:lumMod val="75000"/>
                  </a:schemeClr>
                </a:solidFill>
                <a:latin typeface="Algerian" panose="04020705040A02060702" pitchFamily="82" charset="0"/>
              </a:rPr>
              <a:t>Saurabh Kumar Sharma</a:t>
            </a:r>
          </a:p>
          <a:p>
            <a:pPr algn="just"/>
            <a:r>
              <a:rPr lang="en-IN" dirty="0">
                <a:solidFill>
                  <a:schemeClr val="bg2">
                    <a:lumMod val="75000"/>
                  </a:schemeClr>
                </a:solidFill>
                <a:latin typeface="Algerian" panose="04020705040A02060702" pitchFamily="82" charset="0"/>
              </a:rPr>
              <a:t>Kavya </a:t>
            </a:r>
            <a:r>
              <a:rPr lang="en-IN" dirty="0" err="1">
                <a:solidFill>
                  <a:schemeClr val="bg2">
                    <a:lumMod val="75000"/>
                  </a:schemeClr>
                </a:solidFill>
                <a:latin typeface="Algerian" panose="04020705040A02060702" pitchFamily="82" charset="0"/>
              </a:rPr>
              <a:t>Nahta</a:t>
            </a:r>
            <a:endParaRPr lang="en-IN" dirty="0">
              <a:solidFill>
                <a:schemeClr val="bg2">
                  <a:lumMod val="75000"/>
                </a:schemeClr>
              </a:solidFill>
              <a:latin typeface="Algerian" panose="04020705040A02060702" pitchFamily="82" charset="0"/>
            </a:endParaRPr>
          </a:p>
        </p:txBody>
      </p:sp>
    </p:spTree>
    <p:extLst>
      <p:ext uri="{BB962C8B-B14F-4D97-AF65-F5344CB8AC3E}">
        <p14:creationId xmlns:p14="http://schemas.microsoft.com/office/powerpoint/2010/main" val="1499560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AEC65ACF-36B4-9571-8CFA-9B35624F0681}"/>
              </a:ext>
            </a:extLst>
          </p:cNvPr>
          <p:cNvSpPr>
            <a:spLocks noGrp="1"/>
          </p:cNvSpPr>
          <p:nvPr>
            <p:ph type="sldNum" sz="quarter" idx="12"/>
          </p:nvPr>
        </p:nvSpPr>
        <p:spPr/>
        <p:txBody>
          <a:bodyPr/>
          <a:lstStyle/>
          <a:p>
            <a:fld id="{330EA680-D336-4FF7-8B7A-9848BB0A1C32}" type="slidenum">
              <a:rPr lang="en-US" smtClean="0"/>
              <a:pPr/>
              <a:t>10</a:t>
            </a:fld>
            <a:endParaRPr lang="en-US" dirty="0"/>
          </a:p>
        </p:txBody>
      </p:sp>
      <p:pic>
        <p:nvPicPr>
          <p:cNvPr id="12" name="Picture 11">
            <a:extLst>
              <a:ext uri="{FF2B5EF4-FFF2-40B4-BE49-F238E27FC236}">
                <a16:creationId xmlns:a16="http://schemas.microsoft.com/office/drawing/2014/main" id="{AD67C5DD-D644-BEF0-D9AC-59EF82EBEA41}"/>
              </a:ext>
            </a:extLst>
          </p:cNvPr>
          <p:cNvPicPr>
            <a:picLocks noChangeAspect="1"/>
          </p:cNvPicPr>
          <p:nvPr/>
        </p:nvPicPr>
        <p:blipFill>
          <a:blip r:embed="rId2"/>
          <a:stretch>
            <a:fillRect/>
          </a:stretch>
        </p:blipFill>
        <p:spPr>
          <a:xfrm>
            <a:off x="1182757" y="526774"/>
            <a:ext cx="9531626" cy="5814391"/>
          </a:xfrm>
          <a:prstGeom prst="rect">
            <a:avLst/>
          </a:prstGeom>
        </p:spPr>
      </p:pic>
    </p:spTree>
    <p:extLst>
      <p:ext uri="{BB962C8B-B14F-4D97-AF65-F5344CB8AC3E}">
        <p14:creationId xmlns:p14="http://schemas.microsoft.com/office/powerpoint/2010/main" val="375169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998D5E-A15B-BB65-3F9B-2EFA36FBE398}"/>
              </a:ext>
            </a:extLst>
          </p:cNvPr>
          <p:cNvSpPr>
            <a:spLocks noGrp="1"/>
          </p:cNvSpPr>
          <p:nvPr>
            <p:ph type="title"/>
          </p:nvPr>
        </p:nvSpPr>
        <p:spPr>
          <a:xfrm>
            <a:off x="408529" y="247582"/>
            <a:ext cx="4622471" cy="1099787"/>
          </a:xfrm>
        </p:spPr>
        <p:txBody>
          <a:bodyPr/>
          <a:lstStyle/>
          <a:p>
            <a:r>
              <a:rPr lang="en-IN" dirty="0">
                <a:latin typeface="Algerian" panose="04020705040A02060702" pitchFamily="82" charset="0"/>
              </a:rPr>
              <a:t>CONCLUSION</a:t>
            </a:r>
          </a:p>
        </p:txBody>
      </p:sp>
      <p:sp>
        <p:nvSpPr>
          <p:cNvPr id="9" name="Text Placeholder 8">
            <a:extLst>
              <a:ext uri="{FF2B5EF4-FFF2-40B4-BE49-F238E27FC236}">
                <a16:creationId xmlns:a16="http://schemas.microsoft.com/office/drawing/2014/main" id="{A230D7D1-2EFD-75EF-C0CE-FF8936353E63}"/>
              </a:ext>
            </a:extLst>
          </p:cNvPr>
          <p:cNvSpPr>
            <a:spLocks noGrp="1"/>
          </p:cNvSpPr>
          <p:nvPr>
            <p:ph type="body" sz="quarter" idx="18"/>
          </p:nvPr>
        </p:nvSpPr>
        <p:spPr>
          <a:xfrm>
            <a:off x="208722" y="1451113"/>
            <a:ext cx="6629865" cy="2266122"/>
          </a:xfrm>
        </p:spPr>
        <p:txBody>
          <a:bodyPr/>
          <a:lstStyle/>
          <a:p>
            <a:r>
              <a:rPr lang="en-US" dirty="0">
                <a:solidFill>
                  <a:schemeClr val="bg2">
                    <a:lumMod val="75000"/>
                  </a:schemeClr>
                </a:solidFill>
                <a:latin typeface="Imprint MT Shadow" panose="04020605060303030202" pitchFamily="82" charset="0"/>
              </a:rPr>
              <a:t>in this presentation machine learning methods are used for the prediction of Diabetic Retinopathy in patients, using their health records of diabetes.</a:t>
            </a:r>
          </a:p>
          <a:p>
            <a:r>
              <a:rPr lang="en-US" dirty="0">
                <a:solidFill>
                  <a:schemeClr val="bg2">
                    <a:lumMod val="75000"/>
                  </a:schemeClr>
                </a:solidFill>
                <a:latin typeface="Imprint MT Shadow" panose="04020605060303030202" pitchFamily="82" charset="0"/>
              </a:rPr>
              <a:t>• These health records were organized in a structured way by eliminating noisy data. With the help of machine learning algorithms, knowledge is extracted from these records in the form of numerical values for the prediction of DR.</a:t>
            </a:r>
            <a:endParaRPr lang="en-IN" dirty="0">
              <a:solidFill>
                <a:schemeClr val="bg2">
                  <a:lumMod val="75000"/>
                </a:schemeClr>
              </a:solidFill>
              <a:latin typeface="Imprint MT Shadow" panose="04020605060303030202" pitchFamily="82" charset="0"/>
            </a:endParaRPr>
          </a:p>
        </p:txBody>
      </p:sp>
      <p:sp>
        <p:nvSpPr>
          <p:cNvPr id="10" name="Slide Number Placeholder 9">
            <a:extLst>
              <a:ext uri="{FF2B5EF4-FFF2-40B4-BE49-F238E27FC236}">
                <a16:creationId xmlns:a16="http://schemas.microsoft.com/office/drawing/2014/main" id="{AA0E19A8-3F75-8D26-F8DD-D62B6E4FF6E0}"/>
              </a:ext>
            </a:extLst>
          </p:cNvPr>
          <p:cNvSpPr>
            <a:spLocks noGrp="1"/>
          </p:cNvSpPr>
          <p:nvPr>
            <p:ph type="sldNum" sz="quarter" idx="12"/>
          </p:nvPr>
        </p:nvSpPr>
        <p:spPr/>
        <p:txBody>
          <a:bodyPr/>
          <a:lstStyle/>
          <a:p>
            <a:fld id="{330EA680-D336-4FF7-8B7A-9848BB0A1C32}" type="slidenum">
              <a:rPr lang="en-US" smtClean="0"/>
              <a:pPr/>
              <a:t>11</a:t>
            </a:fld>
            <a:endParaRPr lang="en-US" dirty="0"/>
          </a:p>
        </p:txBody>
      </p:sp>
      <p:pic>
        <p:nvPicPr>
          <p:cNvPr id="6146" name="Picture 2" descr="Diabetes | Diabetes is not a disease - Telegraph India">
            <a:extLst>
              <a:ext uri="{FF2B5EF4-FFF2-40B4-BE49-F238E27FC236}">
                <a16:creationId xmlns:a16="http://schemas.microsoft.com/office/drawing/2014/main" id="{7BA658FE-7202-89A1-888D-498406EA8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587" y="0"/>
            <a:ext cx="53534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61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A327929-2215-155E-A011-5FE16B40788D}"/>
              </a:ext>
            </a:extLst>
          </p:cNvPr>
          <p:cNvSpPr>
            <a:spLocks noGrp="1"/>
          </p:cNvSpPr>
          <p:nvPr>
            <p:ph type="body" sz="quarter" idx="18"/>
          </p:nvPr>
        </p:nvSpPr>
        <p:spPr>
          <a:xfrm>
            <a:off x="2693038" y="2790362"/>
            <a:ext cx="8965561" cy="72107"/>
          </a:xfrm>
        </p:spPr>
        <p:txBody>
          <a:bodyPr/>
          <a:lstStyle/>
          <a:p>
            <a:r>
              <a:rPr lang="en-IN" sz="7200" dirty="0">
                <a:latin typeface="Algerian" panose="04020705040A02060702" pitchFamily="82" charset="0"/>
              </a:rPr>
              <a:t>THANK YOU!!</a:t>
            </a:r>
          </a:p>
        </p:txBody>
      </p:sp>
      <p:sp>
        <p:nvSpPr>
          <p:cNvPr id="10" name="Slide Number Placeholder 9">
            <a:extLst>
              <a:ext uri="{FF2B5EF4-FFF2-40B4-BE49-F238E27FC236}">
                <a16:creationId xmlns:a16="http://schemas.microsoft.com/office/drawing/2014/main" id="{A98AD144-7EC8-2E20-0AF7-9BAFAB0B89A3}"/>
              </a:ext>
            </a:extLst>
          </p:cNvPr>
          <p:cNvSpPr>
            <a:spLocks noGrp="1"/>
          </p:cNvSpPr>
          <p:nvPr>
            <p:ph type="sldNum" sz="quarter" idx="12"/>
          </p:nvPr>
        </p:nvSpPr>
        <p:spPr/>
        <p:txBody>
          <a:bodyPr/>
          <a:lstStyle/>
          <a:p>
            <a:fld id="{330EA680-D336-4FF7-8B7A-9848BB0A1C32}" type="slidenum">
              <a:rPr lang="en-US" smtClean="0"/>
              <a:pPr/>
              <a:t>12</a:t>
            </a:fld>
            <a:endParaRPr lang="en-US" dirty="0"/>
          </a:p>
        </p:txBody>
      </p:sp>
    </p:spTree>
    <p:extLst>
      <p:ext uri="{BB962C8B-B14F-4D97-AF65-F5344CB8AC3E}">
        <p14:creationId xmlns:p14="http://schemas.microsoft.com/office/powerpoint/2010/main" val="49017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ew type 2 diabetes drug to regulate blood sugar levels, aid weight loss.  Check details here | Mint">
            <a:extLst>
              <a:ext uri="{FF2B5EF4-FFF2-40B4-BE49-F238E27FC236}">
                <a16:creationId xmlns:a16="http://schemas.microsoft.com/office/drawing/2014/main" id="{49FF52BA-92DA-AF90-98BC-BBF2FCFD9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782" y="1850449"/>
            <a:ext cx="7421218" cy="50329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2848E39-4911-6405-174F-6F53A29CEBE5}"/>
              </a:ext>
            </a:extLst>
          </p:cNvPr>
          <p:cNvSpPr txBox="1"/>
          <p:nvPr/>
        </p:nvSpPr>
        <p:spPr>
          <a:xfrm>
            <a:off x="337930" y="1747276"/>
            <a:ext cx="3906078" cy="5032981"/>
          </a:xfrm>
          <a:prstGeom prst="rect">
            <a:avLst/>
          </a:prstGeom>
          <a:noFill/>
        </p:spPr>
        <p:txBody>
          <a:bodyPr wrap="square" rtlCol="0">
            <a:spAutoFit/>
          </a:bodyPr>
          <a:lstStyle/>
          <a:p>
            <a:pPr>
              <a:lnSpc>
                <a:spcPct val="150000"/>
              </a:lnSpc>
            </a:pPr>
            <a:r>
              <a:rPr lang="en-US" dirty="0">
                <a:solidFill>
                  <a:schemeClr val="bg2">
                    <a:lumMod val="75000"/>
                  </a:schemeClr>
                </a:solidFill>
                <a:latin typeface="Imprint MT Shadow" panose="04020605060303030202" pitchFamily="82" charset="0"/>
              </a:rPr>
              <a:t>Diabetes is a disease which is rapidly increasing all over the world. It occurs when pancreas does not produce sufficient insulin, or body can not sufficiently use insulin it produces. Diabetes person has increase blood glucose in the body. One of the major problem diabetic patients suffers from is the Diabetic Retinopathy (DR) and blindness. Since the number of diabetes patients is continuously increasing, it increases the data as well</a:t>
            </a:r>
            <a:endParaRPr lang="en-IN" dirty="0">
              <a:solidFill>
                <a:schemeClr val="bg2">
                  <a:lumMod val="75000"/>
                </a:schemeClr>
              </a:solidFill>
              <a:latin typeface="Imprint MT Shadow" panose="04020605060303030202" pitchFamily="82" charset="0"/>
            </a:endParaRPr>
          </a:p>
        </p:txBody>
      </p:sp>
      <p:sp>
        <p:nvSpPr>
          <p:cNvPr id="9" name="TextBox 8">
            <a:extLst>
              <a:ext uri="{FF2B5EF4-FFF2-40B4-BE49-F238E27FC236}">
                <a16:creationId xmlns:a16="http://schemas.microsoft.com/office/drawing/2014/main" id="{949C8C9B-8DED-57D5-0A67-E2A47C25D647}"/>
              </a:ext>
            </a:extLst>
          </p:cNvPr>
          <p:cNvSpPr txBox="1"/>
          <p:nvPr/>
        </p:nvSpPr>
        <p:spPr>
          <a:xfrm>
            <a:off x="5506278" y="556591"/>
            <a:ext cx="5218044" cy="769441"/>
          </a:xfrm>
          <a:prstGeom prst="rect">
            <a:avLst/>
          </a:prstGeom>
          <a:noFill/>
        </p:spPr>
        <p:txBody>
          <a:bodyPr wrap="square" rtlCol="0">
            <a:spAutoFit/>
          </a:bodyPr>
          <a:lstStyle/>
          <a:p>
            <a:r>
              <a:rPr lang="en-IN" sz="4400" dirty="0">
                <a:solidFill>
                  <a:schemeClr val="bg2">
                    <a:lumMod val="75000"/>
                  </a:schemeClr>
                </a:solidFill>
                <a:latin typeface="Algerian" panose="04020705040A02060702" pitchFamily="82" charset="0"/>
              </a:rPr>
              <a:t>Introduction</a:t>
            </a:r>
          </a:p>
        </p:txBody>
      </p:sp>
    </p:spTree>
    <p:extLst>
      <p:ext uri="{BB962C8B-B14F-4D97-AF65-F5344CB8AC3E}">
        <p14:creationId xmlns:p14="http://schemas.microsoft.com/office/powerpoint/2010/main" val="266339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372337-7561-0F11-29D8-2C27F3701061}"/>
              </a:ext>
            </a:extLst>
          </p:cNvPr>
          <p:cNvSpPr>
            <a:spLocks noGrp="1"/>
          </p:cNvSpPr>
          <p:nvPr>
            <p:ph type="title"/>
          </p:nvPr>
        </p:nvSpPr>
        <p:spPr>
          <a:xfrm>
            <a:off x="793797" y="519118"/>
            <a:ext cx="10061455" cy="644653"/>
          </a:xfrm>
        </p:spPr>
        <p:txBody>
          <a:bodyPr/>
          <a:lstStyle/>
          <a:p>
            <a:r>
              <a:rPr lang="en-US" dirty="0">
                <a:solidFill>
                  <a:schemeClr val="bg2">
                    <a:lumMod val="75000"/>
                  </a:schemeClr>
                </a:solidFill>
                <a:latin typeface="Algerian" panose="04020705040A02060702" pitchFamily="82" charset="0"/>
              </a:rPr>
              <a:t>Problem specification</a:t>
            </a:r>
          </a:p>
        </p:txBody>
      </p:sp>
      <p:sp>
        <p:nvSpPr>
          <p:cNvPr id="2" name="Slide Number Placeholder 1">
            <a:extLst>
              <a:ext uri="{FF2B5EF4-FFF2-40B4-BE49-F238E27FC236}">
                <a16:creationId xmlns:a16="http://schemas.microsoft.com/office/drawing/2014/main" id="{6F163791-3D3E-79D2-1B1E-FB0CA331C409}"/>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3</a:t>
            </a:fld>
            <a:endParaRPr lang="en-US" dirty="0"/>
          </a:p>
        </p:txBody>
      </p:sp>
      <p:sp>
        <p:nvSpPr>
          <p:cNvPr id="20" name="TextBox 19">
            <a:extLst>
              <a:ext uri="{FF2B5EF4-FFF2-40B4-BE49-F238E27FC236}">
                <a16:creationId xmlns:a16="http://schemas.microsoft.com/office/drawing/2014/main" id="{6A63F07A-26EF-AEE1-F885-A4E00BC5FEA8}"/>
              </a:ext>
            </a:extLst>
          </p:cNvPr>
          <p:cNvSpPr txBox="1"/>
          <p:nvPr/>
        </p:nvSpPr>
        <p:spPr>
          <a:xfrm>
            <a:off x="1678380" y="1719088"/>
            <a:ext cx="6097656" cy="4524315"/>
          </a:xfrm>
          <a:prstGeom prst="rect">
            <a:avLst/>
          </a:prstGeom>
          <a:noFill/>
        </p:spPr>
        <p:txBody>
          <a:bodyPr wrap="square">
            <a:spAutoFit/>
          </a:bodyPr>
          <a:lstStyle/>
          <a:p>
            <a:r>
              <a:rPr lang="en-US" dirty="0">
                <a:solidFill>
                  <a:schemeClr val="bg2">
                    <a:lumMod val="75000"/>
                  </a:schemeClr>
                </a:solidFill>
                <a:latin typeface="Imprint MT Shadow" panose="04020605060303030202" pitchFamily="82" charset="0"/>
              </a:rPr>
              <a:t>• The most usual and conventional method for diagnosis and detection of diabetic retinopathy is by using human fundus images or retinal images.</a:t>
            </a:r>
          </a:p>
          <a:p>
            <a:endParaRPr lang="en-US" dirty="0">
              <a:solidFill>
                <a:schemeClr val="bg2">
                  <a:lumMod val="75000"/>
                </a:schemeClr>
              </a:solidFill>
              <a:latin typeface="Imprint MT Shadow" panose="04020605060303030202" pitchFamily="82" charset="0"/>
            </a:endParaRPr>
          </a:p>
          <a:p>
            <a:r>
              <a:rPr lang="en-US" dirty="0">
                <a:solidFill>
                  <a:schemeClr val="bg2">
                    <a:lumMod val="75000"/>
                  </a:schemeClr>
                </a:solidFill>
                <a:latin typeface="Imprint MT Shadow" panose="04020605060303030202" pitchFamily="82" charset="0"/>
              </a:rPr>
              <a:t>• In our study, we focus on prediction of DR using health records of the diabetic patients.</a:t>
            </a:r>
          </a:p>
          <a:p>
            <a:endParaRPr lang="en-US" dirty="0">
              <a:solidFill>
                <a:schemeClr val="bg2">
                  <a:lumMod val="75000"/>
                </a:schemeClr>
              </a:solidFill>
              <a:latin typeface="Imprint MT Shadow" panose="04020605060303030202" pitchFamily="82" charset="0"/>
            </a:endParaRPr>
          </a:p>
          <a:p>
            <a:r>
              <a:rPr lang="en-US" dirty="0">
                <a:solidFill>
                  <a:schemeClr val="bg2">
                    <a:lumMod val="75000"/>
                  </a:schemeClr>
                </a:solidFill>
                <a:latin typeface="Imprint MT Shadow" panose="04020605060303030202" pitchFamily="82" charset="0"/>
              </a:rPr>
              <a:t>• By using machine learning techniques, knowledge is acquired through these records, containing numerical values, to predict whether the patient is having DR or not.</a:t>
            </a:r>
          </a:p>
          <a:p>
            <a:endParaRPr lang="en-US" dirty="0">
              <a:solidFill>
                <a:schemeClr val="bg2">
                  <a:lumMod val="75000"/>
                </a:schemeClr>
              </a:solidFill>
              <a:latin typeface="Imprint MT Shadow" panose="04020605060303030202" pitchFamily="82" charset="0"/>
            </a:endParaRPr>
          </a:p>
          <a:p>
            <a:r>
              <a:rPr lang="en-US" dirty="0">
                <a:solidFill>
                  <a:schemeClr val="bg2">
                    <a:lumMod val="75000"/>
                  </a:schemeClr>
                </a:solidFill>
                <a:latin typeface="Imprint MT Shadow" panose="04020605060303030202" pitchFamily="82" charset="0"/>
              </a:rPr>
              <a:t>• For this prediction of DR different classification algorithms (Support Vector Machine, K nearest neighbor, bagged trees, Logistic Regression) have been used.</a:t>
            </a:r>
          </a:p>
          <a:p>
            <a:endParaRPr lang="en-US" dirty="0">
              <a:solidFill>
                <a:schemeClr val="bg2">
                  <a:lumMod val="75000"/>
                </a:schemeClr>
              </a:solidFill>
              <a:latin typeface="Imprint MT Shadow" panose="04020605060303030202" pitchFamily="82" charset="0"/>
            </a:endParaRPr>
          </a:p>
          <a:p>
            <a:endParaRPr lang="en-IN" dirty="0">
              <a:solidFill>
                <a:schemeClr val="bg2">
                  <a:lumMod val="75000"/>
                </a:schemeClr>
              </a:solidFill>
              <a:latin typeface="Imprint MT Shadow" panose="04020605060303030202" pitchFamily="82" charset="0"/>
            </a:endParaRPr>
          </a:p>
        </p:txBody>
      </p:sp>
    </p:spTree>
    <p:extLst>
      <p:ext uri="{BB962C8B-B14F-4D97-AF65-F5344CB8AC3E}">
        <p14:creationId xmlns:p14="http://schemas.microsoft.com/office/powerpoint/2010/main" val="215014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5E16D3-4028-AA0C-A7D9-8AB40A05535B}"/>
              </a:ext>
            </a:extLst>
          </p:cNvPr>
          <p:cNvSpPr>
            <a:spLocks noGrp="1"/>
          </p:cNvSpPr>
          <p:nvPr>
            <p:ph type="title"/>
          </p:nvPr>
        </p:nvSpPr>
        <p:spPr>
          <a:xfrm>
            <a:off x="318052" y="139147"/>
            <a:ext cx="6731177" cy="1059379"/>
          </a:xfrm>
        </p:spPr>
        <p:txBody>
          <a:bodyPr/>
          <a:lstStyle/>
          <a:p>
            <a:r>
              <a:rPr lang="en-US" dirty="0">
                <a:latin typeface="Algerian" panose="04020705040A02060702" pitchFamily="82" charset="0"/>
              </a:rPr>
              <a:t>Causes for Diabetes</a:t>
            </a:r>
          </a:p>
        </p:txBody>
      </p:sp>
      <p:sp>
        <p:nvSpPr>
          <p:cNvPr id="3" name="Footer Placeholder 2">
            <a:extLst>
              <a:ext uri="{FF2B5EF4-FFF2-40B4-BE49-F238E27FC236}">
                <a16:creationId xmlns:a16="http://schemas.microsoft.com/office/drawing/2014/main" id="{7DD79044-2F18-3B35-893C-0B36C71E5A57}"/>
              </a:ext>
            </a:extLst>
          </p:cNvPr>
          <p:cNvSpPr>
            <a:spLocks noGrp="1"/>
          </p:cNvSpPr>
          <p:nvPr>
            <p:ph type="ftr" sz="quarter" idx="11"/>
          </p:nvPr>
        </p:nvSpPr>
        <p:spPr>
          <a:xfrm rot="16200000">
            <a:off x="-2009849" y="3308393"/>
            <a:ext cx="5170509" cy="333752"/>
          </a:xfrm>
        </p:spPr>
        <p:txBody>
          <a:bodyPr/>
          <a:lstStyle/>
          <a:p>
            <a:r>
              <a:rPr lang="en-US" dirty="0"/>
              <a:t>DIGITAL TIME CAPSULE</a:t>
            </a:r>
          </a:p>
        </p:txBody>
      </p:sp>
      <p:sp>
        <p:nvSpPr>
          <p:cNvPr id="22" name="Text Placeholder 21">
            <a:extLst>
              <a:ext uri="{FF2B5EF4-FFF2-40B4-BE49-F238E27FC236}">
                <a16:creationId xmlns:a16="http://schemas.microsoft.com/office/drawing/2014/main" id="{CEA95D66-07D4-B718-7442-747FF0943818}"/>
              </a:ext>
            </a:extLst>
          </p:cNvPr>
          <p:cNvSpPr>
            <a:spLocks noGrp="1"/>
          </p:cNvSpPr>
          <p:nvPr>
            <p:ph type="body" sz="quarter" idx="14"/>
          </p:nvPr>
        </p:nvSpPr>
        <p:spPr>
          <a:xfrm>
            <a:off x="742282" y="1949393"/>
            <a:ext cx="6335467" cy="2631523"/>
          </a:xfrm>
        </p:spPr>
        <p:txBody>
          <a:bodyPr/>
          <a:lstStyle/>
          <a:p>
            <a:r>
              <a:rPr lang="en-US" sz="1800" dirty="0">
                <a:solidFill>
                  <a:schemeClr val="bg2">
                    <a:lumMod val="75000"/>
                  </a:schemeClr>
                </a:solidFill>
                <a:latin typeface="Imprint MT Shadow" panose="04020605060303030202" pitchFamily="82" charset="0"/>
              </a:rPr>
              <a:t>What causes type 1 diabetes?</a:t>
            </a:r>
          </a:p>
          <a:p>
            <a:r>
              <a:rPr lang="en-US" sz="1800" dirty="0">
                <a:solidFill>
                  <a:schemeClr val="bg2">
                    <a:lumMod val="75000"/>
                  </a:schemeClr>
                </a:solidFill>
                <a:latin typeface="Imprint MT Shadow" panose="04020605060303030202" pitchFamily="82" charset="0"/>
              </a:rPr>
              <a:t>• Type 1 diabetes occurs when your immune system, the body's system for fighting infection, attacks and destroys the insulin-producing beta cells of the pancreas. Scientists think type 1 diabetes is caused by genes and environmental factors, such as viruses, that might trigger the disease. Studies such as Trial Net External link are working to pinpoint causes of type 1 diabetes and possible ways to prevent or slow the disease.</a:t>
            </a:r>
          </a:p>
        </p:txBody>
      </p:sp>
      <p:sp>
        <p:nvSpPr>
          <p:cNvPr id="2" name="Slide Number Placeholder 1">
            <a:extLst>
              <a:ext uri="{FF2B5EF4-FFF2-40B4-BE49-F238E27FC236}">
                <a16:creationId xmlns:a16="http://schemas.microsoft.com/office/drawing/2014/main" id="{EE0139FC-6BF8-0C24-E11A-B01D1A7DDE23}"/>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4</a:t>
            </a:fld>
            <a:endParaRPr lang="en-US" dirty="0"/>
          </a:p>
        </p:txBody>
      </p:sp>
      <p:pic>
        <p:nvPicPr>
          <p:cNvPr id="4100" name="Picture 4" descr="Type 1 Diabetes Mellitus Causes, Symptoms and Complications">
            <a:extLst>
              <a:ext uri="{FF2B5EF4-FFF2-40B4-BE49-F238E27FC236}">
                <a16:creationId xmlns:a16="http://schemas.microsoft.com/office/drawing/2014/main" id="{ABE844CA-B4CC-082C-485C-BFDD4AC43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748" y="0"/>
            <a:ext cx="49662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45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BAB316-31AE-96FE-7566-0845D070651A}"/>
              </a:ext>
            </a:extLst>
          </p:cNvPr>
          <p:cNvSpPr>
            <a:spLocks noGrp="1"/>
          </p:cNvSpPr>
          <p:nvPr>
            <p:ph type="title"/>
          </p:nvPr>
        </p:nvSpPr>
        <p:spPr>
          <a:xfrm>
            <a:off x="298174" y="0"/>
            <a:ext cx="9680712" cy="1135445"/>
          </a:xfrm>
        </p:spPr>
        <p:txBody>
          <a:bodyPr/>
          <a:lstStyle/>
          <a:p>
            <a:r>
              <a:rPr lang="en-US" dirty="0">
                <a:latin typeface="Algerian" panose="04020705040A02060702" pitchFamily="82" charset="0"/>
              </a:rPr>
              <a:t>WHAT CAUSES TYPE 2 DIABETES?</a:t>
            </a:r>
          </a:p>
        </p:txBody>
      </p:sp>
      <p:sp>
        <p:nvSpPr>
          <p:cNvPr id="6" name="Text Placeholder 5">
            <a:extLst>
              <a:ext uri="{FF2B5EF4-FFF2-40B4-BE49-F238E27FC236}">
                <a16:creationId xmlns:a16="http://schemas.microsoft.com/office/drawing/2014/main" id="{5E89EAAF-B063-6C60-08AA-ACF274EFF39E}"/>
              </a:ext>
            </a:extLst>
          </p:cNvPr>
          <p:cNvSpPr>
            <a:spLocks noGrp="1"/>
          </p:cNvSpPr>
          <p:nvPr>
            <p:ph type="body" sz="quarter" idx="14"/>
          </p:nvPr>
        </p:nvSpPr>
        <p:spPr>
          <a:xfrm>
            <a:off x="408529" y="1474350"/>
            <a:ext cx="6886793" cy="2631523"/>
          </a:xfrm>
        </p:spPr>
        <p:txBody>
          <a:bodyPr/>
          <a:lstStyle/>
          <a:p>
            <a:pPr marL="285750" indent="-285750">
              <a:buFont typeface="Arial" panose="020B0604020202020204" pitchFamily="34" charset="0"/>
              <a:buChar char="•"/>
            </a:pPr>
            <a:r>
              <a:rPr lang="en-US" dirty="0">
                <a:solidFill>
                  <a:schemeClr val="bg2">
                    <a:lumMod val="75000"/>
                  </a:schemeClr>
                </a:solidFill>
              </a:rPr>
              <a:t>Type 2 diabetes-the most common form of diabetes-is caused by several factors, including lifestyle factors and genes</a:t>
            </a:r>
          </a:p>
          <a:p>
            <a:pPr marL="285750" indent="-285750">
              <a:buFont typeface="Arial" panose="020B0604020202020204" pitchFamily="34" charset="0"/>
              <a:buChar char="•"/>
            </a:pPr>
            <a:r>
              <a:rPr lang="en-US" dirty="0">
                <a:solidFill>
                  <a:schemeClr val="bg2">
                    <a:lumMod val="75000"/>
                  </a:schemeClr>
                </a:solidFill>
              </a:rPr>
              <a:t>Overweight, obesity, and physical inactivity</a:t>
            </a:r>
          </a:p>
          <a:p>
            <a:pPr marL="285750" indent="-285750">
              <a:buFont typeface="Arial" panose="020B0604020202020204" pitchFamily="34" charset="0"/>
              <a:buChar char="•"/>
            </a:pPr>
            <a:r>
              <a:rPr lang="en-US" dirty="0">
                <a:solidFill>
                  <a:schemeClr val="bg2">
                    <a:lumMod val="75000"/>
                  </a:schemeClr>
                </a:solidFill>
              </a:rPr>
              <a:t>Insulin resistance</a:t>
            </a:r>
          </a:p>
          <a:p>
            <a:pPr marL="285750" indent="-285750">
              <a:buFont typeface="Arial" panose="020B0604020202020204" pitchFamily="34" charset="0"/>
              <a:buChar char="•"/>
            </a:pPr>
            <a:r>
              <a:rPr lang="en-US" dirty="0">
                <a:solidFill>
                  <a:schemeClr val="bg2">
                    <a:lumMod val="75000"/>
                  </a:schemeClr>
                </a:solidFill>
              </a:rPr>
              <a:t>Genes and family history</a:t>
            </a:r>
          </a:p>
        </p:txBody>
      </p:sp>
      <p:sp>
        <p:nvSpPr>
          <p:cNvPr id="2" name="Slide Number Placeholder 1">
            <a:extLst>
              <a:ext uri="{FF2B5EF4-FFF2-40B4-BE49-F238E27FC236}">
                <a16:creationId xmlns:a16="http://schemas.microsoft.com/office/drawing/2014/main" id="{066379FE-9A7A-AA90-9416-524019B6302F}"/>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5</a:t>
            </a:fld>
            <a:endParaRPr lang="en-US" dirty="0"/>
          </a:p>
        </p:txBody>
      </p:sp>
      <p:pic>
        <p:nvPicPr>
          <p:cNvPr id="5122" name="Picture 2" descr="Type 2 Diabetes Mellitus: Causes, Symptoms And Treatment">
            <a:extLst>
              <a:ext uri="{FF2B5EF4-FFF2-40B4-BE49-F238E27FC236}">
                <a16:creationId xmlns:a16="http://schemas.microsoft.com/office/drawing/2014/main" id="{63138A82-D5AC-FF37-6617-D5F887096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7296" y="854765"/>
            <a:ext cx="4674704" cy="600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76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F34DCF3-F76B-D7CA-EF61-0A8710B4570D}"/>
              </a:ext>
            </a:extLst>
          </p:cNvPr>
          <p:cNvSpPr>
            <a:spLocks noGrp="1"/>
          </p:cNvSpPr>
          <p:nvPr>
            <p:ph type="body" sz="quarter" idx="14"/>
          </p:nvPr>
        </p:nvSpPr>
        <p:spPr>
          <a:xfrm>
            <a:off x="194493" y="122629"/>
            <a:ext cx="4367567" cy="2631523"/>
          </a:xfrm>
        </p:spPr>
        <p:txBody>
          <a:bodyPr/>
          <a:lstStyle/>
          <a:p>
            <a:r>
              <a:rPr lang="en-IN" sz="4800" dirty="0">
                <a:solidFill>
                  <a:schemeClr val="bg2">
                    <a:lumMod val="90000"/>
                  </a:schemeClr>
                </a:solidFill>
                <a:latin typeface="Algerian" panose="04020705040A02060702" pitchFamily="82" charset="0"/>
              </a:rPr>
              <a:t>DATASET</a:t>
            </a:r>
          </a:p>
        </p:txBody>
      </p:sp>
      <p:sp>
        <p:nvSpPr>
          <p:cNvPr id="10" name="Slide Number Placeholder 9">
            <a:extLst>
              <a:ext uri="{FF2B5EF4-FFF2-40B4-BE49-F238E27FC236}">
                <a16:creationId xmlns:a16="http://schemas.microsoft.com/office/drawing/2014/main" id="{95FCF7EB-92B5-838C-FBC9-738B0970CC19}"/>
              </a:ext>
            </a:extLst>
          </p:cNvPr>
          <p:cNvSpPr>
            <a:spLocks noGrp="1"/>
          </p:cNvSpPr>
          <p:nvPr>
            <p:ph type="sldNum" sz="quarter" idx="12"/>
          </p:nvPr>
        </p:nvSpPr>
        <p:spPr/>
        <p:txBody>
          <a:bodyPr/>
          <a:lstStyle/>
          <a:p>
            <a:fld id="{330EA680-D336-4FF7-8B7A-9848BB0A1C32}" type="slidenum">
              <a:rPr lang="en-US" smtClean="0"/>
              <a:pPr/>
              <a:t>6</a:t>
            </a:fld>
            <a:endParaRPr lang="en-US" dirty="0"/>
          </a:p>
        </p:txBody>
      </p:sp>
      <p:pic>
        <p:nvPicPr>
          <p:cNvPr id="12" name="Picture 11">
            <a:extLst>
              <a:ext uri="{FF2B5EF4-FFF2-40B4-BE49-F238E27FC236}">
                <a16:creationId xmlns:a16="http://schemas.microsoft.com/office/drawing/2014/main" id="{C72BA315-CCE6-90DB-A711-11B2EBD98D64}"/>
              </a:ext>
            </a:extLst>
          </p:cNvPr>
          <p:cNvPicPr>
            <a:picLocks noChangeAspect="1"/>
          </p:cNvPicPr>
          <p:nvPr/>
        </p:nvPicPr>
        <p:blipFill>
          <a:blip r:embed="rId2"/>
          <a:stretch>
            <a:fillRect/>
          </a:stretch>
        </p:blipFill>
        <p:spPr>
          <a:xfrm>
            <a:off x="824948" y="1500972"/>
            <a:ext cx="10028582" cy="4949523"/>
          </a:xfrm>
          <a:prstGeom prst="rect">
            <a:avLst/>
          </a:prstGeom>
        </p:spPr>
      </p:pic>
    </p:spTree>
    <p:extLst>
      <p:ext uri="{BB962C8B-B14F-4D97-AF65-F5344CB8AC3E}">
        <p14:creationId xmlns:p14="http://schemas.microsoft.com/office/powerpoint/2010/main" val="3730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872D2BF-F31F-FF28-4872-7FE478FD81E2}"/>
              </a:ext>
            </a:extLst>
          </p:cNvPr>
          <p:cNvSpPr>
            <a:spLocks noGrp="1"/>
          </p:cNvSpPr>
          <p:nvPr>
            <p:ph type="sldNum" sz="quarter" idx="12"/>
          </p:nvPr>
        </p:nvSpPr>
        <p:spPr/>
        <p:txBody>
          <a:bodyPr/>
          <a:lstStyle/>
          <a:p>
            <a:fld id="{330EA680-D336-4FF7-8B7A-9848BB0A1C32}" type="slidenum">
              <a:rPr lang="en-US" smtClean="0"/>
              <a:pPr/>
              <a:t>7</a:t>
            </a:fld>
            <a:endParaRPr lang="en-US" dirty="0"/>
          </a:p>
        </p:txBody>
      </p:sp>
      <p:pic>
        <p:nvPicPr>
          <p:cNvPr id="12" name="Picture 11">
            <a:extLst>
              <a:ext uri="{FF2B5EF4-FFF2-40B4-BE49-F238E27FC236}">
                <a16:creationId xmlns:a16="http://schemas.microsoft.com/office/drawing/2014/main" id="{C171A804-5154-5571-B298-027C1F197B80}"/>
              </a:ext>
            </a:extLst>
          </p:cNvPr>
          <p:cNvPicPr>
            <a:picLocks noChangeAspect="1"/>
          </p:cNvPicPr>
          <p:nvPr/>
        </p:nvPicPr>
        <p:blipFill>
          <a:blip r:embed="rId2"/>
          <a:stretch>
            <a:fillRect/>
          </a:stretch>
        </p:blipFill>
        <p:spPr>
          <a:xfrm>
            <a:off x="1073426" y="596348"/>
            <a:ext cx="9561444" cy="5486399"/>
          </a:xfrm>
          <a:prstGeom prst="rect">
            <a:avLst/>
          </a:prstGeom>
        </p:spPr>
      </p:pic>
    </p:spTree>
    <p:extLst>
      <p:ext uri="{BB962C8B-B14F-4D97-AF65-F5344CB8AC3E}">
        <p14:creationId xmlns:p14="http://schemas.microsoft.com/office/powerpoint/2010/main" val="132213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2D0FD80-E991-0269-105E-97A7DF718464}"/>
              </a:ext>
            </a:extLst>
          </p:cNvPr>
          <p:cNvSpPr>
            <a:spLocks noGrp="1"/>
          </p:cNvSpPr>
          <p:nvPr>
            <p:ph type="body" sz="quarter" idx="17"/>
          </p:nvPr>
        </p:nvSpPr>
        <p:spPr>
          <a:xfrm>
            <a:off x="408529" y="236005"/>
            <a:ext cx="6499330" cy="939292"/>
          </a:xfrm>
        </p:spPr>
        <p:txBody>
          <a:bodyPr/>
          <a:lstStyle/>
          <a:p>
            <a:r>
              <a:rPr lang="en-IN" sz="5400" dirty="0">
                <a:latin typeface="Algerian" panose="04020705040A02060702" pitchFamily="82" charset="0"/>
              </a:rPr>
              <a:t>CODE AND OUTPUT</a:t>
            </a:r>
          </a:p>
        </p:txBody>
      </p:sp>
      <p:sp>
        <p:nvSpPr>
          <p:cNvPr id="10" name="Slide Number Placeholder 9">
            <a:extLst>
              <a:ext uri="{FF2B5EF4-FFF2-40B4-BE49-F238E27FC236}">
                <a16:creationId xmlns:a16="http://schemas.microsoft.com/office/drawing/2014/main" id="{AC694135-A377-5774-77E8-837EBBA8D4D5}"/>
              </a:ext>
            </a:extLst>
          </p:cNvPr>
          <p:cNvSpPr>
            <a:spLocks noGrp="1"/>
          </p:cNvSpPr>
          <p:nvPr>
            <p:ph type="sldNum" sz="quarter" idx="12"/>
          </p:nvPr>
        </p:nvSpPr>
        <p:spPr/>
        <p:txBody>
          <a:bodyPr/>
          <a:lstStyle/>
          <a:p>
            <a:fld id="{330EA680-D336-4FF7-8B7A-9848BB0A1C32}" type="slidenum">
              <a:rPr lang="en-US" smtClean="0"/>
              <a:pPr/>
              <a:t>8</a:t>
            </a:fld>
            <a:endParaRPr lang="en-US" dirty="0"/>
          </a:p>
        </p:txBody>
      </p:sp>
      <p:pic>
        <p:nvPicPr>
          <p:cNvPr id="16" name="Picture 15">
            <a:extLst>
              <a:ext uri="{FF2B5EF4-FFF2-40B4-BE49-F238E27FC236}">
                <a16:creationId xmlns:a16="http://schemas.microsoft.com/office/drawing/2014/main" id="{29CF6B1B-BD0B-B7F2-2BBD-D7FBEFB61186}"/>
              </a:ext>
            </a:extLst>
          </p:cNvPr>
          <p:cNvPicPr>
            <a:picLocks noChangeAspect="1"/>
          </p:cNvPicPr>
          <p:nvPr/>
        </p:nvPicPr>
        <p:blipFill>
          <a:blip r:embed="rId2"/>
          <a:stretch>
            <a:fillRect/>
          </a:stretch>
        </p:blipFill>
        <p:spPr>
          <a:xfrm>
            <a:off x="1431234" y="1573368"/>
            <a:ext cx="8627165" cy="4757857"/>
          </a:xfrm>
          <a:prstGeom prst="rect">
            <a:avLst/>
          </a:prstGeom>
        </p:spPr>
      </p:pic>
    </p:spTree>
    <p:extLst>
      <p:ext uri="{BB962C8B-B14F-4D97-AF65-F5344CB8AC3E}">
        <p14:creationId xmlns:p14="http://schemas.microsoft.com/office/powerpoint/2010/main" val="282295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4FB69B18-7B92-47DE-EFAA-0AAE9E2ED37E}"/>
              </a:ext>
            </a:extLst>
          </p:cNvPr>
          <p:cNvSpPr>
            <a:spLocks noGrp="1"/>
          </p:cNvSpPr>
          <p:nvPr>
            <p:ph type="sldNum" sz="quarter" idx="12"/>
          </p:nvPr>
        </p:nvSpPr>
        <p:spPr/>
        <p:txBody>
          <a:bodyPr/>
          <a:lstStyle/>
          <a:p>
            <a:fld id="{330EA680-D336-4FF7-8B7A-9848BB0A1C32}" type="slidenum">
              <a:rPr lang="en-US" smtClean="0"/>
              <a:pPr/>
              <a:t>9</a:t>
            </a:fld>
            <a:endParaRPr lang="en-US" dirty="0"/>
          </a:p>
        </p:txBody>
      </p:sp>
      <p:pic>
        <p:nvPicPr>
          <p:cNvPr id="12" name="Picture 11">
            <a:extLst>
              <a:ext uri="{FF2B5EF4-FFF2-40B4-BE49-F238E27FC236}">
                <a16:creationId xmlns:a16="http://schemas.microsoft.com/office/drawing/2014/main" id="{4558C9A8-4CA8-55F8-BBD4-D340688FA940}"/>
              </a:ext>
            </a:extLst>
          </p:cNvPr>
          <p:cNvPicPr>
            <a:picLocks noChangeAspect="1"/>
          </p:cNvPicPr>
          <p:nvPr/>
        </p:nvPicPr>
        <p:blipFill>
          <a:blip r:embed="rId2"/>
          <a:stretch>
            <a:fillRect/>
          </a:stretch>
        </p:blipFill>
        <p:spPr>
          <a:xfrm>
            <a:off x="1192697" y="785191"/>
            <a:ext cx="9571382" cy="5575851"/>
          </a:xfrm>
          <a:prstGeom prst="rect">
            <a:avLst/>
          </a:prstGeom>
        </p:spPr>
      </p:pic>
    </p:spTree>
    <p:extLst>
      <p:ext uri="{BB962C8B-B14F-4D97-AF65-F5344CB8AC3E}">
        <p14:creationId xmlns:p14="http://schemas.microsoft.com/office/powerpoint/2010/main" val="2908015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8AA7B-8093-4312-9C92-093E87B9931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81D4CC6-3580-4AFF-ADAD-40005A217EE9}">
  <ds:schemaRefs>
    <ds:schemaRef ds:uri="http://schemas.microsoft.com/sharepoint/v3/contenttype/forms"/>
  </ds:schemaRefs>
</ds:datastoreItem>
</file>

<file path=customXml/itemProps3.xml><?xml version="1.0" encoding="utf-8"?>
<ds:datastoreItem xmlns:ds="http://schemas.openxmlformats.org/officeDocument/2006/customXml" ds:itemID="{0A8E5EEF-D939-4E9B-B588-5A9B9A07F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Digital time capsule</Template>
  <TotalTime>46</TotalTime>
  <Words>434</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MS PMincho</vt:lpstr>
      <vt:lpstr>Algerian</vt:lpstr>
      <vt:lpstr>Arial</vt:lpstr>
      <vt:lpstr>Calibri</vt:lpstr>
      <vt:lpstr>Courier New</vt:lpstr>
      <vt:lpstr>Imprint MT Shadow</vt:lpstr>
      <vt:lpstr>Mangal</vt:lpstr>
      <vt:lpstr>Custom</vt:lpstr>
      <vt:lpstr>PowerPoint Presentation</vt:lpstr>
      <vt:lpstr>PowerPoint Presentation</vt:lpstr>
      <vt:lpstr>Problem specification</vt:lpstr>
      <vt:lpstr>Causes for Diabetes</vt:lpstr>
      <vt:lpstr>WHAT CAUSES TYPE 2 DIABETES?</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gaur</dc:creator>
  <cp:lastModifiedBy>Saurabh gaur</cp:lastModifiedBy>
  <cp:revision>2</cp:revision>
  <dcterms:created xsi:type="dcterms:W3CDTF">2024-04-24T05:01:04Z</dcterms:created>
  <dcterms:modified xsi:type="dcterms:W3CDTF">2024-04-24T05:47:54Z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