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3" r:id="rId2"/>
    <p:sldId id="263" r:id="rId3"/>
    <p:sldId id="259" r:id="rId4"/>
    <p:sldId id="270" r:id="rId5"/>
    <p:sldId id="262" r:id="rId6"/>
    <p:sldId id="258" r:id="rId7"/>
    <p:sldId id="260" r:id="rId8"/>
    <p:sldId id="261" r:id="rId9"/>
    <p:sldId id="264" r:id="rId10"/>
    <p:sldId id="265" r:id="rId11"/>
    <p:sldId id="266" r:id="rId12"/>
    <p:sldId id="267" r:id="rId13"/>
    <p:sldId id="268"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1C549C-C366-4804-B1EB-EB2382FAECAC}"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E1B70CE5-E2F4-4967-81B9-6F11607BF94E}">
      <dgm:prSet/>
      <dgm:spPr/>
      <dgm:t>
        <a:bodyPr/>
        <a:lstStyle/>
        <a:p>
          <a:r>
            <a:rPr lang="en-IN" b="1"/>
            <a:t>1️⃣ Advanced Data Sources</a:t>
          </a:r>
          <a:endParaRPr lang="en-US"/>
        </a:p>
      </dgm:t>
    </dgm:pt>
    <dgm:pt modelId="{F6C26B08-F63B-439A-BC23-AC12B273423A}" type="parTrans" cxnId="{474FDA0F-7985-457F-A40D-A950F792996E}">
      <dgm:prSet/>
      <dgm:spPr/>
      <dgm:t>
        <a:bodyPr/>
        <a:lstStyle/>
        <a:p>
          <a:endParaRPr lang="en-US"/>
        </a:p>
      </dgm:t>
    </dgm:pt>
    <dgm:pt modelId="{50C12846-9944-4766-9122-68EC450BFCC2}" type="sibTrans" cxnId="{474FDA0F-7985-457F-A40D-A950F792996E}">
      <dgm:prSet/>
      <dgm:spPr/>
      <dgm:t>
        <a:bodyPr/>
        <a:lstStyle/>
        <a:p>
          <a:endParaRPr lang="en-US"/>
        </a:p>
      </dgm:t>
    </dgm:pt>
    <dgm:pt modelId="{58826C87-8282-4AD0-8733-87D4E2D1E0C0}">
      <dgm:prSet/>
      <dgm:spPr/>
      <dgm:t>
        <a:bodyPr/>
        <a:lstStyle/>
        <a:p>
          <a:r>
            <a:rPr lang="en-IN" b="1"/>
            <a:t>Integration of Twitter/X feeds, Reddit sentiment, and alternative datasets (satellite, ESG, supply chain).</a:t>
          </a:r>
          <a:endParaRPr lang="en-US"/>
        </a:p>
      </dgm:t>
    </dgm:pt>
    <dgm:pt modelId="{76A0DD6C-6E76-4F6D-807E-84044FC23271}" type="parTrans" cxnId="{6817B665-211A-4103-9E43-E40E929B822D}">
      <dgm:prSet/>
      <dgm:spPr/>
      <dgm:t>
        <a:bodyPr/>
        <a:lstStyle/>
        <a:p>
          <a:endParaRPr lang="en-US"/>
        </a:p>
      </dgm:t>
    </dgm:pt>
    <dgm:pt modelId="{F4866A15-7476-4BB6-92AC-1E9FBE82E397}" type="sibTrans" cxnId="{6817B665-211A-4103-9E43-E40E929B822D}">
      <dgm:prSet/>
      <dgm:spPr/>
      <dgm:t>
        <a:bodyPr/>
        <a:lstStyle/>
        <a:p>
          <a:endParaRPr lang="en-US"/>
        </a:p>
      </dgm:t>
    </dgm:pt>
    <dgm:pt modelId="{FF5AE1C0-9989-4F4B-989E-4949BC94C2AC}">
      <dgm:prSet/>
      <dgm:spPr/>
      <dgm:t>
        <a:bodyPr/>
        <a:lstStyle/>
        <a:p>
          <a:r>
            <a:rPr lang="en-IN" b="1"/>
            <a:t>Real-time event detection (earnings calls, regulatory filings).</a:t>
          </a:r>
          <a:endParaRPr lang="en-US"/>
        </a:p>
      </dgm:t>
    </dgm:pt>
    <dgm:pt modelId="{FB9C6386-D5FB-4CE2-B672-211C03EC1F3B}" type="parTrans" cxnId="{B8571A9F-86AC-4C5D-8C1D-D6C6DD7DABAC}">
      <dgm:prSet/>
      <dgm:spPr/>
      <dgm:t>
        <a:bodyPr/>
        <a:lstStyle/>
        <a:p>
          <a:endParaRPr lang="en-US"/>
        </a:p>
      </dgm:t>
    </dgm:pt>
    <dgm:pt modelId="{3E45AB1D-A5D1-47D9-8E3B-28A335D63AE5}" type="sibTrans" cxnId="{B8571A9F-86AC-4C5D-8C1D-D6C6DD7DABAC}">
      <dgm:prSet/>
      <dgm:spPr/>
      <dgm:t>
        <a:bodyPr/>
        <a:lstStyle/>
        <a:p>
          <a:endParaRPr lang="en-US"/>
        </a:p>
      </dgm:t>
    </dgm:pt>
    <dgm:pt modelId="{A7460669-ACAC-4611-8BC0-DD22599820C5}">
      <dgm:prSet/>
      <dgm:spPr/>
      <dgm:t>
        <a:bodyPr/>
        <a:lstStyle/>
        <a:p>
          <a:r>
            <a:rPr lang="en-IN" b="1"/>
            <a:t>3️⃣ Real-Time Streaming</a:t>
          </a:r>
          <a:endParaRPr lang="en-US"/>
        </a:p>
      </dgm:t>
    </dgm:pt>
    <dgm:pt modelId="{A9646607-E7BE-40D3-B498-9846ABF105CA}" type="parTrans" cxnId="{519D034A-9CC9-400B-93C4-862D25082437}">
      <dgm:prSet/>
      <dgm:spPr/>
      <dgm:t>
        <a:bodyPr/>
        <a:lstStyle/>
        <a:p>
          <a:endParaRPr lang="en-US"/>
        </a:p>
      </dgm:t>
    </dgm:pt>
    <dgm:pt modelId="{36484949-4837-4838-BEF7-71B78348E3A4}" type="sibTrans" cxnId="{519D034A-9CC9-400B-93C4-862D25082437}">
      <dgm:prSet/>
      <dgm:spPr/>
      <dgm:t>
        <a:bodyPr/>
        <a:lstStyle/>
        <a:p>
          <a:endParaRPr lang="en-US"/>
        </a:p>
      </dgm:t>
    </dgm:pt>
    <dgm:pt modelId="{5A8FA9A5-5A58-4AF9-B79D-EEAD72C7DBC2}">
      <dgm:prSet/>
      <dgm:spPr/>
      <dgm:t>
        <a:bodyPr/>
        <a:lstStyle/>
        <a:p>
          <a:r>
            <a:rPr lang="en-IN" b="1"/>
            <a:t>Streaming pipelines with Kafka/Snowpipe for ultra-low latency data ingestion.</a:t>
          </a:r>
          <a:endParaRPr lang="en-US"/>
        </a:p>
      </dgm:t>
    </dgm:pt>
    <dgm:pt modelId="{1CE74585-88AC-4196-9909-BE263E61A67C}" type="parTrans" cxnId="{8B204B2C-68EE-455E-88E3-1BDB3A7FE02E}">
      <dgm:prSet/>
      <dgm:spPr/>
      <dgm:t>
        <a:bodyPr/>
        <a:lstStyle/>
        <a:p>
          <a:endParaRPr lang="en-US"/>
        </a:p>
      </dgm:t>
    </dgm:pt>
    <dgm:pt modelId="{0F051209-1930-4E6C-AE30-51B5ECBDFD1F}" type="sibTrans" cxnId="{8B204B2C-68EE-455E-88E3-1BDB3A7FE02E}">
      <dgm:prSet/>
      <dgm:spPr/>
      <dgm:t>
        <a:bodyPr/>
        <a:lstStyle/>
        <a:p>
          <a:endParaRPr lang="en-US"/>
        </a:p>
      </dgm:t>
    </dgm:pt>
    <dgm:pt modelId="{170FF636-8732-41A9-8005-7DCC2A31F8DA}">
      <dgm:prSet/>
      <dgm:spPr/>
      <dgm:t>
        <a:bodyPr/>
        <a:lstStyle/>
        <a:p>
          <a:r>
            <a:rPr lang="en-IN" b="1"/>
            <a:t>Instantaneous signal updates for intraday trading.</a:t>
          </a:r>
          <a:endParaRPr lang="en-US"/>
        </a:p>
      </dgm:t>
    </dgm:pt>
    <dgm:pt modelId="{A5E55C12-7308-4F16-8F2E-45F73746D57C}" type="parTrans" cxnId="{2F7DF9DA-AF6C-47D0-AE59-ED5FAB7EC548}">
      <dgm:prSet/>
      <dgm:spPr/>
      <dgm:t>
        <a:bodyPr/>
        <a:lstStyle/>
        <a:p>
          <a:endParaRPr lang="en-US"/>
        </a:p>
      </dgm:t>
    </dgm:pt>
    <dgm:pt modelId="{2882257E-208E-4FBC-A225-BA408583F747}" type="sibTrans" cxnId="{2F7DF9DA-AF6C-47D0-AE59-ED5FAB7EC548}">
      <dgm:prSet/>
      <dgm:spPr/>
      <dgm:t>
        <a:bodyPr/>
        <a:lstStyle/>
        <a:p>
          <a:endParaRPr lang="en-US"/>
        </a:p>
      </dgm:t>
    </dgm:pt>
    <dgm:pt modelId="{7F3BA2C9-51F2-4010-894C-5A3C0220D919}">
      <dgm:prSet/>
      <dgm:spPr/>
      <dgm:t>
        <a:bodyPr/>
        <a:lstStyle/>
        <a:p>
          <a:r>
            <a:rPr lang="en-IN" b="1"/>
            <a:t>4️⃣ Portfolio-Level Optimization</a:t>
          </a:r>
          <a:endParaRPr lang="en-US"/>
        </a:p>
      </dgm:t>
    </dgm:pt>
    <dgm:pt modelId="{C01D96E0-C89F-41BC-AA73-947C6A1AF9C5}" type="parTrans" cxnId="{D3149306-346F-4F5C-8146-7EC048F3AA07}">
      <dgm:prSet/>
      <dgm:spPr/>
      <dgm:t>
        <a:bodyPr/>
        <a:lstStyle/>
        <a:p>
          <a:endParaRPr lang="en-US"/>
        </a:p>
      </dgm:t>
    </dgm:pt>
    <dgm:pt modelId="{A90AAA3B-BB37-46CD-AB03-E850FFD8715D}" type="sibTrans" cxnId="{D3149306-346F-4F5C-8146-7EC048F3AA07}">
      <dgm:prSet/>
      <dgm:spPr/>
      <dgm:t>
        <a:bodyPr/>
        <a:lstStyle/>
        <a:p>
          <a:endParaRPr lang="en-US"/>
        </a:p>
      </dgm:t>
    </dgm:pt>
    <dgm:pt modelId="{C95F3659-0DFF-4C9B-9D63-BDC9E5902881}">
      <dgm:prSet/>
      <dgm:spPr/>
      <dgm:t>
        <a:bodyPr/>
        <a:lstStyle/>
        <a:p>
          <a:r>
            <a:rPr lang="en-IN" b="1"/>
            <a:t>Multi-asset strategy support (stocks, ETFs, crypto).</a:t>
          </a:r>
          <a:endParaRPr lang="en-US"/>
        </a:p>
      </dgm:t>
    </dgm:pt>
    <dgm:pt modelId="{FCF516D7-AA68-40CD-88EA-6EA01A4F7F6E}" type="parTrans" cxnId="{238EE52A-67BD-4C2A-9BE5-F228851E1378}">
      <dgm:prSet/>
      <dgm:spPr/>
      <dgm:t>
        <a:bodyPr/>
        <a:lstStyle/>
        <a:p>
          <a:endParaRPr lang="en-US"/>
        </a:p>
      </dgm:t>
    </dgm:pt>
    <dgm:pt modelId="{42F06E19-90B1-41A5-A1EF-7DFB5E3068B1}" type="sibTrans" cxnId="{238EE52A-67BD-4C2A-9BE5-F228851E1378}">
      <dgm:prSet/>
      <dgm:spPr/>
      <dgm:t>
        <a:bodyPr/>
        <a:lstStyle/>
        <a:p>
          <a:endParaRPr lang="en-US"/>
        </a:p>
      </dgm:t>
    </dgm:pt>
    <dgm:pt modelId="{E4AB46ED-766C-4EE5-A6E0-676C4BA46060}">
      <dgm:prSet/>
      <dgm:spPr/>
      <dgm:t>
        <a:bodyPr/>
        <a:lstStyle/>
        <a:p>
          <a:r>
            <a:rPr lang="en-IN" b="1"/>
            <a:t>Portfolio rebalancing, risk-adjusted allocations, and optimization tools.</a:t>
          </a:r>
          <a:endParaRPr lang="en-US"/>
        </a:p>
      </dgm:t>
    </dgm:pt>
    <dgm:pt modelId="{575B5C25-9383-41A4-A73B-24110A5DEC21}" type="parTrans" cxnId="{11EEAB24-DC12-4F6F-BFDD-243E58DB497F}">
      <dgm:prSet/>
      <dgm:spPr/>
      <dgm:t>
        <a:bodyPr/>
        <a:lstStyle/>
        <a:p>
          <a:endParaRPr lang="en-US"/>
        </a:p>
      </dgm:t>
    </dgm:pt>
    <dgm:pt modelId="{56296D7D-9A01-4AAF-B017-76E4DC351A9C}" type="sibTrans" cxnId="{11EEAB24-DC12-4F6F-BFDD-243E58DB497F}">
      <dgm:prSet/>
      <dgm:spPr/>
      <dgm:t>
        <a:bodyPr/>
        <a:lstStyle/>
        <a:p>
          <a:endParaRPr lang="en-US"/>
        </a:p>
      </dgm:t>
    </dgm:pt>
    <dgm:pt modelId="{A640C53C-B7FB-4B04-AF21-70BB9AEA643B}">
      <dgm:prSet/>
      <dgm:spPr/>
      <dgm:t>
        <a:bodyPr/>
        <a:lstStyle/>
        <a:p>
          <a:r>
            <a:rPr lang="en-IN" b="1"/>
            <a:t>6️⃣ Enterprise Integrations</a:t>
          </a:r>
          <a:endParaRPr lang="en-US"/>
        </a:p>
      </dgm:t>
    </dgm:pt>
    <dgm:pt modelId="{64C1B8E6-DC05-47E8-8E23-7BB9CAF68AEB}" type="parTrans" cxnId="{6C895453-A1B3-4F03-ADDD-077D7613FB58}">
      <dgm:prSet/>
      <dgm:spPr/>
      <dgm:t>
        <a:bodyPr/>
        <a:lstStyle/>
        <a:p>
          <a:endParaRPr lang="en-US"/>
        </a:p>
      </dgm:t>
    </dgm:pt>
    <dgm:pt modelId="{6453C594-A868-4256-A8F4-C6A764B112BE}" type="sibTrans" cxnId="{6C895453-A1B3-4F03-ADDD-077D7613FB58}">
      <dgm:prSet/>
      <dgm:spPr/>
      <dgm:t>
        <a:bodyPr/>
        <a:lstStyle/>
        <a:p>
          <a:endParaRPr lang="en-US"/>
        </a:p>
      </dgm:t>
    </dgm:pt>
    <dgm:pt modelId="{68E1EA1C-94AC-43CB-99D0-1C1C665671F3}">
      <dgm:prSet/>
      <dgm:spPr/>
      <dgm:t>
        <a:bodyPr/>
        <a:lstStyle/>
        <a:p>
          <a:r>
            <a:rPr lang="en-IN" b="1"/>
            <a:t>API endpoints for plugging StratifyAI into existing trading platforms.</a:t>
          </a:r>
          <a:endParaRPr lang="en-US"/>
        </a:p>
      </dgm:t>
    </dgm:pt>
    <dgm:pt modelId="{C243F0D6-25C1-462E-9A72-311D1E83DDB2}" type="parTrans" cxnId="{364968C2-9657-4155-90A7-7B2F9373AC98}">
      <dgm:prSet/>
      <dgm:spPr/>
      <dgm:t>
        <a:bodyPr/>
        <a:lstStyle/>
        <a:p>
          <a:endParaRPr lang="en-US"/>
        </a:p>
      </dgm:t>
    </dgm:pt>
    <dgm:pt modelId="{C6816378-8298-4FF4-85A3-17EE93BB9C59}" type="sibTrans" cxnId="{364968C2-9657-4155-90A7-7B2F9373AC98}">
      <dgm:prSet/>
      <dgm:spPr/>
      <dgm:t>
        <a:bodyPr/>
        <a:lstStyle/>
        <a:p>
          <a:endParaRPr lang="en-US"/>
        </a:p>
      </dgm:t>
    </dgm:pt>
    <dgm:pt modelId="{AEB0E266-7698-49AE-B930-8A8E866119AE}">
      <dgm:prSet/>
      <dgm:spPr/>
      <dgm:t>
        <a:bodyPr/>
        <a:lstStyle/>
        <a:p>
          <a:r>
            <a:rPr lang="en-IN" b="1"/>
            <a:t>Alerts/notifications via Slack, Teams, or email.</a:t>
          </a:r>
          <a:endParaRPr lang="en-US"/>
        </a:p>
      </dgm:t>
    </dgm:pt>
    <dgm:pt modelId="{53AE60CD-D309-4A37-914C-84C3F360636A}" type="parTrans" cxnId="{2DF83618-4D37-4980-ABF5-FFB12CA65115}">
      <dgm:prSet/>
      <dgm:spPr/>
      <dgm:t>
        <a:bodyPr/>
        <a:lstStyle/>
        <a:p>
          <a:endParaRPr lang="en-US"/>
        </a:p>
      </dgm:t>
    </dgm:pt>
    <dgm:pt modelId="{958C6F15-EE15-453B-A0B3-B3D4EECB864D}" type="sibTrans" cxnId="{2DF83618-4D37-4980-ABF5-FFB12CA65115}">
      <dgm:prSet/>
      <dgm:spPr/>
      <dgm:t>
        <a:bodyPr/>
        <a:lstStyle/>
        <a:p>
          <a:endParaRPr lang="en-US"/>
        </a:p>
      </dgm:t>
    </dgm:pt>
    <dgm:pt modelId="{5B9F222C-EEA1-4692-83AC-3920BB5F1D9D}" type="pres">
      <dgm:prSet presAssocID="{911C549C-C366-4804-B1EB-EB2382FAECAC}" presName="diagram" presStyleCnt="0">
        <dgm:presLayoutVars>
          <dgm:dir/>
          <dgm:resizeHandles val="exact"/>
        </dgm:presLayoutVars>
      </dgm:prSet>
      <dgm:spPr/>
    </dgm:pt>
    <dgm:pt modelId="{4C8968D1-1E40-410C-B7FA-C6BA7C8E4FD5}" type="pres">
      <dgm:prSet presAssocID="{E1B70CE5-E2F4-4967-81B9-6F11607BF94E}" presName="node" presStyleLbl="node1" presStyleIdx="0" presStyleCnt="12">
        <dgm:presLayoutVars>
          <dgm:bulletEnabled val="1"/>
        </dgm:presLayoutVars>
      </dgm:prSet>
      <dgm:spPr/>
    </dgm:pt>
    <dgm:pt modelId="{7493AC3A-1BB3-4369-B420-84637E2FA49F}" type="pres">
      <dgm:prSet presAssocID="{50C12846-9944-4766-9122-68EC450BFCC2}" presName="sibTrans" presStyleLbl="sibTrans2D1" presStyleIdx="0" presStyleCnt="11"/>
      <dgm:spPr/>
    </dgm:pt>
    <dgm:pt modelId="{D5E15A41-1BA3-45AA-9731-49852D8B4433}" type="pres">
      <dgm:prSet presAssocID="{50C12846-9944-4766-9122-68EC450BFCC2}" presName="connectorText" presStyleLbl="sibTrans2D1" presStyleIdx="0" presStyleCnt="11"/>
      <dgm:spPr/>
    </dgm:pt>
    <dgm:pt modelId="{99A08241-629F-4918-AC8F-02A74BAA8F0D}" type="pres">
      <dgm:prSet presAssocID="{58826C87-8282-4AD0-8733-87D4E2D1E0C0}" presName="node" presStyleLbl="node1" presStyleIdx="1" presStyleCnt="12">
        <dgm:presLayoutVars>
          <dgm:bulletEnabled val="1"/>
        </dgm:presLayoutVars>
      </dgm:prSet>
      <dgm:spPr/>
    </dgm:pt>
    <dgm:pt modelId="{9B688278-7B4B-4422-AD8B-0A0344F3BA63}" type="pres">
      <dgm:prSet presAssocID="{F4866A15-7476-4BB6-92AC-1E9FBE82E397}" presName="sibTrans" presStyleLbl="sibTrans2D1" presStyleIdx="1" presStyleCnt="11"/>
      <dgm:spPr/>
    </dgm:pt>
    <dgm:pt modelId="{F21F8BDB-394D-43E9-AE0E-FA765C89CCD5}" type="pres">
      <dgm:prSet presAssocID="{F4866A15-7476-4BB6-92AC-1E9FBE82E397}" presName="connectorText" presStyleLbl="sibTrans2D1" presStyleIdx="1" presStyleCnt="11"/>
      <dgm:spPr/>
    </dgm:pt>
    <dgm:pt modelId="{C432771F-1A44-4182-BEFA-0114675F4D85}" type="pres">
      <dgm:prSet presAssocID="{FF5AE1C0-9989-4F4B-989E-4949BC94C2AC}" presName="node" presStyleLbl="node1" presStyleIdx="2" presStyleCnt="12">
        <dgm:presLayoutVars>
          <dgm:bulletEnabled val="1"/>
        </dgm:presLayoutVars>
      </dgm:prSet>
      <dgm:spPr/>
    </dgm:pt>
    <dgm:pt modelId="{C8BAD38F-AF5B-4707-A592-EF60DACBAACE}" type="pres">
      <dgm:prSet presAssocID="{3E45AB1D-A5D1-47D9-8E3B-28A335D63AE5}" presName="sibTrans" presStyleLbl="sibTrans2D1" presStyleIdx="2" presStyleCnt="11"/>
      <dgm:spPr/>
    </dgm:pt>
    <dgm:pt modelId="{251F39A8-A353-483B-A154-3048BDFB6979}" type="pres">
      <dgm:prSet presAssocID="{3E45AB1D-A5D1-47D9-8E3B-28A335D63AE5}" presName="connectorText" presStyleLbl="sibTrans2D1" presStyleIdx="2" presStyleCnt="11"/>
      <dgm:spPr/>
    </dgm:pt>
    <dgm:pt modelId="{51A8FB64-666B-44B2-9ECA-BE0CDB608DE8}" type="pres">
      <dgm:prSet presAssocID="{A7460669-ACAC-4611-8BC0-DD22599820C5}" presName="node" presStyleLbl="node1" presStyleIdx="3" presStyleCnt="12">
        <dgm:presLayoutVars>
          <dgm:bulletEnabled val="1"/>
        </dgm:presLayoutVars>
      </dgm:prSet>
      <dgm:spPr/>
    </dgm:pt>
    <dgm:pt modelId="{73FF36DA-2928-4A9C-8928-4CA430373294}" type="pres">
      <dgm:prSet presAssocID="{36484949-4837-4838-BEF7-71B78348E3A4}" presName="sibTrans" presStyleLbl="sibTrans2D1" presStyleIdx="3" presStyleCnt="11"/>
      <dgm:spPr/>
    </dgm:pt>
    <dgm:pt modelId="{D7AF20DC-3D8D-4728-8C69-D8064C94FB00}" type="pres">
      <dgm:prSet presAssocID="{36484949-4837-4838-BEF7-71B78348E3A4}" presName="connectorText" presStyleLbl="sibTrans2D1" presStyleIdx="3" presStyleCnt="11"/>
      <dgm:spPr/>
    </dgm:pt>
    <dgm:pt modelId="{DB78BFA7-1961-4AA8-9A76-4AC85FBA635B}" type="pres">
      <dgm:prSet presAssocID="{5A8FA9A5-5A58-4AF9-B79D-EEAD72C7DBC2}" presName="node" presStyleLbl="node1" presStyleIdx="4" presStyleCnt="12">
        <dgm:presLayoutVars>
          <dgm:bulletEnabled val="1"/>
        </dgm:presLayoutVars>
      </dgm:prSet>
      <dgm:spPr/>
    </dgm:pt>
    <dgm:pt modelId="{4640CEEB-2FFF-49FD-86FC-277AAF33C94D}" type="pres">
      <dgm:prSet presAssocID="{0F051209-1930-4E6C-AE30-51B5ECBDFD1F}" presName="sibTrans" presStyleLbl="sibTrans2D1" presStyleIdx="4" presStyleCnt="11"/>
      <dgm:spPr/>
    </dgm:pt>
    <dgm:pt modelId="{945FCB56-42AA-457D-A8E2-094EBB202160}" type="pres">
      <dgm:prSet presAssocID="{0F051209-1930-4E6C-AE30-51B5ECBDFD1F}" presName="connectorText" presStyleLbl="sibTrans2D1" presStyleIdx="4" presStyleCnt="11"/>
      <dgm:spPr/>
    </dgm:pt>
    <dgm:pt modelId="{1EE28FE7-EE8F-4B25-B254-0D80093648CE}" type="pres">
      <dgm:prSet presAssocID="{170FF636-8732-41A9-8005-7DCC2A31F8DA}" presName="node" presStyleLbl="node1" presStyleIdx="5" presStyleCnt="12">
        <dgm:presLayoutVars>
          <dgm:bulletEnabled val="1"/>
        </dgm:presLayoutVars>
      </dgm:prSet>
      <dgm:spPr/>
    </dgm:pt>
    <dgm:pt modelId="{A310579B-BA2D-40AC-82D5-41EBFD337AE3}" type="pres">
      <dgm:prSet presAssocID="{2882257E-208E-4FBC-A225-BA408583F747}" presName="sibTrans" presStyleLbl="sibTrans2D1" presStyleIdx="5" presStyleCnt="11"/>
      <dgm:spPr/>
    </dgm:pt>
    <dgm:pt modelId="{9358A2AC-1920-4A26-9DF0-4D345AA85696}" type="pres">
      <dgm:prSet presAssocID="{2882257E-208E-4FBC-A225-BA408583F747}" presName="connectorText" presStyleLbl="sibTrans2D1" presStyleIdx="5" presStyleCnt="11"/>
      <dgm:spPr/>
    </dgm:pt>
    <dgm:pt modelId="{78AB8C5F-B890-428D-8DFF-D6622DFC7EA0}" type="pres">
      <dgm:prSet presAssocID="{7F3BA2C9-51F2-4010-894C-5A3C0220D919}" presName="node" presStyleLbl="node1" presStyleIdx="6" presStyleCnt="12">
        <dgm:presLayoutVars>
          <dgm:bulletEnabled val="1"/>
        </dgm:presLayoutVars>
      </dgm:prSet>
      <dgm:spPr/>
    </dgm:pt>
    <dgm:pt modelId="{BA1717E0-C50A-4F4B-A9E7-6F01B8978D33}" type="pres">
      <dgm:prSet presAssocID="{A90AAA3B-BB37-46CD-AB03-E850FFD8715D}" presName="sibTrans" presStyleLbl="sibTrans2D1" presStyleIdx="6" presStyleCnt="11"/>
      <dgm:spPr/>
    </dgm:pt>
    <dgm:pt modelId="{831DCA3E-A213-4BA7-8E3C-7D6789AEE5CB}" type="pres">
      <dgm:prSet presAssocID="{A90AAA3B-BB37-46CD-AB03-E850FFD8715D}" presName="connectorText" presStyleLbl="sibTrans2D1" presStyleIdx="6" presStyleCnt="11"/>
      <dgm:spPr/>
    </dgm:pt>
    <dgm:pt modelId="{B19E11E0-9380-4DC1-B883-32F7D76DDCEE}" type="pres">
      <dgm:prSet presAssocID="{C95F3659-0DFF-4C9B-9D63-BDC9E5902881}" presName="node" presStyleLbl="node1" presStyleIdx="7" presStyleCnt="12">
        <dgm:presLayoutVars>
          <dgm:bulletEnabled val="1"/>
        </dgm:presLayoutVars>
      </dgm:prSet>
      <dgm:spPr/>
    </dgm:pt>
    <dgm:pt modelId="{14D382E1-E198-4A1D-8105-9E3C255CC635}" type="pres">
      <dgm:prSet presAssocID="{42F06E19-90B1-41A5-A1EF-7DFB5E3068B1}" presName="sibTrans" presStyleLbl="sibTrans2D1" presStyleIdx="7" presStyleCnt="11"/>
      <dgm:spPr/>
    </dgm:pt>
    <dgm:pt modelId="{943E5498-A31F-442C-B3D2-782119044157}" type="pres">
      <dgm:prSet presAssocID="{42F06E19-90B1-41A5-A1EF-7DFB5E3068B1}" presName="connectorText" presStyleLbl="sibTrans2D1" presStyleIdx="7" presStyleCnt="11"/>
      <dgm:spPr/>
    </dgm:pt>
    <dgm:pt modelId="{0A308F8E-A185-4337-90E5-15613DCE489B}" type="pres">
      <dgm:prSet presAssocID="{E4AB46ED-766C-4EE5-A6E0-676C4BA46060}" presName="node" presStyleLbl="node1" presStyleIdx="8" presStyleCnt="12">
        <dgm:presLayoutVars>
          <dgm:bulletEnabled val="1"/>
        </dgm:presLayoutVars>
      </dgm:prSet>
      <dgm:spPr/>
    </dgm:pt>
    <dgm:pt modelId="{54F8EBAC-77A8-49A8-99AE-1CCB278EC3BA}" type="pres">
      <dgm:prSet presAssocID="{56296D7D-9A01-4AAF-B017-76E4DC351A9C}" presName="sibTrans" presStyleLbl="sibTrans2D1" presStyleIdx="8" presStyleCnt="11"/>
      <dgm:spPr/>
    </dgm:pt>
    <dgm:pt modelId="{389D7A5B-C34A-49A6-BCA1-4B04FDC0629C}" type="pres">
      <dgm:prSet presAssocID="{56296D7D-9A01-4AAF-B017-76E4DC351A9C}" presName="connectorText" presStyleLbl="sibTrans2D1" presStyleIdx="8" presStyleCnt="11"/>
      <dgm:spPr/>
    </dgm:pt>
    <dgm:pt modelId="{347E4372-8CB4-485C-825D-F495C9064D78}" type="pres">
      <dgm:prSet presAssocID="{A640C53C-B7FB-4B04-AF21-70BB9AEA643B}" presName="node" presStyleLbl="node1" presStyleIdx="9" presStyleCnt="12">
        <dgm:presLayoutVars>
          <dgm:bulletEnabled val="1"/>
        </dgm:presLayoutVars>
      </dgm:prSet>
      <dgm:spPr/>
    </dgm:pt>
    <dgm:pt modelId="{9B487E6E-E6DE-4A99-BAFF-6E1FC55C6C2E}" type="pres">
      <dgm:prSet presAssocID="{6453C594-A868-4256-A8F4-C6A764B112BE}" presName="sibTrans" presStyleLbl="sibTrans2D1" presStyleIdx="9" presStyleCnt="11"/>
      <dgm:spPr/>
    </dgm:pt>
    <dgm:pt modelId="{7249698F-3437-4559-A3EC-94FC2FF2E86A}" type="pres">
      <dgm:prSet presAssocID="{6453C594-A868-4256-A8F4-C6A764B112BE}" presName="connectorText" presStyleLbl="sibTrans2D1" presStyleIdx="9" presStyleCnt="11"/>
      <dgm:spPr/>
    </dgm:pt>
    <dgm:pt modelId="{75FFFBDC-3016-44A8-8C1A-8CBE5F2A04AE}" type="pres">
      <dgm:prSet presAssocID="{68E1EA1C-94AC-43CB-99D0-1C1C665671F3}" presName="node" presStyleLbl="node1" presStyleIdx="10" presStyleCnt="12">
        <dgm:presLayoutVars>
          <dgm:bulletEnabled val="1"/>
        </dgm:presLayoutVars>
      </dgm:prSet>
      <dgm:spPr/>
    </dgm:pt>
    <dgm:pt modelId="{497D24DA-678B-4E5D-A35C-1354B5FC1773}" type="pres">
      <dgm:prSet presAssocID="{C6816378-8298-4FF4-85A3-17EE93BB9C59}" presName="sibTrans" presStyleLbl="sibTrans2D1" presStyleIdx="10" presStyleCnt="11"/>
      <dgm:spPr/>
    </dgm:pt>
    <dgm:pt modelId="{583EE0EA-C654-43A8-9F52-469772FDDF7E}" type="pres">
      <dgm:prSet presAssocID="{C6816378-8298-4FF4-85A3-17EE93BB9C59}" presName="connectorText" presStyleLbl="sibTrans2D1" presStyleIdx="10" presStyleCnt="11"/>
      <dgm:spPr/>
    </dgm:pt>
    <dgm:pt modelId="{D8FF83FE-3A10-4296-9BF9-DBEECA6E82D7}" type="pres">
      <dgm:prSet presAssocID="{AEB0E266-7698-49AE-B930-8A8E866119AE}" presName="node" presStyleLbl="node1" presStyleIdx="11" presStyleCnt="12">
        <dgm:presLayoutVars>
          <dgm:bulletEnabled val="1"/>
        </dgm:presLayoutVars>
      </dgm:prSet>
      <dgm:spPr/>
    </dgm:pt>
  </dgm:ptLst>
  <dgm:cxnLst>
    <dgm:cxn modelId="{A2733605-6DC2-4B38-834B-B730638DEFA5}" type="presOf" srcId="{36484949-4837-4838-BEF7-71B78348E3A4}" destId="{D7AF20DC-3D8D-4728-8C69-D8064C94FB00}" srcOrd="1" destOrd="0" presId="urn:microsoft.com/office/officeart/2005/8/layout/process5"/>
    <dgm:cxn modelId="{D3149306-346F-4F5C-8146-7EC048F3AA07}" srcId="{911C549C-C366-4804-B1EB-EB2382FAECAC}" destId="{7F3BA2C9-51F2-4010-894C-5A3C0220D919}" srcOrd="6" destOrd="0" parTransId="{C01D96E0-C89F-41BC-AA73-947C6A1AF9C5}" sibTransId="{A90AAA3B-BB37-46CD-AB03-E850FFD8715D}"/>
    <dgm:cxn modelId="{260ABC0D-5AAA-4F20-8B3C-AEE6583532A7}" type="presOf" srcId="{0F051209-1930-4E6C-AE30-51B5ECBDFD1F}" destId="{4640CEEB-2FFF-49FD-86FC-277AAF33C94D}" srcOrd="0" destOrd="0" presId="urn:microsoft.com/office/officeart/2005/8/layout/process5"/>
    <dgm:cxn modelId="{E9C9FF0E-70AA-4723-BAFC-B7E0F67DA515}" type="presOf" srcId="{36484949-4837-4838-BEF7-71B78348E3A4}" destId="{73FF36DA-2928-4A9C-8928-4CA430373294}" srcOrd="0" destOrd="0" presId="urn:microsoft.com/office/officeart/2005/8/layout/process5"/>
    <dgm:cxn modelId="{474FDA0F-7985-457F-A40D-A950F792996E}" srcId="{911C549C-C366-4804-B1EB-EB2382FAECAC}" destId="{E1B70CE5-E2F4-4967-81B9-6F11607BF94E}" srcOrd="0" destOrd="0" parTransId="{F6C26B08-F63B-439A-BC23-AC12B273423A}" sibTransId="{50C12846-9944-4766-9122-68EC450BFCC2}"/>
    <dgm:cxn modelId="{2DF83618-4D37-4980-ABF5-FFB12CA65115}" srcId="{911C549C-C366-4804-B1EB-EB2382FAECAC}" destId="{AEB0E266-7698-49AE-B930-8A8E866119AE}" srcOrd="11" destOrd="0" parTransId="{53AE60CD-D309-4A37-914C-84C3F360636A}" sibTransId="{958C6F15-EE15-453B-A0B3-B3D4EECB864D}"/>
    <dgm:cxn modelId="{11EEAB24-DC12-4F6F-BFDD-243E58DB497F}" srcId="{911C549C-C366-4804-B1EB-EB2382FAECAC}" destId="{E4AB46ED-766C-4EE5-A6E0-676C4BA46060}" srcOrd="8" destOrd="0" parTransId="{575B5C25-9383-41A4-A73B-24110A5DEC21}" sibTransId="{56296D7D-9A01-4AAF-B017-76E4DC351A9C}"/>
    <dgm:cxn modelId="{238EE52A-67BD-4C2A-9BE5-F228851E1378}" srcId="{911C549C-C366-4804-B1EB-EB2382FAECAC}" destId="{C95F3659-0DFF-4C9B-9D63-BDC9E5902881}" srcOrd="7" destOrd="0" parTransId="{FCF516D7-AA68-40CD-88EA-6EA01A4F7F6E}" sibTransId="{42F06E19-90B1-41A5-A1EF-7DFB5E3068B1}"/>
    <dgm:cxn modelId="{8B204B2C-68EE-455E-88E3-1BDB3A7FE02E}" srcId="{911C549C-C366-4804-B1EB-EB2382FAECAC}" destId="{5A8FA9A5-5A58-4AF9-B79D-EEAD72C7DBC2}" srcOrd="4" destOrd="0" parTransId="{1CE74585-88AC-4196-9909-BE263E61A67C}" sibTransId="{0F051209-1930-4E6C-AE30-51B5ECBDFD1F}"/>
    <dgm:cxn modelId="{B3AEDD2E-1776-42D8-A115-B500E1CCCA06}" type="presOf" srcId="{911C549C-C366-4804-B1EB-EB2382FAECAC}" destId="{5B9F222C-EEA1-4692-83AC-3920BB5F1D9D}" srcOrd="0" destOrd="0" presId="urn:microsoft.com/office/officeart/2005/8/layout/process5"/>
    <dgm:cxn modelId="{FA266135-AF33-434B-A76E-825C60A4E87E}" type="presOf" srcId="{6453C594-A868-4256-A8F4-C6A764B112BE}" destId="{9B487E6E-E6DE-4A99-BAFF-6E1FC55C6C2E}" srcOrd="0" destOrd="0" presId="urn:microsoft.com/office/officeart/2005/8/layout/process5"/>
    <dgm:cxn modelId="{78DC2F3F-1B97-437C-AEE8-DEEB4DD72432}" type="presOf" srcId="{68E1EA1C-94AC-43CB-99D0-1C1C665671F3}" destId="{75FFFBDC-3016-44A8-8C1A-8CBE5F2A04AE}" srcOrd="0" destOrd="0" presId="urn:microsoft.com/office/officeart/2005/8/layout/process5"/>
    <dgm:cxn modelId="{2A519D5D-4F57-4B12-8CA8-2C894B80C62F}" type="presOf" srcId="{F4866A15-7476-4BB6-92AC-1E9FBE82E397}" destId="{9B688278-7B4B-4422-AD8B-0A0344F3BA63}" srcOrd="0" destOrd="0" presId="urn:microsoft.com/office/officeart/2005/8/layout/process5"/>
    <dgm:cxn modelId="{56D2D65E-8369-4737-A3A4-B99BB00C07C1}" type="presOf" srcId="{C6816378-8298-4FF4-85A3-17EE93BB9C59}" destId="{583EE0EA-C654-43A8-9F52-469772FDDF7E}" srcOrd="1" destOrd="0" presId="urn:microsoft.com/office/officeart/2005/8/layout/process5"/>
    <dgm:cxn modelId="{C17B2660-71C4-4794-82DC-5F08BE99B876}" type="presOf" srcId="{A90AAA3B-BB37-46CD-AB03-E850FFD8715D}" destId="{831DCA3E-A213-4BA7-8E3C-7D6789AEE5CB}" srcOrd="1" destOrd="0" presId="urn:microsoft.com/office/officeart/2005/8/layout/process5"/>
    <dgm:cxn modelId="{D6464263-D88B-4EC0-8A58-B861E974B81B}" type="presOf" srcId="{A90AAA3B-BB37-46CD-AB03-E850FFD8715D}" destId="{BA1717E0-C50A-4F4B-A9E7-6F01B8978D33}" srcOrd="0" destOrd="0" presId="urn:microsoft.com/office/officeart/2005/8/layout/process5"/>
    <dgm:cxn modelId="{6817B665-211A-4103-9E43-E40E929B822D}" srcId="{911C549C-C366-4804-B1EB-EB2382FAECAC}" destId="{58826C87-8282-4AD0-8733-87D4E2D1E0C0}" srcOrd="1" destOrd="0" parTransId="{76A0DD6C-6E76-4F6D-807E-84044FC23271}" sibTransId="{F4866A15-7476-4BB6-92AC-1E9FBE82E397}"/>
    <dgm:cxn modelId="{6B182B47-E7DB-493E-8C4A-E5E4D6300076}" type="presOf" srcId="{2882257E-208E-4FBC-A225-BA408583F747}" destId="{9358A2AC-1920-4A26-9DF0-4D345AA85696}" srcOrd="1" destOrd="0" presId="urn:microsoft.com/office/officeart/2005/8/layout/process5"/>
    <dgm:cxn modelId="{F3943547-3BB3-4BB3-AB55-12C4D3EF8404}" type="presOf" srcId="{E1B70CE5-E2F4-4967-81B9-6F11607BF94E}" destId="{4C8968D1-1E40-410C-B7FA-C6BA7C8E4FD5}" srcOrd="0" destOrd="0" presId="urn:microsoft.com/office/officeart/2005/8/layout/process5"/>
    <dgm:cxn modelId="{C5BEB268-2664-4F68-BE71-DC3D35597290}" type="presOf" srcId="{58826C87-8282-4AD0-8733-87D4E2D1E0C0}" destId="{99A08241-629F-4918-AC8F-02A74BAA8F0D}" srcOrd="0" destOrd="0" presId="urn:microsoft.com/office/officeart/2005/8/layout/process5"/>
    <dgm:cxn modelId="{519D034A-9CC9-400B-93C4-862D25082437}" srcId="{911C549C-C366-4804-B1EB-EB2382FAECAC}" destId="{A7460669-ACAC-4611-8BC0-DD22599820C5}" srcOrd="3" destOrd="0" parTransId="{A9646607-E7BE-40D3-B498-9846ABF105CA}" sibTransId="{36484949-4837-4838-BEF7-71B78348E3A4}"/>
    <dgm:cxn modelId="{891FA66C-E9FB-4F12-B1F9-052ADADFEB27}" type="presOf" srcId="{7F3BA2C9-51F2-4010-894C-5A3C0220D919}" destId="{78AB8C5F-B890-428D-8DFF-D6622DFC7EA0}" srcOrd="0" destOrd="0" presId="urn:microsoft.com/office/officeart/2005/8/layout/process5"/>
    <dgm:cxn modelId="{0D004F71-E7ED-4A3E-BC3D-F28D56C9F7E9}" type="presOf" srcId="{A7460669-ACAC-4611-8BC0-DD22599820C5}" destId="{51A8FB64-666B-44B2-9ECA-BE0CDB608DE8}" srcOrd="0" destOrd="0" presId="urn:microsoft.com/office/officeart/2005/8/layout/process5"/>
    <dgm:cxn modelId="{6C895453-A1B3-4F03-ADDD-077D7613FB58}" srcId="{911C549C-C366-4804-B1EB-EB2382FAECAC}" destId="{A640C53C-B7FB-4B04-AF21-70BB9AEA643B}" srcOrd="9" destOrd="0" parTransId="{64C1B8E6-DC05-47E8-8E23-7BB9CAF68AEB}" sibTransId="{6453C594-A868-4256-A8F4-C6A764B112BE}"/>
    <dgm:cxn modelId="{C7931477-862E-4F8E-A13A-3D005E924BFE}" type="presOf" srcId="{42F06E19-90B1-41A5-A1EF-7DFB5E3068B1}" destId="{14D382E1-E198-4A1D-8105-9E3C255CC635}" srcOrd="0" destOrd="0" presId="urn:microsoft.com/office/officeart/2005/8/layout/process5"/>
    <dgm:cxn modelId="{3C54637F-0A1F-4F57-9178-D8AC50476B62}" type="presOf" srcId="{3E45AB1D-A5D1-47D9-8E3B-28A335D63AE5}" destId="{C8BAD38F-AF5B-4707-A592-EF60DACBAACE}" srcOrd="0" destOrd="0" presId="urn:microsoft.com/office/officeart/2005/8/layout/process5"/>
    <dgm:cxn modelId="{F7D25D83-F40B-4874-90F4-7FA697BEECA2}" type="presOf" srcId="{0F051209-1930-4E6C-AE30-51B5ECBDFD1F}" destId="{945FCB56-42AA-457D-A8E2-094EBB202160}" srcOrd="1" destOrd="0" presId="urn:microsoft.com/office/officeart/2005/8/layout/process5"/>
    <dgm:cxn modelId="{85B87192-EA61-4C71-89C7-173B23A1C1BB}" type="presOf" srcId="{50C12846-9944-4766-9122-68EC450BFCC2}" destId="{D5E15A41-1BA3-45AA-9731-49852D8B4433}" srcOrd="1" destOrd="0" presId="urn:microsoft.com/office/officeart/2005/8/layout/process5"/>
    <dgm:cxn modelId="{69F2D994-4B4A-4317-A417-390BAC5586A8}" type="presOf" srcId="{50C12846-9944-4766-9122-68EC450BFCC2}" destId="{7493AC3A-1BB3-4369-B420-84637E2FA49F}" srcOrd="0" destOrd="0" presId="urn:microsoft.com/office/officeart/2005/8/layout/process5"/>
    <dgm:cxn modelId="{B8571A9F-86AC-4C5D-8C1D-D6C6DD7DABAC}" srcId="{911C549C-C366-4804-B1EB-EB2382FAECAC}" destId="{FF5AE1C0-9989-4F4B-989E-4949BC94C2AC}" srcOrd="2" destOrd="0" parTransId="{FB9C6386-D5FB-4CE2-B672-211C03EC1F3B}" sibTransId="{3E45AB1D-A5D1-47D9-8E3B-28A335D63AE5}"/>
    <dgm:cxn modelId="{982D56A3-4317-469E-8AEF-20F2A3E32F43}" type="presOf" srcId="{AEB0E266-7698-49AE-B930-8A8E866119AE}" destId="{D8FF83FE-3A10-4296-9BF9-DBEECA6E82D7}" srcOrd="0" destOrd="0" presId="urn:microsoft.com/office/officeart/2005/8/layout/process5"/>
    <dgm:cxn modelId="{BC1FAFA5-479B-4240-8DEF-725BF0E48AF4}" type="presOf" srcId="{5A8FA9A5-5A58-4AF9-B79D-EEAD72C7DBC2}" destId="{DB78BFA7-1961-4AA8-9A76-4AC85FBA635B}" srcOrd="0" destOrd="0" presId="urn:microsoft.com/office/officeart/2005/8/layout/process5"/>
    <dgm:cxn modelId="{241C6AB5-1A84-4FC6-B96D-1A92EED55144}" type="presOf" srcId="{C6816378-8298-4FF4-85A3-17EE93BB9C59}" destId="{497D24DA-678B-4E5D-A35C-1354B5FC1773}" srcOrd="0" destOrd="0" presId="urn:microsoft.com/office/officeart/2005/8/layout/process5"/>
    <dgm:cxn modelId="{364968C2-9657-4155-90A7-7B2F9373AC98}" srcId="{911C549C-C366-4804-B1EB-EB2382FAECAC}" destId="{68E1EA1C-94AC-43CB-99D0-1C1C665671F3}" srcOrd="10" destOrd="0" parTransId="{C243F0D6-25C1-462E-9A72-311D1E83DDB2}" sibTransId="{C6816378-8298-4FF4-85A3-17EE93BB9C59}"/>
    <dgm:cxn modelId="{06AEF1C9-40E6-4D98-8B27-894B5FA98A74}" type="presOf" srcId="{56296D7D-9A01-4AAF-B017-76E4DC351A9C}" destId="{54F8EBAC-77A8-49A8-99AE-1CCB278EC3BA}" srcOrd="0" destOrd="0" presId="urn:microsoft.com/office/officeart/2005/8/layout/process5"/>
    <dgm:cxn modelId="{809CBBCD-05EB-423C-A9CC-7B15BCDBE78E}" type="presOf" srcId="{E4AB46ED-766C-4EE5-A6E0-676C4BA46060}" destId="{0A308F8E-A185-4337-90E5-15613DCE489B}" srcOrd="0" destOrd="0" presId="urn:microsoft.com/office/officeart/2005/8/layout/process5"/>
    <dgm:cxn modelId="{052432D2-81B2-478D-9AE6-66787D486D0F}" type="presOf" srcId="{42F06E19-90B1-41A5-A1EF-7DFB5E3068B1}" destId="{943E5498-A31F-442C-B3D2-782119044157}" srcOrd="1" destOrd="0" presId="urn:microsoft.com/office/officeart/2005/8/layout/process5"/>
    <dgm:cxn modelId="{17C555D2-B91D-4260-BCB4-DADD05168E06}" type="presOf" srcId="{3E45AB1D-A5D1-47D9-8E3B-28A335D63AE5}" destId="{251F39A8-A353-483B-A154-3048BDFB6979}" srcOrd="1" destOrd="0" presId="urn:microsoft.com/office/officeart/2005/8/layout/process5"/>
    <dgm:cxn modelId="{2F7DF9DA-AF6C-47D0-AE59-ED5FAB7EC548}" srcId="{911C549C-C366-4804-B1EB-EB2382FAECAC}" destId="{170FF636-8732-41A9-8005-7DCC2A31F8DA}" srcOrd="5" destOrd="0" parTransId="{A5E55C12-7308-4F16-8F2E-45F73746D57C}" sibTransId="{2882257E-208E-4FBC-A225-BA408583F747}"/>
    <dgm:cxn modelId="{D57B3BDB-77EB-4A39-99C3-7EF49D3EF35E}" type="presOf" srcId="{6453C594-A868-4256-A8F4-C6A764B112BE}" destId="{7249698F-3437-4559-A3EC-94FC2FF2E86A}" srcOrd="1" destOrd="0" presId="urn:microsoft.com/office/officeart/2005/8/layout/process5"/>
    <dgm:cxn modelId="{469432EA-108C-466D-9152-2735BC08DD3F}" type="presOf" srcId="{A640C53C-B7FB-4B04-AF21-70BB9AEA643B}" destId="{347E4372-8CB4-485C-825D-F495C9064D78}" srcOrd="0" destOrd="0" presId="urn:microsoft.com/office/officeart/2005/8/layout/process5"/>
    <dgm:cxn modelId="{ECBD36F6-D54B-450E-B2E4-2586264AB054}" type="presOf" srcId="{F4866A15-7476-4BB6-92AC-1E9FBE82E397}" destId="{F21F8BDB-394D-43E9-AE0E-FA765C89CCD5}" srcOrd="1" destOrd="0" presId="urn:microsoft.com/office/officeart/2005/8/layout/process5"/>
    <dgm:cxn modelId="{51D287F9-49E9-416E-93CE-0A768F3C8BE4}" type="presOf" srcId="{2882257E-208E-4FBC-A225-BA408583F747}" destId="{A310579B-BA2D-40AC-82D5-41EBFD337AE3}" srcOrd="0" destOrd="0" presId="urn:microsoft.com/office/officeart/2005/8/layout/process5"/>
    <dgm:cxn modelId="{AA6D06FA-718E-4693-8238-F031CED3C061}" type="presOf" srcId="{56296D7D-9A01-4AAF-B017-76E4DC351A9C}" destId="{389D7A5B-C34A-49A6-BCA1-4B04FDC0629C}" srcOrd="1" destOrd="0" presId="urn:microsoft.com/office/officeart/2005/8/layout/process5"/>
    <dgm:cxn modelId="{A07D30FB-A9FE-4DC9-B103-D2A8094A921B}" type="presOf" srcId="{C95F3659-0DFF-4C9B-9D63-BDC9E5902881}" destId="{B19E11E0-9380-4DC1-B883-32F7D76DDCEE}" srcOrd="0" destOrd="0" presId="urn:microsoft.com/office/officeart/2005/8/layout/process5"/>
    <dgm:cxn modelId="{146CE7FC-EF45-4603-BF8F-C11361729DAD}" type="presOf" srcId="{170FF636-8732-41A9-8005-7DCC2A31F8DA}" destId="{1EE28FE7-EE8F-4B25-B254-0D80093648CE}" srcOrd="0" destOrd="0" presId="urn:microsoft.com/office/officeart/2005/8/layout/process5"/>
    <dgm:cxn modelId="{207157FF-21A2-47BB-A375-D25E6BEA34FE}" type="presOf" srcId="{FF5AE1C0-9989-4F4B-989E-4949BC94C2AC}" destId="{C432771F-1A44-4182-BEFA-0114675F4D85}" srcOrd="0" destOrd="0" presId="urn:microsoft.com/office/officeart/2005/8/layout/process5"/>
    <dgm:cxn modelId="{41EEB497-758C-45B7-B47B-4CE1452AA53A}" type="presParOf" srcId="{5B9F222C-EEA1-4692-83AC-3920BB5F1D9D}" destId="{4C8968D1-1E40-410C-B7FA-C6BA7C8E4FD5}" srcOrd="0" destOrd="0" presId="urn:microsoft.com/office/officeart/2005/8/layout/process5"/>
    <dgm:cxn modelId="{7D0F6E3C-B501-45E8-B9AF-C607AD9C8993}" type="presParOf" srcId="{5B9F222C-EEA1-4692-83AC-3920BB5F1D9D}" destId="{7493AC3A-1BB3-4369-B420-84637E2FA49F}" srcOrd="1" destOrd="0" presId="urn:microsoft.com/office/officeart/2005/8/layout/process5"/>
    <dgm:cxn modelId="{8FD37047-F046-42C1-9CD3-7906D79CBBE0}" type="presParOf" srcId="{7493AC3A-1BB3-4369-B420-84637E2FA49F}" destId="{D5E15A41-1BA3-45AA-9731-49852D8B4433}" srcOrd="0" destOrd="0" presId="urn:microsoft.com/office/officeart/2005/8/layout/process5"/>
    <dgm:cxn modelId="{D55CFE64-064E-42F4-A36E-6867858D92B1}" type="presParOf" srcId="{5B9F222C-EEA1-4692-83AC-3920BB5F1D9D}" destId="{99A08241-629F-4918-AC8F-02A74BAA8F0D}" srcOrd="2" destOrd="0" presId="urn:microsoft.com/office/officeart/2005/8/layout/process5"/>
    <dgm:cxn modelId="{49558A13-CEC3-46C6-90A1-E72F60F495E3}" type="presParOf" srcId="{5B9F222C-EEA1-4692-83AC-3920BB5F1D9D}" destId="{9B688278-7B4B-4422-AD8B-0A0344F3BA63}" srcOrd="3" destOrd="0" presId="urn:microsoft.com/office/officeart/2005/8/layout/process5"/>
    <dgm:cxn modelId="{E8DA03C6-211F-4651-90D0-4BE29C39EF63}" type="presParOf" srcId="{9B688278-7B4B-4422-AD8B-0A0344F3BA63}" destId="{F21F8BDB-394D-43E9-AE0E-FA765C89CCD5}" srcOrd="0" destOrd="0" presId="urn:microsoft.com/office/officeart/2005/8/layout/process5"/>
    <dgm:cxn modelId="{452D2D69-E4B3-4EDA-9B20-8A1743A2604D}" type="presParOf" srcId="{5B9F222C-EEA1-4692-83AC-3920BB5F1D9D}" destId="{C432771F-1A44-4182-BEFA-0114675F4D85}" srcOrd="4" destOrd="0" presId="urn:microsoft.com/office/officeart/2005/8/layout/process5"/>
    <dgm:cxn modelId="{ABF38723-5AA0-4475-8FB8-B65349731890}" type="presParOf" srcId="{5B9F222C-EEA1-4692-83AC-3920BB5F1D9D}" destId="{C8BAD38F-AF5B-4707-A592-EF60DACBAACE}" srcOrd="5" destOrd="0" presId="urn:microsoft.com/office/officeart/2005/8/layout/process5"/>
    <dgm:cxn modelId="{EDD7192E-7F5F-4948-AAA3-527CD087E68F}" type="presParOf" srcId="{C8BAD38F-AF5B-4707-A592-EF60DACBAACE}" destId="{251F39A8-A353-483B-A154-3048BDFB6979}" srcOrd="0" destOrd="0" presId="urn:microsoft.com/office/officeart/2005/8/layout/process5"/>
    <dgm:cxn modelId="{CC0C29FC-4EE1-4EC2-B468-A5338726AE8E}" type="presParOf" srcId="{5B9F222C-EEA1-4692-83AC-3920BB5F1D9D}" destId="{51A8FB64-666B-44B2-9ECA-BE0CDB608DE8}" srcOrd="6" destOrd="0" presId="urn:microsoft.com/office/officeart/2005/8/layout/process5"/>
    <dgm:cxn modelId="{A97B8DC1-ECB6-4F4B-9A00-2A4D4D6D3E62}" type="presParOf" srcId="{5B9F222C-EEA1-4692-83AC-3920BB5F1D9D}" destId="{73FF36DA-2928-4A9C-8928-4CA430373294}" srcOrd="7" destOrd="0" presId="urn:microsoft.com/office/officeart/2005/8/layout/process5"/>
    <dgm:cxn modelId="{E969C381-33F1-43E2-9DD0-B3838FEA8E9A}" type="presParOf" srcId="{73FF36DA-2928-4A9C-8928-4CA430373294}" destId="{D7AF20DC-3D8D-4728-8C69-D8064C94FB00}" srcOrd="0" destOrd="0" presId="urn:microsoft.com/office/officeart/2005/8/layout/process5"/>
    <dgm:cxn modelId="{CF410C31-127B-46C0-9C9A-418D6F0CDE03}" type="presParOf" srcId="{5B9F222C-EEA1-4692-83AC-3920BB5F1D9D}" destId="{DB78BFA7-1961-4AA8-9A76-4AC85FBA635B}" srcOrd="8" destOrd="0" presId="urn:microsoft.com/office/officeart/2005/8/layout/process5"/>
    <dgm:cxn modelId="{08C9A486-21AD-40B0-AE01-0C44E16FA7CC}" type="presParOf" srcId="{5B9F222C-EEA1-4692-83AC-3920BB5F1D9D}" destId="{4640CEEB-2FFF-49FD-86FC-277AAF33C94D}" srcOrd="9" destOrd="0" presId="urn:microsoft.com/office/officeart/2005/8/layout/process5"/>
    <dgm:cxn modelId="{92B45FB1-0410-4E5A-90D0-511B665765A4}" type="presParOf" srcId="{4640CEEB-2FFF-49FD-86FC-277AAF33C94D}" destId="{945FCB56-42AA-457D-A8E2-094EBB202160}" srcOrd="0" destOrd="0" presId="urn:microsoft.com/office/officeart/2005/8/layout/process5"/>
    <dgm:cxn modelId="{DD66DBE4-4551-4A6C-9A0B-33480762E840}" type="presParOf" srcId="{5B9F222C-EEA1-4692-83AC-3920BB5F1D9D}" destId="{1EE28FE7-EE8F-4B25-B254-0D80093648CE}" srcOrd="10" destOrd="0" presId="urn:microsoft.com/office/officeart/2005/8/layout/process5"/>
    <dgm:cxn modelId="{7A569038-A853-4578-9BDB-3EFF4D4B87E4}" type="presParOf" srcId="{5B9F222C-EEA1-4692-83AC-3920BB5F1D9D}" destId="{A310579B-BA2D-40AC-82D5-41EBFD337AE3}" srcOrd="11" destOrd="0" presId="urn:microsoft.com/office/officeart/2005/8/layout/process5"/>
    <dgm:cxn modelId="{A962DBB9-B444-456E-8CB7-13AB1EC42BDA}" type="presParOf" srcId="{A310579B-BA2D-40AC-82D5-41EBFD337AE3}" destId="{9358A2AC-1920-4A26-9DF0-4D345AA85696}" srcOrd="0" destOrd="0" presId="urn:microsoft.com/office/officeart/2005/8/layout/process5"/>
    <dgm:cxn modelId="{3A70CE02-4E65-4D61-AFB6-EDAF6014E82A}" type="presParOf" srcId="{5B9F222C-EEA1-4692-83AC-3920BB5F1D9D}" destId="{78AB8C5F-B890-428D-8DFF-D6622DFC7EA0}" srcOrd="12" destOrd="0" presId="urn:microsoft.com/office/officeart/2005/8/layout/process5"/>
    <dgm:cxn modelId="{8C58C8FA-38A4-43A5-A9F9-5FF81D43DE98}" type="presParOf" srcId="{5B9F222C-EEA1-4692-83AC-3920BB5F1D9D}" destId="{BA1717E0-C50A-4F4B-A9E7-6F01B8978D33}" srcOrd="13" destOrd="0" presId="urn:microsoft.com/office/officeart/2005/8/layout/process5"/>
    <dgm:cxn modelId="{FC544FE2-DAB7-4945-99D0-EABF9C5DF043}" type="presParOf" srcId="{BA1717E0-C50A-4F4B-A9E7-6F01B8978D33}" destId="{831DCA3E-A213-4BA7-8E3C-7D6789AEE5CB}" srcOrd="0" destOrd="0" presId="urn:microsoft.com/office/officeart/2005/8/layout/process5"/>
    <dgm:cxn modelId="{EC468354-1653-4322-AD27-0B6B4AB3BA04}" type="presParOf" srcId="{5B9F222C-EEA1-4692-83AC-3920BB5F1D9D}" destId="{B19E11E0-9380-4DC1-B883-32F7D76DDCEE}" srcOrd="14" destOrd="0" presId="urn:microsoft.com/office/officeart/2005/8/layout/process5"/>
    <dgm:cxn modelId="{8712160A-6BE6-4F75-B2B6-3827F3073D9F}" type="presParOf" srcId="{5B9F222C-EEA1-4692-83AC-3920BB5F1D9D}" destId="{14D382E1-E198-4A1D-8105-9E3C255CC635}" srcOrd="15" destOrd="0" presId="urn:microsoft.com/office/officeart/2005/8/layout/process5"/>
    <dgm:cxn modelId="{4D8F9DDD-18CC-411B-A84E-563E86AA99C8}" type="presParOf" srcId="{14D382E1-E198-4A1D-8105-9E3C255CC635}" destId="{943E5498-A31F-442C-B3D2-782119044157}" srcOrd="0" destOrd="0" presId="urn:microsoft.com/office/officeart/2005/8/layout/process5"/>
    <dgm:cxn modelId="{25599C26-903B-4BFD-998B-727FA4A6AC69}" type="presParOf" srcId="{5B9F222C-EEA1-4692-83AC-3920BB5F1D9D}" destId="{0A308F8E-A185-4337-90E5-15613DCE489B}" srcOrd="16" destOrd="0" presId="urn:microsoft.com/office/officeart/2005/8/layout/process5"/>
    <dgm:cxn modelId="{EE6AE488-50FF-4BD3-AEFD-A868C788B628}" type="presParOf" srcId="{5B9F222C-EEA1-4692-83AC-3920BB5F1D9D}" destId="{54F8EBAC-77A8-49A8-99AE-1CCB278EC3BA}" srcOrd="17" destOrd="0" presId="urn:microsoft.com/office/officeart/2005/8/layout/process5"/>
    <dgm:cxn modelId="{79DD719D-A12D-4E37-90B5-E0B162FFDA02}" type="presParOf" srcId="{54F8EBAC-77A8-49A8-99AE-1CCB278EC3BA}" destId="{389D7A5B-C34A-49A6-BCA1-4B04FDC0629C}" srcOrd="0" destOrd="0" presId="urn:microsoft.com/office/officeart/2005/8/layout/process5"/>
    <dgm:cxn modelId="{8D03E664-3EB9-4564-A613-B1592295D8B0}" type="presParOf" srcId="{5B9F222C-EEA1-4692-83AC-3920BB5F1D9D}" destId="{347E4372-8CB4-485C-825D-F495C9064D78}" srcOrd="18" destOrd="0" presId="urn:microsoft.com/office/officeart/2005/8/layout/process5"/>
    <dgm:cxn modelId="{CE6FCCA2-6C33-49FC-9063-5FE2A67153B7}" type="presParOf" srcId="{5B9F222C-EEA1-4692-83AC-3920BB5F1D9D}" destId="{9B487E6E-E6DE-4A99-BAFF-6E1FC55C6C2E}" srcOrd="19" destOrd="0" presId="urn:microsoft.com/office/officeart/2005/8/layout/process5"/>
    <dgm:cxn modelId="{A88461B5-79B4-4D05-87E6-6957258A9CE7}" type="presParOf" srcId="{9B487E6E-E6DE-4A99-BAFF-6E1FC55C6C2E}" destId="{7249698F-3437-4559-A3EC-94FC2FF2E86A}" srcOrd="0" destOrd="0" presId="urn:microsoft.com/office/officeart/2005/8/layout/process5"/>
    <dgm:cxn modelId="{A3EC1A6A-B988-4A75-A890-F358CE02C00D}" type="presParOf" srcId="{5B9F222C-EEA1-4692-83AC-3920BB5F1D9D}" destId="{75FFFBDC-3016-44A8-8C1A-8CBE5F2A04AE}" srcOrd="20" destOrd="0" presId="urn:microsoft.com/office/officeart/2005/8/layout/process5"/>
    <dgm:cxn modelId="{96725551-9761-42FB-9171-5B1564ED3736}" type="presParOf" srcId="{5B9F222C-EEA1-4692-83AC-3920BB5F1D9D}" destId="{497D24DA-678B-4E5D-A35C-1354B5FC1773}" srcOrd="21" destOrd="0" presId="urn:microsoft.com/office/officeart/2005/8/layout/process5"/>
    <dgm:cxn modelId="{131550CA-54A1-4DA0-827B-362C0B2C59E2}" type="presParOf" srcId="{497D24DA-678B-4E5D-A35C-1354B5FC1773}" destId="{583EE0EA-C654-43A8-9F52-469772FDDF7E}" srcOrd="0" destOrd="0" presId="urn:microsoft.com/office/officeart/2005/8/layout/process5"/>
    <dgm:cxn modelId="{34CAB712-D208-44F9-A996-64AAF7F2551E}" type="presParOf" srcId="{5B9F222C-EEA1-4692-83AC-3920BB5F1D9D}" destId="{D8FF83FE-3A10-4296-9BF9-DBEECA6E82D7}" srcOrd="2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968D1-1E40-410C-B7FA-C6BA7C8E4FD5}">
      <dsp:nvSpPr>
        <dsp:cNvPr id="0" name=""/>
        <dsp:cNvSpPr/>
      </dsp:nvSpPr>
      <dsp:spPr>
        <a:xfrm>
          <a:off x="545642" y="129"/>
          <a:ext cx="1231006" cy="7386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b="1" kern="1200"/>
            <a:t>1️⃣ Advanced Data Sources</a:t>
          </a:r>
          <a:endParaRPr lang="en-US" sz="700" kern="1200"/>
        </a:p>
      </dsp:txBody>
      <dsp:txXfrm>
        <a:off x="567275" y="21762"/>
        <a:ext cx="1187740" cy="695337"/>
      </dsp:txXfrm>
    </dsp:sp>
    <dsp:sp modelId="{7493AC3A-1BB3-4369-B420-84637E2FA49F}">
      <dsp:nvSpPr>
        <dsp:cNvPr id="0" name=""/>
        <dsp:cNvSpPr/>
      </dsp:nvSpPr>
      <dsp:spPr>
        <a:xfrm>
          <a:off x="1884977" y="216786"/>
          <a:ext cx="260973" cy="30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884977" y="277844"/>
        <a:ext cx="182681" cy="183173"/>
      </dsp:txXfrm>
    </dsp:sp>
    <dsp:sp modelId="{99A08241-629F-4918-AC8F-02A74BAA8F0D}">
      <dsp:nvSpPr>
        <dsp:cNvPr id="0" name=""/>
        <dsp:cNvSpPr/>
      </dsp:nvSpPr>
      <dsp:spPr>
        <a:xfrm>
          <a:off x="2269051" y="129"/>
          <a:ext cx="1231006" cy="7386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b="1" kern="1200"/>
            <a:t>Integration of Twitter/X feeds, Reddit sentiment, and alternative datasets (satellite, ESG, supply chain).</a:t>
          </a:r>
          <a:endParaRPr lang="en-US" sz="700" kern="1200"/>
        </a:p>
      </dsp:txBody>
      <dsp:txXfrm>
        <a:off x="2290684" y="21762"/>
        <a:ext cx="1187740" cy="695337"/>
      </dsp:txXfrm>
    </dsp:sp>
    <dsp:sp modelId="{9B688278-7B4B-4422-AD8B-0A0344F3BA63}">
      <dsp:nvSpPr>
        <dsp:cNvPr id="0" name=""/>
        <dsp:cNvSpPr/>
      </dsp:nvSpPr>
      <dsp:spPr>
        <a:xfrm>
          <a:off x="3608386" y="216786"/>
          <a:ext cx="260973" cy="30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608386" y="277844"/>
        <a:ext cx="182681" cy="183173"/>
      </dsp:txXfrm>
    </dsp:sp>
    <dsp:sp modelId="{C432771F-1A44-4182-BEFA-0114675F4D85}">
      <dsp:nvSpPr>
        <dsp:cNvPr id="0" name=""/>
        <dsp:cNvSpPr/>
      </dsp:nvSpPr>
      <dsp:spPr>
        <a:xfrm>
          <a:off x="3992460" y="129"/>
          <a:ext cx="1231006" cy="7386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b="1" kern="1200"/>
            <a:t>Real-time event detection (earnings calls, regulatory filings).</a:t>
          </a:r>
          <a:endParaRPr lang="en-US" sz="700" kern="1200"/>
        </a:p>
      </dsp:txBody>
      <dsp:txXfrm>
        <a:off x="4014093" y="21762"/>
        <a:ext cx="1187740" cy="695337"/>
      </dsp:txXfrm>
    </dsp:sp>
    <dsp:sp modelId="{C8BAD38F-AF5B-4707-A592-EF60DACBAACE}">
      <dsp:nvSpPr>
        <dsp:cNvPr id="0" name=""/>
        <dsp:cNvSpPr/>
      </dsp:nvSpPr>
      <dsp:spPr>
        <a:xfrm rot="5400000">
          <a:off x="4477477" y="824903"/>
          <a:ext cx="260973" cy="30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516377" y="847061"/>
        <a:ext cx="183173" cy="182681"/>
      </dsp:txXfrm>
    </dsp:sp>
    <dsp:sp modelId="{51A8FB64-666B-44B2-9ECA-BE0CDB608DE8}">
      <dsp:nvSpPr>
        <dsp:cNvPr id="0" name=""/>
        <dsp:cNvSpPr/>
      </dsp:nvSpPr>
      <dsp:spPr>
        <a:xfrm>
          <a:off x="3992460" y="1231135"/>
          <a:ext cx="1231006" cy="7386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b="1" kern="1200"/>
            <a:t>3️⃣ Real-Time Streaming</a:t>
          </a:r>
          <a:endParaRPr lang="en-US" sz="700" kern="1200"/>
        </a:p>
      </dsp:txBody>
      <dsp:txXfrm>
        <a:off x="4014093" y="1252768"/>
        <a:ext cx="1187740" cy="695337"/>
      </dsp:txXfrm>
    </dsp:sp>
    <dsp:sp modelId="{73FF36DA-2928-4A9C-8928-4CA430373294}">
      <dsp:nvSpPr>
        <dsp:cNvPr id="0" name=""/>
        <dsp:cNvSpPr/>
      </dsp:nvSpPr>
      <dsp:spPr>
        <a:xfrm rot="10800000">
          <a:off x="3623158" y="1447793"/>
          <a:ext cx="260973" cy="30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3701450" y="1508851"/>
        <a:ext cx="182681" cy="183173"/>
      </dsp:txXfrm>
    </dsp:sp>
    <dsp:sp modelId="{DB78BFA7-1961-4AA8-9A76-4AC85FBA635B}">
      <dsp:nvSpPr>
        <dsp:cNvPr id="0" name=""/>
        <dsp:cNvSpPr/>
      </dsp:nvSpPr>
      <dsp:spPr>
        <a:xfrm>
          <a:off x="2269051" y="1231135"/>
          <a:ext cx="1231006" cy="7386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b="1" kern="1200"/>
            <a:t>Streaming pipelines with Kafka/Snowpipe for ultra-low latency data ingestion.</a:t>
          </a:r>
          <a:endParaRPr lang="en-US" sz="700" kern="1200"/>
        </a:p>
      </dsp:txBody>
      <dsp:txXfrm>
        <a:off x="2290684" y="1252768"/>
        <a:ext cx="1187740" cy="695337"/>
      </dsp:txXfrm>
    </dsp:sp>
    <dsp:sp modelId="{4640CEEB-2FFF-49FD-86FC-277AAF33C94D}">
      <dsp:nvSpPr>
        <dsp:cNvPr id="0" name=""/>
        <dsp:cNvSpPr/>
      </dsp:nvSpPr>
      <dsp:spPr>
        <a:xfrm rot="10800000">
          <a:off x="1899749" y="1447793"/>
          <a:ext cx="260973" cy="30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1978041" y="1508851"/>
        <a:ext cx="182681" cy="183173"/>
      </dsp:txXfrm>
    </dsp:sp>
    <dsp:sp modelId="{1EE28FE7-EE8F-4B25-B254-0D80093648CE}">
      <dsp:nvSpPr>
        <dsp:cNvPr id="0" name=""/>
        <dsp:cNvSpPr/>
      </dsp:nvSpPr>
      <dsp:spPr>
        <a:xfrm>
          <a:off x="545642" y="1231135"/>
          <a:ext cx="1231006" cy="7386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b="1" kern="1200"/>
            <a:t>Instantaneous signal updates for intraday trading.</a:t>
          </a:r>
          <a:endParaRPr lang="en-US" sz="700" kern="1200"/>
        </a:p>
      </dsp:txBody>
      <dsp:txXfrm>
        <a:off x="567275" y="1252768"/>
        <a:ext cx="1187740" cy="695337"/>
      </dsp:txXfrm>
    </dsp:sp>
    <dsp:sp modelId="{A310579B-BA2D-40AC-82D5-41EBFD337AE3}">
      <dsp:nvSpPr>
        <dsp:cNvPr id="0" name=""/>
        <dsp:cNvSpPr/>
      </dsp:nvSpPr>
      <dsp:spPr>
        <a:xfrm rot="5400000">
          <a:off x="1030659" y="2055910"/>
          <a:ext cx="260973" cy="30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1069559" y="2078068"/>
        <a:ext cx="183173" cy="182681"/>
      </dsp:txXfrm>
    </dsp:sp>
    <dsp:sp modelId="{78AB8C5F-B890-428D-8DFF-D6622DFC7EA0}">
      <dsp:nvSpPr>
        <dsp:cNvPr id="0" name=""/>
        <dsp:cNvSpPr/>
      </dsp:nvSpPr>
      <dsp:spPr>
        <a:xfrm>
          <a:off x="545642" y="2462142"/>
          <a:ext cx="1231006" cy="7386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b="1" kern="1200"/>
            <a:t>4️⃣ Portfolio-Level Optimization</a:t>
          </a:r>
          <a:endParaRPr lang="en-US" sz="700" kern="1200"/>
        </a:p>
      </dsp:txBody>
      <dsp:txXfrm>
        <a:off x="567275" y="2483775"/>
        <a:ext cx="1187740" cy="695337"/>
      </dsp:txXfrm>
    </dsp:sp>
    <dsp:sp modelId="{BA1717E0-C50A-4F4B-A9E7-6F01B8978D33}">
      <dsp:nvSpPr>
        <dsp:cNvPr id="0" name=""/>
        <dsp:cNvSpPr/>
      </dsp:nvSpPr>
      <dsp:spPr>
        <a:xfrm>
          <a:off x="1884977" y="2678799"/>
          <a:ext cx="260973" cy="30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884977" y="2739857"/>
        <a:ext cx="182681" cy="183173"/>
      </dsp:txXfrm>
    </dsp:sp>
    <dsp:sp modelId="{B19E11E0-9380-4DC1-B883-32F7D76DDCEE}">
      <dsp:nvSpPr>
        <dsp:cNvPr id="0" name=""/>
        <dsp:cNvSpPr/>
      </dsp:nvSpPr>
      <dsp:spPr>
        <a:xfrm>
          <a:off x="2269051" y="2462142"/>
          <a:ext cx="1231006" cy="7386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b="1" kern="1200"/>
            <a:t>Multi-asset strategy support (stocks, ETFs, crypto).</a:t>
          </a:r>
          <a:endParaRPr lang="en-US" sz="700" kern="1200"/>
        </a:p>
      </dsp:txBody>
      <dsp:txXfrm>
        <a:off x="2290684" y="2483775"/>
        <a:ext cx="1187740" cy="695337"/>
      </dsp:txXfrm>
    </dsp:sp>
    <dsp:sp modelId="{14D382E1-E198-4A1D-8105-9E3C255CC635}">
      <dsp:nvSpPr>
        <dsp:cNvPr id="0" name=""/>
        <dsp:cNvSpPr/>
      </dsp:nvSpPr>
      <dsp:spPr>
        <a:xfrm>
          <a:off x="3608386" y="2678799"/>
          <a:ext cx="260973" cy="30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608386" y="2739857"/>
        <a:ext cx="182681" cy="183173"/>
      </dsp:txXfrm>
    </dsp:sp>
    <dsp:sp modelId="{0A308F8E-A185-4337-90E5-15613DCE489B}">
      <dsp:nvSpPr>
        <dsp:cNvPr id="0" name=""/>
        <dsp:cNvSpPr/>
      </dsp:nvSpPr>
      <dsp:spPr>
        <a:xfrm>
          <a:off x="3992460" y="2462142"/>
          <a:ext cx="1231006" cy="7386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b="1" kern="1200"/>
            <a:t>Portfolio rebalancing, risk-adjusted allocations, and optimization tools.</a:t>
          </a:r>
          <a:endParaRPr lang="en-US" sz="700" kern="1200"/>
        </a:p>
      </dsp:txBody>
      <dsp:txXfrm>
        <a:off x="4014093" y="2483775"/>
        <a:ext cx="1187740" cy="695337"/>
      </dsp:txXfrm>
    </dsp:sp>
    <dsp:sp modelId="{54F8EBAC-77A8-49A8-99AE-1CCB278EC3BA}">
      <dsp:nvSpPr>
        <dsp:cNvPr id="0" name=""/>
        <dsp:cNvSpPr/>
      </dsp:nvSpPr>
      <dsp:spPr>
        <a:xfrm rot="5400000">
          <a:off x="4477477" y="3286916"/>
          <a:ext cx="260973" cy="30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516377" y="3309074"/>
        <a:ext cx="183173" cy="182681"/>
      </dsp:txXfrm>
    </dsp:sp>
    <dsp:sp modelId="{347E4372-8CB4-485C-825D-F495C9064D78}">
      <dsp:nvSpPr>
        <dsp:cNvPr id="0" name=""/>
        <dsp:cNvSpPr/>
      </dsp:nvSpPr>
      <dsp:spPr>
        <a:xfrm>
          <a:off x="3992460" y="3693148"/>
          <a:ext cx="1231006" cy="7386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b="1" kern="1200"/>
            <a:t>6️⃣ Enterprise Integrations</a:t>
          </a:r>
          <a:endParaRPr lang="en-US" sz="700" kern="1200"/>
        </a:p>
      </dsp:txBody>
      <dsp:txXfrm>
        <a:off x="4014093" y="3714781"/>
        <a:ext cx="1187740" cy="695337"/>
      </dsp:txXfrm>
    </dsp:sp>
    <dsp:sp modelId="{9B487E6E-E6DE-4A99-BAFF-6E1FC55C6C2E}">
      <dsp:nvSpPr>
        <dsp:cNvPr id="0" name=""/>
        <dsp:cNvSpPr/>
      </dsp:nvSpPr>
      <dsp:spPr>
        <a:xfrm rot="10800000">
          <a:off x="3623158" y="3909805"/>
          <a:ext cx="260973" cy="30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3701450" y="3970863"/>
        <a:ext cx="182681" cy="183173"/>
      </dsp:txXfrm>
    </dsp:sp>
    <dsp:sp modelId="{75FFFBDC-3016-44A8-8C1A-8CBE5F2A04AE}">
      <dsp:nvSpPr>
        <dsp:cNvPr id="0" name=""/>
        <dsp:cNvSpPr/>
      </dsp:nvSpPr>
      <dsp:spPr>
        <a:xfrm>
          <a:off x="2269051" y="3693148"/>
          <a:ext cx="1231006" cy="7386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b="1" kern="1200"/>
            <a:t>API endpoints for plugging StratifyAI into existing trading platforms.</a:t>
          </a:r>
          <a:endParaRPr lang="en-US" sz="700" kern="1200"/>
        </a:p>
      </dsp:txBody>
      <dsp:txXfrm>
        <a:off x="2290684" y="3714781"/>
        <a:ext cx="1187740" cy="695337"/>
      </dsp:txXfrm>
    </dsp:sp>
    <dsp:sp modelId="{497D24DA-678B-4E5D-A35C-1354B5FC1773}">
      <dsp:nvSpPr>
        <dsp:cNvPr id="0" name=""/>
        <dsp:cNvSpPr/>
      </dsp:nvSpPr>
      <dsp:spPr>
        <a:xfrm rot="10800000">
          <a:off x="1899749" y="3909805"/>
          <a:ext cx="260973" cy="30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1978041" y="3970863"/>
        <a:ext cx="182681" cy="183173"/>
      </dsp:txXfrm>
    </dsp:sp>
    <dsp:sp modelId="{D8FF83FE-3A10-4296-9BF9-DBEECA6E82D7}">
      <dsp:nvSpPr>
        <dsp:cNvPr id="0" name=""/>
        <dsp:cNvSpPr/>
      </dsp:nvSpPr>
      <dsp:spPr>
        <a:xfrm>
          <a:off x="545642" y="3693148"/>
          <a:ext cx="1231006" cy="73860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b="1" kern="1200"/>
            <a:t>Alerts/notifications via Slack, Teams, or email.</a:t>
          </a:r>
          <a:endParaRPr lang="en-US" sz="700" kern="1200"/>
        </a:p>
      </dsp:txBody>
      <dsp:txXfrm>
        <a:off x="567275" y="3714781"/>
        <a:ext cx="1187740" cy="6953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5279B1-C481-4ED6-9884-6A3C02EDF5C2}" type="datetimeFigureOut">
              <a:rPr lang="en-IN" smtClean="0"/>
              <a:t>28-09-2025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F1AE5A-CCAC-4583-8300-A572AA7D6E84}" type="slidenum">
              <a:rPr lang="en-IN" smtClean="0"/>
              <a:t>‹#›</a:t>
            </a:fld>
            <a:endParaRPr lang="en-IN"/>
          </a:p>
        </p:txBody>
      </p:sp>
    </p:spTree>
    <p:extLst>
      <p:ext uri="{BB962C8B-B14F-4D97-AF65-F5344CB8AC3E}">
        <p14:creationId xmlns:p14="http://schemas.microsoft.com/office/powerpoint/2010/main" val="933587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F1AE5A-CCAC-4583-8300-A572AA7D6E84}" type="slidenum">
              <a:rPr lang="en-IN" smtClean="0"/>
              <a:t>1</a:t>
            </a:fld>
            <a:endParaRPr lang="en-IN"/>
          </a:p>
        </p:txBody>
      </p:sp>
    </p:spTree>
    <p:extLst>
      <p:ext uri="{BB962C8B-B14F-4D97-AF65-F5344CB8AC3E}">
        <p14:creationId xmlns:p14="http://schemas.microsoft.com/office/powerpoint/2010/main" val="765297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75A7A-1F18-3FE1-12A0-A5BFE2F1BB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39175F-0854-117B-89A9-BF286788F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94B90C-7006-FAB4-E17C-65C8081F24B0}"/>
              </a:ext>
            </a:extLst>
          </p:cNvPr>
          <p:cNvSpPr>
            <a:spLocks noGrp="1"/>
          </p:cNvSpPr>
          <p:nvPr>
            <p:ph type="dt" sz="half" idx="10"/>
          </p:nvPr>
        </p:nvSpPr>
        <p:spPr/>
        <p:txBody>
          <a:bodyPr/>
          <a:lstStyle/>
          <a:p>
            <a:fld id="{5A07A4B1-2BFC-4892-B040-508FF7D3784A}" type="datetimeFigureOut">
              <a:rPr lang="en-IN" smtClean="0"/>
              <a:t>28-09-2025</a:t>
            </a:fld>
            <a:endParaRPr lang="en-IN"/>
          </a:p>
        </p:txBody>
      </p:sp>
      <p:sp>
        <p:nvSpPr>
          <p:cNvPr id="5" name="Footer Placeholder 4">
            <a:extLst>
              <a:ext uri="{FF2B5EF4-FFF2-40B4-BE49-F238E27FC236}">
                <a16:creationId xmlns:a16="http://schemas.microsoft.com/office/drawing/2014/main" id="{88ABB301-418D-E5FE-50D9-7A92981F59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7744C-DF01-2DDD-C891-4D6FB8232DAE}"/>
              </a:ext>
            </a:extLst>
          </p:cNvPr>
          <p:cNvSpPr>
            <a:spLocks noGrp="1"/>
          </p:cNvSpPr>
          <p:nvPr>
            <p:ph type="sldNum" sz="quarter" idx="12"/>
          </p:nvPr>
        </p:nvSpPr>
        <p:spPr/>
        <p:txBody>
          <a:bodyPr/>
          <a:lstStyle/>
          <a:p>
            <a:fld id="{5765DFBD-79AC-4639-913F-01B3AFDF2633}" type="slidenum">
              <a:rPr lang="en-IN" smtClean="0"/>
              <a:t>‹#›</a:t>
            </a:fld>
            <a:endParaRPr lang="en-IN"/>
          </a:p>
        </p:txBody>
      </p:sp>
    </p:spTree>
    <p:extLst>
      <p:ext uri="{BB962C8B-B14F-4D97-AF65-F5344CB8AC3E}">
        <p14:creationId xmlns:p14="http://schemas.microsoft.com/office/powerpoint/2010/main" val="810508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57586-F761-5A6C-01F2-EAE608778A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C069D1-E4AF-602F-AA76-BA4FB502DC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D02DFB-2C2E-C39C-50F0-32407A2FB176}"/>
              </a:ext>
            </a:extLst>
          </p:cNvPr>
          <p:cNvSpPr>
            <a:spLocks noGrp="1"/>
          </p:cNvSpPr>
          <p:nvPr>
            <p:ph type="dt" sz="half" idx="10"/>
          </p:nvPr>
        </p:nvSpPr>
        <p:spPr/>
        <p:txBody>
          <a:bodyPr/>
          <a:lstStyle/>
          <a:p>
            <a:fld id="{5A07A4B1-2BFC-4892-B040-508FF7D3784A}" type="datetimeFigureOut">
              <a:rPr lang="en-IN" smtClean="0"/>
              <a:t>28-09-2025</a:t>
            </a:fld>
            <a:endParaRPr lang="en-IN"/>
          </a:p>
        </p:txBody>
      </p:sp>
      <p:sp>
        <p:nvSpPr>
          <p:cNvPr id="5" name="Footer Placeholder 4">
            <a:extLst>
              <a:ext uri="{FF2B5EF4-FFF2-40B4-BE49-F238E27FC236}">
                <a16:creationId xmlns:a16="http://schemas.microsoft.com/office/drawing/2014/main" id="{D94A1B7F-0424-FFB6-674E-7882226B87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5EE742-84BA-BAD1-1D73-6C8712EF6A6C}"/>
              </a:ext>
            </a:extLst>
          </p:cNvPr>
          <p:cNvSpPr>
            <a:spLocks noGrp="1"/>
          </p:cNvSpPr>
          <p:nvPr>
            <p:ph type="sldNum" sz="quarter" idx="12"/>
          </p:nvPr>
        </p:nvSpPr>
        <p:spPr/>
        <p:txBody>
          <a:bodyPr/>
          <a:lstStyle/>
          <a:p>
            <a:fld id="{5765DFBD-79AC-4639-913F-01B3AFDF2633}" type="slidenum">
              <a:rPr lang="en-IN" smtClean="0"/>
              <a:t>‹#›</a:t>
            </a:fld>
            <a:endParaRPr lang="en-IN"/>
          </a:p>
        </p:txBody>
      </p:sp>
    </p:spTree>
    <p:extLst>
      <p:ext uri="{BB962C8B-B14F-4D97-AF65-F5344CB8AC3E}">
        <p14:creationId xmlns:p14="http://schemas.microsoft.com/office/powerpoint/2010/main" val="1853728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BAB657-10FB-72B3-6F49-1658DF3F95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9EB556-2D67-797C-9AE8-D4027C92F6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8CD040-BFEB-D53F-F4E2-90610DA4541C}"/>
              </a:ext>
            </a:extLst>
          </p:cNvPr>
          <p:cNvSpPr>
            <a:spLocks noGrp="1"/>
          </p:cNvSpPr>
          <p:nvPr>
            <p:ph type="dt" sz="half" idx="10"/>
          </p:nvPr>
        </p:nvSpPr>
        <p:spPr/>
        <p:txBody>
          <a:bodyPr/>
          <a:lstStyle/>
          <a:p>
            <a:fld id="{5A07A4B1-2BFC-4892-B040-508FF7D3784A}" type="datetimeFigureOut">
              <a:rPr lang="en-IN" smtClean="0"/>
              <a:t>28-09-2025</a:t>
            </a:fld>
            <a:endParaRPr lang="en-IN"/>
          </a:p>
        </p:txBody>
      </p:sp>
      <p:sp>
        <p:nvSpPr>
          <p:cNvPr id="5" name="Footer Placeholder 4">
            <a:extLst>
              <a:ext uri="{FF2B5EF4-FFF2-40B4-BE49-F238E27FC236}">
                <a16:creationId xmlns:a16="http://schemas.microsoft.com/office/drawing/2014/main" id="{ACEE7DA8-E09D-3DFB-C7A9-F015150417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9C895F-F508-1534-C3DA-84B471D035E9}"/>
              </a:ext>
            </a:extLst>
          </p:cNvPr>
          <p:cNvSpPr>
            <a:spLocks noGrp="1"/>
          </p:cNvSpPr>
          <p:nvPr>
            <p:ph type="sldNum" sz="quarter" idx="12"/>
          </p:nvPr>
        </p:nvSpPr>
        <p:spPr/>
        <p:txBody>
          <a:bodyPr/>
          <a:lstStyle/>
          <a:p>
            <a:fld id="{5765DFBD-79AC-4639-913F-01B3AFDF2633}" type="slidenum">
              <a:rPr lang="en-IN" smtClean="0"/>
              <a:t>‹#›</a:t>
            </a:fld>
            <a:endParaRPr lang="en-IN"/>
          </a:p>
        </p:txBody>
      </p:sp>
    </p:spTree>
    <p:extLst>
      <p:ext uri="{BB962C8B-B14F-4D97-AF65-F5344CB8AC3E}">
        <p14:creationId xmlns:p14="http://schemas.microsoft.com/office/powerpoint/2010/main" val="4098789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17B25-E1A1-6AB8-E44D-FEE8FB5367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B968F3-269B-4DA9-EB29-529048905B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0C41CF-BE55-B660-3295-05C30BC22CBB}"/>
              </a:ext>
            </a:extLst>
          </p:cNvPr>
          <p:cNvSpPr>
            <a:spLocks noGrp="1"/>
          </p:cNvSpPr>
          <p:nvPr>
            <p:ph type="dt" sz="half" idx="10"/>
          </p:nvPr>
        </p:nvSpPr>
        <p:spPr/>
        <p:txBody>
          <a:bodyPr/>
          <a:lstStyle/>
          <a:p>
            <a:fld id="{5A07A4B1-2BFC-4892-B040-508FF7D3784A}" type="datetimeFigureOut">
              <a:rPr lang="en-IN" smtClean="0"/>
              <a:t>28-09-2025</a:t>
            </a:fld>
            <a:endParaRPr lang="en-IN"/>
          </a:p>
        </p:txBody>
      </p:sp>
      <p:sp>
        <p:nvSpPr>
          <p:cNvPr id="5" name="Footer Placeholder 4">
            <a:extLst>
              <a:ext uri="{FF2B5EF4-FFF2-40B4-BE49-F238E27FC236}">
                <a16:creationId xmlns:a16="http://schemas.microsoft.com/office/drawing/2014/main" id="{6A4D496D-2A02-4304-AF12-539A864BA7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19868E-800C-28A9-BEDA-646955DA0826}"/>
              </a:ext>
            </a:extLst>
          </p:cNvPr>
          <p:cNvSpPr>
            <a:spLocks noGrp="1"/>
          </p:cNvSpPr>
          <p:nvPr>
            <p:ph type="sldNum" sz="quarter" idx="12"/>
          </p:nvPr>
        </p:nvSpPr>
        <p:spPr/>
        <p:txBody>
          <a:bodyPr/>
          <a:lstStyle/>
          <a:p>
            <a:fld id="{5765DFBD-79AC-4639-913F-01B3AFDF2633}" type="slidenum">
              <a:rPr lang="en-IN" smtClean="0"/>
              <a:t>‹#›</a:t>
            </a:fld>
            <a:endParaRPr lang="en-IN"/>
          </a:p>
        </p:txBody>
      </p:sp>
    </p:spTree>
    <p:extLst>
      <p:ext uri="{BB962C8B-B14F-4D97-AF65-F5344CB8AC3E}">
        <p14:creationId xmlns:p14="http://schemas.microsoft.com/office/powerpoint/2010/main" val="1353869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38C8-F786-1A82-AAC6-2EA614EED2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297B92-9D32-0488-03C1-5240AC1B341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67B91-5FE5-3FDC-7427-8458D7E1C95D}"/>
              </a:ext>
            </a:extLst>
          </p:cNvPr>
          <p:cNvSpPr>
            <a:spLocks noGrp="1"/>
          </p:cNvSpPr>
          <p:nvPr>
            <p:ph type="dt" sz="half" idx="10"/>
          </p:nvPr>
        </p:nvSpPr>
        <p:spPr/>
        <p:txBody>
          <a:bodyPr/>
          <a:lstStyle/>
          <a:p>
            <a:fld id="{5A07A4B1-2BFC-4892-B040-508FF7D3784A}" type="datetimeFigureOut">
              <a:rPr lang="en-IN" smtClean="0"/>
              <a:t>28-09-2025</a:t>
            </a:fld>
            <a:endParaRPr lang="en-IN"/>
          </a:p>
        </p:txBody>
      </p:sp>
      <p:sp>
        <p:nvSpPr>
          <p:cNvPr id="5" name="Footer Placeholder 4">
            <a:extLst>
              <a:ext uri="{FF2B5EF4-FFF2-40B4-BE49-F238E27FC236}">
                <a16:creationId xmlns:a16="http://schemas.microsoft.com/office/drawing/2014/main" id="{233FDF15-BA51-0E20-B62A-39D4B2AD51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E0B607-6CCA-7633-595C-6C38D735CC05}"/>
              </a:ext>
            </a:extLst>
          </p:cNvPr>
          <p:cNvSpPr>
            <a:spLocks noGrp="1"/>
          </p:cNvSpPr>
          <p:nvPr>
            <p:ph type="sldNum" sz="quarter" idx="12"/>
          </p:nvPr>
        </p:nvSpPr>
        <p:spPr/>
        <p:txBody>
          <a:bodyPr/>
          <a:lstStyle/>
          <a:p>
            <a:fld id="{5765DFBD-79AC-4639-913F-01B3AFDF2633}" type="slidenum">
              <a:rPr lang="en-IN" smtClean="0"/>
              <a:t>‹#›</a:t>
            </a:fld>
            <a:endParaRPr lang="en-IN"/>
          </a:p>
        </p:txBody>
      </p:sp>
    </p:spTree>
    <p:extLst>
      <p:ext uri="{BB962C8B-B14F-4D97-AF65-F5344CB8AC3E}">
        <p14:creationId xmlns:p14="http://schemas.microsoft.com/office/powerpoint/2010/main" val="4087693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7F59A-5AFB-D72A-1B4E-F320E4D964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9A4D54-3FA9-DDC2-A7F1-96FE26AD0D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19FC91-1FC7-DA23-4D1D-A43A7A691B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645005-70AC-0433-9F8B-E1C8974D417B}"/>
              </a:ext>
            </a:extLst>
          </p:cNvPr>
          <p:cNvSpPr>
            <a:spLocks noGrp="1"/>
          </p:cNvSpPr>
          <p:nvPr>
            <p:ph type="dt" sz="half" idx="10"/>
          </p:nvPr>
        </p:nvSpPr>
        <p:spPr/>
        <p:txBody>
          <a:bodyPr/>
          <a:lstStyle/>
          <a:p>
            <a:fld id="{5A07A4B1-2BFC-4892-B040-508FF7D3784A}" type="datetimeFigureOut">
              <a:rPr lang="en-IN" smtClean="0"/>
              <a:t>28-09-2025</a:t>
            </a:fld>
            <a:endParaRPr lang="en-IN"/>
          </a:p>
        </p:txBody>
      </p:sp>
      <p:sp>
        <p:nvSpPr>
          <p:cNvPr id="6" name="Footer Placeholder 5">
            <a:extLst>
              <a:ext uri="{FF2B5EF4-FFF2-40B4-BE49-F238E27FC236}">
                <a16:creationId xmlns:a16="http://schemas.microsoft.com/office/drawing/2014/main" id="{78F080CF-24E0-BB44-658F-F697B7C675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235788-F4A3-3AA8-EE71-5A3B423799F7}"/>
              </a:ext>
            </a:extLst>
          </p:cNvPr>
          <p:cNvSpPr>
            <a:spLocks noGrp="1"/>
          </p:cNvSpPr>
          <p:nvPr>
            <p:ph type="sldNum" sz="quarter" idx="12"/>
          </p:nvPr>
        </p:nvSpPr>
        <p:spPr/>
        <p:txBody>
          <a:bodyPr/>
          <a:lstStyle/>
          <a:p>
            <a:fld id="{5765DFBD-79AC-4639-913F-01B3AFDF2633}" type="slidenum">
              <a:rPr lang="en-IN" smtClean="0"/>
              <a:t>‹#›</a:t>
            </a:fld>
            <a:endParaRPr lang="en-IN"/>
          </a:p>
        </p:txBody>
      </p:sp>
    </p:spTree>
    <p:extLst>
      <p:ext uri="{BB962C8B-B14F-4D97-AF65-F5344CB8AC3E}">
        <p14:creationId xmlns:p14="http://schemas.microsoft.com/office/powerpoint/2010/main" val="4071344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C1EB-82D3-59F8-4780-0FA218E354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1CBA91-7697-ACF7-F5F9-181118039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96E4D6-1B6B-0BAE-D24A-B2960CAC32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3F371D-0222-F962-03BA-24EE904D46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0130EA-08B4-6775-F949-FFBC22E6E5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7C0909-7AEC-1F0C-3977-BB25AFA38B97}"/>
              </a:ext>
            </a:extLst>
          </p:cNvPr>
          <p:cNvSpPr>
            <a:spLocks noGrp="1"/>
          </p:cNvSpPr>
          <p:nvPr>
            <p:ph type="dt" sz="half" idx="10"/>
          </p:nvPr>
        </p:nvSpPr>
        <p:spPr/>
        <p:txBody>
          <a:bodyPr/>
          <a:lstStyle/>
          <a:p>
            <a:fld id="{5A07A4B1-2BFC-4892-B040-508FF7D3784A}" type="datetimeFigureOut">
              <a:rPr lang="en-IN" smtClean="0"/>
              <a:t>28-09-2025</a:t>
            </a:fld>
            <a:endParaRPr lang="en-IN"/>
          </a:p>
        </p:txBody>
      </p:sp>
      <p:sp>
        <p:nvSpPr>
          <p:cNvPr id="8" name="Footer Placeholder 7">
            <a:extLst>
              <a:ext uri="{FF2B5EF4-FFF2-40B4-BE49-F238E27FC236}">
                <a16:creationId xmlns:a16="http://schemas.microsoft.com/office/drawing/2014/main" id="{391B8991-EC7A-4FF4-21EE-1B85CBCFF6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00C6EC-0A1A-FF01-1E59-ECB7C60989F6}"/>
              </a:ext>
            </a:extLst>
          </p:cNvPr>
          <p:cNvSpPr>
            <a:spLocks noGrp="1"/>
          </p:cNvSpPr>
          <p:nvPr>
            <p:ph type="sldNum" sz="quarter" idx="12"/>
          </p:nvPr>
        </p:nvSpPr>
        <p:spPr/>
        <p:txBody>
          <a:bodyPr/>
          <a:lstStyle/>
          <a:p>
            <a:fld id="{5765DFBD-79AC-4639-913F-01B3AFDF2633}" type="slidenum">
              <a:rPr lang="en-IN" smtClean="0"/>
              <a:t>‹#›</a:t>
            </a:fld>
            <a:endParaRPr lang="en-IN"/>
          </a:p>
        </p:txBody>
      </p:sp>
    </p:spTree>
    <p:extLst>
      <p:ext uri="{BB962C8B-B14F-4D97-AF65-F5344CB8AC3E}">
        <p14:creationId xmlns:p14="http://schemas.microsoft.com/office/powerpoint/2010/main" val="3257647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7C27-862B-22B1-01DE-091876098D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0DB1E8-2271-AE18-3BB7-599D5FAA837C}"/>
              </a:ext>
            </a:extLst>
          </p:cNvPr>
          <p:cNvSpPr>
            <a:spLocks noGrp="1"/>
          </p:cNvSpPr>
          <p:nvPr>
            <p:ph type="dt" sz="half" idx="10"/>
          </p:nvPr>
        </p:nvSpPr>
        <p:spPr/>
        <p:txBody>
          <a:bodyPr/>
          <a:lstStyle/>
          <a:p>
            <a:fld id="{5A07A4B1-2BFC-4892-B040-508FF7D3784A}" type="datetimeFigureOut">
              <a:rPr lang="en-IN" smtClean="0"/>
              <a:t>28-09-2025</a:t>
            </a:fld>
            <a:endParaRPr lang="en-IN"/>
          </a:p>
        </p:txBody>
      </p:sp>
      <p:sp>
        <p:nvSpPr>
          <p:cNvPr id="4" name="Footer Placeholder 3">
            <a:extLst>
              <a:ext uri="{FF2B5EF4-FFF2-40B4-BE49-F238E27FC236}">
                <a16:creationId xmlns:a16="http://schemas.microsoft.com/office/drawing/2014/main" id="{15CE2DCE-50AF-6601-A8ED-22958A113D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41F2971-103B-43A2-20D2-9FD9BFC7AD4F}"/>
              </a:ext>
            </a:extLst>
          </p:cNvPr>
          <p:cNvSpPr>
            <a:spLocks noGrp="1"/>
          </p:cNvSpPr>
          <p:nvPr>
            <p:ph type="sldNum" sz="quarter" idx="12"/>
          </p:nvPr>
        </p:nvSpPr>
        <p:spPr/>
        <p:txBody>
          <a:bodyPr/>
          <a:lstStyle/>
          <a:p>
            <a:fld id="{5765DFBD-79AC-4639-913F-01B3AFDF2633}" type="slidenum">
              <a:rPr lang="en-IN" smtClean="0"/>
              <a:t>‹#›</a:t>
            </a:fld>
            <a:endParaRPr lang="en-IN"/>
          </a:p>
        </p:txBody>
      </p:sp>
    </p:spTree>
    <p:extLst>
      <p:ext uri="{BB962C8B-B14F-4D97-AF65-F5344CB8AC3E}">
        <p14:creationId xmlns:p14="http://schemas.microsoft.com/office/powerpoint/2010/main" val="340059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FC1FF7-4459-CC04-F3FA-145B5201CF6E}"/>
              </a:ext>
            </a:extLst>
          </p:cNvPr>
          <p:cNvSpPr>
            <a:spLocks noGrp="1"/>
          </p:cNvSpPr>
          <p:nvPr>
            <p:ph type="dt" sz="half" idx="10"/>
          </p:nvPr>
        </p:nvSpPr>
        <p:spPr/>
        <p:txBody>
          <a:bodyPr/>
          <a:lstStyle/>
          <a:p>
            <a:fld id="{5A07A4B1-2BFC-4892-B040-508FF7D3784A}" type="datetimeFigureOut">
              <a:rPr lang="en-IN" smtClean="0"/>
              <a:t>28-09-2025</a:t>
            </a:fld>
            <a:endParaRPr lang="en-IN"/>
          </a:p>
        </p:txBody>
      </p:sp>
      <p:sp>
        <p:nvSpPr>
          <p:cNvPr id="3" name="Footer Placeholder 2">
            <a:extLst>
              <a:ext uri="{FF2B5EF4-FFF2-40B4-BE49-F238E27FC236}">
                <a16:creationId xmlns:a16="http://schemas.microsoft.com/office/drawing/2014/main" id="{78093D5F-7225-2655-6C7B-A3A9DC3AB0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47E628-E612-7678-7FA6-3A216CD1090A}"/>
              </a:ext>
            </a:extLst>
          </p:cNvPr>
          <p:cNvSpPr>
            <a:spLocks noGrp="1"/>
          </p:cNvSpPr>
          <p:nvPr>
            <p:ph type="sldNum" sz="quarter" idx="12"/>
          </p:nvPr>
        </p:nvSpPr>
        <p:spPr/>
        <p:txBody>
          <a:bodyPr/>
          <a:lstStyle/>
          <a:p>
            <a:fld id="{5765DFBD-79AC-4639-913F-01B3AFDF2633}" type="slidenum">
              <a:rPr lang="en-IN" smtClean="0"/>
              <a:t>‹#›</a:t>
            </a:fld>
            <a:endParaRPr lang="en-IN"/>
          </a:p>
        </p:txBody>
      </p:sp>
    </p:spTree>
    <p:extLst>
      <p:ext uri="{BB962C8B-B14F-4D97-AF65-F5344CB8AC3E}">
        <p14:creationId xmlns:p14="http://schemas.microsoft.com/office/powerpoint/2010/main" val="1617543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3EA19-404A-59E7-ED27-8009DC3918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C5FD76-B784-CE3B-696E-2778718193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BB2127-FC77-1606-ABEB-7DB2DE14C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C4F4E6-F5B4-9D2A-2306-E133FF23339D}"/>
              </a:ext>
            </a:extLst>
          </p:cNvPr>
          <p:cNvSpPr>
            <a:spLocks noGrp="1"/>
          </p:cNvSpPr>
          <p:nvPr>
            <p:ph type="dt" sz="half" idx="10"/>
          </p:nvPr>
        </p:nvSpPr>
        <p:spPr/>
        <p:txBody>
          <a:bodyPr/>
          <a:lstStyle/>
          <a:p>
            <a:fld id="{5A07A4B1-2BFC-4892-B040-508FF7D3784A}" type="datetimeFigureOut">
              <a:rPr lang="en-IN" smtClean="0"/>
              <a:t>28-09-2025</a:t>
            </a:fld>
            <a:endParaRPr lang="en-IN"/>
          </a:p>
        </p:txBody>
      </p:sp>
      <p:sp>
        <p:nvSpPr>
          <p:cNvPr id="6" name="Footer Placeholder 5">
            <a:extLst>
              <a:ext uri="{FF2B5EF4-FFF2-40B4-BE49-F238E27FC236}">
                <a16:creationId xmlns:a16="http://schemas.microsoft.com/office/drawing/2014/main" id="{441EDCD7-140A-1173-343F-78AA94A106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48ADB3-0BDC-A064-85F3-B1DD33F180BD}"/>
              </a:ext>
            </a:extLst>
          </p:cNvPr>
          <p:cNvSpPr>
            <a:spLocks noGrp="1"/>
          </p:cNvSpPr>
          <p:nvPr>
            <p:ph type="sldNum" sz="quarter" idx="12"/>
          </p:nvPr>
        </p:nvSpPr>
        <p:spPr/>
        <p:txBody>
          <a:bodyPr/>
          <a:lstStyle/>
          <a:p>
            <a:fld id="{5765DFBD-79AC-4639-913F-01B3AFDF2633}" type="slidenum">
              <a:rPr lang="en-IN" smtClean="0"/>
              <a:t>‹#›</a:t>
            </a:fld>
            <a:endParaRPr lang="en-IN"/>
          </a:p>
        </p:txBody>
      </p:sp>
    </p:spTree>
    <p:extLst>
      <p:ext uri="{BB962C8B-B14F-4D97-AF65-F5344CB8AC3E}">
        <p14:creationId xmlns:p14="http://schemas.microsoft.com/office/powerpoint/2010/main" val="347994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DBBDB-A619-9AAB-4EA0-DA36D29D7F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EC6644-B710-37D1-3D4D-8233E51F77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CA32E4-2C45-C1FC-93FB-B56B1833A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199B23-7F36-6F16-5B1D-621B20E1BF7F}"/>
              </a:ext>
            </a:extLst>
          </p:cNvPr>
          <p:cNvSpPr>
            <a:spLocks noGrp="1"/>
          </p:cNvSpPr>
          <p:nvPr>
            <p:ph type="dt" sz="half" idx="10"/>
          </p:nvPr>
        </p:nvSpPr>
        <p:spPr/>
        <p:txBody>
          <a:bodyPr/>
          <a:lstStyle/>
          <a:p>
            <a:fld id="{5A07A4B1-2BFC-4892-B040-508FF7D3784A}" type="datetimeFigureOut">
              <a:rPr lang="en-IN" smtClean="0"/>
              <a:t>28-09-2025</a:t>
            </a:fld>
            <a:endParaRPr lang="en-IN"/>
          </a:p>
        </p:txBody>
      </p:sp>
      <p:sp>
        <p:nvSpPr>
          <p:cNvPr id="6" name="Footer Placeholder 5">
            <a:extLst>
              <a:ext uri="{FF2B5EF4-FFF2-40B4-BE49-F238E27FC236}">
                <a16:creationId xmlns:a16="http://schemas.microsoft.com/office/drawing/2014/main" id="{8F04438F-2A12-2511-B50F-2253F533F4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B7CD22-0783-FD3B-B4FC-328F7CE3B589}"/>
              </a:ext>
            </a:extLst>
          </p:cNvPr>
          <p:cNvSpPr>
            <a:spLocks noGrp="1"/>
          </p:cNvSpPr>
          <p:nvPr>
            <p:ph type="sldNum" sz="quarter" idx="12"/>
          </p:nvPr>
        </p:nvSpPr>
        <p:spPr/>
        <p:txBody>
          <a:bodyPr/>
          <a:lstStyle/>
          <a:p>
            <a:fld id="{5765DFBD-79AC-4639-913F-01B3AFDF2633}" type="slidenum">
              <a:rPr lang="en-IN" smtClean="0"/>
              <a:t>‹#›</a:t>
            </a:fld>
            <a:endParaRPr lang="en-IN"/>
          </a:p>
        </p:txBody>
      </p:sp>
    </p:spTree>
    <p:extLst>
      <p:ext uri="{BB962C8B-B14F-4D97-AF65-F5344CB8AC3E}">
        <p14:creationId xmlns:p14="http://schemas.microsoft.com/office/powerpoint/2010/main" val="3098882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9D4011-46C6-B87E-B4A5-BFC104F883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D3F41E-F659-40BB-1D38-603039A0C9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B83A34-FDF4-CF64-6BAE-1F5D2A808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A07A4B1-2BFC-4892-B040-508FF7D3784A}" type="datetimeFigureOut">
              <a:rPr lang="en-IN" smtClean="0"/>
              <a:t>28-09-2025</a:t>
            </a:fld>
            <a:endParaRPr lang="en-IN"/>
          </a:p>
        </p:txBody>
      </p:sp>
      <p:sp>
        <p:nvSpPr>
          <p:cNvPr id="5" name="Footer Placeholder 4">
            <a:extLst>
              <a:ext uri="{FF2B5EF4-FFF2-40B4-BE49-F238E27FC236}">
                <a16:creationId xmlns:a16="http://schemas.microsoft.com/office/drawing/2014/main" id="{4C43BEE6-D7AE-7F4C-0867-8561242A5E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3FBBEA3-8CFE-4A1B-5999-6BF23CD1F5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765DFBD-79AC-4639-913F-01B3AFDF2633}" type="slidenum">
              <a:rPr lang="en-IN" smtClean="0"/>
              <a:t>‹#›</a:t>
            </a:fld>
            <a:endParaRPr lang="en-IN"/>
          </a:p>
        </p:txBody>
      </p:sp>
    </p:spTree>
    <p:extLst>
      <p:ext uri="{BB962C8B-B14F-4D97-AF65-F5344CB8AC3E}">
        <p14:creationId xmlns:p14="http://schemas.microsoft.com/office/powerpoint/2010/main" val="740676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diagramLayout" Target="../diagrams/layout1.xml"/><Relationship Id="rId7" Type="http://schemas.openxmlformats.org/officeDocument/2006/relationships/image" Target="../media/image1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Saurabhkure/StratifyAI-.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Google Shape;56;p13" title="YS.IS.s1.png">
            <a:extLst>
              <a:ext uri="{FF2B5EF4-FFF2-40B4-BE49-F238E27FC236}">
                <a16:creationId xmlns:a16="http://schemas.microsoft.com/office/drawing/2014/main" id="{25C72108-9A88-6E11-D08E-ECCA7E354785}"/>
              </a:ext>
            </a:extLst>
          </p:cNvPr>
          <p:cNvPicPr preferRelativeResize="0">
            <a:picLocks noGrp="1"/>
          </p:cNvPicPr>
          <p:nvPr>
            <p:ph idx="1"/>
          </p:nvPr>
        </p:nvPicPr>
        <p:blipFill>
          <a:blip r:embed="rId3"/>
          <a:srcRect b="19"/>
          <a:stretch>
            <a:fillRect/>
          </a:stretch>
        </p:blipFill>
        <p:spPr>
          <a:xfrm>
            <a:off x="-1504" y="0"/>
            <a:ext cx="12191980" cy="6856718"/>
          </a:xfrm>
          <a:prstGeom prst="rect">
            <a:avLst/>
          </a:prstGeom>
          <a:noFill/>
        </p:spPr>
      </p:pic>
      <p:sp>
        <p:nvSpPr>
          <p:cNvPr id="6" name="TextBox 5">
            <a:extLst>
              <a:ext uri="{FF2B5EF4-FFF2-40B4-BE49-F238E27FC236}">
                <a16:creationId xmlns:a16="http://schemas.microsoft.com/office/drawing/2014/main" id="{2F9775C6-20AB-E2BF-19B7-E0773B7ADF03}"/>
              </a:ext>
            </a:extLst>
          </p:cNvPr>
          <p:cNvSpPr txBox="1"/>
          <p:nvPr/>
        </p:nvSpPr>
        <p:spPr>
          <a:xfrm>
            <a:off x="1195493" y="4651494"/>
            <a:ext cx="9887373" cy="1477328"/>
          </a:xfrm>
          <a:prstGeom prst="rect">
            <a:avLst/>
          </a:prstGeom>
          <a:noFill/>
        </p:spPr>
        <p:txBody>
          <a:bodyPr wrap="square">
            <a:spAutoFit/>
          </a:bodyPr>
          <a:lstStyle/>
          <a:p>
            <a:pPr algn="ctr"/>
            <a:r>
              <a:rPr lang="en-GB" sz="1800" b="1" dirty="0">
                <a:latin typeface="Noto Sans JP"/>
                <a:ea typeface="Noto Sans JP"/>
                <a:cs typeface="Noto Sans JP"/>
                <a:sym typeface="Noto Sans JP"/>
              </a:rPr>
              <a:t>Team Name: </a:t>
            </a:r>
            <a:r>
              <a:rPr lang="en-GB" dirty="0">
                <a:latin typeface="Noto Sans JP"/>
                <a:ea typeface="Noto Sans JP"/>
                <a:cs typeface="Noto Sans JP"/>
                <a:sym typeface="Noto Sans JP"/>
              </a:rPr>
              <a:t>Maximas</a:t>
            </a:r>
            <a:br>
              <a:rPr lang="en-GB" b="1" dirty="0">
                <a:latin typeface="Noto Sans JP"/>
                <a:ea typeface="Noto Sans JP"/>
                <a:cs typeface="Noto Sans JP"/>
                <a:sym typeface="Noto Sans JP"/>
              </a:rPr>
            </a:br>
            <a:r>
              <a:rPr lang="en-GB" b="1" dirty="0">
                <a:latin typeface="Noto Sans JP"/>
                <a:ea typeface="Noto Sans JP"/>
                <a:cs typeface="Noto Sans JP"/>
                <a:sym typeface="Noto Sans JP"/>
              </a:rPr>
              <a:t>Team leader name: </a:t>
            </a:r>
            <a:r>
              <a:rPr lang="en-GB" dirty="0">
                <a:latin typeface="Noto Sans JP"/>
                <a:ea typeface="Noto Sans JP"/>
                <a:cs typeface="Noto Sans JP"/>
                <a:sym typeface="Noto Sans JP"/>
              </a:rPr>
              <a:t>Saurabh </a:t>
            </a:r>
            <a:r>
              <a:rPr lang="en-GB" dirty="0" err="1">
                <a:latin typeface="Noto Sans JP"/>
                <a:ea typeface="Noto Sans JP"/>
                <a:cs typeface="Noto Sans JP"/>
                <a:sym typeface="Noto Sans JP"/>
              </a:rPr>
              <a:t>kure</a:t>
            </a:r>
            <a:endParaRPr lang="en-GB" dirty="0">
              <a:latin typeface="Noto Sans JP"/>
              <a:ea typeface="Noto Sans JP"/>
              <a:cs typeface="Noto Sans JP"/>
              <a:sym typeface="Noto Sans JP"/>
            </a:endParaRPr>
          </a:p>
          <a:p>
            <a:pPr algn="ctr"/>
            <a:r>
              <a:rPr lang="en-GB" b="1" dirty="0">
                <a:latin typeface="Noto Sans JP"/>
                <a:ea typeface="Noto Sans JP"/>
                <a:cs typeface="Noto Sans JP"/>
                <a:sym typeface="Noto Sans JP"/>
              </a:rPr>
              <a:t>Problem Statement: </a:t>
            </a:r>
            <a:r>
              <a:rPr lang="en-IN" dirty="0"/>
              <a:t>Investors struggle to connect real-time market data with financial news, leading to missed opportunities and unexplainable trading decisions.</a:t>
            </a:r>
            <a:endParaRPr lang="en-GB" b="1" dirty="0">
              <a:latin typeface="Noto Sans JP"/>
              <a:ea typeface="Noto Sans JP"/>
              <a:cs typeface="Noto Sans JP"/>
              <a:sym typeface="Noto Sans JP"/>
            </a:endParaRPr>
          </a:p>
          <a:p>
            <a:pPr marL="0" lvl="0" indent="0" algn="l" rtl="0">
              <a:spcBef>
                <a:spcPts val="0"/>
              </a:spcBef>
              <a:spcAft>
                <a:spcPts val="0"/>
              </a:spcAft>
              <a:buNone/>
            </a:pPr>
            <a:endParaRPr lang="en-GB" sz="1800" b="1" dirty="0">
              <a:latin typeface="Noto Sans JP"/>
              <a:ea typeface="Noto Sans JP"/>
              <a:cs typeface="Noto Sans JP"/>
              <a:sym typeface="Noto Sans JP"/>
            </a:endParaRPr>
          </a:p>
        </p:txBody>
      </p:sp>
    </p:spTree>
    <p:extLst>
      <p:ext uri="{BB962C8B-B14F-4D97-AF65-F5344CB8AC3E}">
        <p14:creationId xmlns:p14="http://schemas.microsoft.com/office/powerpoint/2010/main" val="1101217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B1673D-A826-B865-548E-FE702F4101F2}"/>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876D8AE-6DD9-AAC2-D315-4F68448E7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8">
            <a:extLst>
              <a:ext uri="{FF2B5EF4-FFF2-40B4-BE49-F238E27FC236}">
                <a16:creationId xmlns:a16="http://schemas.microsoft.com/office/drawing/2014/main" id="{3774D253-23EB-EE38-2795-CBCB2E227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014B5A21-8627-8EFB-B1FF-253097642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2BA8B4-8094-3551-87E9-4CDEEDDD91C4}"/>
              </a:ext>
            </a:extLst>
          </p:cNvPr>
          <p:cNvSpPr>
            <a:spLocks noGrp="1"/>
          </p:cNvSpPr>
          <p:nvPr>
            <p:ph type="title"/>
          </p:nvPr>
        </p:nvSpPr>
        <p:spPr>
          <a:xfrm>
            <a:off x="621792" y="1161288"/>
            <a:ext cx="3552275" cy="4680712"/>
          </a:xfrm>
        </p:spPr>
        <p:txBody>
          <a:bodyPr>
            <a:normAutofit/>
          </a:bodyPr>
          <a:lstStyle/>
          <a:p>
            <a:r>
              <a:rPr lang="en-IN" sz="3600" b="1" dirty="0"/>
              <a:t>🏗️</a:t>
            </a:r>
            <a:r>
              <a:rPr lang="en-IN" sz="3600" b="1" dirty="0" err="1"/>
              <a:t>StratifyAI</a:t>
            </a:r>
            <a:r>
              <a:rPr lang="en-IN" sz="3600" b="1" dirty="0"/>
              <a:t> System Architecture</a:t>
            </a:r>
            <a:br>
              <a:rPr lang="en-IN" sz="3600" b="1" dirty="0"/>
            </a:br>
            <a:r>
              <a:rPr lang="en-IN" sz="2000" dirty="0"/>
              <a:t>2️⃣ Signal &amp; Feature Engineering</a:t>
            </a:r>
            <a:endParaRPr lang="en-IN" sz="2000" b="1" dirty="0"/>
          </a:p>
        </p:txBody>
      </p:sp>
      <p:sp>
        <p:nvSpPr>
          <p:cNvPr id="38" name="Rectangle 37">
            <a:extLst>
              <a:ext uri="{FF2B5EF4-FFF2-40B4-BE49-F238E27FC236}">
                <a16:creationId xmlns:a16="http://schemas.microsoft.com/office/drawing/2014/main" id="{73592489-06AA-1494-D234-89AA263D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Rectangle 5">
            <a:extLst>
              <a:ext uri="{FF2B5EF4-FFF2-40B4-BE49-F238E27FC236}">
                <a16:creationId xmlns:a16="http://schemas.microsoft.com/office/drawing/2014/main" id="{8C69FE04-8B08-6996-4BA1-34AA937A3454}"/>
              </a:ext>
            </a:extLst>
          </p:cNvPr>
          <p:cNvSpPr>
            <a:spLocks noGrp="1" noChangeArrowheads="1"/>
          </p:cNvSpPr>
          <p:nvPr>
            <p:ph idx="1"/>
          </p:nvPr>
        </p:nvSpPr>
        <p:spPr bwMode="auto">
          <a:xfrm>
            <a:off x="5106078" y="1608818"/>
            <a:ext cx="679873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IN" sz="1800" b="1" dirty="0"/>
              <a:t>How:</a:t>
            </a:r>
          </a:p>
          <a:p>
            <a:pPr eaLnBrk="0" fontAlgn="base" hangingPunct="0">
              <a:lnSpc>
                <a:spcPct val="100000"/>
              </a:lnSpc>
              <a:spcBef>
                <a:spcPct val="0"/>
              </a:spcBef>
              <a:spcAft>
                <a:spcPct val="0"/>
              </a:spcAft>
            </a:pPr>
            <a:r>
              <a:rPr lang="en-IN" sz="1600" dirty="0"/>
              <a:t>Apply Snowflake Cortex for NLP: sentiment scoring, topic extraction, ticker relevance.</a:t>
            </a:r>
          </a:p>
          <a:p>
            <a:pPr eaLnBrk="0" fontAlgn="base" hangingPunct="0">
              <a:lnSpc>
                <a:spcPct val="100000"/>
              </a:lnSpc>
              <a:spcBef>
                <a:spcPct val="0"/>
              </a:spcBef>
              <a:spcAft>
                <a:spcPct val="0"/>
              </a:spcAft>
            </a:pPr>
            <a:r>
              <a:rPr lang="en-IN" sz="1600" dirty="0"/>
              <a:t>Compute stock features: returns, volatility, volume patterns.</a:t>
            </a:r>
          </a:p>
          <a:p>
            <a:pPr eaLnBrk="0" fontAlgn="base" hangingPunct="0">
              <a:lnSpc>
                <a:spcPct val="100000"/>
              </a:lnSpc>
              <a:spcBef>
                <a:spcPct val="0"/>
              </a:spcBef>
              <a:spcAft>
                <a:spcPct val="0"/>
              </a:spcAft>
            </a:pPr>
            <a:r>
              <a:rPr lang="en-IN" sz="1600" dirty="0"/>
              <a:t>Generate combined features: interactions like sentiment × return (FEATURES_PER_INTERVAL).</a:t>
            </a:r>
          </a:p>
          <a:p>
            <a:pPr eaLnBrk="0" fontAlgn="base" hangingPunct="0">
              <a:lnSpc>
                <a:spcPct val="100000"/>
              </a:lnSpc>
              <a:spcBef>
                <a:spcPct val="0"/>
              </a:spcBef>
              <a:spcAft>
                <a:spcPct val="0"/>
              </a:spcAft>
            </a:pPr>
            <a:r>
              <a:rPr lang="en-IN" sz="1600" dirty="0"/>
              <a:t>Store enriched features in Snowflake tables for analysis.</a:t>
            </a:r>
            <a:br>
              <a:rPr lang="en-IN" sz="1800" dirty="0"/>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Why Unique: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IN" altLang="en-US" sz="1600" i="0" u="none" strike="noStrike" cap="none" normalizeH="0" baseline="0" dirty="0">
                <a:ln>
                  <a:noFill/>
                </a:ln>
                <a:solidFill>
                  <a:schemeClr val="tx1"/>
                </a:solidFill>
                <a:effectLst/>
                <a:latin typeface="Arial" panose="020B0604020202020204" pitchFamily="34" charset="0"/>
              </a:rPr>
              <a:t>Integrates market data + news sentiment in a structured, time-aligned feature set.</a:t>
            </a:r>
          </a:p>
          <a:p>
            <a:pPr eaLnBrk="0" fontAlgn="base" hangingPunct="0">
              <a:lnSpc>
                <a:spcPct val="100000"/>
              </a:lnSpc>
              <a:spcBef>
                <a:spcPct val="0"/>
              </a:spcBef>
              <a:spcAft>
                <a:spcPct val="0"/>
              </a:spcAft>
            </a:pPr>
            <a:r>
              <a:rPr kumimoji="0" lang="en-IN" altLang="en-US" sz="1600" i="0" u="none" strike="noStrike" cap="none" normalizeH="0" baseline="0" dirty="0">
                <a:ln>
                  <a:noFill/>
                </a:ln>
                <a:solidFill>
                  <a:schemeClr val="tx1"/>
                </a:solidFill>
                <a:effectLst/>
                <a:latin typeface="Arial" panose="020B0604020202020204" pitchFamily="34" charset="0"/>
              </a:rPr>
              <a:t>Produces rich, predictive signals that go beyond simple price-based rules.</a:t>
            </a:r>
            <a:endParaRPr kumimoji="0" lang="en-US" altLang="en-US" sz="160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AB846071-3031-078D-4E8F-098634515EF7}"/>
              </a:ext>
            </a:extLst>
          </p:cNvPr>
          <p:cNvPicPr>
            <a:picLocks noChangeAspect="1"/>
          </p:cNvPicPr>
          <p:nvPr/>
        </p:nvPicPr>
        <p:blipFill>
          <a:blip r:embed="rId2"/>
          <a:stretch>
            <a:fillRect/>
          </a:stretch>
        </p:blipFill>
        <p:spPr>
          <a:xfrm>
            <a:off x="-1" y="0"/>
            <a:ext cx="12192002" cy="769687"/>
          </a:xfrm>
          <a:prstGeom prst="rect">
            <a:avLst/>
          </a:prstGeom>
        </p:spPr>
      </p:pic>
    </p:spTree>
    <p:extLst>
      <p:ext uri="{BB962C8B-B14F-4D97-AF65-F5344CB8AC3E}">
        <p14:creationId xmlns:p14="http://schemas.microsoft.com/office/powerpoint/2010/main" val="1334042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84B711-B7CE-E880-C091-1FCB9C6B45C5}"/>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25B76A6-E4E1-EA81-708B-348F381254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8">
            <a:extLst>
              <a:ext uri="{FF2B5EF4-FFF2-40B4-BE49-F238E27FC236}">
                <a16:creationId xmlns:a16="http://schemas.microsoft.com/office/drawing/2014/main" id="{9BB25431-EB8E-4CBE-9C00-7D5930139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AE1B42F0-E759-F0FF-AB83-58949667B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69FDA0-1257-F4BA-8EC1-5F66DECEF818}"/>
              </a:ext>
            </a:extLst>
          </p:cNvPr>
          <p:cNvSpPr>
            <a:spLocks noGrp="1"/>
          </p:cNvSpPr>
          <p:nvPr>
            <p:ph type="title"/>
          </p:nvPr>
        </p:nvSpPr>
        <p:spPr>
          <a:xfrm>
            <a:off x="621792" y="1161288"/>
            <a:ext cx="3552275" cy="4680712"/>
          </a:xfrm>
        </p:spPr>
        <p:txBody>
          <a:bodyPr>
            <a:normAutofit/>
          </a:bodyPr>
          <a:lstStyle/>
          <a:p>
            <a:r>
              <a:rPr lang="en-IN" sz="3600" b="1" i="1" dirty="0"/>
              <a:t>🏗️</a:t>
            </a:r>
            <a:r>
              <a:rPr lang="en-IN" sz="3600" b="1" i="1" dirty="0" err="1"/>
              <a:t>StratifyAI</a:t>
            </a:r>
            <a:r>
              <a:rPr lang="en-IN" sz="3600" b="1" i="1" dirty="0"/>
              <a:t> System Architecture</a:t>
            </a:r>
            <a:br>
              <a:rPr lang="en-IN" sz="3600" b="1" dirty="0"/>
            </a:br>
            <a:r>
              <a:rPr lang="en-IN" sz="2000" dirty="0"/>
              <a:t>3️⃣ </a:t>
            </a:r>
            <a:r>
              <a:rPr lang="en-IN" sz="2000" dirty="0" err="1"/>
              <a:t>Backtesting</a:t>
            </a:r>
            <a:r>
              <a:rPr lang="en-IN" sz="2000" dirty="0"/>
              <a:t> &amp; Traceability</a:t>
            </a:r>
            <a:endParaRPr lang="en-IN" sz="2000" b="1" dirty="0"/>
          </a:p>
        </p:txBody>
      </p:sp>
      <p:sp>
        <p:nvSpPr>
          <p:cNvPr id="38" name="Rectangle 37">
            <a:extLst>
              <a:ext uri="{FF2B5EF4-FFF2-40B4-BE49-F238E27FC236}">
                <a16:creationId xmlns:a16="http://schemas.microsoft.com/office/drawing/2014/main" id="{1EEF4975-02D9-04CF-DAFB-5024330639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Rectangle 5">
            <a:extLst>
              <a:ext uri="{FF2B5EF4-FFF2-40B4-BE49-F238E27FC236}">
                <a16:creationId xmlns:a16="http://schemas.microsoft.com/office/drawing/2014/main" id="{F5071657-7A76-E4CE-5BCB-8C08341530A3}"/>
              </a:ext>
            </a:extLst>
          </p:cNvPr>
          <p:cNvSpPr>
            <a:spLocks noGrp="1" noChangeArrowheads="1"/>
          </p:cNvSpPr>
          <p:nvPr>
            <p:ph idx="1"/>
          </p:nvPr>
        </p:nvSpPr>
        <p:spPr bwMode="auto">
          <a:xfrm>
            <a:off x="5106077" y="1767006"/>
            <a:ext cx="6798733"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IN" sz="1800" b="1" dirty="0"/>
              <a:t>How:</a:t>
            </a:r>
          </a:p>
          <a:p>
            <a:pPr eaLnBrk="0" fontAlgn="base" hangingPunct="0">
              <a:lnSpc>
                <a:spcPct val="100000"/>
              </a:lnSpc>
              <a:spcBef>
                <a:spcPct val="0"/>
              </a:spcBef>
              <a:spcAft>
                <a:spcPct val="0"/>
              </a:spcAft>
            </a:pPr>
            <a:r>
              <a:rPr lang="en-IN" sz="1800" dirty="0"/>
              <a:t>Run strategies on historical enriched features to generate signals (Buy/Sell/Hold).</a:t>
            </a:r>
          </a:p>
          <a:p>
            <a:pPr eaLnBrk="0" fontAlgn="base" hangingPunct="0">
              <a:lnSpc>
                <a:spcPct val="100000"/>
              </a:lnSpc>
              <a:spcBef>
                <a:spcPct val="0"/>
              </a:spcBef>
              <a:spcAft>
                <a:spcPct val="0"/>
              </a:spcAft>
            </a:pPr>
            <a:r>
              <a:rPr lang="en-IN" sz="1800" dirty="0"/>
              <a:t>Track positions, </a:t>
            </a:r>
            <a:r>
              <a:rPr lang="en-IN" sz="1800" dirty="0" err="1"/>
              <a:t>PnL</a:t>
            </a:r>
            <a:r>
              <a:rPr lang="en-IN" sz="1800" dirty="0"/>
              <a:t>, cumulative returns in BACKTEST_RESULTS.</a:t>
            </a:r>
          </a:p>
          <a:p>
            <a:pPr eaLnBrk="0" fontAlgn="base" hangingPunct="0">
              <a:lnSpc>
                <a:spcPct val="100000"/>
              </a:lnSpc>
              <a:spcBef>
                <a:spcPct val="0"/>
              </a:spcBef>
              <a:spcAft>
                <a:spcPct val="0"/>
              </a:spcAft>
            </a:pPr>
            <a:r>
              <a:rPr lang="en-IN" sz="1800" dirty="0"/>
              <a:t>Each signal links back to source articles and feature vectors for full auditability.</a:t>
            </a:r>
            <a:br>
              <a:rPr lang="en-IN" sz="1800" dirty="0"/>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Why Unique: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IN" altLang="en-US" sz="1600" i="0" u="none" strike="noStrike" cap="none" normalizeH="0" baseline="0" dirty="0">
                <a:ln>
                  <a:noFill/>
                </a:ln>
                <a:solidFill>
                  <a:schemeClr val="tx1"/>
                </a:solidFill>
                <a:effectLst/>
                <a:latin typeface="Arial" panose="020B0604020202020204" pitchFamily="34" charset="0"/>
              </a:rPr>
              <a:t>End-to-end explainability: every signal is traceable to raw data.</a:t>
            </a:r>
          </a:p>
          <a:p>
            <a:pPr eaLnBrk="0" fontAlgn="base" hangingPunct="0">
              <a:lnSpc>
                <a:spcPct val="100000"/>
              </a:lnSpc>
              <a:spcBef>
                <a:spcPct val="0"/>
              </a:spcBef>
              <a:spcAft>
                <a:spcPct val="0"/>
              </a:spcAft>
            </a:pPr>
            <a:r>
              <a:rPr kumimoji="0" lang="en-IN" altLang="en-US" sz="1600" i="0" u="none" strike="noStrike" cap="none" normalizeH="0" baseline="0" dirty="0">
                <a:ln>
                  <a:noFill/>
                </a:ln>
                <a:solidFill>
                  <a:schemeClr val="tx1"/>
                </a:solidFill>
                <a:effectLst/>
                <a:latin typeface="Arial" panose="020B0604020202020204" pitchFamily="34" charset="0"/>
              </a:rPr>
              <a:t>Validates strategies before deployment → reduces risk and ensures reliability.</a:t>
            </a:r>
            <a:endParaRPr kumimoji="0" lang="en-US" altLang="en-US" sz="160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5E647C11-6739-C855-1D1C-53CEDC1CFF28}"/>
              </a:ext>
            </a:extLst>
          </p:cNvPr>
          <p:cNvPicPr>
            <a:picLocks noChangeAspect="1"/>
          </p:cNvPicPr>
          <p:nvPr/>
        </p:nvPicPr>
        <p:blipFill>
          <a:blip r:embed="rId2"/>
          <a:stretch>
            <a:fillRect/>
          </a:stretch>
        </p:blipFill>
        <p:spPr>
          <a:xfrm>
            <a:off x="-7411" y="0"/>
            <a:ext cx="12199410" cy="769687"/>
          </a:xfrm>
          <a:prstGeom prst="rect">
            <a:avLst/>
          </a:prstGeom>
        </p:spPr>
      </p:pic>
    </p:spTree>
    <p:extLst>
      <p:ext uri="{BB962C8B-B14F-4D97-AF65-F5344CB8AC3E}">
        <p14:creationId xmlns:p14="http://schemas.microsoft.com/office/powerpoint/2010/main" val="272952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E43DC68B-54DD-4053-BE4D-615259684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2BF243-A8A2-DE89-1C60-5AE67BDCC561}"/>
              </a:ext>
            </a:extLst>
          </p:cNvPr>
          <p:cNvSpPr>
            <a:spLocks noGrp="1"/>
          </p:cNvSpPr>
          <p:nvPr>
            <p:ph type="title"/>
          </p:nvPr>
        </p:nvSpPr>
        <p:spPr>
          <a:xfrm>
            <a:off x="8136331" y="540167"/>
            <a:ext cx="2824070" cy="2135867"/>
          </a:xfrm>
        </p:spPr>
        <p:txBody>
          <a:bodyPr anchor="b">
            <a:normAutofit/>
          </a:bodyPr>
          <a:lstStyle/>
          <a:p>
            <a:r>
              <a:rPr lang="en-IN" sz="4800" i="1" dirty="0"/>
              <a:t>Pipeline Overview</a:t>
            </a:r>
          </a:p>
        </p:txBody>
      </p:sp>
      <p:sp>
        <p:nvSpPr>
          <p:cNvPr id="18" name="Rectangle 17">
            <a:extLst>
              <a:ext uri="{FF2B5EF4-FFF2-40B4-BE49-F238E27FC236}">
                <a16:creationId xmlns:a16="http://schemas.microsoft.com/office/drawing/2014/main" id="{36F31C88-3DEF-4EA8-AE3A-49441413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713232"/>
            <a:ext cx="422899" cy="540410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Content Placeholder 4" descr="A diagram of a system&#10;&#10;AI-generated content may be incorrect.">
            <a:extLst>
              <a:ext uri="{FF2B5EF4-FFF2-40B4-BE49-F238E27FC236}">
                <a16:creationId xmlns:a16="http://schemas.microsoft.com/office/drawing/2014/main" id="{125A2809-3586-436C-798B-D7060500C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05" y="1548004"/>
            <a:ext cx="7400808" cy="4569997"/>
          </a:xfrm>
          <a:prstGeom prst="rect">
            <a:avLst/>
          </a:prstGeom>
        </p:spPr>
      </p:pic>
      <p:sp>
        <p:nvSpPr>
          <p:cNvPr id="9" name="Content Placeholder 8">
            <a:extLst>
              <a:ext uri="{FF2B5EF4-FFF2-40B4-BE49-F238E27FC236}">
                <a16:creationId xmlns:a16="http://schemas.microsoft.com/office/drawing/2014/main" id="{A4A78FED-484A-CE1F-9FC1-74A74A95C06C}"/>
              </a:ext>
            </a:extLst>
          </p:cNvPr>
          <p:cNvSpPr>
            <a:spLocks noGrp="1"/>
          </p:cNvSpPr>
          <p:nvPr>
            <p:ph idx="1"/>
          </p:nvPr>
        </p:nvSpPr>
        <p:spPr>
          <a:xfrm>
            <a:off x="8136331" y="2880452"/>
            <a:ext cx="2824070" cy="3095445"/>
          </a:xfrm>
        </p:spPr>
        <p:txBody>
          <a:bodyPr anchor="t">
            <a:normAutofit/>
          </a:bodyPr>
          <a:lstStyle/>
          <a:p>
            <a:r>
              <a:rPr lang="en-IN" sz="1800" dirty="0"/>
              <a:t>Our pipeline is automated, scalable, explainable, and extensible — combining AI + financial data into a </a:t>
            </a:r>
            <a:r>
              <a:rPr lang="en-IN" sz="1800" b="1" dirty="0"/>
              <a:t>production-ready decision engine.</a:t>
            </a:r>
            <a:r>
              <a:rPr lang="en-IN" sz="1800" dirty="0"/>
              <a:t>”</a:t>
            </a:r>
            <a:endParaRPr lang="en-US" sz="1800" dirty="0"/>
          </a:p>
        </p:txBody>
      </p:sp>
      <p:cxnSp>
        <p:nvCxnSpPr>
          <p:cNvPr id="20" name="Straight Connector 19">
            <a:extLst>
              <a:ext uri="{FF2B5EF4-FFF2-40B4-BE49-F238E27FC236}">
                <a16:creationId xmlns:a16="http://schemas.microsoft.com/office/drawing/2014/main" id="{F085D7B9-E066-4923-8CB7-294BF30629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ACA08E-D537-41C6-96A5-5900E05D3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2D04281-1EDD-9B27-329C-22CCA968508E}"/>
              </a:ext>
            </a:extLst>
          </p:cNvPr>
          <p:cNvPicPr>
            <a:picLocks noChangeAspect="1"/>
          </p:cNvPicPr>
          <p:nvPr/>
        </p:nvPicPr>
        <p:blipFill>
          <a:blip r:embed="rId3"/>
          <a:stretch>
            <a:fillRect/>
          </a:stretch>
        </p:blipFill>
        <p:spPr>
          <a:xfrm>
            <a:off x="0" y="-44904"/>
            <a:ext cx="12188951" cy="769687"/>
          </a:xfrm>
          <a:prstGeom prst="rect">
            <a:avLst/>
          </a:prstGeom>
        </p:spPr>
      </p:pic>
    </p:spTree>
    <p:extLst>
      <p:ext uri="{BB962C8B-B14F-4D97-AF65-F5344CB8AC3E}">
        <p14:creationId xmlns:p14="http://schemas.microsoft.com/office/powerpoint/2010/main" val="2661712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38A808-0E61-D9FC-7A18-54423866C508}"/>
              </a:ext>
            </a:extLst>
          </p:cNvPr>
          <p:cNvSpPr>
            <a:spLocks noGrp="1"/>
          </p:cNvSpPr>
          <p:nvPr>
            <p:ph type="title"/>
          </p:nvPr>
        </p:nvSpPr>
        <p:spPr>
          <a:xfrm>
            <a:off x="9252252" y="2256790"/>
            <a:ext cx="2469624" cy="2846070"/>
          </a:xfrm>
        </p:spPr>
        <p:txBody>
          <a:bodyPr vert="horz" lIns="91440" tIns="45720" rIns="91440" bIns="45720" rtlCol="0" anchor="ctr">
            <a:normAutofit/>
          </a:bodyPr>
          <a:lstStyle/>
          <a:p>
            <a:r>
              <a:rPr lang="en-US" sz="2400" b="1" i="1" kern="1200" dirty="0">
                <a:solidFill>
                  <a:schemeClr val="tx1"/>
                </a:solidFill>
                <a:latin typeface="Abadi" panose="020F0502020204030204" pitchFamily="34" charset="0"/>
                <a:sym typeface="Noto Sans JP"/>
              </a:rPr>
              <a:t>Snapshot of the</a:t>
            </a:r>
            <a:br>
              <a:rPr lang="en-US" sz="2400" b="1" i="1" kern="1200" dirty="0">
                <a:solidFill>
                  <a:schemeClr val="tx1"/>
                </a:solidFill>
                <a:latin typeface="Abadi" panose="020F0502020204030204" pitchFamily="34" charset="0"/>
                <a:sym typeface="Noto Sans JP"/>
              </a:rPr>
            </a:br>
            <a:r>
              <a:rPr lang="en-US" sz="2400" b="1" i="1" kern="1200" dirty="0">
                <a:solidFill>
                  <a:schemeClr val="tx1"/>
                </a:solidFill>
                <a:latin typeface="Abadi" panose="020F0502020204030204" pitchFamily="34" charset="0"/>
                <a:sym typeface="Noto Sans JP"/>
              </a:rPr>
              <a:t>     </a:t>
            </a:r>
            <a:r>
              <a:rPr lang="en-US" sz="2400" b="1" i="1" dirty="0" err="1">
                <a:latin typeface="Abadi" panose="020F0502020204030204" pitchFamily="34" charset="0"/>
                <a:sym typeface="Noto Sans JP"/>
              </a:rPr>
              <a:t>StratifyAI</a:t>
            </a:r>
            <a:br>
              <a:rPr lang="en-US" sz="2400" b="1" i="1" dirty="0">
                <a:latin typeface="Abadi" panose="020F0502020204030204" pitchFamily="34" charset="0"/>
                <a:sym typeface="Noto Sans JP"/>
              </a:rPr>
            </a:br>
            <a:r>
              <a:rPr lang="en-US" sz="1600" i="1" dirty="0">
                <a:latin typeface="Abadi" panose="020F0502020204030204" pitchFamily="34" charset="0"/>
                <a:sym typeface="Noto Sans JP"/>
              </a:rPr>
              <a:t>n8n Automation workflow</a:t>
            </a:r>
            <a:br>
              <a:rPr lang="en-US" sz="2400" b="1" kern="1200" dirty="0">
                <a:solidFill>
                  <a:schemeClr val="tx1"/>
                </a:solidFill>
                <a:latin typeface="+mj-lt"/>
                <a:ea typeface="+mj-ea"/>
                <a:cs typeface="+mj-cs"/>
                <a:sym typeface="Noto Sans JP"/>
              </a:rPr>
            </a:br>
            <a:endParaRPr lang="en-US" sz="2400" kern="1200" dirty="0">
              <a:solidFill>
                <a:schemeClr val="tx1"/>
              </a:solidFill>
              <a:latin typeface="+mj-lt"/>
              <a:ea typeface="+mj-ea"/>
              <a:cs typeface="+mj-cs"/>
            </a:endParaRPr>
          </a:p>
        </p:txBody>
      </p:sp>
      <p:sp>
        <p:nvSpPr>
          <p:cNvPr id="28" name="Rectangle 2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omputer screen shot of a diagram&#10;&#10;AI-generated content may be incorrect.">
            <a:extLst>
              <a:ext uri="{FF2B5EF4-FFF2-40B4-BE49-F238E27FC236}">
                <a16:creationId xmlns:a16="http://schemas.microsoft.com/office/drawing/2014/main" id="{6463D62A-8696-100B-55AA-1C0672FDF3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238" y="1724079"/>
            <a:ext cx="7608304" cy="3480798"/>
          </a:xfrm>
          <a:prstGeom prst="rect">
            <a:avLst/>
          </a:prstGeom>
        </p:spPr>
      </p:pic>
      <p:sp>
        <p:nvSpPr>
          <p:cNvPr id="32" name="Rectangle 31">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3DDF12F-FF15-B395-5043-50613C3135C8}"/>
              </a:ext>
            </a:extLst>
          </p:cNvPr>
          <p:cNvPicPr>
            <a:picLocks noChangeAspect="1"/>
          </p:cNvPicPr>
          <p:nvPr/>
        </p:nvPicPr>
        <p:blipFill>
          <a:blip r:embed="rId3"/>
          <a:stretch>
            <a:fillRect/>
          </a:stretch>
        </p:blipFill>
        <p:spPr>
          <a:xfrm>
            <a:off x="0" y="-16823"/>
            <a:ext cx="12191999" cy="769687"/>
          </a:xfrm>
          <a:prstGeom prst="rect">
            <a:avLst/>
          </a:prstGeom>
        </p:spPr>
      </p:pic>
    </p:spTree>
    <p:extLst>
      <p:ext uri="{BB962C8B-B14F-4D97-AF65-F5344CB8AC3E}">
        <p14:creationId xmlns:p14="http://schemas.microsoft.com/office/powerpoint/2010/main" val="3924828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E22B0-C103-ED8C-C6A5-307F04E0709B}"/>
              </a:ext>
            </a:extLst>
          </p:cNvPr>
          <p:cNvSpPr>
            <a:spLocks noGrp="1"/>
          </p:cNvSpPr>
          <p:nvPr>
            <p:ph type="title"/>
          </p:nvPr>
        </p:nvSpPr>
        <p:spPr>
          <a:xfrm>
            <a:off x="450253" y="544370"/>
            <a:ext cx="4977976" cy="1454051"/>
          </a:xfrm>
        </p:spPr>
        <p:txBody>
          <a:bodyPr>
            <a:noAutofit/>
          </a:bodyPr>
          <a:lstStyle/>
          <a:p>
            <a:r>
              <a:rPr lang="en-IN" sz="3200" dirty="0">
                <a:latin typeface="Abadi" panose="020B0604020104020204" pitchFamily="34" charset="0"/>
              </a:rPr>
              <a:t>🚀 </a:t>
            </a:r>
            <a:r>
              <a:rPr lang="en-IN" sz="3200" b="1" dirty="0">
                <a:solidFill>
                  <a:schemeClr val="tx2"/>
                </a:solidFill>
                <a:latin typeface="Abadi" panose="020B0604020104020204" pitchFamily="34" charset="0"/>
                <a:ea typeface="Noto Sans JP"/>
                <a:cs typeface="Noto Sans JP"/>
                <a:sym typeface="Noto Sans JP"/>
              </a:rPr>
              <a:t>Future Development</a:t>
            </a:r>
            <a:br>
              <a:rPr lang="en-IN" sz="3200" b="1" dirty="0">
                <a:solidFill>
                  <a:schemeClr val="tx2"/>
                </a:solidFill>
                <a:latin typeface="Abadi" panose="020B0604020104020204" pitchFamily="34" charset="0"/>
                <a:ea typeface="Noto Sans JP"/>
                <a:cs typeface="Noto Sans JP"/>
                <a:sym typeface="Noto Sans JP"/>
              </a:rPr>
            </a:br>
            <a:endParaRPr lang="en-IN" sz="3200" dirty="0">
              <a:solidFill>
                <a:schemeClr val="tx2"/>
              </a:solidFill>
              <a:latin typeface="Abadi" panose="020B0604020104020204" pitchFamily="34" charset="0"/>
            </a:endParaRPr>
          </a:p>
        </p:txBody>
      </p:sp>
      <p:graphicFrame>
        <p:nvGraphicFramePr>
          <p:cNvPr id="35" name="Content Placeholder 2">
            <a:extLst>
              <a:ext uri="{FF2B5EF4-FFF2-40B4-BE49-F238E27FC236}">
                <a16:creationId xmlns:a16="http://schemas.microsoft.com/office/drawing/2014/main" id="{389E7426-1653-1B31-72FE-56559429D088}"/>
              </a:ext>
            </a:extLst>
          </p:cNvPr>
          <p:cNvGraphicFramePr>
            <a:graphicFrameLocks noGrp="1"/>
          </p:cNvGraphicFramePr>
          <p:nvPr>
            <p:ph idx="1"/>
            <p:extLst>
              <p:ext uri="{D42A27DB-BD31-4B8C-83A1-F6EECF244321}">
                <p14:modId xmlns:p14="http://schemas.microsoft.com/office/powerpoint/2010/main" val="872697728"/>
              </p:ext>
            </p:extLst>
          </p:nvPr>
        </p:nvGraphicFramePr>
        <p:xfrm>
          <a:off x="576902" y="1984376"/>
          <a:ext cx="5769110" cy="4431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6" name="Group 35">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37" name="Freeform: Shape 36">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Satellite dish">
            <a:extLst>
              <a:ext uri="{FF2B5EF4-FFF2-40B4-BE49-F238E27FC236}">
                <a16:creationId xmlns:a16="http://schemas.microsoft.com/office/drawing/2014/main" id="{D401E88C-DE8A-B34A-07A7-4B98F3073BB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21726" y="1629089"/>
            <a:ext cx="3620021" cy="3620021"/>
          </a:xfrm>
          <a:prstGeom prst="rect">
            <a:avLst/>
          </a:prstGeom>
        </p:spPr>
      </p:pic>
      <p:sp>
        <p:nvSpPr>
          <p:cNvPr id="6" name="TextBox 5">
            <a:extLst>
              <a:ext uri="{FF2B5EF4-FFF2-40B4-BE49-F238E27FC236}">
                <a16:creationId xmlns:a16="http://schemas.microsoft.com/office/drawing/2014/main" id="{60211B18-4D56-B0FE-A118-2CC23ACAD8B0}"/>
              </a:ext>
            </a:extLst>
          </p:cNvPr>
          <p:cNvSpPr txBox="1"/>
          <p:nvPr/>
        </p:nvSpPr>
        <p:spPr>
          <a:xfrm>
            <a:off x="1053902" y="1288423"/>
            <a:ext cx="7118457" cy="523220"/>
          </a:xfrm>
          <a:prstGeom prst="rect">
            <a:avLst/>
          </a:prstGeom>
          <a:noFill/>
        </p:spPr>
        <p:txBody>
          <a:bodyPr wrap="square">
            <a:spAutoFit/>
          </a:bodyPr>
          <a:lstStyle/>
          <a:p>
            <a:r>
              <a:rPr lang="en-IN" sz="1400" dirty="0"/>
              <a:t>“Future versions will expand </a:t>
            </a:r>
            <a:r>
              <a:rPr lang="en-IN" sz="1400" b="1" dirty="0" err="1"/>
              <a:t>StratifyAI</a:t>
            </a:r>
            <a:r>
              <a:rPr lang="en-IN" sz="1400" dirty="0"/>
              <a:t> into a multi-source, ML-driven, real-time platform with advanced explainability and enterprise integrations.”</a:t>
            </a:r>
          </a:p>
        </p:txBody>
      </p:sp>
      <p:pic>
        <p:nvPicPr>
          <p:cNvPr id="11" name="Picture 10">
            <a:extLst>
              <a:ext uri="{FF2B5EF4-FFF2-40B4-BE49-F238E27FC236}">
                <a16:creationId xmlns:a16="http://schemas.microsoft.com/office/drawing/2014/main" id="{6AF9A4AE-C571-58E9-8095-603F839537AC}"/>
              </a:ext>
            </a:extLst>
          </p:cNvPr>
          <p:cNvPicPr>
            <a:picLocks noChangeAspect="1"/>
          </p:cNvPicPr>
          <p:nvPr/>
        </p:nvPicPr>
        <p:blipFill>
          <a:blip r:embed="rId9"/>
          <a:stretch>
            <a:fillRect/>
          </a:stretch>
        </p:blipFill>
        <p:spPr>
          <a:xfrm>
            <a:off x="0" y="-74074"/>
            <a:ext cx="12191695" cy="769687"/>
          </a:xfrm>
          <a:prstGeom prst="rect">
            <a:avLst/>
          </a:prstGeom>
        </p:spPr>
      </p:pic>
    </p:spTree>
    <p:extLst>
      <p:ext uri="{BB962C8B-B14F-4D97-AF65-F5344CB8AC3E}">
        <p14:creationId xmlns:p14="http://schemas.microsoft.com/office/powerpoint/2010/main" val="1141799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9" name="Freeform: Shape 58">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66" name="Freeform: Shape 65">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7" name="Freeform: Shape 66">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8" name="Freeform: Shape 67">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9" name="Freeform: Shape 68">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Freeform: Shape 49">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Freeform: Shape 50">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Freeform: Shape 51">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BB993640-4376-135A-EA4F-112A811D4661}"/>
              </a:ext>
            </a:extLst>
          </p:cNvPr>
          <p:cNvSpPr>
            <a:spLocks noGrp="1"/>
          </p:cNvSpPr>
          <p:nvPr>
            <p:ph type="title"/>
          </p:nvPr>
        </p:nvSpPr>
        <p:spPr>
          <a:xfrm>
            <a:off x="3223126" y="1415080"/>
            <a:ext cx="5745441" cy="2387918"/>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 To explore </a:t>
            </a:r>
            <a:r>
              <a:rPr lang="en-US" sz="5200" b="1" kern="1200" dirty="0" err="1">
                <a:solidFill>
                  <a:schemeClr val="tx2"/>
                </a:solidFill>
                <a:latin typeface="+mj-lt"/>
                <a:ea typeface="+mj-ea"/>
                <a:cs typeface="+mj-cs"/>
              </a:rPr>
              <a:t>StratifyAI</a:t>
            </a:r>
            <a:r>
              <a:rPr lang="en-US" sz="5200" kern="1200" dirty="0">
                <a:solidFill>
                  <a:schemeClr val="tx2"/>
                </a:solidFill>
                <a:latin typeface="+mj-lt"/>
                <a:ea typeface="+mj-ea"/>
                <a:cs typeface="+mj-cs"/>
              </a:rPr>
              <a:t> in depth:</a:t>
            </a:r>
          </a:p>
        </p:txBody>
      </p:sp>
      <p:sp>
        <p:nvSpPr>
          <p:cNvPr id="3" name="Content Placeholder 2">
            <a:extLst>
              <a:ext uri="{FF2B5EF4-FFF2-40B4-BE49-F238E27FC236}">
                <a16:creationId xmlns:a16="http://schemas.microsoft.com/office/drawing/2014/main" id="{BF284C70-5163-7D71-68C2-72CEFF66F5E9}"/>
              </a:ext>
            </a:extLst>
          </p:cNvPr>
          <p:cNvSpPr>
            <a:spLocks noGrp="1"/>
          </p:cNvSpPr>
          <p:nvPr>
            <p:ph idx="1"/>
          </p:nvPr>
        </p:nvSpPr>
        <p:spPr>
          <a:xfrm>
            <a:off x="3502135" y="4001587"/>
            <a:ext cx="5188034" cy="682079"/>
          </a:xfrm>
        </p:spPr>
        <p:txBody>
          <a:bodyPr vert="horz" lIns="91440" tIns="45720" rIns="91440" bIns="45720" rtlCol="0">
            <a:normAutofit/>
          </a:bodyPr>
          <a:lstStyle/>
          <a:p>
            <a:pPr marL="0" indent="0" algn="ctr">
              <a:buNone/>
            </a:pPr>
            <a:r>
              <a:rPr lang="en-US" sz="1100" kern="1200">
                <a:solidFill>
                  <a:schemeClr val="tx2"/>
                </a:solidFill>
                <a:latin typeface="+mn-lt"/>
                <a:ea typeface="+mn-ea"/>
                <a:cs typeface="+mn-cs"/>
                <a:sym typeface="Noto Sans JP"/>
              </a:rPr>
              <a:t>GitHub Public Repository : </a:t>
            </a:r>
            <a:r>
              <a:rPr lang="en-US" sz="1100" kern="1200">
                <a:solidFill>
                  <a:schemeClr val="tx2"/>
                </a:solidFill>
                <a:latin typeface="+mn-lt"/>
                <a:ea typeface="+mn-ea"/>
                <a:cs typeface="+mn-cs"/>
                <a:sym typeface="Noto Sans JP"/>
                <a:hlinkClick r:id="rId2"/>
              </a:rPr>
              <a:t>https://github.com/Saurabhkure/StratifyAI-.git</a:t>
            </a:r>
            <a:r>
              <a:rPr lang="en-US" sz="1100" kern="1200">
                <a:solidFill>
                  <a:schemeClr val="tx2"/>
                </a:solidFill>
                <a:latin typeface="+mn-lt"/>
                <a:ea typeface="+mn-ea"/>
                <a:cs typeface="+mn-cs"/>
                <a:sym typeface="Noto Sans JP"/>
              </a:rPr>
              <a:t> </a:t>
            </a:r>
            <a:br>
              <a:rPr lang="en-US" sz="1100" kern="1200">
                <a:solidFill>
                  <a:schemeClr val="tx2"/>
                </a:solidFill>
                <a:latin typeface="+mn-lt"/>
                <a:ea typeface="+mn-ea"/>
                <a:cs typeface="+mn-cs"/>
                <a:sym typeface="Noto Sans JP"/>
              </a:rPr>
            </a:br>
            <a:br>
              <a:rPr lang="en-US" sz="1100" kern="1200">
                <a:solidFill>
                  <a:schemeClr val="tx2"/>
                </a:solidFill>
                <a:latin typeface="+mn-lt"/>
                <a:ea typeface="+mn-ea"/>
                <a:cs typeface="+mn-cs"/>
                <a:sym typeface="Noto Sans JP"/>
              </a:rPr>
            </a:br>
            <a:endParaRPr lang="en-US" sz="1100" kern="1200">
              <a:solidFill>
                <a:schemeClr val="tx2"/>
              </a:solidFill>
              <a:latin typeface="+mn-lt"/>
              <a:ea typeface="+mn-ea"/>
              <a:cs typeface="+mn-cs"/>
            </a:endParaRPr>
          </a:p>
        </p:txBody>
      </p:sp>
      <p:grpSp>
        <p:nvGrpSpPr>
          <p:cNvPr id="54" name="Group 53">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55" name="Freeform: Shape 54">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8" name="Freeform: Shape 57">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 name="Group 59">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61" name="Freeform: Shape 60">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4" name="Freeform: Shape 63">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31269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4D25D1-1668-D01B-EAE3-36A0AD653D9D}"/>
              </a:ext>
            </a:extLst>
          </p:cNvPr>
          <p:cNvSpPr>
            <a:spLocks noGrp="1"/>
          </p:cNvSpPr>
          <p:nvPr>
            <p:ph type="title"/>
          </p:nvPr>
        </p:nvSpPr>
        <p:spPr>
          <a:xfrm>
            <a:off x="804671" y="766483"/>
            <a:ext cx="5822101" cy="1454051"/>
          </a:xfrm>
        </p:spPr>
        <p:txBody>
          <a:bodyPr>
            <a:normAutofit/>
          </a:bodyPr>
          <a:lstStyle/>
          <a:p>
            <a:r>
              <a:rPr lang="en-IN" sz="3300" dirty="0">
                <a:solidFill>
                  <a:schemeClr val="tx2"/>
                </a:solidFill>
              </a:rPr>
              <a:t> </a:t>
            </a:r>
            <a:r>
              <a:rPr lang="en-IN" sz="3300" b="1" i="1" dirty="0" err="1">
                <a:solidFill>
                  <a:schemeClr val="tx2"/>
                </a:solidFill>
              </a:rPr>
              <a:t>StratifyAI</a:t>
            </a:r>
            <a:br>
              <a:rPr lang="en-IN" sz="3300" b="1" dirty="0">
                <a:solidFill>
                  <a:schemeClr val="tx2"/>
                </a:solidFill>
              </a:rPr>
            </a:br>
            <a:r>
              <a:rPr lang="en-IN" sz="2000" dirty="0">
                <a:solidFill>
                  <a:schemeClr val="tx2"/>
                </a:solidFill>
              </a:rPr>
              <a:t>🚀 Signal Extraction &amp; </a:t>
            </a:r>
            <a:r>
              <a:rPr lang="en-IN" sz="2000" dirty="0" err="1">
                <a:solidFill>
                  <a:schemeClr val="tx2"/>
                </a:solidFill>
              </a:rPr>
              <a:t>Backtesting</a:t>
            </a:r>
            <a:r>
              <a:rPr lang="en-IN" sz="2000" dirty="0">
                <a:solidFill>
                  <a:schemeClr val="tx2"/>
                </a:solidFill>
              </a:rPr>
              <a:t> Platform</a:t>
            </a:r>
            <a:endParaRPr lang="en-IN" sz="2000" b="1" dirty="0">
              <a:solidFill>
                <a:schemeClr val="tx2"/>
              </a:solidFill>
            </a:endParaRPr>
          </a:p>
        </p:txBody>
      </p:sp>
      <p:sp>
        <p:nvSpPr>
          <p:cNvPr id="98" name="Content Placeholder 2">
            <a:extLst>
              <a:ext uri="{FF2B5EF4-FFF2-40B4-BE49-F238E27FC236}">
                <a16:creationId xmlns:a16="http://schemas.microsoft.com/office/drawing/2014/main" id="{30B07C19-D44B-F604-17E5-776623135C6A}"/>
              </a:ext>
            </a:extLst>
          </p:cNvPr>
          <p:cNvSpPr>
            <a:spLocks noGrp="1"/>
          </p:cNvSpPr>
          <p:nvPr>
            <p:ph idx="1"/>
          </p:nvPr>
        </p:nvSpPr>
        <p:spPr>
          <a:xfrm>
            <a:off x="804672" y="1871229"/>
            <a:ext cx="6866802" cy="4436318"/>
          </a:xfrm>
        </p:spPr>
        <p:txBody>
          <a:bodyPr anchor="ctr">
            <a:normAutofit/>
          </a:bodyPr>
          <a:lstStyle/>
          <a:p>
            <a:pPr marL="0" indent="0">
              <a:buNone/>
            </a:pPr>
            <a:br>
              <a:rPr lang="en-IN" sz="1600" b="1" dirty="0">
                <a:solidFill>
                  <a:schemeClr val="tx2"/>
                </a:solidFill>
              </a:rPr>
            </a:br>
            <a:r>
              <a:rPr lang="en-IN" sz="2000" b="1" dirty="0">
                <a:solidFill>
                  <a:schemeClr val="tx2"/>
                </a:solidFill>
              </a:rPr>
              <a:t>🔹 Problem</a:t>
            </a:r>
          </a:p>
          <a:p>
            <a:pPr marL="285750" indent="-285750"/>
            <a:r>
              <a:rPr lang="en-IN" sz="1600" b="1" dirty="0">
                <a:solidFill>
                  <a:schemeClr val="tx2"/>
                </a:solidFill>
              </a:rPr>
              <a:t>News drives markets</a:t>
            </a:r>
            <a:r>
              <a:rPr lang="en-IN" sz="1600" dirty="0">
                <a:solidFill>
                  <a:schemeClr val="tx2"/>
                </a:solidFill>
              </a:rPr>
              <a:t>: Stock prices often react instantly to financial news, earnings updates, and global events.</a:t>
            </a:r>
          </a:p>
          <a:p>
            <a:pPr marL="285750" indent="-285750"/>
            <a:r>
              <a:rPr lang="en-IN" sz="1600" dirty="0">
                <a:solidFill>
                  <a:schemeClr val="tx2"/>
                </a:solidFill>
              </a:rPr>
              <a:t>But </a:t>
            </a:r>
            <a:r>
              <a:rPr lang="en-IN" sz="1600" b="1" dirty="0">
                <a:solidFill>
                  <a:schemeClr val="tx2"/>
                </a:solidFill>
              </a:rPr>
              <a:t>unstructured news data</a:t>
            </a:r>
            <a:r>
              <a:rPr lang="en-IN" sz="1600" dirty="0">
                <a:solidFill>
                  <a:schemeClr val="tx2"/>
                </a:solidFill>
              </a:rPr>
              <a:t> is messy — it’s hard to process, quantify, and connect to market signals.</a:t>
            </a:r>
          </a:p>
          <a:p>
            <a:pPr marL="285750" indent="-285750"/>
            <a:r>
              <a:rPr lang="en-IN" sz="1600" dirty="0">
                <a:solidFill>
                  <a:schemeClr val="tx2"/>
                </a:solidFill>
              </a:rPr>
              <a:t>Traders and analysts struggle to </a:t>
            </a:r>
            <a:r>
              <a:rPr lang="en-IN" sz="1600" b="1" dirty="0">
                <a:solidFill>
                  <a:schemeClr val="tx2"/>
                </a:solidFill>
              </a:rPr>
              <a:t>quickly test how news sentiment impacts stock performance</a:t>
            </a:r>
            <a:r>
              <a:rPr lang="en-IN" sz="1600" dirty="0">
                <a:solidFill>
                  <a:schemeClr val="tx2"/>
                </a:solidFill>
              </a:rPr>
              <a:t>, slowing decision-making.</a:t>
            </a:r>
          </a:p>
          <a:p>
            <a:endParaRPr lang="en-IN" sz="1600" dirty="0">
              <a:solidFill>
                <a:schemeClr val="tx2"/>
              </a:solidFill>
            </a:endParaRPr>
          </a:p>
          <a:p>
            <a:pPr marL="0" indent="0">
              <a:buNone/>
            </a:pPr>
            <a:r>
              <a:rPr lang="en-IN" sz="2000" b="1" dirty="0">
                <a:solidFill>
                  <a:schemeClr val="tx2"/>
                </a:solidFill>
              </a:rPr>
              <a:t>🔹 Solution Overview</a:t>
            </a:r>
          </a:p>
          <a:p>
            <a:r>
              <a:rPr lang="en-IN" sz="1600" dirty="0">
                <a:solidFill>
                  <a:schemeClr val="tx2"/>
                </a:solidFill>
              </a:rPr>
              <a:t>We implemented a real-time signal extraction platform that ingests stock prices and financial news, analyses sentiment and topics, and generates actionable trading signals with explainable links to their originating events. Users can also receive instant alerts via </a:t>
            </a:r>
            <a:r>
              <a:rPr lang="en-IN" sz="1600" b="1" dirty="0">
                <a:solidFill>
                  <a:schemeClr val="tx2"/>
                </a:solidFill>
              </a:rPr>
              <a:t>email</a:t>
            </a:r>
            <a:r>
              <a:rPr lang="en-IN" sz="1600" dirty="0">
                <a:solidFill>
                  <a:schemeClr val="tx2"/>
                </a:solidFill>
              </a:rPr>
              <a:t> for important signals.</a:t>
            </a:r>
          </a:p>
        </p:txBody>
      </p:sp>
      <p:grpSp>
        <p:nvGrpSpPr>
          <p:cNvPr id="139" name="Group 138">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40" name="Freeform: Shape 139">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Shape 141">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2" name="Graphic 131" descr="Newspaper">
            <a:extLst>
              <a:ext uri="{FF2B5EF4-FFF2-40B4-BE49-F238E27FC236}">
                <a16:creationId xmlns:a16="http://schemas.microsoft.com/office/drawing/2014/main" id="{6D9C1319-5021-5A66-DC8A-CECA9F411F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pic>
        <p:nvPicPr>
          <p:cNvPr id="25" name="Picture 24">
            <a:extLst>
              <a:ext uri="{FF2B5EF4-FFF2-40B4-BE49-F238E27FC236}">
                <a16:creationId xmlns:a16="http://schemas.microsoft.com/office/drawing/2014/main" id="{B4E7758C-6A5B-F26E-E39A-17637A422F61}"/>
              </a:ext>
            </a:extLst>
          </p:cNvPr>
          <p:cNvPicPr>
            <a:picLocks noChangeAspect="1"/>
          </p:cNvPicPr>
          <p:nvPr/>
        </p:nvPicPr>
        <p:blipFill>
          <a:blip r:embed="rId4"/>
          <a:stretch>
            <a:fillRect/>
          </a:stretch>
        </p:blipFill>
        <p:spPr>
          <a:xfrm>
            <a:off x="0" y="0"/>
            <a:ext cx="12192000" cy="769687"/>
          </a:xfrm>
          <a:prstGeom prst="rect">
            <a:avLst/>
          </a:prstGeom>
        </p:spPr>
      </p:pic>
    </p:spTree>
    <p:extLst>
      <p:ext uri="{BB962C8B-B14F-4D97-AF65-F5344CB8AC3E}">
        <p14:creationId xmlns:p14="http://schemas.microsoft.com/office/powerpoint/2010/main" val="1067031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9A1C080-4011-7628-D51A-240B4C73B27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201C24A-B1FA-D646-32DE-6E3A2AE5BB78}"/>
              </a:ext>
            </a:extLst>
          </p:cNvPr>
          <p:cNvSpPr>
            <a:spLocks noGrp="1"/>
          </p:cNvSpPr>
          <p:nvPr>
            <p:ph type="ctrTitle"/>
          </p:nvPr>
        </p:nvSpPr>
        <p:spPr>
          <a:xfrm>
            <a:off x="640080" y="1243013"/>
            <a:ext cx="3855720" cy="4371974"/>
          </a:xfrm>
        </p:spPr>
        <p:txBody>
          <a:bodyPr vert="horz" lIns="91440" tIns="45720" rIns="91440" bIns="45720" rtlCol="0" anchor="ctr">
            <a:normAutofit/>
          </a:bodyPr>
          <a:lstStyle/>
          <a:p>
            <a:pPr algn="l"/>
            <a:r>
              <a:rPr lang="en-US" sz="3600" kern="1200">
                <a:solidFill>
                  <a:schemeClr val="tx2"/>
                </a:solidFill>
                <a:latin typeface="+mj-lt"/>
                <a:ea typeface="+mj-ea"/>
                <a:cs typeface="+mj-cs"/>
              </a:rPr>
              <a:t>🔎 </a:t>
            </a:r>
            <a:r>
              <a:rPr lang="en-US" sz="3600" b="1" kern="1200">
                <a:solidFill>
                  <a:schemeClr val="tx2"/>
                </a:solidFill>
                <a:latin typeface="+mj-lt"/>
                <a:ea typeface="+mj-ea"/>
                <a:cs typeface="+mj-cs"/>
              </a:rPr>
              <a:t>Meaning Behind “StratifyAI”</a:t>
            </a:r>
            <a:endParaRPr lang="en-US" sz="3600" kern="1200">
              <a:solidFill>
                <a:schemeClr val="tx2"/>
              </a:solidFill>
              <a:latin typeface="+mj-lt"/>
              <a:ea typeface="+mj-ea"/>
              <a:cs typeface="+mj-cs"/>
            </a:endParaRPr>
          </a:p>
        </p:txBody>
      </p:sp>
      <p:sp>
        <p:nvSpPr>
          <p:cNvPr id="3" name="Subtitle 2">
            <a:extLst>
              <a:ext uri="{FF2B5EF4-FFF2-40B4-BE49-F238E27FC236}">
                <a16:creationId xmlns:a16="http://schemas.microsoft.com/office/drawing/2014/main" id="{50D64E90-C886-4862-820E-1CD8C2B9C037}"/>
              </a:ext>
            </a:extLst>
          </p:cNvPr>
          <p:cNvSpPr>
            <a:spLocks noGrp="1"/>
          </p:cNvSpPr>
          <p:nvPr>
            <p:ph type="subTitle" idx="1"/>
          </p:nvPr>
        </p:nvSpPr>
        <p:spPr>
          <a:xfrm>
            <a:off x="5644243" y="1337734"/>
            <a:ext cx="5712291" cy="6602307"/>
          </a:xfrm>
        </p:spPr>
        <p:txBody>
          <a:bodyPr vert="horz" lIns="91440" tIns="45720" rIns="91440" bIns="45720" rtlCol="0" anchor="ctr">
            <a:normAutofit/>
          </a:bodyPr>
          <a:lstStyle/>
          <a:p>
            <a:pPr marL="514350" lvl="1" algn="l"/>
            <a:r>
              <a:rPr lang="en-IN" sz="1600" dirty="0"/>
              <a:t>🔹 </a:t>
            </a:r>
            <a:r>
              <a:rPr lang="en-IN" sz="1600" b="1" dirty="0"/>
              <a:t>Stratify</a:t>
            </a:r>
          </a:p>
          <a:p>
            <a:pPr marL="857250" lvl="1" indent="-342900" algn="l">
              <a:buFont typeface="Arial" panose="020B0604020202020204" pitchFamily="34" charset="0"/>
              <a:buChar char="•"/>
            </a:pPr>
            <a:r>
              <a:rPr lang="en-IN" sz="1600" dirty="0"/>
              <a:t>Means to organize into layers, categories, or levels.</a:t>
            </a:r>
          </a:p>
          <a:p>
            <a:pPr marL="857250" lvl="1" indent="-342900" algn="l">
              <a:buFont typeface="Arial" panose="020B0604020202020204" pitchFamily="34" charset="0"/>
              <a:buChar char="•"/>
            </a:pPr>
            <a:r>
              <a:rPr lang="en-IN" sz="1600" dirty="0"/>
              <a:t> Solution does exactly that:</a:t>
            </a:r>
          </a:p>
          <a:p>
            <a:pPr marL="1314450" lvl="2" indent="-342900" algn="l">
              <a:buFont typeface="Arial" panose="020B0604020202020204" pitchFamily="34" charset="0"/>
              <a:buChar char="•"/>
            </a:pPr>
            <a:r>
              <a:rPr lang="en-IN" sz="1600" dirty="0"/>
              <a:t>Raw → structured data</a:t>
            </a:r>
          </a:p>
          <a:p>
            <a:pPr marL="1314450" lvl="2" indent="-342900" algn="l">
              <a:buFont typeface="Arial" panose="020B0604020202020204" pitchFamily="34" charset="0"/>
              <a:buChar char="•"/>
            </a:pPr>
            <a:r>
              <a:rPr lang="en-IN" sz="1600" dirty="0"/>
              <a:t>Price data + news → features</a:t>
            </a:r>
          </a:p>
          <a:p>
            <a:pPr marL="1314450" lvl="2" indent="-342900" algn="l">
              <a:buFont typeface="Arial" panose="020B0604020202020204" pitchFamily="34" charset="0"/>
              <a:buChar char="•"/>
            </a:pPr>
            <a:r>
              <a:rPr lang="en-IN" sz="1600" dirty="0"/>
              <a:t>Features → signals</a:t>
            </a:r>
          </a:p>
          <a:p>
            <a:pPr marL="1314450" lvl="2" indent="-342900" algn="l">
              <a:buFont typeface="Arial" panose="020B0604020202020204" pitchFamily="34" charset="0"/>
              <a:buChar char="•"/>
            </a:pPr>
            <a:r>
              <a:rPr lang="en-IN" sz="1600" dirty="0"/>
              <a:t>Signals → </a:t>
            </a:r>
            <a:r>
              <a:rPr lang="en-IN" sz="1600" dirty="0" err="1"/>
              <a:t>backtesting</a:t>
            </a:r>
            <a:r>
              <a:rPr lang="en-IN" sz="1600" dirty="0"/>
              <a:t> → insights</a:t>
            </a:r>
          </a:p>
          <a:p>
            <a:pPr marL="1314450" lvl="2" indent="-342900" algn="l">
              <a:buFont typeface="Arial" panose="020B0604020202020204" pitchFamily="34" charset="0"/>
              <a:buChar char="•"/>
            </a:pPr>
            <a:r>
              <a:rPr lang="en-IN" sz="1600" dirty="0"/>
              <a:t>Basically, the system stratifies complex, messy financial data into actionable trading layers.</a:t>
            </a:r>
          </a:p>
          <a:p>
            <a:pPr marL="514350" lvl="1" algn="l"/>
            <a:r>
              <a:rPr lang="en-IN" sz="1600" b="1" dirty="0"/>
              <a:t>🔹AI</a:t>
            </a:r>
          </a:p>
          <a:p>
            <a:pPr marL="857250" lvl="1" indent="-342900" algn="l">
              <a:buFont typeface="Arial" panose="020B0604020202020204" pitchFamily="34" charset="0"/>
              <a:buChar char="•"/>
            </a:pPr>
            <a:r>
              <a:rPr lang="en-IN" sz="1600" dirty="0"/>
              <a:t> Highlights the NLP  sentiment analysis, feature engineering, and intelligent automation parts.</a:t>
            </a:r>
          </a:p>
          <a:p>
            <a:pPr marL="857250" lvl="1" indent="-342900" algn="l">
              <a:buFont typeface="Arial" panose="020B0604020202020204" pitchFamily="34" charset="0"/>
              <a:buChar char="•"/>
            </a:pPr>
            <a:r>
              <a:rPr lang="en-IN" sz="1600" dirty="0"/>
              <a:t>Signals are not just rule-based — they are enriched with AI-driven insights</a:t>
            </a:r>
          </a:p>
          <a:p>
            <a:pPr marL="514350" lvl="1" algn="l"/>
            <a:endParaRPr lang="en-IN" sz="1400" dirty="0"/>
          </a:p>
          <a:p>
            <a:pPr marL="857250" lvl="1" indent="-342900" algn="l">
              <a:buFont typeface="Arial" panose="020B0604020202020204" pitchFamily="34" charset="0"/>
              <a:buChar char="•"/>
            </a:pPr>
            <a:endParaRPr lang="en-IN" sz="1200" dirty="0"/>
          </a:p>
          <a:p>
            <a:pPr marL="857250" lvl="1" indent="-342900" algn="l">
              <a:buFont typeface="Arial" panose="020B0604020202020204" pitchFamily="34" charset="0"/>
              <a:buChar char="•"/>
            </a:pPr>
            <a:endParaRPr lang="en-IN" sz="1200" dirty="0"/>
          </a:p>
          <a:p>
            <a:pPr marL="857250" lvl="1" indent="-342900" algn="l">
              <a:buFont typeface="Arial" panose="020B0604020202020204" pitchFamily="34" charset="0"/>
              <a:buChar char="•"/>
            </a:pPr>
            <a:endParaRPr lang="en-IN" dirty="0"/>
          </a:p>
          <a:p>
            <a:pPr marL="857250" lvl="1" indent="-342900" algn="l">
              <a:buFont typeface="Arial" panose="020B0604020202020204" pitchFamily="34" charset="0"/>
              <a:buChar char="•"/>
            </a:pPr>
            <a:endParaRPr lang="en-IN" dirty="0"/>
          </a:p>
          <a:p>
            <a:pPr marL="514350" lvl="1" algn="l"/>
            <a:endParaRPr lang="en-IN" dirty="0"/>
          </a:p>
          <a:p>
            <a:pPr marL="514350" lvl="1" algn="l"/>
            <a:endParaRPr lang="en-IN" dirty="0"/>
          </a:p>
          <a:p>
            <a:pPr marL="514350" lvl="1" algn="l"/>
            <a:endParaRPr lang="en-US" sz="1700" dirty="0">
              <a:solidFill>
                <a:schemeClr val="tx2"/>
              </a:solidFill>
            </a:endParaRPr>
          </a:p>
        </p:txBody>
      </p:sp>
      <p:pic>
        <p:nvPicPr>
          <p:cNvPr id="9" name="Picture 8">
            <a:extLst>
              <a:ext uri="{FF2B5EF4-FFF2-40B4-BE49-F238E27FC236}">
                <a16:creationId xmlns:a16="http://schemas.microsoft.com/office/drawing/2014/main" id="{D1A3DB88-F9BC-74E1-3C29-2F61300C5E45}"/>
              </a:ext>
            </a:extLst>
          </p:cNvPr>
          <p:cNvPicPr>
            <a:picLocks noChangeAspect="1"/>
          </p:cNvPicPr>
          <p:nvPr/>
        </p:nvPicPr>
        <p:blipFill>
          <a:blip r:embed="rId2"/>
          <a:stretch>
            <a:fillRect/>
          </a:stretch>
        </p:blipFill>
        <p:spPr>
          <a:xfrm>
            <a:off x="0" y="-10610"/>
            <a:ext cx="12191695" cy="769687"/>
          </a:xfrm>
          <a:prstGeom prst="rect">
            <a:avLst/>
          </a:prstGeom>
        </p:spPr>
      </p:pic>
    </p:spTree>
    <p:extLst>
      <p:ext uri="{BB962C8B-B14F-4D97-AF65-F5344CB8AC3E}">
        <p14:creationId xmlns:p14="http://schemas.microsoft.com/office/powerpoint/2010/main" val="4264373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4F32FA-6E70-28F3-4E09-F09E91FEA1A4}"/>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6EF6E27-144D-0828-AC83-EC5FB58A5439}"/>
              </a:ext>
            </a:extLst>
          </p:cNvPr>
          <p:cNvSpPr>
            <a:spLocks noGrp="1"/>
          </p:cNvSpPr>
          <p:nvPr>
            <p:ph type="title"/>
          </p:nvPr>
        </p:nvSpPr>
        <p:spPr>
          <a:xfrm>
            <a:off x="838200" y="3905833"/>
            <a:ext cx="4215063" cy="2398713"/>
          </a:xfrm>
        </p:spPr>
        <p:txBody>
          <a:bodyPr>
            <a:normAutofit/>
          </a:bodyPr>
          <a:lstStyle/>
          <a:p>
            <a:r>
              <a:rPr lang="en-IN" dirty="0"/>
              <a:t>🌟 What Customers Can Expect</a:t>
            </a:r>
          </a:p>
        </p:txBody>
      </p:sp>
      <p:pic>
        <p:nvPicPr>
          <p:cNvPr id="13" name="Picture 12">
            <a:extLst>
              <a:ext uri="{FF2B5EF4-FFF2-40B4-BE49-F238E27FC236}">
                <a16:creationId xmlns:a16="http://schemas.microsoft.com/office/drawing/2014/main" id="{8F1D919F-1C90-9243-6E06-2AD29AD9B4FA}"/>
              </a:ext>
            </a:extLst>
          </p:cNvPr>
          <p:cNvPicPr>
            <a:picLocks noChangeAspect="1"/>
          </p:cNvPicPr>
          <p:nvPr/>
        </p:nvPicPr>
        <p:blipFill>
          <a:blip r:embed="rId2"/>
          <a:stretch>
            <a:fillRect/>
          </a:stretch>
        </p:blipFill>
        <p:spPr>
          <a:xfrm>
            <a:off x="1066358" y="1126454"/>
            <a:ext cx="9875259" cy="1876298"/>
          </a:xfrm>
          <a:prstGeom prst="rect">
            <a:avLst/>
          </a:prstGeom>
        </p:spPr>
      </p:pic>
      <p:sp>
        <p:nvSpPr>
          <p:cNvPr id="4" name="Rectangle 1">
            <a:extLst>
              <a:ext uri="{FF2B5EF4-FFF2-40B4-BE49-F238E27FC236}">
                <a16:creationId xmlns:a16="http://schemas.microsoft.com/office/drawing/2014/main" id="{9F96D908-0C33-F2E6-8725-8F06523AAA03}"/>
              </a:ext>
            </a:extLst>
          </p:cNvPr>
          <p:cNvSpPr>
            <a:spLocks noGrp="1" noChangeArrowheads="1"/>
          </p:cNvSpPr>
          <p:nvPr>
            <p:ph idx="1"/>
          </p:nvPr>
        </p:nvSpPr>
        <p:spPr bwMode="auto">
          <a:xfrm>
            <a:off x="5630779" y="3884452"/>
            <a:ext cx="5723021" cy="239871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indent="0" eaLnBrk="0" fontAlgn="base" hangingPunct="0">
              <a:spcBef>
                <a:spcPct val="0"/>
              </a:spcBef>
              <a:spcAft>
                <a:spcPts val="600"/>
              </a:spcAft>
              <a:buNone/>
            </a:pPr>
            <a:br>
              <a:rPr kumimoji="0" lang="en-US" altLang="en-US" sz="2000" b="0" i="0" u="none" strike="noStrike" cap="none" normalizeH="0" baseline="0">
                <a:ln>
                  <a:noFill/>
                </a:ln>
                <a:effectLst/>
                <a:latin typeface="Arial" panose="020B0604020202020204" pitchFamily="34" charset="0"/>
              </a:rPr>
            </a:br>
            <a:br>
              <a:rPr kumimoji="0" lang="en-US" altLang="en-US" sz="2000" b="0" i="0" u="none" strike="noStrike" cap="none" normalizeH="0" baseline="0">
                <a:ln>
                  <a:noFill/>
                </a:ln>
                <a:effectLst/>
                <a:latin typeface="Arial" panose="020B0604020202020204" pitchFamily="34" charset="0"/>
              </a:rPr>
            </a:br>
            <a:endParaRPr kumimoji="0" lang="en-US" altLang="en-US" sz="2000" b="0" i="0" u="none" strike="noStrike" cap="none" normalizeH="0" baseline="0">
              <a:ln>
                <a:noFill/>
              </a:ln>
              <a:effectLst/>
              <a:latin typeface="Arial" panose="020B0604020202020204" pitchFamily="34" charset="0"/>
            </a:endParaRPr>
          </a:p>
          <a:p>
            <a:pPr eaLnBrk="0" fontAlgn="base" hangingPunct="0">
              <a:spcBef>
                <a:spcPct val="0"/>
              </a:spcBef>
              <a:spcAft>
                <a:spcPts val="600"/>
              </a:spcAft>
            </a:pPr>
            <a:endParaRPr lang="en-US" altLang="en-US" sz="2000">
              <a:latin typeface="Arial" panose="020B0604020202020204" pitchFamily="34" charset="0"/>
            </a:endParaRPr>
          </a:p>
          <a:p>
            <a:pPr eaLnBrk="0" fontAlgn="base" hangingPunct="0">
              <a:spcBef>
                <a:spcPct val="0"/>
              </a:spcBef>
              <a:spcAft>
                <a:spcPts val="600"/>
              </a:spcAft>
            </a:pPr>
            <a:endParaRPr kumimoji="0" lang="en-US" altLang="en-US" sz="2000" b="0" i="0" u="none" strike="noStrike" cap="none" normalizeH="0" baseline="0">
              <a:ln>
                <a:noFill/>
              </a:ln>
              <a:effectLst/>
              <a:latin typeface="Arial" panose="020B0604020202020204" pitchFamily="34" charset="0"/>
            </a:endParaRPr>
          </a:p>
          <a:p>
            <a:pPr eaLnBrk="0" fontAlgn="base" hangingPunct="0">
              <a:spcBef>
                <a:spcPct val="0"/>
              </a:spcBef>
              <a:spcAft>
                <a:spcPts val="600"/>
              </a:spcAft>
            </a:pPr>
            <a:endParaRPr lang="en-US" altLang="en-US" sz="2000">
              <a:latin typeface="Arial" panose="020B0604020202020204" pitchFamily="34" charset="0"/>
            </a:endParaRPr>
          </a:p>
          <a:p>
            <a:pPr eaLnBrk="0" fontAlgn="base" hangingPunct="0">
              <a:spcBef>
                <a:spcPct val="0"/>
              </a:spcBef>
              <a:spcAft>
                <a:spcPts val="600"/>
              </a:spcAft>
            </a:pPr>
            <a:endParaRPr kumimoji="0" lang="en-US" altLang="en-US" sz="2000" b="0" i="0" u="none" strike="noStrike" cap="none" normalizeH="0" baseline="0">
              <a:ln>
                <a:noFill/>
              </a:ln>
              <a:effectLst/>
              <a:latin typeface="Arial" panose="020B0604020202020204" pitchFamily="34" charset="0"/>
            </a:endParaRPr>
          </a:p>
          <a:p>
            <a:pPr eaLnBrk="0" fontAlgn="base" hangingPunct="0">
              <a:spcBef>
                <a:spcPct val="0"/>
              </a:spcBef>
              <a:spcAft>
                <a:spcPts val="600"/>
              </a:spcAft>
            </a:pPr>
            <a:endParaRPr lang="en-US" altLang="en-US" sz="2000">
              <a:latin typeface="Arial" panose="020B0604020202020204" pitchFamily="34" charset="0"/>
            </a:endParaRPr>
          </a:p>
          <a:p>
            <a:pPr eaLnBrk="0" fontAlgn="base" hangingPunct="0">
              <a:spcBef>
                <a:spcPct val="0"/>
              </a:spcBef>
              <a:spcAft>
                <a:spcPts val="600"/>
              </a:spcAft>
            </a:pPr>
            <a:endParaRPr kumimoji="0" lang="en-US" altLang="en-US" sz="2000" b="0" i="0" u="none" strike="noStrike" cap="none" normalizeH="0" baseline="0">
              <a:ln>
                <a:noFill/>
              </a:ln>
              <a:effectLst/>
              <a:latin typeface="Arial" panose="020B0604020202020204" pitchFamily="34" charset="0"/>
            </a:endParaRPr>
          </a:p>
          <a:p>
            <a:pPr eaLnBrk="0" fontAlgn="base" hangingPunct="0">
              <a:spcBef>
                <a:spcPct val="0"/>
              </a:spcBef>
              <a:spcAft>
                <a:spcPts val="600"/>
              </a:spcAft>
            </a:pPr>
            <a:endParaRPr kumimoji="0" lang="en-US" altLang="en-US" sz="2000" b="0" i="0" u="none" strike="noStrike" cap="none" normalizeH="0" baseline="0">
              <a:ln>
                <a:noFill/>
              </a:ln>
              <a:effectLst/>
              <a:latin typeface="Arial" panose="020B0604020202020204" pitchFamily="34" charset="0"/>
            </a:endParaRPr>
          </a:p>
        </p:txBody>
      </p:sp>
      <p:sp>
        <p:nvSpPr>
          <p:cNvPr id="15" name="TextBox 14">
            <a:extLst>
              <a:ext uri="{FF2B5EF4-FFF2-40B4-BE49-F238E27FC236}">
                <a16:creationId xmlns:a16="http://schemas.microsoft.com/office/drawing/2014/main" id="{E1A25D98-D343-8464-60A9-6842A5BB3B3D}"/>
              </a:ext>
            </a:extLst>
          </p:cNvPr>
          <p:cNvSpPr txBox="1"/>
          <p:nvPr/>
        </p:nvSpPr>
        <p:spPr>
          <a:xfrm>
            <a:off x="6044218" y="4036396"/>
            <a:ext cx="5156826" cy="2677656"/>
          </a:xfrm>
          <a:prstGeom prst="rect">
            <a:avLst/>
          </a:prstGeom>
          <a:noFill/>
        </p:spPr>
        <p:txBody>
          <a:bodyPr wrap="square">
            <a:spAutoFit/>
          </a:bodyPr>
          <a:lstStyle/>
          <a:p>
            <a:pPr>
              <a:buNone/>
            </a:pPr>
            <a:r>
              <a:rPr lang="en-IN" sz="1400" b="1" dirty="0"/>
              <a:t>Date/Time:</a:t>
            </a:r>
            <a:r>
              <a:rPr lang="en-IN" sz="1400" dirty="0"/>
              <a:t> 2025-09-25 10:15</a:t>
            </a:r>
            <a:br>
              <a:rPr lang="en-IN" sz="1400" dirty="0"/>
            </a:br>
            <a:r>
              <a:rPr lang="en-IN" sz="1400" b="1" dirty="0"/>
              <a:t>News Headline:</a:t>
            </a:r>
            <a:r>
              <a:rPr lang="en-IN" sz="1400" dirty="0"/>
              <a:t> </a:t>
            </a:r>
            <a:r>
              <a:rPr lang="en-IN" sz="1400" i="1" dirty="0"/>
              <a:t>“Apple unveils new AI-powered MacBooks”</a:t>
            </a:r>
            <a:br>
              <a:rPr lang="en-IN" sz="1400" dirty="0"/>
            </a:br>
            <a:r>
              <a:rPr lang="en-IN" sz="1400" b="1" dirty="0"/>
              <a:t>Sentiment Score:</a:t>
            </a:r>
            <a:r>
              <a:rPr lang="en-IN" sz="1400" dirty="0"/>
              <a:t> </a:t>
            </a:r>
            <a:r>
              <a:rPr lang="en-IN" sz="1400" b="1" dirty="0"/>
              <a:t>0.82 (Positive)</a:t>
            </a:r>
            <a:br>
              <a:rPr lang="en-IN" sz="1400" dirty="0"/>
            </a:br>
            <a:r>
              <a:rPr lang="en-IN" sz="1400" b="1" dirty="0"/>
              <a:t>Stock Return (5min):</a:t>
            </a:r>
            <a:r>
              <a:rPr lang="en-IN" sz="1400" dirty="0"/>
              <a:t> +0.27%</a:t>
            </a:r>
            <a:br>
              <a:rPr lang="en-IN" sz="1400" dirty="0"/>
            </a:br>
            <a:r>
              <a:rPr lang="en-IN" sz="1400" b="1" dirty="0"/>
              <a:t>Volatility (5d):</a:t>
            </a:r>
            <a:r>
              <a:rPr lang="en-IN" sz="1400" dirty="0"/>
              <a:t> 1.3%</a:t>
            </a:r>
            <a:br>
              <a:rPr lang="en-IN" sz="1400" dirty="0"/>
            </a:br>
            <a:r>
              <a:rPr lang="en-IN" sz="1400" b="1" dirty="0"/>
              <a:t>Generated Signal:</a:t>
            </a:r>
            <a:r>
              <a:rPr lang="en-IN" sz="1400" dirty="0"/>
              <a:t> </a:t>
            </a:r>
            <a:r>
              <a:rPr lang="en-IN" sz="1400" b="1" dirty="0"/>
              <a:t>BUY</a:t>
            </a:r>
            <a:br>
              <a:rPr lang="en-IN" sz="1400" dirty="0"/>
            </a:br>
            <a:r>
              <a:rPr lang="en-IN" sz="1400" b="1" dirty="0"/>
              <a:t>Reasoning (Explainability):</a:t>
            </a:r>
            <a:br>
              <a:rPr lang="en-IN" sz="1400" dirty="0"/>
            </a:br>
            <a:r>
              <a:rPr lang="en-IN" sz="1400" dirty="0"/>
              <a:t>→ Strong positive news sentiment (+0.82) + upward short-term return (+0.27%) triggered a BUY signal.</a:t>
            </a:r>
          </a:p>
          <a:p>
            <a:pPr>
              <a:buNone/>
            </a:pPr>
            <a:r>
              <a:rPr lang="en-IN" sz="1400" b="1" dirty="0"/>
              <a:t>Expected Outcome:</a:t>
            </a:r>
            <a:r>
              <a:rPr lang="en-IN" sz="1400" dirty="0"/>
              <a:t> Position opened, target gain +0.6% intraday.</a:t>
            </a:r>
            <a:br>
              <a:rPr lang="en-IN" sz="1400" dirty="0"/>
            </a:br>
            <a:r>
              <a:rPr lang="en-IN" sz="1400" b="1" dirty="0"/>
              <a:t>Email</a:t>
            </a:r>
            <a:r>
              <a:rPr lang="en-IN" sz="1400" dirty="0"/>
              <a:t>: Alerts for important signals</a:t>
            </a:r>
          </a:p>
        </p:txBody>
      </p:sp>
      <p:pic>
        <p:nvPicPr>
          <p:cNvPr id="17" name="Picture 16">
            <a:extLst>
              <a:ext uri="{FF2B5EF4-FFF2-40B4-BE49-F238E27FC236}">
                <a16:creationId xmlns:a16="http://schemas.microsoft.com/office/drawing/2014/main" id="{28A9321F-4BE5-1E22-FEB2-E083B1DA1124}"/>
              </a:ext>
            </a:extLst>
          </p:cNvPr>
          <p:cNvPicPr>
            <a:picLocks noChangeAspect="1"/>
          </p:cNvPicPr>
          <p:nvPr/>
        </p:nvPicPr>
        <p:blipFill>
          <a:blip r:embed="rId3"/>
          <a:stretch>
            <a:fillRect/>
          </a:stretch>
        </p:blipFill>
        <p:spPr>
          <a:xfrm>
            <a:off x="-51782" y="0"/>
            <a:ext cx="12250604" cy="769687"/>
          </a:xfrm>
          <a:prstGeom prst="rect">
            <a:avLst/>
          </a:prstGeom>
        </p:spPr>
      </p:pic>
    </p:spTree>
    <p:extLst>
      <p:ext uri="{BB962C8B-B14F-4D97-AF65-F5344CB8AC3E}">
        <p14:creationId xmlns:p14="http://schemas.microsoft.com/office/powerpoint/2010/main" val="403540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1E6183-ACE4-D898-85B3-C56B0822962D}"/>
            </a:ext>
          </a:extLst>
        </p:cNvPr>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7696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8" name="Arc 7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126018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ADCEDD-11DF-254B-C1CB-988C58DE060F}"/>
              </a:ext>
            </a:extLst>
          </p:cNvPr>
          <p:cNvSpPr>
            <a:spLocks noGrp="1"/>
          </p:cNvSpPr>
          <p:nvPr>
            <p:ph type="ctrTitle"/>
          </p:nvPr>
        </p:nvSpPr>
        <p:spPr>
          <a:xfrm>
            <a:off x="838200" y="1656081"/>
            <a:ext cx="3094476" cy="1459652"/>
          </a:xfrm>
        </p:spPr>
        <p:txBody>
          <a:bodyPr vert="horz" lIns="91440" tIns="45720" rIns="91440" bIns="45720" rtlCol="0" anchor="ctr">
            <a:normAutofit fontScale="90000"/>
          </a:bodyPr>
          <a:lstStyle/>
          <a:p>
            <a:pPr algn="l"/>
            <a:r>
              <a:rPr lang="en-US" sz="4400" b="1" kern="1200" dirty="0">
                <a:solidFill>
                  <a:schemeClr val="tx1"/>
                </a:solidFill>
                <a:latin typeface="Abadi" panose="020B0604020104020204" pitchFamily="34" charset="0"/>
              </a:rPr>
              <a:t>🔑 Features of the </a:t>
            </a:r>
            <a:r>
              <a:rPr lang="en-US" sz="4400" b="1" kern="1200" dirty="0" err="1">
                <a:solidFill>
                  <a:schemeClr val="tx1"/>
                </a:solidFill>
                <a:latin typeface="Abadi" panose="020B0604020104020204" pitchFamily="34" charset="0"/>
              </a:rPr>
              <a:t>StratifyAI</a:t>
            </a:r>
            <a:endParaRPr lang="en-US" sz="4400" b="1" kern="1200" dirty="0">
              <a:solidFill>
                <a:schemeClr val="tx1"/>
              </a:solidFill>
              <a:latin typeface="Abadi" panose="020B0604020104020204" pitchFamily="34" charset="0"/>
            </a:endParaRPr>
          </a:p>
        </p:txBody>
      </p:sp>
      <p:sp>
        <p:nvSpPr>
          <p:cNvPr id="80" name="Freeform: Shape 79">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256087"/>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1" name="Graphic 40" descr="Checkmark">
            <a:extLst>
              <a:ext uri="{FF2B5EF4-FFF2-40B4-BE49-F238E27FC236}">
                <a16:creationId xmlns:a16="http://schemas.microsoft.com/office/drawing/2014/main" id="{6D42C02E-BD38-CF6C-3679-8EFA5AFD80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1725124"/>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Subtitle 2">
            <a:extLst>
              <a:ext uri="{FF2B5EF4-FFF2-40B4-BE49-F238E27FC236}">
                <a16:creationId xmlns:a16="http://schemas.microsoft.com/office/drawing/2014/main" id="{7EE6556D-EA47-9805-6679-11DAA39EAEF9}"/>
              </a:ext>
            </a:extLst>
          </p:cNvPr>
          <p:cNvSpPr>
            <a:spLocks noGrp="1"/>
          </p:cNvSpPr>
          <p:nvPr>
            <p:ph type="subTitle" idx="1"/>
          </p:nvPr>
        </p:nvSpPr>
        <p:spPr>
          <a:xfrm>
            <a:off x="5894962" y="1371600"/>
            <a:ext cx="5458838" cy="5575050"/>
          </a:xfrm>
        </p:spPr>
        <p:txBody>
          <a:bodyPr vert="horz" lIns="91440" tIns="45720" rIns="91440" bIns="45720" rtlCol="0">
            <a:normAutofit/>
          </a:bodyPr>
          <a:lstStyle/>
          <a:p>
            <a:pPr algn="l"/>
            <a:r>
              <a:rPr lang="en-US" sz="1600" b="1" dirty="0"/>
              <a:t>🔹 Automated Data Ingestion</a:t>
            </a:r>
          </a:p>
          <a:p>
            <a:pPr marL="742950" lvl="1" indent="-228600" algn="l">
              <a:buFont typeface="Arial" panose="020B0604020202020204" pitchFamily="34" charset="0"/>
              <a:buChar char="•"/>
            </a:pPr>
            <a:r>
              <a:rPr lang="en-US" sz="1600" dirty="0"/>
              <a:t>Real-time integration with Alpha Vantage API for stock prices and News API for Articles.</a:t>
            </a:r>
          </a:p>
          <a:p>
            <a:pPr marL="742950" lvl="1" indent="-228600" algn="l">
              <a:buFont typeface="Arial" panose="020B0604020202020204" pitchFamily="34" charset="0"/>
              <a:buChar char="•"/>
            </a:pPr>
            <a:r>
              <a:rPr lang="en-US" sz="1600" dirty="0"/>
              <a:t>Unified schema design to link events, sentiments, and stock movements.</a:t>
            </a:r>
            <a:endParaRPr lang="en-US" sz="1600" b="1" dirty="0"/>
          </a:p>
          <a:p>
            <a:pPr algn="l"/>
            <a:r>
              <a:rPr lang="en-US" sz="1600" b="1" dirty="0"/>
              <a:t>🔹 NLP &amp; Sentiment Analysis (via Snowflake Cortex)</a:t>
            </a:r>
          </a:p>
          <a:p>
            <a:pPr marL="742950" lvl="1" indent="-228600" algn="l">
              <a:buFont typeface="Arial" panose="020B0604020202020204" pitchFamily="34" charset="0"/>
              <a:buChar char="•"/>
            </a:pPr>
            <a:r>
              <a:rPr lang="en-US" sz="1600" dirty="0"/>
              <a:t>Sentiment scoring for each news article.</a:t>
            </a:r>
          </a:p>
          <a:p>
            <a:pPr marL="742950" lvl="1" indent="-228600" algn="l">
              <a:buFont typeface="Arial" panose="020B0604020202020204" pitchFamily="34" charset="0"/>
              <a:buChar char="•"/>
            </a:pPr>
            <a:r>
              <a:rPr lang="en-US" sz="1600" dirty="0"/>
              <a:t>Topic extraction and relevance scoring.</a:t>
            </a:r>
          </a:p>
          <a:p>
            <a:pPr marL="742950" lvl="1" indent="-228600" algn="l">
              <a:buFont typeface="Arial" panose="020B0604020202020204" pitchFamily="34" charset="0"/>
              <a:buChar char="•"/>
            </a:pPr>
            <a:r>
              <a:rPr lang="en-US" sz="1600" dirty="0"/>
              <a:t>Ticker/Stock-level sentiment association.</a:t>
            </a:r>
            <a:endParaRPr lang="en-US" sz="1600" b="1" dirty="0"/>
          </a:p>
          <a:p>
            <a:pPr algn="l"/>
            <a:r>
              <a:rPr lang="en-US" sz="1600" b="1" dirty="0"/>
              <a:t>🔹 Feature Engineering</a:t>
            </a:r>
          </a:p>
          <a:p>
            <a:pPr marL="742950" lvl="1" indent="-228600" algn="l">
              <a:buFont typeface="Arial" panose="020B0604020202020204" pitchFamily="34" charset="0"/>
              <a:buChar char="•"/>
            </a:pPr>
            <a:r>
              <a:rPr lang="en-US" sz="1600" dirty="0"/>
              <a:t>Provides Stock features, Sentiment features and combined features for signal generation.</a:t>
            </a:r>
            <a:endParaRPr lang="en-US" sz="1600" b="1" dirty="0"/>
          </a:p>
          <a:p>
            <a:pPr algn="l"/>
            <a:r>
              <a:rPr lang="en-US" sz="1600" b="1" dirty="0"/>
              <a:t>🔹 </a:t>
            </a:r>
            <a:r>
              <a:rPr lang="en-US" sz="1600" b="1" dirty="0" err="1"/>
              <a:t>Backtesting</a:t>
            </a:r>
            <a:r>
              <a:rPr lang="en-US" sz="1600" b="1" dirty="0"/>
              <a:t> Framework</a:t>
            </a:r>
          </a:p>
          <a:p>
            <a:pPr marL="742950" lvl="1" indent="-228600" algn="l">
              <a:buFont typeface="Arial" panose="020B0604020202020204" pitchFamily="34" charset="0"/>
              <a:buChar char="•"/>
            </a:pPr>
            <a:r>
              <a:rPr lang="en-US" sz="1600" dirty="0"/>
              <a:t>Records signals, positions, </a:t>
            </a:r>
            <a:r>
              <a:rPr lang="en-US" sz="1600" dirty="0" err="1"/>
              <a:t>PnL</a:t>
            </a:r>
            <a:r>
              <a:rPr lang="en-US" sz="1600" dirty="0"/>
              <a:t>, cumulative returns. </a:t>
            </a:r>
          </a:p>
          <a:p>
            <a:pPr marL="742950" lvl="1" indent="-228600" algn="l">
              <a:buFont typeface="Arial" panose="020B0604020202020204" pitchFamily="34" charset="0"/>
              <a:buChar char="•"/>
            </a:pPr>
            <a:r>
              <a:rPr lang="en-US" sz="1600" dirty="0"/>
              <a:t>Enables validation of trading rules before production use.</a:t>
            </a:r>
          </a:p>
          <a:p>
            <a:pPr algn="l"/>
            <a:r>
              <a:rPr lang="en-US" sz="1600" b="1" dirty="0"/>
              <a:t>🔹 Explainability and Traceability</a:t>
            </a:r>
          </a:p>
          <a:p>
            <a:pPr marL="742950" lvl="1" indent="-228600" algn="l">
              <a:buFont typeface="Arial" panose="020B0604020202020204" pitchFamily="34" charset="0"/>
              <a:buChar char="•"/>
            </a:pPr>
            <a:r>
              <a:rPr lang="en-US" sz="1600" dirty="0"/>
              <a:t>Each trading signal linked to originating events (stock price movement or specific news article).</a:t>
            </a:r>
            <a:endParaRPr lang="en-US" sz="1600" b="1" dirty="0"/>
          </a:p>
          <a:p>
            <a:pPr marL="742950" lvl="1" indent="-228600" algn="l">
              <a:buFont typeface="Arial" panose="020B0604020202020204" pitchFamily="34" charset="0"/>
              <a:buChar char="•"/>
            </a:pPr>
            <a:endParaRPr lang="en-US" sz="1600" dirty="0"/>
          </a:p>
        </p:txBody>
      </p:sp>
      <p:pic>
        <p:nvPicPr>
          <p:cNvPr id="7" name="Picture 6">
            <a:extLst>
              <a:ext uri="{FF2B5EF4-FFF2-40B4-BE49-F238E27FC236}">
                <a16:creationId xmlns:a16="http://schemas.microsoft.com/office/drawing/2014/main" id="{8E7796AF-EAED-18F8-6C25-E4CA8CB16F17}"/>
              </a:ext>
            </a:extLst>
          </p:cNvPr>
          <p:cNvPicPr>
            <a:picLocks noChangeAspect="1"/>
          </p:cNvPicPr>
          <p:nvPr/>
        </p:nvPicPr>
        <p:blipFill>
          <a:blip r:embed="rId4"/>
          <a:stretch>
            <a:fillRect/>
          </a:stretch>
        </p:blipFill>
        <p:spPr>
          <a:xfrm>
            <a:off x="0" y="-1"/>
            <a:ext cx="12191999" cy="769687"/>
          </a:xfrm>
          <a:prstGeom prst="rect">
            <a:avLst/>
          </a:prstGeom>
        </p:spPr>
      </p:pic>
    </p:spTree>
    <p:extLst>
      <p:ext uri="{BB962C8B-B14F-4D97-AF65-F5344CB8AC3E}">
        <p14:creationId xmlns:p14="http://schemas.microsoft.com/office/powerpoint/2010/main" val="295820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C2131B-AF9A-A4FD-C71A-A3424DEB9FD4}"/>
            </a:ext>
          </a:extLst>
        </p:cNvPr>
        <p:cNvGrpSpPr/>
        <p:nvPr/>
      </p:nvGrpSpPr>
      <p:grpSpPr>
        <a:xfrm>
          <a:off x="0" y="0"/>
          <a:ext cx="0" cy="0"/>
          <a:chOff x="0" y="0"/>
          <a:chExt cx="0" cy="0"/>
        </a:xfrm>
      </p:grpSpPr>
      <p:sp useBgFill="1">
        <p:nvSpPr>
          <p:cNvPr id="433" name="Rectangle 432">
            <a:extLst>
              <a:ext uri="{FF2B5EF4-FFF2-40B4-BE49-F238E27FC236}">
                <a16:creationId xmlns:a16="http://schemas.microsoft.com/office/drawing/2014/main" id="{B14C2221-2B8C-494D-9442-F812DF4E8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9FCBC-D240-C7B7-551A-6692C720915A}"/>
              </a:ext>
            </a:extLst>
          </p:cNvPr>
          <p:cNvSpPr>
            <a:spLocks noGrp="1"/>
          </p:cNvSpPr>
          <p:nvPr>
            <p:ph type="ctrTitle"/>
          </p:nvPr>
        </p:nvSpPr>
        <p:spPr>
          <a:xfrm>
            <a:off x="838200" y="3513931"/>
            <a:ext cx="3143250" cy="2601119"/>
          </a:xfrm>
        </p:spPr>
        <p:txBody>
          <a:bodyPr vert="horz" lIns="91440" tIns="45720" rIns="91440" bIns="45720" rtlCol="0" anchor="t">
            <a:normAutofit/>
          </a:bodyPr>
          <a:lstStyle/>
          <a:p>
            <a:r>
              <a:rPr lang="en-US" sz="4000" b="1" kern="1200" dirty="0">
                <a:solidFill>
                  <a:schemeClr val="tx1"/>
                </a:solidFill>
                <a:latin typeface="Abadi" panose="020B0604020104020204" pitchFamily="34" charset="0"/>
              </a:rPr>
              <a:t>🔑 Features of the </a:t>
            </a:r>
            <a:r>
              <a:rPr lang="en-US" sz="4000" b="1" kern="1200" dirty="0" err="1">
                <a:solidFill>
                  <a:schemeClr val="tx1"/>
                </a:solidFill>
                <a:latin typeface="Abadi" panose="020B0604020104020204" pitchFamily="34" charset="0"/>
              </a:rPr>
              <a:t>StratifyAI</a:t>
            </a:r>
            <a:endParaRPr lang="en-US" sz="4000" b="1" kern="1200" dirty="0">
              <a:solidFill>
                <a:schemeClr val="tx1"/>
              </a:solidFill>
              <a:latin typeface="Abadi" panose="020B0604020104020204" pitchFamily="34" charset="0"/>
            </a:endParaRPr>
          </a:p>
        </p:txBody>
      </p:sp>
      <p:pic>
        <p:nvPicPr>
          <p:cNvPr id="430" name="Graphic 429" descr="Fingerprint">
            <a:extLst>
              <a:ext uri="{FF2B5EF4-FFF2-40B4-BE49-F238E27FC236}">
                <a16:creationId xmlns:a16="http://schemas.microsoft.com/office/drawing/2014/main" id="{FFD630AC-C00F-6EDA-81DC-C97421E6A9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81200" y="2429670"/>
            <a:ext cx="914400" cy="914400"/>
          </a:xfrm>
          <a:prstGeom prst="rect">
            <a:avLst/>
          </a:prstGeom>
        </p:spPr>
      </p:pic>
      <p:sp>
        <p:nvSpPr>
          <p:cNvPr id="3" name="Subtitle 2">
            <a:extLst>
              <a:ext uri="{FF2B5EF4-FFF2-40B4-BE49-F238E27FC236}">
                <a16:creationId xmlns:a16="http://schemas.microsoft.com/office/drawing/2014/main" id="{8E41F254-5BA4-76B7-C9EC-C4B9B76402D9}"/>
              </a:ext>
            </a:extLst>
          </p:cNvPr>
          <p:cNvSpPr>
            <a:spLocks noGrp="1"/>
          </p:cNvSpPr>
          <p:nvPr>
            <p:ph type="subTitle" idx="1"/>
          </p:nvPr>
        </p:nvSpPr>
        <p:spPr>
          <a:xfrm>
            <a:off x="4200653" y="1075689"/>
            <a:ext cx="7153147" cy="5384801"/>
          </a:xfrm>
        </p:spPr>
        <p:txBody>
          <a:bodyPr vert="horz" lIns="91440" tIns="45720" rIns="91440" bIns="45720" rtlCol="0" anchor="ctr">
            <a:normAutofit/>
          </a:bodyPr>
          <a:lstStyle/>
          <a:p>
            <a:pPr algn="l"/>
            <a:r>
              <a:rPr lang="en-US" sz="1800" b="1" dirty="0"/>
              <a:t>🔹 Orchestration via n8n</a:t>
            </a:r>
          </a:p>
          <a:p>
            <a:pPr marL="742950" lvl="1" indent="-228600" algn="l">
              <a:buFont typeface="Arial" panose="020B0604020202020204" pitchFamily="34" charset="0"/>
              <a:buChar char="•"/>
            </a:pPr>
            <a:r>
              <a:rPr lang="en-US" sz="1800" dirty="0"/>
              <a:t>Automated workflows for API calls, data transformations, and Snowflake inserts..</a:t>
            </a:r>
          </a:p>
          <a:p>
            <a:pPr marL="742950" lvl="1" indent="-228600" algn="l">
              <a:buFont typeface="Arial" panose="020B0604020202020204" pitchFamily="34" charset="0"/>
              <a:buChar char="•"/>
            </a:pPr>
            <a:r>
              <a:rPr lang="en-US" sz="1800" dirty="0"/>
              <a:t>Error handling, retries, and scheduling included.</a:t>
            </a:r>
          </a:p>
          <a:p>
            <a:pPr marL="742950" lvl="1" indent="-228600" algn="l">
              <a:buFont typeface="Arial" panose="020B0604020202020204" pitchFamily="34" charset="0"/>
              <a:buChar char="•"/>
            </a:pPr>
            <a:r>
              <a:rPr lang="en-US" sz="1800" dirty="0"/>
              <a:t>Modular design (separate workflows for ingestion, analysis, feature creation, </a:t>
            </a:r>
            <a:r>
              <a:rPr lang="en-US" sz="1800" dirty="0" err="1"/>
              <a:t>backtesting</a:t>
            </a:r>
            <a:r>
              <a:rPr lang="en-US" sz="1800" dirty="0"/>
              <a:t>).</a:t>
            </a:r>
            <a:endParaRPr lang="en-US" sz="1800" b="1" dirty="0"/>
          </a:p>
          <a:p>
            <a:pPr algn="l"/>
            <a:r>
              <a:rPr lang="en-US" sz="1800" b="1" dirty="0"/>
              <a:t>🔹 Scalability &amp; Extensibility</a:t>
            </a:r>
          </a:p>
          <a:p>
            <a:pPr marL="742950" lvl="1" indent="-228600" algn="l">
              <a:buFont typeface="Arial" panose="020B0604020202020204" pitchFamily="34" charset="0"/>
              <a:buChar char="•"/>
            </a:pPr>
            <a:r>
              <a:rPr lang="en-US" sz="1800" dirty="0"/>
              <a:t>New data sources (e.g., alternative datasets, Twitter feeds) can be plugged in easily.</a:t>
            </a:r>
          </a:p>
          <a:p>
            <a:pPr marL="742950" lvl="1" indent="-228600" algn="l">
              <a:buFont typeface="Arial" panose="020B0604020202020204" pitchFamily="34" charset="0"/>
              <a:buChar char="•"/>
            </a:pPr>
            <a:r>
              <a:rPr lang="en-US" sz="1800" dirty="0"/>
              <a:t>Topic extraction and relevance scoring.</a:t>
            </a:r>
          </a:p>
          <a:p>
            <a:pPr marL="742950" lvl="1" indent="-228600" algn="l">
              <a:buFont typeface="Arial" panose="020B0604020202020204" pitchFamily="34" charset="0"/>
              <a:buChar char="•"/>
            </a:pPr>
            <a:r>
              <a:rPr lang="en-US" sz="1800" dirty="0"/>
              <a:t>Additional models (ML-based signal generation) can extend beyond rule-based signals.</a:t>
            </a:r>
            <a:endParaRPr lang="en-US" sz="1800" b="1" dirty="0"/>
          </a:p>
          <a:p>
            <a:pPr algn="l"/>
            <a:r>
              <a:rPr lang="en-US" sz="1800" b="1" dirty="0"/>
              <a:t>🔹 Visualization, Alerts &amp; Reporting</a:t>
            </a:r>
          </a:p>
          <a:p>
            <a:pPr marL="742950" lvl="1" indent="-228600" algn="l">
              <a:buFont typeface="Arial" panose="020B0604020202020204" pitchFamily="34" charset="0"/>
              <a:buChar char="•"/>
            </a:pPr>
            <a:r>
              <a:rPr lang="en-US" sz="1800" dirty="0"/>
              <a:t>Final outputs (</a:t>
            </a:r>
            <a:r>
              <a:rPr lang="en-US" sz="1800" dirty="0" err="1"/>
              <a:t>PnL</a:t>
            </a:r>
            <a:r>
              <a:rPr lang="en-US" sz="1800" dirty="0"/>
              <a:t>, signals, sentiment trends) can be exposed to BI dashboards.</a:t>
            </a:r>
          </a:p>
          <a:p>
            <a:pPr marL="742950" lvl="1" indent="-228600" algn="l">
              <a:buFont typeface="Arial" panose="020B0604020202020204" pitchFamily="34" charset="0"/>
              <a:buChar char="•"/>
            </a:pPr>
            <a:r>
              <a:rPr lang="en-US" sz="1800" dirty="0"/>
              <a:t>Monitoring of model performance over time. </a:t>
            </a:r>
          </a:p>
          <a:p>
            <a:pPr marL="742950" lvl="1" indent="-228600" algn="l">
              <a:buFont typeface="Arial" panose="020B0604020202020204" pitchFamily="34" charset="0"/>
              <a:buChar char="•"/>
            </a:pPr>
            <a:r>
              <a:rPr lang="en-US" sz="1800" dirty="0"/>
              <a:t>Alerts on the email for important signals.</a:t>
            </a:r>
          </a:p>
          <a:p>
            <a:pPr lvl="1" indent="-228600" algn="l">
              <a:buFont typeface="Arial" panose="020B0604020202020204" pitchFamily="34" charset="0"/>
              <a:buChar char="•"/>
            </a:pPr>
            <a:endParaRPr lang="en-US" sz="1800" dirty="0"/>
          </a:p>
        </p:txBody>
      </p:sp>
      <p:pic>
        <p:nvPicPr>
          <p:cNvPr id="5" name="Picture 4">
            <a:extLst>
              <a:ext uri="{FF2B5EF4-FFF2-40B4-BE49-F238E27FC236}">
                <a16:creationId xmlns:a16="http://schemas.microsoft.com/office/drawing/2014/main" id="{9D9BF97D-2A77-2299-28D6-5AB8E4A3463A}"/>
              </a:ext>
            </a:extLst>
          </p:cNvPr>
          <p:cNvPicPr>
            <a:picLocks noChangeAspect="1"/>
          </p:cNvPicPr>
          <p:nvPr/>
        </p:nvPicPr>
        <p:blipFill>
          <a:blip r:embed="rId4"/>
          <a:stretch>
            <a:fillRect/>
          </a:stretch>
        </p:blipFill>
        <p:spPr>
          <a:xfrm>
            <a:off x="1" y="0"/>
            <a:ext cx="12188952" cy="769687"/>
          </a:xfrm>
          <a:prstGeom prst="rect">
            <a:avLst/>
          </a:prstGeom>
        </p:spPr>
      </p:pic>
    </p:spTree>
    <p:extLst>
      <p:ext uri="{BB962C8B-B14F-4D97-AF65-F5344CB8AC3E}">
        <p14:creationId xmlns:p14="http://schemas.microsoft.com/office/powerpoint/2010/main" val="640942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8C6947-170F-1CE7-D682-DC8AEFDDBA5F}"/>
            </a:ext>
          </a:extLst>
        </p:cNvPr>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B14C2221-2B8C-494D-9442-F812DF4E8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8C7BE-272D-901D-7A9D-A0457DD6DED4}"/>
              </a:ext>
            </a:extLst>
          </p:cNvPr>
          <p:cNvSpPr>
            <a:spLocks noGrp="1"/>
          </p:cNvSpPr>
          <p:nvPr>
            <p:ph type="ctrTitle"/>
          </p:nvPr>
        </p:nvSpPr>
        <p:spPr>
          <a:xfrm>
            <a:off x="838200" y="3513931"/>
            <a:ext cx="3143250" cy="2601119"/>
          </a:xfrm>
        </p:spPr>
        <p:txBody>
          <a:bodyPr vert="horz" lIns="91440" tIns="45720" rIns="91440" bIns="45720" rtlCol="0" anchor="t">
            <a:normAutofit/>
          </a:bodyPr>
          <a:lstStyle/>
          <a:p>
            <a:r>
              <a:rPr lang="en-US" sz="4000" kern="1200">
                <a:solidFill>
                  <a:schemeClr val="tx1"/>
                </a:solidFill>
                <a:latin typeface="+mj-lt"/>
                <a:ea typeface="+mj-ea"/>
                <a:cs typeface="+mj-cs"/>
              </a:rPr>
              <a:t>🔵 </a:t>
            </a:r>
            <a:r>
              <a:rPr lang="en-US" sz="4000" b="1" kern="1200">
                <a:solidFill>
                  <a:schemeClr val="tx1"/>
                </a:solidFill>
                <a:latin typeface="+mj-lt"/>
                <a:ea typeface="+mj-ea"/>
                <a:cs typeface="+mj-cs"/>
              </a:rPr>
              <a:t>Benefits of StratifyAI</a:t>
            </a:r>
            <a:endParaRPr lang="en-US" sz="4000" kern="1200">
              <a:solidFill>
                <a:schemeClr val="tx1"/>
              </a:solidFill>
              <a:latin typeface="+mj-lt"/>
              <a:ea typeface="+mj-ea"/>
              <a:cs typeface="+mj-cs"/>
            </a:endParaRPr>
          </a:p>
        </p:txBody>
      </p:sp>
      <p:pic>
        <p:nvPicPr>
          <p:cNvPr id="13" name="Graphic 12" descr="Upward trend">
            <a:extLst>
              <a:ext uri="{FF2B5EF4-FFF2-40B4-BE49-F238E27FC236}">
                <a16:creationId xmlns:a16="http://schemas.microsoft.com/office/drawing/2014/main" id="{BB56AB9E-94D3-E33F-E8C5-45A7A42C6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81200" y="2429670"/>
            <a:ext cx="914400" cy="914400"/>
          </a:xfrm>
          <a:prstGeom prst="rect">
            <a:avLst/>
          </a:prstGeom>
        </p:spPr>
      </p:pic>
      <p:sp>
        <p:nvSpPr>
          <p:cNvPr id="3" name="Subtitle 2">
            <a:extLst>
              <a:ext uri="{FF2B5EF4-FFF2-40B4-BE49-F238E27FC236}">
                <a16:creationId xmlns:a16="http://schemas.microsoft.com/office/drawing/2014/main" id="{B7E2694D-B58E-1F14-586C-03AD43A4D626}"/>
              </a:ext>
            </a:extLst>
          </p:cNvPr>
          <p:cNvSpPr>
            <a:spLocks noGrp="1"/>
          </p:cNvSpPr>
          <p:nvPr>
            <p:ph type="subTitle" idx="1"/>
          </p:nvPr>
        </p:nvSpPr>
        <p:spPr>
          <a:xfrm>
            <a:off x="4200652" y="1030147"/>
            <a:ext cx="7153147" cy="5084903"/>
          </a:xfrm>
        </p:spPr>
        <p:txBody>
          <a:bodyPr vert="horz" lIns="91440" tIns="45720" rIns="91440" bIns="45720" rtlCol="0" anchor="ctr">
            <a:normAutofit/>
          </a:bodyPr>
          <a:lstStyle/>
          <a:p>
            <a:pPr algn="l"/>
            <a:r>
              <a:rPr lang="en-US" sz="1500"/>
              <a:t>🚀 </a:t>
            </a:r>
            <a:r>
              <a:rPr lang="en-US" sz="1500" b="1"/>
              <a:t>Speed &amp; Automation	</a:t>
            </a:r>
          </a:p>
          <a:p>
            <a:pPr marL="742950" lvl="1" indent="-228600" algn="l">
              <a:buFont typeface="Arial" panose="020B0604020202020204" pitchFamily="34" charset="0"/>
              <a:buChar char="•"/>
            </a:pPr>
            <a:r>
              <a:rPr lang="en-US" sz="1500" b="1"/>
              <a:t>Automated ingestion</a:t>
            </a:r>
            <a:r>
              <a:rPr lang="en-US" sz="1500"/>
              <a:t> of stock + news data (no manual tracking).</a:t>
            </a:r>
          </a:p>
          <a:p>
            <a:pPr marL="742950" lvl="1" indent="-228600" algn="l">
              <a:buFont typeface="Arial" panose="020B0604020202020204" pitchFamily="34" charset="0"/>
              <a:buChar char="•"/>
            </a:pPr>
            <a:r>
              <a:rPr lang="en-US" sz="1500"/>
              <a:t>Real-time analysis → faster decision-making.</a:t>
            </a:r>
            <a:endParaRPr lang="en-US" sz="1500" b="1"/>
          </a:p>
          <a:p>
            <a:pPr algn="l"/>
            <a:r>
              <a:rPr lang="en-US" sz="1500"/>
              <a:t>🎯 </a:t>
            </a:r>
            <a:r>
              <a:rPr lang="en-US" sz="1500" b="1"/>
              <a:t>Accuracy &amp; Intelligence</a:t>
            </a:r>
          </a:p>
          <a:p>
            <a:pPr marL="800100" lvl="1" indent="-228600" algn="l">
              <a:buFont typeface="Arial" panose="020B0604020202020204" pitchFamily="34" charset="0"/>
              <a:buChar char="•"/>
            </a:pPr>
            <a:r>
              <a:rPr lang="en-US" sz="1500" b="1"/>
              <a:t>AI-driven sentiment &amp; topic extraction</a:t>
            </a:r>
            <a:r>
              <a:rPr lang="en-US" sz="1500"/>
              <a:t> improves signal precision.</a:t>
            </a:r>
          </a:p>
          <a:p>
            <a:pPr marL="800100" lvl="1" indent="-228600" algn="l">
              <a:buFont typeface="Arial" panose="020B0604020202020204" pitchFamily="34" charset="0"/>
              <a:buChar char="•"/>
            </a:pPr>
            <a:r>
              <a:rPr lang="en-US" sz="1500"/>
              <a:t>Combined features (price + sentiment) → </a:t>
            </a:r>
            <a:r>
              <a:rPr lang="en-US" sz="1500" b="1"/>
              <a:t>smarter strategy validation</a:t>
            </a:r>
            <a:r>
              <a:rPr lang="en-US" sz="1500"/>
              <a:t>.</a:t>
            </a:r>
            <a:endParaRPr lang="en-US" sz="1500" b="1"/>
          </a:p>
          <a:p>
            <a:pPr algn="l"/>
            <a:r>
              <a:rPr lang="en-US" sz="1500"/>
              <a:t>🔍 </a:t>
            </a:r>
            <a:r>
              <a:rPr lang="en-US" sz="1500" b="1"/>
              <a:t>Transparency &amp; Explainability</a:t>
            </a:r>
          </a:p>
          <a:p>
            <a:pPr marL="800100" lvl="1" indent="-228600" algn="l">
              <a:buFont typeface="Arial" panose="020B0604020202020204" pitchFamily="34" charset="0"/>
              <a:buChar char="•"/>
            </a:pPr>
            <a:r>
              <a:rPr lang="en-US" sz="1500"/>
              <a:t>Each signal linked back to </a:t>
            </a:r>
            <a:r>
              <a:rPr lang="en-US" sz="1500" b="1"/>
              <a:t>articles, prices, and features</a:t>
            </a:r>
            <a:r>
              <a:rPr lang="en-US" sz="1500"/>
              <a:t>.</a:t>
            </a:r>
          </a:p>
          <a:p>
            <a:pPr marL="800100" lvl="1" indent="-228600" algn="l">
              <a:buFont typeface="Arial" panose="020B0604020202020204" pitchFamily="34" charset="0"/>
              <a:buChar char="•"/>
            </a:pPr>
            <a:r>
              <a:rPr lang="en-US" sz="1500"/>
              <a:t>Full </a:t>
            </a:r>
            <a:r>
              <a:rPr lang="en-US" sz="1500" b="1"/>
              <a:t>audit trail</a:t>
            </a:r>
            <a:r>
              <a:rPr lang="en-US" sz="1500"/>
              <a:t> for compliance &amp; debugging.</a:t>
            </a:r>
            <a:endParaRPr lang="en-US" sz="1500" b="1"/>
          </a:p>
          <a:p>
            <a:pPr algn="l"/>
            <a:r>
              <a:rPr lang="en-US" sz="1500"/>
              <a:t>📈 </a:t>
            </a:r>
            <a:r>
              <a:rPr lang="en-US" sz="1500" b="1"/>
              <a:t>Scalability &amp; Extensibility</a:t>
            </a:r>
          </a:p>
          <a:p>
            <a:pPr marL="800100" lvl="1" indent="-228600" algn="l">
              <a:buFont typeface="Arial" panose="020B0604020202020204" pitchFamily="34" charset="0"/>
              <a:buChar char="•"/>
            </a:pPr>
            <a:r>
              <a:rPr lang="en-US" sz="1500"/>
              <a:t>Cloud-native (Snowflake) → handles </a:t>
            </a:r>
            <a:r>
              <a:rPr lang="en-US" sz="1500" b="1"/>
              <a:t>large datasets</a:t>
            </a:r>
            <a:r>
              <a:rPr lang="en-US" sz="1500"/>
              <a:t> without infra headaches.</a:t>
            </a:r>
          </a:p>
          <a:p>
            <a:pPr marL="800100" lvl="1" indent="-228600" algn="l">
              <a:buFont typeface="Arial" panose="020B0604020202020204" pitchFamily="34" charset="0"/>
              <a:buChar char="•"/>
            </a:pPr>
            <a:r>
              <a:rPr lang="en-US" sz="1500"/>
              <a:t>New data sources (Twitter, alt-data) can be </a:t>
            </a:r>
            <a:r>
              <a:rPr lang="en-US" sz="1500" b="1"/>
              <a:t>plugged in seamlessly</a:t>
            </a:r>
            <a:r>
              <a:rPr lang="en-US" sz="1500"/>
              <a:t>.</a:t>
            </a:r>
            <a:endParaRPr lang="en-US" sz="1500" b="1"/>
          </a:p>
          <a:p>
            <a:pPr algn="l"/>
            <a:r>
              <a:rPr lang="en-US" sz="1500"/>
              <a:t>💰 </a:t>
            </a:r>
            <a:r>
              <a:rPr lang="en-US" sz="1500" b="1"/>
              <a:t>Business Value</a:t>
            </a:r>
          </a:p>
          <a:p>
            <a:pPr marL="742950" lvl="1" indent="-228600" algn="l">
              <a:buFont typeface="Arial" panose="020B0604020202020204" pitchFamily="34" charset="0"/>
              <a:buChar char="•"/>
            </a:pPr>
            <a:r>
              <a:rPr lang="en-US" sz="1500" b="1"/>
              <a:t>Reduce time-to-market</a:t>
            </a:r>
            <a:r>
              <a:rPr lang="en-US" sz="1500"/>
              <a:t> for new strategies.</a:t>
            </a:r>
          </a:p>
          <a:p>
            <a:pPr marL="742950" lvl="1" indent="-228600" algn="l">
              <a:buFont typeface="Arial" panose="020B0604020202020204" pitchFamily="34" charset="0"/>
              <a:buChar char="•"/>
            </a:pPr>
            <a:r>
              <a:rPr lang="en-US" sz="1500" b="1"/>
              <a:t>Boost returns</a:t>
            </a:r>
            <a:r>
              <a:rPr lang="en-US" sz="1500"/>
              <a:t> by integrating news-driven signals into trading models.</a:t>
            </a:r>
            <a:endParaRPr lang="en-US" sz="1500" dirty="0"/>
          </a:p>
        </p:txBody>
      </p:sp>
      <p:pic>
        <p:nvPicPr>
          <p:cNvPr id="6" name="Picture 5">
            <a:extLst>
              <a:ext uri="{FF2B5EF4-FFF2-40B4-BE49-F238E27FC236}">
                <a16:creationId xmlns:a16="http://schemas.microsoft.com/office/drawing/2014/main" id="{053BD327-B218-9CCA-7BB9-144F82328591}"/>
              </a:ext>
            </a:extLst>
          </p:cNvPr>
          <p:cNvPicPr>
            <a:picLocks noChangeAspect="1"/>
          </p:cNvPicPr>
          <p:nvPr/>
        </p:nvPicPr>
        <p:blipFill>
          <a:blip r:embed="rId4"/>
          <a:stretch>
            <a:fillRect/>
          </a:stretch>
        </p:blipFill>
        <p:spPr>
          <a:xfrm>
            <a:off x="1" y="-26737"/>
            <a:ext cx="12188952" cy="769687"/>
          </a:xfrm>
          <a:prstGeom prst="rect">
            <a:avLst/>
          </a:prstGeom>
        </p:spPr>
      </p:pic>
    </p:spTree>
    <p:extLst>
      <p:ext uri="{BB962C8B-B14F-4D97-AF65-F5344CB8AC3E}">
        <p14:creationId xmlns:p14="http://schemas.microsoft.com/office/powerpoint/2010/main" val="3365716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C96102-1E9F-0B74-551E-6DACAE7256C1}"/>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167335-74A0-5CE4-8D10-9CCCB4C8DF49}"/>
              </a:ext>
            </a:extLst>
          </p:cNvPr>
          <p:cNvSpPr>
            <a:spLocks noGrp="1"/>
          </p:cNvSpPr>
          <p:nvPr>
            <p:ph type="ctrTitle"/>
          </p:nvPr>
        </p:nvSpPr>
        <p:spPr>
          <a:xfrm>
            <a:off x="451646" y="5739028"/>
            <a:ext cx="8227568" cy="1118972"/>
          </a:xfrm>
        </p:spPr>
        <p:txBody>
          <a:bodyPr anchor="ctr">
            <a:normAutofit/>
          </a:bodyPr>
          <a:lstStyle/>
          <a:p>
            <a:pPr algn="l"/>
            <a:r>
              <a:rPr lang="en-IN" sz="4000" dirty="0">
                <a:solidFill>
                  <a:schemeClr val="tx2"/>
                </a:solidFill>
              </a:rPr>
              <a:t>⚙️ </a:t>
            </a:r>
            <a:r>
              <a:rPr lang="en-IN" sz="4000" b="1" dirty="0">
                <a:solidFill>
                  <a:schemeClr val="tx2"/>
                </a:solidFill>
              </a:rPr>
              <a:t>Technical Stack – </a:t>
            </a:r>
            <a:r>
              <a:rPr lang="en-IN" sz="4000" b="1" dirty="0" err="1">
                <a:solidFill>
                  <a:schemeClr val="tx2"/>
                </a:solidFill>
              </a:rPr>
              <a:t>StratifyAI</a:t>
            </a:r>
            <a:endParaRPr lang="en-IN" sz="4000" b="1" dirty="0">
              <a:solidFill>
                <a:schemeClr val="tx2"/>
              </a:solidFill>
            </a:endParaRPr>
          </a:p>
        </p:txBody>
      </p:sp>
      <p:sp>
        <p:nvSpPr>
          <p:cNvPr id="3" name="Subtitle 2">
            <a:extLst>
              <a:ext uri="{FF2B5EF4-FFF2-40B4-BE49-F238E27FC236}">
                <a16:creationId xmlns:a16="http://schemas.microsoft.com/office/drawing/2014/main" id="{0BE8723F-1E27-C9E8-D7DB-A1AA319803B4}"/>
              </a:ext>
            </a:extLst>
          </p:cNvPr>
          <p:cNvSpPr>
            <a:spLocks noGrp="1"/>
          </p:cNvSpPr>
          <p:nvPr>
            <p:ph type="subTitle" idx="1"/>
          </p:nvPr>
        </p:nvSpPr>
        <p:spPr>
          <a:xfrm>
            <a:off x="804672" y="4980231"/>
            <a:ext cx="9163757" cy="450447"/>
          </a:xfrm>
        </p:spPr>
        <p:txBody>
          <a:bodyPr anchor="ctr">
            <a:normAutofit/>
          </a:bodyPr>
          <a:lstStyle/>
          <a:p>
            <a:pPr algn="l"/>
            <a:endParaRPr lang="en-IN" sz="2000" b="1">
              <a:solidFill>
                <a:schemeClr val="tx2"/>
              </a:solidFill>
            </a:endParaRPr>
          </a:p>
          <a:p>
            <a:pPr lvl="1" algn="l"/>
            <a:endParaRPr lang="en-IN" b="1">
              <a:solidFill>
                <a:schemeClr val="tx2"/>
              </a:solidFill>
            </a:endParaRPr>
          </a:p>
        </p:txBody>
      </p:sp>
      <p:grpSp>
        <p:nvGrpSpPr>
          <p:cNvPr id="32" name="Group 31">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33" name="Freeform: Shape 32">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6" name="Freeform: Shape 35">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descr="A screenshot of a computer&#10;&#10;AI-generated content may be incorrect.">
            <a:extLst>
              <a:ext uri="{FF2B5EF4-FFF2-40B4-BE49-F238E27FC236}">
                <a16:creationId xmlns:a16="http://schemas.microsoft.com/office/drawing/2014/main" id="{A28E8FCC-5E58-227F-B006-70F866BC4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813" y="1407292"/>
            <a:ext cx="11014068" cy="4102740"/>
          </a:xfrm>
          <a:prstGeom prst="rect">
            <a:avLst/>
          </a:prstGeom>
        </p:spPr>
      </p:pic>
      <p:grpSp>
        <p:nvGrpSpPr>
          <p:cNvPr id="38" name="Group 37">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39" name="Freeform: Shape 38">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23515E73-077E-E40C-8E84-8AD3759849BF}"/>
              </a:ext>
            </a:extLst>
          </p:cNvPr>
          <p:cNvPicPr>
            <a:picLocks noChangeAspect="1"/>
          </p:cNvPicPr>
          <p:nvPr/>
        </p:nvPicPr>
        <p:blipFill>
          <a:blip r:embed="rId3"/>
          <a:stretch>
            <a:fillRect/>
          </a:stretch>
        </p:blipFill>
        <p:spPr>
          <a:xfrm>
            <a:off x="-6401" y="-13858"/>
            <a:ext cx="12208734" cy="769687"/>
          </a:xfrm>
          <a:prstGeom prst="rect">
            <a:avLst/>
          </a:prstGeom>
        </p:spPr>
      </p:pic>
    </p:spTree>
    <p:extLst>
      <p:ext uri="{BB962C8B-B14F-4D97-AF65-F5344CB8AC3E}">
        <p14:creationId xmlns:p14="http://schemas.microsoft.com/office/powerpoint/2010/main" val="29408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8">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BBAFC1-85C1-D384-98CF-9E256716E358}"/>
              </a:ext>
            </a:extLst>
          </p:cNvPr>
          <p:cNvSpPr>
            <a:spLocks noGrp="1"/>
          </p:cNvSpPr>
          <p:nvPr>
            <p:ph type="title"/>
          </p:nvPr>
        </p:nvSpPr>
        <p:spPr>
          <a:xfrm>
            <a:off x="621792" y="1161288"/>
            <a:ext cx="3552275" cy="4680712"/>
          </a:xfrm>
        </p:spPr>
        <p:txBody>
          <a:bodyPr>
            <a:normAutofit/>
          </a:bodyPr>
          <a:lstStyle/>
          <a:p>
            <a:r>
              <a:rPr lang="en-IN" sz="4000" b="1"/>
              <a:t>🏗️StratifyAI System Architecture</a:t>
            </a:r>
            <a:br>
              <a:rPr lang="en-IN" sz="4000" b="1"/>
            </a:br>
            <a:r>
              <a:rPr lang="en-IN" sz="2000"/>
              <a:t>1️⃣ Data Integration</a:t>
            </a:r>
            <a:endParaRPr lang="en-IN" sz="2000" b="1" dirty="0"/>
          </a:p>
        </p:txBody>
      </p:sp>
      <p:sp>
        <p:nvSpPr>
          <p:cNvPr id="38" name="Rectangle 3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Rectangle 5">
            <a:extLst>
              <a:ext uri="{FF2B5EF4-FFF2-40B4-BE49-F238E27FC236}">
                <a16:creationId xmlns:a16="http://schemas.microsoft.com/office/drawing/2014/main" id="{51983FE0-1980-3CE0-0474-2B80F4AAF855}"/>
              </a:ext>
            </a:extLst>
          </p:cNvPr>
          <p:cNvSpPr>
            <a:spLocks noGrp="1" noChangeArrowheads="1"/>
          </p:cNvSpPr>
          <p:nvPr>
            <p:ph idx="1"/>
          </p:nvPr>
        </p:nvSpPr>
        <p:spPr bwMode="auto">
          <a:xfrm>
            <a:off x="5106078" y="1595666"/>
            <a:ext cx="6798733"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IN" sz="2000" b="1" dirty="0"/>
              <a:t>How:</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Collect </a:t>
            </a:r>
            <a:r>
              <a:rPr kumimoji="0" lang="en-US" altLang="en-US" sz="1800" b="1" i="0" u="none" strike="noStrike" cap="none" normalizeH="0" baseline="0" dirty="0">
                <a:ln>
                  <a:noFill/>
                </a:ln>
                <a:solidFill>
                  <a:schemeClr val="tx1"/>
                </a:solidFill>
                <a:effectLst/>
                <a:latin typeface="Arial" panose="020B0604020202020204" pitchFamily="34" charset="0"/>
              </a:rPr>
              <a:t>real-time stock prices</a:t>
            </a:r>
            <a:r>
              <a:rPr kumimoji="0" lang="en-US" altLang="en-US" sz="1800" b="0" i="0" u="none" strike="noStrike" cap="none" normalizeH="0" baseline="0" dirty="0">
                <a:ln>
                  <a:noFill/>
                </a:ln>
                <a:solidFill>
                  <a:schemeClr val="tx1"/>
                </a:solidFill>
                <a:effectLst/>
                <a:latin typeface="Arial" panose="020B0604020202020204" pitchFamily="34" charset="0"/>
              </a:rPr>
              <a:t> from Alpha Vantage API.</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Gather </a:t>
            </a:r>
            <a:r>
              <a:rPr kumimoji="0" lang="en-US" altLang="en-US" sz="1800" b="1" i="0" u="none" strike="noStrike" cap="none" normalizeH="0" baseline="0" dirty="0">
                <a:ln>
                  <a:noFill/>
                </a:ln>
                <a:solidFill>
                  <a:schemeClr val="tx1"/>
                </a:solidFill>
                <a:effectLst/>
                <a:latin typeface="Arial" panose="020B0604020202020204" pitchFamily="34" charset="0"/>
              </a:rPr>
              <a:t>financial news</a:t>
            </a:r>
            <a:r>
              <a:rPr kumimoji="0" lang="en-US" altLang="en-US" sz="1800" b="0" i="0" u="none" strike="noStrike" cap="none" normalizeH="0" baseline="0" dirty="0">
                <a:ln>
                  <a:noFill/>
                </a:ln>
                <a:solidFill>
                  <a:schemeClr val="tx1"/>
                </a:solidFill>
                <a:effectLst/>
                <a:latin typeface="Arial" panose="020B0604020202020204" pitchFamily="34" charset="0"/>
              </a:rPr>
              <a:t> via free APIs or web crawlers.</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Orchestrate ingestion, scheduling, and retries using </a:t>
            </a:r>
            <a:r>
              <a:rPr kumimoji="0" lang="en-US" altLang="en-US" sz="1800" b="1" i="0" u="none" strike="noStrike" cap="none" normalizeH="0" baseline="0" dirty="0">
                <a:ln>
                  <a:noFill/>
                </a:ln>
                <a:solidFill>
                  <a:schemeClr val="tx1"/>
                </a:solidFill>
                <a:effectLst/>
                <a:latin typeface="Arial" panose="020B0604020202020204" pitchFamily="34" charset="0"/>
              </a:rPr>
              <a:t>n8n</a:t>
            </a:r>
            <a:r>
              <a:rPr kumimoji="0" lang="en-US" altLang="en-US" sz="1800" b="0" i="0" u="none" strike="noStrike" cap="none" normalizeH="0" baseline="0" dirty="0">
                <a:ln>
                  <a:noFill/>
                </a:ln>
                <a:solidFill>
                  <a:schemeClr val="tx1"/>
                </a:solidFill>
                <a:effectLst/>
                <a:latin typeface="Arial" panose="020B0604020202020204" pitchFamily="34" charset="0"/>
              </a:rPr>
              <a:t>.</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Store raw data in Snowflake.</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Why Unique: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Unified ingestion of structured + unstructured data</a:t>
            </a:r>
            <a:r>
              <a:rPr kumimoji="0" lang="en-US" altLang="en-US" sz="1800" b="0" i="0" u="none" strike="noStrike" cap="none" normalizeH="0" baseline="0" dirty="0">
                <a:ln>
                  <a:noFill/>
                </a:ln>
                <a:solidFill>
                  <a:schemeClr val="tx1"/>
                </a:solidFill>
                <a:effectLst/>
                <a:latin typeface="Arial" panose="020B0604020202020204" pitchFamily="34" charset="0"/>
              </a:rPr>
              <a:t> in one platform.</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Automated, scalable, and cloud-native → minimal manual intervention.</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FA0D7FEC-9BC2-8BA4-3FA0-FF9841836FB4}"/>
              </a:ext>
            </a:extLst>
          </p:cNvPr>
          <p:cNvPicPr>
            <a:picLocks noChangeAspect="1"/>
          </p:cNvPicPr>
          <p:nvPr/>
        </p:nvPicPr>
        <p:blipFill>
          <a:blip r:embed="rId2"/>
          <a:stretch>
            <a:fillRect/>
          </a:stretch>
        </p:blipFill>
        <p:spPr>
          <a:xfrm>
            <a:off x="0" y="-21388"/>
            <a:ext cx="12191999" cy="769687"/>
          </a:xfrm>
          <a:prstGeom prst="rect">
            <a:avLst/>
          </a:prstGeom>
        </p:spPr>
      </p:pic>
    </p:spTree>
    <p:extLst>
      <p:ext uri="{BB962C8B-B14F-4D97-AF65-F5344CB8AC3E}">
        <p14:creationId xmlns:p14="http://schemas.microsoft.com/office/powerpoint/2010/main" val="3575265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11f69597-1723-4eef-9107-d32f8b34fd24}" enabled="1" method="Privileged" siteId="{f06fa858-824b-4a85-aacb-f372cfdc282e}" contentBits="0" removed="0"/>
</clbl:labelList>
</file>

<file path=docProps/app.xml><?xml version="1.0" encoding="utf-8"?>
<Properties xmlns="http://schemas.openxmlformats.org/officeDocument/2006/extended-properties" xmlns:vt="http://schemas.openxmlformats.org/officeDocument/2006/docPropsVTypes">
  <TotalTime>384</TotalTime>
  <Words>1153</Words>
  <Application>Microsoft Office PowerPoint</Application>
  <PresentationFormat>Widescreen</PresentationFormat>
  <Paragraphs>128</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Noto Sans JP</vt:lpstr>
      <vt:lpstr>Abadi</vt:lpstr>
      <vt:lpstr>Aptos</vt:lpstr>
      <vt:lpstr>Aptos Display</vt:lpstr>
      <vt:lpstr>Arial</vt:lpstr>
      <vt:lpstr>Calibri</vt:lpstr>
      <vt:lpstr>Helvetica Neue Medium</vt:lpstr>
      <vt:lpstr>Office Theme</vt:lpstr>
      <vt:lpstr>PowerPoint Presentation</vt:lpstr>
      <vt:lpstr> StratifyAI 🚀 Signal Extraction &amp; Backtesting Platform</vt:lpstr>
      <vt:lpstr>🔎 Meaning Behind “StratifyAI”</vt:lpstr>
      <vt:lpstr>🌟 What Customers Can Expect</vt:lpstr>
      <vt:lpstr>🔑 Features of the StratifyAI</vt:lpstr>
      <vt:lpstr>🔑 Features of the StratifyAI</vt:lpstr>
      <vt:lpstr>🔵 Benefits of StratifyAI</vt:lpstr>
      <vt:lpstr>⚙️ Technical Stack – StratifyAI</vt:lpstr>
      <vt:lpstr>🏗️StratifyAI System Architecture 1️⃣ Data Integration</vt:lpstr>
      <vt:lpstr>🏗️StratifyAI System Architecture 2️⃣ Signal &amp; Feature Engineering</vt:lpstr>
      <vt:lpstr>🏗️StratifyAI System Architecture 3️⃣ Backtesting &amp; Traceability</vt:lpstr>
      <vt:lpstr>Pipeline Overview</vt:lpstr>
      <vt:lpstr>Snapshot of the      StratifyAI n8n Automation workflow </vt:lpstr>
      <vt:lpstr>🚀 Future Development </vt:lpstr>
      <vt:lpstr>📌 To explore StratifyAI in depth: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Saurabh Kure</dc:creator>
  <cp:lastModifiedBy>Saurabh Kure</cp:lastModifiedBy>
  <cp:revision>48</cp:revision>
  <dcterms:created xsi:type="dcterms:W3CDTF">2025-09-28T07:03:59Z</dcterms:created>
  <dcterms:modified xsi:type="dcterms:W3CDTF">2025-09-28T13:28:30Z</dcterms:modified>
</cp:coreProperties>
</file>