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60" r:id="rId4"/>
    <p:sldId id="262" r:id="rId5"/>
    <p:sldId id="263" r:id="rId6"/>
    <p:sldId id="264" r:id="rId7"/>
    <p:sldId id="280" r:id="rId8"/>
    <p:sldId id="266" r:id="rId9"/>
    <p:sldId id="276" r:id="rId10"/>
    <p:sldId id="277" r:id="rId11"/>
    <p:sldId id="278" r:id="rId12"/>
    <p:sldId id="279" r:id="rId13"/>
    <p:sldId id="275" r:id="rId14"/>
    <p:sldId id="273" r:id="rId15"/>
    <p:sldId id="274" r:id="rId16"/>
    <p:sldId id="259" r:id="rId17"/>
  </p:sldIdLst>
  <p:sldSz cx="9144000" cy="6858000" type="screen4x3"/>
  <p:notesSz cx="7099300" cy="10234613"/>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3790" autoAdjust="0"/>
  </p:normalViewPr>
  <p:slideViewPr>
    <p:cSldViewPr snapToGrid="0">
      <p:cViewPr varScale="1">
        <p:scale>
          <a:sx n="80" d="100"/>
          <a:sy n="80" d="100"/>
        </p:scale>
        <p:origin x="1522" y="38"/>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Pisal" userId="d07990cfec23914c" providerId="LiveId" clId="{C7743642-DAC3-411E-A923-9E68398A0BE0}"/>
    <pc:docChg chg="undo custSel addSld modSld sldOrd">
      <pc:chgData name="Saurabh Pisal" userId="d07990cfec23914c" providerId="LiveId" clId="{C7743642-DAC3-411E-A923-9E68398A0BE0}" dt="2023-11-01T16:10:39.017" v="43" actId="27636"/>
      <pc:docMkLst>
        <pc:docMk/>
      </pc:docMkLst>
      <pc:sldChg chg="modSp mod">
        <pc:chgData name="Saurabh Pisal" userId="d07990cfec23914c" providerId="LiveId" clId="{C7743642-DAC3-411E-A923-9E68398A0BE0}" dt="2023-11-01T13:55:24.866" v="29" actId="20577"/>
        <pc:sldMkLst>
          <pc:docMk/>
          <pc:sldMk cId="0" sldId="256"/>
        </pc:sldMkLst>
        <pc:spChg chg="mod">
          <ac:chgData name="Saurabh Pisal" userId="d07990cfec23914c" providerId="LiveId" clId="{C7743642-DAC3-411E-A923-9E68398A0BE0}" dt="2023-11-01T13:55:24.866" v="29" actId="20577"/>
          <ac:spMkLst>
            <pc:docMk/>
            <pc:sldMk cId="0" sldId="256"/>
            <ac:spMk id="8" creationId="{00000000-0000-0000-0000-000000000000}"/>
          </ac:spMkLst>
        </pc:spChg>
      </pc:sldChg>
      <pc:sldChg chg="modSp mod">
        <pc:chgData name="Saurabh Pisal" userId="d07990cfec23914c" providerId="LiveId" clId="{C7743642-DAC3-411E-A923-9E68398A0BE0}" dt="2023-11-01T13:31:34.501" v="3" actId="27636"/>
        <pc:sldMkLst>
          <pc:docMk/>
          <pc:sldMk cId="3044935457" sldId="260"/>
        </pc:sldMkLst>
        <pc:spChg chg="mod">
          <ac:chgData name="Saurabh Pisal" userId="d07990cfec23914c" providerId="LiveId" clId="{C7743642-DAC3-411E-A923-9E68398A0BE0}" dt="2023-11-01T13:31:34.501" v="3" actId="27636"/>
          <ac:spMkLst>
            <pc:docMk/>
            <pc:sldMk cId="3044935457" sldId="260"/>
            <ac:spMk id="8" creationId="{497BD1CC-6F5F-953D-2736-BD40ABE845B1}"/>
          </ac:spMkLst>
        </pc:spChg>
      </pc:sldChg>
      <pc:sldChg chg="modSp mod">
        <pc:chgData name="Saurabh Pisal" userId="d07990cfec23914c" providerId="LiveId" clId="{C7743642-DAC3-411E-A923-9E68398A0BE0}" dt="2023-11-01T16:10:39.017" v="43" actId="27636"/>
        <pc:sldMkLst>
          <pc:docMk/>
          <pc:sldMk cId="1008031712" sldId="274"/>
        </pc:sldMkLst>
        <pc:spChg chg="mod">
          <ac:chgData name="Saurabh Pisal" userId="d07990cfec23914c" providerId="LiveId" clId="{C7743642-DAC3-411E-A923-9E68398A0BE0}" dt="2023-11-01T16:10:39.017" v="43" actId="27636"/>
          <ac:spMkLst>
            <pc:docMk/>
            <pc:sldMk cId="1008031712" sldId="274"/>
            <ac:spMk id="5" creationId="{48961714-8DCC-7D38-9650-BFC5633DCBDE}"/>
          </ac:spMkLst>
        </pc:spChg>
      </pc:sldChg>
      <pc:sldChg chg="modSp mod">
        <pc:chgData name="Saurabh Pisal" userId="d07990cfec23914c" providerId="LiveId" clId="{C7743642-DAC3-411E-A923-9E68398A0BE0}" dt="2023-11-01T13:55:09.431" v="21" actId="5793"/>
        <pc:sldMkLst>
          <pc:docMk/>
          <pc:sldMk cId="1543830507" sldId="278"/>
        </pc:sldMkLst>
        <pc:spChg chg="mod">
          <ac:chgData name="Saurabh Pisal" userId="d07990cfec23914c" providerId="LiveId" clId="{C7743642-DAC3-411E-A923-9E68398A0BE0}" dt="2023-11-01T13:55:09.431" v="21" actId="5793"/>
          <ac:spMkLst>
            <pc:docMk/>
            <pc:sldMk cId="1543830507" sldId="278"/>
            <ac:spMk id="3" creationId="{3B4A253B-6B5B-E3C1-8F71-7B7434F9C280}"/>
          </ac:spMkLst>
        </pc:spChg>
      </pc:sldChg>
      <pc:sldChg chg="ord">
        <pc:chgData name="Saurabh Pisal" userId="d07990cfec23914c" providerId="LiveId" clId="{C7743642-DAC3-411E-A923-9E68398A0BE0}" dt="2023-11-01T16:03:02.393" v="33"/>
        <pc:sldMkLst>
          <pc:docMk/>
          <pc:sldMk cId="1267495056" sldId="279"/>
        </pc:sldMkLst>
      </pc:sldChg>
      <pc:sldChg chg="addSp delSp modSp new mod">
        <pc:chgData name="Saurabh Pisal" userId="d07990cfec23914c" providerId="LiveId" clId="{C7743642-DAC3-411E-A923-9E68398A0BE0}" dt="2023-11-01T16:03:45.027" v="41" actId="14100"/>
        <pc:sldMkLst>
          <pc:docMk/>
          <pc:sldMk cId="1056706540" sldId="280"/>
        </pc:sldMkLst>
        <pc:spChg chg="del">
          <ac:chgData name="Saurabh Pisal" userId="d07990cfec23914c" providerId="LiveId" clId="{C7743642-DAC3-411E-A923-9E68398A0BE0}" dt="2023-11-01T16:03:16.817" v="35" actId="21"/>
          <ac:spMkLst>
            <pc:docMk/>
            <pc:sldMk cId="1056706540" sldId="280"/>
            <ac:spMk id="2" creationId="{DA4AEB24-2419-F983-10A5-AD655506EF6C}"/>
          </ac:spMkLst>
        </pc:spChg>
        <pc:spChg chg="del mod">
          <ac:chgData name="Saurabh Pisal" userId="d07990cfec23914c" providerId="LiveId" clId="{C7743642-DAC3-411E-A923-9E68398A0BE0}" dt="2023-11-01T16:03:34.806" v="37" actId="931"/>
          <ac:spMkLst>
            <pc:docMk/>
            <pc:sldMk cId="1056706540" sldId="280"/>
            <ac:spMk id="3" creationId="{10D4578B-D97C-F720-75F5-6F95EABD3DAC}"/>
          </ac:spMkLst>
        </pc:spChg>
        <pc:picChg chg="add mod">
          <ac:chgData name="Saurabh Pisal" userId="d07990cfec23914c" providerId="LiveId" clId="{C7743642-DAC3-411E-A923-9E68398A0BE0}" dt="2023-11-01T16:03:45.027" v="41" actId="14100"/>
          <ac:picMkLst>
            <pc:docMk/>
            <pc:sldMk cId="1056706540" sldId="280"/>
            <ac:picMk id="5" creationId="{23D5DE13-BD0E-5CFD-9A92-78AC80E384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IN" dirty="0"/>
              <a:t>Prof.H.S.Chaudhari</a:t>
            </a:r>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D2DA370-CFAC-4D94-9319-C85DD3E3FDC1}" type="datetime7">
              <a:rPr lang="en-US" smtClean="0"/>
              <a:t>Nov-23</a:t>
            </a:fld>
            <a:endParaRPr lang="en-IN"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IN"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IN"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D1F92267-EFF8-4329-93E7-1C990D1A156B}" type="slidenum">
              <a:rPr lang="en-IN" smtClean="0"/>
              <a:t>‹#›</a:t>
            </a:fld>
            <a:endParaRPr lang="en-IN" dirty="0"/>
          </a:p>
        </p:txBody>
      </p:sp>
    </p:spTree>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Nov-23</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Nov-23</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Prof.H.S.Chaudhari</a:t>
            </a:r>
            <a:endParaRPr lang="en-IN" dirty="0"/>
          </a:p>
        </p:txBody>
      </p:sp>
      <p:sp>
        <p:nvSpPr>
          <p:cNvPr id="5" name="Date Placeholder 4"/>
          <p:cNvSpPr>
            <a:spLocks noGrp="1"/>
          </p:cNvSpPr>
          <p:nvPr>
            <p:ph type="dt" idx="1"/>
          </p:nvPr>
        </p:nvSpPr>
        <p:spPr/>
        <p:txBody>
          <a:bodyPr/>
          <a:lstStyle/>
          <a:p>
            <a:fld id="{8D2DA370-CFAC-4D94-9319-C85DD3E3FDC1}" type="datetime7">
              <a:rPr lang="en-US" smtClean="0"/>
              <a:t>Nov-23</a:t>
            </a:fld>
            <a:endParaRPr lang="en-IN" dirty="0"/>
          </a:p>
        </p:txBody>
      </p:sp>
      <p:sp>
        <p:nvSpPr>
          <p:cNvPr id="6" name="Footer Placeholder 5"/>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257842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Nov-23</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48611B74-64C0-4E07-AFCF-F5DA0729CEEB}" type="datetime1">
              <a:rPr lang="en-US" smtClean="0"/>
              <a:t>11/2/2023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5DF56-8F09-4323-999B-FBDA9B4BCDC9}"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619013-710D-401D-A803-3AF9E45149ED}"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33A865-8053-4249-A831-F7B99E25D749}"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F55EDB-D711-494C-B399-05C1CE806FAF}"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1599F37-469B-4885-85CF-6B4EE5CB4301}"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0E6E0C-64D0-45D7-8176-0E054F69D64A}"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D6ABF73-4C85-4D56-9E68-0A4B06E6C90F}"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FE1F0AA-09F9-4C73-90C3-1696F7423223}"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B95BCD-90A1-405C-B1A0-F8EDBB750510}"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EDCDE085-4191-4684-B4ED-7FEB3DEC8EC1}"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F6345689-1F9C-415E-BA03-5363CF016084}" type="datetime1">
              <a:rPr lang="en-US" smtClean="0"/>
              <a:t>11/2/2023</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08293"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Seminar and Technical Communication</a:t>
            </a:r>
          </a:p>
          <a:p>
            <a:pPr algn="ctr"/>
            <a:r>
              <a:rPr lang="en-IN" b="1" dirty="0">
                <a:solidFill>
                  <a:srgbClr val="7030A0"/>
                </a:solidFill>
                <a:latin typeface="Times New Roman" panose="02020603050405020304" pitchFamily="18" charset="0"/>
                <a:cs typeface="Times New Roman" panose="02020603050405020304" pitchFamily="18" charset="0"/>
              </a:rPr>
              <a:t>Department:- Information Technology</a:t>
            </a:r>
          </a:p>
          <a:p>
            <a:pPr algn="ctr"/>
            <a:endParaRPr lang="en-IN" b="1" dirty="0">
              <a:solidFill>
                <a:schemeClr val="accent5">
                  <a:lumMod val="50000"/>
                </a:schemeClr>
              </a:solidFill>
              <a:latin typeface="Times New Roman" panose="02020603050405020304" pitchFamily="18" charset="0"/>
            </a:endParaRPr>
          </a:p>
        </p:txBody>
      </p:sp>
      <p:sp>
        <p:nvSpPr>
          <p:cNvPr id="8" name="Rectangle 2"/>
          <p:cNvSpPr>
            <a:spLocks noGrp="1" noChangeArrowheads="1"/>
          </p:cNvSpPr>
          <p:nvPr>
            <p:ph type="subTitle" idx="1"/>
          </p:nvPr>
        </p:nvSpPr>
        <p:spPr>
          <a:xfrm>
            <a:off x="1173480" y="857250"/>
            <a:ext cx="7970520" cy="5619115"/>
          </a:xfrm>
          <a:ln>
            <a:noFill/>
          </a:ln>
          <a:scene3d>
            <a:camera prst="orthographicFront"/>
            <a:lightRig rig="threePt" dir="t"/>
          </a:scene3d>
          <a:sp3d>
            <a:bevelT w="114300" prst="artDeco"/>
          </a:sp3d>
        </p:spPr>
        <p:txBody>
          <a:bodyPr>
            <a:normAutofit fontScale="97500" lnSpcReduction="10000"/>
          </a:bodyPr>
          <a:lstStyle/>
          <a:p>
            <a:pPr algn="ctr"/>
            <a:br>
              <a:rPr lang="en-IN" sz="2700" dirty="0"/>
            </a:br>
            <a:r>
              <a:rPr lang="en-IN" sz="1800" b="1" dirty="0">
                <a:latin typeface="Times New Roman" panose="02020603050405020304" pitchFamily="18" charset="0"/>
              </a:rPr>
              <a:t>A</a:t>
            </a:r>
          </a:p>
          <a:p>
            <a:pPr algn="ctr"/>
            <a:r>
              <a:rPr lang="en-IN" sz="1800" b="1" dirty="0">
                <a:latin typeface="Times New Roman" panose="02020603050405020304" pitchFamily="18" charset="0"/>
              </a:rPr>
              <a:t> Seminar presentation </a:t>
            </a:r>
          </a:p>
          <a:p>
            <a:pPr algn="ctr"/>
            <a:r>
              <a:rPr lang="en-IN" sz="1800" b="1" dirty="0">
                <a:latin typeface="Times New Roman" panose="02020603050405020304" pitchFamily="18" charset="0"/>
              </a:rPr>
              <a:t>on</a:t>
            </a:r>
            <a:endParaRPr lang="en-IN" sz="2100" b="1" dirty="0">
              <a:latin typeface="Times New Roman" panose="02020603050405020304" pitchFamily="18" charset="0"/>
            </a:endParaRPr>
          </a:p>
          <a:p>
            <a:pPr algn="ctr"/>
            <a:r>
              <a:rPr lang="en-IN" sz="2400" b="1" dirty="0">
                <a:latin typeface="Times New Roman" panose="02020603050405020304" pitchFamily="18" charset="0"/>
              </a:rPr>
              <a:t>“ HELMET DETECTION WITH NUMBER PLATE RECOGNITION”</a:t>
            </a:r>
          </a:p>
          <a:p>
            <a:pPr algn="ctr"/>
            <a:endPar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a:p>
            <a:pPr algn="ctr"/>
            <a:r>
              <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rPr>
              <a:t>Prepared By</a:t>
            </a:r>
          </a:p>
          <a:p>
            <a:pPr algn="ct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      Mr. Saurabh Umesh Pisal	</a:t>
            </a: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Exam Seat No.   </a:t>
            </a:r>
            <a:endParaRPr lang="en-IN" sz="2100"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Guided by</a:t>
            </a: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Prof. Sonali Dongare</a:t>
            </a: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PCET’S &amp; NMVPM’S</a:t>
            </a: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NUTAN MAHARASHTRA INSTT. OF ENGG. &amp; TECH. Pune</a:t>
            </a: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a:t>
            </a:r>
            <a:r>
              <a:rPr lang="en-IN" sz="1400" b="1">
                <a:latin typeface="Times New Roman" panose="02020603050405020304" pitchFamily="18" charset="0"/>
                <a:cs typeface="Times New Roman" panose="02020603050405020304" pitchFamily="18" charset="0"/>
              </a:rPr>
              <a:t>Year  2023-24</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C3E61-02C3-1F6A-D79B-44FF24E4FBC3}"/>
              </a:ext>
            </a:extLst>
          </p:cNvPr>
          <p:cNvSpPr txBox="1"/>
          <p:nvPr/>
        </p:nvSpPr>
        <p:spPr>
          <a:xfrm>
            <a:off x="1171575" y="212527"/>
            <a:ext cx="7800975"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Real-time 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real-time video streaming or image capture to continuously process incoming data from cameras and sources.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low-latency processing for immediate detection and recognition.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Alert and Notification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an alert mechanism to trigger notifications when a helmet violation or number plate issue is detected.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Notify relevant authorities or stakeholders in real-time.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Database and Logging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Store the recognized number plate data, violation details, and images or videos for auditing and evidence purposes.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user-friendly interface for administrators and law enforcement personnel to monitor and manage the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Display real-time alerts, violation reports, and access recorded data.</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the system can be easily deployed on various platforms, including edge devices and cloud servers.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Plan for scalability to accommodate a larger number of cameras and users.</a:t>
            </a:r>
          </a:p>
        </p:txBody>
      </p:sp>
    </p:spTree>
    <p:extLst>
      <p:ext uri="{BB962C8B-B14F-4D97-AF65-F5344CB8AC3E}">
        <p14:creationId xmlns:p14="http://schemas.microsoft.com/office/powerpoint/2010/main" val="12399308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4A253B-6B5B-E3C1-8F71-7B7434F9C280}"/>
              </a:ext>
            </a:extLst>
          </p:cNvPr>
          <p:cNvSpPr txBox="1"/>
          <p:nvPr/>
        </p:nvSpPr>
        <p:spPr>
          <a:xfrm>
            <a:off x="1219200" y="238125"/>
            <a:ext cx="7705725" cy="57861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1600" b="1" i="0" u="none" strike="noStrike" cap="none" normalizeH="0" baseline="0" dirty="0">
                <a:ln>
                  <a:noFill/>
                </a:ln>
                <a:solidFill>
                  <a:schemeClr val="tx1"/>
                </a:solidFill>
                <a:effectLst/>
                <a:latin typeface="Arial" panose="020B0604020202020204" pitchFamily="34" charset="0"/>
              </a:rPr>
              <a:t>Testing and Evaluation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Conduct rigorous testing and evaluation of the system's performance in real-world scenarios.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 metrics like accuracy, precision, recall, and processing speed to assess the system's effectiveness.</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1600" b="1" i="0" u="none" strike="noStrike" cap="none" normalizeH="0" baseline="0" dirty="0">
                <a:ln>
                  <a:noFill/>
                </a:ln>
                <a:solidFill>
                  <a:schemeClr val="tx1"/>
                </a:solidFill>
                <a:effectLst/>
                <a:latin typeface="Arial" panose="020B0604020202020204" pitchFamily="34" charset="0"/>
              </a:rPr>
              <a:t>Maintenance and Updates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 a maintenance plan to address hardware and software issues, update the model, and adapt to changing conditions or regulations.</a:t>
            </a: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1600" b="1" i="0" u="none" strike="noStrike" cap="none" normalizeH="0" baseline="0" dirty="0">
                <a:ln>
                  <a:noFill/>
                </a:ln>
                <a:solidFill>
                  <a:schemeClr val="tx1"/>
                </a:solidFill>
                <a:effectLst/>
                <a:latin typeface="Arial" panose="020B0604020202020204" pitchFamily="34" charset="0"/>
              </a:rPr>
              <a:t>Security and Privacy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Ensure data security and privacy by encrypting data in transit and at rest.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Comply with relevant data protection regulations.</a:t>
            </a: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1600" b="1" i="0" u="none" strike="noStrike" cap="none" normalizeH="0" baseline="0" dirty="0">
                <a:ln>
                  <a:noFill/>
                </a:ln>
                <a:solidFill>
                  <a:schemeClr val="tx1"/>
                </a:solidFill>
                <a:effectLst/>
                <a:latin typeface="Arial" panose="020B0604020202020204" pitchFamily="34" charset="0"/>
              </a:rPr>
              <a:t>Documentation and Training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 comprehensive documentation for system installation, configuration, and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Provide training to system administrators and operators.</a:t>
            </a: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altLang="en-US" sz="1600" b="1" i="0" u="none" strike="noStrike" cap="none" normalizeH="0" baseline="0" dirty="0">
                <a:ln>
                  <a:noFill/>
                </a:ln>
                <a:solidFill>
                  <a:schemeClr val="tx1"/>
                </a:solidFill>
                <a:effectLst/>
                <a:latin typeface="Arial" panose="020B0604020202020204" pitchFamily="34" charset="0"/>
              </a:rPr>
              <a:t>Feedback and Improvement</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Continuously collect feedback from users and stakeholders to make improvements to the system, update the model, and adapt to new challenges.</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architecture provides a high-level overview of the components and processes involved in building a system for Helmet Detection and Number Plate Recognition. The specific technologies and tools used may vary based on the project's requirements and available resources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4383050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F694A72-9567-6D93-5283-6EDF3264BD34}"/>
              </a:ext>
            </a:extLst>
          </p:cNvPr>
          <p:cNvPicPr>
            <a:picLocks noGrp="1" noChangeAspect="1"/>
          </p:cNvPicPr>
          <p:nvPr>
            <p:ph idx="1"/>
          </p:nvPr>
        </p:nvPicPr>
        <p:blipFill>
          <a:blip r:embed="rId2"/>
          <a:stretch>
            <a:fillRect/>
          </a:stretch>
        </p:blipFill>
        <p:spPr>
          <a:xfrm>
            <a:off x="2133599" y="685800"/>
            <a:ext cx="5838826" cy="5305425"/>
          </a:xfrm>
        </p:spPr>
      </p:pic>
    </p:spTree>
    <p:extLst>
      <p:ext uri="{BB962C8B-B14F-4D97-AF65-F5344CB8AC3E}">
        <p14:creationId xmlns:p14="http://schemas.microsoft.com/office/powerpoint/2010/main" val="12674950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CE6A-42D2-F96E-275D-E72921DCA94E}"/>
              </a:ext>
            </a:extLst>
          </p:cNvPr>
          <p:cNvSpPr>
            <a:spLocks noGrp="1"/>
          </p:cNvSpPr>
          <p:nvPr>
            <p:ph type="title"/>
          </p:nvPr>
        </p:nvSpPr>
        <p:spPr>
          <a:xfrm>
            <a:off x="1435608" y="274638"/>
            <a:ext cx="7498080" cy="648998"/>
          </a:xfrm>
        </p:spPr>
        <p:txBody>
          <a:bodyPr>
            <a:normAutofit/>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Scope </a:t>
            </a:r>
          </a:p>
        </p:txBody>
      </p:sp>
      <p:sp>
        <p:nvSpPr>
          <p:cNvPr id="5" name="Content Placeholder 4">
            <a:extLst>
              <a:ext uri="{FF2B5EF4-FFF2-40B4-BE49-F238E27FC236}">
                <a16:creationId xmlns:a16="http://schemas.microsoft.com/office/drawing/2014/main" id="{E1DB3606-B409-693E-17BA-618DB77BAD16}"/>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The scope of this work extends to the following areas:</a:t>
            </a:r>
          </a:p>
          <a:p>
            <a:pPr algn="l">
              <a:buFont typeface="+mj-lt"/>
              <a:buAutoNum type="arabicPeriod"/>
            </a:pPr>
            <a:r>
              <a:rPr lang="en-US" b="0" i="0" dirty="0">
                <a:solidFill>
                  <a:srgbClr val="374151"/>
                </a:solidFill>
                <a:effectLst/>
                <a:latin typeface="Söhne"/>
              </a:rPr>
              <a:t>Real-time helmet detection and number plate recognition on a variety of vehicles.</a:t>
            </a:r>
          </a:p>
          <a:p>
            <a:pPr algn="l">
              <a:buFont typeface="+mj-lt"/>
              <a:buAutoNum type="arabicPeriod"/>
            </a:pPr>
            <a:r>
              <a:rPr lang="en-US" b="0" i="0" dirty="0">
                <a:solidFill>
                  <a:srgbClr val="374151"/>
                </a:solidFill>
                <a:effectLst/>
                <a:latin typeface="Söhne"/>
              </a:rPr>
              <a:t>Integration with surveillance cameras and traffic monitoring systems.</a:t>
            </a:r>
          </a:p>
          <a:p>
            <a:pPr algn="l">
              <a:buFont typeface="+mj-lt"/>
              <a:buAutoNum type="arabicPeriod"/>
            </a:pPr>
            <a:r>
              <a:rPr lang="en-US" b="0" i="0" dirty="0">
                <a:solidFill>
                  <a:srgbClr val="374151"/>
                </a:solidFill>
                <a:effectLst/>
                <a:latin typeface="Söhne"/>
              </a:rPr>
              <a:t>Implementation of an alert system for violations, sending notifications to authorities.</a:t>
            </a:r>
          </a:p>
          <a:p>
            <a:pPr algn="l">
              <a:buFont typeface="+mj-lt"/>
              <a:buAutoNum type="arabicPeriod"/>
            </a:pPr>
            <a:r>
              <a:rPr lang="en-US" b="0" i="0" dirty="0">
                <a:solidFill>
                  <a:srgbClr val="374151"/>
                </a:solidFill>
                <a:effectLst/>
                <a:latin typeface="Söhne"/>
              </a:rPr>
              <a:t>Potential for future enhancements, such as vehicle type recognition, color recognition, and traffic congestion monitoring.</a:t>
            </a:r>
          </a:p>
          <a:p>
            <a:endParaRPr lang="en-IN" dirty="0"/>
          </a:p>
        </p:txBody>
      </p:sp>
    </p:spTree>
    <p:extLst>
      <p:ext uri="{BB962C8B-B14F-4D97-AF65-F5344CB8AC3E}">
        <p14:creationId xmlns:p14="http://schemas.microsoft.com/office/powerpoint/2010/main" val="24548444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8123-A2E4-EC16-7ADD-F950379FFF17}"/>
              </a:ext>
            </a:extLst>
          </p:cNvPr>
          <p:cNvSpPr>
            <a:spLocks noGrp="1"/>
          </p:cNvSpPr>
          <p:nvPr>
            <p:ph type="title"/>
          </p:nvPr>
        </p:nvSpPr>
        <p:spPr>
          <a:xfrm>
            <a:off x="1435608" y="274638"/>
            <a:ext cx="7498080" cy="676707"/>
          </a:xfrm>
        </p:spPr>
        <p:txBody>
          <a:bodyPr>
            <a:normAutofit/>
          </a:bodyPr>
          <a:lstStyle/>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Conclusion</a:t>
            </a:r>
            <a:r>
              <a:rPr lang="en-IN" sz="2400"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5801E34A-AFB9-8C29-7250-3290B1383C53}"/>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In conclusion, the integration of helmet detection and number plate recognition systems using advanced technologies can significantly contribute to road safety and traffic management. The successful implementation of these systems can lead to reduced traffic violations, improved law enforcement, and a safer environment for both motorists and pedestrians. The scope of this work is vast and can be expanded to address additional challenges in road safety and traffic management.</a:t>
            </a:r>
            <a:endParaRPr lang="en-IN" dirty="0"/>
          </a:p>
        </p:txBody>
      </p:sp>
    </p:spTree>
    <p:extLst>
      <p:ext uri="{BB962C8B-B14F-4D97-AF65-F5344CB8AC3E}">
        <p14:creationId xmlns:p14="http://schemas.microsoft.com/office/powerpoint/2010/main" val="2548195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B6F7-20FB-A284-6392-D4A28BE4608E}"/>
              </a:ext>
            </a:extLst>
          </p:cNvPr>
          <p:cNvSpPr>
            <a:spLocks noGrp="1"/>
          </p:cNvSpPr>
          <p:nvPr>
            <p:ph type="title"/>
          </p:nvPr>
        </p:nvSpPr>
        <p:spPr>
          <a:xfrm>
            <a:off x="1435608" y="274638"/>
            <a:ext cx="7498080" cy="685944"/>
          </a:xfrm>
        </p:spPr>
        <p:txBody>
          <a:bodyPr>
            <a:normAutofit/>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References</a:t>
            </a:r>
            <a:r>
              <a:rPr lang="en-IN" sz="2400"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48961714-8DCC-7D38-9650-BFC5633DCBDE}"/>
              </a:ext>
            </a:extLst>
          </p:cNvPr>
          <p:cNvSpPr>
            <a:spLocks noGrp="1"/>
          </p:cNvSpPr>
          <p:nvPr>
            <p:ph idx="1"/>
          </p:nvPr>
        </p:nvSpPr>
        <p:spPr/>
        <p:txBody>
          <a:bodyPr>
            <a:normAutofit/>
          </a:bodyPr>
          <a:lstStyle/>
          <a:p>
            <a:pPr marL="520065">
              <a:spcBef>
                <a:spcPts val="785"/>
              </a:spcBef>
              <a:spcAft>
                <a:spcPts val="0"/>
              </a:spcAft>
            </a:pPr>
            <a:r>
              <a:rPr lang="en-US" sz="1800" dirty="0">
                <a:effectLst/>
                <a:latin typeface="Times New Roman" panose="02020603050405020304" pitchFamily="18" charset="0"/>
                <a:ea typeface="Times New Roman" panose="02020603050405020304" pitchFamily="18" charset="0"/>
              </a:rPr>
              <a:t>[1] R. R. V. e. Silva, K. R. T. Aires and R. d. M. S. </a:t>
            </a:r>
            <a:r>
              <a:rPr lang="en-US" sz="1800" dirty="0" err="1">
                <a:effectLst/>
                <a:latin typeface="Times New Roman" panose="02020603050405020304" pitchFamily="18" charset="0"/>
                <a:ea typeface="Times New Roman" panose="02020603050405020304" pitchFamily="18" charset="0"/>
              </a:rPr>
              <a:t>Veras</a:t>
            </a:r>
            <a:r>
              <a:rPr lang="en-US" sz="1800" dirty="0">
                <a:effectLst/>
                <a:latin typeface="Times New Roman" panose="02020603050405020304" pitchFamily="18" charset="0"/>
                <a:ea typeface="Times New Roman" panose="02020603050405020304" pitchFamily="18" charset="0"/>
              </a:rPr>
              <a:t>, “Helmet Detection on Motorcyclists Using Image Descriptors and Classifiers,” 2014 27th SIBGRAPI Conference on Graphics, Patterns and Images, Rio de Janeiro, 2014, pp. 141- 148. </a:t>
            </a:r>
            <a:endParaRPr lang="en-IN" sz="1800" dirty="0">
              <a:effectLst/>
              <a:latin typeface="Times New Roman" panose="02020603050405020304" pitchFamily="18" charset="0"/>
              <a:ea typeface="Times New Roman" panose="02020603050405020304" pitchFamily="18" charset="0"/>
            </a:endParaRPr>
          </a:p>
          <a:p>
            <a:pPr marL="520065">
              <a:spcBef>
                <a:spcPts val="785"/>
              </a:spcBef>
              <a:spcAft>
                <a:spcPts val="0"/>
              </a:spcAft>
            </a:pPr>
            <a:r>
              <a:rPr lang="en-US" sz="1800" dirty="0">
                <a:effectLst/>
                <a:latin typeface="Times New Roman" panose="02020603050405020304" pitchFamily="18" charset="0"/>
                <a:ea typeface="Times New Roman" panose="02020603050405020304" pitchFamily="18" charset="0"/>
              </a:rPr>
              <a:t>[2] Li, J., Liu, H., Wang, T., Jiang, M., Wang, S., Li, K., Zhao, X. (2017, February). Safety helmet wearing detection based on image processing and machine learning. In Advanced Computational Intelligence (ICACI), 2017 Ninth International Conference on (pp. 201-205). IEEE. </a:t>
            </a:r>
            <a:endParaRPr lang="en-IN" sz="1800" dirty="0">
              <a:effectLst/>
              <a:latin typeface="Times New Roman" panose="02020603050405020304" pitchFamily="18" charset="0"/>
              <a:ea typeface="Times New Roman" panose="02020603050405020304" pitchFamily="18" charset="0"/>
            </a:endParaRPr>
          </a:p>
          <a:p>
            <a:pPr marL="520065">
              <a:spcBef>
                <a:spcPts val="785"/>
              </a:spcBef>
              <a:spcAft>
                <a:spcPts val="0"/>
              </a:spcAft>
            </a:pPr>
            <a:r>
              <a:rPr lang="en-US" sz="1800" dirty="0">
                <a:effectLst/>
                <a:latin typeface="Times New Roman" panose="02020603050405020304" pitchFamily="18" charset="0"/>
                <a:ea typeface="Times New Roman" panose="02020603050405020304" pitchFamily="18" charset="0"/>
              </a:rPr>
              <a:t>[3] K. Dahiya, D. Singh and C. K. Mohan “Automatic detection of bike-riders without helmet using surveillance videos in real-time,” 2016 International Joint Conference on Neural Networks (IJCNN), Vancouver, BC, 2016, pp. 3046- 3051 </a:t>
            </a:r>
            <a:endParaRPr lang="en-IN" sz="1800" dirty="0">
              <a:effectLst/>
              <a:latin typeface="Times New Roman" panose="02020603050405020304" pitchFamily="18" charset="0"/>
              <a:ea typeface="Times New Roman" panose="02020603050405020304" pitchFamily="18" charset="0"/>
            </a:endParaRPr>
          </a:p>
          <a:p>
            <a:pPr marL="520065">
              <a:spcBef>
                <a:spcPts val="785"/>
              </a:spcBef>
              <a:spcAft>
                <a:spcPts val="0"/>
              </a:spcAft>
            </a:pPr>
            <a:r>
              <a:rPr lang="en-US" sz="1800" dirty="0">
                <a:effectLst/>
                <a:latin typeface="Times New Roman" panose="02020603050405020304" pitchFamily="18" charset="0"/>
                <a:ea typeface="Times New Roman" panose="02020603050405020304" pitchFamily="18" charset="0"/>
              </a:rPr>
              <a:t>[4] C. Vishnu, D. Singh, C. K. Mohan and S. Babu, “Detection of motorcyclists without helmet in videos using convolutional neural network,” 2017 International Joint Conference on Neural Networks (IJCNN), Anchorage, AK, 2017, pp. 3036- 3041.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0803171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Seminar and Technical Communication</a:t>
            </a:r>
          </a:p>
          <a:p>
            <a:pPr algn="ctr"/>
            <a:r>
              <a:rPr lang="en-IN" b="1" dirty="0">
                <a:solidFill>
                  <a:srgbClr val="7030A0"/>
                </a:solidFill>
                <a:latin typeface="Times New Roman" panose="02020603050405020304" pitchFamily="18" charset="0"/>
                <a:cs typeface="Times New Roman" panose="02020603050405020304" pitchFamily="18" charset="0"/>
              </a:rPr>
              <a:t>Department:- </a:t>
            </a:r>
            <a:r>
              <a:rPr lang="en-IN" b="1">
                <a:solidFill>
                  <a:srgbClr val="7030A0"/>
                </a:solidFill>
                <a:latin typeface="Times New Roman" panose="02020603050405020304" pitchFamily="18" charset="0"/>
                <a:cs typeface="Times New Roman" panose="02020603050405020304" pitchFamily="18" charset="0"/>
              </a:rPr>
              <a:t>Information Technology</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algn="ctr">
              <a:lnSpc>
                <a:spcPct val="100000"/>
              </a:lnSpc>
              <a:spcBef>
                <a:spcPts val="0"/>
              </a:spcBef>
              <a:spcAft>
                <a:spcPts val="0"/>
              </a:spcAft>
            </a:pPr>
            <a:endParaRPr lang="en-IN" sz="7200" b="1" dirty="0">
              <a:solidFill>
                <a:schemeClr val="tx2"/>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Seminar and Technical Communication</a:t>
            </a:r>
          </a:p>
          <a:p>
            <a:pPr algn="ctr"/>
            <a:r>
              <a:rPr lang="en-IN" b="1" dirty="0">
                <a:solidFill>
                  <a:srgbClr val="7030A0"/>
                </a:solidFill>
                <a:latin typeface="Times New Roman" panose="02020603050405020304" pitchFamily="18" charset="0"/>
                <a:cs typeface="Times New Roman" panose="02020603050405020304" pitchFamily="18" charset="0"/>
              </a:rPr>
              <a:t>Department:- Information Technology</a:t>
            </a: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r>
              <a:rPr lang="en-IN" sz="3200" b="1" dirty="0">
                <a:latin typeface="Times New Roman" panose="02020603050405020304" pitchFamily="18" charset="0"/>
              </a:rPr>
              <a:t>Contents</a:t>
            </a:r>
          </a:p>
          <a:p>
            <a:pPr marL="313055" indent="-285750" algn="l">
              <a:buFont typeface="Wingdings" panose="05000000000000000000" charset="0"/>
              <a:buChar char="Ø"/>
            </a:pPr>
            <a:r>
              <a:rPr lang="en-IN" sz="2000" dirty="0">
                <a:latin typeface="Times New Roman" panose="02020603050405020304" pitchFamily="18" charset="0"/>
              </a:rPr>
              <a:t>Introduction</a:t>
            </a:r>
          </a:p>
          <a:p>
            <a:pPr marL="313055" indent="-285750">
              <a:buFont typeface="Wingdings" panose="05000000000000000000" charset="0"/>
              <a:buChar char="Ø"/>
            </a:pPr>
            <a:r>
              <a:rPr lang="en-IN" sz="2000" dirty="0">
                <a:latin typeface="Times New Roman" panose="02020603050405020304" pitchFamily="18" charset="0"/>
              </a:rPr>
              <a:t>Motivation</a:t>
            </a:r>
          </a:p>
          <a:p>
            <a:pPr marL="313055" indent="-285750" algn="l">
              <a:buFont typeface="Wingdings" panose="05000000000000000000" charset="0"/>
              <a:buChar char="Ø"/>
            </a:pPr>
            <a:r>
              <a:rPr lang="en-IN" sz="2000" dirty="0">
                <a:latin typeface="Times New Roman" panose="02020603050405020304" pitchFamily="18" charset="0"/>
              </a:rPr>
              <a:t>Objectives</a:t>
            </a:r>
          </a:p>
          <a:p>
            <a:pPr marL="313055" indent="-285750" algn="l">
              <a:buFont typeface="Wingdings" panose="05000000000000000000" charset="0"/>
              <a:buChar char="Ø"/>
            </a:pPr>
            <a:r>
              <a:rPr lang="en-IN" sz="2000" dirty="0">
                <a:latin typeface="Times New Roman" panose="02020603050405020304" pitchFamily="18" charset="0"/>
              </a:rPr>
              <a:t>Architecture </a:t>
            </a:r>
          </a:p>
          <a:p>
            <a:pPr marL="313055" indent="-285750" algn="l">
              <a:buFont typeface="Wingdings" panose="05000000000000000000" charset="0"/>
              <a:buChar char="Ø"/>
            </a:pPr>
            <a:r>
              <a:rPr lang="en-IN" sz="2000" dirty="0">
                <a:latin typeface="Times New Roman" panose="02020603050405020304" pitchFamily="18" charset="0"/>
              </a:rPr>
              <a:t>Methods/Different Methodologies</a:t>
            </a:r>
          </a:p>
          <a:p>
            <a:pPr marL="313055" indent="-285750" algn="l">
              <a:buFont typeface="Wingdings" panose="05000000000000000000" charset="0"/>
              <a:buChar char="Ø"/>
            </a:pPr>
            <a:r>
              <a:rPr lang="en-IN" sz="2000" dirty="0">
                <a:latin typeface="Times New Roman" panose="02020603050405020304" pitchFamily="18" charset="0"/>
              </a:rPr>
              <a:t>Scope of Work</a:t>
            </a:r>
          </a:p>
          <a:p>
            <a:pPr marL="313055" indent="-285750" algn="l">
              <a:buFont typeface="Wingdings" panose="05000000000000000000" charset="0"/>
              <a:buChar char="Ø"/>
            </a:pPr>
            <a:r>
              <a:rPr lang="en-IN" sz="2000" dirty="0">
                <a:latin typeface="Times New Roman" panose="02020603050405020304" pitchFamily="18" charset="0"/>
              </a:rPr>
              <a:t>Conclusion</a:t>
            </a:r>
          </a:p>
          <a:p>
            <a:pPr marL="313055" indent="-285750" algn="l">
              <a:buFont typeface="Wingdings" panose="05000000000000000000" charset="0"/>
              <a:buChar char="Ø"/>
            </a:pPr>
            <a:r>
              <a:rPr lang="en-IN" sz="2000" dirty="0">
                <a:latin typeface="Times New Roman" panose="02020603050405020304" pitchFamily="18" charset="0"/>
              </a:rPr>
              <a:t>References</a:t>
            </a:r>
            <a:endPar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2022-23</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7E17-2175-8A12-D41D-95559822C646}"/>
              </a:ext>
            </a:extLst>
          </p:cNvPr>
          <p:cNvSpPr>
            <a:spLocks noGrp="1"/>
          </p:cNvSpPr>
          <p:nvPr>
            <p:ph type="title"/>
          </p:nvPr>
        </p:nvSpPr>
        <p:spPr/>
        <p:txBody>
          <a:bodyPr>
            <a:normAutofit/>
          </a:bodyPr>
          <a:lstStyle/>
          <a:p>
            <a:pPr marL="571500" indent="-5715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Introduction</a:t>
            </a:r>
          </a:p>
        </p:txBody>
      </p:sp>
      <p:sp>
        <p:nvSpPr>
          <p:cNvPr id="8" name="Content Placeholder 7">
            <a:extLst>
              <a:ext uri="{FF2B5EF4-FFF2-40B4-BE49-F238E27FC236}">
                <a16:creationId xmlns:a16="http://schemas.microsoft.com/office/drawing/2014/main" id="{497BD1CC-6F5F-953D-2736-BD40ABE845B1}"/>
              </a:ext>
            </a:extLst>
          </p:cNvPr>
          <p:cNvSpPr>
            <a:spLocks noGrp="1"/>
          </p:cNvSpPr>
          <p:nvPr>
            <p:ph idx="1"/>
          </p:nvPr>
        </p:nvSpPr>
        <p:spPr/>
        <p:txBody>
          <a:bodyPr>
            <a:normAutofit fontScale="85000" lnSpcReduction="10000"/>
          </a:bodyPr>
          <a:lstStyle/>
          <a:p>
            <a:r>
              <a:rPr lang="en-US" i="0" dirty="0">
                <a:solidFill>
                  <a:srgbClr val="374151"/>
                </a:solidFill>
                <a:effectLst/>
                <a:latin typeface="Gill Sans MT" panose="020B0502020104020203" pitchFamily="34" charset="0"/>
              </a:rPr>
              <a:t>In recent years, road safety and traffic management have become critical concerns for governments and societies worldwide. One of the most significant factors contributing to road safety is the strict enforcement of traffic regulations, including the mandatory use of helmets by motorcyclists and the accurate recognition of vehicle number plates. This seminar report discusses the implementation of a system that combines helmet detection and number plate recognition using advanced technologies such as computer vision and deep learning.</a:t>
            </a:r>
            <a:endParaRPr lang="en-IN" dirty="0">
              <a:latin typeface="Gill Sans MT" panose="020B0502020104020203" pitchFamily="34" charset="0"/>
            </a:endParaRPr>
          </a:p>
        </p:txBody>
      </p:sp>
    </p:spTree>
    <p:extLst>
      <p:ext uri="{BB962C8B-B14F-4D97-AF65-F5344CB8AC3E}">
        <p14:creationId xmlns:p14="http://schemas.microsoft.com/office/powerpoint/2010/main" val="30449354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1C1-215D-20E8-19B8-1F7448CCD3EF}"/>
              </a:ext>
            </a:extLst>
          </p:cNvPr>
          <p:cNvSpPr>
            <a:spLocks noGrp="1"/>
          </p:cNvSpPr>
          <p:nvPr>
            <p:ph type="title"/>
          </p:nvPr>
        </p:nvSpPr>
        <p:spPr>
          <a:xfrm>
            <a:off x="1435608" y="274638"/>
            <a:ext cx="7498080" cy="630335"/>
          </a:xfrm>
        </p:spPr>
        <p:txBody>
          <a:bodyPr>
            <a:normAutofit/>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Motivation</a:t>
            </a:r>
          </a:p>
        </p:txBody>
      </p:sp>
      <p:sp>
        <p:nvSpPr>
          <p:cNvPr id="5" name="Content Placeholder 4">
            <a:extLst>
              <a:ext uri="{FF2B5EF4-FFF2-40B4-BE49-F238E27FC236}">
                <a16:creationId xmlns:a16="http://schemas.microsoft.com/office/drawing/2014/main" id="{8AC13BD3-55F3-25F3-E0AF-1433C5F78849}"/>
              </a:ext>
            </a:extLst>
          </p:cNvPr>
          <p:cNvSpPr>
            <a:spLocks noGrp="1"/>
          </p:cNvSpPr>
          <p:nvPr>
            <p:ph idx="1"/>
          </p:nvPr>
        </p:nvSpPr>
        <p:spPr/>
        <p:txBody>
          <a:bodyPr>
            <a:normAutofit fontScale="92500"/>
          </a:bodyPr>
          <a:lstStyle/>
          <a:p>
            <a:r>
              <a:rPr lang="en-US" dirty="0"/>
              <a:t>The motivation behind this project is to enhance road safety and traffic management. Helmet detection helps in enforcing helmet-wearing rules, reducing head injuries in motorcycle accidents, and number plate recognition aids in monitoring and controlling traffic violations more effectively. This system can significantly contribute to reducing road accidents and improving traffic law enforcement.</a:t>
            </a:r>
            <a:endParaRPr lang="en-IN" dirty="0"/>
          </a:p>
        </p:txBody>
      </p:sp>
    </p:spTree>
    <p:extLst>
      <p:ext uri="{BB962C8B-B14F-4D97-AF65-F5344CB8AC3E}">
        <p14:creationId xmlns:p14="http://schemas.microsoft.com/office/powerpoint/2010/main" val="6086561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BB2A-62F8-9008-AD18-CA4E020C391F}"/>
              </a:ext>
            </a:extLst>
          </p:cNvPr>
          <p:cNvSpPr>
            <a:spLocks noGrp="1"/>
          </p:cNvSpPr>
          <p:nvPr>
            <p:ph type="title"/>
          </p:nvPr>
        </p:nvSpPr>
        <p:spPr>
          <a:xfrm>
            <a:off x="1435608" y="228759"/>
            <a:ext cx="7498080" cy="761682"/>
          </a:xfrm>
        </p:spPr>
        <p:txBody>
          <a:bodyPr>
            <a:normAutofit/>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7DC935C4-026E-84D7-0DA4-F297C6DF9764}"/>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The primary objectives of this seminar report are:</a:t>
            </a:r>
          </a:p>
          <a:p>
            <a:pPr algn="l">
              <a:buFont typeface="+mj-lt"/>
              <a:buAutoNum type="arabicPeriod"/>
            </a:pPr>
            <a:r>
              <a:rPr lang="en-US" b="0" i="0" dirty="0">
                <a:solidFill>
                  <a:srgbClr val="374151"/>
                </a:solidFill>
                <a:effectLst/>
                <a:latin typeface="Söhne"/>
              </a:rPr>
              <a:t>To develop a robust helmet detection system using computer vision and deep learning techniques.</a:t>
            </a:r>
          </a:p>
          <a:p>
            <a:pPr algn="l">
              <a:buFont typeface="+mj-lt"/>
              <a:buAutoNum type="arabicPeriod"/>
            </a:pPr>
            <a:r>
              <a:rPr lang="en-US" b="0" i="0" dirty="0">
                <a:solidFill>
                  <a:srgbClr val="374151"/>
                </a:solidFill>
                <a:effectLst/>
                <a:latin typeface="Söhne"/>
              </a:rPr>
              <a:t>To implement an accurate and efficient number plate recognition system.</a:t>
            </a:r>
          </a:p>
          <a:p>
            <a:pPr algn="l">
              <a:buFont typeface="+mj-lt"/>
              <a:buAutoNum type="arabicPeriod"/>
            </a:pPr>
            <a:r>
              <a:rPr lang="en-US" b="0" i="0" dirty="0">
                <a:solidFill>
                  <a:srgbClr val="374151"/>
                </a:solidFill>
                <a:effectLst/>
                <a:latin typeface="Söhne"/>
              </a:rPr>
              <a:t>To integrate these systems to create a comprehensive solution for improved road safety and traffic management.</a:t>
            </a:r>
          </a:p>
          <a:p>
            <a:endParaRPr lang="en-IN" dirty="0"/>
          </a:p>
        </p:txBody>
      </p:sp>
    </p:spTree>
    <p:extLst>
      <p:ext uri="{BB962C8B-B14F-4D97-AF65-F5344CB8AC3E}">
        <p14:creationId xmlns:p14="http://schemas.microsoft.com/office/powerpoint/2010/main" val="30445756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6BD1-DB94-29E4-9998-DC3A58796B47}"/>
              </a:ext>
            </a:extLst>
          </p:cNvPr>
          <p:cNvSpPr>
            <a:spLocks noGrp="1"/>
          </p:cNvSpPr>
          <p:nvPr>
            <p:ph type="title"/>
          </p:nvPr>
        </p:nvSpPr>
        <p:spPr>
          <a:xfrm>
            <a:off x="1435608" y="158496"/>
            <a:ext cx="7498080" cy="902208"/>
          </a:xfrm>
        </p:spPr>
        <p:txBody>
          <a:bodyPr>
            <a:normAutofit/>
          </a:bodyPr>
          <a:lstStyle/>
          <a:p>
            <a:pPr marL="571500" indent="-5715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Architecture</a:t>
            </a:r>
          </a:p>
        </p:txBody>
      </p:sp>
      <p:sp>
        <p:nvSpPr>
          <p:cNvPr id="4" name="Content Placeholder 3">
            <a:extLst>
              <a:ext uri="{FF2B5EF4-FFF2-40B4-BE49-F238E27FC236}">
                <a16:creationId xmlns:a16="http://schemas.microsoft.com/office/drawing/2014/main" id="{FAE873F5-F4D5-3464-648D-0AEA0CF640B3}"/>
              </a:ext>
            </a:extLst>
          </p:cNvPr>
          <p:cNvSpPr>
            <a:spLocks noGrp="1"/>
          </p:cNvSpPr>
          <p:nvPr>
            <p:ph idx="1"/>
          </p:nvPr>
        </p:nvSpPr>
        <p:spPr/>
        <p:txBody>
          <a:bodyPr>
            <a:normAutofit fontScale="92500"/>
          </a:bodyPr>
          <a:lstStyle/>
          <a:p>
            <a:r>
              <a:rPr lang="en-US" dirty="0"/>
              <a:t>The proposed architecture consists of two main components: the Helmet Detection Module and the Number Plate Recognition Module. The Helmet Detection Module employs convolutional neural networks (CNNs) for object detection and localization, while the Number Plate Recognition Module employs optical character recognition (OCR) algorithms for extracting text from images.</a:t>
            </a:r>
            <a:endParaRPr lang="en-IN" dirty="0"/>
          </a:p>
        </p:txBody>
      </p:sp>
    </p:spTree>
    <p:extLst>
      <p:ext uri="{BB962C8B-B14F-4D97-AF65-F5344CB8AC3E}">
        <p14:creationId xmlns:p14="http://schemas.microsoft.com/office/powerpoint/2010/main" val="35672438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D5DE13-BD0E-5CFD-9A92-78AC80E38459}"/>
              </a:ext>
            </a:extLst>
          </p:cNvPr>
          <p:cNvPicPr>
            <a:picLocks noGrp="1" noChangeAspect="1"/>
          </p:cNvPicPr>
          <p:nvPr>
            <p:ph idx="1"/>
          </p:nvPr>
        </p:nvPicPr>
        <p:blipFill>
          <a:blip r:embed="rId2"/>
          <a:stretch>
            <a:fillRect/>
          </a:stretch>
        </p:blipFill>
        <p:spPr>
          <a:xfrm>
            <a:off x="2143125" y="742949"/>
            <a:ext cx="6191250" cy="4905375"/>
          </a:xfrm>
        </p:spPr>
      </p:pic>
    </p:spTree>
    <p:extLst>
      <p:ext uri="{BB962C8B-B14F-4D97-AF65-F5344CB8AC3E}">
        <p14:creationId xmlns:p14="http://schemas.microsoft.com/office/powerpoint/2010/main" val="10567065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BC81-0208-9694-D457-9A82C1EC84CA}"/>
              </a:ext>
            </a:extLst>
          </p:cNvPr>
          <p:cNvSpPr>
            <a:spLocks noGrp="1"/>
          </p:cNvSpPr>
          <p:nvPr>
            <p:ph type="title"/>
          </p:nvPr>
        </p:nvSpPr>
        <p:spPr>
          <a:xfrm>
            <a:off x="1426083" y="303213"/>
            <a:ext cx="7498080" cy="704417"/>
          </a:xfrm>
        </p:spPr>
        <p:txBody>
          <a:bodyPr>
            <a:normAutofit/>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Methodology</a:t>
            </a:r>
          </a:p>
        </p:txBody>
      </p:sp>
      <p:sp>
        <p:nvSpPr>
          <p:cNvPr id="10" name="TextBox 9">
            <a:extLst>
              <a:ext uri="{FF2B5EF4-FFF2-40B4-BE49-F238E27FC236}">
                <a16:creationId xmlns:a16="http://schemas.microsoft.com/office/drawing/2014/main" id="{BA368CEF-2A36-54FE-37A1-ED970726A020}"/>
              </a:ext>
            </a:extLst>
          </p:cNvPr>
          <p:cNvSpPr txBox="1"/>
          <p:nvPr/>
        </p:nvSpPr>
        <p:spPr>
          <a:xfrm>
            <a:off x="1638300" y="1419225"/>
            <a:ext cx="6962775" cy="3139321"/>
          </a:xfrm>
          <a:prstGeom prst="rect">
            <a:avLst/>
          </a:prstGeom>
          <a:noFill/>
        </p:spPr>
        <p:txBody>
          <a:bodyPr wrap="square" rtlCol="0">
            <a:spAutoFit/>
          </a:bodyPr>
          <a:lstStyle/>
          <a:p>
            <a:r>
              <a:rPr lang="en-US" dirty="0"/>
              <a:t>Helmet Detection:</a:t>
            </a:r>
          </a:p>
          <a:p>
            <a:endParaRPr lang="en-US" dirty="0"/>
          </a:p>
          <a:p>
            <a:r>
              <a:rPr lang="en-US" dirty="0"/>
              <a:t>Utilizing pre-trained CNN models like YOLO (You Only Look Once) or Faster R-CNN for helmet detection.</a:t>
            </a:r>
          </a:p>
          <a:p>
            <a:r>
              <a:rPr lang="en-US" dirty="0"/>
              <a:t>Data augmentation techniques to improve model performance.</a:t>
            </a:r>
          </a:p>
          <a:p>
            <a:r>
              <a:rPr lang="en-US" dirty="0"/>
              <a:t>Real-time image processing and classification.</a:t>
            </a:r>
          </a:p>
          <a:p>
            <a:r>
              <a:rPr lang="en-US" dirty="0"/>
              <a:t>Number Plate Recognition:</a:t>
            </a:r>
          </a:p>
          <a:p>
            <a:endParaRPr lang="en-US" dirty="0"/>
          </a:p>
          <a:p>
            <a:r>
              <a:rPr lang="en-US" dirty="0"/>
              <a:t>Segmentation of the number plate region from the vehicle image.</a:t>
            </a:r>
          </a:p>
          <a:p>
            <a:r>
              <a:rPr lang="en-US" dirty="0"/>
              <a:t>Text extraction from the number plate using OCR techniques.</a:t>
            </a:r>
          </a:p>
          <a:p>
            <a:r>
              <a:rPr lang="en-US" dirty="0"/>
              <a:t>Post-processing steps for accurate character recognition.</a:t>
            </a:r>
            <a:endParaRPr lang="en-IN" dirty="0"/>
          </a:p>
        </p:txBody>
      </p:sp>
    </p:spTree>
    <p:extLst>
      <p:ext uri="{BB962C8B-B14F-4D97-AF65-F5344CB8AC3E}">
        <p14:creationId xmlns:p14="http://schemas.microsoft.com/office/powerpoint/2010/main" val="8848530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064F32-DB9B-A3B7-C05F-1B26CA5018D3}"/>
              </a:ext>
            </a:extLst>
          </p:cNvPr>
          <p:cNvSpPr>
            <a:spLocks noChangeArrowheads="1"/>
          </p:cNvSpPr>
          <p:nvPr/>
        </p:nvSpPr>
        <p:spPr bwMode="auto">
          <a:xfrm>
            <a:off x="1181100" y="-183941"/>
            <a:ext cx="7743825" cy="686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Data Collection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Collect a diverse dataset of images and videos containing motorcycles and vehicles with helmets and number plates.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Annotate the dataset to label helmet and number plate regions.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Preprocessing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Image and video preprocessing to enhance image quality, remove noise, and standardize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Helmet Detection Module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Utilize a deep learning-based object detection model (e.g., YOLO or Faster R-CNN) for helmet detection.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 the model using the annotated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Fine-tune the model on motorcycle helmet detection.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Post-processing for filtering and refining helmet detection results (e.g., non-maximum suppression).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Number Plate Recognition Module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Number plate region localization using object detection or image segmentation techniques.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Text extraction from the number plate using Optical Character Recognition (OCR) algorithms (e.g., Tesseract).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Post-processing to refine and correct recognized characters.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Integration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Combine the outputs of the Helmet Detection and Number Plate Recognition modules into a single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Establish communication and data sharing between the modules.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647584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RSCO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1353</Words>
  <Application>Microsoft Office PowerPoint</Application>
  <PresentationFormat>On-screen Show (4:3)</PresentationFormat>
  <Paragraphs>125</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Gill Sans MT</vt:lpstr>
      <vt:lpstr>Söhne</vt:lpstr>
      <vt:lpstr>Times New Roman</vt:lpstr>
      <vt:lpstr>Verdana</vt:lpstr>
      <vt:lpstr>Wingdings</vt:lpstr>
      <vt:lpstr>Wingdings 2</vt:lpstr>
      <vt:lpstr>Theme-RSCOE</vt:lpstr>
      <vt:lpstr>PowerPoint Presentation</vt:lpstr>
      <vt:lpstr>PowerPoint Presentation</vt:lpstr>
      <vt:lpstr>Introduction</vt:lpstr>
      <vt:lpstr>Motivation</vt:lpstr>
      <vt:lpstr>Objectives</vt:lpstr>
      <vt:lpstr>Architecture</vt:lpstr>
      <vt:lpstr>PowerPoint Presentation</vt:lpstr>
      <vt:lpstr>Methodology</vt:lpstr>
      <vt:lpstr>PowerPoint Presentation</vt:lpstr>
      <vt:lpstr>PowerPoint Presentation</vt:lpstr>
      <vt:lpstr>PowerPoint Presentation</vt:lpstr>
      <vt:lpstr>PowerPoint Presentation</vt:lpstr>
      <vt:lpstr>Scope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DATABASE LAB00</dc:creator>
  <cp:lastModifiedBy>Saurabh Pisal</cp:lastModifiedBy>
  <cp:revision>12</cp:revision>
  <dcterms:modified xsi:type="dcterms:W3CDTF">2023-11-02T12:37:14Z</dcterms:modified>
</cp:coreProperties>
</file>