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9" r:id="rId8"/>
    <p:sldId id="264" r:id="rId9"/>
    <p:sldId id="262" r:id="rId10"/>
    <p:sldId id="263" r:id="rId11"/>
    <p:sldId id="266" r:id="rId12"/>
    <p:sldId id="267"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3058A-96BB-485D-A0CB-5275DB9FB4AD}" type="datetimeFigureOut">
              <a:rPr lang="en-IN" smtClean="0"/>
              <a:t>17-08-2021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93B24-8CDD-4580-8E50-D007C5F1C866}" type="slidenum">
              <a:rPr lang="en-IN" smtClean="0"/>
              <a:t>‹#›</a:t>
            </a:fld>
            <a:endParaRPr lang="en-IN"/>
          </a:p>
        </p:txBody>
      </p:sp>
    </p:spTree>
    <p:extLst>
      <p:ext uri="{BB962C8B-B14F-4D97-AF65-F5344CB8AC3E}">
        <p14:creationId xmlns:p14="http://schemas.microsoft.com/office/powerpoint/2010/main" val="2233057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7F0B07-EB61-483B-8993-66837F183E9D}"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94191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B6CB6-E1D0-48C0-8E2B-011580BF776D}"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122729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84E1E-D148-4611-81FD-A7FED78707CB}"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9879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456BC-0C0C-40C2-8863-D6762718094C}"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774786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458EF-2377-4C59-AF22-54AA665F0ED2}"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2184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38322-3A92-4466-8CB7-3F91471AF1C4}"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2378339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D3BA5-7CAF-4F83-B95D-E9F44649DDC2}"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1351330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313DC-108B-42E7-8554-87ED6A17A652}"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172229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8DCDC-D876-441C-8B6E-71C040BB8537}"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247399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8D0C26-7B1E-4787-8CB2-076FEC3156C4}" type="datetime1">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187087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64254-5985-49D2-BF58-7EB557FC046C}" type="datetime1">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166118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5688C5-0858-4F34-9787-56F71DA977CC}" type="datetime1">
              <a:rPr lang="en-IN" smtClean="0"/>
              <a:t>17-08-2021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308906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C3751-1678-4222-9B5E-A88691A4D16B}" type="datetime1">
              <a:rPr lang="en-IN" smtClean="0"/>
              <a:t>17-08-2021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259162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24E10-9F7D-4D81-9D96-8358EE7CB902}" type="datetime1">
              <a:rPr lang="en-IN" smtClean="0"/>
              <a:t>17-08-2021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129300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81AB3F-8AE5-4E7A-8EF3-A56C9E4E435A}" type="datetime1">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135820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BE2C4-149E-4708-BF7A-B510C3C9D186}" type="datetime1">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09EEB3-CE03-434E-B95E-23AD91FA3D63}" type="slidenum">
              <a:rPr lang="en-IN" smtClean="0"/>
              <a:t>‹#›</a:t>
            </a:fld>
            <a:endParaRPr lang="en-IN"/>
          </a:p>
        </p:txBody>
      </p:sp>
    </p:spTree>
    <p:extLst>
      <p:ext uri="{BB962C8B-B14F-4D97-AF65-F5344CB8AC3E}">
        <p14:creationId xmlns:p14="http://schemas.microsoft.com/office/powerpoint/2010/main" val="189155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2BA17F-E3EE-49FB-9776-CC0EE42539DF}" type="datetime1">
              <a:rPr lang="en-IN" smtClean="0"/>
              <a:t>17-08-2021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09EEB3-CE03-434E-B95E-23AD91FA3D63}" type="slidenum">
              <a:rPr lang="en-IN" smtClean="0"/>
              <a:t>‹#›</a:t>
            </a:fld>
            <a:endParaRPr lang="en-IN"/>
          </a:p>
        </p:txBody>
      </p:sp>
    </p:spTree>
    <p:extLst>
      <p:ext uri="{BB962C8B-B14F-4D97-AF65-F5344CB8AC3E}">
        <p14:creationId xmlns:p14="http://schemas.microsoft.com/office/powerpoint/2010/main" val="256531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5BF6C-FBE0-411D-992A-7A34693E0FD7}"/>
              </a:ext>
            </a:extLst>
          </p:cNvPr>
          <p:cNvSpPr>
            <a:spLocks noGrp="1"/>
          </p:cNvSpPr>
          <p:nvPr>
            <p:ph type="title"/>
          </p:nvPr>
        </p:nvSpPr>
        <p:spPr>
          <a:xfrm>
            <a:off x="918099" y="1887329"/>
            <a:ext cx="10515600" cy="1325563"/>
          </a:xfrm>
        </p:spPr>
        <p:txBody>
          <a:bodyPr/>
          <a:lstStyle/>
          <a:p>
            <a:pPr algn="ctr"/>
            <a:r>
              <a:rPr lang="en-US" b="1" dirty="0"/>
              <a:t>Video Chatting Website</a:t>
            </a:r>
            <a:endParaRPr lang="en-IN" b="1" dirty="0"/>
          </a:p>
        </p:txBody>
      </p:sp>
      <p:sp>
        <p:nvSpPr>
          <p:cNvPr id="2" name="Slide Number Placeholder 1">
            <a:extLst>
              <a:ext uri="{FF2B5EF4-FFF2-40B4-BE49-F238E27FC236}">
                <a16:creationId xmlns:a16="http://schemas.microsoft.com/office/drawing/2014/main" id="{7A888A7A-9181-4158-B303-018EB4ADE4C8}"/>
              </a:ext>
            </a:extLst>
          </p:cNvPr>
          <p:cNvSpPr>
            <a:spLocks noGrp="1"/>
          </p:cNvSpPr>
          <p:nvPr>
            <p:ph type="sldNum" sz="quarter" idx="12"/>
          </p:nvPr>
        </p:nvSpPr>
        <p:spPr/>
        <p:txBody>
          <a:bodyPr/>
          <a:lstStyle/>
          <a:p>
            <a:fld id="{C609EEB3-CE03-434E-B95E-23AD91FA3D63}" type="slidenum">
              <a:rPr lang="en-IN" smtClean="0"/>
              <a:t>1</a:t>
            </a:fld>
            <a:endParaRPr lang="en-IN"/>
          </a:p>
        </p:txBody>
      </p:sp>
    </p:spTree>
    <p:extLst>
      <p:ext uri="{BB962C8B-B14F-4D97-AF65-F5344CB8AC3E}">
        <p14:creationId xmlns:p14="http://schemas.microsoft.com/office/powerpoint/2010/main" val="142669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269618-74DD-4685-B01F-46484F1A49C5}"/>
              </a:ext>
            </a:extLst>
          </p:cNvPr>
          <p:cNvSpPr>
            <a:spLocks noGrp="1"/>
          </p:cNvSpPr>
          <p:nvPr>
            <p:ph type="title"/>
          </p:nvPr>
        </p:nvSpPr>
        <p:spPr/>
        <p:txBody>
          <a:bodyPr/>
          <a:lstStyle/>
          <a:p>
            <a:pPr algn="ctr"/>
            <a:r>
              <a:rPr lang="en-US" b="1" dirty="0"/>
              <a:t>Implementation</a:t>
            </a:r>
            <a:endParaRPr lang="en-IN" b="1" dirty="0"/>
          </a:p>
        </p:txBody>
      </p:sp>
      <p:sp>
        <p:nvSpPr>
          <p:cNvPr id="5" name="Content Placeholder 4">
            <a:extLst>
              <a:ext uri="{FF2B5EF4-FFF2-40B4-BE49-F238E27FC236}">
                <a16:creationId xmlns:a16="http://schemas.microsoft.com/office/drawing/2014/main" id="{E08709D2-6A7F-4A96-A5B9-B8EA8528EC3B}"/>
              </a:ext>
            </a:extLst>
          </p:cNvPr>
          <p:cNvSpPr>
            <a:spLocks noGrp="1"/>
          </p:cNvSpPr>
          <p:nvPr>
            <p:ph idx="1"/>
          </p:nvPr>
        </p:nvSpPr>
        <p:spPr/>
        <p:txBody>
          <a:bodyPr/>
          <a:lstStyle/>
          <a:p>
            <a:r>
              <a:rPr lang="en-US" dirty="0"/>
              <a:t>Now to join the call, the receiver must use the ‘Join Call’ functionality which requests the server the ICE candidates of the sender/caller.</a:t>
            </a:r>
          </a:p>
          <a:p>
            <a:r>
              <a:rPr lang="en-US" dirty="0"/>
              <a:t>When the receiver receives the request from the server and the ICE candidates of the sender/caller, the receiver sends in its response for the request to the server. (The response is the action of joining a call)</a:t>
            </a:r>
          </a:p>
          <a:p>
            <a:r>
              <a:rPr lang="en-US" dirty="0"/>
              <a:t>Then the server sends the receiver’s response back to the sender/caller.</a:t>
            </a:r>
          </a:p>
          <a:p>
            <a:r>
              <a:rPr lang="en-US" dirty="0"/>
              <a:t>In this  way a peer-to-peer connection is established in between two users.</a:t>
            </a:r>
          </a:p>
          <a:p>
            <a:pPr marL="0" indent="0">
              <a:buNone/>
            </a:pPr>
            <a:endParaRPr lang="en-IN" dirty="0"/>
          </a:p>
        </p:txBody>
      </p:sp>
      <p:sp>
        <p:nvSpPr>
          <p:cNvPr id="2" name="Slide Number Placeholder 1">
            <a:extLst>
              <a:ext uri="{FF2B5EF4-FFF2-40B4-BE49-F238E27FC236}">
                <a16:creationId xmlns:a16="http://schemas.microsoft.com/office/drawing/2014/main" id="{AED9CEDC-61B9-460D-9405-E286D1E64308}"/>
              </a:ext>
            </a:extLst>
          </p:cNvPr>
          <p:cNvSpPr>
            <a:spLocks noGrp="1"/>
          </p:cNvSpPr>
          <p:nvPr>
            <p:ph type="sldNum" sz="quarter" idx="12"/>
          </p:nvPr>
        </p:nvSpPr>
        <p:spPr/>
        <p:txBody>
          <a:bodyPr/>
          <a:lstStyle/>
          <a:p>
            <a:fld id="{C609EEB3-CE03-434E-B95E-23AD91FA3D63}" type="slidenum">
              <a:rPr lang="en-IN" smtClean="0"/>
              <a:t>10</a:t>
            </a:fld>
            <a:endParaRPr lang="en-IN"/>
          </a:p>
        </p:txBody>
      </p:sp>
    </p:spTree>
    <p:extLst>
      <p:ext uri="{BB962C8B-B14F-4D97-AF65-F5344CB8AC3E}">
        <p14:creationId xmlns:p14="http://schemas.microsoft.com/office/powerpoint/2010/main" val="142331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B9A8-AAB8-434C-A94B-886F196EC880}"/>
              </a:ext>
            </a:extLst>
          </p:cNvPr>
          <p:cNvSpPr>
            <a:spLocks noGrp="1"/>
          </p:cNvSpPr>
          <p:nvPr>
            <p:ph type="title"/>
          </p:nvPr>
        </p:nvSpPr>
        <p:spPr/>
        <p:txBody>
          <a:bodyPr/>
          <a:lstStyle/>
          <a:p>
            <a:pPr algn="ctr"/>
            <a:r>
              <a:rPr lang="en-US" dirty="0"/>
              <a:t>Sender/Caller UI</a:t>
            </a:r>
            <a:endParaRPr lang="en-IN" dirty="0"/>
          </a:p>
        </p:txBody>
      </p:sp>
      <p:pic>
        <p:nvPicPr>
          <p:cNvPr id="5" name="Content Placeholder 4">
            <a:extLst>
              <a:ext uri="{FF2B5EF4-FFF2-40B4-BE49-F238E27FC236}">
                <a16:creationId xmlns:a16="http://schemas.microsoft.com/office/drawing/2014/main" id="{965D7E32-10CC-4DFD-A2E9-F0E1DBAF5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19050"/>
            <a:ext cx="8548136" cy="388143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 name="Slide Number Placeholder 2">
            <a:extLst>
              <a:ext uri="{FF2B5EF4-FFF2-40B4-BE49-F238E27FC236}">
                <a16:creationId xmlns:a16="http://schemas.microsoft.com/office/drawing/2014/main" id="{E2DBB3E9-0233-494D-B858-9607800CB877}"/>
              </a:ext>
            </a:extLst>
          </p:cNvPr>
          <p:cNvSpPr>
            <a:spLocks noGrp="1"/>
          </p:cNvSpPr>
          <p:nvPr>
            <p:ph type="sldNum" sz="quarter" idx="12"/>
          </p:nvPr>
        </p:nvSpPr>
        <p:spPr/>
        <p:txBody>
          <a:bodyPr/>
          <a:lstStyle/>
          <a:p>
            <a:fld id="{C609EEB3-CE03-434E-B95E-23AD91FA3D63}" type="slidenum">
              <a:rPr lang="en-IN" smtClean="0"/>
              <a:t>11</a:t>
            </a:fld>
            <a:endParaRPr lang="en-IN"/>
          </a:p>
        </p:txBody>
      </p:sp>
    </p:spTree>
    <p:extLst>
      <p:ext uri="{BB962C8B-B14F-4D97-AF65-F5344CB8AC3E}">
        <p14:creationId xmlns:p14="http://schemas.microsoft.com/office/powerpoint/2010/main" val="183603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BB26-187C-4B01-B713-B7126169A1E8}"/>
              </a:ext>
            </a:extLst>
          </p:cNvPr>
          <p:cNvSpPr>
            <a:spLocks noGrp="1"/>
          </p:cNvSpPr>
          <p:nvPr>
            <p:ph type="title"/>
          </p:nvPr>
        </p:nvSpPr>
        <p:spPr/>
        <p:txBody>
          <a:bodyPr/>
          <a:lstStyle/>
          <a:p>
            <a:pPr algn="ctr"/>
            <a:r>
              <a:rPr lang="en-US" dirty="0"/>
              <a:t>Receiver UI</a:t>
            </a:r>
            <a:endParaRPr lang="en-IN" dirty="0"/>
          </a:p>
        </p:txBody>
      </p:sp>
      <p:pic>
        <p:nvPicPr>
          <p:cNvPr id="9" name="Content Placeholder 8">
            <a:extLst>
              <a:ext uri="{FF2B5EF4-FFF2-40B4-BE49-F238E27FC236}">
                <a16:creationId xmlns:a16="http://schemas.microsoft.com/office/drawing/2014/main" id="{93D9A571-723E-4963-BAFC-51BC5CD941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093" y="2160588"/>
            <a:ext cx="8319851" cy="3881437"/>
          </a:xfrm>
        </p:spPr>
      </p:pic>
      <p:sp>
        <p:nvSpPr>
          <p:cNvPr id="3" name="Slide Number Placeholder 2">
            <a:extLst>
              <a:ext uri="{FF2B5EF4-FFF2-40B4-BE49-F238E27FC236}">
                <a16:creationId xmlns:a16="http://schemas.microsoft.com/office/drawing/2014/main" id="{ABE27F1A-26AB-4FC6-965D-4421EC4B574A}"/>
              </a:ext>
            </a:extLst>
          </p:cNvPr>
          <p:cNvSpPr>
            <a:spLocks noGrp="1"/>
          </p:cNvSpPr>
          <p:nvPr>
            <p:ph type="sldNum" sz="quarter" idx="12"/>
          </p:nvPr>
        </p:nvSpPr>
        <p:spPr/>
        <p:txBody>
          <a:bodyPr/>
          <a:lstStyle/>
          <a:p>
            <a:fld id="{C609EEB3-CE03-434E-B95E-23AD91FA3D63}" type="slidenum">
              <a:rPr lang="en-IN" smtClean="0"/>
              <a:t>12</a:t>
            </a:fld>
            <a:endParaRPr lang="en-IN"/>
          </a:p>
        </p:txBody>
      </p:sp>
    </p:spTree>
    <p:extLst>
      <p:ext uri="{BB962C8B-B14F-4D97-AF65-F5344CB8AC3E}">
        <p14:creationId xmlns:p14="http://schemas.microsoft.com/office/powerpoint/2010/main" val="391171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3308-BE4E-469D-868E-89BCA3DE364F}"/>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560E1FFE-835D-4A74-BC7D-743B80883FD6}"/>
              </a:ext>
            </a:extLst>
          </p:cNvPr>
          <p:cNvSpPr>
            <a:spLocks noGrp="1"/>
          </p:cNvSpPr>
          <p:nvPr>
            <p:ph idx="1"/>
          </p:nvPr>
        </p:nvSpPr>
        <p:spPr/>
        <p:txBody>
          <a:bodyPr/>
          <a:lstStyle/>
          <a:p>
            <a:pPr marL="0" indent="0">
              <a:buNone/>
            </a:pPr>
            <a:r>
              <a:rPr lang="en-US" dirty="0"/>
              <a:t>A video chatting application was developed successfully by using the  principles of HTML, CSS and </a:t>
            </a:r>
            <a:r>
              <a:rPr lang="en-US" dirty="0" err="1"/>
              <a:t>Javascript</a:t>
            </a:r>
            <a:r>
              <a:rPr lang="en-US" dirty="0"/>
              <a:t>. WebRTC was used to develop peer-to-peer connection by creating a server. </a:t>
            </a:r>
            <a:endParaRPr lang="en-IN" dirty="0"/>
          </a:p>
        </p:txBody>
      </p:sp>
      <p:sp>
        <p:nvSpPr>
          <p:cNvPr id="4" name="Slide Number Placeholder 3">
            <a:extLst>
              <a:ext uri="{FF2B5EF4-FFF2-40B4-BE49-F238E27FC236}">
                <a16:creationId xmlns:a16="http://schemas.microsoft.com/office/drawing/2014/main" id="{726BB615-5C1C-4103-90B9-B395F9A9EBFA}"/>
              </a:ext>
            </a:extLst>
          </p:cNvPr>
          <p:cNvSpPr>
            <a:spLocks noGrp="1"/>
          </p:cNvSpPr>
          <p:nvPr>
            <p:ph type="sldNum" sz="quarter" idx="12"/>
          </p:nvPr>
        </p:nvSpPr>
        <p:spPr/>
        <p:txBody>
          <a:bodyPr/>
          <a:lstStyle/>
          <a:p>
            <a:fld id="{C609EEB3-CE03-434E-B95E-23AD91FA3D63}" type="slidenum">
              <a:rPr lang="en-IN" smtClean="0"/>
              <a:t>13</a:t>
            </a:fld>
            <a:endParaRPr lang="en-IN"/>
          </a:p>
        </p:txBody>
      </p:sp>
    </p:spTree>
    <p:extLst>
      <p:ext uri="{BB962C8B-B14F-4D97-AF65-F5344CB8AC3E}">
        <p14:creationId xmlns:p14="http://schemas.microsoft.com/office/powerpoint/2010/main" val="1137270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AA11F-ACD2-4AC5-B120-01BE718116F3}"/>
              </a:ext>
            </a:extLst>
          </p:cNvPr>
          <p:cNvSpPr txBox="1"/>
          <p:nvPr/>
        </p:nvSpPr>
        <p:spPr>
          <a:xfrm>
            <a:off x="1580225" y="1544715"/>
            <a:ext cx="7261934" cy="1200329"/>
          </a:xfrm>
          <a:prstGeom prst="rect">
            <a:avLst/>
          </a:prstGeom>
          <a:noFill/>
        </p:spPr>
        <p:txBody>
          <a:bodyPr wrap="square" rtlCol="0">
            <a:spAutoFit/>
          </a:bodyPr>
          <a:lstStyle/>
          <a:p>
            <a:pPr algn="ctr"/>
            <a:r>
              <a:rPr lang="en-US" sz="7200" dirty="0"/>
              <a:t>Thank You!</a:t>
            </a:r>
            <a:endParaRPr lang="en-IN" sz="7200" dirty="0"/>
          </a:p>
        </p:txBody>
      </p:sp>
      <p:sp>
        <p:nvSpPr>
          <p:cNvPr id="3" name="TextBox 2">
            <a:extLst>
              <a:ext uri="{FF2B5EF4-FFF2-40B4-BE49-F238E27FC236}">
                <a16:creationId xmlns:a16="http://schemas.microsoft.com/office/drawing/2014/main" id="{A2C3278C-F148-4C8E-B233-510406A60500}"/>
              </a:ext>
            </a:extLst>
          </p:cNvPr>
          <p:cNvSpPr txBox="1"/>
          <p:nvPr/>
        </p:nvSpPr>
        <p:spPr>
          <a:xfrm>
            <a:off x="5903650" y="5113538"/>
            <a:ext cx="3559946" cy="369332"/>
          </a:xfrm>
          <a:prstGeom prst="rect">
            <a:avLst/>
          </a:prstGeom>
          <a:noFill/>
        </p:spPr>
        <p:txBody>
          <a:bodyPr wrap="square" rtlCol="0">
            <a:spAutoFit/>
          </a:bodyPr>
          <a:lstStyle/>
          <a:p>
            <a:r>
              <a:rPr lang="en-US" dirty="0"/>
              <a:t>- Saurabh P. Lohokare</a:t>
            </a:r>
            <a:endParaRPr lang="en-IN" dirty="0"/>
          </a:p>
        </p:txBody>
      </p:sp>
      <p:sp>
        <p:nvSpPr>
          <p:cNvPr id="4" name="Slide Number Placeholder 3">
            <a:extLst>
              <a:ext uri="{FF2B5EF4-FFF2-40B4-BE49-F238E27FC236}">
                <a16:creationId xmlns:a16="http://schemas.microsoft.com/office/drawing/2014/main" id="{B8215108-E170-42A8-965E-C1FCF1991B27}"/>
              </a:ext>
            </a:extLst>
          </p:cNvPr>
          <p:cNvSpPr>
            <a:spLocks noGrp="1"/>
          </p:cNvSpPr>
          <p:nvPr>
            <p:ph type="sldNum" sz="quarter" idx="12"/>
          </p:nvPr>
        </p:nvSpPr>
        <p:spPr/>
        <p:txBody>
          <a:bodyPr/>
          <a:lstStyle/>
          <a:p>
            <a:fld id="{C609EEB3-CE03-434E-B95E-23AD91FA3D63}" type="slidenum">
              <a:rPr lang="en-IN" smtClean="0"/>
              <a:t>14</a:t>
            </a:fld>
            <a:endParaRPr lang="en-IN"/>
          </a:p>
        </p:txBody>
      </p:sp>
    </p:spTree>
    <p:extLst>
      <p:ext uri="{BB962C8B-B14F-4D97-AF65-F5344CB8AC3E}">
        <p14:creationId xmlns:p14="http://schemas.microsoft.com/office/powerpoint/2010/main" val="379545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F4F-5B1E-4D04-BAA8-5CBE60E93883}"/>
              </a:ext>
            </a:extLst>
          </p:cNvPr>
          <p:cNvSpPr>
            <a:spLocks noGrp="1"/>
          </p:cNvSpPr>
          <p:nvPr>
            <p:ph type="title"/>
          </p:nvPr>
        </p:nvSpPr>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9EE5A7C4-0E5C-4868-BDCD-D2FD8999DBC8}"/>
              </a:ext>
            </a:extLst>
          </p:cNvPr>
          <p:cNvSpPr>
            <a:spLocks noGrp="1"/>
          </p:cNvSpPr>
          <p:nvPr>
            <p:ph idx="1"/>
          </p:nvPr>
        </p:nvSpPr>
        <p:spPr/>
        <p:txBody>
          <a:bodyPr/>
          <a:lstStyle/>
          <a:p>
            <a:pPr marL="0" indent="0">
              <a:buNone/>
            </a:pPr>
            <a:endParaRPr lang="en-US" dirty="0"/>
          </a:p>
          <a:p>
            <a:pPr marL="0" indent="0">
              <a:buNone/>
            </a:pPr>
            <a:r>
              <a:rPr lang="en-IN" dirty="0"/>
              <a:t>Video chatting applications are highly regarded in these times as COVID has distanced many people. A Video Chatting Application helps as one can see and hear the other user. In this Video Chatting Application WebRTC helps develop a connection between the two users in order to have a chat online. Various concepts of web development are used in order to develop a user interface and a platform for the WebRTC connection.  </a:t>
            </a:r>
          </a:p>
        </p:txBody>
      </p:sp>
      <p:sp>
        <p:nvSpPr>
          <p:cNvPr id="4" name="Slide Number Placeholder 3">
            <a:extLst>
              <a:ext uri="{FF2B5EF4-FFF2-40B4-BE49-F238E27FC236}">
                <a16:creationId xmlns:a16="http://schemas.microsoft.com/office/drawing/2014/main" id="{A89422BE-A808-47E4-905E-BD1C5A4EC2E9}"/>
              </a:ext>
            </a:extLst>
          </p:cNvPr>
          <p:cNvSpPr>
            <a:spLocks noGrp="1"/>
          </p:cNvSpPr>
          <p:nvPr>
            <p:ph type="sldNum" sz="quarter" idx="12"/>
          </p:nvPr>
        </p:nvSpPr>
        <p:spPr/>
        <p:txBody>
          <a:bodyPr/>
          <a:lstStyle/>
          <a:p>
            <a:fld id="{C609EEB3-CE03-434E-B95E-23AD91FA3D63}" type="slidenum">
              <a:rPr lang="en-IN" smtClean="0"/>
              <a:t>2</a:t>
            </a:fld>
            <a:endParaRPr lang="en-IN"/>
          </a:p>
        </p:txBody>
      </p:sp>
    </p:spTree>
    <p:extLst>
      <p:ext uri="{BB962C8B-B14F-4D97-AF65-F5344CB8AC3E}">
        <p14:creationId xmlns:p14="http://schemas.microsoft.com/office/powerpoint/2010/main" val="275274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6602C8-2223-41D5-89B1-9893B6A58B34}"/>
              </a:ext>
            </a:extLst>
          </p:cNvPr>
          <p:cNvSpPr>
            <a:spLocks noGrp="1"/>
          </p:cNvSpPr>
          <p:nvPr>
            <p:ph type="title"/>
          </p:nvPr>
        </p:nvSpPr>
        <p:spPr/>
        <p:txBody>
          <a:bodyPr/>
          <a:lstStyle/>
          <a:p>
            <a:pPr algn="ctr"/>
            <a:r>
              <a:rPr lang="en-US" b="1" dirty="0"/>
              <a:t>Table of Contents</a:t>
            </a:r>
            <a:endParaRPr lang="en-IN" b="1" dirty="0"/>
          </a:p>
        </p:txBody>
      </p:sp>
      <p:graphicFrame>
        <p:nvGraphicFramePr>
          <p:cNvPr id="6" name="Table 6">
            <a:extLst>
              <a:ext uri="{FF2B5EF4-FFF2-40B4-BE49-F238E27FC236}">
                <a16:creationId xmlns:a16="http://schemas.microsoft.com/office/drawing/2014/main" id="{2E7A248E-2832-4C1E-A462-428AA288CEF3}"/>
              </a:ext>
            </a:extLst>
          </p:cNvPr>
          <p:cNvGraphicFramePr>
            <a:graphicFrameLocks noGrp="1"/>
          </p:cNvGraphicFramePr>
          <p:nvPr>
            <p:ph idx="1"/>
            <p:extLst>
              <p:ext uri="{D42A27DB-BD31-4B8C-83A1-F6EECF244321}">
                <p14:modId xmlns:p14="http://schemas.microsoft.com/office/powerpoint/2010/main" val="3274583791"/>
              </p:ext>
            </p:extLst>
          </p:nvPr>
        </p:nvGraphicFramePr>
        <p:xfrm>
          <a:off x="1424785" y="1452763"/>
          <a:ext cx="7507547" cy="4297680"/>
        </p:xfrm>
        <a:graphic>
          <a:graphicData uri="http://schemas.openxmlformats.org/drawingml/2006/table">
            <a:tbl>
              <a:tblPr firstRow="1" bandRow="1">
                <a:tableStyleId>{F5AB1C69-6EDB-4FF4-983F-18BD219EF322}</a:tableStyleId>
              </a:tblPr>
              <a:tblGrid>
                <a:gridCol w="1355321">
                  <a:extLst>
                    <a:ext uri="{9D8B030D-6E8A-4147-A177-3AD203B41FA5}">
                      <a16:colId xmlns:a16="http://schemas.microsoft.com/office/drawing/2014/main" val="599922069"/>
                    </a:ext>
                  </a:extLst>
                </a:gridCol>
                <a:gridCol w="3222594">
                  <a:extLst>
                    <a:ext uri="{9D8B030D-6E8A-4147-A177-3AD203B41FA5}">
                      <a16:colId xmlns:a16="http://schemas.microsoft.com/office/drawing/2014/main" val="3999429490"/>
                    </a:ext>
                  </a:extLst>
                </a:gridCol>
                <a:gridCol w="2929632">
                  <a:extLst>
                    <a:ext uri="{9D8B030D-6E8A-4147-A177-3AD203B41FA5}">
                      <a16:colId xmlns:a16="http://schemas.microsoft.com/office/drawing/2014/main" val="2455184701"/>
                    </a:ext>
                  </a:extLst>
                </a:gridCol>
              </a:tblGrid>
              <a:tr h="353173">
                <a:tc>
                  <a:txBody>
                    <a:bodyPr/>
                    <a:lstStyle/>
                    <a:p>
                      <a:pPr algn="ctr"/>
                      <a:r>
                        <a:rPr lang="en-US" dirty="0"/>
                        <a:t>Sr .No</a:t>
                      </a:r>
                      <a:endParaRPr lang="en-IN" dirty="0"/>
                    </a:p>
                  </a:txBody>
                  <a:tcPr/>
                </a:tc>
                <a:tc>
                  <a:txBody>
                    <a:bodyPr/>
                    <a:lstStyle/>
                    <a:p>
                      <a:pPr algn="ctr"/>
                      <a:r>
                        <a:rPr lang="en-US" dirty="0"/>
                        <a:t>Content</a:t>
                      </a:r>
                      <a:endParaRPr lang="en-IN" dirty="0"/>
                    </a:p>
                  </a:txBody>
                  <a:tcPr/>
                </a:tc>
                <a:tc>
                  <a:txBody>
                    <a:bodyPr/>
                    <a:lstStyle/>
                    <a:p>
                      <a:pPr algn="ctr"/>
                      <a:r>
                        <a:rPr lang="en-US" dirty="0" err="1"/>
                        <a:t>Page.No</a:t>
                      </a:r>
                      <a:endParaRPr lang="en-IN" dirty="0"/>
                    </a:p>
                  </a:txBody>
                  <a:tcPr/>
                </a:tc>
                <a:extLst>
                  <a:ext uri="{0D108BD9-81ED-4DB2-BD59-A6C34878D82A}">
                    <a16:rowId xmlns:a16="http://schemas.microsoft.com/office/drawing/2014/main" val="4098497148"/>
                  </a:ext>
                </a:extLst>
              </a:tr>
              <a:tr h="353173">
                <a:tc>
                  <a:txBody>
                    <a:bodyPr/>
                    <a:lstStyle/>
                    <a:p>
                      <a:pPr algn="ctr"/>
                      <a:endParaRPr lang="en-IN" dirty="0"/>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2195932268"/>
                  </a:ext>
                </a:extLst>
              </a:tr>
              <a:tr h="353173">
                <a:tc>
                  <a:txBody>
                    <a:bodyPr/>
                    <a:lstStyle/>
                    <a:p>
                      <a:pPr algn="ctr"/>
                      <a:r>
                        <a:rPr lang="en-US" dirty="0"/>
                        <a:t>1.</a:t>
                      </a:r>
                      <a:endParaRPr lang="en-IN" dirty="0"/>
                    </a:p>
                  </a:txBody>
                  <a:tcPr/>
                </a:tc>
                <a:tc>
                  <a:txBody>
                    <a:bodyPr/>
                    <a:lstStyle/>
                    <a:p>
                      <a:pPr algn="ctr"/>
                      <a:r>
                        <a:rPr lang="en-US" dirty="0"/>
                        <a:t>Introduction</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342186845"/>
                  </a:ext>
                </a:extLst>
              </a:tr>
              <a:tr h="353173">
                <a:tc>
                  <a:txBody>
                    <a:bodyPr/>
                    <a:lstStyle/>
                    <a:p>
                      <a:pPr algn="ctr"/>
                      <a:r>
                        <a:rPr lang="en-US" dirty="0"/>
                        <a:t>2. </a:t>
                      </a:r>
                      <a:endParaRPr lang="en-IN" dirty="0"/>
                    </a:p>
                  </a:txBody>
                  <a:tcPr/>
                </a:tc>
                <a:tc>
                  <a:txBody>
                    <a:bodyPr/>
                    <a:lstStyle/>
                    <a:p>
                      <a:pPr algn="ctr"/>
                      <a:r>
                        <a:rPr lang="en-US" dirty="0"/>
                        <a:t>Existing Method</a:t>
                      </a:r>
                      <a:endParaRPr lang="en-IN" dirty="0"/>
                    </a:p>
                  </a:txBody>
                  <a:tcPr/>
                </a:tc>
                <a:tc>
                  <a:txBody>
                    <a:bodyPr/>
                    <a:lstStyle/>
                    <a:p>
                      <a:pPr algn="ctr"/>
                      <a:r>
                        <a:rPr lang="en-US" dirty="0"/>
                        <a:t>5</a:t>
                      </a:r>
                      <a:endParaRPr lang="en-IN" dirty="0"/>
                    </a:p>
                  </a:txBody>
                  <a:tcPr/>
                </a:tc>
                <a:extLst>
                  <a:ext uri="{0D108BD9-81ED-4DB2-BD59-A6C34878D82A}">
                    <a16:rowId xmlns:a16="http://schemas.microsoft.com/office/drawing/2014/main" val="2466554403"/>
                  </a:ext>
                </a:extLst>
              </a:tr>
              <a:tr h="609585">
                <a:tc>
                  <a:txBody>
                    <a:bodyPr/>
                    <a:lstStyle/>
                    <a:p>
                      <a:pPr algn="ctr"/>
                      <a:r>
                        <a:rPr lang="en-US" dirty="0"/>
                        <a:t>3.</a:t>
                      </a:r>
                      <a:endParaRPr lang="en-IN" dirty="0"/>
                    </a:p>
                  </a:txBody>
                  <a:tcPr/>
                </a:tc>
                <a:tc>
                  <a:txBody>
                    <a:bodyPr/>
                    <a:lstStyle/>
                    <a:p>
                      <a:pPr algn="ctr"/>
                      <a:r>
                        <a:rPr lang="en-US" dirty="0"/>
                        <a:t>Proposed Method with Architecture </a:t>
                      </a:r>
                      <a:endParaRPr lang="en-IN" dirty="0"/>
                    </a:p>
                  </a:txBody>
                  <a:tcPr/>
                </a:tc>
                <a:tc>
                  <a:txBody>
                    <a:bodyPr/>
                    <a:lstStyle/>
                    <a:p>
                      <a:pPr algn="ctr"/>
                      <a:r>
                        <a:rPr lang="en-US" dirty="0"/>
                        <a:t>6</a:t>
                      </a:r>
                      <a:endParaRPr lang="en-IN" dirty="0"/>
                    </a:p>
                  </a:txBody>
                  <a:tcPr/>
                </a:tc>
                <a:extLst>
                  <a:ext uri="{0D108BD9-81ED-4DB2-BD59-A6C34878D82A}">
                    <a16:rowId xmlns:a16="http://schemas.microsoft.com/office/drawing/2014/main" val="3434120952"/>
                  </a:ext>
                </a:extLst>
              </a:tr>
              <a:tr h="353173">
                <a:tc>
                  <a:txBody>
                    <a:bodyPr/>
                    <a:lstStyle/>
                    <a:p>
                      <a:pPr algn="ctr"/>
                      <a:r>
                        <a:rPr lang="en-US" dirty="0"/>
                        <a:t>4.</a:t>
                      </a:r>
                      <a:endParaRPr lang="en-IN" dirty="0"/>
                    </a:p>
                  </a:txBody>
                  <a:tcPr/>
                </a:tc>
                <a:tc>
                  <a:txBody>
                    <a:bodyPr/>
                    <a:lstStyle/>
                    <a:p>
                      <a:pPr algn="ctr"/>
                      <a:r>
                        <a:rPr lang="en-US" dirty="0"/>
                        <a:t>Technologies Used</a:t>
                      </a:r>
                      <a:endParaRPr lang="en-IN" dirty="0"/>
                    </a:p>
                  </a:txBody>
                  <a:tcPr/>
                </a:tc>
                <a:tc>
                  <a:txBody>
                    <a:bodyPr/>
                    <a:lstStyle/>
                    <a:p>
                      <a:pPr algn="ctr"/>
                      <a:r>
                        <a:rPr lang="en-US" dirty="0"/>
                        <a:t>7</a:t>
                      </a:r>
                      <a:endParaRPr lang="en-IN" dirty="0"/>
                    </a:p>
                  </a:txBody>
                  <a:tcPr/>
                </a:tc>
                <a:extLst>
                  <a:ext uri="{0D108BD9-81ED-4DB2-BD59-A6C34878D82A}">
                    <a16:rowId xmlns:a16="http://schemas.microsoft.com/office/drawing/2014/main" val="784053615"/>
                  </a:ext>
                </a:extLst>
              </a:tr>
              <a:tr h="353173">
                <a:tc>
                  <a:txBody>
                    <a:bodyPr/>
                    <a:lstStyle/>
                    <a:p>
                      <a:pPr algn="ctr"/>
                      <a:r>
                        <a:rPr lang="en-US" dirty="0"/>
                        <a:t>5.</a:t>
                      </a:r>
                      <a:endParaRPr lang="en-IN" dirty="0"/>
                    </a:p>
                  </a:txBody>
                  <a:tcPr/>
                </a:tc>
                <a:tc>
                  <a:txBody>
                    <a:bodyPr/>
                    <a:lstStyle/>
                    <a:p>
                      <a:pPr algn="ctr"/>
                      <a:r>
                        <a:rPr lang="en-US" dirty="0"/>
                        <a:t>Methodology</a:t>
                      </a:r>
                      <a:endParaRPr lang="en-IN" dirty="0"/>
                    </a:p>
                  </a:txBody>
                  <a:tcPr/>
                </a:tc>
                <a:tc>
                  <a:txBody>
                    <a:bodyPr/>
                    <a:lstStyle/>
                    <a:p>
                      <a:pPr algn="ctr"/>
                      <a:r>
                        <a:rPr lang="en-US" dirty="0"/>
                        <a:t>8</a:t>
                      </a:r>
                      <a:endParaRPr lang="en-IN" dirty="0"/>
                    </a:p>
                  </a:txBody>
                  <a:tcPr/>
                </a:tc>
                <a:extLst>
                  <a:ext uri="{0D108BD9-81ED-4DB2-BD59-A6C34878D82A}">
                    <a16:rowId xmlns:a16="http://schemas.microsoft.com/office/drawing/2014/main" val="2151968483"/>
                  </a:ext>
                </a:extLst>
              </a:tr>
              <a:tr h="353173">
                <a:tc>
                  <a:txBody>
                    <a:bodyPr/>
                    <a:lstStyle/>
                    <a:p>
                      <a:pPr algn="ctr"/>
                      <a:r>
                        <a:rPr lang="en-US" dirty="0"/>
                        <a:t>6.</a:t>
                      </a:r>
                      <a:endParaRPr lang="en-IN" dirty="0"/>
                    </a:p>
                  </a:txBody>
                  <a:tcPr/>
                </a:tc>
                <a:tc>
                  <a:txBody>
                    <a:bodyPr/>
                    <a:lstStyle/>
                    <a:p>
                      <a:pPr algn="ctr"/>
                      <a:r>
                        <a:rPr lang="en-US" dirty="0"/>
                        <a:t>Implementation</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3009474416"/>
                  </a:ext>
                </a:extLst>
              </a:tr>
              <a:tr h="353173">
                <a:tc>
                  <a:txBody>
                    <a:bodyPr/>
                    <a:lstStyle/>
                    <a:p>
                      <a:pPr algn="ctr"/>
                      <a:r>
                        <a:rPr lang="en-US" dirty="0"/>
                        <a:t>7.</a:t>
                      </a:r>
                      <a:endParaRPr lang="en-IN" dirty="0"/>
                    </a:p>
                  </a:txBody>
                  <a:tcPr/>
                </a:tc>
                <a:tc>
                  <a:txBody>
                    <a:bodyPr/>
                    <a:lstStyle/>
                    <a:p>
                      <a:pPr algn="ctr"/>
                      <a:r>
                        <a:rPr lang="en-US" dirty="0"/>
                        <a:t>Sender/Caller UI</a:t>
                      </a:r>
                      <a:endParaRPr lang="en-IN" dirty="0"/>
                    </a:p>
                  </a:txBody>
                  <a:tcPr/>
                </a:tc>
                <a:tc>
                  <a:txBody>
                    <a:bodyPr/>
                    <a:lstStyle/>
                    <a:p>
                      <a:pPr algn="ctr"/>
                      <a:r>
                        <a:rPr lang="en-US" dirty="0"/>
                        <a:t>11</a:t>
                      </a:r>
                      <a:endParaRPr lang="en-IN" dirty="0"/>
                    </a:p>
                  </a:txBody>
                  <a:tcPr/>
                </a:tc>
                <a:extLst>
                  <a:ext uri="{0D108BD9-81ED-4DB2-BD59-A6C34878D82A}">
                    <a16:rowId xmlns:a16="http://schemas.microsoft.com/office/drawing/2014/main" val="3358198531"/>
                  </a:ext>
                </a:extLst>
              </a:tr>
              <a:tr h="353173">
                <a:tc>
                  <a:txBody>
                    <a:bodyPr/>
                    <a:lstStyle/>
                    <a:p>
                      <a:pPr algn="ctr"/>
                      <a:r>
                        <a:rPr lang="en-US" dirty="0"/>
                        <a:t>8.</a:t>
                      </a:r>
                      <a:endParaRPr lang="en-IN" dirty="0"/>
                    </a:p>
                  </a:txBody>
                  <a:tcPr/>
                </a:tc>
                <a:tc>
                  <a:txBody>
                    <a:bodyPr/>
                    <a:lstStyle/>
                    <a:p>
                      <a:pPr algn="ctr"/>
                      <a:r>
                        <a:rPr lang="en-US" dirty="0"/>
                        <a:t>Receiver UI</a:t>
                      </a:r>
                      <a:endParaRPr lang="en-IN" dirty="0"/>
                    </a:p>
                  </a:txBody>
                  <a:tcPr/>
                </a:tc>
                <a:tc>
                  <a:txBody>
                    <a:bodyPr/>
                    <a:lstStyle/>
                    <a:p>
                      <a:pPr algn="ctr"/>
                      <a:r>
                        <a:rPr lang="en-US" dirty="0"/>
                        <a:t>12</a:t>
                      </a:r>
                      <a:endParaRPr lang="en-IN" dirty="0"/>
                    </a:p>
                  </a:txBody>
                  <a:tcPr/>
                </a:tc>
                <a:extLst>
                  <a:ext uri="{0D108BD9-81ED-4DB2-BD59-A6C34878D82A}">
                    <a16:rowId xmlns:a16="http://schemas.microsoft.com/office/drawing/2014/main" val="365403569"/>
                  </a:ext>
                </a:extLst>
              </a:tr>
              <a:tr h="353173">
                <a:tc>
                  <a:txBody>
                    <a:bodyPr/>
                    <a:lstStyle/>
                    <a:p>
                      <a:pPr algn="ctr"/>
                      <a:r>
                        <a:rPr lang="en-US" dirty="0"/>
                        <a:t>9. </a:t>
                      </a:r>
                      <a:endParaRPr lang="en-IN" dirty="0"/>
                    </a:p>
                  </a:txBody>
                  <a:tcPr/>
                </a:tc>
                <a:tc>
                  <a:txBody>
                    <a:bodyPr/>
                    <a:lstStyle/>
                    <a:p>
                      <a:pPr algn="ctr"/>
                      <a:r>
                        <a:rPr lang="en-US" dirty="0"/>
                        <a:t>Conclusion</a:t>
                      </a:r>
                      <a:endParaRPr lang="en-IN" dirty="0"/>
                    </a:p>
                  </a:txBody>
                  <a:tcPr/>
                </a:tc>
                <a:tc>
                  <a:txBody>
                    <a:bodyPr/>
                    <a:lstStyle/>
                    <a:p>
                      <a:pPr algn="ctr"/>
                      <a:r>
                        <a:rPr lang="en-US" dirty="0"/>
                        <a:t>13</a:t>
                      </a:r>
                      <a:endParaRPr lang="en-IN" dirty="0"/>
                    </a:p>
                  </a:txBody>
                  <a:tcPr/>
                </a:tc>
                <a:extLst>
                  <a:ext uri="{0D108BD9-81ED-4DB2-BD59-A6C34878D82A}">
                    <a16:rowId xmlns:a16="http://schemas.microsoft.com/office/drawing/2014/main" val="4209874186"/>
                  </a:ext>
                </a:extLst>
              </a:tr>
            </a:tbl>
          </a:graphicData>
        </a:graphic>
      </p:graphicFrame>
      <p:sp>
        <p:nvSpPr>
          <p:cNvPr id="2" name="Slide Number Placeholder 1">
            <a:extLst>
              <a:ext uri="{FF2B5EF4-FFF2-40B4-BE49-F238E27FC236}">
                <a16:creationId xmlns:a16="http://schemas.microsoft.com/office/drawing/2014/main" id="{659CD452-2AC2-459C-8302-58FB97602D25}"/>
              </a:ext>
            </a:extLst>
          </p:cNvPr>
          <p:cNvSpPr>
            <a:spLocks noGrp="1"/>
          </p:cNvSpPr>
          <p:nvPr>
            <p:ph type="sldNum" sz="quarter" idx="12"/>
          </p:nvPr>
        </p:nvSpPr>
        <p:spPr/>
        <p:txBody>
          <a:bodyPr/>
          <a:lstStyle/>
          <a:p>
            <a:fld id="{C609EEB3-CE03-434E-B95E-23AD91FA3D63}" type="slidenum">
              <a:rPr lang="en-IN" smtClean="0"/>
              <a:t>3</a:t>
            </a:fld>
            <a:endParaRPr lang="en-IN"/>
          </a:p>
        </p:txBody>
      </p:sp>
    </p:spTree>
    <p:extLst>
      <p:ext uri="{BB962C8B-B14F-4D97-AF65-F5344CB8AC3E}">
        <p14:creationId xmlns:p14="http://schemas.microsoft.com/office/powerpoint/2010/main" val="262626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E546-9F35-46CD-AE32-3E020BAA8DE9}"/>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1B3E4076-834B-4D84-82E9-CBA8178A6BB5}"/>
              </a:ext>
            </a:extLst>
          </p:cNvPr>
          <p:cNvSpPr>
            <a:spLocks noGrp="1"/>
          </p:cNvSpPr>
          <p:nvPr>
            <p:ph idx="1"/>
          </p:nvPr>
        </p:nvSpPr>
        <p:spPr/>
        <p:txBody>
          <a:bodyPr>
            <a:normAutofit/>
          </a:bodyPr>
          <a:lstStyle/>
          <a:p>
            <a:pPr marL="0" indent="0">
              <a:buNone/>
            </a:pPr>
            <a:r>
              <a:rPr lang="en-US" dirty="0"/>
              <a:t>Over the last decade, the demand for video conferencing has increased enormously. Video chatting is a software technology that allows group of people anywhere in the world to meet in a virtual room by simply connecting to internet using their personal computer and sharing live webcam. Video chatting has its application in online distance learning, virtual meeting rooms in business, and social networking sites. Online distance learning allows students and teachers to meet in a virtual class room without the need to waste time and money on commuting.</a:t>
            </a:r>
          </a:p>
          <a:p>
            <a:pPr marL="0" indent="0">
              <a:buNone/>
            </a:pPr>
            <a:endParaRPr lang="en-US" dirty="0"/>
          </a:p>
          <a:p>
            <a:pPr marL="0" indent="0">
              <a:buNone/>
            </a:pPr>
            <a:r>
              <a:rPr lang="en-US" dirty="0"/>
              <a:t>The problem with most video chatting applications is that it has a complicated user interface. The goal of this project is to develop a video chatting website that allows user to enter into virtual chat rooms.  </a:t>
            </a:r>
            <a:endParaRPr lang="en-IN" dirty="0"/>
          </a:p>
        </p:txBody>
      </p:sp>
      <p:sp>
        <p:nvSpPr>
          <p:cNvPr id="4" name="Slide Number Placeholder 3">
            <a:extLst>
              <a:ext uri="{FF2B5EF4-FFF2-40B4-BE49-F238E27FC236}">
                <a16:creationId xmlns:a16="http://schemas.microsoft.com/office/drawing/2014/main" id="{C4F0BF36-5D7A-4A52-BE32-0E8476DD2731}"/>
              </a:ext>
            </a:extLst>
          </p:cNvPr>
          <p:cNvSpPr>
            <a:spLocks noGrp="1"/>
          </p:cNvSpPr>
          <p:nvPr>
            <p:ph type="sldNum" sz="quarter" idx="12"/>
          </p:nvPr>
        </p:nvSpPr>
        <p:spPr/>
        <p:txBody>
          <a:bodyPr/>
          <a:lstStyle/>
          <a:p>
            <a:fld id="{C609EEB3-CE03-434E-B95E-23AD91FA3D63}" type="slidenum">
              <a:rPr lang="en-IN" smtClean="0"/>
              <a:t>4</a:t>
            </a:fld>
            <a:endParaRPr lang="en-IN"/>
          </a:p>
        </p:txBody>
      </p:sp>
    </p:spTree>
    <p:extLst>
      <p:ext uri="{BB962C8B-B14F-4D97-AF65-F5344CB8AC3E}">
        <p14:creationId xmlns:p14="http://schemas.microsoft.com/office/powerpoint/2010/main" val="404602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2F48-7CFC-4A3F-8B40-75BC4C30EEAA}"/>
              </a:ext>
            </a:extLst>
          </p:cNvPr>
          <p:cNvSpPr>
            <a:spLocks noGrp="1"/>
          </p:cNvSpPr>
          <p:nvPr>
            <p:ph type="title"/>
          </p:nvPr>
        </p:nvSpPr>
        <p:spPr/>
        <p:txBody>
          <a:bodyPr/>
          <a:lstStyle/>
          <a:p>
            <a:pPr algn="ctr"/>
            <a:r>
              <a:rPr lang="en-US" b="1" dirty="0"/>
              <a:t>Existing Method</a:t>
            </a:r>
            <a:endParaRPr lang="en-IN" b="1" dirty="0"/>
          </a:p>
        </p:txBody>
      </p:sp>
      <p:sp>
        <p:nvSpPr>
          <p:cNvPr id="3" name="Content Placeholder 2">
            <a:extLst>
              <a:ext uri="{FF2B5EF4-FFF2-40B4-BE49-F238E27FC236}">
                <a16:creationId xmlns:a16="http://schemas.microsoft.com/office/drawing/2014/main" id="{286004EB-A7F5-44B9-AFEA-6F69E49DD717}"/>
              </a:ext>
            </a:extLst>
          </p:cNvPr>
          <p:cNvSpPr>
            <a:spLocks noGrp="1"/>
          </p:cNvSpPr>
          <p:nvPr>
            <p:ph idx="1"/>
          </p:nvPr>
        </p:nvSpPr>
        <p:spPr/>
        <p:txBody>
          <a:bodyPr/>
          <a:lstStyle/>
          <a:p>
            <a:pPr marL="0" indent="0">
              <a:buNone/>
            </a:pPr>
            <a:r>
              <a:rPr lang="en-US" dirty="0"/>
              <a:t>Most of the old technologies for video chatting like iChat, </a:t>
            </a:r>
            <a:r>
              <a:rPr lang="en-US" dirty="0" err="1"/>
              <a:t>ooVoo</a:t>
            </a:r>
            <a:r>
              <a:rPr lang="en-US" dirty="0"/>
              <a:t> are outdated because of many technical reasons like the availability oof the software on particular operating systems, privacy issues, etc. But the new generation of video chatting applications is highly advanced and uses WebRTC . It makes the peer-to-peer connection very easy. </a:t>
            </a:r>
            <a:endParaRPr lang="en-IN" dirty="0"/>
          </a:p>
        </p:txBody>
      </p:sp>
      <p:sp>
        <p:nvSpPr>
          <p:cNvPr id="4" name="Slide Number Placeholder 3">
            <a:extLst>
              <a:ext uri="{FF2B5EF4-FFF2-40B4-BE49-F238E27FC236}">
                <a16:creationId xmlns:a16="http://schemas.microsoft.com/office/drawing/2014/main" id="{3FE4ED41-86D7-4DD3-80B2-6DE214FBAA0B}"/>
              </a:ext>
            </a:extLst>
          </p:cNvPr>
          <p:cNvSpPr>
            <a:spLocks noGrp="1"/>
          </p:cNvSpPr>
          <p:nvPr>
            <p:ph type="sldNum" sz="quarter" idx="12"/>
          </p:nvPr>
        </p:nvSpPr>
        <p:spPr/>
        <p:txBody>
          <a:bodyPr/>
          <a:lstStyle/>
          <a:p>
            <a:fld id="{C609EEB3-CE03-434E-B95E-23AD91FA3D63}" type="slidenum">
              <a:rPr lang="en-IN" smtClean="0"/>
              <a:t>5</a:t>
            </a:fld>
            <a:endParaRPr lang="en-IN"/>
          </a:p>
        </p:txBody>
      </p:sp>
    </p:spTree>
    <p:extLst>
      <p:ext uri="{BB962C8B-B14F-4D97-AF65-F5344CB8AC3E}">
        <p14:creationId xmlns:p14="http://schemas.microsoft.com/office/powerpoint/2010/main" val="404039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D6FA-5597-48A1-809B-F9A1284C8BD2}"/>
              </a:ext>
            </a:extLst>
          </p:cNvPr>
          <p:cNvSpPr>
            <a:spLocks noGrp="1"/>
          </p:cNvSpPr>
          <p:nvPr>
            <p:ph type="title"/>
          </p:nvPr>
        </p:nvSpPr>
        <p:spPr/>
        <p:txBody>
          <a:bodyPr/>
          <a:lstStyle/>
          <a:p>
            <a:pPr algn="ctr"/>
            <a:r>
              <a:rPr lang="en-US" b="1" dirty="0"/>
              <a:t>Proposed Method With Architecture</a:t>
            </a:r>
            <a:endParaRPr lang="en-IN" b="1" dirty="0"/>
          </a:p>
        </p:txBody>
      </p:sp>
      <p:sp>
        <p:nvSpPr>
          <p:cNvPr id="3" name="Content Placeholder 2">
            <a:extLst>
              <a:ext uri="{FF2B5EF4-FFF2-40B4-BE49-F238E27FC236}">
                <a16:creationId xmlns:a16="http://schemas.microsoft.com/office/drawing/2014/main" id="{E8CB0E1B-5AB3-427B-94A9-62B130EDA15F}"/>
              </a:ext>
            </a:extLst>
          </p:cNvPr>
          <p:cNvSpPr>
            <a:spLocks noGrp="1"/>
          </p:cNvSpPr>
          <p:nvPr>
            <p:ph idx="1"/>
          </p:nvPr>
        </p:nvSpPr>
        <p:spPr/>
        <p:txBody>
          <a:bodyPr>
            <a:normAutofit/>
          </a:bodyPr>
          <a:lstStyle/>
          <a:p>
            <a:r>
              <a:rPr lang="en-US" dirty="0"/>
              <a:t>Firstly there must be a sender or the caller and a receiver in a video call. </a:t>
            </a:r>
          </a:p>
          <a:p>
            <a:r>
              <a:rPr lang="en-US" dirty="0"/>
              <a:t>Thus a separate UI for the sender/caller and receiver must be developed.</a:t>
            </a:r>
          </a:p>
          <a:p>
            <a:r>
              <a:rPr lang="en-US" dirty="0"/>
              <a:t>As this video chat is hosted on a browser on a particular device, it has to seek permission for the audio and video of that device.</a:t>
            </a:r>
          </a:p>
          <a:p>
            <a:r>
              <a:rPr lang="en-US" dirty="0"/>
              <a:t>Functionalities must be designed in order to voluntarily disable the audio and video of the user. </a:t>
            </a:r>
          </a:p>
          <a:p>
            <a:r>
              <a:rPr lang="en-US" dirty="0"/>
              <a:t>A peer-to-peer connection must be developed using a server through which the users can see and hear each other.</a:t>
            </a:r>
            <a:endParaRPr lang="en-IN" dirty="0"/>
          </a:p>
        </p:txBody>
      </p:sp>
      <p:sp>
        <p:nvSpPr>
          <p:cNvPr id="4" name="Slide Number Placeholder 3">
            <a:extLst>
              <a:ext uri="{FF2B5EF4-FFF2-40B4-BE49-F238E27FC236}">
                <a16:creationId xmlns:a16="http://schemas.microsoft.com/office/drawing/2014/main" id="{B114B3C6-5F53-4261-AE26-41F5C6C52F54}"/>
              </a:ext>
            </a:extLst>
          </p:cNvPr>
          <p:cNvSpPr>
            <a:spLocks noGrp="1"/>
          </p:cNvSpPr>
          <p:nvPr>
            <p:ph type="sldNum" sz="quarter" idx="12"/>
          </p:nvPr>
        </p:nvSpPr>
        <p:spPr/>
        <p:txBody>
          <a:bodyPr/>
          <a:lstStyle/>
          <a:p>
            <a:fld id="{C609EEB3-CE03-434E-B95E-23AD91FA3D63}" type="slidenum">
              <a:rPr lang="en-IN" smtClean="0"/>
              <a:t>6</a:t>
            </a:fld>
            <a:endParaRPr lang="en-IN"/>
          </a:p>
        </p:txBody>
      </p:sp>
    </p:spTree>
    <p:extLst>
      <p:ext uri="{BB962C8B-B14F-4D97-AF65-F5344CB8AC3E}">
        <p14:creationId xmlns:p14="http://schemas.microsoft.com/office/powerpoint/2010/main" val="219917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ABC2-17FF-4229-8E22-ED5FCFBD563F}"/>
              </a:ext>
            </a:extLst>
          </p:cNvPr>
          <p:cNvSpPr>
            <a:spLocks noGrp="1"/>
          </p:cNvSpPr>
          <p:nvPr>
            <p:ph type="title"/>
          </p:nvPr>
        </p:nvSpPr>
        <p:spPr/>
        <p:txBody>
          <a:bodyPr/>
          <a:lstStyle/>
          <a:p>
            <a:pPr algn="ctr"/>
            <a:r>
              <a:rPr lang="en-US" b="1" dirty="0"/>
              <a:t>Technologies Used</a:t>
            </a:r>
            <a:endParaRPr lang="en-IN" b="1" dirty="0"/>
          </a:p>
        </p:txBody>
      </p:sp>
      <p:sp>
        <p:nvSpPr>
          <p:cNvPr id="3" name="Content Placeholder 2">
            <a:extLst>
              <a:ext uri="{FF2B5EF4-FFF2-40B4-BE49-F238E27FC236}">
                <a16:creationId xmlns:a16="http://schemas.microsoft.com/office/drawing/2014/main" id="{B0E83273-C9D3-4A38-BD01-D33B9E1EB9F2}"/>
              </a:ext>
            </a:extLst>
          </p:cNvPr>
          <p:cNvSpPr>
            <a:spLocks noGrp="1"/>
          </p:cNvSpPr>
          <p:nvPr>
            <p:ph idx="1"/>
          </p:nvPr>
        </p:nvSpPr>
        <p:spPr/>
        <p:txBody>
          <a:bodyPr/>
          <a:lstStyle/>
          <a:p>
            <a:r>
              <a:rPr lang="en-US" dirty="0"/>
              <a:t>HTML5</a:t>
            </a:r>
          </a:p>
          <a:p>
            <a:r>
              <a:rPr lang="en-US" dirty="0"/>
              <a:t>CSS3</a:t>
            </a:r>
          </a:p>
          <a:p>
            <a:r>
              <a:rPr lang="en-US" dirty="0" err="1"/>
              <a:t>Javascript</a:t>
            </a:r>
            <a:endParaRPr lang="en-US" dirty="0"/>
          </a:p>
          <a:p>
            <a:r>
              <a:rPr lang="en-US" dirty="0"/>
              <a:t>Socket.io (Library)</a:t>
            </a:r>
          </a:p>
          <a:p>
            <a:r>
              <a:rPr lang="en-US" dirty="0"/>
              <a:t>WebRTC</a:t>
            </a:r>
          </a:p>
          <a:p>
            <a:r>
              <a:rPr lang="en-US" dirty="0"/>
              <a:t>Chrome(Browser)</a:t>
            </a:r>
          </a:p>
          <a:p>
            <a:r>
              <a:rPr lang="en-US" dirty="0"/>
              <a:t>VS Code(Code Editor)</a:t>
            </a:r>
            <a:endParaRPr lang="en-IN" dirty="0"/>
          </a:p>
        </p:txBody>
      </p:sp>
      <p:sp>
        <p:nvSpPr>
          <p:cNvPr id="4" name="Slide Number Placeholder 3">
            <a:extLst>
              <a:ext uri="{FF2B5EF4-FFF2-40B4-BE49-F238E27FC236}">
                <a16:creationId xmlns:a16="http://schemas.microsoft.com/office/drawing/2014/main" id="{2F3862E6-EE49-4287-86CC-780B4B2722A6}"/>
              </a:ext>
            </a:extLst>
          </p:cNvPr>
          <p:cNvSpPr>
            <a:spLocks noGrp="1"/>
          </p:cNvSpPr>
          <p:nvPr>
            <p:ph type="sldNum" sz="quarter" idx="12"/>
          </p:nvPr>
        </p:nvSpPr>
        <p:spPr/>
        <p:txBody>
          <a:bodyPr/>
          <a:lstStyle/>
          <a:p>
            <a:fld id="{C609EEB3-CE03-434E-B95E-23AD91FA3D63}" type="slidenum">
              <a:rPr lang="en-IN" smtClean="0"/>
              <a:t>7</a:t>
            </a:fld>
            <a:endParaRPr lang="en-IN"/>
          </a:p>
        </p:txBody>
      </p:sp>
    </p:spTree>
    <p:extLst>
      <p:ext uri="{BB962C8B-B14F-4D97-AF65-F5344CB8AC3E}">
        <p14:creationId xmlns:p14="http://schemas.microsoft.com/office/powerpoint/2010/main" val="196316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A900-D31B-4E0B-A82E-B51926A5ABC9}"/>
              </a:ext>
            </a:extLst>
          </p:cNvPr>
          <p:cNvSpPr>
            <a:spLocks noGrp="1"/>
          </p:cNvSpPr>
          <p:nvPr>
            <p:ph type="title"/>
          </p:nvPr>
        </p:nvSpPr>
        <p:spPr/>
        <p:txBody>
          <a:bodyPr/>
          <a:lstStyle/>
          <a:p>
            <a:pPr algn="ctr"/>
            <a:r>
              <a:rPr lang="en-US" b="1" dirty="0"/>
              <a:t>Methodology</a:t>
            </a:r>
            <a:endParaRPr lang="en-IN" b="1" dirty="0"/>
          </a:p>
        </p:txBody>
      </p:sp>
      <p:sp>
        <p:nvSpPr>
          <p:cNvPr id="3" name="Content Placeholder 2">
            <a:extLst>
              <a:ext uri="{FF2B5EF4-FFF2-40B4-BE49-F238E27FC236}">
                <a16:creationId xmlns:a16="http://schemas.microsoft.com/office/drawing/2014/main" id="{02294403-57E6-4162-BAE9-FD8DC9396A26}"/>
              </a:ext>
            </a:extLst>
          </p:cNvPr>
          <p:cNvSpPr>
            <a:spLocks noGrp="1"/>
          </p:cNvSpPr>
          <p:nvPr>
            <p:ph idx="1"/>
          </p:nvPr>
        </p:nvSpPr>
        <p:spPr/>
        <p:txBody>
          <a:bodyPr/>
          <a:lstStyle/>
          <a:p>
            <a:pPr marL="0" indent="0">
              <a:buNone/>
            </a:pPr>
            <a:r>
              <a:rPr lang="en-US" dirty="0"/>
              <a:t>Using WebRTC to develop a server and establish a peer-to-peer connection between two users. Separate interfaces foe the sender/caller and the receiver. Functionalities for disabling the audio and video. </a:t>
            </a:r>
            <a:endParaRPr lang="en-IN" dirty="0"/>
          </a:p>
        </p:txBody>
      </p:sp>
      <p:sp>
        <p:nvSpPr>
          <p:cNvPr id="4" name="Slide Number Placeholder 3">
            <a:extLst>
              <a:ext uri="{FF2B5EF4-FFF2-40B4-BE49-F238E27FC236}">
                <a16:creationId xmlns:a16="http://schemas.microsoft.com/office/drawing/2014/main" id="{183DE863-C741-4EC7-9EB1-0DD89519305D}"/>
              </a:ext>
            </a:extLst>
          </p:cNvPr>
          <p:cNvSpPr>
            <a:spLocks noGrp="1"/>
          </p:cNvSpPr>
          <p:nvPr>
            <p:ph type="sldNum" sz="quarter" idx="12"/>
          </p:nvPr>
        </p:nvSpPr>
        <p:spPr/>
        <p:txBody>
          <a:bodyPr/>
          <a:lstStyle/>
          <a:p>
            <a:fld id="{C609EEB3-CE03-434E-B95E-23AD91FA3D63}" type="slidenum">
              <a:rPr lang="en-IN" smtClean="0"/>
              <a:t>8</a:t>
            </a:fld>
            <a:endParaRPr lang="en-IN"/>
          </a:p>
        </p:txBody>
      </p:sp>
    </p:spTree>
    <p:extLst>
      <p:ext uri="{BB962C8B-B14F-4D97-AF65-F5344CB8AC3E}">
        <p14:creationId xmlns:p14="http://schemas.microsoft.com/office/powerpoint/2010/main" val="350377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8F679-654D-4F3E-9AED-1465641E9A96}"/>
              </a:ext>
            </a:extLst>
          </p:cNvPr>
          <p:cNvSpPr>
            <a:spLocks noGrp="1"/>
          </p:cNvSpPr>
          <p:nvPr>
            <p:ph type="title"/>
          </p:nvPr>
        </p:nvSpPr>
        <p:spPr/>
        <p:txBody>
          <a:bodyPr/>
          <a:lstStyle/>
          <a:p>
            <a:pPr algn="ctr"/>
            <a:r>
              <a:rPr lang="en-US" b="1" dirty="0"/>
              <a:t>Implementation</a:t>
            </a:r>
            <a:endParaRPr lang="en-IN" b="1" dirty="0"/>
          </a:p>
        </p:txBody>
      </p:sp>
      <p:sp>
        <p:nvSpPr>
          <p:cNvPr id="5" name="Content Placeholder 4">
            <a:extLst>
              <a:ext uri="{FF2B5EF4-FFF2-40B4-BE49-F238E27FC236}">
                <a16:creationId xmlns:a16="http://schemas.microsoft.com/office/drawing/2014/main" id="{B3DA32E9-1F9D-4B21-902A-88AB72272E68}"/>
              </a:ext>
            </a:extLst>
          </p:cNvPr>
          <p:cNvSpPr>
            <a:spLocks noGrp="1"/>
          </p:cNvSpPr>
          <p:nvPr>
            <p:ph idx="1"/>
          </p:nvPr>
        </p:nvSpPr>
        <p:spPr/>
        <p:txBody>
          <a:bodyPr/>
          <a:lstStyle/>
          <a:p>
            <a:r>
              <a:rPr lang="en-US" dirty="0"/>
              <a:t>The sender/caller sends a username to the server which is stored by the server. </a:t>
            </a:r>
          </a:p>
          <a:p>
            <a:r>
              <a:rPr lang="en-US" dirty="0"/>
              <a:t>After that the ‘Start Call’ functionality is used, which sends the ICE candidates to server for the server to store it. </a:t>
            </a:r>
          </a:p>
          <a:p>
            <a:r>
              <a:rPr lang="en-US" dirty="0"/>
              <a:t>The browser asks the permission for the audio and video of the device before further actions. </a:t>
            </a:r>
          </a:p>
          <a:p>
            <a:r>
              <a:rPr lang="en-US" dirty="0"/>
              <a:t>Basically a chat room has been generated </a:t>
            </a:r>
            <a:r>
              <a:rPr lang="en-US" dirty="0" err="1"/>
              <a:t>upto</a:t>
            </a:r>
            <a:r>
              <a:rPr lang="en-US" dirty="0"/>
              <a:t> this point. </a:t>
            </a:r>
          </a:p>
          <a:p>
            <a:r>
              <a:rPr lang="en-US" dirty="0"/>
              <a:t>Whereas the receiver has to type in the username sent to the server to join the call. </a:t>
            </a:r>
            <a:endParaRPr lang="en-IN" dirty="0"/>
          </a:p>
        </p:txBody>
      </p:sp>
      <p:sp>
        <p:nvSpPr>
          <p:cNvPr id="2" name="Slide Number Placeholder 1">
            <a:extLst>
              <a:ext uri="{FF2B5EF4-FFF2-40B4-BE49-F238E27FC236}">
                <a16:creationId xmlns:a16="http://schemas.microsoft.com/office/drawing/2014/main" id="{9AECD0A5-66F0-49CD-9DC4-F72BE16C53B0}"/>
              </a:ext>
            </a:extLst>
          </p:cNvPr>
          <p:cNvSpPr>
            <a:spLocks noGrp="1"/>
          </p:cNvSpPr>
          <p:nvPr>
            <p:ph type="sldNum" sz="quarter" idx="12"/>
          </p:nvPr>
        </p:nvSpPr>
        <p:spPr/>
        <p:txBody>
          <a:bodyPr/>
          <a:lstStyle/>
          <a:p>
            <a:fld id="{C609EEB3-CE03-434E-B95E-23AD91FA3D63}" type="slidenum">
              <a:rPr lang="en-IN" smtClean="0"/>
              <a:t>9</a:t>
            </a:fld>
            <a:endParaRPr lang="en-IN"/>
          </a:p>
        </p:txBody>
      </p:sp>
    </p:spTree>
    <p:extLst>
      <p:ext uri="{BB962C8B-B14F-4D97-AF65-F5344CB8AC3E}">
        <p14:creationId xmlns:p14="http://schemas.microsoft.com/office/powerpoint/2010/main" val="2387030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TotalTime>
  <Words>734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Video Chatting Website</vt:lpstr>
      <vt:lpstr>Abstract</vt:lpstr>
      <vt:lpstr>Table of Contents</vt:lpstr>
      <vt:lpstr>Introduction</vt:lpstr>
      <vt:lpstr>Existing Method</vt:lpstr>
      <vt:lpstr>Proposed Method With Architecture</vt:lpstr>
      <vt:lpstr>Technologies Used</vt:lpstr>
      <vt:lpstr>Methodology</vt:lpstr>
      <vt:lpstr>Implementation</vt:lpstr>
      <vt:lpstr>Implementation</vt:lpstr>
      <vt:lpstr>Sender/Caller UI</vt:lpstr>
      <vt:lpstr>Receiver UI</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Chatting Website</dc:title>
  <dc:creator>Saurabh Lohokare</dc:creator>
  <cp:lastModifiedBy>Saurabh Lohokare</cp:lastModifiedBy>
  <cp:revision>4</cp:revision>
  <dcterms:created xsi:type="dcterms:W3CDTF">2021-08-16T19:24:52Z</dcterms:created>
  <dcterms:modified xsi:type="dcterms:W3CDTF">2021-08-17T05:18:08Z</dcterms:modified>
</cp:coreProperties>
</file>