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498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djgurnpwsdoqjscwqbsj.supabase.co/storage/v1/object/public/presentation-templates-data/section1_firstbckg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188720" y="2468880"/>
            <a:ext cx="6766560" cy="0"/>
          </a:xfrm>
          <a:prstGeom prst="rect">
            <a:avLst/>
          </a:prstGeom>
          <a:noFill/>
          <a:ln/>
        </p:spPr>
        <p:txBody>
          <a:bodyPr wrap="square" rtlCol="0" anchor="b"/>
          <a:lstStyle>
            <a:lvl1pPr algn="l"/>
          </a:lstStyle>
          <a:p>
            <a:pPr marL="0" indent="0" algn="ctr">
              <a:buNone/>
            </a:pPr>
            <a:r>
              <a:rPr lang="en-US" sz="35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Planetary Climate Monitoring Dashboard</a:t>
            </a:r>
            <a:endParaRPr lang="en-US" sz="3500" dirty="0"/>
          </a:p>
        </p:txBody>
      </p:sp>
      <p:sp>
        <p:nvSpPr>
          <p:cNvPr id="4" name="Text 1"/>
          <p:cNvSpPr/>
          <p:nvPr/>
        </p:nvSpPr>
        <p:spPr>
          <a:xfrm>
            <a:off x="2286000" y="2931795"/>
            <a:ext cx="4114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80808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An Interactive Experience to Visualize and Understand Climate Data Across Our Solar System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1188720" y="3137535"/>
            <a:ext cx="457200" cy="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algn="l"/>
          </a:lstStyle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Bell MT" pitchFamily="34" charset="0"/>
                <a:ea typeface="Bell MT" pitchFamily="34" charset="-122"/>
                <a:cs typeface="Bell MT" pitchFamily="34" charset="-120"/>
              </a:rPr>
              <a:t>+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1371600" y="3137535"/>
            <a:ext cx="457200" cy="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algn="l"/>
          </a:lstStyle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Bell MT" pitchFamily="34" charset="0"/>
                <a:ea typeface="Bell MT" pitchFamily="34" charset="-122"/>
                <a:cs typeface="Bell MT" pitchFamily="34" charset="-120"/>
              </a:rPr>
              <a:t>+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1554480" y="3137535"/>
            <a:ext cx="457200" cy="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algn="l"/>
          </a:lstStyle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Bell MT" pitchFamily="34" charset="0"/>
                <a:ea typeface="Bell MT" pitchFamily="34" charset="-122"/>
                <a:cs typeface="Bell MT" pitchFamily="34" charset="-120"/>
              </a:rPr>
              <a:t>+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7132320" y="2726055"/>
            <a:ext cx="457200" cy="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algn="l"/>
          </a:lstStyle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Bell MT" pitchFamily="34" charset="0"/>
                <a:ea typeface="Bell MT" pitchFamily="34" charset="-122"/>
                <a:cs typeface="Bell MT" pitchFamily="34" charset="-120"/>
              </a:rPr>
              <a:t>+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7315200" y="2726055"/>
            <a:ext cx="457200" cy="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algn="l"/>
          </a:lstStyle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Bell MT" pitchFamily="34" charset="0"/>
                <a:ea typeface="Bell MT" pitchFamily="34" charset="-122"/>
                <a:cs typeface="Bell MT" pitchFamily="34" charset="-120"/>
              </a:rPr>
              <a:t>+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7498080" y="2726055"/>
            <a:ext cx="457200" cy="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algn="l"/>
          </a:lstStyle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Bell MT" pitchFamily="34" charset="0"/>
                <a:ea typeface="Bell MT" pitchFamily="34" charset="-122"/>
                <a:cs typeface="Bell MT" pitchFamily="34" charset="-120"/>
              </a:rPr>
              <a:t>+</a:t>
            </a:r>
            <a:endParaRPr lang="en-US" sz="1800" dirty="0"/>
          </a:p>
        </p:txBody>
      </p:sp>
      <p:sp>
        <p:nvSpPr>
          <p:cNvPr id="11" name="Shape 8"/>
          <p:cNvSpPr/>
          <p:nvPr/>
        </p:nvSpPr>
        <p:spPr>
          <a:xfrm>
            <a:off x="1188720" y="2571750"/>
            <a:ext cx="6766560" cy="0"/>
          </a:xfrm>
          <a:prstGeom prst="ellips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12" name="Shape 9"/>
          <p:cNvSpPr/>
          <p:nvPr/>
        </p:nvSpPr>
        <p:spPr>
          <a:xfrm>
            <a:off x="1188720" y="3343275"/>
            <a:ext cx="6766560" cy="0"/>
          </a:xfrm>
          <a:prstGeom prst="ellips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771525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r>
              <a:rPr lang="en-US" sz="25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Table of content</a:t>
            </a:r>
            <a:endParaRPr lang="en-US" sz="2500" dirty="0"/>
          </a:p>
        </p:txBody>
      </p:sp>
      <p:pic>
        <p:nvPicPr>
          <p:cNvPr id="3" name="Image 0" descr="https://djgurnpwsdoqjscwqbsj.supabase.co/storage/v1/object/public/presentation-templates-data/section1_TOC_box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543050"/>
            <a:ext cx="411480" cy="4114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14400" y="1594485"/>
            <a:ext cx="4114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01</a:t>
            </a:r>
            <a:endParaRPr lang="en-US" sz="1300" dirty="0"/>
          </a:p>
        </p:txBody>
      </p:sp>
      <p:sp>
        <p:nvSpPr>
          <p:cNvPr id="5" name="Text 2"/>
          <p:cNvSpPr/>
          <p:nvPr/>
        </p:nvSpPr>
        <p:spPr>
          <a:xfrm>
            <a:off x="1371600" y="1543050"/>
            <a:ext cx="1828800" cy="411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Introducting the Planetary Climate Monitoring Dashboard</a:t>
            </a:r>
            <a:endParaRPr lang="en-US" sz="1200" dirty="0"/>
          </a:p>
        </p:txBody>
      </p:sp>
      <p:pic>
        <p:nvPicPr>
          <p:cNvPr id="6" name="Image 1" descr="https://djgurnpwsdoqjscwqbsj.supabase.co/storage/v1/object/public/presentation-templates-data/section1_TOC_box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1543050"/>
            <a:ext cx="411480" cy="41148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383280" y="1594485"/>
            <a:ext cx="4114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02</a:t>
            </a:r>
            <a:endParaRPr lang="en-US" sz="1300" dirty="0"/>
          </a:p>
        </p:txBody>
      </p:sp>
      <p:sp>
        <p:nvSpPr>
          <p:cNvPr id="8" name="Text 4"/>
          <p:cNvSpPr/>
          <p:nvPr/>
        </p:nvSpPr>
        <p:spPr>
          <a:xfrm>
            <a:off x="3840480" y="1543050"/>
            <a:ext cx="1828800" cy="411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Understanding Climate Data Integration</a:t>
            </a:r>
            <a:endParaRPr lang="en-US" sz="1200" dirty="0"/>
          </a:p>
        </p:txBody>
      </p:sp>
      <p:pic>
        <p:nvPicPr>
          <p:cNvPr id="9" name="Image 2" descr="https://djgurnpwsdoqjscwqbsj.supabase.co/storage/v1/object/public/presentation-templates-data/section1_TOC_box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160" y="1543050"/>
            <a:ext cx="411480" cy="41148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852160" y="1594485"/>
            <a:ext cx="4114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03</a:t>
            </a:r>
            <a:endParaRPr lang="en-US" sz="1300" dirty="0"/>
          </a:p>
        </p:txBody>
      </p:sp>
      <p:sp>
        <p:nvSpPr>
          <p:cNvPr id="11" name="Text 6"/>
          <p:cNvSpPr/>
          <p:nvPr/>
        </p:nvSpPr>
        <p:spPr>
          <a:xfrm>
            <a:off x="6309360" y="1543050"/>
            <a:ext cx="1828800" cy="411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User-Friendly Interface and Features</a:t>
            </a:r>
            <a:endParaRPr lang="en-US" sz="1200" dirty="0"/>
          </a:p>
        </p:txBody>
      </p:sp>
      <p:pic>
        <p:nvPicPr>
          <p:cNvPr id="12" name="Image 3" descr="https://djgurnpwsdoqjscwqbsj.supabase.co/storage/v1/object/public/presentation-templates-data/section1_TOC_box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468880"/>
            <a:ext cx="411480" cy="41148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14400" y="2520315"/>
            <a:ext cx="4114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04</a:t>
            </a:r>
            <a:endParaRPr lang="en-US" sz="1300" dirty="0"/>
          </a:p>
        </p:txBody>
      </p:sp>
      <p:sp>
        <p:nvSpPr>
          <p:cNvPr id="14" name="Text 8"/>
          <p:cNvSpPr/>
          <p:nvPr/>
        </p:nvSpPr>
        <p:spPr>
          <a:xfrm>
            <a:off x="1371600" y="2468880"/>
            <a:ext cx="1828800" cy="411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Real-World Impacts and Applications</a:t>
            </a:r>
            <a:endParaRPr lang="en-US" sz="1200" dirty="0"/>
          </a:p>
        </p:txBody>
      </p:sp>
      <p:pic>
        <p:nvPicPr>
          <p:cNvPr id="15" name="Image 4" descr="https://djgurnpwsdoqjscwqbsj.supabase.co/storage/v1/object/public/presentation-templates-data/section1_TOC_box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2468880"/>
            <a:ext cx="411480" cy="41148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3383280" y="2520315"/>
            <a:ext cx="4114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05</a:t>
            </a:r>
            <a:endParaRPr lang="en-US" sz="1300" dirty="0"/>
          </a:p>
        </p:txBody>
      </p:sp>
      <p:sp>
        <p:nvSpPr>
          <p:cNvPr id="17" name="Text 10"/>
          <p:cNvSpPr/>
          <p:nvPr/>
        </p:nvSpPr>
        <p:spPr>
          <a:xfrm>
            <a:off x="3840480" y="2468880"/>
            <a:ext cx="1828800" cy="411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Thank You for Your Attention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1519" y="650191"/>
            <a:ext cx="4431323" cy="789989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2500" b="1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Introducting the Planetary Climate Monitoring Dashboard</a:t>
            </a:r>
            <a:endParaRPr lang="en-US" sz="2500" dirty="0"/>
          </a:p>
        </p:txBody>
      </p:sp>
      <p:sp>
        <p:nvSpPr>
          <p:cNvPr id="3" name="Text 1"/>
          <p:cNvSpPr/>
          <p:nvPr/>
        </p:nvSpPr>
        <p:spPr>
          <a:xfrm>
            <a:off x="914400" y="1440180"/>
            <a:ext cx="393192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17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Explore the revolutionary interactive dashboard that visualizes climate data from various planets, including our own Earth.</a:t>
            </a:r>
            <a:endParaRPr lang="en-US" sz="1200" dirty="0"/>
          </a:p>
          <a:p>
            <a:pPr marL="342900" indent="-342900">
              <a:lnSpc>
                <a:spcPts val="1700"/>
              </a:lnSpc>
              <a:spcAft>
                <a:spcPts val="1200"/>
              </a:spcAft>
              <a:buSzPct val="100000"/>
              <a:buFont typeface="+mj-lt"/>
              <a:buAutoNum type="arabicPeriod" startAt="2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This tool connects users with satellite data, unlocking insights into planetary climates and their evolution.</a:t>
            </a:r>
            <a:endParaRPr lang="en-US" sz="1200" dirty="0"/>
          </a:p>
          <a:p>
            <a:pPr marL="342900" indent="-342900">
              <a:lnSpc>
                <a:spcPts val="1700"/>
              </a:lnSpc>
              <a:spcAft>
                <a:spcPts val="1200"/>
              </a:spcAft>
              <a:buSzPct val="100000"/>
              <a:buFont typeface="+mj-lt"/>
              <a:buAutoNum type="arabicPeriod" startAt="3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The dashboard serves scientists, educators, and enthusiasts alike, fostering a collaborative environment for climate monitoring.</a:t>
            </a:r>
            <a:endParaRPr lang="en-US" sz="1200" dirty="0"/>
          </a:p>
          <a:p>
            <a:pPr marL="342900" indent="-342900">
              <a:lnSpc>
                <a:spcPts val="1700"/>
              </a:lnSpc>
              <a:spcAft>
                <a:spcPts val="1200"/>
              </a:spcAft>
              <a:buSzPct val="100000"/>
              <a:buFont typeface="+mj-lt"/>
              <a:buAutoNum type="arabicPeriod" startAt="4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Join us on a journey to understand how different planets experience climate change and what we can learn from them.</a:t>
            </a:r>
            <a:endParaRPr lang="en-US" sz="1200" dirty="0"/>
          </a:p>
        </p:txBody>
      </p:sp>
      <p:pic>
        <p:nvPicPr>
          <p:cNvPr id="4" name="Image 0" descr="https://images.pexels.com/photos/17485013/pexels-photo-17485013.png?auto=compress&amp;cs=tinysrgb&amp;fit=crop&amp;h=1200&amp;w=8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771525"/>
            <a:ext cx="2743200" cy="36004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217920" y="3343275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5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1520" y="534572"/>
            <a:ext cx="4114800" cy="905608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2500" b="1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Understanding Climate Data Integration</a:t>
            </a:r>
            <a:endParaRPr lang="en-US" sz="2500" dirty="0"/>
          </a:p>
        </p:txBody>
      </p:sp>
      <p:sp>
        <p:nvSpPr>
          <p:cNvPr id="3" name="Text 1"/>
          <p:cNvSpPr/>
          <p:nvPr/>
        </p:nvSpPr>
        <p:spPr>
          <a:xfrm>
            <a:off x="914400" y="1440180"/>
            <a:ext cx="393192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17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The dashboard integrates diverse satellite data, ensuring real-time updates and accurate climate tracking.</a:t>
            </a:r>
            <a:endParaRPr lang="en-US" sz="1200" dirty="0"/>
          </a:p>
          <a:p>
            <a:pPr marL="342900" indent="-342900">
              <a:lnSpc>
                <a:spcPts val="1700"/>
              </a:lnSpc>
              <a:spcAft>
                <a:spcPts val="1200"/>
              </a:spcAft>
              <a:buSzPct val="100000"/>
              <a:buFont typeface="+mj-lt"/>
              <a:buAutoNum type="arabicPeriod" startAt="2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Users can analyze weather patterns, temperature changes, and other vital statistics from multiple celestial bodies.</a:t>
            </a:r>
            <a:endParaRPr lang="en-US" sz="1200" dirty="0"/>
          </a:p>
          <a:p>
            <a:pPr marL="342900" indent="-342900">
              <a:lnSpc>
                <a:spcPts val="1700"/>
              </a:lnSpc>
              <a:spcAft>
                <a:spcPts val="1200"/>
              </a:spcAft>
              <a:buSzPct val="100000"/>
              <a:buFont typeface="+mj-lt"/>
              <a:buAutoNum type="arabicPeriod" startAt="3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Engaging visuals make complex data accessible, translating information into comprehensible insights for all.</a:t>
            </a:r>
            <a:endParaRPr lang="en-US" sz="1200" dirty="0"/>
          </a:p>
          <a:p>
            <a:pPr marL="342900" indent="-342900">
              <a:lnSpc>
                <a:spcPts val="1700"/>
              </a:lnSpc>
              <a:spcAft>
                <a:spcPts val="1200"/>
              </a:spcAft>
              <a:buSzPct val="100000"/>
              <a:buFont typeface="+mj-lt"/>
              <a:buAutoNum type="arabicPeriod" startAt="4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Enhanced features allow for comparisons between Earth and other planets, illuminating the uniqueness of our climate.</a:t>
            </a:r>
            <a:endParaRPr lang="en-US" sz="1200" dirty="0"/>
          </a:p>
        </p:txBody>
      </p:sp>
      <p:pic>
        <p:nvPicPr>
          <p:cNvPr id="4" name="Image 0" descr="https://images.pexels.com/photos/13463173/pexels-photo-13463173.jpeg?auto=compress&amp;cs=tinysrgb&amp;fit=crop&amp;h=1200&amp;w=8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771525"/>
            <a:ext cx="2743200" cy="36004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217920" y="3343275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5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1520" y="1234440"/>
            <a:ext cx="4114800" cy="2286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User-Friendly Interface and Features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914400" y="1440180"/>
            <a:ext cx="393192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17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An intuitive design invites users of all backgrounds to explore climate data effortlessly without any technical knowledge.</a:t>
            </a:r>
            <a:endParaRPr lang="en-US" sz="1200" dirty="0"/>
          </a:p>
          <a:p>
            <a:pPr marL="342900" indent="-342900">
              <a:lnSpc>
                <a:spcPts val="1700"/>
              </a:lnSpc>
              <a:spcAft>
                <a:spcPts val="1200"/>
              </a:spcAft>
              <a:buSzPct val="100000"/>
              <a:buFont typeface="+mj-lt"/>
              <a:buAutoNum type="arabicPeriod" startAt="2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Interactive elements allow users to manipulate data visualizations, enhancing user engagement and understanding.</a:t>
            </a:r>
            <a:endParaRPr lang="en-US" sz="1200" dirty="0"/>
          </a:p>
          <a:p>
            <a:pPr marL="342900" indent="-342900">
              <a:lnSpc>
                <a:spcPts val="1700"/>
              </a:lnSpc>
              <a:spcAft>
                <a:spcPts val="1200"/>
              </a:spcAft>
              <a:buSzPct val="100000"/>
              <a:buFont typeface="+mj-lt"/>
              <a:buAutoNum type="arabicPeriod" startAt="3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Customizable views enable users to focus on specific data points, preferred planets, or particular timeframes.</a:t>
            </a:r>
            <a:endParaRPr lang="en-US" sz="1200" dirty="0"/>
          </a:p>
          <a:p>
            <a:pPr marL="342900" indent="-342900">
              <a:lnSpc>
                <a:spcPts val="1700"/>
              </a:lnSpc>
              <a:spcAft>
                <a:spcPts val="1200"/>
              </a:spcAft>
              <a:buSzPct val="100000"/>
              <a:buFont typeface="+mj-lt"/>
              <a:buAutoNum type="arabicPeriod" startAt="4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Contextual help guides also provide insights, making learning seamless and enjoyable.</a:t>
            </a:r>
            <a:endParaRPr lang="en-US" sz="1200" dirty="0"/>
          </a:p>
        </p:txBody>
      </p:sp>
      <p:pic>
        <p:nvPicPr>
          <p:cNvPr id="4" name="Image 0" descr="https://images.pexels.com/photos/8976324/pexels-photo-8976324.jpeg?auto=compress&amp;cs=tinysrgb&amp;fit=crop&amp;h=1200&amp;w=8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771525"/>
            <a:ext cx="2743200" cy="36004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217920" y="3343275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5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1520" y="1234440"/>
            <a:ext cx="4114800" cy="2286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Real-World Impacts and Applications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914400" y="1440180"/>
            <a:ext cx="393192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17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This dashboard can be a pivotal educational tool in schools, promoting environmental awareness among students of all ages.</a:t>
            </a:r>
            <a:endParaRPr lang="en-US" sz="1200" dirty="0"/>
          </a:p>
          <a:p>
            <a:pPr marL="342900" indent="-342900">
              <a:lnSpc>
                <a:spcPts val="1700"/>
              </a:lnSpc>
              <a:spcAft>
                <a:spcPts val="1200"/>
              </a:spcAft>
              <a:buSzPct val="100000"/>
              <a:buFont typeface="+mj-lt"/>
              <a:buAutoNum type="arabicPeriod" startAt="2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Researchers can use the data for climate studies, helping develop insights into climate change trends across the solar system.</a:t>
            </a:r>
            <a:endParaRPr lang="en-US" sz="1200" dirty="0"/>
          </a:p>
          <a:p>
            <a:pPr marL="342900" indent="-342900">
              <a:lnSpc>
                <a:spcPts val="1700"/>
              </a:lnSpc>
              <a:spcAft>
                <a:spcPts val="1200"/>
              </a:spcAft>
              <a:buSzPct val="100000"/>
              <a:buFont typeface="+mj-lt"/>
              <a:buAutoNum type="arabicPeriod" startAt="3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Businesses can leverage the information for trends in agricultural practices, resource management, and sustainability planning.</a:t>
            </a:r>
            <a:endParaRPr lang="en-US" sz="1200" dirty="0"/>
          </a:p>
          <a:p>
            <a:pPr marL="342900" indent="-342900">
              <a:lnSpc>
                <a:spcPts val="1700"/>
              </a:lnSpc>
              <a:spcAft>
                <a:spcPts val="1200"/>
              </a:spcAft>
              <a:buSzPct val="100000"/>
              <a:buFont typeface="+mj-lt"/>
              <a:buAutoNum type="arabicPeriod" startAt="4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The dashboard supports global initiatives, fostering collaboration in climate monitoring and research.</a:t>
            </a:r>
            <a:endParaRPr lang="en-US" sz="1200" dirty="0"/>
          </a:p>
        </p:txBody>
      </p:sp>
      <p:pic>
        <p:nvPicPr>
          <p:cNvPr id="4" name="Image 0" descr="https://images.pexels.com/photos/10742174/pexels-photo-10742174.jpeg?auto=compress&amp;cs=tinysrgb&amp;fit=crop&amp;h=1200&amp;w=8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771525"/>
            <a:ext cx="2743200" cy="36004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217920" y="3343275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5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1520" y="1234440"/>
            <a:ext cx="4114800" cy="2286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Thank You for Your Attention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914400" y="1440180"/>
            <a:ext cx="393192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17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Thank you for exploring the Planetary Climate Monitoring Dashboard with us today!</a:t>
            </a:r>
            <a:endParaRPr lang="en-US" sz="1200" dirty="0"/>
          </a:p>
          <a:p>
            <a:pPr marL="342900" indent="-342900">
              <a:lnSpc>
                <a:spcPts val="1700"/>
              </a:lnSpc>
              <a:spcAft>
                <a:spcPts val="1200"/>
              </a:spcAft>
              <a:buSzPct val="100000"/>
              <a:buFont typeface="+mj-lt"/>
              <a:buAutoNum type="arabicPeriod" startAt="2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Let's harness this innovative tool to understand our universe and protect our planet better.</a:t>
            </a:r>
            <a:endParaRPr lang="en-US" sz="1200" dirty="0"/>
          </a:p>
          <a:p>
            <a:pPr marL="342900" indent="-342900">
              <a:lnSpc>
                <a:spcPts val="1700"/>
              </a:lnSpc>
              <a:spcAft>
                <a:spcPts val="1200"/>
              </a:spcAft>
              <a:buSzPct val="100000"/>
              <a:buFont typeface="+mj-lt"/>
              <a:buAutoNum type="arabicPeriod" startAt="3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We invite you to engage with the dashboard and share your insights with others in the community.</a:t>
            </a:r>
            <a:endParaRPr lang="en-US" sz="1200" dirty="0"/>
          </a:p>
          <a:p>
            <a:pPr marL="342900" indent="-342900">
              <a:lnSpc>
                <a:spcPts val="1700"/>
              </a:lnSpc>
              <a:spcAft>
                <a:spcPts val="1200"/>
              </a:spcAft>
              <a:buSzPct val="100000"/>
              <a:buFont typeface="+mj-lt"/>
              <a:buAutoNum type="arabicPeriod" startAt="4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Together, we can make informed decisions that positively impact our world and beyond.</a:t>
            </a:r>
            <a:endParaRPr lang="en-US" sz="1200" dirty="0"/>
          </a:p>
        </p:txBody>
      </p:sp>
      <p:pic>
        <p:nvPicPr>
          <p:cNvPr id="4" name="Image 0" descr="https://images.pexels.com/photos/18035716/pexels-photo-18035716.jpeg?auto=compress&amp;cs=tinysrgb&amp;fit=crop&amp;h=1200&amp;w=8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771525"/>
            <a:ext cx="2743200" cy="36004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217920" y="3343275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5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438</Words>
  <Application>Microsoft Office PowerPoint</Application>
  <PresentationFormat>On-screen Show (16:9)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Bell MT</vt:lpstr>
      <vt:lpstr>Epilogue</vt:lpstr>
      <vt:lpstr>Plus Jakarta Sans</vt:lpstr>
      <vt:lpstr>Plus Jakarta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Saurabh Kumar</cp:lastModifiedBy>
  <cp:revision>2</cp:revision>
  <dcterms:created xsi:type="dcterms:W3CDTF">2024-10-07T03:48:09Z</dcterms:created>
  <dcterms:modified xsi:type="dcterms:W3CDTF">2024-10-07T04:02:13Z</dcterms:modified>
</cp:coreProperties>
</file>