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8" r:id="rId14"/>
    <p:sldId id="269" r:id="rId15"/>
    <p:sldId id="273" r:id="rId16"/>
    <p:sldId id="274" r:id="rId17"/>
    <p:sldId id="282" r:id="rId18"/>
    <p:sldId id="284" r:id="rId19"/>
    <p:sldId id="283" r:id="rId20"/>
    <p:sldId id="276" r:id="rId21"/>
    <p:sldId id="275" r:id="rId22"/>
    <p:sldId id="285" r:id="rId23"/>
    <p:sldId id="286" r:id="rId24"/>
    <p:sldId id="287" r:id="rId25"/>
    <p:sldId id="288" r:id="rId26"/>
    <p:sldId id="277" r:id="rId27"/>
    <p:sldId id="278" r:id="rId28"/>
    <p:sldId id="289" r:id="rId29"/>
    <p:sldId id="279" r:id="rId30"/>
    <p:sldId id="281" r:id="rId31"/>
    <p:sldId id="291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3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0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3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8F1C-67C3-4D6E-B094-02DB4F7CED0F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CD27A-9580-4AF1-A4D5-4B098BEAC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2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lphaGo_versus_Lee_Sedol#cite_note-BBC_News_13_March_2016-1" TargetMode="External"/><Relationship Id="rId13" Type="http://schemas.openxmlformats.org/officeDocument/2006/relationships/hyperlink" Target="https://en.wikipedia.org/wiki/AlphaGo_versus_Lee_Sedol#cite_note-Korea_Baduk_Association-4" TargetMode="External"/><Relationship Id="rId3" Type="http://schemas.openxmlformats.org/officeDocument/2006/relationships/hyperlink" Target="https://en.wikipedia.org/wiki/Lee_Sedol" TargetMode="External"/><Relationship Id="rId7" Type="http://schemas.openxmlformats.org/officeDocument/2006/relationships/hyperlink" Target="https://en.wikipedia.org/wiki/Seoul" TargetMode="External"/><Relationship Id="rId12" Type="http://schemas.openxmlformats.org/officeDocument/2006/relationships/hyperlink" Target="https://en.wikipedia.org/wiki/AlphaGo_versus_Lee_Sedol#cite_note-AP0222-3" TargetMode="External"/><Relationship Id="rId2" Type="http://schemas.openxmlformats.org/officeDocument/2006/relationships/hyperlink" Target="https://en.wikipedia.org/wiki/Go_(gam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oogle_DeepMind" TargetMode="External"/><Relationship Id="rId11" Type="http://schemas.openxmlformats.org/officeDocument/2006/relationships/hyperlink" Target="https://en.wikipedia.org/wiki/UNICEF" TargetMode="External"/><Relationship Id="rId5" Type="http://schemas.openxmlformats.org/officeDocument/2006/relationships/hyperlink" Target="https://en.wikipedia.org/wiki/Computer_Go" TargetMode="External"/><Relationship Id="rId10" Type="http://schemas.openxmlformats.org/officeDocument/2006/relationships/hyperlink" Target="https://en.wikipedia.org/wiki/Deep_Blue_versus_Garry_Kasparov" TargetMode="External"/><Relationship Id="rId4" Type="http://schemas.openxmlformats.org/officeDocument/2006/relationships/hyperlink" Target="https://en.wikipedia.org/wiki/AlphaGo" TargetMode="External"/><Relationship Id="rId9" Type="http://schemas.openxmlformats.org/officeDocument/2006/relationships/hyperlink" Target="https://en.wikipedia.org/wiki/AlphaGo_versus_Lee_Sedol#cite_note-2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rtifakt Element" pitchFamily="34" charset="0"/>
                <a:ea typeface="Artifakt Element" pitchFamily="34" charset="0"/>
                <a:cs typeface="Arial" pitchFamily="34" charset="0"/>
              </a:rPr>
              <a:t>DEEP LEARNING</a:t>
            </a:r>
            <a:endParaRPr lang="en-US" sz="6600" b="1" dirty="0">
              <a:latin typeface="Artifakt Element" pitchFamily="34" charset="0"/>
              <a:ea typeface="Artifakt Element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tifakt Element" pitchFamily="34" charset="0"/>
                <a:ea typeface="Artifakt Element" pitchFamily="34" charset="0"/>
                <a:cs typeface="Arial" pitchFamily="34" charset="0"/>
              </a:rPr>
              <a:t>By: MANOJ K. JANGRA</a:t>
            </a:r>
            <a:endParaRPr lang="en-US" dirty="0">
              <a:latin typeface="Artifakt Element" pitchFamily="34" charset="0"/>
              <a:ea typeface="Artifakt Elemen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5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What is a Neural Network? | TIBCO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What is a Neural Network? | TIBCO Softwa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2" name="Picture 12" descr="Deep Learning vs Neural Network: What's the Difference? - smartbo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34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0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What is Machine Learning?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technique to implement Artificial Intelligence that can learn from the data by themselves, without being explicitly programmed.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0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ps on how to make a dog and cat become fri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81250"/>
            <a:ext cx="7656286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8682" y="741700"/>
            <a:ext cx="8005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Artifakt Element" pitchFamily="34" charset="0"/>
                <a:ea typeface="Artifakt Element" pitchFamily="34" charset="0"/>
              </a:rPr>
              <a:t>Use Case: </a:t>
            </a:r>
          </a:p>
          <a:p>
            <a:pPr algn="ctr"/>
            <a:r>
              <a:rPr lang="en-US" sz="3600" b="1" dirty="0" smtClean="0">
                <a:latin typeface="Artifakt Element" pitchFamily="34" charset="0"/>
                <a:ea typeface="Artifakt Element" pitchFamily="34" charset="0"/>
              </a:rPr>
              <a:t>Classification of Dog and Cat Image</a:t>
            </a:r>
            <a:endParaRPr lang="en-US" sz="3600" b="1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9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How Machine Learning Works?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7170" name="Picture 2" descr="What is a machine learning model?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290187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6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3 Types of Machine Learning - New Tech Do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9" y="381000"/>
            <a:ext cx="8424161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13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Artifakt Element" pitchFamily="34" charset="0"/>
                <a:ea typeface="Artifakt Element" pitchFamily="34" charset="0"/>
              </a:rPr>
              <a:t>What is </a:t>
            </a:r>
            <a:br>
              <a:rPr lang="en-US" sz="4000" b="1" dirty="0" smtClean="0">
                <a:latin typeface="Artifakt Element" pitchFamily="34" charset="0"/>
                <a:ea typeface="Artifakt Element" pitchFamily="34" charset="0"/>
              </a:rPr>
            </a:br>
            <a:r>
              <a:rPr lang="en-US" sz="4000" b="1" dirty="0" smtClean="0">
                <a:latin typeface="Artifakt Element" pitchFamily="34" charset="0"/>
                <a:ea typeface="Artifakt Element" pitchFamily="34" charset="0"/>
              </a:rPr>
              <a:t>Supervised Machine Learning?</a:t>
            </a:r>
            <a:endParaRPr lang="en-US" sz="4000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Artifakt Element" pitchFamily="34" charset="0"/>
                <a:ea typeface="Artifakt Element" pitchFamily="34" charset="0"/>
              </a:rPr>
              <a:t>In supervised learning, the Machine Learning Algorithm learns from the </a:t>
            </a:r>
            <a:r>
              <a:rPr lang="en-US" sz="4400" dirty="0" smtClean="0">
                <a:solidFill>
                  <a:srgbClr val="FF0000"/>
                </a:solidFill>
                <a:latin typeface="Artifakt Element" pitchFamily="34" charset="0"/>
                <a:ea typeface="Artifakt Element" pitchFamily="34" charset="0"/>
              </a:rPr>
              <a:t>labeled data</a:t>
            </a:r>
            <a:r>
              <a:rPr lang="en-US" sz="4400" dirty="0" smtClean="0">
                <a:latin typeface="Artifakt Element" pitchFamily="34" charset="0"/>
                <a:ea typeface="Artifakt Element" pitchFamily="34" charset="0"/>
              </a:rPr>
              <a:t>.</a:t>
            </a:r>
            <a:endParaRPr lang="en-US" sz="4400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2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What is Labeled Data?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73437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08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Types of Supervised Learning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6954"/>
            <a:ext cx="8881984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041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Examples of </a:t>
            </a:r>
            <a:br>
              <a:rPr lang="en-US" b="1" dirty="0" smtClean="0">
                <a:latin typeface="Artifakt Element" pitchFamily="34" charset="0"/>
                <a:ea typeface="Artifakt Element" pitchFamily="34" charset="0"/>
              </a:rPr>
            </a:br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Supervised Algorithms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" y="2819400"/>
            <a:ext cx="79724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61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58" y="838201"/>
            <a:ext cx="8153742" cy="51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05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916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27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tifakt Element" pitchFamily="34" charset="0"/>
                <a:ea typeface="Artifakt Element" pitchFamily="34" charset="0"/>
              </a:rPr>
              <a:t>What is </a:t>
            </a:r>
            <a:br>
              <a:rPr lang="en-US" sz="3600" b="1" dirty="0" smtClean="0">
                <a:latin typeface="Artifakt Element" pitchFamily="34" charset="0"/>
                <a:ea typeface="Artifakt Element" pitchFamily="34" charset="0"/>
              </a:rPr>
            </a:br>
            <a:r>
              <a:rPr lang="en-US" sz="3600" b="1" dirty="0" smtClean="0">
                <a:latin typeface="Artifakt Element" pitchFamily="34" charset="0"/>
                <a:ea typeface="Artifakt Element" pitchFamily="34" charset="0"/>
              </a:rPr>
              <a:t>Un-supervised Machine Learning?</a:t>
            </a:r>
            <a:endParaRPr lang="en-US" sz="3600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Artifakt Element" pitchFamily="34" charset="0"/>
                <a:ea typeface="Artifakt Element" pitchFamily="34" charset="0"/>
              </a:rPr>
              <a:t>In Un-supervised learning, the Machine Learning Algorithm learns from the </a:t>
            </a:r>
            <a:r>
              <a:rPr lang="en-US" sz="4400" dirty="0" smtClean="0">
                <a:solidFill>
                  <a:srgbClr val="FF0000"/>
                </a:solidFill>
                <a:latin typeface="Artifakt Element" pitchFamily="34" charset="0"/>
                <a:ea typeface="Artifakt Element" pitchFamily="34" charset="0"/>
              </a:rPr>
              <a:t>unlabeled data</a:t>
            </a:r>
            <a:r>
              <a:rPr lang="en-US" sz="4400" dirty="0" smtClean="0">
                <a:latin typeface="Artifakt Element" pitchFamily="34" charset="0"/>
                <a:ea typeface="Artifakt Element" pitchFamily="34" charset="0"/>
              </a:rPr>
              <a:t>.</a:t>
            </a:r>
            <a:endParaRPr lang="en-US" sz="4400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What is Un-supervised Learning?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2" y="2362200"/>
            <a:ext cx="832906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64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Types of Unsupervised Learning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382000" cy="306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52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1"/>
            <a:ext cx="875232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006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" y="838200"/>
            <a:ext cx="9053044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93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Examples of </a:t>
            </a:r>
            <a:br>
              <a:rPr lang="en-US" b="1" dirty="0" smtClean="0">
                <a:latin typeface="Artifakt Element" pitchFamily="34" charset="0"/>
                <a:ea typeface="Artifakt Element" pitchFamily="34" charset="0"/>
              </a:rPr>
            </a:br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Unsupervised Learning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12034"/>
            <a:ext cx="7942521" cy="322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19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What is Reinforcement Learning?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Reinforcement learning is an area of machine Learning concerned with how intelligent agents take actions in an environment to take action.</a:t>
            </a:r>
          </a:p>
          <a:p>
            <a:pPr marL="0" indent="0">
              <a:buNone/>
            </a:pPr>
            <a:endParaRPr lang="en-US" sz="3600" dirty="0">
              <a:latin typeface="Artifakt Element" pitchFamily="34" charset="0"/>
              <a:ea typeface="Artifakt Element" pitchFamily="34" charset="0"/>
            </a:endParaRPr>
          </a:p>
          <a:p>
            <a:pPr marL="742950" indent="-742950">
              <a:buAutoNum type="arabicPeriod"/>
            </a:pPr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Environment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Agent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Action</a:t>
            </a:r>
          </a:p>
          <a:p>
            <a:pPr marL="742950" indent="-742950">
              <a:buAutoNum type="arabicPeriod"/>
            </a:pPr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Reward</a:t>
            </a:r>
            <a:endParaRPr lang="en-US" sz="3600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667125"/>
            <a:ext cx="44196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588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What is Deep Learning?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tifakt Element" pitchFamily="34" charset="0"/>
                <a:ea typeface="Artifakt Element" pitchFamily="34" charset="0"/>
              </a:rPr>
              <a:t>Deep Learning is a sub-field of Machine Learning that uses Artificial Neural </a:t>
            </a:r>
            <a:r>
              <a:rPr lang="en-US" dirty="0">
                <a:latin typeface="Artifakt Element" pitchFamily="34" charset="0"/>
                <a:ea typeface="Artifakt Element" pitchFamily="34" charset="0"/>
              </a:rPr>
              <a:t>N</a:t>
            </a:r>
            <a:r>
              <a:rPr lang="en-US" dirty="0" smtClean="0">
                <a:latin typeface="Artifakt Element" pitchFamily="34" charset="0"/>
                <a:ea typeface="Artifakt Element" pitchFamily="34" charset="0"/>
              </a:rPr>
              <a:t>etwork to learn from data.</a:t>
            </a:r>
            <a:endParaRPr lang="en-US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42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bnn deep learning Online Sale, UP TO 62% 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799"/>
            <a:ext cx="7391400" cy="60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25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rtifakt Element" pitchFamily="34" charset="0"/>
                <a:ea typeface="Artifakt Element" pitchFamily="34" charset="0"/>
              </a:rPr>
              <a:t>Deep Learning V/S Machine Learning</a:t>
            </a:r>
            <a:endParaRPr lang="en-US" sz="3600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94923"/>
            <a:ext cx="8134350" cy="435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56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600" b="1" dirty="0" smtClean="0">
                <a:latin typeface="Arial" pitchFamily="34" charset="0"/>
                <a:cs typeface="Arial" pitchFamily="34" charset="0"/>
              </a:rPr>
            </a:br>
            <a:r>
              <a:rPr lang="en-US" sz="4000" b="1" dirty="0" smtClean="0">
                <a:latin typeface="Artifakt Element" pitchFamily="34" charset="0"/>
                <a:ea typeface="Artifakt Element" pitchFamily="34" charset="0"/>
                <a:cs typeface="Arial" pitchFamily="34" charset="0"/>
              </a:rPr>
              <a:t>Relationship of AI, </a:t>
            </a:r>
            <a:br>
              <a:rPr lang="en-US" sz="4000" b="1" dirty="0" smtClean="0">
                <a:latin typeface="Artifakt Element" pitchFamily="34" charset="0"/>
                <a:ea typeface="Artifakt Element" pitchFamily="34" charset="0"/>
                <a:cs typeface="Arial" pitchFamily="34" charset="0"/>
              </a:rPr>
            </a:br>
            <a:r>
              <a:rPr lang="en-US" sz="4000" b="1" dirty="0" smtClean="0">
                <a:latin typeface="Artifakt Element" pitchFamily="34" charset="0"/>
                <a:ea typeface="Artifakt Element" pitchFamily="34" charset="0"/>
                <a:cs typeface="Arial" pitchFamily="34" charset="0"/>
              </a:rPr>
              <a:t>Machine Learning &amp; Deep Learning</a:t>
            </a:r>
            <a:r>
              <a:rPr lang="en-US" sz="4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pic>
        <p:nvPicPr>
          <p:cNvPr id="2056" name="Picture 8" descr="AI vs. ML vs. DL Artificial Intelligence and Machine Learning :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44040"/>
            <a:ext cx="4876800" cy="47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637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Deep Mind V/S Lee </a:t>
            </a:r>
            <a:r>
              <a:rPr lang="en-US" b="1" dirty="0" err="1" smtClean="0">
                <a:latin typeface="Artifakt Element" pitchFamily="34" charset="0"/>
                <a:ea typeface="Artifakt Element" pitchFamily="34" charset="0"/>
              </a:rPr>
              <a:t>Sedol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24580" name="Picture 4" descr="AlphaGo vs. Lee Sedol: Google's computer program wins round one -  Macleans.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832725" cy="392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60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AlphaGo</a:t>
            </a:r>
            <a:r>
              <a:rPr lang="en-US" dirty="0" smtClean="0"/>
              <a:t> </a:t>
            </a:r>
            <a:r>
              <a:rPr lang="en-US" dirty="0"/>
              <a:t>versus Lee </a:t>
            </a:r>
            <a:r>
              <a:rPr lang="en-US" dirty="0" err="1"/>
              <a:t>Sedol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latin typeface="Artifakt Element" pitchFamily="34" charset="0"/>
                <a:ea typeface="Artifakt Element" pitchFamily="34" charset="0"/>
              </a:rPr>
              <a:t>AlphaGo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 versus Lee 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</a:rPr>
              <a:t>Sedol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, also known as the Google 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</a:rPr>
              <a:t>DeepMind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 Challenge Match, was a five-game </a:t>
            </a:r>
            <a:r>
              <a:rPr lang="en-US" sz="2000" dirty="0">
                <a:latin typeface="Artifakt Element" pitchFamily="34" charset="0"/>
                <a:ea typeface="Artifakt Element" pitchFamily="34" charset="0"/>
                <a:hlinkClick r:id="rId2" tooltip="Go (game)"/>
              </a:rPr>
              <a:t>Go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 match between top Go player </a:t>
            </a:r>
            <a:r>
              <a:rPr lang="en-US" sz="2000" dirty="0">
                <a:latin typeface="Artifakt Element" pitchFamily="34" charset="0"/>
                <a:ea typeface="Artifakt Element" pitchFamily="34" charset="0"/>
                <a:hlinkClick r:id="rId3" tooltip="Lee Sedol"/>
              </a:rPr>
              <a:t>Lee 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  <a:hlinkClick r:id="rId3" tooltip="Lee Sedol"/>
              </a:rPr>
              <a:t>Sedol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 and 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  <a:hlinkClick r:id="rId4" tooltip="AlphaGo"/>
              </a:rPr>
              <a:t>AlphaGo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, a </a:t>
            </a:r>
            <a:r>
              <a:rPr lang="en-US" sz="2000" dirty="0">
                <a:latin typeface="Artifakt Element" pitchFamily="34" charset="0"/>
                <a:ea typeface="Artifakt Element" pitchFamily="34" charset="0"/>
                <a:hlinkClick r:id="rId5" tooltip="Computer Go"/>
              </a:rPr>
              <a:t>computer Go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 program developed by </a:t>
            </a:r>
            <a:r>
              <a:rPr lang="en-US" sz="2000" dirty="0">
                <a:latin typeface="Artifakt Element" pitchFamily="34" charset="0"/>
                <a:ea typeface="Artifakt Element" pitchFamily="34" charset="0"/>
                <a:hlinkClick r:id="rId6" tooltip="Google DeepMind"/>
              </a:rPr>
              <a:t>Google 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  <a:hlinkClick r:id="rId6" tooltip="Google DeepMind"/>
              </a:rPr>
              <a:t>DeepMind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, played in </a:t>
            </a:r>
            <a:r>
              <a:rPr lang="en-US" sz="2000" dirty="0">
                <a:latin typeface="Artifakt Element" pitchFamily="34" charset="0"/>
                <a:ea typeface="Artifakt Element" pitchFamily="34" charset="0"/>
                <a:hlinkClick r:id="rId7" tooltip="Seoul"/>
              </a:rPr>
              <a:t>Seoul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, South Korea between 9 and 15 March 2016. 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</a:rPr>
              <a:t>AlphaGo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 won all but the fourth game;</a:t>
            </a:r>
            <a:r>
              <a:rPr lang="en-US" sz="2000" baseline="30000" dirty="0">
                <a:latin typeface="Artifakt Element" pitchFamily="34" charset="0"/>
                <a:ea typeface="Artifakt Element" pitchFamily="34" charset="0"/>
                <a:hlinkClick r:id="rId8"/>
              </a:rPr>
              <a:t>[1]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 all games were won by resignation.</a:t>
            </a:r>
            <a:r>
              <a:rPr lang="en-US" sz="2000" baseline="30000" dirty="0">
                <a:latin typeface="Artifakt Element" pitchFamily="34" charset="0"/>
                <a:ea typeface="Artifakt Element" pitchFamily="34" charset="0"/>
                <a:hlinkClick r:id="rId9"/>
              </a:rPr>
              <a:t>[2]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 The match has been compared with the historic chess match between </a:t>
            </a:r>
            <a:r>
              <a:rPr lang="en-US" sz="2000" dirty="0">
                <a:latin typeface="Artifakt Element" pitchFamily="34" charset="0"/>
                <a:ea typeface="Artifakt Element" pitchFamily="34" charset="0"/>
                <a:hlinkClick r:id="rId10" tooltip="Deep Blue versus Garry Kasparov"/>
              </a:rPr>
              <a:t>Deep Blue and Garry Kasparov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 in 1997.</a:t>
            </a:r>
          </a:p>
          <a:p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The winner of the match was slated to win $1 million. Since 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</a:rPr>
              <a:t>AlphaGo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 won, Google 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</a:rPr>
              <a:t>DeepMind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 stated that the prize will be donated to charities, including </a:t>
            </a:r>
            <a:r>
              <a:rPr lang="en-US" sz="2000" dirty="0">
                <a:latin typeface="Artifakt Element" pitchFamily="34" charset="0"/>
                <a:ea typeface="Artifakt Element" pitchFamily="34" charset="0"/>
                <a:hlinkClick r:id="rId11" tooltip="UNICEF"/>
              </a:rPr>
              <a:t>UNICEF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, and Go </a:t>
            </a:r>
            <a:r>
              <a:rPr lang="en-US" sz="2000" dirty="0" err="1">
                <a:latin typeface="Artifakt Element" pitchFamily="34" charset="0"/>
                <a:ea typeface="Artifakt Element" pitchFamily="34" charset="0"/>
              </a:rPr>
              <a:t>organisations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.</a:t>
            </a:r>
            <a:r>
              <a:rPr lang="en-US" sz="2000" baseline="30000" dirty="0">
                <a:latin typeface="Artifakt Element" pitchFamily="34" charset="0"/>
                <a:ea typeface="Artifakt Element" pitchFamily="34" charset="0"/>
                <a:hlinkClick r:id="rId12"/>
              </a:rPr>
              <a:t>[3]</a:t>
            </a:r>
            <a:r>
              <a:rPr lang="en-US" sz="2000" dirty="0">
                <a:latin typeface="Artifakt Element" pitchFamily="34" charset="0"/>
                <a:ea typeface="Artifakt Element" pitchFamily="34" charset="0"/>
              </a:rPr>
              <a:t> Lee received $170,000 ($150,000 for participating in the five games and an additional $20,000 for winning one game).</a:t>
            </a:r>
            <a:r>
              <a:rPr lang="en-US" sz="2000" baseline="30000" dirty="0">
                <a:latin typeface="Artifakt Element" pitchFamily="34" charset="0"/>
                <a:ea typeface="Artifakt Element" pitchFamily="34" charset="0"/>
                <a:hlinkClick r:id="rId13"/>
              </a:rPr>
              <a:t>[4</a:t>
            </a:r>
            <a:r>
              <a:rPr lang="en-US" sz="2000" baseline="30000" dirty="0" smtClean="0">
                <a:latin typeface="Artifakt Element" pitchFamily="34" charset="0"/>
                <a:ea typeface="Artifakt Element" pitchFamily="34" charset="0"/>
                <a:hlinkClick r:id="rId13"/>
              </a:rPr>
              <a:t>]</a:t>
            </a:r>
            <a:endParaRPr lang="en-US" sz="2000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Diabetic Retinopathy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pic>
        <p:nvPicPr>
          <p:cNvPr id="25602" name="Picture 2" descr="Diagnosing diabetic retinopathy with deep learning - deepsense.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315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0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What is AI???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Artifakt Element" pitchFamily="34" charset="0"/>
                <a:ea typeface="Artifakt Element" pitchFamily="34" charset="0"/>
              </a:rPr>
              <a:t>AI is a branch of Computer Science that is concerned with building smart and intelligent machines.</a:t>
            </a:r>
            <a:endParaRPr lang="en-US" sz="4000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095500"/>
            <a:ext cx="78676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622012"/>
            <a:ext cx="8236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Artifakt Element" pitchFamily="34" charset="0"/>
                <a:ea typeface="Artifakt Element" pitchFamily="34" charset="0"/>
              </a:rPr>
              <a:t>Non-Intelligent V/S Intelligent Machines</a:t>
            </a:r>
            <a:endParaRPr lang="en-US" sz="3200" b="1" i="1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3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Why Intelligent?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They can think,</a:t>
            </a:r>
          </a:p>
          <a:p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They can give you answers,</a:t>
            </a:r>
          </a:p>
          <a:p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They can do new things &amp;</a:t>
            </a:r>
          </a:p>
          <a:p>
            <a:r>
              <a:rPr lang="en-US" sz="3600" dirty="0" smtClean="0">
                <a:latin typeface="Artifakt Element" pitchFamily="34" charset="0"/>
                <a:ea typeface="Artifakt Element" pitchFamily="34" charset="0"/>
              </a:rPr>
              <a:t>They cam make their own decisions</a:t>
            </a:r>
            <a:endParaRPr lang="en-US" sz="3600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3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What is Machine Learning?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technique to implement Artificial Intelligence that can learn from the data by themselves, without being explicitly programmed.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1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ps on how to make a dog and cat become fri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81250"/>
            <a:ext cx="7656286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8682" y="741700"/>
            <a:ext cx="8005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Artifakt Element" pitchFamily="34" charset="0"/>
                <a:ea typeface="Artifakt Element" pitchFamily="34" charset="0"/>
              </a:rPr>
              <a:t>Use Case: </a:t>
            </a:r>
          </a:p>
          <a:p>
            <a:pPr algn="ctr"/>
            <a:r>
              <a:rPr lang="en-US" sz="3600" b="1" dirty="0" smtClean="0">
                <a:latin typeface="Artifakt Element" pitchFamily="34" charset="0"/>
                <a:ea typeface="Artifakt Element" pitchFamily="34" charset="0"/>
              </a:rPr>
              <a:t>Classification of Dog and Cat Image</a:t>
            </a:r>
            <a:endParaRPr lang="en-US" sz="3600" b="1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1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tifakt Element" pitchFamily="34" charset="0"/>
                <a:ea typeface="Artifakt Element" pitchFamily="34" charset="0"/>
              </a:rPr>
              <a:t>What is Deep Learning?</a:t>
            </a:r>
            <a:endParaRPr lang="en-US" b="1" dirty="0">
              <a:latin typeface="Artifakt Element" pitchFamily="34" charset="0"/>
              <a:ea typeface="Artifakt Elemen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tifakt Element" pitchFamily="34" charset="0"/>
                <a:ea typeface="Artifakt Element" pitchFamily="34" charset="0"/>
              </a:rPr>
              <a:t>Deep learning is a sub-field of Machine Learning, that uses a special type of algorithms, called as Artificial Neural Networks to learn from the data.</a:t>
            </a:r>
            <a:endParaRPr lang="en-US" dirty="0">
              <a:latin typeface="Artifakt Element" pitchFamily="34" charset="0"/>
              <a:ea typeface="Artifakt Elem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8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297</Words>
  <Application>Microsoft Office PowerPoint</Application>
  <PresentationFormat>On-screen Show (4:3)</PresentationFormat>
  <Paragraphs>47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DEEP LEARNING</vt:lpstr>
      <vt:lpstr>PowerPoint Presentation</vt:lpstr>
      <vt:lpstr> Relationship of AI,  Machine Learning &amp; Deep Learning </vt:lpstr>
      <vt:lpstr>What is AI???</vt:lpstr>
      <vt:lpstr>PowerPoint Presentation</vt:lpstr>
      <vt:lpstr>Why Intelligent?</vt:lpstr>
      <vt:lpstr>What is Machine Learning?</vt:lpstr>
      <vt:lpstr>PowerPoint Presentation</vt:lpstr>
      <vt:lpstr>What is Deep Learning?</vt:lpstr>
      <vt:lpstr>PowerPoint Presentation</vt:lpstr>
      <vt:lpstr>What is Machine Learning?</vt:lpstr>
      <vt:lpstr>PowerPoint Presentation</vt:lpstr>
      <vt:lpstr>How Machine Learning Works?</vt:lpstr>
      <vt:lpstr>PowerPoint Presentation</vt:lpstr>
      <vt:lpstr>What is  Supervised Machine Learning?</vt:lpstr>
      <vt:lpstr>What is Labeled Data?</vt:lpstr>
      <vt:lpstr>Types of Supervised Learning</vt:lpstr>
      <vt:lpstr>Examples of  Supervised Algorithms</vt:lpstr>
      <vt:lpstr>PowerPoint Presentation</vt:lpstr>
      <vt:lpstr>What is  Un-supervised Machine Learning?</vt:lpstr>
      <vt:lpstr>What is Un-supervised Learning?</vt:lpstr>
      <vt:lpstr>Types of Unsupervised Learning</vt:lpstr>
      <vt:lpstr>PowerPoint Presentation</vt:lpstr>
      <vt:lpstr>PowerPoint Presentation</vt:lpstr>
      <vt:lpstr>Examples of  Unsupervised Learning</vt:lpstr>
      <vt:lpstr>What is Reinforcement Learning?</vt:lpstr>
      <vt:lpstr>What is Deep Learning?</vt:lpstr>
      <vt:lpstr>PowerPoint Presentation</vt:lpstr>
      <vt:lpstr>Deep Learning V/S Machine Learning</vt:lpstr>
      <vt:lpstr>Deep Mind V/S Lee Sedol</vt:lpstr>
      <vt:lpstr> AlphaGo versus Lee Sedol </vt:lpstr>
      <vt:lpstr>Diabetic Retinopathy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LAB Administrator</dc:creator>
  <cp:lastModifiedBy>LAB Administrator</cp:lastModifiedBy>
  <cp:revision>17</cp:revision>
  <dcterms:created xsi:type="dcterms:W3CDTF">2022-09-13T06:20:40Z</dcterms:created>
  <dcterms:modified xsi:type="dcterms:W3CDTF">2022-09-13T09:44:15Z</dcterms:modified>
</cp:coreProperties>
</file>