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68" r:id="rId7"/>
    <p:sldId id="266" r:id="rId8"/>
    <p:sldId id="269" r:id="rId9"/>
    <p:sldId id="260" r:id="rId10"/>
    <p:sldId id="263"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3" d="100"/>
          <a:sy n="73"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571743E-16F4-4FC3-BB62-FE0FC796035A}" type="datetimeFigureOut">
              <a:rPr lang="en-IN" smtClean="0"/>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1835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71743E-16F4-4FC3-BB62-FE0FC796035A}" type="datetimeFigureOut">
              <a:rPr lang="en-IN" smtClean="0"/>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207295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71743E-16F4-4FC3-BB62-FE0FC796035A}" type="datetimeFigureOut">
              <a:rPr lang="en-IN" smtClean="0"/>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422967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71743E-16F4-4FC3-BB62-FE0FC796035A}" type="datetimeFigureOut">
              <a:rPr lang="en-IN" smtClean="0"/>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318504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1743E-16F4-4FC3-BB62-FE0FC796035A}" type="datetimeFigureOut">
              <a:rPr lang="en-IN" smtClean="0"/>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353176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571743E-16F4-4FC3-BB62-FE0FC796035A}" type="datetimeFigureOut">
              <a:rPr lang="en-IN" smtClean="0"/>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286079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571743E-16F4-4FC3-BB62-FE0FC796035A}" type="datetimeFigureOut">
              <a:rPr lang="en-IN" smtClean="0"/>
              <a:t>07-10-2016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264272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571743E-16F4-4FC3-BB62-FE0FC796035A}" type="datetimeFigureOut">
              <a:rPr lang="en-IN" smtClean="0"/>
              <a:t>07-10-2016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371275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1743E-16F4-4FC3-BB62-FE0FC796035A}" type="datetimeFigureOut">
              <a:rPr lang="en-IN" smtClean="0"/>
              <a:t>07-10-2016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74904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1743E-16F4-4FC3-BB62-FE0FC796035A}" type="datetimeFigureOut">
              <a:rPr lang="en-IN" smtClean="0"/>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171602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1743E-16F4-4FC3-BB62-FE0FC796035A}" type="datetimeFigureOut">
              <a:rPr lang="en-IN" smtClean="0"/>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F490C-B194-4081-A642-2412922631EF}" type="slidenum">
              <a:rPr lang="en-IN" smtClean="0"/>
              <a:t>‹#›</a:t>
            </a:fld>
            <a:endParaRPr lang="en-IN"/>
          </a:p>
        </p:txBody>
      </p:sp>
    </p:spTree>
    <p:extLst>
      <p:ext uri="{BB962C8B-B14F-4D97-AF65-F5344CB8AC3E}">
        <p14:creationId xmlns:p14="http://schemas.microsoft.com/office/powerpoint/2010/main" val="383143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1743E-16F4-4FC3-BB62-FE0FC796035A}" type="datetimeFigureOut">
              <a:rPr lang="en-IN" smtClean="0"/>
              <a:t>07-10-2016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F490C-B194-4081-A642-2412922631EF}" type="slidenum">
              <a:rPr lang="en-IN" smtClean="0"/>
              <a:t>‹#›</a:t>
            </a:fld>
            <a:endParaRPr lang="en-IN"/>
          </a:p>
        </p:txBody>
      </p:sp>
    </p:spTree>
    <p:extLst>
      <p:ext uri="{BB962C8B-B14F-4D97-AF65-F5344CB8AC3E}">
        <p14:creationId xmlns:p14="http://schemas.microsoft.com/office/powerpoint/2010/main" val="3587009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Data Classification and Remote Data Access and Control through IOT</a:t>
            </a:r>
            <a:endParaRPr lang="en-IN" dirty="0"/>
          </a:p>
        </p:txBody>
      </p:sp>
      <p:sp>
        <p:nvSpPr>
          <p:cNvPr id="3" name="Subtitle 2"/>
          <p:cNvSpPr>
            <a:spLocks noGrp="1"/>
          </p:cNvSpPr>
          <p:nvPr>
            <p:ph type="subTitle" idx="1"/>
          </p:nvPr>
        </p:nvSpPr>
        <p:spPr>
          <a:xfrm>
            <a:off x="1613794" y="4872038"/>
            <a:ext cx="9144000" cy="1655762"/>
          </a:xfrm>
        </p:spPr>
        <p:txBody>
          <a:bodyPr>
            <a:normAutofit/>
          </a:bodyPr>
          <a:lstStyle/>
          <a:p>
            <a:r>
              <a:rPr lang="en-IN" sz="2000" dirty="0" smtClean="0"/>
              <a:t>Team Members :- </a:t>
            </a:r>
          </a:p>
          <a:p>
            <a:r>
              <a:rPr lang="en-IN" sz="2000" dirty="0" err="1" smtClean="0"/>
              <a:t>Sauranil</a:t>
            </a:r>
            <a:r>
              <a:rPr lang="en-IN" sz="2000" dirty="0" smtClean="0"/>
              <a:t> </a:t>
            </a:r>
            <a:r>
              <a:rPr lang="en-IN" sz="2000" dirty="0" err="1" smtClean="0"/>
              <a:t>Dey</a:t>
            </a:r>
            <a:r>
              <a:rPr lang="en-IN" sz="2000" dirty="0" smtClean="0"/>
              <a:t> [ 1031310017 ]</a:t>
            </a:r>
          </a:p>
          <a:p>
            <a:r>
              <a:rPr lang="en-IN" sz="2000" dirty="0" smtClean="0"/>
              <a:t>Vidhya </a:t>
            </a:r>
            <a:r>
              <a:rPr lang="en-IN" sz="2000" dirty="0" err="1" smtClean="0"/>
              <a:t>Kamakshi</a:t>
            </a:r>
            <a:r>
              <a:rPr lang="en-IN" sz="2000" dirty="0" smtClean="0"/>
              <a:t> V. [ 1031310060 ] </a:t>
            </a:r>
            <a:endParaRPr lang="en-IN" sz="2000" dirty="0"/>
          </a:p>
        </p:txBody>
      </p:sp>
      <p:sp>
        <p:nvSpPr>
          <p:cNvPr id="4" name="TextBox 3"/>
          <p:cNvSpPr txBox="1"/>
          <p:nvPr/>
        </p:nvSpPr>
        <p:spPr>
          <a:xfrm>
            <a:off x="2921000" y="3541690"/>
            <a:ext cx="6235879" cy="1015663"/>
          </a:xfrm>
          <a:prstGeom prst="rect">
            <a:avLst/>
          </a:prstGeom>
          <a:noFill/>
        </p:spPr>
        <p:txBody>
          <a:bodyPr wrap="square" rtlCol="0">
            <a:spAutoFit/>
          </a:bodyPr>
          <a:lstStyle/>
          <a:p>
            <a:pPr algn="ctr"/>
            <a:r>
              <a:rPr lang="en-IN" sz="2000" dirty="0" smtClean="0"/>
              <a:t>Guide :- </a:t>
            </a:r>
          </a:p>
          <a:p>
            <a:pPr algn="ctr"/>
            <a:r>
              <a:rPr lang="en-IN" sz="2000" dirty="0" err="1" smtClean="0"/>
              <a:t>Dr.</a:t>
            </a:r>
            <a:r>
              <a:rPr lang="en-IN" sz="2000" dirty="0" smtClean="0"/>
              <a:t> R. Annie </a:t>
            </a:r>
            <a:r>
              <a:rPr lang="en-IN" sz="2000" dirty="0" err="1" smtClean="0"/>
              <a:t>Uthra</a:t>
            </a:r>
            <a:endParaRPr lang="en-IN" sz="2000" dirty="0" smtClean="0"/>
          </a:p>
          <a:p>
            <a:pPr algn="ctr"/>
            <a:r>
              <a:rPr lang="en-IN" sz="2000" dirty="0" smtClean="0"/>
              <a:t>Assistant Professor (</a:t>
            </a:r>
            <a:r>
              <a:rPr lang="en-IN" sz="2000" dirty="0" err="1" smtClean="0"/>
              <a:t>Sr.G</a:t>
            </a:r>
            <a:r>
              <a:rPr lang="en-IN" sz="2000" dirty="0" smtClean="0"/>
              <a:t>)</a:t>
            </a:r>
            <a:endParaRPr lang="en-IN" sz="2000" dirty="0"/>
          </a:p>
        </p:txBody>
      </p:sp>
    </p:spTree>
    <p:extLst>
      <p:ext uri="{BB962C8B-B14F-4D97-AF65-F5344CB8AC3E}">
        <p14:creationId xmlns:p14="http://schemas.microsoft.com/office/powerpoint/2010/main" val="3569336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normAutofit lnSpcReduction="10000"/>
          </a:bodyPr>
          <a:lstStyle/>
          <a:p>
            <a:r>
              <a:rPr lang="en-IN" dirty="0" smtClean="0"/>
              <a:t>M. </a:t>
            </a:r>
            <a:r>
              <a:rPr lang="en-IN" dirty="0" err="1" smtClean="0"/>
              <a:t>Mazhar</a:t>
            </a:r>
            <a:r>
              <a:rPr lang="en-IN" dirty="0" smtClean="0"/>
              <a:t> </a:t>
            </a:r>
            <a:r>
              <a:rPr lang="en-IN" dirty="0" err="1" smtClean="0"/>
              <a:t>Rathore</a:t>
            </a:r>
            <a:r>
              <a:rPr lang="en-IN" dirty="0" smtClean="0"/>
              <a:t> et al., “Urban planning and building smart cities based on the Internet of Things using Big Data analytics” , Elsevier, June 2016</a:t>
            </a:r>
          </a:p>
          <a:p>
            <a:r>
              <a:rPr lang="en-IN" dirty="0" smtClean="0"/>
              <a:t>Li-</a:t>
            </a:r>
            <a:r>
              <a:rPr lang="en-IN" dirty="0" err="1" smtClean="0"/>
              <a:t>Minn</a:t>
            </a:r>
            <a:r>
              <a:rPr lang="en-IN" dirty="0" smtClean="0"/>
              <a:t> </a:t>
            </a:r>
            <a:r>
              <a:rPr lang="en-IN" dirty="0" err="1" smtClean="0"/>
              <a:t>Ang</a:t>
            </a:r>
            <a:r>
              <a:rPr lang="en-IN" dirty="0" smtClean="0"/>
              <a:t>, </a:t>
            </a:r>
            <a:r>
              <a:rPr lang="en-IN" dirty="0" err="1" smtClean="0"/>
              <a:t>Kah</a:t>
            </a:r>
            <a:r>
              <a:rPr lang="en-IN" dirty="0" smtClean="0"/>
              <a:t> </a:t>
            </a:r>
            <a:r>
              <a:rPr lang="en-IN" dirty="0" err="1" smtClean="0"/>
              <a:t>Phooi</a:t>
            </a:r>
            <a:r>
              <a:rPr lang="en-IN" dirty="0" smtClean="0"/>
              <a:t> Seng, “Big Sensor Data Applications in Urban Environments”, Elsevier, January 2016</a:t>
            </a:r>
          </a:p>
          <a:p>
            <a:r>
              <a:rPr lang="en-IN" dirty="0" err="1" smtClean="0"/>
              <a:t>Jingcheng</a:t>
            </a:r>
            <a:r>
              <a:rPr lang="en-IN" dirty="0" smtClean="0"/>
              <a:t> Zhang ,“A Remote Monitoring and Control System for Cultural Heritage Buildings Utilizing Wireless Sensor Networks”, Linköping Studies in Science and Technology Dissertations, No. 1557 , 2013</a:t>
            </a:r>
          </a:p>
          <a:p>
            <a:r>
              <a:rPr lang="en-IN" dirty="0" smtClean="0"/>
              <a:t>Xu Cheng et al., “Hierarchical distributed data classification in wireless sensor networks” , Elsevier, 2010</a:t>
            </a:r>
          </a:p>
          <a:p>
            <a:endParaRPr lang="en-IN" dirty="0" smtClean="0"/>
          </a:p>
          <a:p>
            <a:endParaRPr lang="en-IN" dirty="0"/>
          </a:p>
        </p:txBody>
      </p:sp>
    </p:spTree>
    <p:extLst>
      <p:ext uri="{BB962C8B-B14F-4D97-AF65-F5344CB8AC3E}">
        <p14:creationId xmlns:p14="http://schemas.microsoft.com/office/powerpoint/2010/main" val="1426055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1411" y="2967335"/>
            <a:ext cx="308917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2583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In the information age, the one thing that has missed our attention is our own homes and workplaces. Just constructing a building is not enough, constant monitoring of the various rooms and corridors is a must. If not attended to, this can cause various accidents. </a:t>
            </a:r>
          </a:p>
          <a:p>
            <a:r>
              <a:rPr lang="en-IN" dirty="0" smtClean="0"/>
              <a:t>The power consumed by us is increasing every day. This has led to a lot of power wastage when we forget to turn off appliances when not needed. </a:t>
            </a:r>
          </a:p>
          <a:p>
            <a:r>
              <a:rPr lang="en-IN" dirty="0" smtClean="0"/>
              <a:t>The above mentioned statements need our attention. With the help of our project we will try to provide a solution to these problems.</a:t>
            </a:r>
            <a:endParaRPr lang="en-IN" dirty="0"/>
          </a:p>
        </p:txBody>
      </p:sp>
    </p:spTree>
    <p:extLst>
      <p:ext uri="{BB962C8B-B14F-4D97-AF65-F5344CB8AC3E}">
        <p14:creationId xmlns:p14="http://schemas.microsoft.com/office/powerpoint/2010/main" val="2803059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Objective</a:t>
            </a:r>
            <a:endParaRPr lang="en-IN" dirty="0"/>
          </a:p>
        </p:txBody>
      </p:sp>
      <p:sp>
        <p:nvSpPr>
          <p:cNvPr id="3" name="Content Placeholder 2"/>
          <p:cNvSpPr>
            <a:spLocks noGrp="1"/>
          </p:cNvSpPr>
          <p:nvPr>
            <p:ph idx="1"/>
          </p:nvPr>
        </p:nvSpPr>
        <p:spPr/>
        <p:txBody>
          <a:bodyPr/>
          <a:lstStyle/>
          <a:p>
            <a:r>
              <a:rPr lang="en-IN" dirty="0" smtClean="0"/>
              <a:t>To </a:t>
            </a:r>
            <a:r>
              <a:rPr lang="en-IN" dirty="0" smtClean="0"/>
              <a:t>develop</a:t>
            </a:r>
            <a:r>
              <a:rPr lang="en-IN" dirty="0" smtClean="0"/>
              <a:t> </a:t>
            </a:r>
            <a:r>
              <a:rPr lang="en-IN" dirty="0" smtClean="0"/>
              <a:t>an algorithm for classification of Wireless Sensor Data.</a:t>
            </a:r>
          </a:p>
          <a:p>
            <a:r>
              <a:rPr lang="en-IN" dirty="0" smtClean="0"/>
              <a:t>To establish remote connection and access data.</a:t>
            </a:r>
          </a:p>
          <a:p>
            <a:r>
              <a:rPr lang="en-IN" dirty="0" smtClean="0"/>
              <a:t>To control the field devices remotely.</a:t>
            </a:r>
          </a:p>
          <a:p>
            <a:endParaRPr lang="en-IN" dirty="0"/>
          </a:p>
        </p:txBody>
      </p:sp>
    </p:spTree>
    <p:extLst>
      <p:ext uri="{BB962C8B-B14F-4D97-AF65-F5344CB8AC3E}">
        <p14:creationId xmlns:p14="http://schemas.microsoft.com/office/powerpoint/2010/main" val="2871372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596" y="2941577"/>
            <a:ext cx="497905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Literature Survey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70326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Urban planning and building smart cities based on the Internet of Things using Big Data analytics</a:t>
            </a:r>
            <a:br>
              <a:rPr lang="en-IN" dirty="0"/>
            </a:br>
            <a:endParaRPr lang="en-IN" dirty="0"/>
          </a:p>
        </p:txBody>
      </p:sp>
      <p:sp>
        <p:nvSpPr>
          <p:cNvPr id="3" name="Content Placeholder 2"/>
          <p:cNvSpPr>
            <a:spLocks noGrp="1"/>
          </p:cNvSpPr>
          <p:nvPr>
            <p:ph idx="1"/>
          </p:nvPr>
        </p:nvSpPr>
        <p:spPr>
          <a:xfrm>
            <a:off x="786685" y="1249251"/>
            <a:ext cx="10515600" cy="4855335"/>
          </a:xfrm>
        </p:spPr>
        <p:txBody>
          <a:bodyPr>
            <a:noAutofit/>
          </a:bodyPr>
          <a:lstStyle/>
          <a:p>
            <a:r>
              <a:rPr lang="en-IN" sz="2000" dirty="0" smtClean="0"/>
              <a:t>Internet </a:t>
            </a:r>
            <a:r>
              <a:rPr lang="en-IN" sz="2000" dirty="0"/>
              <a:t>technologies provide a way of integrating and sharing a common communication medium. With this knowledge, in this paper, </a:t>
            </a:r>
            <a:r>
              <a:rPr lang="en-IN" sz="2000" dirty="0" smtClean="0"/>
              <a:t>a </a:t>
            </a:r>
            <a:r>
              <a:rPr lang="en-IN" sz="2000" dirty="0"/>
              <a:t>combined </a:t>
            </a:r>
            <a:r>
              <a:rPr lang="en-IN" sz="2000" dirty="0" err="1"/>
              <a:t>IoT</a:t>
            </a:r>
            <a:r>
              <a:rPr lang="en-IN" sz="2000" dirty="0"/>
              <a:t>-based system for smart city development and urban planning using Big Data </a:t>
            </a:r>
            <a:r>
              <a:rPr lang="en-IN" sz="2000" dirty="0" smtClean="0"/>
              <a:t>analytics is proposed. </a:t>
            </a:r>
            <a:endParaRPr lang="en-IN" sz="2000" dirty="0" smtClean="0"/>
          </a:p>
          <a:p>
            <a:r>
              <a:rPr lang="en-IN" sz="2000" dirty="0" smtClean="0"/>
              <a:t>A </a:t>
            </a:r>
            <a:r>
              <a:rPr lang="en-IN" sz="2000" dirty="0"/>
              <a:t>complete system consisting of various types of sensor deployment, including smart home sensors, vehicular networking, weather and water sensors, smart parking sensors, and surveillance </a:t>
            </a:r>
            <a:r>
              <a:rPr lang="en-IN" sz="2000" dirty="0" smtClean="0"/>
              <a:t>objects is proposed</a:t>
            </a:r>
            <a:r>
              <a:rPr lang="en-IN" sz="2000" dirty="0" smtClean="0"/>
              <a:t>.</a:t>
            </a:r>
          </a:p>
          <a:p>
            <a:r>
              <a:rPr lang="en-IN" sz="2000" dirty="0" smtClean="0"/>
              <a:t> </a:t>
            </a:r>
            <a:r>
              <a:rPr lang="en-IN" sz="2000" dirty="0"/>
              <a:t>A four-tier architecture is proposed that includes </a:t>
            </a:r>
            <a:endParaRPr lang="en-IN" sz="2000" dirty="0" smtClean="0"/>
          </a:p>
          <a:p>
            <a:pPr marL="514350" indent="-514350">
              <a:buAutoNum type="arabicParenR"/>
            </a:pPr>
            <a:r>
              <a:rPr lang="en-IN" sz="2000" dirty="0" smtClean="0"/>
              <a:t>Bottom </a:t>
            </a:r>
            <a:r>
              <a:rPr lang="en-IN" sz="2000" dirty="0"/>
              <a:t>tier-1, which is responsible for </a:t>
            </a:r>
            <a:r>
              <a:rPr lang="en-IN" sz="2000" dirty="0" err="1"/>
              <a:t>IoT</a:t>
            </a:r>
            <a:r>
              <a:rPr lang="en-IN" sz="2000" dirty="0"/>
              <a:t> sources and data generation and collection</a:t>
            </a:r>
            <a:r>
              <a:rPr lang="en-IN" sz="2000" dirty="0" smtClean="0"/>
              <a:t>,</a:t>
            </a:r>
          </a:p>
          <a:p>
            <a:pPr marL="514350" indent="-514350">
              <a:buAutoNum type="arabicParenR"/>
            </a:pPr>
            <a:r>
              <a:rPr lang="en-IN" sz="2000" dirty="0" smtClean="0"/>
              <a:t>Intermediate </a:t>
            </a:r>
            <a:r>
              <a:rPr lang="en-IN" sz="2000" dirty="0"/>
              <a:t>tier-1, which is responsible for all types of communication between, for instance, sensors, relays, base stations, and the Internet, </a:t>
            </a:r>
            <a:endParaRPr lang="en-IN" sz="2000" dirty="0" smtClean="0"/>
          </a:p>
          <a:p>
            <a:pPr marL="514350" indent="-514350">
              <a:buAutoNum type="arabicParenR"/>
            </a:pPr>
            <a:r>
              <a:rPr lang="en-IN" sz="2000" dirty="0" smtClean="0"/>
              <a:t>Intermediate </a:t>
            </a:r>
            <a:r>
              <a:rPr lang="en-IN" sz="2000" dirty="0"/>
              <a:t>tier 2, which is responsible for data management and processing using a Hadoop framework, and </a:t>
            </a:r>
            <a:endParaRPr lang="en-IN" sz="2000" dirty="0" smtClean="0"/>
          </a:p>
          <a:p>
            <a:pPr marL="514350" indent="-514350">
              <a:buAutoNum type="arabicParenR"/>
            </a:pPr>
            <a:r>
              <a:rPr lang="en-IN" sz="2000" dirty="0" smtClean="0"/>
              <a:t>Top </a:t>
            </a:r>
            <a:r>
              <a:rPr lang="en-IN" sz="2000" dirty="0"/>
              <a:t>tier, which is responsible for application and usage of the data analysis and the results generated. </a:t>
            </a:r>
            <a:endParaRPr lang="en-IN" sz="2000" dirty="0" smtClean="0"/>
          </a:p>
        </p:txBody>
      </p:sp>
    </p:spTree>
    <p:extLst>
      <p:ext uri="{BB962C8B-B14F-4D97-AF65-F5344CB8AC3E}">
        <p14:creationId xmlns:p14="http://schemas.microsoft.com/office/powerpoint/2010/main" val="2654645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Hierarchical distributed data classification in wireless sensor networks</a:t>
            </a:r>
            <a:endParaRPr lang="en-IN" dirty="0"/>
          </a:p>
        </p:txBody>
      </p:sp>
      <p:sp>
        <p:nvSpPr>
          <p:cNvPr id="3" name="Content Placeholder 2"/>
          <p:cNvSpPr>
            <a:spLocks noGrp="1"/>
          </p:cNvSpPr>
          <p:nvPr>
            <p:ph idx="1"/>
          </p:nvPr>
        </p:nvSpPr>
        <p:spPr>
          <a:xfrm>
            <a:off x="838200" y="1825625"/>
            <a:ext cx="10515600" cy="4927872"/>
          </a:xfrm>
        </p:spPr>
        <p:txBody>
          <a:bodyPr>
            <a:normAutofit fontScale="85000" lnSpcReduction="20000"/>
          </a:bodyPr>
          <a:lstStyle/>
          <a:p>
            <a:r>
              <a:rPr lang="en-IN" dirty="0" smtClean="0"/>
              <a:t>Wireless sensor networks promise an unprecedented opportunity to monitor physical environments via inexpensive wireless embedded devices</a:t>
            </a:r>
            <a:r>
              <a:rPr lang="en-IN" dirty="0" smtClean="0"/>
              <a:t>.</a:t>
            </a:r>
          </a:p>
          <a:p>
            <a:r>
              <a:rPr lang="en-IN" dirty="0" smtClean="0"/>
              <a:t> </a:t>
            </a:r>
            <a:r>
              <a:rPr lang="en-IN" dirty="0" smtClean="0"/>
              <a:t>Given the sheer amount of sensed data, efficient classification of them becomes a critical task in many sensor network applications</a:t>
            </a:r>
            <a:r>
              <a:rPr lang="en-IN" dirty="0" smtClean="0"/>
              <a:t>.</a:t>
            </a:r>
          </a:p>
          <a:p>
            <a:r>
              <a:rPr lang="en-IN" dirty="0" smtClean="0"/>
              <a:t> </a:t>
            </a:r>
            <a:r>
              <a:rPr lang="en-IN" dirty="0" smtClean="0"/>
              <a:t>The large scale and the stringent energy constraints of such networks however challenge the conventional classification techniques that demand enormous storage space and centralized computation</a:t>
            </a:r>
            <a:r>
              <a:rPr lang="en-IN" dirty="0" smtClean="0"/>
              <a:t>.</a:t>
            </a:r>
          </a:p>
          <a:p>
            <a:r>
              <a:rPr lang="en-IN" dirty="0" smtClean="0"/>
              <a:t> </a:t>
            </a:r>
            <a:r>
              <a:rPr lang="en-IN" dirty="0" smtClean="0"/>
              <a:t>In this paper, a novel decision-tree-based hierarchical distributed classification approach, in which local classifiers are built by individual sensors and merged along the routing path forming a spanning tree is proposed. </a:t>
            </a:r>
            <a:endParaRPr lang="en-IN" dirty="0" smtClean="0"/>
          </a:p>
          <a:p>
            <a:r>
              <a:rPr lang="en-IN" dirty="0" smtClean="0"/>
              <a:t>The </a:t>
            </a:r>
            <a:r>
              <a:rPr lang="en-IN" dirty="0" smtClean="0"/>
              <a:t>classifiers are iteratively enhanced by combining strategically generated pseudo data and new local data, eventually converging to a global classifier for the whole network</a:t>
            </a:r>
            <a:r>
              <a:rPr lang="en-IN" dirty="0" smtClean="0"/>
              <a:t>.</a:t>
            </a:r>
          </a:p>
          <a:p>
            <a:r>
              <a:rPr lang="en-IN" dirty="0" smtClean="0"/>
              <a:t> </a:t>
            </a:r>
            <a:r>
              <a:rPr lang="en-IN" dirty="0" smtClean="0"/>
              <a:t>The approach also addresses a critical issue of heterogeneous data distribution among the sensors.</a:t>
            </a:r>
            <a:endParaRPr lang="en-IN" dirty="0"/>
          </a:p>
        </p:txBody>
      </p:sp>
    </p:spTree>
    <p:extLst>
      <p:ext uri="{BB962C8B-B14F-4D97-AF65-F5344CB8AC3E}">
        <p14:creationId xmlns:p14="http://schemas.microsoft.com/office/powerpoint/2010/main" val="1286172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671"/>
            <a:ext cx="10515600" cy="1325563"/>
          </a:xfrm>
        </p:spPr>
        <p:txBody>
          <a:bodyPr>
            <a:normAutofit fontScale="90000"/>
          </a:bodyPr>
          <a:lstStyle/>
          <a:p>
            <a:r>
              <a:rPr lang="en-IN" dirty="0" smtClean="0"/>
              <a:t>Big Sensor Data Applications in Urban Environments</a:t>
            </a:r>
            <a:br>
              <a:rPr lang="en-IN" dirty="0" smtClean="0"/>
            </a:br>
            <a:endParaRPr lang="en-IN" dirty="0"/>
          </a:p>
        </p:txBody>
      </p:sp>
      <p:sp>
        <p:nvSpPr>
          <p:cNvPr id="3" name="Content Placeholder 2"/>
          <p:cNvSpPr>
            <a:spLocks noGrp="1"/>
          </p:cNvSpPr>
          <p:nvPr>
            <p:ph idx="1"/>
          </p:nvPr>
        </p:nvSpPr>
        <p:spPr>
          <a:xfrm>
            <a:off x="838200" y="1629681"/>
            <a:ext cx="10515600" cy="4914809"/>
          </a:xfrm>
        </p:spPr>
        <p:txBody>
          <a:bodyPr>
            <a:normAutofit fontScale="92500" lnSpcReduction="10000"/>
          </a:bodyPr>
          <a:lstStyle/>
          <a:p>
            <a:r>
              <a:rPr lang="en-IN" dirty="0" smtClean="0"/>
              <a:t>The emergence of new technologies such as Internet/Web/Network-of-Things and large scale wireless sensor systems enables the collection of data from an increasing volume and variety of networked sensors for analysis. </a:t>
            </a:r>
            <a:endParaRPr lang="en-IN" dirty="0" smtClean="0"/>
          </a:p>
          <a:p>
            <a:r>
              <a:rPr lang="en-IN" dirty="0" smtClean="0"/>
              <a:t>In </a:t>
            </a:r>
            <a:r>
              <a:rPr lang="en-IN" dirty="0" smtClean="0"/>
              <a:t>this review article, summary of the latest developments of big sensor data systems (a term to conceptualize the application of the big data model towards networked sensor systems) in various representative studies for urban environments, including for air pollution monitoring, assistive living, disaster management systems, and intelligent transportation</a:t>
            </a:r>
            <a:r>
              <a:rPr lang="en-IN" dirty="0" smtClean="0"/>
              <a:t>.</a:t>
            </a:r>
          </a:p>
          <a:p>
            <a:r>
              <a:rPr lang="en-IN" dirty="0" smtClean="0"/>
              <a:t> </a:t>
            </a:r>
            <a:r>
              <a:rPr lang="en-IN" dirty="0" smtClean="0"/>
              <a:t>An important focus is the inclusion of how value is extracted from the big data system.  </a:t>
            </a:r>
            <a:endParaRPr lang="en-IN" dirty="0" smtClean="0"/>
          </a:p>
          <a:p>
            <a:r>
              <a:rPr lang="en-IN" dirty="0" smtClean="0"/>
              <a:t>Some </a:t>
            </a:r>
            <a:r>
              <a:rPr lang="en-IN" dirty="0" smtClean="0"/>
              <a:t>recent techniques for big data acquisition, cleaning, aggregation, modelling, and interpretation in large scale sensor-based systems are discussed. </a:t>
            </a:r>
          </a:p>
          <a:p>
            <a:endParaRPr lang="en-IN" dirty="0"/>
          </a:p>
        </p:txBody>
      </p:sp>
    </p:spTree>
    <p:extLst>
      <p:ext uri="{BB962C8B-B14F-4D97-AF65-F5344CB8AC3E}">
        <p14:creationId xmlns:p14="http://schemas.microsoft.com/office/powerpoint/2010/main" val="1503598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Remote Monitoring and Control System for Cultural Heritage Buildings Utilizing Wireless Sensor Networks </a:t>
            </a:r>
            <a:endParaRPr lang="en-IN" dirty="0"/>
          </a:p>
        </p:txBody>
      </p:sp>
      <p:sp>
        <p:nvSpPr>
          <p:cNvPr id="3" name="Content Placeholder 2"/>
          <p:cNvSpPr>
            <a:spLocks noGrp="1"/>
          </p:cNvSpPr>
          <p:nvPr>
            <p:ph idx="1"/>
          </p:nvPr>
        </p:nvSpPr>
        <p:spPr>
          <a:xfrm>
            <a:off x="838200" y="2043339"/>
            <a:ext cx="10515600" cy="4351338"/>
          </a:xfrm>
        </p:spPr>
        <p:txBody>
          <a:bodyPr>
            <a:normAutofit fontScale="85000" lnSpcReduction="20000"/>
          </a:bodyPr>
          <a:lstStyle/>
          <a:p>
            <a:r>
              <a:rPr lang="en-IN" dirty="0" smtClean="0"/>
              <a:t>The system uses wireless sensor networks to remotely monitor and control the indoor climate, i.e., temperature and relative humidity of the cultural buildings. </a:t>
            </a:r>
            <a:endParaRPr lang="en-IN" dirty="0" smtClean="0"/>
          </a:p>
          <a:p>
            <a:r>
              <a:rPr lang="en-IN" dirty="0" smtClean="0"/>
              <a:t>The </a:t>
            </a:r>
            <a:r>
              <a:rPr lang="en-IN" dirty="0" smtClean="0"/>
              <a:t>system mainly consists of three parts, i.e., the wireless sensor network part, the gateway part and the web service part. </a:t>
            </a:r>
            <a:endParaRPr lang="en-IN" dirty="0" smtClean="0"/>
          </a:p>
          <a:p>
            <a:r>
              <a:rPr lang="en-IN" dirty="0" smtClean="0"/>
              <a:t>Wireless </a:t>
            </a:r>
            <a:r>
              <a:rPr lang="en-IN" dirty="0" smtClean="0"/>
              <a:t>sensor networks are deployed in different cultural buildings</a:t>
            </a:r>
            <a:r>
              <a:rPr lang="en-IN" dirty="0" smtClean="0"/>
              <a:t>.</a:t>
            </a:r>
          </a:p>
          <a:p>
            <a:r>
              <a:rPr lang="en-IN" dirty="0" smtClean="0"/>
              <a:t> </a:t>
            </a:r>
            <a:r>
              <a:rPr lang="en-IN" dirty="0" smtClean="0"/>
              <a:t>The ZigBee protocol is utilized for the wireless sensor network communication. Sensor nodes report the indoor climate periodically. By connecting with radiators and/or dehumidifiers, the wireless control nodes can control the indoor climate according to the remote configuration. A gateway maintains the communication between a wireless sensor network and the web service. In monitoring function, the gateway forwards sensor messages from the wireless sensor network to the web service. In control function, the gateway synchronizes the climate settings from the web service to the wireless sensor network. The gateway also sends control commands to the wireless control nodes in the wireless sensor network. The web service provides a web-based user interface for the system.</a:t>
            </a:r>
            <a:endParaRPr lang="en-IN" dirty="0"/>
          </a:p>
        </p:txBody>
      </p:sp>
    </p:spTree>
    <p:extLst>
      <p:ext uri="{BB962C8B-B14F-4D97-AF65-F5344CB8AC3E}">
        <p14:creationId xmlns:p14="http://schemas.microsoft.com/office/powerpoint/2010/main" val="676942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Solution and Tools </a:t>
            </a:r>
            <a:endParaRPr lang="en-IN" dirty="0"/>
          </a:p>
        </p:txBody>
      </p:sp>
      <p:sp>
        <p:nvSpPr>
          <p:cNvPr id="3" name="Content Placeholder 2"/>
          <p:cNvSpPr>
            <a:spLocks noGrp="1"/>
          </p:cNvSpPr>
          <p:nvPr>
            <p:ph idx="1"/>
          </p:nvPr>
        </p:nvSpPr>
        <p:spPr/>
        <p:txBody>
          <a:bodyPr/>
          <a:lstStyle/>
          <a:p>
            <a:r>
              <a:rPr lang="en-IN" dirty="0" err="1" smtClean="0"/>
              <a:t>Zigbee</a:t>
            </a:r>
            <a:r>
              <a:rPr lang="en-IN" dirty="0"/>
              <a:t> </a:t>
            </a:r>
            <a:r>
              <a:rPr lang="en-IN" dirty="0" smtClean="0"/>
              <a:t>standards is followed for Wireless Sensor Communication.</a:t>
            </a:r>
          </a:p>
          <a:p>
            <a:r>
              <a:rPr lang="en-IN" dirty="0" smtClean="0"/>
              <a:t>We have planned to develop a web interface for remote access and control.</a:t>
            </a:r>
          </a:p>
          <a:p>
            <a:r>
              <a:rPr lang="en-IN" dirty="0" smtClean="0"/>
              <a:t>We have planned to use </a:t>
            </a:r>
            <a:r>
              <a:rPr lang="en-IN" dirty="0" err="1" smtClean="0"/>
              <a:t>Rethinkdb</a:t>
            </a:r>
            <a:r>
              <a:rPr lang="en-IN" dirty="0" smtClean="0"/>
              <a:t> as our real time database.</a:t>
            </a:r>
          </a:p>
          <a:p>
            <a:r>
              <a:rPr lang="en-IN" dirty="0" smtClean="0"/>
              <a:t>Node.js is used for web interface management.</a:t>
            </a:r>
          </a:p>
          <a:p>
            <a:r>
              <a:rPr lang="en-IN" dirty="0" smtClean="0"/>
              <a:t>AngularJS is used for developing the front end of our dashboard.</a:t>
            </a:r>
          </a:p>
          <a:p>
            <a:r>
              <a:rPr lang="en-IN" dirty="0" smtClean="0"/>
              <a:t>Classification Algorithm </a:t>
            </a:r>
            <a:r>
              <a:rPr lang="en-IN" dirty="0" smtClean="0"/>
              <a:t>:- A decision tree classification algorithm is proposed. </a:t>
            </a:r>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2083433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405</TotalTime>
  <Words>1014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Classification and Remote Data Access and Control through IOT</vt:lpstr>
      <vt:lpstr>Introduction</vt:lpstr>
      <vt:lpstr>Objective</vt:lpstr>
      <vt:lpstr>PowerPoint Presentation</vt:lpstr>
      <vt:lpstr>Urban planning and building smart cities based on the Internet of Things using Big Data analytics </vt:lpstr>
      <vt:lpstr>Hierarchical distributed data classification in wireless sensor networks</vt:lpstr>
      <vt:lpstr>Big Sensor Data Applications in Urban Environments </vt:lpstr>
      <vt:lpstr>A Remote Monitoring and Control System for Cultural Heritage Buildings Utilizing Wireless Sensor Networks </vt:lpstr>
      <vt:lpstr>Solution and Tools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Classification and Remote Data Access and Control through IOT</dc:title>
  <dc:creator>Vidhya Kamakshi</dc:creator>
  <cp:lastModifiedBy>Sauranil Dey</cp:lastModifiedBy>
  <cp:revision>30</cp:revision>
  <dcterms:created xsi:type="dcterms:W3CDTF">2016-10-06T09:54:52Z</dcterms:created>
  <dcterms:modified xsi:type="dcterms:W3CDTF">2016-10-07T06:30:09Z</dcterms:modified>
</cp:coreProperties>
</file>