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62312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02607-FBC9-430F-AEB8-5849D44A2B22}"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186329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559267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3811331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83046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59717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4275304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836832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66423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10274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02607-FBC9-430F-AEB8-5849D44A2B22}" type="datetimeFigureOut">
              <a:rPr lang="en-IN" smtClean="0"/>
              <a:t>13-11-2020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40266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02607-FBC9-430F-AEB8-5849D44A2B22}"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3391224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02607-FBC9-430F-AEB8-5849D44A2B22}" type="datetimeFigureOut">
              <a:rPr lang="en-IN" smtClean="0"/>
              <a:t>13-11-2020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396059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02607-FBC9-430F-AEB8-5849D44A2B22}" type="datetimeFigureOut">
              <a:rPr lang="en-IN" smtClean="0"/>
              <a:t>13-11-2020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186484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02607-FBC9-430F-AEB8-5849D44A2B22}" type="datetimeFigureOut">
              <a:rPr lang="en-IN" smtClean="0"/>
              <a:t>13-11-2020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266562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02607-FBC9-430F-AEB8-5849D44A2B22}"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235486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02607-FBC9-430F-AEB8-5849D44A2B22}" type="datetimeFigureOut">
              <a:rPr lang="en-IN" smtClean="0"/>
              <a:t>13-11-2020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344D94-9B17-41DE-A6AE-0748EA54C796}" type="slidenum">
              <a:rPr lang="en-IN" smtClean="0"/>
              <a:t>‹#›</a:t>
            </a:fld>
            <a:endParaRPr lang="en-IN"/>
          </a:p>
        </p:txBody>
      </p:sp>
    </p:spTree>
    <p:extLst>
      <p:ext uri="{BB962C8B-B14F-4D97-AF65-F5344CB8AC3E}">
        <p14:creationId xmlns:p14="http://schemas.microsoft.com/office/powerpoint/2010/main" val="196440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02607-FBC9-430F-AEB8-5849D44A2B22}" type="datetimeFigureOut">
              <a:rPr lang="en-IN" smtClean="0"/>
              <a:t>13-11-2020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3344D94-9B17-41DE-A6AE-0748EA54C796}" type="slidenum">
              <a:rPr lang="en-IN" smtClean="0"/>
              <a:t>‹#›</a:t>
            </a:fld>
            <a:endParaRPr lang="en-IN"/>
          </a:p>
        </p:txBody>
      </p:sp>
    </p:spTree>
    <p:extLst>
      <p:ext uri="{BB962C8B-B14F-4D97-AF65-F5344CB8AC3E}">
        <p14:creationId xmlns:p14="http://schemas.microsoft.com/office/powerpoint/2010/main" val="3738801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DC0CA-BD0C-43CA-8A62-2D5E3754CCA5}"/>
              </a:ext>
            </a:extLst>
          </p:cNvPr>
          <p:cNvSpPr>
            <a:spLocks noGrp="1"/>
          </p:cNvSpPr>
          <p:nvPr>
            <p:ph type="ctrTitle"/>
          </p:nvPr>
        </p:nvSpPr>
        <p:spPr/>
        <p:txBody>
          <a:bodyPr>
            <a:normAutofit/>
          </a:bodyPr>
          <a:lstStyle/>
          <a:p>
            <a:pPr algn="ctr"/>
            <a:r>
              <a:rPr lang="en-US" sz="4000" b="1" dirty="0"/>
              <a:t>Segmentation &amp; Clustering of Neighborhoods in London &amp; Paris </a:t>
            </a:r>
            <a:endParaRPr lang="en-IN" sz="4000" b="1" dirty="0"/>
          </a:p>
        </p:txBody>
      </p:sp>
      <p:sp>
        <p:nvSpPr>
          <p:cNvPr id="3" name="Subtitle 2">
            <a:extLst>
              <a:ext uri="{FF2B5EF4-FFF2-40B4-BE49-F238E27FC236}">
                <a16:creationId xmlns:a16="http://schemas.microsoft.com/office/drawing/2014/main" id="{C7A45251-2987-4731-9D2C-74FD0CE6B389}"/>
              </a:ext>
            </a:extLst>
          </p:cNvPr>
          <p:cNvSpPr>
            <a:spLocks noGrp="1"/>
          </p:cNvSpPr>
          <p:nvPr>
            <p:ph type="subTitle" idx="1"/>
          </p:nvPr>
        </p:nvSpPr>
        <p:spPr/>
        <p:txBody>
          <a:bodyPr/>
          <a:lstStyle/>
          <a:p>
            <a:endParaRPr lang="en-US" b="1" dirty="0"/>
          </a:p>
          <a:p>
            <a:r>
              <a:rPr lang="en-US" b="1" dirty="0"/>
              <a:t>Saurav Menon M</a:t>
            </a:r>
            <a:endParaRPr lang="en-IN" b="1" dirty="0"/>
          </a:p>
        </p:txBody>
      </p:sp>
    </p:spTree>
    <p:extLst>
      <p:ext uri="{BB962C8B-B14F-4D97-AF65-F5344CB8AC3E}">
        <p14:creationId xmlns:p14="http://schemas.microsoft.com/office/powerpoint/2010/main" val="209738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F658-44C2-4B15-8377-95E3369441E1}"/>
              </a:ext>
            </a:extLst>
          </p:cNvPr>
          <p:cNvSpPr>
            <a:spLocks noGrp="1"/>
          </p:cNvSpPr>
          <p:nvPr>
            <p:ph type="title"/>
          </p:nvPr>
        </p:nvSpPr>
        <p:spPr/>
        <p:txBody>
          <a:bodyPr>
            <a:normAutofit/>
          </a:bodyPr>
          <a:lstStyle/>
          <a:p>
            <a:r>
              <a:rPr lang="en-US" sz="3200" b="1" dirty="0"/>
              <a:t>INTRODUCTION</a:t>
            </a:r>
            <a:endParaRPr lang="en-IN" sz="3200" b="1" dirty="0"/>
          </a:p>
        </p:txBody>
      </p:sp>
      <p:sp>
        <p:nvSpPr>
          <p:cNvPr id="3" name="Content Placeholder 2">
            <a:extLst>
              <a:ext uri="{FF2B5EF4-FFF2-40B4-BE49-F238E27FC236}">
                <a16:creationId xmlns:a16="http://schemas.microsoft.com/office/drawing/2014/main" id="{242CB8E7-0587-4F71-8C0C-11ADB1EAE9B1}"/>
              </a:ext>
            </a:extLst>
          </p:cNvPr>
          <p:cNvSpPr>
            <a:spLocks noGrp="1"/>
          </p:cNvSpPr>
          <p:nvPr>
            <p:ph idx="1"/>
          </p:nvPr>
        </p:nvSpPr>
        <p:spPr/>
        <p:txBody>
          <a:bodyPr>
            <a:normAutofit/>
          </a:bodyPr>
          <a:lstStyle/>
          <a:p>
            <a:r>
              <a:rPr lang="en-US" sz="1400" b="0" i="0" dirty="0">
                <a:solidFill>
                  <a:srgbClr val="000000"/>
                </a:solidFill>
                <a:effectLst/>
                <a:latin typeface="+mj-lt"/>
              </a:rPr>
              <a:t>Travel has been a part of our lives for a long time. Travel Experiences give our travelers the ability to experience the local culture while traveling in a relaxed way. Traveling is one of the best way to enhance personal growth.</a:t>
            </a:r>
          </a:p>
          <a:p>
            <a:r>
              <a:rPr lang="en-US" sz="1400" b="0" i="0" dirty="0">
                <a:solidFill>
                  <a:srgbClr val="000000"/>
                </a:solidFill>
                <a:effectLst/>
                <a:latin typeface="+mj-lt"/>
              </a:rPr>
              <a:t>It enables you to do things different from your daily routine activities. When you travel, you step out from your comfort zone to a different environment which makes you become more responsible and gives a sense of independence.</a:t>
            </a:r>
            <a:endParaRPr lang="en-US" sz="1400" dirty="0">
              <a:solidFill>
                <a:srgbClr val="000000"/>
              </a:solidFill>
              <a:latin typeface="+mj-lt"/>
            </a:endParaRPr>
          </a:p>
          <a:p>
            <a:r>
              <a:rPr lang="en-US" sz="1400" b="0" i="0" dirty="0">
                <a:solidFill>
                  <a:srgbClr val="000000"/>
                </a:solidFill>
                <a:effectLst/>
                <a:latin typeface="+mj-lt"/>
              </a:rPr>
              <a:t>The aim is to help tourists choose their destinations depending on the experiences that the </a:t>
            </a:r>
            <a:r>
              <a:rPr lang="en-US" sz="1400" b="0" i="0" dirty="0" err="1">
                <a:solidFill>
                  <a:srgbClr val="000000"/>
                </a:solidFill>
                <a:effectLst/>
                <a:latin typeface="+mj-lt"/>
              </a:rPr>
              <a:t>neighbourhoods</a:t>
            </a:r>
            <a:r>
              <a:rPr lang="en-US" sz="1400" b="0" i="0" dirty="0">
                <a:solidFill>
                  <a:srgbClr val="000000"/>
                </a:solidFill>
                <a:effectLst/>
                <a:latin typeface="+mj-lt"/>
              </a:rPr>
              <a:t> have to offer and what they would want to have.</a:t>
            </a:r>
          </a:p>
          <a:p>
            <a:r>
              <a:rPr lang="en-US" sz="1400" b="0" i="0" dirty="0">
                <a:solidFill>
                  <a:srgbClr val="000000"/>
                </a:solidFill>
                <a:effectLst/>
                <a:latin typeface="+mj-lt"/>
              </a:rPr>
              <a:t>This also helps people make decisions if they are thinking about migrating to London or Paris or even if they want to relocate neighborhoods within the city.</a:t>
            </a:r>
            <a:endParaRPr lang="en-US" sz="1400" dirty="0">
              <a:solidFill>
                <a:srgbClr val="000000"/>
              </a:solidFill>
              <a:latin typeface="+mj-lt"/>
            </a:endParaRPr>
          </a:p>
          <a:p>
            <a:r>
              <a:rPr lang="en-US" sz="1400" b="0" i="0" dirty="0">
                <a:solidFill>
                  <a:srgbClr val="000000"/>
                </a:solidFill>
                <a:effectLst/>
                <a:latin typeface="+mj-lt"/>
              </a:rPr>
              <a:t>Our findings will help stakeholders make informed decisions and address any concerns they have including the different kinds of cuisines, provision stores and what the city has to offer.</a:t>
            </a:r>
            <a:endParaRPr lang="en-IN" sz="1800" dirty="0">
              <a:latin typeface="+mj-lt"/>
            </a:endParaRPr>
          </a:p>
        </p:txBody>
      </p:sp>
    </p:spTree>
    <p:extLst>
      <p:ext uri="{BB962C8B-B14F-4D97-AF65-F5344CB8AC3E}">
        <p14:creationId xmlns:p14="http://schemas.microsoft.com/office/powerpoint/2010/main" val="15965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CE74-ADDB-4832-96BA-19123B58506F}"/>
              </a:ext>
            </a:extLst>
          </p:cNvPr>
          <p:cNvSpPr>
            <a:spLocks noGrp="1"/>
          </p:cNvSpPr>
          <p:nvPr>
            <p:ph type="title"/>
          </p:nvPr>
        </p:nvSpPr>
        <p:spPr/>
        <p:txBody>
          <a:bodyPr>
            <a:normAutofit/>
          </a:bodyPr>
          <a:lstStyle/>
          <a:p>
            <a:r>
              <a:rPr lang="en-US" sz="3200" b="1" dirty="0"/>
              <a:t>NEIGHBORHOOD  CAPACITY</a:t>
            </a:r>
            <a:endParaRPr lang="en-IN" sz="3200" b="1" dirty="0"/>
          </a:p>
        </p:txBody>
      </p:sp>
      <p:sp>
        <p:nvSpPr>
          <p:cNvPr id="3" name="Content Placeholder 2">
            <a:extLst>
              <a:ext uri="{FF2B5EF4-FFF2-40B4-BE49-F238E27FC236}">
                <a16:creationId xmlns:a16="http://schemas.microsoft.com/office/drawing/2014/main" id="{E8EAFBD6-6C42-42D4-B4BD-C7D4CC8F7D06}"/>
              </a:ext>
            </a:extLst>
          </p:cNvPr>
          <p:cNvSpPr>
            <a:spLocks noGrp="1"/>
          </p:cNvSpPr>
          <p:nvPr>
            <p:ph idx="1"/>
          </p:nvPr>
        </p:nvSpPr>
        <p:spPr/>
        <p:txBody>
          <a:bodyPr>
            <a:normAutofit/>
          </a:bodyPr>
          <a:lstStyle/>
          <a:p>
            <a:r>
              <a:rPr lang="en-US" sz="1800" dirty="0"/>
              <a:t>London-</a:t>
            </a:r>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88B39C54-0370-4F0F-BF6F-7456CE96F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691" y="2970394"/>
            <a:ext cx="6210300" cy="2941320"/>
          </a:xfrm>
          <a:prstGeom prst="rect">
            <a:avLst/>
          </a:prstGeom>
        </p:spPr>
      </p:pic>
    </p:spTree>
    <p:extLst>
      <p:ext uri="{BB962C8B-B14F-4D97-AF65-F5344CB8AC3E}">
        <p14:creationId xmlns:p14="http://schemas.microsoft.com/office/powerpoint/2010/main" val="82863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767DB-D53E-4820-8460-F14607BBA8F0}"/>
              </a:ext>
            </a:extLst>
          </p:cNvPr>
          <p:cNvSpPr>
            <a:spLocks noGrp="1"/>
          </p:cNvSpPr>
          <p:nvPr>
            <p:ph idx="1"/>
          </p:nvPr>
        </p:nvSpPr>
        <p:spPr>
          <a:xfrm>
            <a:off x="1484310" y="967667"/>
            <a:ext cx="10018713" cy="4823534"/>
          </a:xfrm>
        </p:spPr>
        <p:txBody>
          <a:bodyPr>
            <a:normAutofit/>
          </a:bodyPr>
          <a:lstStyle/>
          <a:p>
            <a:r>
              <a:rPr lang="en-US" sz="1800" dirty="0"/>
              <a:t>Paris-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20589C34-4E04-4AD6-A0C5-92EF6C52F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7156" y="1156575"/>
            <a:ext cx="5113020" cy="5113020"/>
          </a:xfrm>
          <a:prstGeom prst="rect">
            <a:avLst/>
          </a:prstGeom>
        </p:spPr>
      </p:pic>
    </p:spTree>
    <p:extLst>
      <p:ext uri="{BB962C8B-B14F-4D97-AF65-F5344CB8AC3E}">
        <p14:creationId xmlns:p14="http://schemas.microsoft.com/office/powerpoint/2010/main" val="4007331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9AFC-F315-481B-AA59-767D7366D8C5}"/>
              </a:ext>
            </a:extLst>
          </p:cNvPr>
          <p:cNvSpPr>
            <a:spLocks noGrp="1"/>
          </p:cNvSpPr>
          <p:nvPr>
            <p:ph type="title"/>
          </p:nvPr>
        </p:nvSpPr>
        <p:spPr/>
        <p:txBody>
          <a:bodyPr>
            <a:normAutofit/>
          </a:bodyPr>
          <a:lstStyle/>
          <a:p>
            <a:r>
              <a:rPr lang="en-US" sz="3200" b="1" dirty="0"/>
              <a:t>VISUALIZATION</a:t>
            </a:r>
            <a:endParaRPr lang="en-IN" sz="3200" b="1" dirty="0"/>
          </a:p>
        </p:txBody>
      </p:sp>
      <p:sp>
        <p:nvSpPr>
          <p:cNvPr id="3" name="Content Placeholder 2">
            <a:extLst>
              <a:ext uri="{FF2B5EF4-FFF2-40B4-BE49-F238E27FC236}">
                <a16:creationId xmlns:a16="http://schemas.microsoft.com/office/drawing/2014/main" id="{F6CAB0EA-FD90-4C22-925A-62D1001D8EBC}"/>
              </a:ext>
            </a:extLst>
          </p:cNvPr>
          <p:cNvSpPr>
            <a:spLocks noGrp="1"/>
          </p:cNvSpPr>
          <p:nvPr>
            <p:ph idx="1"/>
          </p:nvPr>
        </p:nvSpPr>
        <p:spPr>
          <a:xfrm>
            <a:off x="1484310" y="1855433"/>
            <a:ext cx="10018713" cy="3935767"/>
          </a:xfrm>
        </p:spPr>
        <p:txBody>
          <a:bodyPr>
            <a:normAutofit/>
          </a:bodyPr>
          <a:lstStyle/>
          <a:p>
            <a:r>
              <a:rPr lang="en-US" sz="1800" dirty="0"/>
              <a:t>London-</a:t>
            </a:r>
          </a:p>
          <a:p>
            <a:endParaRPr lang="en-US" sz="1800" dirty="0"/>
          </a:p>
          <a:p>
            <a:pPr marL="0" indent="0">
              <a:buNone/>
            </a:pPr>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AF12B32B-6E7A-4CA5-9025-9EB74C380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4960" y="2031914"/>
            <a:ext cx="6944616" cy="4178016"/>
          </a:xfrm>
          <a:prstGeom prst="rect">
            <a:avLst/>
          </a:prstGeom>
        </p:spPr>
      </p:pic>
    </p:spTree>
    <p:extLst>
      <p:ext uri="{BB962C8B-B14F-4D97-AF65-F5344CB8AC3E}">
        <p14:creationId xmlns:p14="http://schemas.microsoft.com/office/powerpoint/2010/main" val="3809498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C806CA-B2BF-476A-9C4E-02E241DFE340}"/>
              </a:ext>
            </a:extLst>
          </p:cNvPr>
          <p:cNvSpPr>
            <a:spLocks noGrp="1"/>
          </p:cNvSpPr>
          <p:nvPr>
            <p:ph idx="1"/>
          </p:nvPr>
        </p:nvSpPr>
        <p:spPr>
          <a:xfrm>
            <a:off x="1484310" y="1047565"/>
            <a:ext cx="10018713" cy="4743635"/>
          </a:xfrm>
        </p:spPr>
        <p:txBody>
          <a:bodyPr>
            <a:normAutofit/>
          </a:bodyPr>
          <a:lstStyle/>
          <a:p>
            <a:r>
              <a:rPr lang="en-US" sz="1800" dirty="0"/>
              <a:t>Paris-</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DAD65CEB-8351-4B62-9CD5-76E9497E5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332" y="1498625"/>
            <a:ext cx="7337750" cy="4405025"/>
          </a:xfrm>
          <a:prstGeom prst="rect">
            <a:avLst/>
          </a:prstGeom>
        </p:spPr>
      </p:pic>
    </p:spTree>
    <p:extLst>
      <p:ext uri="{BB962C8B-B14F-4D97-AF65-F5344CB8AC3E}">
        <p14:creationId xmlns:p14="http://schemas.microsoft.com/office/powerpoint/2010/main" val="223592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CFAB-8DB0-4A6B-BC74-8C5C9F21DE17}"/>
              </a:ext>
            </a:extLst>
          </p:cNvPr>
          <p:cNvSpPr>
            <a:spLocks noGrp="1"/>
          </p:cNvSpPr>
          <p:nvPr>
            <p:ph type="title"/>
          </p:nvPr>
        </p:nvSpPr>
        <p:spPr/>
        <p:txBody>
          <a:bodyPr>
            <a:normAutofit/>
          </a:bodyPr>
          <a:lstStyle/>
          <a:p>
            <a:r>
              <a:rPr lang="en-US" sz="3200" b="1" dirty="0"/>
              <a:t>CLUSTERING</a:t>
            </a:r>
            <a:endParaRPr lang="en-IN" sz="3200" b="1" dirty="0"/>
          </a:p>
        </p:txBody>
      </p:sp>
      <p:sp>
        <p:nvSpPr>
          <p:cNvPr id="3" name="Content Placeholder 2">
            <a:extLst>
              <a:ext uri="{FF2B5EF4-FFF2-40B4-BE49-F238E27FC236}">
                <a16:creationId xmlns:a16="http://schemas.microsoft.com/office/drawing/2014/main" id="{423DF2B4-7523-4FF5-9091-35786664B2A8}"/>
              </a:ext>
            </a:extLst>
          </p:cNvPr>
          <p:cNvSpPr>
            <a:spLocks noGrp="1"/>
          </p:cNvSpPr>
          <p:nvPr>
            <p:ph idx="1"/>
          </p:nvPr>
        </p:nvSpPr>
        <p:spPr>
          <a:xfrm>
            <a:off x="1484310" y="1873189"/>
            <a:ext cx="10018713" cy="3918012"/>
          </a:xfrm>
        </p:spPr>
        <p:txBody>
          <a:bodyPr>
            <a:normAutofit/>
          </a:bodyPr>
          <a:lstStyle/>
          <a:p>
            <a:r>
              <a:rPr lang="en-US" sz="1800" dirty="0"/>
              <a:t>London after Clustering-</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8B51A293-99D6-4560-A3F7-1C60EA129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285" y="2279594"/>
            <a:ext cx="6923968" cy="4165594"/>
          </a:xfrm>
          <a:prstGeom prst="rect">
            <a:avLst/>
          </a:prstGeom>
        </p:spPr>
      </p:pic>
    </p:spTree>
    <p:extLst>
      <p:ext uri="{BB962C8B-B14F-4D97-AF65-F5344CB8AC3E}">
        <p14:creationId xmlns:p14="http://schemas.microsoft.com/office/powerpoint/2010/main" val="1316866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3BCE0-18C8-4EBE-806F-FD1BEFB072B4}"/>
              </a:ext>
            </a:extLst>
          </p:cNvPr>
          <p:cNvSpPr>
            <a:spLocks noGrp="1"/>
          </p:cNvSpPr>
          <p:nvPr>
            <p:ph idx="1"/>
          </p:nvPr>
        </p:nvSpPr>
        <p:spPr>
          <a:xfrm>
            <a:off x="1484310" y="976545"/>
            <a:ext cx="10018713" cy="4814656"/>
          </a:xfrm>
        </p:spPr>
        <p:txBody>
          <a:bodyPr>
            <a:normAutofit/>
          </a:bodyPr>
          <a:lstStyle/>
          <a:p>
            <a:r>
              <a:rPr lang="en-US" sz="1800" dirty="0"/>
              <a:t>Paris after Clustering-</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pic>
        <p:nvPicPr>
          <p:cNvPr id="5" name="Picture 4">
            <a:extLst>
              <a:ext uri="{FF2B5EF4-FFF2-40B4-BE49-F238E27FC236}">
                <a16:creationId xmlns:a16="http://schemas.microsoft.com/office/drawing/2014/main" id="{7B97C61E-3952-49CD-B423-58FE4D53F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40" y="1763406"/>
            <a:ext cx="7070452" cy="4261720"/>
          </a:xfrm>
          <a:prstGeom prst="rect">
            <a:avLst/>
          </a:prstGeom>
        </p:spPr>
      </p:pic>
    </p:spTree>
    <p:extLst>
      <p:ext uri="{BB962C8B-B14F-4D97-AF65-F5344CB8AC3E}">
        <p14:creationId xmlns:p14="http://schemas.microsoft.com/office/powerpoint/2010/main" val="174567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3300-A991-4FD7-904B-60D7DF65856A}"/>
              </a:ext>
            </a:extLst>
          </p:cNvPr>
          <p:cNvSpPr>
            <a:spLocks noGrp="1"/>
          </p:cNvSpPr>
          <p:nvPr>
            <p:ph type="title"/>
          </p:nvPr>
        </p:nvSpPr>
        <p:spPr/>
        <p:txBody>
          <a:bodyPr>
            <a:normAutofit/>
          </a:bodyPr>
          <a:lstStyle/>
          <a:p>
            <a:r>
              <a:rPr lang="en-US" sz="3200" b="1" dirty="0"/>
              <a:t>RESULT</a:t>
            </a:r>
            <a:endParaRPr lang="en-IN" sz="3200" b="1" dirty="0"/>
          </a:p>
        </p:txBody>
      </p:sp>
      <p:sp>
        <p:nvSpPr>
          <p:cNvPr id="3" name="Content Placeholder 2">
            <a:extLst>
              <a:ext uri="{FF2B5EF4-FFF2-40B4-BE49-F238E27FC236}">
                <a16:creationId xmlns:a16="http://schemas.microsoft.com/office/drawing/2014/main" id="{D4CF5E49-AFE8-404E-B26F-754961BAC807}"/>
              </a:ext>
            </a:extLst>
          </p:cNvPr>
          <p:cNvSpPr>
            <a:spLocks noGrp="1"/>
          </p:cNvSpPr>
          <p:nvPr>
            <p:ph idx="1"/>
          </p:nvPr>
        </p:nvSpPr>
        <p:spPr>
          <a:xfrm>
            <a:off x="1484310" y="1935333"/>
            <a:ext cx="10018713" cy="3855868"/>
          </a:xfrm>
        </p:spPr>
        <p:txBody>
          <a:bodyPr>
            <a:normAutofit/>
          </a:bodyPr>
          <a:lstStyle/>
          <a:p>
            <a:r>
              <a:rPr lang="en-US" sz="1400" b="0" i="0" dirty="0">
                <a:solidFill>
                  <a:srgbClr val="000000"/>
                </a:solidFill>
                <a:effectLst/>
                <a:latin typeface="+mj-lt"/>
              </a:rPr>
              <a:t>The neighborhoods of London are very multicultural. There are a lot of different cuisines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neighborhoods are set up to have lots of parks, golf courses, zoo, gyms and Historic sites.</a:t>
            </a:r>
          </a:p>
          <a:p>
            <a:r>
              <a:rPr lang="en-US" sz="1400" b="0" i="0" dirty="0">
                <a:solidFill>
                  <a:srgbClr val="000000"/>
                </a:solidFill>
                <a:effectLst/>
                <a:latin typeface="+mj-lt"/>
              </a:rPr>
              <a:t>Overall, the city of London offers a multicultural, diverse and certainly an entertaining experience.</a:t>
            </a:r>
            <a:endParaRPr lang="en-US" sz="1400" dirty="0">
              <a:solidFill>
                <a:srgbClr val="000000"/>
              </a:solidFill>
              <a:latin typeface="+mj-lt"/>
            </a:endParaRPr>
          </a:p>
          <a:p>
            <a:r>
              <a:rPr lang="en-US" sz="1400" b="0" i="0" dirty="0">
                <a:solidFill>
                  <a:srgbClr val="000000"/>
                </a:solidFill>
                <a:effectLst/>
                <a:latin typeface="+mj-lt"/>
              </a:rPr>
              <a:t>Paris is relatively small in size geographically. It has a wide variety of cuisines and eateries including French, Thai, Cambodian, Asian, Chinese etc. There are a lot of hangout spots including many Restaurants and Bars. Paris has a lot of Bistro's. Different means of public transport in Paris which includes buses, bikes, boats or ferries. For leisure and sight seeing, there are a lot of Plazas, Trails, Parks, Historic sites, clothing shops, Art galleries and Museums. </a:t>
            </a:r>
          </a:p>
          <a:p>
            <a:pPr algn="l"/>
            <a:r>
              <a:rPr lang="en-US" sz="1400" dirty="0">
                <a:solidFill>
                  <a:srgbClr val="000000"/>
                </a:solidFill>
                <a:effectLst/>
                <a:latin typeface="+mj-lt"/>
              </a:rPr>
              <a:t>Overall, Paris seems like the relaxing vacation spot with a mix of lakes, historic spots and a wide variety of cuisines to try out.</a:t>
            </a:r>
          </a:p>
        </p:txBody>
      </p:sp>
    </p:spTree>
    <p:extLst>
      <p:ext uri="{BB962C8B-B14F-4D97-AF65-F5344CB8AC3E}">
        <p14:creationId xmlns:p14="http://schemas.microsoft.com/office/powerpoint/2010/main" val="1008497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TotalTime>
  <Words>457</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Segmentation &amp; Clustering of Neighborhoods in London &amp; Paris </vt:lpstr>
      <vt:lpstr>INTRODUCTION</vt:lpstr>
      <vt:lpstr>NEIGHBORHOOD  CAPACITY</vt:lpstr>
      <vt:lpstr>PowerPoint Presentation</vt:lpstr>
      <vt:lpstr>VISUALIZATION</vt:lpstr>
      <vt:lpstr>PowerPoint Presentation</vt:lpstr>
      <vt:lpstr>CLUSTERING</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&amp; Clustering of Neighborhoods in London &amp; Paris</dc:title>
  <dc:creator>Saurav Menon</dc:creator>
  <cp:lastModifiedBy>Saurav Menon</cp:lastModifiedBy>
  <cp:revision>4</cp:revision>
  <dcterms:created xsi:type="dcterms:W3CDTF">2020-11-13T07:20:31Z</dcterms:created>
  <dcterms:modified xsi:type="dcterms:W3CDTF">2020-11-13T08:06:30Z</dcterms:modified>
</cp:coreProperties>
</file>