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67" r:id="rId4"/>
    <p:sldId id="258" r:id="rId5"/>
    <p:sldId id="268" r:id="rId6"/>
    <p:sldId id="269" r:id="rId7"/>
    <p:sldId id="260" r:id="rId8"/>
    <p:sldId id="276" r:id="rId9"/>
    <p:sldId id="27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94624" autoAdjust="0"/>
  </p:normalViewPr>
  <p:slideViewPr>
    <p:cSldViewPr snapToGrid="0">
      <p:cViewPr>
        <p:scale>
          <a:sx n="80" d="100"/>
          <a:sy n="80" d="100"/>
        </p:scale>
        <p:origin x="-300" y="15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ACC97A1-D9F0-4CFA-98A9-BA972FA776DF}" type="datetimeFigureOut">
              <a:rPr lang="en-IN" smtClean="0"/>
              <a:pPr/>
              <a:t>09-11-2021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71D61AB-F555-449D-8AC1-853FBB2E79A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CC97A1-D9F0-4CFA-98A9-BA972FA776DF}" type="datetimeFigureOut">
              <a:rPr lang="en-IN" smtClean="0"/>
              <a:pPr/>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1D61AB-F555-449D-8AC1-853FBB2E79A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CC97A1-D9F0-4CFA-98A9-BA972FA776DF}" type="datetimeFigureOut">
              <a:rPr lang="en-IN" smtClean="0"/>
              <a:pPr/>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1D61AB-F555-449D-8AC1-853FBB2E79A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CC97A1-D9F0-4CFA-98A9-BA972FA776DF}" type="datetimeFigureOut">
              <a:rPr lang="en-IN" smtClean="0"/>
              <a:pPr/>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1D61AB-F555-449D-8AC1-853FBB2E79A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CC97A1-D9F0-4CFA-98A9-BA972FA776DF}" type="datetimeFigureOut">
              <a:rPr lang="en-IN" smtClean="0"/>
              <a:pPr/>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1D61AB-F555-449D-8AC1-853FBB2E79A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CC97A1-D9F0-4CFA-98A9-BA972FA776DF}" type="datetimeFigureOut">
              <a:rPr lang="en-IN" smtClean="0"/>
              <a:pPr/>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1D61AB-F555-449D-8AC1-853FBB2E79A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ACC97A1-D9F0-4CFA-98A9-BA972FA776DF}" type="datetimeFigureOut">
              <a:rPr lang="en-IN" smtClean="0"/>
              <a:pPr/>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1D61AB-F555-449D-8AC1-853FBB2E79A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CC97A1-D9F0-4CFA-98A9-BA972FA776DF}" type="datetimeFigureOut">
              <a:rPr lang="en-IN" smtClean="0"/>
              <a:pPr/>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1D61AB-F555-449D-8AC1-853FBB2E79A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C97A1-D9F0-4CFA-98A9-BA972FA776DF}" type="datetimeFigureOut">
              <a:rPr lang="en-IN" smtClean="0"/>
              <a:pPr/>
              <a:t>09-11-2021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1D61AB-F555-449D-8AC1-853FBB2E79A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CC97A1-D9F0-4CFA-98A9-BA972FA776DF}" type="datetimeFigureOut">
              <a:rPr lang="en-IN" smtClean="0"/>
              <a:pPr/>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1D61AB-F555-449D-8AC1-853FBB2E79A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CC97A1-D9F0-4CFA-98A9-BA972FA776DF}" type="datetimeFigureOut">
              <a:rPr lang="en-IN" smtClean="0"/>
              <a:pPr/>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E71D61AB-F555-449D-8AC1-853FBB2E79AE}"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ACC97A1-D9F0-4CFA-98A9-BA972FA776DF}" type="datetimeFigureOut">
              <a:rPr lang="en-IN" smtClean="0"/>
              <a:pPr/>
              <a:t>09-11-2021</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71D61AB-F555-449D-8AC1-853FBB2E79AE}"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dabur.com/amp/in/en-us/about/science-of-ayurved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A1CFDA-CA1F-4313-92DF-86BA04877540}"/>
              </a:ext>
            </a:extLst>
          </p:cNvPr>
          <p:cNvSpPr>
            <a:spLocks noGrp="1"/>
          </p:cNvSpPr>
          <p:nvPr>
            <p:ph type="ctrTitle"/>
          </p:nvPr>
        </p:nvSpPr>
        <p:spPr>
          <a:xfrm>
            <a:off x="1482571" y="736847"/>
            <a:ext cx="9526741" cy="124287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Physical Education Art and Integrated Project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9222F2B2-FE18-4690-BF06-64A59EBB3F59}"/>
              </a:ext>
            </a:extLst>
          </p:cNvPr>
          <p:cNvSpPr>
            <a:spLocks noGrp="1"/>
          </p:cNvSpPr>
          <p:nvPr>
            <p:ph type="subTitle" idx="1"/>
          </p:nvPr>
        </p:nvSpPr>
        <p:spPr>
          <a:xfrm>
            <a:off x="1171852" y="2308194"/>
            <a:ext cx="9837459" cy="4073556"/>
          </a:xfrm>
        </p:spPr>
        <p:txBody>
          <a:bodyPr>
            <a:normAutofit fontScale="92500" lnSpcReduction="10000"/>
          </a:bodyPr>
          <a:lstStyle/>
          <a:p>
            <a:pPr algn="ctr">
              <a:lnSpc>
                <a:spcPct val="70000"/>
              </a:lnSpc>
              <a:spcBef>
                <a:spcPct val="50000"/>
              </a:spcBef>
              <a:defRPr/>
            </a:pPr>
            <a:r>
              <a:rPr lang="en-US" sz="2400" b="1" i="1" dirty="0" smtClean="0">
                <a:solidFill>
                  <a:schemeClr val="bg1"/>
                </a:solidFill>
                <a:latin typeface="Times New Roman" pitchFamily="18" charset="0"/>
              </a:rPr>
              <a:t>on </a:t>
            </a:r>
          </a:p>
          <a:p>
            <a:pPr algn="ctr">
              <a:lnSpc>
                <a:spcPct val="70000"/>
              </a:lnSpc>
              <a:spcBef>
                <a:spcPct val="50000"/>
              </a:spcBef>
              <a:defRPr/>
            </a:pPr>
            <a:r>
              <a:rPr lang="en-US" sz="5200" dirty="0" smtClean="0">
                <a:solidFill>
                  <a:schemeClr val="bg1"/>
                </a:solidFill>
                <a:effectLst>
                  <a:outerShdw blurRad="38100" dist="38100" dir="2700000" algn="tl">
                    <a:srgbClr val="000000">
                      <a:alpha val="43137"/>
                    </a:srgbClr>
                  </a:outerShdw>
                </a:effectLst>
                <a:latin typeface="Times New Roman" pitchFamily="18" charset="0"/>
              </a:rPr>
              <a:t>“Yoga”</a:t>
            </a:r>
            <a:r>
              <a:rPr lang="en-US" sz="5400" dirty="0" smtClean="0">
                <a:solidFill>
                  <a:schemeClr val="bg1"/>
                </a:solidFill>
                <a:effectLst>
                  <a:outerShdw blurRad="38100" dist="38100" dir="2700000" algn="tl">
                    <a:srgbClr val="000000">
                      <a:alpha val="43137"/>
                    </a:srgbClr>
                  </a:outerShdw>
                </a:effectLst>
                <a:latin typeface="Times New Roman" pitchFamily="18" charset="0"/>
              </a:rPr>
              <a:t/>
            </a:r>
            <a:br>
              <a:rPr lang="en-US" sz="5400" dirty="0" smtClean="0">
                <a:solidFill>
                  <a:schemeClr val="bg1"/>
                </a:solidFill>
                <a:effectLst>
                  <a:outerShdw blurRad="38100" dist="38100" dir="2700000" algn="tl">
                    <a:srgbClr val="000000">
                      <a:alpha val="43137"/>
                    </a:srgbClr>
                  </a:outerShdw>
                </a:effectLst>
                <a:latin typeface="Times New Roman" pitchFamily="18" charset="0"/>
              </a:rPr>
            </a:br>
            <a:endParaRPr lang="en-US" sz="5400" dirty="0" smtClean="0">
              <a:solidFill>
                <a:schemeClr val="bg1"/>
              </a:solidFill>
              <a:effectLst>
                <a:outerShdw blurRad="38100" dist="38100" dir="2700000" algn="tl">
                  <a:srgbClr val="000000">
                    <a:alpha val="43137"/>
                  </a:srgbClr>
                </a:outerShdw>
              </a:effectLst>
              <a:latin typeface="Times New Roman" pitchFamily="18" charset="0"/>
            </a:endParaRPr>
          </a:p>
          <a:p>
            <a:pPr algn="ctr">
              <a:lnSpc>
                <a:spcPct val="70000"/>
              </a:lnSpc>
              <a:spcBef>
                <a:spcPct val="50000"/>
              </a:spcBef>
              <a:defRPr/>
            </a:pPr>
            <a:r>
              <a:rPr lang="en-US" sz="2400" b="1" dirty="0" smtClean="0">
                <a:solidFill>
                  <a:schemeClr val="bg1"/>
                </a:solidFill>
                <a:effectLst>
                  <a:outerShdw blurRad="38100" dist="38100" dir="2700000" algn="tl">
                    <a:srgbClr val="000000">
                      <a:alpha val="43137"/>
                    </a:srgbClr>
                  </a:outerShdw>
                </a:effectLst>
                <a:latin typeface="Times New Roman" pitchFamily="18" charset="0"/>
              </a:rPr>
              <a:t>tenured </a:t>
            </a:r>
            <a:r>
              <a:rPr lang="en-US" sz="2400" b="1" dirty="0">
                <a:solidFill>
                  <a:schemeClr val="bg1"/>
                </a:solidFill>
                <a:effectLst>
                  <a:outerShdw blurRad="38100" dist="38100" dir="2700000" algn="tl">
                    <a:srgbClr val="000000">
                      <a:alpha val="43137"/>
                    </a:srgbClr>
                  </a:outerShdw>
                </a:effectLst>
                <a:latin typeface="Times New Roman" pitchFamily="18" charset="0"/>
              </a:rPr>
              <a:t>at </a:t>
            </a:r>
            <a:r>
              <a:rPr lang="en-US" sz="2400" b="1" dirty="0" smtClean="0">
                <a:solidFill>
                  <a:schemeClr val="bg1"/>
                </a:solidFill>
                <a:effectLst>
                  <a:outerShdw blurRad="38100" dist="38100" dir="2700000" algn="tl">
                    <a:srgbClr val="000000">
                      <a:alpha val="43137"/>
                    </a:srgbClr>
                  </a:outerShdw>
                </a:effectLst>
                <a:latin typeface="Times New Roman" pitchFamily="18" charset="0"/>
              </a:rPr>
              <a:t>“</a:t>
            </a:r>
            <a:r>
              <a:rPr lang="en-US" sz="2400" b="1" dirty="0" err="1" smtClean="0">
                <a:solidFill>
                  <a:schemeClr val="bg1"/>
                </a:solidFill>
                <a:effectLst>
                  <a:outerShdw blurRad="38100" dist="38100" dir="2700000" algn="tl">
                    <a:srgbClr val="000000">
                      <a:alpha val="43137"/>
                    </a:srgbClr>
                  </a:outerShdw>
                </a:effectLst>
                <a:latin typeface="Times New Roman" pitchFamily="18" charset="0"/>
              </a:rPr>
              <a:t>Oceanatech</a:t>
            </a:r>
            <a:r>
              <a:rPr lang="en-US" sz="2400" b="1" dirty="0" smtClean="0">
                <a:solidFill>
                  <a:schemeClr val="bg1"/>
                </a:solidFill>
                <a:effectLst>
                  <a:outerShdw blurRad="38100" dist="38100" dir="2700000" algn="tl">
                    <a:srgbClr val="000000">
                      <a:alpha val="43137"/>
                    </a:srgbClr>
                  </a:outerShdw>
                </a:effectLst>
                <a:latin typeface="Times New Roman" pitchFamily="18" charset="0"/>
              </a:rPr>
              <a:t> TECHNOLOGIES India </a:t>
            </a:r>
            <a:r>
              <a:rPr lang="en-US" sz="2400" b="1" dirty="0" err="1" smtClean="0">
                <a:solidFill>
                  <a:schemeClr val="bg1"/>
                </a:solidFill>
                <a:effectLst>
                  <a:outerShdw blurRad="38100" dist="38100" dir="2700000" algn="tl">
                    <a:srgbClr val="000000">
                      <a:alpha val="43137"/>
                    </a:srgbClr>
                  </a:outerShdw>
                </a:effectLst>
                <a:latin typeface="Times New Roman" pitchFamily="18" charset="0"/>
              </a:rPr>
              <a:t>Pvt</a:t>
            </a:r>
            <a:r>
              <a:rPr lang="en-US" sz="2400" b="1" dirty="0" smtClean="0">
                <a:solidFill>
                  <a:schemeClr val="bg1"/>
                </a:solidFill>
                <a:effectLst>
                  <a:outerShdw blurRad="38100" dist="38100" dir="2700000" algn="tl">
                    <a:srgbClr val="000000">
                      <a:alpha val="43137"/>
                    </a:srgbClr>
                  </a:outerShdw>
                </a:effectLst>
                <a:latin typeface="Times New Roman" pitchFamily="18" charset="0"/>
              </a:rPr>
              <a:t> </a:t>
            </a:r>
            <a:r>
              <a:rPr lang="en-US" sz="2400" b="1" dirty="0" smtClean="0">
                <a:solidFill>
                  <a:schemeClr val="bg1"/>
                </a:solidFill>
                <a:effectLst>
                  <a:outerShdw blurRad="38100" dist="38100" dir="2700000" algn="tl">
                    <a:srgbClr val="000000">
                      <a:alpha val="43137"/>
                    </a:srgbClr>
                  </a:outerShdw>
                </a:effectLst>
                <a:latin typeface="Times New Roman" pitchFamily="18" charset="0"/>
              </a:rPr>
              <a:t>ltd”</a:t>
            </a:r>
          </a:p>
          <a:p>
            <a:pPr algn="ctr">
              <a:lnSpc>
                <a:spcPct val="70000"/>
              </a:lnSpc>
              <a:spcBef>
                <a:spcPct val="50000"/>
              </a:spcBef>
              <a:defRPr/>
            </a:pPr>
            <a:r>
              <a:rPr lang="en-US" sz="2400" b="1" dirty="0" err="1" smtClean="0">
                <a:solidFill>
                  <a:schemeClr val="bg1"/>
                </a:solidFill>
                <a:latin typeface="Times New Roman" panose="02020603050405020304" pitchFamily="18" charset="0"/>
                <a:cs typeface="Times New Roman" panose="02020603050405020304" pitchFamily="18" charset="0"/>
              </a:rPr>
              <a:t>Submited</a:t>
            </a:r>
            <a:r>
              <a:rPr lang="en-US" sz="2400" b="1" dirty="0" smtClean="0">
                <a:solidFill>
                  <a:schemeClr val="bg1"/>
                </a:solidFill>
                <a:latin typeface="Times New Roman" panose="02020603050405020304" pitchFamily="18" charset="0"/>
                <a:cs typeface="Times New Roman" panose="02020603050405020304" pitchFamily="18" charset="0"/>
              </a:rPr>
              <a:t> By</a:t>
            </a:r>
          </a:p>
          <a:p>
            <a:pPr algn="ctr"/>
            <a:r>
              <a:rPr lang="en-US" sz="3300" b="1" dirty="0" smtClean="0">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Ankita</a:t>
            </a:r>
            <a:endParaRPr lang="en-US" b="1" dirty="0" smtClean="0">
              <a:solidFill>
                <a:schemeClr val="bg1"/>
              </a:solidFill>
              <a:latin typeface="Times New Roman" panose="02020603050405020304" pitchFamily="18" charset="0"/>
              <a:cs typeface="Times New Roman" panose="02020603050405020304" pitchFamily="18" charset="0"/>
            </a:endParaRPr>
          </a:p>
          <a:p>
            <a:pPr algn="ctr"/>
            <a:r>
              <a:rPr lang="en-US" b="1" dirty="0" err="1" smtClean="0">
                <a:solidFill>
                  <a:schemeClr val="bg1"/>
                </a:solidFill>
                <a:latin typeface="Times New Roman" panose="02020603050405020304" pitchFamily="18" charset="0"/>
                <a:cs typeface="Times New Roman" panose="02020603050405020304" pitchFamily="18" charset="0"/>
              </a:rPr>
              <a:t>Submited</a:t>
            </a:r>
            <a:r>
              <a:rPr lang="en-US" b="1" dirty="0" smtClean="0">
                <a:solidFill>
                  <a:schemeClr val="bg1"/>
                </a:solidFill>
                <a:latin typeface="Times New Roman" panose="02020603050405020304" pitchFamily="18" charset="0"/>
                <a:cs typeface="Times New Roman" panose="02020603050405020304" pitchFamily="18" charset="0"/>
              </a:rPr>
              <a:t> To:-</a:t>
            </a:r>
            <a:r>
              <a:rPr lang="en-US" b="1" dirty="0" err="1" smtClean="0">
                <a:solidFill>
                  <a:schemeClr val="bg1"/>
                </a:solidFill>
                <a:latin typeface="Times New Roman" panose="02020603050405020304" pitchFamily="18" charset="0"/>
                <a:cs typeface="Times New Roman" panose="02020603050405020304" pitchFamily="18" charset="0"/>
              </a:rPr>
              <a:t>Manoj</a:t>
            </a:r>
            <a:endParaRPr lang="en-US" b="1" dirty="0" smtClean="0">
              <a:solidFill>
                <a:schemeClr val="bg1"/>
              </a:solidFill>
              <a:latin typeface="Times New Roman" panose="02020603050405020304" pitchFamily="18" charset="0"/>
              <a:cs typeface="Times New Roman" panose="02020603050405020304" pitchFamily="18" charset="0"/>
            </a:endParaRPr>
          </a:p>
          <a:p>
            <a:pPr algn="ctr"/>
            <a:r>
              <a:rPr lang="en-US" sz="2400" b="1" dirty="0" smtClean="0">
                <a:solidFill>
                  <a:schemeClr val="bg1"/>
                </a:solidFill>
                <a:latin typeface="Times New Roman" panose="02020603050405020304" pitchFamily="18" charset="0"/>
                <a:cs typeface="Times New Roman" panose="02020603050405020304" pitchFamily="18" charset="0"/>
              </a:rPr>
              <a:t>Roll </a:t>
            </a:r>
            <a:r>
              <a:rPr lang="en-US" sz="2400" b="1" dirty="0" smtClean="0">
                <a:solidFill>
                  <a:schemeClr val="bg1"/>
                </a:solidFill>
                <a:latin typeface="Times New Roman" panose="02020603050405020304" pitchFamily="18" charset="0"/>
                <a:cs typeface="Times New Roman" panose="02020603050405020304" pitchFamily="18" charset="0"/>
              </a:rPr>
              <a:t>no.:- </a:t>
            </a:r>
            <a:r>
              <a:rPr lang="en-US" sz="2400" b="1" dirty="0" smtClean="0">
                <a:solidFill>
                  <a:schemeClr val="bg1"/>
                </a:solidFill>
                <a:latin typeface="Times New Roman" panose="02020603050405020304" pitchFamily="18" charset="0"/>
                <a:cs typeface="Times New Roman" panose="02020603050405020304" pitchFamily="18" charset="0"/>
              </a:rPr>
              <a:t>12 </a:t>
            </a:r>
          </a:p>
          <a:p>
            <a:pPr algn="ctr"/>
            <a:r>
              <a:rPr lang="en-US" altLang="en-US" sz="2400" b="1" dirty="0" smtClean="0">
                <a:solidFill>
                  <a:schemeClr val="bg1"/>
                </a:solidFill>
                <a:latin typeface="Times New Roman" panose="02020603050405020304" pitchFamily="18" charset="0"/>
                <a:cs typeface="Times New Roman" panose="02020603050405020304" pitchFamily="18" charset="0"/>
              </a:rPr>
              <a:t>Section:-E</a:t>
            </a:r>
            <a:endParaRPr lang="en-US" altLang="en-US" sz="2400" dirty="0" smtClean="0">
              <a:latin typeface="Times New Roman" panose="02020603050405020304" pitchFamily="18" charset="0"/>
            </a:endParaRPr>
          </a:p>
          <a:p>
            <a:pPr algn="ctr"/>
            <a:endParaRPr lang="en-IN" b="1" dirty="0"/>
          </a:p>
        </p:txBody>
      </p:sp>
    </p:spTree>
    <p:extLst>
      <p:ext uri="{BB962C8B-B14F-4D97-AF65-F5344CB8AC3E}">
        <p14:creationId xmlns="" xmlns:p14="http://schemas.microsoft.com/office/powerpoint/2010/main" val="34124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2E4778-3045-4833-961B-703C38A8857C}"/>
              </a:ext>
            </a:extLst>
          </p:cNvPr>
          <p:cNvSpPr>
            <a:spLocks noGrp="1"/>
          </p:cNvSpPr>
          <p:nvPr>
            <p:ph type="title"/>
          </p:nvPr>
        </p:nvSpPr>
        <p:spPr>
          <a:xfrm rot="20552828">
            <a:off x="1526730" y="2886049"/>
            <a:ext cx="9232786" cy="1367161"/>
          </a:xfrm>
        </p:spPr>
        <p:txBody>
          <a:bodyPr>
            <a:normAutofit fontScale="90000"/>
          </a:bodyPr>
          <a:lstStyle/>
          <a:p>
            <a:pPr algn="ctr"/>
            <a:r>
              <a:rPr lang="en-US" sz="8900" b="1" dirty="0" err="1" smtClean="0">
                <a:latin typeface="Times New Roman" panose="02020603050405020304" pitchFamily="18" charset="0"/>
                <a:cs typeface="Times New Roman" panose="02020603050405020304" pitchFamily="18" charset="0"/>
              </a:rPr>
              <a:t>ThankYou</a:t>
            </a:r>
            <a:r>
              <a:rPr lang="en-US" sz="3600" b="1" dirty="0"/>
              <a:t/>
            </a:r>
            <a:br>
              <a:rPr lang="en-US" sz="3600" b="1" dirty="0"/>
            </a:br>
            <a:endParaRPr lang="en-IN" dirty="0"/>
          </a:p>
        </p:txBody>
      </p:sp>
    </p:spTree>
    <p:extLst>
      <p:ext uri="{BB962C8B-B14F-4D97-AF65-F5344CB8AC3E}">
        <p14:creationId xmlns="" xmlns:p14="http://schemas.microsoft.com/office/powerpoint/2010/main" val="271655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4EE1B-E9BD-4810-BA31-3EB181FD6388}"/>
              </a:ext>
            </a:extLst>
          </p:cNvPr>
          <p:cNvSpPr>
            <a:spLocks noGrp="1"/>
          </p:cNvSpPr>
          <p:nvPr>
            <p:ph type="title"/>
          </p:nvPr>
        </p:nvSpPr>
        <p:spPr/>
        <p:txBody>
          <a:bodyPr/>
          <a:lstStyle/>
          <a:p>
            <a:r>
              <a:rPr lang="en-US" sz="4400" b="1" dirty="0" smtClean="0">
                <a:latin typeface="Times New Roman" panose="02020603050405020304" pitchFamily="18" charset="0"/>
                <a:cs typeface="Times New Roman" panose="02020603050405020304" pitchFamily="18" charset="0"/>
              </a:rPr>
              <a:t>Content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AD7F542-883D-40D9-8272-E4333660F9FD}"/>
              </a:ext>
            </a:extLst>
          </p:cNvPr>
          <p:cNvSpPr>
            <a:spLocks noGrp="1"/>
          </p:cNvSpPr>
          <p:nvPr>
            <p:ph sz="half" idx="1"/>
          </p:nvPr>
        </p:nvSpPr>
        <p:spPr/>
        <p:txBody>
          <a:bodyPr>
            <a:normAutofit/>
          </a:bodyPr>
          <a:lstStyle/>
          <a:p>
            <a:pPr>
              <a:buFont typeface="Wingdings" panose="05000000000000000000" pitchFamily="2" charset="2"/>
              <a:buChar char="Ø"/>
            </a:pPr>
            <a:r>
              <a:rPr lang="en-US" sz="2400" dirty="0">
                <a:latin typeface="Times New Roman" pitchFamily="18" charset="0"/>
                <a:cs typeface="Times New Roman" pitchFamily="18" charset="0"/>
              </a:rPr>
              <a:t>Introduction </a:t>
            </a:r>
          </a:p>
          <a:p>
            <a:pPr>
              <a:buFont typeface="Wingdings" panose="05000000000000000000" pitchFamily="2" charset="2"/>
              <a:buChar char="Ø"/>
            </a:pPr>
            <a:r>
              <a:rPr lang="en-US" sz="2400" dirty="0" smtClean="0">
                <a:latin typeface="Times New Roman" pitchFamily="18" charset="0"/>
                <a:cs typeface="Times New Roman" pitchFamily="18" charset="0"/>
              </a:rPr>
              <a:t>History </a:t>
            </a:r>
            <a:r>
              <a:rPr lang="en-US" sz="2400" dirty="0" err="1" smtClean="0">
                <a:latin typeface="Times New Roman" pitchFamily="18" charset="0"/>
                <a:cs typeface="Times New Roman" pitchFamily="18" charset="0"/>
              </a:rPr>
              <a:t>Og</a:t>
            </a:r>
            <a:r>
              <a:rPr lang="en-US" sz="2400" dirty="0" smtClean="0">
                <a:latin typeface="Times New Roman" pitchFamily="18" charset="0"/>
                <a:cs typeface="Times New Roman" pitchFamily="18" charset="0"/>
              </a:rPr>
              <a:t> Yoga</a:t>
            </a:r>
            <a:endParaRPr lang="en-US" sz="2400" dirty="0">
              <a:latin typeface="Times New Roman" pitchFamily="18" charset="0"/>
              <a:cs typeface="Times New Roman" pitchFamily="18" charset="0"/>
            </a:endParaRPr>
          </a:p>
          <a:p>
            <a:pPr>
              <a:buFont typeface="Wingdings" panose="05000000000000000000" pitchFamily="2" charset="2"/>
              <a:buChar char="Ø"/>
            </a:pPr>
            <a:r>
              <a:rPr lang="en-IN" sz="2400" dirty="0" smtClean="0">
                <a:latin typeface="Times New Roman" pitchFamily="18" charset="0"/>
                <a:cs typeface="Times New Roman" pitchFamily="18" charset="0"/>
              </a:rPr>
              <a:t>A detailed look at different forms of </a:t>
            </a:r>
            <a:r>
              <a:rPr lang="en-IN" sz="2400" dirty="0" smtClean="0">
                <a:latin typeface="Times New Roman" pitchFamily="18" charset="0"/>
                <a:cs typeface="Times New Roman" pitchFamily="18" charset="0"/>
              </a:rPr>
              <a:t>yoga</a:t>
            </a:r>
            <a:endParaRPr lang="en-US" sz="2400" dirty="0">
              <a:latin typeface="Times New Roman" pitchFamily="18" charset="0"/>
              <a:cs typeface="Times New Roman" pitchFamily="18" charset="0"/>
            </a:endParaRPr>
          </a:p>
          <a:p>
            <a:pPr>
              <a:buFont typeface="Wingdings" panose="05000000000000000000" pitchFamily="2" charset="2"/>
              <a:buChar char="Ø"/>
            </a:pPr>
            <a:r>
              <a:rPr lang="en-US" sz="2400" dirty="0" smtClean="0">
                <a:latin typeface="Times New Roman" pitchFamily="18" charset="0"/>
                <a:cs typeface="Times New Roman" pitchFamily="18" charset="0"/>
              </a:rPr>
              <a:t>Type Of </a:t>
            </a:r>
            <a:r>
              <a:rPr lang="en-US" sz="2400" dirty="0" err="1" smtClean="0">
                <a:latin typeface="Times New Roman" pitchFamily="18" charset="0"/>
                <a:cs typeface="Times New Roman" pitchFamily="18" charset="0"/>
              </a:rPr>
              <a:t>Asnas</a:t>
            </a:r>
            <a:endParaRPr lang="en-US" sz="2400" dirty="0">
              <a:latin typeface="Times New Roman" pitchFamily="18" charset="0"/>
              <a:cs typeface="Times New Roman" pitchFamily="18" charset="0"/>
            </a:endParaRP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Ø"/>
            </a:pPr>
            <a:endParaRPr lang="en-IN" dirty="0"/>
          </a:p>
        </p:txBody>
      </p:sp>
      <p:sp>
        <p:nvSpPr>
          <p:cNvPr id="4" name="Content Placeholder 3"/>
          <p:cNvSpPr>
            <a:spLocks noGrp="1"/>
          </p:cNvSpPr>
          <p:nvPr>
            <p:ph sz="half" idx="2"/>
          </p:nvPr>
        </p:nvSpPr>
        <p:spPr/>
        <p:txBody>
          <a:bodyPr>
            <a:normAutofit/>
          </a:bodyPr>
          <a:lstStyle/>
          <a:p>
            <a:pPr>
              <a:buNone/>
            </a:pPr>
            <a:endParaRPr lang="en-IN" dirty="0"/>
          </a:p>
        </p:txBody>
      </p:sp>
    </p:spTree>
    <p:extLst>
      <p:ext uri="{BB962C8B-B14F-4D97-AF65-F5344CB8AC3E}">
        <p14:creationId xmlns="" xmlns:p14="http://schemas.microsoft.com/office/powerpoint/2010/main" val="411965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480" y="973668"/>
            <a:ext cx="9152887" cy="706964"/>
          </a:xfrm>
        </p:spPr>
        <p:txBody>
          <a:bodyPr>
            <a:normAutofit fontScale="90000"/>
          </a:bodyPr>
          <a:lstStyle/>
          <a:p>
            <a:r>
              <a:rPr lang="en-IN" sz="4400" b="1" dirty="0" smtClean="0">
                <a:latin typeface="Times New Roman" panose="02020603050405020304" pitchFamily="18" charset="0"/>
                <a:cs typeface="Times New Roman" panose="02020603050405020304" pitchFamily="18" charset="0"/>
              </a:rPr>
              <a:t>Introduction To Yoga:</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0517" y="2246050"/>
            <a:ext cx="11034095" cy="4136994"/>
          </a:xfrm>
        </p:spPr>
        <p:txBody>
          <a:bodyPr>
            <a:noAutofit/>
          </a:bodyPr>
          <a:lstStyle/>
          <a:p>
            <a:pPr algn="just">
              <a:buNone/>
            </a:pPr>
            <a:r>
              <a:rPr lang="en-US"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Yoga</a:t>
            </a:r>
            <a:r>
              <a:rPr lang="en-IN" sz="2000" dirty="0" smtClean="0">
                <a:latin typeface="Times New Roman" pitchFamily="18" charset="0"/>
                <a:cs typeface="Times New Roman" pitchFamily="18" charset="0"/>
              </a:rPr>
              <a:t> is a</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mind and body practice. Various styles of yoga combine physical postures, breathing techniques, and meditation or relaxation. ... It involves movement, meditation, and breathing techniques to promote mental and physical well-being. There are several types of yoga and many disciplines within </a:t>
            </a: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the practice.</a:t>
            </a: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Yoga is basically a spiritual discipline which is based on an extremely subtle science that concentrates on bringing harmony between mind and body. It is a science and an art of healthy and sound living. The word 'Yoga' is derived from the Sanskrit word '</a:t>
            </a:r>
            <a:r>
              <a:rPr lang="en-IN" sz="2000" dirty="0" err="1" smtClean="0">
                <a:latin typeface="Times New Roman" pitchFamily="18" charset="0"/>
                <a:cs typeface="Times New Roman" pitchFamily="18" charset="0"/>
              </a:rPr>
              <a:t>Yuj</a:t>
            </a:r>
            <a:r>
              <a:rPr lang="en-IN" sz="2000" dirty="0" smtClean="0">
                <a:latin typeface="Times New Roman" pitchFamily="18" charset="0"/>
                <a:cs typeface="Times New Roman" pitchFamily="18" charset="0"/>
              </a:rPr>
              <a:t>', signifying 'to join' or 'to combine' or 'to unite'. Both Yoga and </a:t>
            </a:r>
            <a:r>
              <a:rPr lang="en-IN" sz="2000" dirty="0" err="1" smtClean="0">
                <a:latin typeface="Times New Roman" pitchFamily="18" charset="0"/>
                <a:cs typeface="Times New Roman" pitchFamily="18" charset="0"/>
                <a:hlinkClick r:id="rId2" tooltip="Ayurveda"/>
              </a:rPr>
              <a:t>Ayurveda</a:t>
            </a:r>
            <a:r>
              <a:rPr lang="en-IN" sz="2000" dirty="0" smtClean="0">
                <a:latin typeface="Times New Roman" pitchFamily="18" charset="0"/>
                <a:cs typeface="Times New Roman" pitchFamily="18" charset="0"/>
              </a:rPr>
              <a:t> are historically closely related and have developed in tandem with each other since ancient times. According to Yogic sacred writings the act of Yoga prompts the union of individual consciousness with that of the Universal Consciousness, showing an ideal congruity between the mind and body, Man and </a:t>
            </a:r>
            <a:r>
              <a:rPr lang="en-IN" sz="2000" dirty="0" smtClean="0">
                <a:latin typeface="Times New Roman" pitchFamily="18" charset="0"/>
                <a:cs typeface="Times New Roman" pitchFamily="18" charset="0"/>
              </a:rPr>
              <a:t>Nature.</a:t>
            </a:r>
            <a:endParaRPr lang="en-US" sz="2000" dirty="0" smtClean="0">
              <a:latin typeface="Times New Roman" pitchFamily="18" charset="0"/>
              <a:cs typeface="Times New Roman" pitchFamily="18" charset="0"/>
            </a:endParaRPr>
          </a:p>
          <a:p>
            <a:pPr>
              <a:buNone/>
            </a:pPr>
            <a:endParaRPr lang="en-US" sz="2000" dirty="0" smtClean="0"/>
          </a:p>
          <a:p>
            <a:pPr>
              <a:buNone/>
            </a:pPr>
            <a:endParaRPr lang="en-US" sz="2000" dirty="0" smtClean="0"/>
          </a:p>
          <a:p>
            <a:pPr>
              <a:buFont typeface="Wingdings" panose="05000000000000000000" pitchFamily="2" charset="2"/>
              <a:buChar char="Ø"/>
            </a:pPr>
            <a:endParaRPr lang="en-IN" sz="2000" b="0" i="0" dirty="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4962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916C9-06F6-4B9F-9F4C-862AD02BD5EB}"/>
              </a:ext>
            </a:extLst>
          </p:cNvPr>
          <p:cNvSpPr>
            <a:spLocks noGrp="1"/>
          </p:cNvSpPr>
          <p:nvPr>
            <p:ph type="title"/>
          </p:nvPr>
        </p:nvSpPr>
        <p:spPr>
          <a:xfrm>
            <a:off x="419194" y="714375"/>
            <a:ext cx="11020331" cy="988157"/>
          </a:xfrm>
        </p:spPr>
        <p:txBody>
          <a:bodyPr>
            <a:normAutofit fontScale="90000"/>
          </a:bodyPr>
          <a:lstStyle/>
          <a:p>
            <a:r>
              <a:rPr lang="en-US" sz="4900" b="1" dirty="0" smtClean="0">
                <a:latin typeface="Times New Roman" panose="02020603050405020304" pitchFamily="18" charset="0"/>
                <a:cs typeface="Times New Roman" panose="02020603050405020304" pitchFamily="18" charset="0"/>
              </a:rPr>
              <a:t>History Of Yoga.</a:t>
            </a:r>
            <a:r>
              <a:rPr lang="en-US" dirty="0"/>
              <a:t/>
            </a:r>
            <a:br>
              <a:rPr lang="en-US" dirty="0"/>
            </a:br>
            <a:endParaRPr lang="en-IN" dirty="0"/>
          </a:p>
        </p:txBody>
      </p:sp>
      <p:sp>
        <p:nvSpPr>
          <p:cNvPr id="3" name="Content Placeholder 2">
            <a:extLst>
              <a:ext uri="{FF2B5EF4-FFF2-40B4-BE49-F238E27FC236}">
                <a16:creationId xmlns="" xmlns:a16="http://schemas.microsoft.com/office/drawing/2014/main" id="{3E1AB968-D59C-4AFD-8253-DA0F1A098D09}"/>
              </a:ext>
            </a:extLst>
          </p:cNvPr>
          <p:cNvSpPr>
            <a:spLocks noGrp="1"/>
          </p:cNvSpPr>
          <p:nvPr>
            <p:ph idx="1"/>
          </p:nvPr>
        </p:nvSpPr>
        <p:spPr>
          <a:xfrm>
            <a:off x="498763" y="1082065"/>
            <a:ext cx="10530186" cy="5093104"/>
          </a:xfrm>
        </p:spPr>
        <p:txBody>
          <a:bodyPr>
            <a:normAutofit fontScale="25000" lnSpcReduction="20000"/>
          </a:bodyPr>
          <a:lstStyle/>
          <a:p>
            <a:pPr>
              <a:buNone/>
            </a:pPr>
            <a:r>
              <a:rPr lang="en-IN" sz="2400" dirty="0" smtClean="0"/>
              <a:t> </a:t>
            </a:r>
            <a:endParaRPr lang="en-IN" sz="6200" dirty="0" smtClean="0">
              <a:latin typeface="Times New Roman" pitchFamily="18" charset="0"/>
              <a:cs typeface="Times New Roman" pitchFamily="18" charset="0"/>
            </a:endParaRPr>
          </a:p>
          <a:p>
            <a:pPr algn="just">
              <a:buNone/>
            </a:pPr>
            <a:r>
              <a:rPr lang="en-IN" sz="8000" dirty="0" smtClean="0">
                <a:latin typeface="Times New Roman" pitchFamily="18" charset="0"/>
                <a:cs typeface="Times New Roman" pitchFamily="18" charset="0"/>
              </a:rPr>
              <a:t>     The </a:t>
            </a:r>
            <a:r>
              <a:rPr lang="en-IN" sz="8000" dirty="0" smtClean="0">
                <a:latin typeface="Times New Roman" pitchFamily="18" charset="0"/>
                <a:cs typeface="Times New Roman" pitchFamily="18" charset="0"/>
              </a:rPr>
              <a:t>science of Yoga has its origin some thousands of years ago long before any religion and belief systems were born and the practice of Yoga is believed to have started with the very dawn of the civilization. In the yogic legend, Shiva is viewed as the main yogi or </a:t>
            </a:r>
            <a:r>
              <a:rPr lang="en-IN" sz="8000" dirty="0" err="1" smtClean="0">
                <a:latin typeface="Times New Roman" pitchFamily="18" charset="0"/>
                <a:cs typeface="Times New Roman" pitchFamily="18" charset="0"/>
              </a:rPr>
              <a:t>Adiyogi</a:t>
            </a:r>
            <a:r>
              <a:rPr lang="en-IN" sz="8000" dirty="0" smtClean="0">
                <a:latin typeface="Times New Roman" pitchFamily="18" charset="0"/>
                <a:cs typeface="Times New Roman" pitchFamily="18" charset="0"/>
              </a:rPr>
              <a:t>, and the principal Guru or </a:t>
            </a:r>
            <a:r>
              <a:rPr lang="en-IN" sz="8000" dirty="0" err="1" smtClean="0">
                <a:latin typeface="Times New Roman" pitchFamily="18" charset="0"/>
                <a:cs typeface="Times New Roman" pitchFamily="18" charset="0"/>
              </a:rPr>
              <a:t>Adi</a:t>
            </a:r>
            <a:r>
              <a:rPr lang="en-IN" sz="8000" dirty="0" smtClean="0">
                <a:latin typeface="Times New Roman" pitchFamily="18" charset="0"/>
                <a:cs typeface="Times New Roman" pitchFamily="18" charset="0"/>
              </a:rPr>
              <a:t> Guru</a:t>
            </a:r>
            <a:r>
              <a:rPr lang="en-IN" sz="8000" dirty="0" smtClean="0">
                <a:latin typeface="Times New Roman" pitchFamily="18" charset="0"/>
                <a:cs typeface="Times New Roman" pitchFamily="18" charset="0"/>
              </a:rPr>
              <a:t>.</a:t>
            </a:r>
            <a:endParaRPr lang="en-IN" sz="8000" dirty="0" smtClean="0">
              <a:latin typeface="Times New Roman" pitchFamily="18" charset="0"/>
              <a:cs typeface="Times New Roman" pitchFamily="18" charset="0"/>
            </a:endParaRPr>
          </a:p>
          <a:p>
            <a:pPr algn="just">
              <a:buNone/>
            </a:pPr>
            <a:r>
              <a:rPr lang="en-IN" sz="8000" dirty="0" smtClean="0">
                <a:latin typeface="Times New Roman" pitchFamily="18" charset="0"/>
                <a:cs typeface="Times New Roman" pitchFamily="18" charset="0"/>
              </a:rPr>
              <a:t>      A </a:t>
            </a:r>
            <a:r>
              <a:rPr lang="en-IN" sz="8000" dirty="0" smtClean="0">
                <a:latin typeface="Times New Roman" pitchFamily="18" charset="0"/>
                <a:cs typeface="Times New Roman" pitchFamily="18" charset="0"/>
              </a:rPr>
              <a:t>few thousand years back, on the banks of the lake </a:t>
            </a:r>
            <a:r>
              <a:rPr lang="en-IN" sz="8000" dirty="0" err="1" smtClean="0">
                <a:latin typeface="Times New Roman" pitchFamily="18" charset="0"/>
                <a:cs typeface="Times New Roman" pitchFamily="18" charset="0"/>
              </a:rPr>
              <a:t>Kantisarovar</a:t>
            </a:r>
            <a:r>
              <a:rPr lang="en-IN" sz="8000" dirty="0" smtClean="0">
                <a:latin typeface="Times New Roman" pitchFamily="18" charset="0"/>
                <a:cs typeface="Times New Roman" pitchFamily="18" charset="0"/>
              </a:rPr>
              <a:t> in the Himalayas, </a:t>
            </a:r>
            <a:r>
              <a:rPr lang="en-IN" sz="8000" dirty="0" err="1" smtClean="0">
                <a:latin typeface="Times New Roman" pitchFamily="18" charset="0"/>
                <a:cs typeface="Times New Roman" pitchFamily="18" charset="0"/>
              </a:rPr>
              <a:t>Adiyogi</a:t>
            </a:r>
            <a:r>
              <a:rPr lang="en-IN" sz="8000" dirty="0" smtClean="0">
                <a:latin typeface="Times New Roman" pitchFamily="18" charset="0"/>
                <a:cs typeface="Times New Roman" pitchFamily="18" charset="0"/>
              </a:rPr>
              <a:t> poured his significant knowledge into the legendary </a:t>
            </a:r>
            <a:r>
              <a:rPr lang="en-IN" sz="8000" dirty="0" err="1" smtClean="0">
                <a:latin typeface="Times New Roman" pitchFamily="18" charset="0"/>
                <a:cs typeface="Times New Roman" pitchFamily="18" charset="0"/>
              </a:rPr>
              <a:t>Saptarishis</a:t>
            </a:r>
            <a:r>
              <a:rPr lang="en-IN" sz="8000" dirty="0" smtClean="0">
                <a:latin typeface="Times New Roman" pitchFamily="18" charset="0"/>
                <a:cs typeface="Times New Roman" pitchFamily="18" charset="0"/>
              </a:rPr>
              <a:t> or "seven sages". The sages took this effective yogic science to various parts of the world, including Asia, the Middle East, Northern Africa and South America. </a:t>
            </a:r>
            <a:r>
              <a:rPr lang="en-IN" sz="8000" dirty="0" err="1" smtClean="0">
                <a:latin typeface="Times New Roman" pitchFamily="18" charset="0"/>
                <a:cs typeface="Times New Roman" pitchFamily="18" charset="0"/>
              </a:rPr>
              <a:t>Intrestingly</a:t>
            </a:r>
            <a:r>
              <a:rPr lang="en-IN" sz="8000" dirty="0" smtClean="0">
                <a:latin typeface="Times New Roman" pitchFamily="18" charset="0"/>
                <a:cs typeface="Times New Roman" pitchFamily="18" charset="0"/>
              </a:rPr>
              <a:t>, present day researchers have noted and wondered about the nearby parallels found between ancient societies over the globe. However, it was in India that the yogic framework discovered its complete expression. </a:t>
            </a:r>
            <a:r>
              <a:rPr lang="en-IN" sz="8000" dirty="0" err="1" smtClean="0">
                <a:latin typeface="Times New Roman" pitchFamily="18" charset="0"/>
                <a:cs typeface="Times New Roman" pitchFamily="18" charset="0"/>
              </a:rPr>
              <a:t>Agastya</a:t>
            </a:r>
            <a:r>
              <a:rPr lang="en-IN" sz="8000" dirty="0" smtClean="0">
                <a:latin typeface="Times New Roman" pitchFamily="18" charset="0"/>
                <a:cs typeface="Times New Roman" pitchFamily="18" charset="0"/>
              </a:rPr>
              <a:t>, the </a:t>
            </a:r>
            <a:r>
              <a:rPr lang="en-IN" sz="8000" dirty="0" err="1" smtClean="0">
                <a:latin typeface="Times New Roman" pitchFamily="18" charset="0"/>
                <a:cs typeface="Times New Roman" pitchFamily="18" charset="0"/>
              </a:rPr>
              <a:t>Saptarishi</a:t>
            </a:r>
            <a:r>
              <a:rPr lang="en-IN" sz="8000" dirty="0" smtClean="0">
                <a:latin typeface="Times New Roman" pitchFamily="18" charset="0"/>
                <a:cs typeface="Times New Roman" pitchFamily="18" charset="0"/>
              </a:rPr>
              <a:t> who travelled across the Indian subcontinent, made this culture around a core yogic lifestyle</a:t>
            </a:r>
            <a:r>
              <a:rPr lang="en-IN" sz="8000" dirty="0" smtClean="0">
                <a:latin typeface="Times New Roman" pitchFamily="18" charset="0"/>
                <a:cs typeface="Times New Roman" pitchFamily="18" charset="0"/>
              </a:rPr>
              <a:t>.</a:t>
            </a:r>
            <a:endParaRPr lang="en-IN" sz="8000" dirty="0" smtClean="0">
              <a:latin typeface="Times New Roman" pitchFamily="18" charset="0"/>
              <a:cs typeface="Times New Roman" pitchFamily="18" charset="0"/>
            </a:endParaRPr>
          </a:p>
          <a:p>
            <a:pPr algn="just">
              <a:buNone/>
            </a:pPr>
            <a:r>
              <a:rPr lang="en-IN" sz="8000" dirty="0" smtClean="0">
                <a:latin typeface="Times New Roman" pitchFamily="18" charset="0"/>
                <a:cs typeface="Times New Roman" pitchFamily="18" charset="0"/>
              </a:rPr>
              <a:t>     The </a:t>
            </a:r>
            <a:r>
              <a:rPr lang="en-IN" sz="8000" dirty="0" smtClean="0">
                <a:latin typeface="Times New Roman" pitchFamily="18" charset="0"/>
                <a:cs typeface="Times New Roman" pitchFamily="18" charset="0"/>
              </a:rPr>
              <a:t>Number of seals and fossil remains of Indus </a:t>
            </a:r>
            <a:r>
              <a:rPr lang="en-IN" sz="8000" dirty="0" err="1" smtClean="0">
                <a:latin typeface="Times New Roman" pitchFamily="18" charset="0"/>
                <a:cs typeface="Times New Roman" pitchFamily="18" charset="0"/>
              </a:rPr>
              <a:t>Saraswati</a:t>
            </a:r>
            <a:r>
              <a:rPr lang="en-IN" sz="8000" dirty="0" smtClean="0">
                <a:latin typeface="Times New Roman" pitchFamily="18" charset="0"/>
                <a:cs typeface="Times New Roman" pitchFamily="18" charset="0"/>
              </a:rPr>
              <a:t> valley civilization with Yogic thought processes and figures performing Yoga </a:t>
            </a:r>
            <a:r>
              <a:rPr lang="en-IN" sz="8000" dirty="0" err="1" smtClean="0">
                <a:latin typeface="Times New Roman" pitchFamily="18" charset="0"/>
                <a:cs typeface="Times New Roman" pitchFamily="18" charset="0"/>
              </a:rPr>
              <a:t>Sadhana</a:t>
            </a:r>
            <a:r>
              <a:rPr lang="en-IN" sz="8000" dirty="0" smtClean="0">
                <a:latin typeface="Times New Roman" pitchFamily="18" charset="0"/>
                <a:cs typeface="Times New Roman" pitchFamily="18" charset="0"/>
              </a:rPr>
              <a:t> propose the presence of Yoga in ancient India. The phallic symbols, seals of idols of mother Goddess are suggestive of </a:t>
            </a:r>
            <a:r>
              <a:rPr lang="en-IN" sz="8000" dirty="0" err="1" smtClean="0">
                <a:latin typeface="Times New Roman" pitchFamily="18" charset="0"/>
                <a:cs typeface="Times New Roman" pitchFamily="18" charset="0"/>
              </a:rPr>
              <a:t>Tantra</a:t>
            </a:r>
            <a:r>
              <a:rPr lang="en-IN" sz="8000" dirty="0" smtClean="0">
                <a:latin typeface="Times New Roman" pitchFamily="18" charset="0"/>
                <a:cs typeface="Times New Roman" pitchFamily="18" charset="0"/>
              </a:rPr>
              <a:t> Yoga. Presence of Yoga is accessible in Folk traditions, Indus valley civilization, Vedic and </a:t>
            </a:r>
            <a:r>
              <a:rPr lang="en-IN" sz="8000" dirty="0" err="1" smtClean="0">
                <a:latin typeface="Times New Roman" pitchFamily="18" charset="0"/>
                <a:cs typeface="Times New Roman" pitchFamily="18" charset="0"/>
              </a:rPr>
              <a:t>Upanishadic</a:t>
            </a:r>
            <a:r>
              <a:rPr lang="en-IN" sz="8000" dirty="0" smtClean="0">
                <a:latin typeface="Times New Roman" pitchFamily="18" charset="0"/>
                <a:cs typeface="Times New Roman" pitchFamily="18" charset="0"/>
              </a:rPr>
              <a:t> heritage, Buddhist and Jain customs, </a:t>
            </a:r>
            <a:r>
              <a:rPr lang="en-IN" sz="8000" dirty="0" err="1" smtClean="0">
                <a:latin typeface="Times New Roman" pitchFamily="18" charset="0"/>
                <a:cs typeface="Times New Roman" pitchFamily="18" charset="0"/>
              </a:rPr>
              <a:t>Darshanas</a:t>
            </a:r>
            <a:r>
              <a:rPr lang="en-IN" sz="8000" dirty="0" smtClean="0">
                <a:latin typeface="Times New Roman" pitchFamily="18" charset="0"/>
                <a:cs typeface="Times New Roman" pitchFamily="18" charset="0"/>
              </a:rPr>
              <a:t>, sagas of </a:t>
            </a:r>
            <a:r>
              <a:rPr lang="en-IN" sz="8000" dirty="0" err="1" smtClean="0">
                <a:latin typeface="Times New Roman" pitchFamily="18" charset="0"/>
                <a:cs typeface="Times New Roman" pitchFamily="18" charset="0"/>
              </a:rPr>
              <a:t>Mahabharat</a:t>
            </a:r>
            <a:r>
              <a:rPr lang="en-IN" sz="8000" dirty="0" smtClean="0">
                <a:latin typeface="Times New Roman" pitchFamily="18" charset="0"/>
                <a:cs typeface="Times New Roman" pitchFamily="18" charset="0"/>
              </a:rPr>
              <a:t> and Ramayana, mystical customs of </a:t>
            </a:r>
            <a:r>
              <a:rPr lang="en-IN" sz="8000" dirty="0" err="1" smtClean="0">
                <a:latin typeface="Times New Roman" pitchFamily="18" charset="0"/>
                <a:cs typeface="Times New Roman" pitchFamily="18" charset="0"/>
              </a:rPr>
              <a:t>Shaivas</a:t>
            </a:r>
            <a:r>
              <a:rPr lang="en-IN" sz="8000" dirty="0" smtClean="0">
                <a:latin typeface="Times New Roman" pitchFamily="18" charset="0"/>
                <a:cs typeface="Times New Roman" pitchFamily="18" charset="0"/>
              </a:rPr>
              <a:t>, </a:t>
            </a:r>
            <a:r>
              <a:rPr lang="en-IN" sz="8000" dirty="0" err="1" smtClean="0">
                <a:latin typeface="Times New Roman" pitchFamily="18" charset="0"/>
                <a:cs typeface="Times New Roman" pitchFamily="18" charset="0"/>
              </a:rPr>
              <a:t>Vaishnavas</a:t>
            </a:r>
            <a:r>
              <a:rPr lang="en-IN" sz="8000" dirty="0" smtClean="0">
                <a:latin typeface="Times New Roman" pitchFamily="18" charset="0"/>
                <a:cs typeface="Times New Roman" pitchFamily="18" charset="0"/>
              </a:rPr>
              <a:t>, and Tantric customs. Furthermore, there was a primordial or unadulterated Yoga which has been showed in mystical customs of South Asia.</a:t>
            </a:r>
          </a:p>
          <a:p>
            <a:pPr algn="just">
              <a:buNone/>
            </a:pPr>
            <a:r>
              <a:rPr lang="en-IN" sz="8000" dirty="0" smtClean="0">
                <a:latin typeface="Times New Roman" pitchFamily="18" charset="0"/>
                <a:cs typeface="Times New Roman" pitchFamily="18" charset="0"/>
              </a:rPr>
              <a:t> </a:t>
            </a:r>
          </a:p>
          <a:p>
            <a:pPr algn="just">
              <a:buNone/>
            </a:pPr>
            <a:r>
              <a:rPr lang="en-IN" sz="8000" dirty="0" smtClean="0">
                <a:latin typeface="Times New Roman" pitchFamily="18" charset="0"/>
                <a:cs typeface="Times New Roman" pitchFamily="18" charset="0"/>
              </a:rPr>
              <a:t>     </a:t>
            </a:r>
            <a:endParaRPr lang="en-IN" sz="8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1082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826" y="973668"/>
            <a:ext cx="9250542" cy="706964"/>
          </a:xfrm>
        </p:spPr>
        <p:txBody>
          <a:bodyPr>
            <a:normAutofit/>
          </a:bodyPr>
          <a:lstStyle/>
          <a:p>
            <a:r>
              <a:rPr lang="en-IN" sz="4000" b="1" dirty="0" smtClean="0"/>
              <a:t>A detailed look at different forms of yoga:</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6027" y="1888177"/>
            <a:ext cx="11170965" cy="4131623"/>
          </a:xfrm>
        </p:spPr>
        <p:txBody>
          <a:bodyPr>
            <a:normAutofit fontScale="25000" lnSpcReduction="20000"/>
          </a:bodyPr>
          <a:lstStyle/>
          <a:p>
            <a:pPr>
              <a:buNone/>
            </a:pPr>
            <a:r>
              <a:rPr lang="en-IN" sz="8000" b="1" dirty="0" smtClean="0">
                <a:latin typeface="Times New Roman" pitchFamily="18" charset="0"/>
                <a:cs typeface="Times New Roman" pitchFamily="18" charset="0"/>
              </a:rPr>
              <a:t>Pre-classical Yoga:</a:t>
            </a:r>
          </a:p>
          <a:p>
            <a:pPr>
              <a:buNone/>
            </a:pPr>
            <a:r>
              <a:rPr lang="en-IN" sz="8000" dirty="0" smtClean="0">
                <a:latin typeface="Times New Roman" pitchFamily="18" charset="0"/>
                <a:cs typeface="Times New Roman" pitchFamily="18" charset="0"/>
              </a:rPr>
              <a:t>The beginnings of Yoga were developed by the Indus-</a:t>
            </a:r>
            <a:r>
              <a:rPr lang="en-IN" sz="8000" dirty="0" err="1" smtClean="0">
                <a:latin typeface="Times New Roman" pitchFamily="18" charset="0"/>
                <a:cs typeface="Times New Roman" pitchFamily="18" charset="0"/>
              </a:rPr>
              <a:t>Sarasvati</a:t>
            </a:r>
            <a:r>
              <a:rPr lang="en-IN" sz="8000" dirty="0" smtClean="0">
                <a:latin typeface="Times New Roman" pitchFamily="18" charset="0"/>
                <a:cs typeface="Times New Roman" pitchFamily="18" charset="0"/>
              </a:rPr>
              <a:t> civilization in Northern India more than 5,000 years back. The word yoga was initially mentioned in the old sacred texts, the Rig Veda. The Vedas were a collection of writings containing songs, mantras and rituals to be utilized by Brahmans, the Vedic priests. Yoga was gradually refined and enhanced by the Brahmans and </a:t>
            </a:r>
            <a:r>
              <a:rPr lang="en-IN" sz="8000" dirty="0" err="1" smtClean="0">
                <a:latin typeface="Times New Roman" pitchFamily="18" charset="0"/>
                <a:cs typeface="Times New Roman" pitchFamily="18" charset="0"/>
              </a:rPr>
              <a:t>Rishis</a:t>
            </a:r>
            <a:r>
              <a:rPr lang="en-IN" sz="8000" dirty="0" smtClean="0">
                <a:latin typeface="Times New Roman" pitchFamily="18" charset="0"/>
                <a:cs typeface="Times New Roman" pitchFamily="18" charset="0"/>
              </a:rPr>
              <a:t> (spiritualist diviners) who archived their practices and convictions in the Upanishads, an immense work containing more than 200 sacred scriptures. The most famous of the Yogic sacred texts is the Bhagavad-Gita, composed around 500 B.C.E. The Upanishads took the idea of ritual sacrifice from the Vedas and internalized it, teaching the sacrifice of the ego through self-knowledge, action (Karma Yoga) and wisdom (</a:t>
            </a:r>
            <a:r>
              <a:rPr lang="en-IN" sz="8000" dirty="0" err="1" smtClean="0">
                <a:latin typeface="Times New Roman" pitchFamily="18" charset="0"/>
                <a:cs typeface="Times New Roman" pitchFamily="18" charset="0"/>
              </a:rPr>
              <a:t>jnana</a:t>
            </a:r>
            <a:r>
              <a:rPr lang="en-IN" sz="8000" dirty="0" smtClean="0">
                <a:latin typeface="Times New Roman" pitchFamily="18" charset="0"/>
                <a:cs typeface="Times New Roman" pitchFamily="18" charset="0"/>
              </a:rPr>
              <a:t> Yoga).</a:t>
            </a:r>
          </a:p>
          <a:p>
            <a:pPr>
              <a:buNone/>
            </a:pPr>
            <a:r>
              <a:rPr lang="en-IN" sz="8000" dirty="0" smtClean="0">
                <a:latin typeface="Times New Roman" pitchFamily="18" charset="0"/>
                <a:cs typeface="Times New Roman" pitchFamily="18" charset="0"/>
              </a:rPr>
              <a:t> </a:t>
            </a:r>
          </a:p>
          <a:p>
            <a:pPr>
              <a:buNone/>
            </a:pPr>
            <a:r>
              <a:rPr lang="en-IN" sz="8000" b="1" dirty="0" smtClean="0">
                <a:latin typeface="Times New Roman" pitchFamily="18" charset="0"/>
                <a:cs typeface="Times New Roman" pitchFamily="18" charset="0"/>
              </a:rPr>
              <a:t>Classical Yoga:</a:t>
            </a:r>
          </a:p>
          <a:p>
            <a:pPr>
              <a:buNone/>
            </a:pPr>
            <a:r>
              <a:rPr lang="en-IN" sz="8000" dirty="0" smtClean="0">
                <a:latin typeface="Times New Roman" pitchFamily="18" charset="0"/>
                <a:cs typeface="Times New Roman" pitchFamily="18" charset="0"/>
              </a:rPr>
              <a:t>In this era, Yoga was a combination of various ideas, beliefs and techniques that contradicted and conflicted with each other. The Classical period is defined by </a:t>
            </a:r>
            <a:r>
              <a:rPr lang="en-IN" sz="8000" dirty="0" err="1" smtClean="0">
                <a:latin typeface="Times New Roman" pitchFamily="18" charset="0"/>
                <a:cs typeface="Times New Roman" pitchFamily="18" charset="0"/>
              </a:rPr>
              <a:t>Patanjali’s</a:t>
            </a:r>
            <a:r>
              <a:rPr lang="en-IN" sz="8000" dirty="0" smtClean="0">
                <a:latin typeface="Times New Roman" pitchFamily="18" charset="0"/>
                <a:cs typeface="Times New Roman" pitchFamily="18" charset="0"/>
              </a:rPr>
              <a:t> Yoga-Sutras, the first systematic presentation of yoga. This text narrates the way of Raj Yoga, </a:t>
            </a:r>
            <a:r>
              <a:rPr lang="en-IN" sz="8000" dirty="0" err="1" smtClean="0">
                <a:latin typeface="Times New Roman" pitchFamily="18" charset="0"/>
                <a:cs typeface="Times New Roman" pitchFamily="18" charset="0"/>
              </a:rPr>
              <a:t>wasdocumented</a:t>
            </a:r>
            <a:r>
              <a:rPr lang="en-IN" sz="8000" dirty="0" smtClean="0">
                <a:latin typeface="Times New Roman" pitchFamily="18" charset="0"/>
                <a:cs typeface="Times New Roman" pitchFamily="18" charset="0"/>
              </a:rPr>
              <a:t> sometime in the second century and is often called "classical yoga". </a:t>
            </a:r>
            <a:r>
              <a:rPr lang="en-IN" sz="8000" dirty="0" err="1" smtClean="0">
                <a:latin typeface="Times New Roman" pitchFamily="18" charset="0"/>
                <a:cs typeface="Times New Roman" pitchFamily="18" charset="0"/>
              </a:rPr>
              <a:t>Patanjali</a:t>
            </a:r>
            <a:r>
              <a:rPr lang="en-IN" sz="8000" dirty="0" smtClean="0">
                <a:latin typeface="Times New Roman" pitchFamily="18" charset="0"/>
                <a:cs typeface="Times New Roman" pitchFamily="18" charset="0"/>
              </a:rPr>
              <a:t> organized the practice of yoga into an "eight limbed path" containing the steps and stages towards obtaining Samadhi or enlightenment. </a:t>
            </a:r>
            <a:r>
              <a:rPr lang="en-IN" sz="8000" dirty="0" err="1" smtClean="0">
                <a:latin typeface="Times New Roman" pitchFamily="18" charset="0"/>
                <a:cs typeface="Times New Roman" pitchFamily="18" charset="0"/>
              </a:rPr>
              <a:t>Patanjali</a:t>
            </a:r>
            <a:r>
              <a:rPr lang="en-IN" sz="8000" dirty="0" smtClean="0">
                <a:latin typeface="Times New Roman" pitchFamily="18" charset="0"/>
                <a:cs typeface="Times New Roman" pitchFamily="18" charset="0"/>
              </a:rPr>
              <a:t> is known as the father of yoga and his Yoga-</a:t>
            </a:r>
            <a:r>
              <a:rPr lang="en-IN" sz="8000" dirty="0" err="1" smtClean="0">
                <a:latin typeface="Times New Roman" pitchFamily="18" charset="0"/>
                <a:cs typeface="Times New Roman" pitchFamily="18" charset="0"/>
              </a:rPr>
              <a:t>Sûtras</a:t>
            </a:r>
            <a:r>
              <a:rPr lang="en-IN" sz="8000" dirty="0" smtClean="0">
                <a:latin typeface="Times New Roman" pitchFamily="18" charset="0"/>
                <a:cs typeface="Times New Roman" pitchFamily="18" charset="0"/>
              </a:rPr>
              <a:t> still strongly influence most styles of modern yoga.</a:t>
            </a:r>
          </a:p>
          <a:p>
            <a:pPr>
              <a:buNone/>
            </a:pPr>
            <a:r>
              <a:rPr lang="en-IN" sz="8000" dirty="0" smtClean="0">
                <a:latin typeface="Times New Roman" pitchFamily="18" charset="0"/>
                <a:cs typeface="Times New Roman" pitchFamily="18" charset="0"/>
              </a:rPr>
              <a:t> </a:t>
            </a:r>
          </a:p>
          <a:p>
            <a:r>
              <a:rPr lang="en-IN" sz="2000" dirty="0" smtClean="0"/>
              <a:t> </a:t>
            </a:r>
          </a:p>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9136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128" y="665018"/>
            <a:ext cx="11078484" cy="5824560"/>
          </a:xfrm>
        </p:spPr>
        <p:txBody>
          <a:bodyPr>
            <a:noAutofit/>
          </a:bodyPr>
          <a:lstStyle/>
          <a:p>
            <a:pPr>
              <a:buNone/>
            </a:pPr>
            <a:r>
              <a:rPr lang="en-IN" sz="2000" b="1" dirty="0" smtClean="0">
                <a:latin typeface="Times New Roman" pitchFamily="18" charset="0"/>
                <a:cs typeface="Times New Roman" pitchFamily="18" charset="0"/>
              </a:rPr>
              <a:t>Post Classical Yoga:</a:t>
            </a:r>
          </a:p>
          <a:p>
            <a:pPr>
              <a:buNone/>
            </a:pPr>
            <a:r>
              <a:rPr lang="en-IN" sz="2000" dirty="0" smtClean="0">
                <a:latin typeface="Times New Roman" pitchFamily="18" charset="0"/>
                <a:cs typeface="Times New Roman" pitchFamily="18" charset="0"/>
              </a:rPr>
              <a:t>A few centuries after </a:t>
            </a:r>
            <a:r>
              <a:rPr lang="en-IN" sz="2000" dirty="0" err="1" smtClean="0">
                <a:latin typeface="Times New Roman" pitchFamily="18" charset="0"/>
                <a:cs typeface="Times New Roman" pitchFamily="18" charset="0"/>
              </a:rPr>
              <a:t>Patanjali</a:t>
            </a:r>
            <a:r>
              <a:rPr lang="en-IN" sz="2000" dirty="0" smtClean="0">
                <a:latin typeface="Times New Roman" pitchFamily="18" charset="0"/>
                <a:cs typeface="Times New Roman" pitchFamily="18" charset="0"/>
              </a:rPr>
              <a:t>, yoga </a:t>
            </a:r>
            <a:r>
              <a:rPr lang="en-IN" sz="2000" dirty="0" err="1" smtClean="0">
                <a:latin typeface="Times New Roman" pitchFamily="18" charset="0"/>
                <a:cs typeface="Times New Roman" pitchFamily="18" charset="0"/>
              </a:rPr>
              <a:t>masterscreated</a:t>
            </a:r>
            <a:r>
              <a:rPr lang="en-IN" sz="2000" dirty="0" smtClean="0">
                <a:latin typeface="Times New Roman" pitchFamily="18" charset="0"/>
                <a:cs typeface="Times New Roman" pitchFamily="18" charset="0"/>
              </a:rPr>
              <a:t> a system of practices designed to rejuvenate the body and prolong life. They dismissed the lessons of the old Vedas and held onto the physical body as the way to achieve enlightenment. They created </a:t>
            </a:r>
            <a:r>
              <a:rPr lang="en-IN" sz="2000" dirty="0" err="1" smtClean="0">
                <a:latin typeface="Times New Roman" pitchFamily="18" charset="0"/>
                <a:cs typeface="Times New Roman" pitchFamily="18" charset="0"/>
              </a:rPr>
              <a:t>Tantra</a:t>
            </a:r>
            <a:r>
              <a:rPr lang="en-IN" sz="2000" dirty="0" smtClean="0">
                <a:latin typeface="Times New Roman" pitchFamily="18" charset="0"/>
                <a:cs typeface="Times New Roman" pitchFamily="18" charset="0"/>
              </a:rPr>
              <a:t> Yoga, with radical methods to purify the body and mind to break the knots that bind us to our physical existence. </a:t>
            </a:r>
            <a:r>
              <a:rPr lang="en-IN" sz="2000" dirty="0" err="1" smtClean="0">
                <a:latin typeface="Times New Roman" pitchFamily="18" charset="0"/>
                <a:cs typeface="Times New Roman" pitchFamily="18" charset="0"/>
              </a:rPr>
              <a:t>Theexploration</a:t>
            </a:r>
            <a:r>
              <a:rPr lang="en-IN" sz="2000" dirty="0" smtClean="0">
                <a:latin typeface="Times New Roman" pitchFamily="18" charset="0"/>
                <a:cs typeface="Times New Roman" pitchFamily="18" charset="0"/>
              </a:rPr>
              <a:t> of these physical- spiritual connections and body focused practices prompted the formation of what we fundamentally consider yoga in the West: </a:t>
            </a:r>
            <a:r>
              <a:rPr lang="en-IN" sz="2000" dirty="0" err="1" smtClean="0">
                <a:latin typeface="Times New Roman" pitchFamily="18" charset="0"/>
                <a:cs typeface="Times New Roman" pitchFamily="18" charset="0"/>
              </a:rPr>
              <a:t>Hatha</a:t>
            </a:r>
            <a:r>
              <a:rPr lang="en-IN" sz="2000" dirty="0" smtClean="0">
                <a:latin typeface="Times New Roman" pitchFamily="18" charset="0"/>
                <a:cs typeface="Times New Roman" pitchFamily="18" charset="0"/>
              </a:rPr>
              <a:t> Yoga.</a:t>
            </a:r>
          </a:p>
          <a:p>
            <a:pPr fontAlgn="base"/>
            <a:endParaRPr lang="en-US" sz="2000" dirty="0" smtClean="0"/>
          </a:p>
          <a:p>
            <a:pPr algn="l">
              <a:buNone/>
            </a:pPr>
            <a:endParaRPr lang="en-IN" sz="2000" b="0" i="0" dirty="0">
              <a:solidFill>
                <a:srgbClr val="444444"/>
              </a:solidFill>
              <a:effectLst/>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2957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30E684-4411-48CA-B241-A2F751306863}"/>
              </a:ext>
            </a:extLst>
          </p:cNvPr>
          <p:cNvSpPr>
            <a:spLocks noGrp="1"/>
          </p:cNvSpPr>
          <p:nvPr>
            <p:ph type="title"/>
          </p:nvPr>
        </p:nvSpPr>
        <p:spPr>
          <a:xfrm>
            <a:off x="517327" y="306336"/>
            <a:ext cx="9232786" cy="928697"/>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IN" b="1" cap="all" dirty="0" smtClean="0"/>
              <a:t/>
            </a:r>
            <a:br>
              <a:rPr lang="en-IN" b="1" cap="all" dirty="0" smtClean="0"/>
            </a:br>
            <a:r>
              <a:rPr lang="en-IN" dirty="0" smtClean="0"/>
              <a:t/>
            </a:r>
            <a:br>
              <a:rPr lang="en-IN" dirty="0" smtClean="0"/>
            </a:br>
            <a:r>
              <a:rPr lang="en-IN" b="1" cap="all" dirty="0" smtClean="0"/>
              <a:t> TYPE OF YOGA ASANAS </a:t>
            </a:r>
            <a:r>
              <a:rPr lang="en-US" dirty="0"/>
              <a:t/>
            </a:r>
            <a:br>
              <a:rPr lang="en-US" dirty="0"/>
            </a:br>
            <a:endParaRPr lang="en-IN" dirty="0"/>
          </a:p>
        </p:txBody>
      </p:sp>
      <p:sp>
        <p:nvSpPr>
          <p:cNvPr id="6" name="Content Placeholder 5"/>
          <p:cNvSpPr>
            <a:spLocks noGrp="1"/>
          </p:cNvSpPr>
          <p:nvPr>
            <p:ph idx="1"/>
          </p:nvPr>
        </p:nvSpPr>
        <p:spPr>
          <a:xfrm>
            <a:off x="419595" y="831074"/>
            <a:ext cx="10972800" cy="5320343"/>
          </a:xfrm>
        </p:spPr>
        <p:txBody>
          <a:bodyPr>
            <a:normAutofit fontScale="47500" lnSpcReduction="20000"/>
          </a:bodyPr>
          <a:lstStyle/>
          <a:p>
            <a:r>
              <a:rPr lang="en-IN" sz="3300" b="1" dirty="0" smtClean="0">
                <a:latin typeface="Times New Roman" pitchFamily="18" charset="0"/>
                <a:cs typeface="Times New Roman" pitchFamily="18" charset="0"/>
              </a:rPr>
              <a:t>ARDHA CHAKRSANA (HALF WHEEL POSTURE)</a:t>
            </a:r>
            <a:r>
              <a:rPr lang="en-IN" sz="3300" dirty="0" smtClean="0">
                <a:latin typeface="Times New Roman" pitchFamily="18" charset="0"/>
                <a:cs typeface="Times New Roman" pitchFamily="18" charset="0"/>
              </a:rPr>
              <a:t/>
            </a:r>
            <a:br>
              <a:rPr lang="en-IN" sz="3300" dirty="0" smtClean="0">
                <a:latin typeface="Times New Roman" pitchFamily="18" charset="0"/>
                <a:cs typeface="Times New Roman" pitchFamily="18" charset="0"/>
              </a:rPr>
            </a:br>
            <a:r>
              <a:rPr lang="en-IN" sz="3300" dirty="0" smtClean="0">
                <a:latin typeface="Times New Roman" pitchFamily="18" charset="0"/>
                <a:cs typeface="Times New Roman" pitchFamily="18" charset="0"/>
              </a:rPr>
              <a:t>This posture resembles half wheel in final position, so it’s called </a:t>
            </a:r>
            <a:r>
              <a:rPr lang="en-IN" sz="3300" dirty="0" err="1" smtClean="0">
                <a:latin typeface="Times New Roman" pitchFamily="18" charset="0"/>
                <a:cs typeface="Times New Roman" pitchFamily="18" charset="0"/>
              </a:rPr>
              <a:t>Ardha</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Chakrasana</a:t>
            </a:r>
            <a:r>
              <a:rPr lang="en-IN" sz="3300" dirty="0" smtClean="0">
                <a:latin typeface="Times New Roman" pitchFamily="18" charset="0"/>
                <a:cs typeface="Times New Roman" pitchFamily="18" charset="0"/>
              </a:rPr>
              <a:t> or half wheel posture.</a:t>
            </a:r>
          </a:p>
          <a:p>
            <a:r>
              <a:rPr lang="en-IN" sz="3300" b="1" dirty="0" smtClean="0">
                <a:latin typeface="Times New Roman" pitchFamily="18" charset="0"/>
                <a:cs typeface="Times New Roman" pitchFamily="18" charset="0"/>
              </a:rPr>
              <a:t>TADASANA (PALM TREE POSE)</a:t>
            </a:r>
            <a:r>
              <a:rPr lang="en-IN" sz="3300" dirty="0" smtClean="0">
                <a:latin typeface="Times New Roman" pitchFamily="18" charset="0"/>
                <a:cs typeface="Times New Roman" pitchFamily="18" charset="0"/>
              </a:rPr>
              <a:t/>
            </a:r>
            <a:br>
              <a:rPr lang="en-IN" sz="3300" dirty="0" smtClean="0">
                <a:latin typeface="Times New Roman" pitchFamily="18" charset="0"/>
                <a:cs typeface="Times New Roman" pitchFamily="18" charset="0"/>
              </a:rPr>
            </a:br>
            <a:r>
              <a:rPr lang="en-IN" sz="3300" dirty="0" smtClean="0">
                <a:latin typeface="Times New Roman" pitchFamily="18" charset="0"/>
                <a:cs typeface="Times New Roman" pitchFamily="18" charset="0"/>
              </a:rPr>
              <a:t>In Sanskrit ‘Tada’ means palm tree. In the final position of this posture, the body is steady like a Palm tree, so this posture called as ‘</a:t>
            </a:r>
            <a:r>
              <a:rPr lang="en-IN" sz="3300" dirty="0" err="1" smtClean="0">
                <a:latin typeface="Times New Roman" pitchFamily="18" charset="0"/>
                <a:cs typeface="Times New Roman" pitchFamily="18" charset="0"/>
              </a:rPr>
              <a:t>Tadasana</a:t>
            </a:r>
            <a:r>
              <a:rPr lang="en-IN" sz="3300" dirty="0" smtClean="0">
                <a:latin typeface="Times New Roman" pitchFamily="18" charset="0"/>
                <a:cs typeface="Times New Roman" pitchFamily="18" charset="0"/>
              </a:rPr>
              <a:t>’.</a:t>
            </a:r>
          </a:p>
          <a:p>
            <a:r>
              <a:rPr lang="en-IN" sz="3300" b="1" dirty="0" smtClean="0">
                <a:latin typeface="Times New Roman" pitchFamily="18" charset="0"/>
                <a:cs typeface="Times New Roman" pitchFamily="18" charset="0"/>
              </a:rPr>
              <a:t>TRIKONASANA(TRIANGLE POSTURE)</a:t>
            </a:r>
            <a:r>
              <a:rPr lang="en-IN" sz="3300" dirty="0" smtClean="0">
                <a:latin typeface="Times New Roman" pitchFamily="18" charset="0"/>
                <a:cs typeface="Times New Roman" pitchFamily="18" charset="0"/>
              </a:rPr>
              <a:t/>
            </a:r>
            <a:br>
              <a:rPr lang="en-IN" sz="3300" dirty="0" smtClean="0">
                <a:latin typeface="Times New Roman" pitchFamily="18" charset="0"/>
                <a:cs typeface="Times New Roman" pitchFamily="18" charset="0"/>
              </a:rPr>
            </a:br>
            <a:r>
              <a:rPr lang="en-IN" sz="3300" dirty="0" smtClean="0">
                <a:latin typeface="Times New Roman" pitchFamily="18" charset="0"/>
                <a:cs typeface="Times New Roman" pitchFamily="18" charset="0"/>
              </a:rPr>
              <a:t>The final position of this posture looks like a 'triangle' in shape, so it’s called </a:t>
            </a:r>
            <a:r>
              <a:rPr lang="en-IN" sz="3300" dirty="0" err="1" smtClean="0">
                <a:latin typeface="Times New Roman" pitchFamily="18" charset="0"/>
                <a:cs typeface="Times New Roman" pitchFamily="18" charset="0"/>
              </a:rPr>
              <a:t>Trikonasa</a:t>
            </a:r>
            <a:r>
              <a:rPr lang="en-IN" sz="3300" dirty="0" smtClean="0">
                <a:latin typeface="Times New Roman" pitchFamily="18" charset="0"/>
                <a:cs typeface="Times New Roman" pitchFamily="18" charset="0"/>
              </a:rPr>
              <a:t> or triangular stretch pose.</a:t>
            </a:r>
          </a:p>
          <a:p>
            <a:r>
              <a:rPr lang="en-IN" sz="3300" b="1" dirty="0" smtClean="0">
                <a:latin typeface="Times New Roman" pitchFamily="18" charset="0"/>
                <a:cs typeface="Times New Roman" pitchFamily="18" charset="0"/>
              </a:rPr>
              <a:t>VEERABHADRASANA -2</a:t>
            </a:r>
          </a:p>
          <a:p>
            <a:r>
              <a:rPr lang="en-IN" sz="3300" dirty="0" smtClean="0">
                <a:latin typeface="Times New Roman" pitchFamily="18" charset="0"/>
                <a:cs typeface="Times New Roman" pitchFamily="18" charset="0"/>
              </a:rPr>
              <a:t>‘</a:t>
            </a:r>
            <a:r>
              <a:rPr lang="en-IN" sz="3300" dirty="0" err="1" smtClean="0">
                <a:latin typeface="Times New Roman" pitchFamily="18" charset="0"/>
                <a:cs typeface="Times New Roman" pitchFamily="18" charset="0"/>
              </a:rPr>
              <a:t>Veera</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Bhadra</a:t>
            </a:r>
            <a:r>
              <a:rPr lang="en-IN" sz="3300" dirty="0" smtClean="0">
                <a:latin typeface="Times New Roman" pitchFamily="18" charset="0"/>
                <a:cs typeface="Times New Roman" pitchFamily="18" charset="0"/>
              </a:rPr>
              <a:t>' is one of the </a:t>
            </a:r>
            <a:r>
              <a:rPr lang="en-IN" sz="3300" dirty="0" err="1" smtClean="0">
                <a:latin typeface="Times New Roman" pitchFamily="18" charset="0"/>
                <a:cs typeface="Times New Roman" pitchFamily="18" charset="0"/>
              </a:rPr>
              <a:t>Gana</a:t>
            </a:r>
            <a:r>
              <a:rPr lang="en-IN" sz="3300" dirty="0" smtClean="0">
                <a:latin typeface="Times New Roman" pitchFamily="18" charset="0"/>
                <a:cs typeface="Times New Roman" pitchFamily="18" charset="0"/>
              </a:rPr>
              <a:t> (can call as Soldier) of Lord Shiva. This pose dedicated to him, so this posture is called as </a:t>
            </a:r>
            <a:r>
              <a:rPr lang="en-IN" sz="3300" dirty="0" err="1" smtClean="0">
                <a:latin typeface="Times New Roman" pitchFamily="18" charset="0"/>
                <a:cs typeface="Times New Roman" pitchFamily="18" charset="0"/>
              </a:rPr>
              <a:t>Veerabhadrasana</a:t>
            </a:r>
            <a:r>
              <a:rPr lang="en-IN" sz="3300" dirty="0" smtClean="0">
                <a:latin typeface="Times New Roman" pitchFamily="18" charset="0"/>
                <a:cs typeface="Times New Roman" pitchFamily="18" charset="0"/>
              </a:rPr>
              <a:t>. This posture also called as Warrior pose.</a:t>
            </a:r>
          </a:p>
          <a:p>
            <a:r>
              <a:rPr lang="en-IN" sz="3300" b="1" dirty="0" smtClean="0">
                <a:latin typeface="Times New Roman" pitchFamily="18" charset="0"/>
                <a:cs typeface="Times New Roman" pitchFamily="18" charset="0"/>
              </a:rPr>
              <a:t>PARSHWA KONASANA (SIDE ANGLE POSTURE)</a:t>
            </a:r>
            <a:r>
              <a:rPr lang="en-IN" sz="3300" dirty="0" smtClean="0">
                <a:latin typeface="Times New Roman" pitchFamily="18" charset="0"/>
                <a:cs typeface="Times New Roman" pitchFamily="18" charset="0"/>
              </a:rPr>
              <a:t/>
            </a:r>
            <a:br>
              <a:rPr lang="en-IN" sz="3300" dirty="0" smtClean="0">
                <a:latin typeface="Times New Roman" pitchFamily="18" charset="0"/>
                <a:cs typeface="Times New Roman" pitchFamily="18" charset="0"/>
              </a:rPr>
            </a:br>
            <a:r>
              <a:rPr lang="en-IN" sz="3300" dirty="0" smtClean="0">
                <a:latin typeface="Times New Roman" pitchFamily="18" charset="0"/>
                <a:cs typeface="Times New Roman" pitchFamily="18" charset="0"/>
              </a:rPr>
              <a:t>In Sanskrit ‘</a:t>
            </a:r>
            <a:r>
              <a:rPr lang="en-IN" sz="3300" dirty="0" err="1" smtClean="0">
                <a:latin typeface="Times New Roman" pitchFamily="18" charset="0"/>
                <a:cs typeface="Times New Roman" pitchFamily="18" charset="0"/>
              </a:rPr>
              <a:t>Parshwa</a:t>
            </a:r>
            <a:r>
              <a:rPr lang="en-IN" sz="3300" dirty="0" smtClean="0">
                <a:latin typeface="Times New Roman" pitchFamily="18" charset="0"/>
                <a:cs typeface="Times New Roman" pitchFamily="18" charset="0"/>
              </a:rPr>
              <a:t>’ means Side, ‘Kona’ means angle. In the final position of this posture, the body forms a side angle, so this posture called as </a:t>
            </a:r>
            <a:r>
              <a:rPr lang="en-IN" sz="3300" dirty="0" err="1" smtClean="0">
                <a:latin typeface="Times New Roman" pitchFamily="18" charset="0"/>
                <a:cs typeface="Times New Roman" pitchFamily="18" charset="0"/>
              </a:rPr>
              <a:t>Parshwa</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Konasana</a:t>
            </a:r>
            <a:r>
              <a:rPr lang="en-IN" sz="3300" dirty="0" smtClean="0">
                <a:latin typeface="Times New Roman" pitchFamily="18" charset="0"/>
                <a:cs typeface="Times New Roman" pitchFamily="18" charset="0"/>
              </a:rPr>
              <a:t>.</a:t>
            </a:r>
          </a:p>
          <a:p>
            <a:r>
              <a:rPr lang="en-IN" sz="3300" b="1" dirty="0" smtClean="0">
                <a:latin typeface="Times New Roman" pitchFamily="18" charset="0"/>
                <a:cs typeface="Times New Roman" pitchFamily="18" charset="0"/>
              </a:rPr>
              <a:t>BHUJANGAASANA</a:t>
            </a:r>
            <a:r>
              <a:rPr lang="en-IN" sz="3300" dirty="0" smtClean="0">
                <a:latin typeface="Times New Roman" pitchFamily="18" charset="0"/>
                <a:cs typeface="Times New Roman" pitchFamily="18" charset="0"/>
              </a:rPr>
              <a:t/>
            </a:r>
            <a:br>
              <a:rPr lang="en-IN" sz="3300" dirty="0" smtClean="0">
                <a:latin typeface="Times New Roman" pitchFamily="18" charset="0"/>
                <a:cs typeface="Times New Roman" pitchFamily="18" charset="0"/>
              </a:rPr>
            </a:br>
            <a:r>
              <a:rPr lang="en-IN" sz="3300" dirty="0" smtClean="0">
                <a:latin typeface="Times New Roman" pitchFamily="18" charset="0"/>
                <a:cs typeface="Times New Roman" pitchFamily="18" charset="0"/>
              </a:rPr>
              <a:t>The final position of this posture emulates the action of cobra raising itself just prior to striking at its prey, so it’s called cobra posture or </a:t>
            </a:r>
            <a:r>
              <a:rPr lang="en-IN" sz="3300" dirty="0" err="1" smtClean="0">
                <a:latin typeface="Times New Roman" pitchFamily="18" charset="0"/>
                <a:cs typeface="Times New Roman" pitchFamily="18" charset="0"/>
              </a:rPr>
              <a:t>Bhujangasan</a:t>
            </a:r>
            <a:r>
              <a:rPr lang="en-IN" sz="3300" dirty="0" smtClean="0">
                <a:latin typeface="Times New Roman" pitchFamily="18" charset="0"/>
                <a:cs typeface="Times New Roman" pitchFamily="18" charset="0"/>
              </a:rPr>
              <a:t>.</a:t>
            </a:r>
          </a:p>
          <a:p>
            <a:r>
              <a:rPr lang="en-IN" sz="3300" b="1" dirty="0" smtClean="0">
                <a:latin typeface="Times New Roman" pitchFamily="18" charset="0"/>
                <a:cs typeface="Times New Roman" pitchFamily="18" charset="0"/>
              </a:rPr>
              <a:t>PADAHASTASANA</a:t>
            </a:r>
            <a:r>
              <a:rPr lang="en-IN" sz="3300" dirty="0" smtClean="0">
                <a:latin typeface="Times New Roman" pitchFamily="18" charset="0"/>
                <a:cs typeface="Times New Roman" pitchFamily="18" charset="0"/>
              </a:rPr>
              <a:t/>
            </a:r>
            <a:br>
              <a:rPr lang="en-IN" sz="3300" dirty="0" smtClean="0">
                <a:latin typeface="Times New Roman" pitchFamily="18" charset="0"/>
                <a:cs typeface="Times New Roman" pitchFamily="18" charset="0"/>
              </a:rPr>
            </a:br>
            <a:r>
              <a:rPr lang="en-IN" sz="3300" dirty="0" smtClean="0">
                <a:latin typeface="Times New Roman" pitchFamily="18" charset="0"/>
                <a:cs typeface="Times New Roman" pitchFamily="18" charset="0"/>
              </a:rPr>
              <a:t>"</a:t>
            </a:r>
            <a:r>
              <a:rPr lang="en-IN" sz="3300" dirty="0" err="1" smtClean="0">
                <a:latin typeface="Times New Roman" pitchFamily="18" charset="0"/>
                <a:cs typeface="Times New Roman" pitchFamily="18" charset="0"/>
              </a:rPr>
              <a:t>Pada</a:t>
            </a:r>
            <a:r>
              <a:rPr lang="en-IN" sz="3300" dirty="0" smtClean="0">
                <a:latin typeface="Times New Roman" pitchFamily="18" charset="0"/>
                <a:cs typeface="Times New Roman" pitchFamily="18" charset="0"/>
              </a:rPr>
              <a:t>" means foot, "</a:t>
            </a:r>
            <a:r>
              <a:rPr lang="en-IN" sz="3300" dirty="0" err="1" smtClean="0">
                <a:latin typeface="Times New Roman" pitchFamily="18" charset="0"/>
                <a:cs typeface="Times New Roman" pitchFamily="18" charset="0"/>
              </a:rPr>
              <a:t>hasta</a:t>
            </a:r>
            <a:r>
              <a:rPr lang="en-IN" sz="3300" dirty="0" smtClean="0">
                <a:latin typeface="Times New Roman" pitchFamily="18" charset="0"/>
                <a:cs typeface="Times New Roman" pitchFamily="18" charset="0"/>
              </a:rPr>
              <a:t>" means hand. So the exact English translation is the foot hand pose. This asana widely called as the forward bending posture</a:t>
            </a:r>
            <a:r>
              <a:rPr lang="en-IN" sz="3300" dirty="0" smtClean="0">
                <a:latin typeface="Times New Roman" pitchFamily="18" charset="0"/>
                <a:cs typeface="Times New Roman" pitchFamily="18" charset="0"/>
              </a:rPr>
              <a:t>.</a:t>
            </a:r>
          </a:p>
          <a:p>
            <a:r>
              <a:rPr lang="en-IN" sz="3300" b="1" dirty="0" smtClean="0">
                <a:latin typeface="Times New Roman" pitchFamily="18" charset="0"/>
                <a:cs typeface="Times New Roman" pitchFamily="18" charset="0"/>
              </a:rPr>
              <a:t>USTRASANA</a:t>
            </a:r>
            <a:r>
              <a:rPr lang="en-IN" sz="3300" dirty="0" smtClean="0">
                <a:latin typeface="Times New Roman" pitchFamily="18" charset="0"/>
                <a:cs typeface="Times New Roman" pitchFamily="18" charset="0"/>
              </a:rPr>
              <a:t/>
            </a:r>
            <a:br>
              <a:rPr lang="en-IN" sz="3300" dirty="0" smtClean="0">
                <a:latin typeface="Times New Roman" pitchFamily="18" charset="0"/>
                <a:cs typeface="Times New Roman" pitchFamily="18" charset="0"/>
              </a:rPr>
            </a:br>
            <a:r>
              <a:rPr lang="en-IN" sz="3300" dirty="0" smtClean="0">
                <a:latin typeface="Times New Roman" pitchFamily="18" charset="0"/>
                <a:cs typeface="Times New Roman" pitchFamily="18" charset="0"/>
              </a:rPr>
              <a:t>The final position of this posture looks like Camel, so its called camel posture or </a:t>
            </a:r>
            <a:r>
              <a:rPr lang="en-IN" sz="3300" dirty="0" err="1" smtClean="0">
                <a:latin typeface="Times New Roman" pitchFamily="18" charset="0"/>
                <a:cs typeface="Times New Roman" pitchFamily="18" charset="0"/>
              </a:rPr>
              <a:t>Ustrasana</a:t>
            </a:r>
            <a:r>
              <a:rPr lang="en-IN" sz="3300" dirty="0" smtClean="0">
                <a:latin typeface="Times New Roman" pitchFamily="18" charset="0"/>
                <a:cs typeface="Times New Roman" pitchFamily="18" charset="0"/>
              </a:rPr>
              <a:t>.</a:t>
            </a:r>
          </a:p>
          <a:p>
            <a:r>
              <a:rPr lang="en-IN" sz="3300" b="1" dirty="0" smtClean="0">
                <a:latin typeface="Times New Roman" pitchFamily="18" charset="0"/>
                <a:cs typeface="Times New Roman" pitchFamily="18" charset="0"/>
              </a:rPr>
              <a:t>MARJARASANA</a:t>
            </a:r>
            <a:r>
              <a:rPr lang="en-IN" sz="3300" dirty="0" smtClean="0">
                <a:latin typeface="Times New Roman" pitchFamily="18" charset="0"/>
                <a:cs typeface="Times New Roman" pitchFamily="18" charset="0"/>
              </a:rPr>
              <a:t/>
            </a:r>
            <a:br>
              <a:rPr lang="en-IN" sz="3300" dirty="0" smtClean="0">
                <a:latin typeface="Times New Roman" pitchFamily="18" charset="0"/>
                <a:cs typeface="Times New Roman" pitchFamily="18" charset="0"/>
              </a:rPr>
            </a:br>
            <a:r>
              <a:rPr lang="en-IN" sz="3300" dirty="0" smtClean="0">
                <a:latin typeface="Times New Roman" pitchFamily="18" charset="0"/>
                <a:cs typeface="Times New Roman" pitchFamily="18" charset="0"/>
              </a:rPr>
              <a:t>'</a:t>
            </a:r>
            <a:r>
              <a:rPr lang="en-IN" sz="3300" dirty="0" err="1" smtClean="0">
                <a:latin typeface="Times New Roman" pitchFamily="18" charset="0"/>
                <a:cs typeface="Times New Roman" pitchFamily="18" charset="0"/>
              </a:rPr>
              <a:t>Marjara</a:t>
            </a:r>
            <a:r>
              <a:rPr lang="en-IN" sz="3300" dirty="0" smtClean="0">
                <a:latin typeface="Times New Roman" pitchFamily="18" charset="0"/>
                <a:cs typeface="Times New Roman" pitchFamily="18" charset="0"/>
              </a:rPr>
              <a:t>' means Cat, this posture imitates the periodical upward and down word stretching of the Cat, so it’s called </a:t>
            </a:r>
            <a:r>
              <a:rPr lang="en-IN" sz="3300" dirty="0" err="1" smtClean="0">
                <a:latin typeface="Times New Roman" pitchFamily="18" charset="0"/>
                <a:cs typeface="Times New Roman" pitchFamily="18" charset="0"/>
              </a:rPr>
              <a:t>Marajarasana</a:t>
            </a:r>
            <a:r>
              <a:rPr lang="en-IN" sz="3300" dirty="0" smtClean="0">
                <a:latin typeface="Times New Roman" pitchFamily="18" charset="0"/>
                <a:cs typeface="Times New Roman" pitchFamily="18" charset="0"/>
              </a:rPr>
              <a:t>.</a:t>
            </a:r>
          </a:p>
          <a:p>
            <a:endParaRPr lang="en-IN" dirty="0" smtClean="0"/>
          </a:p>
          <a:p>
            <a:pPr>
              <a:buNone/>
            </a:pPr>
            <a:endParaRPr lang="en-IN" dirty="0"/>
          </a:p>
        </p:txBody>
      </p:sp>
    </p:spTree>
    <p:extLst>
      <p:ext uri="{BB962C8B-B14F-4D97-AF65-F5344CB8AC3E}">
        <p14:creationId xmlns="" xmlns:p14="http://schemas.microsoft.com/office/powerpoint/2010/main" val="214569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C4E32E-663F-44D0-87BD-2AA7006F3061}"/>
              </a:ext>
            </a:extLst>
          </p:cNvPr>
          <p:cNvSpPr>
            <a:spLocks noGrp="1"/>
          </p:cNvSpPr>
          <p:nvPr>
            <p:ph sz="half" idx="1"/>
          </p:nvPr>
        </p:nvSpPr>
        <p:spPr/>
        <p:txBody>
          <a:bodyPr>
            <a:normAutofit/>
          </a:bodyPr>
          <a:lstStyle/>
          <a:p>
            <a:pPr>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pic>
        <p:nvPicPr>
          <p:cNvPr id="8" name="Content Placeholder 7" descr="asna.jpg"/>
          <p:cNvPicPr>
            <a:picLocks noGrp="1" noChangeAspect="1"/>
          </p:cNvPicPr>
          <p:nvPr>
            <p:ph sz="half" idx="2"/>
          </p:nvPr>
        </p:nvPicPr>
        <p:blipFill>
          <a:blip r:embed="rId2"/>
          <a:stretch>
            <a:fillRect/>
          </a:stretch>
        </p:blipFill>
        <p:spPr>
          <a:xfrm>
            <a:off x="1187532" y="723900"/>
            <a:ext cx="9892146" cy="4928755"/>
          </a:xfrm>
        </p:spPr>
      </p:pic>
    </p:spTree>
    <p:extLst>
      <p:ext uri="{BB962C8B-B14F-4D97-AF65-F5344CB8AC3E}">
        <p14:creationId xmlns="" xmlns:p14="http://schemas.microsoft.com/office/powerpoint/2010/main" val="325717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6144" y="454065"/>
            <a:ext cx="10122272" cy="5863607"/>
          </a:xfrm>
        </p:spPr>
        <p:txBody>
          <a:bodyPr>
            <a:normAutofit fontScale="47500" lnSpcReduction="20000"/>
          </a:bodyPr>
          <a:lstStyle/>
          <a:p>
            <a:r>
              <a:rPr lang="en-IN" sz="3400" b="1" dirty="0" smtClean="0">
                <a:latin typeface="Times New Roman" pitchFamily="18" charset="0"/>
                <a:cs typeface="Times New Roman" pitchFamily="18" charset="0"/>
              </a:rPr>
              <a:t>PASCHIMOTTANASANA</a:t>
            </a:r>
            <a:r>
              <a:rPr lang="en-IN" sz="3400" dirty="0" smtClean="0">
                <a:latin typeface="Times New Roman" pitchFamily="18" charset="0"/>
                <a:cs typeface="Times New Roman" pitchFamily="18" charset="0"/>
              </a:rPr>
              <a:t/>
            </a:r>
            <a:br>
              <a:rPr lang="en-IN" sz="3400" dirty="0" smtClean="0">
                <a:latin typeface="Times New Roman" pitchFamily="18" charset="0"/>
                <a:cs typeface="Times New Roman" pitchFamily="18" charset="0"/>
              </a:rPr>
            </a:br>
            <a:r>
              <a:rPr lang="en-IN" sz="3400" dirty="0" err="1" smtClean="0">
                <a:latin typeface="Times New Roman" pitchFamily="18" charset="0"/>
                <a:cs typeface="Times New Roman" pitchFamily="18" charset="0"/>
              </a:rPr>
              <a:t>Paschima</a:t>
            </a:r>
            <a:r>
              <a:rPr lang="en-IN" sz="3400" dirty="0" smtClean="0">
                <a:latin typeface="Times New Roman" pitchFamily="18" charset="0"/>
                <a:cs typeface="Times New Roman" pitchFamily="18" charset="0"/>
              </a:rPr>
              <a:t> means back or west, '</a:t>
            </a:r>
            <a:r>
              <a:rPr lang="en-IN" sz="3400" dirty="0" err="1" smtClean="0">
                <a:latin typeface="Times New Roman" pitchFamily="18" charset="0"/>
                <a:cs typeface="Times New Roman" pitchFamily="18" charset="0"/>
              </a:rPr>
              <a:t>uttana</a:t>
            </a:r>
            <a:r>
              <a:rPr lang="en-IN" sz="3400" dirty="0" smtClean="0">
                <a:latin typeface="Times New Roman" pitchFamily="18" charset="0"/>
                <a:cs typeface="Times New Roman" pitchFamily="18" charset="0"/>
              </a:rPr>
              <a:t>' means to stretch, in this posture back stretches nicely, so-called back stretching pose. This posture also called as </a:t>
            </a:r>
            <a:r>
              <a:rPr lang="en-IN" sz="3400" dirty="0" err="1" smtClean="0">
                <a:latin typeface="Times New Roman" pitchFamily="18" charset="0"/>
                <a:cs typeface="Times New Roman" pitchFamily="18" charset="0"/>
              </a:rPr>
              <a:t>Ugrasana</a:t>
            </a:r>
            <a:r>
              <a:rPr lang="en-IN" sz="3400" dirty="0" smtClean="0">
                <a:latin typeface="Times New Roman" pitchFamily="18" charset="0"/>
                <a:cs typeface="Times New Roman" pitchFamily="18" charset="0"/>
              </a:rPr>
              <a:t>.</a:t>
            </a:r>
          </a:p>
          <a:p>
            <a:r>
              <a:rPr lang="en-IN" sz="3400" b="1" dirty="0" smtClean="0">
                <a:latin typeface="Times New Roman" pitchFamily="18" charset="0"/>
                <a:cs typeface="Times New Roman" pitchFamily="18" charset="0"/>
              </a:rPr>
              <a:t>ARDHA MATSYENDRASANA (HALF-SPINAL TWIST POSE)</a:t>
            </a:r>
            <a:r>
              <a:rPr lang="en-IN" sz="3400" dirty="0" smtClean="0">
                <a:latin typeface="Times New Roman" pitchFamily="18" charset="0"/>
                <a:cs typeface="Times New Roman" pitchFamily="18" charset="0"/>
              </a:rPr>
              <a:t/>
            </a:r>
            <a:br>
              <a:rPr lang="en-IN" sz="3400" dirty="0" smtClean="0">
                <a:latin typeface="Times New Roman" pitchFamily="18" charset="0"/>
                <a:cs typeface="Times New Roman" pitchFamily="18" charset="0"/>
              </a:rPr>
            </a:br>
            <a:r>
              <a:rPr lang="en-IN" sz="3400" dirty="0" smtClean="0">
                <a:latin typeface="Times New Roman" pitchFamily="18" charset="0"/>
                <a:cs typeface="Times New Roman" pitchFamily="18" charset="0"/>
              </a:rPr>
              <a:t>Great yogi </a:t>
            </a:r>
            <a:r>
              <a:rPr lang="en-IN" sz="3400" dirty="0" err="1" smtClean="0">
                <a:latin typeface="Times New Roman" pitchFamily="18" charset="0"/>
                <a:cs typeface="Times New Roman" pitchFamily="18" charset="0"/>
              </a:rPr>
              <a:t>Matsyendra</a:t>
            </a:r>
            <a:r>
              <a:rPr lang="en-IN" sz="3400" dirty="0" smtClean="0">
                <a:latin typeface="Times New Roman" pitchFamily="18" charset="0"/>
                <a:cs typeface="Times New Roman" pitchFamily="18" charset="0"/>
              </a:rPr>
              <a:t> </a:t>
            </a:r>
            <a:r>
              <a:rPr lang="en-IN" sz="3400" dirty="0" err="1" smtClean="0">
                <a:latin typeface="Times New Roman" pitchFamily="18" charset="0"/>
                <a:cs typeface="Times New Roman" pitchFamily="18" charset="0"/>
              </a:rPr>
              <a:t>Nath</a:t>
            </a:r>
            <a:r>
              <a:rPr lang="en-IN" sz="3400" dirty="0" smtClean="0">
                <a:latin typeface="Times New Roman" pitchFamily="18" charset="0"/>
                <a:cs typeface="Times New Roman" pitchFamily="18" charset="0"/>
              </a:rPr>
              <a:t> did meditation in this posture. So this posture called as </a:t>
            </a:r>
            <a:r>
              <a:rPr lang="en-IN" sz="3400" dirty="0" err="1" smtClean="0">
                <a:latin typeface="Times New Roman" pitchFamily="18" charset="0"/>
                <a:cs typeface="Times New Roman" pitchFamily="18" charset="0"/>
              </a:rPr>
              <a:t>Ardha</a:t>
            </a:r>
            <a:r>
              <a:rPr lang="en-IN" sz="3400" dirty="0" smtClean="0">
                <a:latin typeface="Times New Roman" pitchFamily="18" charset="0"/>
                <a:cs typeface="Times New Roman" pitchFamily="18" charset="0"/>
              </a:rPr>
              <a:t> </a:t>
            </a:r>
            <a:r>
              <a:rPr lang="en-IN" sz="3400" dirty="0" err="1" smtClean="0">
                <a:latin typeface="Times New Roman" pitchFamily="18" charset="0"/>
                <a:cs typeface="Times New Roman" pitchFamily="18" charset="0"/>
              </a:rPr>
              <a:t>Matsyendrasana</a:t>
            </a:r>
            <a:r>
              <a:rPr lang="en-IN" sz="3400" dirty="0" smtClean="0">
                <a:latin typeface="Times New Roman" pitchFamily="18" charset="0"/>
                <a:cs typeface="Times New Roman" pitchFamily="18" charset="0"/>
              </a:rPr>
              <a:t>.</a:t>
            </a:r>
          </a:p>
          <a:p>
            <a:r>
              <a:rPr lang="en-IN" sz="3400" b="1" dirty="0" smtClean="0">
                <a:latin typeface="Times New Roman" pitchFamily="18" charset="0"/>
                <a:cs typeface="Times New Roman" pitchFamily="18" charset="0"/>
              </a:rPr>
              <a:t>PADMASANA</a:t>
            </a:r>
            <a:r>
              <a:rPr lang="en-IN" sz="3400" dirty="0" smtClean="0">
                <a:latin typeface="Times New Roman" pitchFamily="18" charset="0"/>
                <a:cs typeface="Times New Roman" pitchFamily="18" charset="0"/>
              </a:rPr>
              <a:t/>
            </a:r>
            <a:br>
              <a:rPr lang="en-IN" sz="3400" dirty="0" smtClean="0">
                <a:latin typeface="Times New Roman" pitchFamily="18" charset="0"/>
                <a:cs typeface="Times New Roman" pitchFamily="18" charset="0"/>
              </a:rPr>
            </a:br>
            <a:r>
              <a:rPr lang="en-IN" sz="3400" dirty="0" smtClean="0">
                <a:latin typeface="Times New Roman" pitchFamily="18" charset="0"/>
                <a:cs typeface="Times New Roman" pitchFamily="18" charset="0"/>
              </a:rPr>
              <a:t>'</a:t>
            </a:r>
            <a:r>
              <a:rPr lang="en-IN" sz="3400" dirty="0" err="1" smtClean="0">
                <a:latin typeface="Times New Roman" pitchFamily="18" charset="0"/>
                <a:cs typeface="Times New Roman" pitchFamily="18" charset="0"/>
              </a:rPr>
              <a:t>Padma</a:t>
            </a:r>
            <a:r>
              <a:rPr lang="en-IN" sz="3400" dirty="0" smtClean="0">
                <a:latin typeface="Times New Roman" pitchFamily="18" charset="0"/>
                <a:cs typeface="Times New Roman" pitchFamily="18" charset="0"/>
              </a:rPr>
              <a:t>' means lotus, the final position of this posture looks like lotus, so it is called </a:t>
            </a:r>
            <a:r>
              <a:rPr lang="en-IN" sz="3400" dirty="0" err="1" smtClean="0">
                <a:latin typeface="Times New Roman" pitchFamily="18" charset="0"/>
                <a:cs typeface="Times New Roman" pitchFamily="18" charset="0"/>
              </a:rPr>
              <a:t>Padmasana</a:t>
            </a:r>
            <a:r>
              <a:rPr lang="en-IN" sz="3400" dirty="0" smtClean="0">
                <a:latin typeface="Times New Roman" pitchFamily="18" charset="0"/>
                <a:cs typeface="Times New Roman" pitchFamily="18" charset="0"/>
              </a:rPr>
              <a:t>.</a:t>
            </a:r>
          </a:p>
          <a:p>
            <a:r>
              <a:rPr lang="en-IN" sz="3400" b="1" dirty="0" smtClean="0">
                <a:latin typeface="Times New Roman" pitchFamily="18" charset="0"/>
                <a:cs typeface="Times New Roman" pitchFamily="18" charset="0"/>
              </a:rPr>
              <a:t>ANANTA SHAYANASANA</a:t>
            </a:r>
            <a:r>
              <a:rPr lang="en-IN" sz="3400" dirty="0" smtClean="0">
                <a:latin typeface="Times New Roman" pitchFamily="18" charset="0"/>
                <a:cs typeface="Times New Roman" pitchFamily="18" charset="0"/>
              </a:rPr>
              <a:t/>
            </a:r>
            <a:br>
              <a:rPr lang="en-IN" sz="3400" dirty="0" smtClean="0">
                <a:latin typeface="Times New Roman" pitchFamily="18" charset="0"/>
                <a:cs typeface="Times New Roman" pitchFamily="18" charset="0"/>
              </a:rPr>
            </a:br>
            <a:r>
              <a:rPr lang="en-IN" sz="3400" dirty="0" smtClean="0">
                <a:latin typeface="Times New Roman" pitchFamily="18" charset="0"/>
                <a:cs typeface="Times New Roman" pitchFamily="18" charset="0"/>
              </a:rPr>
              <a:t>‘</a:t>
            </a:r>
            <a:r>
              <a:rPr lang="en-IN" sz="3400" dirty="0" err="1" smtClean="0">
                <a:latin typeface="Times New Roman" pitchFamily="18" charset="0"/>
                <a:cs typeface="Times New Roman" pitchFamily="18" charset="0"/>
              </a:rPr>
              <a:t>Ananta</a:t>
            </a:r>
            <a:r>
              <a:rPr lang="en-IN" sz="3400" dirty="0" smtClean="0">
                <a:latin typeface="Times New Roman" pitchFamily="18" charset="0"/>
                <a:cs typeface="Times New Roman" pitchFamily="18" charset="0"/>
              </a:rPr>
              <a:t> </a:t>
            </a:r>
            <a:r>
              <a:rPr lang="en-IN" sz="3400" dirty="0" err="1" smtClean="0">
                <a:latin typeface="Times New Roman" pitchFamily="18" charset="0"/>
                <a:cs typeface="Times New Roman" pitchFamily="18" charset="0"/>
              </a:rPr>
              <a:t>shayana</a:t>
            </a:r>
            <a:r>
              <a:rPr lang="en-IN" sz="3400" dirty="0" smtClean="0">
                <a:latin typeface="Times New Roman" pitchFamily="18" charset="0"/>
                <a:cs typeface="Times New Roman" pitchFamily="18" charset="0"/>
              </a:rPr>
              <a:t>’ refers to Lord Vishnu. During ‘</a:t>
            </a:r>
            <a:r>
              <a:rPr lang="en-IN" sz="3400" dirty="0" err="1" smtClean="0">
                <a:latin typeface="Times New Roman" pitchFamily="18" charset="0"/>
                <a:cs typeface="Times New Roman" pitchFamily="18" charset="0"/>
              </a:rPr>
              <a:t>maha</a:t>
            </a:r>
            <a:r>
              <a:rPr lang="en-IN" sz="3400" dirty="0" smtClean="0">
                <a:latin typeface="Times New Roman" pitchFamily="18" charset="0"/>
                <a:cs typeface="Times New Roman" pitchFamily="18" charset="0"/>
              </a:rPr>
              <a:t> </a:t>
            </a:r>
            <a:r>
              <a:rPr lang="en-IN" sz="3400" dirty="0" err="1" smtClean="0">
                <a:latin typeface="Times New Roman" pitchFamily="18" charset="0"/>
                <a:cs typeface="Times New Roman" pitchFamily="18" charset="0"/>
              </a:rPr>
              <a:t>pralaya</a:t>
            </a:r>
            <a:r>
              <a:rPr lang="en-IN" sz="3400" dirty="0" smtClean="0">
                <a:latin typeface="Times New Roman" pitchFamily="18" charset="0"/>
                <a:cs typeface="Times New Roman" pitchFamily="18" charset="0"/>
              </a:rPr>
              <a:t>’ Lord Vishnu slept above ‘</a:t>
            </a:r>
            <a:r>
              <a:rPr lang="en-IN" sz="3400" dirty="0" err="1" smtClean="0">
                <a:latin typeface="Times New Roman" pitchFamily="18" charset="0"/>
                <a:cs typeface="Times New Roman" pitchFamily="18" charset="0"/>
              </a:rPr>
              <a:t>Adishesha</a:t>
            </a:r>
            <a:r>
              <a:rPr lang="en-IN" sz="3400" dirty="0" smtClean="0">
                <a:latin typeface="Times New Roman" pitchFamily="18" charset="0"/>
                <a:cs typeface="Times New Roman" pitchFamily="18" charset="0"/>
              </a:rPr>
              <a:t>’(1000 headed serpent) in this position. So this posture called as </a:t>
            </a:r>
            <a:r>
              <a:rPr lang="en-IN" sz="3400" dirty="0" err="1" smtClean="0">
                <a:latin typeface="Times New Roman" pitchFamily="18" charset="0"/>
                <a:cs typeface="Times New Roman" pitchFamily="18" charset="0"/>
              </a:rPr>
              <a:t>Ananta</a:t>
            </a:r>
            <a:r>
              <a:rPr lang="en-IN" sz="3400" dirty="0" smtClean="0">
                <a:latin typeface="Times New Roman" pitchFamily="18" charset="0"/>
                <a:cs typeface="Times New Roman" pitchFamily="18" charset="0"/>
              </a:rPr>
              <a:t> </a:t>
            </a:r>
            <a:r>
              <a:rPr lang="en-IN" sz="3400" dirty="0" err="1" smtClean="0">
                <a:latin typeface="Times New Roman" pitchFamily="18" charset="0"/>
                <a:cs typeface="Times New Roman" pitchFamily="18" charset="0"/>
              </a:rPr>
              <a:t>Shayanasana</a:t>
            </a:r>
            <a:r>
              <a:rPr lang="en-IN" sz="3400" dirty="0" smtClean="0">
                <a:latin typeface="Times New Roman" pitchFamily="18" charset="0"/>
                <a:cs typeface="Times New Roman" pitchFamily="18" charset="0"/>
              </a:rPr>
              <a:t>.</a:t>
            </a:r>
          </a:p>
          <a:p>
            <a:r>
              <a:rPr lang="en-IN" sz="3400" b="1" dirty="0" smtClean="0">
                <a:latin typeface="Times New Roman" pitchFamily="18" charset="0"/>
                <a:cs typeface="Times New Roman" pitchFamily="18" charset="0"/>
              </a:rPr>
              <a:t>PAVANA MUKTASANA</a:t>
            </a:r>
            <a:r>
              <a:rPr lang="en-IN" sz="3400" dirty="0" smtClean="0">
                <a:latin typeface="Times New Roman" pitchFamily="18" charset="0"/>
                <a:cs typeface="Times New Roman" pitchFamily="18" charset="0"/>
              </a:rPr>
              <a:t/>
            </a:r>
            <a:br>
              <a:rPr lang="en-IN" sz="3400" dirty="0" smtClean="0">
                <a:latin typeface="Times New Roman" pitchFamily="18" charset="0"/>
                <a:cs typeface="Times New Roman" pitchFamily="18" charset="0"/>
              </a:rPr>
            </a:br>
            <a:r>
              <a:rPr lang="en-IN" sz="3400" dirty="0" smtClean="0">
                <a:latin typeface="Times New Roman" pitchFamily="18" charset="0"/>
                <a:cs typeface="Times New Roman" pitchFamily="18" charset="0"/>
              </a:rPr>
              <a:t>In Sanskrit ‘</a:t>
            </a:r>
            <a:r>
              <a:rPr lang="en-IN" sz="3400" dirty="0" err="1" smtClean="0">
                <a:latin typeface="Times New Roman" pitchFamily="18" charset="0"/>
                <a:cs typeface="Times New Roman" pitchFamily="18" charset="0"/>
              </a:rPr>
              <a:t>Pawan</a:t>
            </a:r>
            <a:r>
              <a:rPr lang="en-IN" sz="3400" dirty="0" smtClean="0">
                <a:latin typeface="Times New Roman" pitchFamily="18" charset="0"/>
                <a:cs typeface="Times New Roman" pitchFamily="18" charset="0"/>
              </a:rPr>
              <a:t>’ means wind, ‘</a:t>
            </a:r>
            <a:r>
              <a:rPr lang="en-IN" sz="3400" dirty="0" err="1" smtClean="0">
                <a:latin typeface="Times New Roman" pitchFamily="18" charset="0"/>
                <a:cs typeface="Times New Roman" pitchFamily="18" charset="0"/>
              </a:rPr>
              <a:t>Mukta</a:t>
            </a:r>
            <a:r>
              <a:rPr lang="en-IN" sz="3400" dirty="0" smtClean="0">
                <a:latin typeface="Times New Roman" pitchFamily="18" charset="0"/>
                <a:cs typeface="Times New Roman" pitchFamily="18" charset="0"/>
              </a:rPr>
              <a:t>’ means release. This posture is very useful in removing wind from the intestines and stomach. So this posture called as "</a:t>
            </a:r>
            <a:r>
              <a:rPr lang="en-IN" sz="3400" dirty="0" err="1" smtClean="0">
                <a:latin typeface="Times New Roman" pitchFamily="18" charset="0"/>
                <a:cs typeface="Times New Roman" pitchFamily="18" charset="0"/>
              </a:rPr>
              <a:t>Pawan</a:t>
            </a:r>
            <a:r>
              <a:rPr lang="en-IN" sz="3400" dirty="0" smtClean="0">
                <a:latin typeface="Times New Roman" pitchFamily="18" charset="0"/>
                <a:cs typeface="Times New Roman" pitchFamily="18" charset="0"/>
              </a:rPr>
              <a:t> </a:t>
            </a:r>
            <a:r>
              <a:rPr lang="en-IN" sz="3400" dirty="0" err="1" smtClean="0">
                <a:latin typeface="Times New Roman" pitchFamily="18" charset="0"/>
                <a:cs typeface="Times New Roman" pitchFamily="18" charset="0"/>
              </a:rPr>
              <a:t>muktasana</a:t>
            </a:r>
            <a:r>
              <a:rPr lang="en-IN" sz="3400" dirty="0" smtClean="0">
                <a:latin typeface="Times New Roman" pitchFamily="18" charset="0"/>
                <a:cs typeface="Times New Roman" pitchFamily="18" charset="0"/>
              </a:rPr>
              <a:t>".</a:t>
            </a:r>
          </a:p>
          <a:p>
            <a:r>
              <a:rPr lang="en-IN" sz="3400" b="1" dirty="0" smtClean="0">
                <a:latin typeface="Times New Roman" pitchFamily="18" charset="0"/>
                <a:cs typeface="Times New Roman" pitchFamily="18" charset="0"/>
              </a:rPr>
              <a:t>PURVAUTTANASAN</a:t>
            </a:r>
            <a:r>
              <a:rPr lang="en-IN" sz="3400" dirty="0" smtClean="0">
                <a:latin typeface="Times New Roman" pitchFamily="18" charset="0"/>
                <a:cs typeface="Times New Roman" pitchFamily="18" charset="0"/>
              </a:rPr>
              <a:t/>
            </a:r>
            <a:br>
              <a:rPr lang="en-IN" sz="3400" dirty="0" smtClean="0">
                <a:latin typeface="Times New Roman" pitchFamily="18" charset="0"/>
                <a:cs typeface="Times New Roman" pitchFamily="18" charset="0"/>
              </a:rPr>
            </a:br>
            <a:r>
              <a:rPr lang="en-IN" sz="3400" dirty="0" smtClean="0">
                <a:latin typeface="Times New Roman" pitchFamily="18" charset="0"/>
                <a:cs typeface="Times New Roman" pitchFamily="18" charset="0"/>
              </a:rPr>
              <a:t>‘</a:t>
            </a:r>
            <a:r>
              <a:rPr lang="en-IN" sz="3400" dirty="0" err="1" smtClean="0">
                <a:latin typeface="Times New Roman" pitchFamily="18" charset="0"/>
                <a:cs typeface="Times New Roman" pitchFamily="18" charset="0"/>
              </a:rPr>
              <a:t>Purva</a:t>
            </a:r>
            <a:r>
              <a:rPr lang="en-IN" sz="3400" dirty="0" smtClean="0">
                <a:latin typeface="Times New Roman" pitchFamily="18" charset="0"/>
                <a:cs typeface="Times New Roman" pitchFamily="18" charset="0"/>
              </a:rPr>
              <a:t>’ refers to the front part of the </a:t>
            </a:r>
            <a:r>
              <a:rPr lang="en-IN" sz="3400" dirty="0" err="1" smtClean="0">
                <a:latin typeface="Times New Roman" pitchFamily="18" charset="0"/>
                <a:cs typeface="Times New Roman" pitchFamily="18" charset="0"/>
              </a:rPr>
              <a:t>body.‘Uttana</a:t>
            </a:r>
            <a:r>
              <a:rPr lang="en-IN" sz="3400" dirty="0" smtClean="0">
                <a:latin typeface="Times New Roman" pitchFamily="18" charset="0"/>
                <a:cs typeface="Times New Roman" pitchFamily="18" charset="0"/>
              </a:rPr>
              <a:t>’ means raising. The front part of the body is rising in the final position of this posture, so it’s called "</a:t>
            </a:r>
            <a:r>
              <a:rPr lang="en-IN" sz="3400" dirty="0" err="1" smtClean="0">
                <a:latin typeface="Times New Roman" pitchFamily="18" charset="0"/>
                <a:cs typeface="Times New Roman" pitchFamily="18" charset="0"/>
              </a:rPr>
              <a:t>Purvottanasana</a:t>
            </a:r>
            <a:r>
              <a:rPr lang="en-IN" sz="3400" dirty="0" smtClean="0">
                <a:latin typeface="Times New Roman" pitchFamily="18" charset="0"/>
                <a:cs typeface="Times New Roman" pitchFamily="18" charset="0"/>
              </a:rPr>
              <a:t>".</a:t>
            </a:r>
          </a:p>
          <a:p>
            <a:r>
              <a:rPr lang="en-IN" sz="3400" b="1" dirty="0" smtClean="0">
                <a:latin typeface="Times New Roman" pitchFamily="18" charset="0"/>
                <a:cs typeface="Times New Roman" pitchFamily="18" charset="0"/>
              </a:rPr>
              <a:t>VRKSHAASANA(TREE POSTURE)</a:t>
            </a:r>
            <a:r>
              <a:rPr lang="en-IN" sz="3400" dirty="0" smtClean="0">
                <a:latin typeface="Times New Roman" pitchFamily="18" charset="0"/>
                <a:cs typeface="Times New Roman" pitchFamily="18" charset="0"/>
              </a:rPr>
              <a:t/>
            </a:r>
            <a:br>
              <a:rPr lang="en-IN" sz="3400" dirty="0" smtClean="0">
                <a:latin typeface="Times New Roman" pitchFamily="18" charset="0"/>
                <a:cs typeface="Times New Roman" pitchFamily="18" charset="0"/>
              </a:rPr>
            </a:br>
            <a:r>
              <a:rPr lang="en-IN" sz="3400" dirty="0" smtClean="0">
                <a:latin typeface="Times New Roman" pitchFamily="18" charset="0"/>
                <a:cs typeface="Times New Roman" pitchFamily="18" charset="0"/>
              </a:rPr>
              <a:t>'</a:t>
            </a:r>
            <a:r>
              <a:rPr lang="en-IN" sz="3400" dirty="0" err="1" smtClean="0">
                <a:latin typeface="Times New Roman" pitchFamily="18" charset="0"/>
                <a:cs typeface="Times New Roman" pitchFamily="18" charset="0"/>
              </a:rPr>
              <a:t>Vrksha</a:t>
            </a:r>
            <a:r>
              <a:rPr lang="en-IN" sz="3400" dirty="0" smtClean="0">
                <a:latin typeface="Times New Roman" pitchFamily="18" charset="0"/>
                <a:cs typeface="Times New Roman" pitchFamily="18" charset="0"/>
              </a:rPr>
              <a:t>' means tree, the final position of the posture resembles a tree. So it is called </a:t>
            </a:r>
            <a:r>
              <a:rPr lang="en-IN" sz="3400" dirty="0" err="1" smtClean="0">
                <a:latin typeface="Times New Roman" pitchFamily="18" charset="0"/>
                <a:cs typeface="Times New Roman" pitchFamily="18" charset="0"/>
              </a:rPr>
              <a:t>Vrkshasana</a:t>
            </a:r>
            <a:r>
              <a:rPr lang="en-IN" sz="3400" dirty="0" smtClean="0">
                <a:latin typeface="Times New Roman" pitchFamily="18" charset="0"/>
                <a:cs typeface="Times New Roman" pitchFamily="18" charset="0"/>
              </a:rPr>
              <a:t> or one leg stand.</a:t>
            </a:r>
          </a:p>
          <a:p>
            <a:r>
              <a:rPr lang="en-IN" sz="3400" b="1" dirty="0" smtClean="0">
                <a:latin typeface="Times New Roman" pitchFamily="18" charset="0"/>
                <a:cs typeface="Times New Roman" pitchFamily="18" charset="0"/>
              </a:rPr>
              <a:t>GARUDASANA (EAGLE POSE)</a:t>
            </a:r>
          </a:p>
          <a:p>
            <a:r>
              <a:rPr lang="en-IN" sz="3400" dirty="0" smtClean="0">
                <a:latin typeface="Times New Roman" pitchFamily="18" charset="0"/>
                <a:cs typeface="Times New Roman" pitchFamily="18" charset="0"/>
              </a:rPr>
              <a:t>Garuda is the vehicle of Lord Vishnu. This posture resembles </a:t>
            </a:r>
            <a:r>
              <a:rPr lang="en-IN" sz="3400" dirty="0" err="1" smtClean="0">
                <a:latin typeface="Times New Roman" pitchFamily="18" charset="0"/>
                <a:cs typeface="Times New Roman" pitchFamily="18" charset="0"/>
              </a:rPr>
              <a:t>garuda</a:t>
            </a:r>
            <a:r>
              <a:rPr lang="en-IN" sz="3400" dirty="0" smtClean="0">
                <a:latin typeface="Times New Roman" pitchFamily="18" charset="0"/>
                <a:cs typeface="Times New Roman" pitchFamily="18" charset="0"/>
              </a:rPr>
              <a:t> or eagle so it’s called as </a:t>
            </a:r>
            <a:r>
              <a:rPr lang="en-IN" sz="3400" dirty="0" err="1" smtClean="0">
                <a:latin typeface="Times New Roman" pitchFamily="18" charset="0"/>
                <a:cs typeface="Times New Roman" pitchFamily="18" charset="0"/>
              </a:rPr>
              <a:t>Garudasana</a:t>
            </a:r>
            <a:r>
              <a:rPr lang="en-IN" sz="3400" dirty="0" smtClean="0">
                <a:latin typeface="Times New Roman" pitchFamily="18" charset="0"/>
                <a:cs typeface="Times New Roman" pitchFamily="18" charset="0"/>
              </a:rPr>
              <a:t>.</a:t>
            </a:r>
          </a:p>
          <a:p>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34801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1078</TotalTime>
  <Words>301</Words>
  <Application>Microsoft Office PowerPoint</Application>
  <PresentationFormat>Custom</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Physical Education Art and Integrated Project</vt:lpstr>
      <vt:lpstr>Content</vt:lpstr>
      <vt:lpstr>Introduction To Yoga:</vt:lpstr>
      <vt:lpstr>History Of Yoga. </vt:lpstr>
      <vt:lpstr>A detailed look at different forms of yoga:</vt:lpstr>
      <vt:lpstr>Slide 6</vt:lpstr>
      <vt:lpstr>      TYPE OF YOGA ASANAS  </vt:lpstr>
      <vt:lpstr>Slide 8</vt:lpstr>
      <vt:lpstr>Slide 9</vt:lpstr>
      <vt:lpstr>ThankYou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Trainning</dc:title>
  <dc:creator>Sidhant</dc:creator>
  <cp:lastModifiedBy>HP</cp:lastModifiedBy>
  <cp:revision>113</cp:revision>
  <dcterms:created xsi:type="dcterms:W3CDTF">2021-04-06T05:23:15Z</dcterms:created>
  <dcterms:modified xsi:type="dcterms:W3CDTF">2021-11-09T16:16:56Z</dcterms:modified>
</cp:coreProperties>
</file>