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80" d="100"/>
          <a:sy n="80" d="100"/>
        </p:scale>
        <p:origin x="7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509D-3693-2AE6-2374-0EB76C430A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7E9D8C-9D8B-F292-98A2-9F74A9CB2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452E4C-6D1B-7ACE-F131-DD6AF6C952A2}"/>
              </a:ext>
            </a:extLst>
          </p:cNvPr>
          <p:cNvSpPr>
            <a:spLocks noGrp="1"/>
          </p:cNvSpPr>
          <p:nvPr>
            <p:ph type="dt" sz="half" idx="10"/>
          </p:nvPr>
        </p:nvSpPr>
        <p:spPr/>
        <p:txBody>
          <a:bodyPr/>
          <a:lstStyle/>
          <a:p>
            <a:fld id="{285038A6-C042-4A9E-AC43-0EB0ED163A33}" type="datetimeFigureOut">
              <a:rPr lang="en-US" smtClean="0"/>
              <a:t>11/13/2023</a:t>
            </a:fld>
            <a:endParaRPr lang="en-US"/>
          </a:p>
        </p:txBody>
      </p:sp>
      <p:sp>
        <p:nvSpPr>
          <p:cNvPr id="5" name="Footer Placeholder 4">
            <a:extLst>
              <a:ext uri="{FF2B5EF4-FFF2-40B4-BE49-F238E27FC236}">
                <a16:creationId xmlns:a16="http://schemas.microsoft.com/office/drawing/2014/main" id="{ED09F289-90D2-16A5-8A0B-5CBE37897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0725BC-F0E8-F71A-E968-B7A0E98ABED2}"/>
              </a:ext>
            </a:extLst>
          </p:cNvPr>
          <p:cNvSpPr>
            <a:spLocks noGrp="1"/>
          </p:cNvSpPr>
          <p:nvPr>
            <p:ph type="sldNum" sz="quarter" idx="12"/>
          </p:nvPr>
        </p:nvSpPr>
        <p:spPr/>
        <p:txBody>
          <a:bodyPr/>
          <a:lstStyle/>
          <a:p>
            <a:fld id="{7C4FD415-2F06-4815-BEE2-DB5768252ACA}" type="slidenum">
              <a:rPr lang="en-US" smtClean="0"/>
              <a:t>‹#›</a:t>
            </a:fld>
            <a:endParaRPr lang="en-US"/>
          </a:p>
        </p:txBody>
      </p:sp>
    </p:spTree>
    <p:extLst>
      <p:ext uri="{BB962C8B-B14F-4D97-AF65-F5344CB8AC3E}">
        <p14:creationId xmlns:p14="http://schemas.microsoft.com/office/powerpoint/2010/main" val="401947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4C07-FA65-40F8-59DB-A6CD18AB61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A97A99-517A-C4A0-4C5F-08FBA81FFD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77618-5A30-6666-5F3D-CCF635A6A3C1}"/>
              </a:ext>
            </a:extLst>
          </p:cNvPr>
          <p:cNvSpPr>
            <a:spLocks noGrp="1"/>
          </p:cNvSpPr>
          <p:nvPr>
            <p:ph type="dt" sz="half" idx="10"/>
          </p:nvPr>
        </p:nvSpPr>
        <p:spPr/>
        <p:txBody>
          <a:bodyPr/>
          <a:lstStyle/>
          <a:p>
            <a:fld id="{285038A6-C042-4A9E-AC43-0EB0ED163A33}" type="datetimeFigureOut">
              <a:rPr lang="en-US" smtClean="0"/>
              <a:t>11/13/2023</a:t>
            </a:fld>
            <a:endParaRPr lang="en-US"/>
          </a:p>
        </p:txBody>
      </p:sp>
      <p:sp>
        <p:nvSpPr>
          <p:cNvPr id="5" name="Footer Placeholder 4">
            <a:extLst>
              <a:ext uri="{FF2B5EF4-FFF2-40B4-BE49-F238E27FC236}">
                <a16:creationId xmlns:a16="http://schemas.microsoft.com/office/drawing/2014/main" id="{EECA9E72-FCAB-4CC6-5D7E-559B7E55F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77DF4-66B9-346D-DD34-6D0950CFCDB5}"/>
              </a:ext>
            </a:extLst>
          </p:cNvPr>
          <p:cNvSpPr>
            <a:spLocks noGrp="1"/>
          </p:cNvSpPr>
          <p:nvPr>
            <p:ph type="sldNum" sz="quarter" idx="12"/>
          </p:nvPr>
        </p:nvSpPr>
        <p:spPr/>
        <p:txBody>
          <a:bodyPr/>
          <a:lstStyle/>
          <a:p>
            <a:fld id="{7C4FD415-2F06-4815-BEE2-DB5768252ACA}" type="slidenum">
              <a:rPr lang="en-US" smtClean="0"/>
              <a:t>‹#›</a:t>
            </a:fld>
            <a:endParaRPr lang="en-US"/>
          </a:p>
        </p:txBody>
      </p:sp>
    </p:spTree>
    <p:extLst>
      <p:ext uri="{BB962C8B-B14F-4D97-AF65-F5344CB8AC3E}">
        <p14:creationId xmlns:p14="http://schemas.microsoft.com/office/powerpoint/2010/main" val="3089462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BB3FE3-79C4-E0ED-3228-0653EE918C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0F6050-C041-72B9-E246-23CEF3FE74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FCD972-291E-950C-1CA8-39675C6BC84C}"/>
              </a:ext>
            </a:extLst>
          </p:cNvPr>
          <p:cNvSpPr>
            <a:spLocks noGrp="1"/>
          </p:cNvSpPr>
          <p:nvPr>
            <p:ph type="dt" sz="half" idx="10"/>
          </p:nvPr>
        </p:nvSpPr>
        <p:spPr/>
        <p:txBody>
          <a:bodyPr/>
          <a:lstStyle/>
          <a:p>
            <a:fld id="{285038A6-C042-4A9E-AC43-0EB0ED163A33}" type="datetimeFigureOut">
              <a:rPr lang="en-US" smtClean="0"/>
              <a:t>11/13/2023</a:t>
            </a:fld>
            <a:endParaRPr lang="en-US"/>
          </a:p>
        </p:txBody>
      </p:sp>
      <p:sp>
        <p:nvSpPr>
          <p:cNvPr id="5" name="Footer Placeholder 4">
            <a:extLst>
              <a:ext uri="{FF2B5EF4-FFF2-40B4-BE49-F238E27FC236}">
                <a16:creationId xmlns:a16="http://schemas.microsoft.com/office/drawing/2014/main" id="{D3622C81-4D3D-A6BD-CD21-C1F98B67BD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FAE4E0-706B-3ACB-4BE4-0BC6D2F3D0D5}"/>
              </a:ext>
            </a:extLst>
          </p:cNvPr>
          <p:cNvSpPr>
            <a:spLocks noGrp="1"/>
          </p:cNvSpPr>
          <p:nvPr>
            <p:ph type="sldNum" sz="quarter" idx="12"/>
          </p:nvPr>
        </p:nvSpPr>
        <p:spPr/>
        <p:txBody>
          <a:bodyPr/>
          <a:lstStyle/>
          <a:p>
            <a:fld id="{7C4FD415-2F06-4815-BEE2-DB5768252ACA}" type="slidenum">
              <a:rPr lang="en-US" smtClean="0"/>
              <a:t>‹#›</a:t>
            </a:fld>
            <a:endParaRPr lang="en-US"/>
          </a:p>
        </p:txBody>
      </p:sp>
    </p:spTree>
    <p:extLst>
      <p:ext uri="{BB962C8B-B14F-4D97-AF65-F5344CB8AC3E}">
        <p14:creationId xmlns:p14="http://schemas.microsoft.com/office/powerpoint/2010/main" val="2482513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4EB9-1CA3-282D-E5E6-03A725632A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6D66EA-0F7C-60EE-17C5-610B08A582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33979-DD17-414B-5BFE-355F795F1382}"/>
              </a:ext>
            </a:extLst>
          </p:cNvPr>
          <p:cNvSpPr>
            <a:spLocks noGrp="1"/>
          </p:cNvSpPr>
          <p:nvPr>
            <p:ph type="dt" sz="half" idx="10"/>
          </p:nvPr>
        </p:nvSpPr>
        <p:spPr/>
        <p:txBody>
          <a:bodyPr/>
          <a:lstStyle/>
          <a:p>
            <a:fld id="{285038A6-C042-4A9E-AC43-0EB0ED163A33}" type="datetimeFigureOut">
              <a:rPr lang="en-US" smtClean="0"/>
              <a:t>11/13/2023</a:t>
            </a:fld>
            <a:endParaRPr lang="en-US"/>
          </a:p>
        </p:txBody>
      </p:sp>
      <p:sp>
        <p:nvSpPr>
          <p:cNvPr id="5" name="Footer Placeholder 4">
            <a:extLst>
              <a:ext uri="{FF2B5EF4-FFF2-40B4-BE49-F238E27FC236}">
                <a16:creationId xmlns:a16="http://schemas.microsoft.com/office/drawing/2014/main" id="{D39FC62A-EC9F-681D-76A9-89A7FA9CC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7AB3AB-94DA-A58C-0A45-45B0A994162F}"/>
              </a:ext>
            </a:extLst>
          </p:cNvPr>
          <p:cNvSpPr>
            <a:spLocks noGrp="1"/>
          </p:cNvSpPr>
          <p:nvPr>
            <p:ph type="sldNum" sz="quarter" idx="12"/>
          </p:nvPr>
        </p:nvSpPr>
        <p:spPr/>
        <p:txBody>
          <a:bodyPr/>
          <a:lstStyle/>
          <a:p>
            <a:fld id="{7C4FD415-2F06-4815-BEE2-DB5768252ACA}" type="slidenum">
              <a:rPr lang="en-US" smtClean="0"/>
              <a:t>‹#›</a:t>
            </a:fld>
            <a:endParaRPr lang="en-US"/>
          </a:p>
        </p:txBody>
      </p:sp>
    </p:spTree>
    <p:extLst>
      <p:ext uri="{BB962C8B-B14F-4D97-AF65-F5344CB8AC3E}">
        <p14:creationId xmlns:p14="http://schemas.microsoft.com/office/powerpoint/2010/main" val="3781833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86374-CB9C-96D6-1DAC-400CF9B12A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BCCB0D-4A24-6B21-69E4-955039B062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E6BED2-88D8-E2CD-F8BC-D6E540232981}"/>
              </a:ext>
            </a:extLst>
          </p:cNvPr>
          <p:cNvSpPr>
            <a:spLocks noGrp="1"/>
          </p:cNvSpPr>
          <p:nvPr>
            <p:ph type="dt" sz="half" idx="10"/>
          </p:nvPr>
        </p:nvSpPr>
        <p:spPr/>
        <p:txBody>
          <a:bodyPr/>
          <a:lstStyle/>
          <a:p>
            <a:fld id="{285038A6-C042-4A9E-AC43-0EB0ED163A33}" type="datetimeFigureOut">
              <a:rPr lang="en-US" smtClean="0"/>
              <a:t>11/13/2023</a:t>
            </a:fld>
            <a:endParaRPr lang="en-US"/>
          </a:p>
        </p:txBody>
      </p:sp>
      <p:sp>
        <p:nvSpPr>
          <p:cNvPr id="5" name="Footer Placeholder 4">
            <a:extLst>
              <a:ext uri="{FF2B5EF4-FFF2-40B4-BE49-F238E27FC236}">
                <a16:creationId xmlns:a16="http://schemas.microsoft.com/office/drawing/2014/main" id="{65B11E25-CE82-F163-8084-8E69074AC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257AB-8302-C9B5-2AA1-6A93DAC4AE4C}"/>
              </a:ext>
            </a:extLst>
          </p:cNvPr>
          <p:cNvSpPr>
            <a:spLocks noGrp="1"/>
          </p:cNvSpPr>
          <p:nvPr>
            <p:ph type="sldNum" sz="quarter" idx="12"/>
          </p:nvPr>
        </p:nvSpPr>
        <p:spPr/>
        <p:txBody>
          <a:bodyPr/>
          <a:lstStyle/>
          <a:p>
            <a:fld id="{7C4FD415-2F06-4815-BEE2-DB5768252ACA}" type="slidenum">
              <a:rPr lang="en-US" smtClean="0"/>
              <a:t>‹#›</a:t>
            </a:fld>
            <a:endParaRPr lang="en-US"/>
          </a:p>
        </p:txBody>
      </p:sp>
    </p:spTree>
    <p:extLst>
      <p:ext uri="{BB962C8B-B14F-4D97-AF65-F5344CB8AC3E}">
        <p14:creationId xmlns:p14="http://schemas.microsoft.com/office/powerpoint/2010/main" val="2131300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5CDF2-95F8-4CA2-008E-D57D401D02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F8B00F-7D72-CC8D-9725-9B420101AF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605B9B-8DB4-03D5-ACA7-CF4F2A8F54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3C2D52-3C24-CB98-7E7F-58A90DADC433}"/>
              </a:ext>
            </a:extLst>
          </p:cNvPr>
          <p:cNvSpPr>
            <a:spLocks noGrp="1"/>
          </p:cNvSpPr>
          <p:nvPr>
            <p:ph type="dt" sz="half" idx="10"/>
          </p:nvPr>
        </p:nvSpPr>
        <p:spPr/>
        <p:txBody>
          <a:bodyPr/>
          <a:lstStyle/>
          <a:p>
            <a:fld id="{285038A6-C042-4A9E-AC43-0EB0ED163A33}" type="datetimeFigureOut">
              <a:rPr lang="en-US" smtClean="0"/>
              <a:t>11/13/2023</a:t>
            </a:fld>
            <a:endParaRPr lang="en-US"/>
          </a:p>
        </p:txBody>
      </p:sp>
      <p:sp>
        <p:nvSpPr>
          <p:cNvPr id="6" name="Footer Placeholder 5">
            <a:extLst>
              <a:ext uri="{FF2B5EF4-FFF2-40B4-BE49-F238E27FC236}">
                <a16:creationId xmlns:a16="http://schemas.microsoft.com/office/drawing/2014/main" id="{D5725B36-457B-2EB0-A814-B6A9339AFB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E25399-B76B-A14D-AB7C-1AF77926DDBF}"/>
              </a:ext>
            </a:extLst>
          </p:cNvPr>
          <p:cNvSpPr>
            <a:spLocks noGrp="1"/>
          </p:cNvSpPr>
          <p:nvPr>
            <p:ph type="sldNum" sz="quarter" idx="12"/>
          </p:nvPr>
        </p:nvSpPr>
        <p:spPr/>
        <p:txBody>
          <a:bodyPr/>
          <a:lstStyle/>
          <a:p>
            <a:fld id="{7C4FD415-2F06-4815-BEE2-DB5768252ACA}" type="slidenum">
              <a:rPr lang="en-US" smtClean="0"/>
              <a:t>‹#›</a:t>
            </a:fld>
            <a:endParaRPr lang="en-US"/>
          </a:p>
        </p:txBody>
      </p:sp>
    </p:spTree>
    <p:extLst>
      <p:ext uri="{BB962C8B-B14F-4D97-AF65-F5344CB8AC3E}">
        <p14:creationId xmlns:p14="http://schemas.microsoft.com/office/powerpoint/2010/main" val="1712868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C3402-6BCB-7670-9E38-E6AA0A58D8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9027DE-1AF7-BDF2-F6AA-7FCF89C6A5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376871-204F-4E0E-83E1-44D0BA6A88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57D46C-1E9A-7689-8214-A0B9C591EC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778333-2D3B-522C-EEE8-E34543E212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A5D34D-29A0-07CA-4913-45582DE39923}"/>
              </a:ext>
            </a:extLst>
          </p:cNvPr>
          <p:cNvSpPr>
            <a:spLocks noGrp="1"/>
          </p:cNvSpPr>
          <p:nvPr>
            <p:ph type="dt" sz="half" idx="10"/>
          </p:nvPr>
        </p:nvSpPr>
        <p:spPr/>
        <p:txBody>
          <a:bodyPr/>
          <a:lstStyle/>
          <a:p>
            <a:fld id="{285038A6-C042-4A9E-AC43-0EB0ED163A33}" type="datetimeFigureOut">
              <a:rPr lang="en-US" smtClean="0"/>
              <a:t>11/13/2023</a:t>
            </a:fld>
            <a:endParaRPr lang="en-US"/>
          </a:p>
        </p:txBody>
      </p:sp>
      <p:sp>
        <p:nvSpPr>
          <p:cNvPr id="8" name="Footer Placeholder 7">
            <a:extLst>
              <a:ext uri="{FF2B5EF4-FFF2-40B4-BE49-F238E27FC236}">
                <a16:creationId xmlns:a16="http://schemas.microsoft.com/office/drawing/2014/main" id="{B0AA689D-9D02-FF3D-DD49-721A52E349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7128E2-CE4C-E9AB-DB5A-B9CD1EA13705}"/>
              </a:ext>
            </a:extLst>
          </p:cNvPr>
          <p:cNvSpPr>
            <a:spLocks noGrp="1"/>
          </p:cNvSpPr>
          <p:nvPr>
            <p:ph type="sldNum" sz="quarter" idx="12"/>
          </p:nvPr>
        </p:nvSpPr>
        <p:spPr/>
        <p:txBody>
          <a:bodyPr/>
          <a:lstStyle/>
          <a:p>
            <a:fld id="{7C4FD415-2F06-4815-BEE2-DB5768252ACA}" type="slidenum">
              <a:rPr lang="en-US" smtClean="0"/>
              <a:t>‹#›</a:t>
            </a:fld>
            <a:endParaRPr lang="en-US"/>
          </a:p>
        </p:txBody>
      </p:sp>
    </p:spTree>
    <p:extLst>
      <p:ext uri="{BB962C8B-B14F-4D97-AF65-F5344CB8AC3E}">
        <p14:creationId xmlns:p14="http://schemas.microsoft.com/office/powerpoint/2010/main" val="4112480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CA52-CE63-2D7D-4E25-5F69A4317E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FF41C2-7B66-8AA8-CDCF-A532D513CE9E}"/>
              </a:ext>
            </a:extLst>
          </p:cNvPr>
          <p:cNvSpPr>
            <a:spLocks noGrp="1"/>
          </p:cNvSpPr>
          <p:nvPr>
            <p:ph type="dt" sz="half" idx="10"/>
          </p:nvPr>
        </p:nvSpPr>
        <p:spPr/>
        <p:txBody>
          <a:bodyPr/>
          <a:lstStyle/>
          <a:p>
            <a:fld id="{285038A6-C042-4A9E-AC43-0EB0ED163A33}" type="datetimeFigureOut">
              <a:rPr lang="en-US" smtClean="0"/>
              <a:t>11/13/2023</a:t>
            </a:fld>
            <a:endParaRPr lang="en-US"/>
          </a:p>
        </p:txBody>
      </p:sp>
      <p:sp>
        <p:nvSpPr>
          <p:cNvPr id="4" name="Footer Placeholder 3">
            <a:extLst>
              <a:ext uri="{FF2B5EF4-FFF2-40B4-BE49-F238E27FC236}">
                <a16:creationId xmlns:a16="http://schemas.microsoft.com/office/drawing/2014/main" id="{E9847E57-2FDB-4FEF-EFFE-8C9319B565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14806F-5E0F-B49D-9CFE-26AEBC9E8403}"/>
              </a:ext>
            </a:extLst>
          </p:cNvPr>
          <p:cNvSpPr>
            <a:spLocks noGrp="1"/>
          </p:cNvSpPr>
          <p:nvPr>
            <p:ph type="sldNum" sz="quarter" idx="12"/>
          </p:nvPr>
        </p:nvSpPr>
        <p:spPr/>
        <p:txBody>
          <a:bodyPr/>
          <a:lstStyle/>
          <a:p>
            <a:fld id="{7C4FD415-2F06-4815-BEE2-DB5768252ACA}" type="slidenum">
              <a:rPr lang="en-US" smtClean="0"/>
              <a:t>‹#›</a:t>
            </a:fld>
            <a:endParaRPr lang="en-US"/>
          </a:p>
        </p:txBody>
      </p:sp>
    </p:spTree>
    <p:extLst>
      <p:ext uri="{BB962C8B-B14F-4D97-AF65-F5344CB8AC3E}">
        <p14:creationId xmlns:p14="http://schemas.microsoft.com/office/powerpoint/2010/main" val="1683720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7B55E5-1CE8-8A4D-B449-0426062563E2}"/>
              </a:ext>
            </a:extLst>
          </p:cNvPr>
          <p:cNvSpPr>
            <a:spLocks noGrp="1"/>
          </p:cNvSpPr>
          <p:nvPr>
            <p:ph type="dt" sz="half" idx="10"/>
          </p:nvPr>
        </p:nvSpPr>
        <p:spPr/>
        <p:txBody>
          <a:bodyPr/>
          <a:lstStyle/>
          <a:p>
            <a:fld id="{285038A6-C042-4A9E-AC43-0EB0ED163A33}" type="datetimeFigureOut">
              <a:rPr lang="en-US" smtClean="0"/>
              <a:t>11/13/2023</a:t>
            </a:fld>
            <a:endParaRPr lang="en-US"/>
          </a:p>
        </p:txBody>
      </p:sp>
      <p:sp>
        <p:nvSpPr>
          <p:cNvPr id="3" name="Footer Placeholder 2">
            <a:extLst>
              <a:ext uri="{FF2B5EF4-FFF2-40B4-BE49-F238E27FC236}">
                <a16:creationId xmlns:a16="http://schemas.microsoft.com/office/drawing/2014/main" id="{8E933F60-918D-073A-5517-18E4369949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9922C4-CD68-5D76-FEB6-ECCC6EE749C9}"/>
              </a:ext>
            </a:extLst>
          </p:cNvPr>
          <p:cNvSpPr>
            <a:spLocks noGrp="1"/>
          </p:cNvSpPr>
          <p:nvPr>
            <p:ph type="sldNum" sz="quarter" idx="12"/>
          </p:nvPr>
        </p:nvSpPr>
        <p:spPr/>
        <p:txBody>
          <a:bodyPr/>
          <a:lstStyle/>
          <a:p>
            <a:fld id="{7C4FD415-2F06-4815-BEE2-DB5768252ACA}" type="slidenum">
              <a:rPr lang="en-US" smtClean="0"/>
              <a:t>‹#›</a:t>
            </a:fld>
            <a:endParaRPr lang="en-US"/>
          </a:p>
        </p:txBody>
      </p:sp>
    </p:spTree>
    <p:extLst>
      <p:ext uri="{BB962C8B-B14F-4D97-AF65-F5344CB8AC3E}">
        <p14:creationId xmlns:p14="http://schemas.microsoft.com/office/powerpoint/2010/main" val="4186884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EEB46-95A8-F4CB-75E7-FF15ADE65A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7795ED-2F44-1FDE-F996-DAC71D7665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92A8EB-C9A7-FBF2-B73C-BFED6E892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B5177B-005E-2356-CEF6-4F15832DD0F2}"/>
              </a:ext>
            </a:extLst>
          </p:cNvPr>
          <p:cNvSpPr>
            <a:spLocks noGrp="1"/>
          </p:cNvSpPr>
          <p:nvPr>
            <p:ph type="dt" sz="half" idx="10"/>
          </p:nvPr>
        </p:nvSpPr>
        <p:spPr/>
        <p:txBody>
          <a:bodyPr/>
          <a:lstStyle/>
          <a:p>
            <a:fld id="{285038A6-C042-4A9E-AC43-0EB0ED163A33}" type="datetimeFigureOut">
              <a:rPr lang="en-US" smtClean="0"/>
              <a:t>11/13/2023</a:t>
            </a:fld>
            <a:endParaRPr lang="en-US"/>
          </a:p>
        </p:txBody>
      </p:sp>
      <p:sp>
        <p:nvSpPr>
          <p:cNvPr id="6" name="Footer Placeholder 5">
            <a:extLst>
              <a:ext uri="{FF2B5EF4-FFF2-40B4-BE49-F238E27FC236}">
                <a16:creationId xmlns:a16="http://schemas.microsoft.com/office/drawing/2014/main" id="{1E1F7AD0-6155-0496-51C0-22B510B61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7CEE9F-AE99-2FF4-AE5A-27FEAB7DE9D6}"/>
              </a:ext>
            </a:extLst>
          </p:cNvPr>
          <p:cNvSpPr>
            <a:spLocks noGrp="1"/>
          </p:cNvSpPr>
          <p:nvPr>
            <p:ph type="sldNum" sz="quarter" idx="12"/>
          </p:nvPr>
        </p:nvSpPr>
        <p:spPr/>
        <p:txBody>
          <a:bodyPr/>
          <a:lstStyle/>
          <a:p>
            <a:fld id="{7C4FD415-2F06-4815-BEE2-DB5768252ACA}" type="slidenum">
              <a:rPr lang="en-US" smtClean="0"/>
              <a:t>‹#›</a:t>
            </a:fld>
            <a:endParaRPr lang="en-US"/>
          </a:p>
        </p:txBody>
      </p:sp>
    </p:spTree>
    <p:extLst>
      <p:ext uri="{BB962C8B-B14F-4D97-AF65-F5344CB8AC3E}">
        <p14:creationId xmlns:p14="http://schemas.microsoft.com/office/powerpoint/2010/main" val="3793218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FCA74-CA9B-B5B2-AC05-3DE79AD93C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CDB3D3-044F-CB34-B6B4-FFF9A6FCA8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AF6696-F3DE-B398-3DC4-3FFE04DF9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F340A1-23A5-DCAC-2AE4-0E70E918D2AA}"/>
              </a:ext>
            </a:extLst>
          </p:cNvPr>
          <p:cNvSpPr>
            <a:spLocks noGrp="1"/>
          </p:cNvSpPr>
          <p:nvPr>
            <p:ph type="dt" sz="half" idx="10"/>
          </p:nvPr>
        </p:nvSpPr>
        <p:spPr/>
        <p:txBody>
          <a:bodyPr/>
          <a:lstStyle/>
          <a:p>
            <a:fld id="{285038A6-C042-4A9E-AC43-0EB0ED163A33}" type="datetimeFigureOut">
              <a:rPr lang="en-US" smtClean="0"/>
              <a:t>11/13/2023</a:t>
            </a:fld>
            <a:endParaRPr lang="en-US"/>
          </a:p>
        </p:txBody>
      </p:sp>
      <p:sp>
        <p:nvSpPr>
          <p:cNvPr id="6" name="Footer Placeholder 5">
            <a:extLst>
              <a:ext uri="{FF2B5EF4-FFF2-40B4-BE49-F238E27FC236}">
                <a16:creationId xmlns:a16="http://schemas.microsoft.com/office/drawing/2014/main" id="{1E34ECFF-9321-CDF6-86A8-EFA0D9BF4F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9877FB-C434-DF8C-966A-2322069C01F2}"/>
              </a:ext>
            </a:extLst>
          </p:cNvPr>
          <p:cNvSpPr>
            <a:spLocks noGrp="1"/>
          </p:cNvSpPr>
          <p:nvPr>
            <p:ph type="sldNum" sz="quarter" idx="12"/>
          </p:nvPr>
        </p:nvSpPr>
        <p:spPr/>
        <p:txBody>
          <a:bodyPr/>
          <a:lstStyle/>
          <a:p>
            <a:fld id="{7C4FD415-2F06-4815-BEE2-DB5768252ACA}" type="slidenum">
              <a:rPr lang="en-US" smtClean="0"/>
              <a:t>‹#›</a:t>
            </a:fld>
            <a:endParaRPr lang="en-US"/>
          </a:p>
        </p:txBody>
      </p:sp>
    </p:spTree>
    <p:extLst>
      <p:ext uri="{BB962C8B-B14F-4D97-AF65-F5344CB8AC3E}">
        <p14:creationId xmlns:p14="http://schemas.microsoft.com/office/powerpoint/2010/main" val="2856109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9E05F3-3A8C-D44C-0700-4B6190384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608A8C-1A39-0FD1-03D4-553F15CC1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885A3-30D5-6DDF-D192-779B91FFA2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5038A6-C042-4A9E-AC43-0EB0ED163A33}" type="datetimeFigureOut">
              <a:rPr lang="en-US" smtClean="0"/>
              <a:t>11/13/2023</a:t>
            </a:fld>
            <a:endParaRPr lang="en-US"/>
          </a:p>
        </p:txBody>
      </p:sp>
      <p:sp>
        <p:nvSpPr>
          <p:cNvPr id="5" name="Footer Placeholder 4">
            <a:extLst>
              <a:ext uri="{FF2B5EF4-FFF2-40B4-BE49-F238E27FC236}">
                <a16:creationId xmlns:a16="http://schemas.microsoft.com/office/drawing/2014/main" id="{E197A40F-43AA-6B44-137C-86112A67CC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564E0F-14C0-39AF-E9DF-3A635C35ED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4FD415-2F06-4815-BEE2-DB5768252ACA}" type="slidenum">
              <a:rPr lang="en-US" smtClean="0"/>
              <a:t>‹#›</a:t>
            </a:fld>
            <a:endParaRPr lang="en-US"/>
          </a:p>
        </p:txBody>
      </p:sp>
    </p:spTree>
    <p:extLst>
      <p:ext uri="{BB962C8B-B14F-4D97-AF65-F5344CB8AC3E}">
        <p14:creationId xmlns:p14="http://schemas.microsoft.com/office/powerpoint/2010/main" val="1516872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8667-E78F-55FA-F8E8-1B129F13AAF4}"/>
              </a:ext>
            </a:extLst>
          </p:cNvPr>
          <p:cNvSpPr>
            <a:spLocks noGrp="1"/>
          </p:cNvSpPr>
          <p:nvPr>
            <p:ph type="ctrTitle"/>
          </p:nvPr>
        </p:nvSpPr>
        <p:spPr>
          <a:xfrm>
            <a:off x="3066294" y="1"/>
            <a:ext cx="6059411" cy="772812"/>
          </a:xfrm>
        </p:spPr>
        <p:txBody>
          <a:bodyPr>
            <a:normAutofit/>
          </a:bodyPr>
          <a:lstStyle/>
          <a:p>
            <a:r>
              <a:rPr lang="en-US" sz="2400" b="1" dirty="0">
                <a:latin typeface="Arial" panose="020B0604020202020204" pitchFamily="34" charset="0"/>
                <a:cs typeface="Arial" panose="020B0604020202020204" pitchFamily="34" charset="0"/>
              </a:rPr>
              <a:t>CSE 438: Data Science For Practitioners  Paper Review</a:t>
            </a:r>
          </a:p>
        </p:txBody>
      </p:sp>
      <p:sp>
        <p:nvSpPr>
          <p:cNvPr id="3" name="Subtitle 2">
            <a:extLst>
              <a:ext uri="{FF2B5EF4-FFF2-40B4-BE49-F238E27FC236}">
                <a16:creationId xmlns:a16="http://schemas.microsoft.com/office/drawing/2014/main" id="{52CCAEF5-ACEA-4A0F-1C3A-3849978D1574}"/>
              </a:ext>
            </a:extLst>
          </p:cNvPr>
          <p:cNvSpPr>
            <a:spLocks noGrp="1"/>
          </p:cNvSpPr>
          <p:nvPr>
            <p:ph type="subTitle" idx="1"/>
          </p:nvPr>
        </p:nvSpPr>
        <p:spPr>
          <a:xfrm>
            <a:off x="436418" y="1559900"/>
            <a:ext cx="11149445" cy="598788"/>
          </a:xfrm>
        </p:spPr>
        <p:txBody>
          <a:bodyPr/>
          <a:lstStyle/>
          <a:p>
            <a:r>
              <a:rPr lang="en-US" b="1" i="0" dirty="0" err="1">
                <a:effectLst/>
                <a:latin typeface="Arial" panose="020B0604020202020204" pitchFamily="34" charset="0"/>
                <a:cs typeface="Arial" panose="020B0604020202020204" pitchFamily="34" charset="0"/>
              </a:rPr>
              <a:t>DeepSMOTE</a:t>
            </a:r>
            <a:r>
              <a:rPr lang="en-US" b="1" i="0" dirty="0">
                <a:effectLst/>
                <a:latin typeface="Arial" panose="020B0604020202020204" pitchFamily="34" charset="0"/>
                <a:cs typeface="Arial" panose="020B0604020202020204" pitchFamily="34" charset="0"/>
              </a:rPr>
              <a:t>: Fusing Deep Learning and SMOTE for Imbalanced Data</a:t>
            </a:r>
            <a:endParaRPr lang="en-US"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57578864-C206-9E74-06BA-3602FE11AD79}"/>
              </a:ext>
            </a:extLst>
          </p:cNvPr>
          <p:cNvSpPr txBox="1"/>
          <p:nvPr/>
        </p:nvSpPr>
        <p:spPr>
          <a:xfrm>
            <a:off x="2438887" y="2304161"/>
            <a:ext cx="7314224" cy="400110"/>
          </a:xfrm>
          <a:prstGeom prst="rect">
            <a:avLst/>
          </a:prstGeom>
          <a:noFill/>
        </p:spPr>
        <p:txBody>
          <a:bodyPr wrap="square">
            <a:spAutoFit/>
          </a:bodyPr>
          <a:lstStyle/>
          <a:p>
            <a:r>
              <a:rPr lang="en-US" sz="2000" b="1" i="0" dirty="0">
                <a:effectLst/>
                <a:latin typeface="Arial" panose="020B0604020202020204" pitchFamily="34" charset="0"/>
                <a:cs typeface="Arial" panose="020B0604020202020204" pitchFamily="34" charset="0"/>
              </a:rPr>
              <a:t>Damien </a:t>
            </a:r>
            <a:r>
              <a:rPr lang="en-US" sz="2000" b="1" i="0" dirty="0" err="1">
                <a:effectLst/>
                <a:latin typeface="Arial" panose="020B0604020202020204" pitchFamily="34" charset="0"/>
                <a:cs typeface="Arial" panose="020B0604020202020204" pitchFamily="34" charset="0"/>
              </a:rPr>
              <a:t>Dablain</a:t>
            </a:r>
            <a:r>
              <a:rPr lang="en-US" sz="2000" b="1" i="0" dirty="0">
                <a:effectLst/>
                <a:latin typeface="Arial" panose="020B0604020202020204" pitchFamily="34" charset="0"/>
                <a:cs typeface="Arial" panose="020B0604020202020204" pitchFamily="34" charset="0"/>
              </a:rPr>
              <a:t>, Bartosz Krawczyk, and Nitesh V. Chawla.</a:t>
            </a:r>
            <a:endParaRPr lang="en-US" sz="20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B108C7CF-7A8B-7AFA-ABDE-879B39F4BC01}"/>
              </a:ext>
            </a:extLst>
          </p:cNvPr>
          <p:cNvSpPr txBox="1"/>
          <p:nvPr/>
        </p:nvSpPr>
        <p:spPr>
          <a:xfrm>
            <a:off x="4616161" y="3059668"/>
            <a:ext cx="6094268"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Published Year: 2021</a:t>
            </a:r>
          </a:p>
        </p:txBody>
      </p:sp>
      <p:sp>
        <p:nvSpPr>
          <p:cNvPr id="12" name="TextBox 11">
            <a:extLst>
              <a:ext uri="{FF2B5EF4-FFF2-40B4-BE49-F238E27FC236}">
                <a16:creationId xmlns:a16="http://schemas.microsoft.com/office/drawing/2014/main" id="{4C2FA547-9148-ABD4-37FE-34F45B859EBF}"/>
              </a:ext>
            </a:extLst>
          </p:cNvPr>
          <p:cNvSpPr txBox="1"/>
          <p:nvPr/>
        </p:nvSpPr>
        <p:spPr>
          <a:xfrm>
            <a:off x="2964006" y="4097771"/>
            <a:ext cx="6094268" cy="1200329"/>
          </a:xfrm>
          <a:prstGeom prst="rect">
            <a:avLst/>
          </a:prstGeom>
          <a:noFill/>
        </p:spPr>
        <p:txBody>
          <a:bodyPr wrap="square">
            <a:spAutoFit/>
          </a:bodyPr>
          <a:lstStyle/>
          <a:p>
            <a:r>
              <a:rPr lang="en-US" b="1" i="0" dirty="0">
                <a:effectLst/>
                <a:latin typeface="Arial" panose="020B0604020202020204" pitchFamily="34" charset="0"/>
                <a:cs typeface="Arial" panose="020B0604020202020204" pitchFamily="34" charset="0"/>
              </a:rPr>
              <a:t>Paper Reviewed by </a:t>
            </a:r>
          </a:p>
          <a:p>
            <a:pPr algn="ctr"/>
            <a:r>
              <a:rPr lang="en-US" b="1" dirty="0">
                <a:latin typeface="Arial" panose="020B0604020202020204" pitchFamily="34" charset="0"/>
                <a:cs typeface="Arial" panose="020B0604020202020204" pitchFamily="34" charset="0"/>
              </a:rPr>
              <a:t>Saurav Das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ID: 20101100</a:t>
            </a:r>
          </a:p>
          <a:p>
            <a:pPr algn="ctr"/>
            <a:r>
              <a:rPr lang="en-US" b="1" dirty="0">
                <a:latin typeface="Arial" panose="020B0604020202020204" pitchFamily="34" charset="0"/>
                <a:cs typeface="Arial" panose="020B0604020202020204" pitchFamily="34" charset="0"/>
              </a:rPr>
              <a:t>Section: 01</a:t>
            </a:r>
          </a:p>
        </p:txBody>
      </p:sp>
      <p:sp>
        <p:nvSpPr>
          <p:cNvPr id="14" name="TextBox 13">
            <a:extLst>
              <a:ext uri="{FF2B5EF4-FFF2-40B4-BE49-F238E27FC236}">
                <a16:creationId xmlns:a16="http://schemas.microsoft.com/office/drawing/2014/main" id="{A9F6ACE9-6A15-6B48-F185-37DE51F1A528}"/>
              </a:ext>
            </a:extLst>
          </p:cNvPr>
          <p:cNvSpPr txBox="1"/>
          <p:nvPr/>
        </p:nvSpPr>
        <p:spPr>
          <a:xfrm>
            <a:off x="2964006" y="5782205"/>
            <a:ext cx="6094268" cy="400110"/>
          </a:xfrm>
          <a:prstGeom prst="rect">
            <a:avLst/>
          </a:prstGeom>
          <a:noFill/>
        </p:spPr>
        <p:txBody>
          <a:bodyPr wrap="square">
            <a:spAutoFit/>
          </a:bodyPr>
          <a:lstStyle/>
          <a:p>
            <a:pPr algn="ctr"/>
            <a:r>
              <a:rPr lang="en-US" sz="2000" b="1" i="0" dirty="0">
                <a:effectLst/>
                <a:latin typeface="Arial" panose="020B0604020202020204" pitchFamily="34" charset="0"/>
                <a:cs typeface="Arial" panose="020B0604020202020204" pitchFamily="34" charset="0"/>
              </a:rPr>
              <a:t>Course Instructor: </a:t>
            </a:r>
            <a:r>
              <a:rPr lang="en-US" sz="2000" b="1" i="0" dirty="0" err="1">
                <a:effectLst/>
                <a:latin typeface="Arial" panose="020B0604020202020204" pitchFamily="34" charset="0"/>
                <a:cs typeface="Arial" panose="020B0604020202020204" pitchFamily="34" charset="0"/>
              </a:rPr>
              <a:t>Annajiat</a:t>
            </a:r>
            <a:r>
              <a:rPr lang="en-US" sz="2000" b="1" i="0" dirty="0">
                <a:effectLst/>
                <a:latin typeface="Arial" panose="020B0604020202020204" pitchFamily="34" charset="0"/>
                <a:cs typeface="Arial" panose="020B0604020202020204" pitchFamily="34" charset="0"/>
              </a:rPr>
              <a:t> Alim Rasel</a:t>
            </a:r>
            <a:endParaRPr lang="en-US" sz="20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CF6740B-48F3-7E7E-617D-5C21977A684E}"/>
              </a:ext>
            </a:extLst>
          </p:cNvPr>
          <p:cNvSpPr txBox="1"/>
          <p:nvPr/>
        </p:nvSpPr>
        <p:spPr>
          <a:xfrm>
            <a:off x="374072" y="5823020"/>
            <a:ext cx="2050473" cy="923330"/>
          </a:xfrm>
          <a:prstGeom prst="rect">
            <a:avLst/>
          </a:prstGeom>
          <a:noFill/>
        </p:spPr>
        <p:txBody>
          <a:bodyPr wrap="square" rtlCol="0">
            <a:spAutoFit/>
          </a:bodyPr>
          <a:lstStyle/>
          <a:p>
            <a:r>
              <a:rPr lang="en-US" sz="5400" b="1" dirty="0">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3412440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34F73-8216-C6F2-8534-22C54F759B20}"/>
              </a:ext>
            </a:extLst>
          </p:cNvPr>
          <p:cNvSpPr>
            <a:spLocks noGrp="1"/>
          </p:cNvSpPr>
          <p:nvPr>
            <p:ph type="title"/>
          </p:nvPr>
        </p:nvSpPr>
        <p:spPr/>
        <p:txBody>
          <a:bodyPr/>
          <a:lstStyle/>
          <a:p>
            <a:pPr algn="ctr"/>
            <a:r>
              <a:rPr lang="en-US" b="1" dirty="0"/>
              <a:t>3.2 Future Work</a:t>
            </a:r>
          </a:p>
        </p:txBody>
      </p:sp>
      <p:sp>
        <p:nvSpPr>
          <p:cNvPr id="3" name="Content Placeholder 2">
            <a:extLst>
              <a:ext uri="{FF2B5EF4-FFF2-40B4-BE49-F238E27FC236}">
                <a16:creationId xmlns:a16="http://schemas.microsoft.com/office/drawing/2014/main" id="{3589F25E-EF7D-8539-9ED6-4AF05DE5AB6C}"/>
              </a:ext>
            </a:extLst>
          </p:cNvPr>
          <p:cNvSpPr>
            <a:spLocks noGrp="1"/>
          </p:cNvSpPr>
          <p:nvPr>
            <p:ph idx="1"/>
          </p:nvPr>
        </p:nvSpPr>
        <p:spPr/>
        <p:txBody>
          <a:bodyPr/>
          <a:lstStyle/>
          <a:p>
            <a:pPr marL="0" indent="0">
              <a:buNone/>
            </a:pPr>
            <a:r>
              <a:rPr lang="en-US" i="0" dirty="0">
                <a:effectLst/>
                <a:latin typeface="Arial" panose="020B0604020202020204" pitchFamily="34" charset="0"/>
                <a:cs typeface="Arial" panose="020B0604020202020204" pitchFamily="34" charset="0"/>
              </a:rPr>
              <a:t>Future plans for </a:t>
            </a:r>
            <a:r>
              <a:rPr lang="en-US" i="0" dirty="0" err="1">
                <a:effectLst/>
                <a:latin typeface="Arial" panose="020B0604020202020204" pitchFamily="34" charset="0"/>
                <a:cs typeface="Arial" panose="020B0604020202020204" pitchFamily="34" charset="0"/>
              </a:rPr>
              <a:t>DeepSMOTE</a:t>
            </a:r>
            <a:r>
              <a:rPr lang="en-US" i="0" dirty="0">
                <a:effectLst/>
                <a:latin typeface="Arial" panose="020B0604020202020204" pitchFamily="34" charset="0"/>
                <a:cs typeface="Arial" panose="020B0604020202020204" pitchFamily="34" charset="0"/>
              </a:rPr>
              <a:t> involve incorporating class-level and instance-level difficulties, enabling it to handle challenging feature space regions more effectively. Additionally, it will be adapted for continual learning scenarios and extended to accommodate various data modalities, including graphs and text data.</a:t>
            </a:r>
          </a:p>
          <a:p>
            <a:pPr marL="0" indent="0">
              <a:buNone/>
            </a:pPr>
            <a:endParaRPr lang="en-US" dirty="0">
              <a:latin typeface="Arial" panose="020B0604020202020204" pitchFamily="34" charset="0"/>
              <a:cs typeface="Arial" panose="020B0604020202020204" pitchFamily="34" charset="0"/>
            </a:endParaRPr>
          </a:p>
          <a:p>
            <a:pPr marL="0" indent="0">
              <a:buNone/>
            </a:pPr>
            <a:r>
              <a:rPr lang="en-US" sz="2800" b="0" i="0" kern="1200" dirty="0">
                <a:solidFill>
                  <a:srgbClr val="000000"/>
                </a:solidFill>
                <a:effectLst/>
                <a:latin typeface="-apple-system"/>
                <a:ea typeface="+mn-ea"/>
                <a:cs typeface="+mn-cs"/>
              </a:rPr>
              <a:t>The potential applications of </a:t>
            </a:r>
            <a:r>
              <a:rPr lang="en-US" sz="2800" b="0" i="0" kern="1200" dirty="0" err="1">
                <a:solidFill>
                  <a:srgbClr val="000000"/>
                </a:solidFill>
                <a:effectLst/>
                <a:latin typeface="-apple-system"/>
                <a:ea typeface="+mn-ea"/>
                <a:cs typeface="+mn-cs"/>
              </a:rPr>
              <a:t>DeepSMOTE</a:t>
            </a:r>
            <a:r>
              <a:rPr lang="en-US" sz="2800" b="0" i="0" kern="1200" dirty="0">
                <a:solidFill>
                  <a:srgbClr val="000000"/>
                </a:solidFill>
                <a:effectLst/>
                <a:latin typeface="-apple-system"/>
                <a:ea typeface="+mn-ea"/>
                <a:cs typeface="+mn-cs"/>
              </a:rPr>
              <a:t> are vast and varied, including medical imaging, autonomous vehicles, and natural language processing.</a:t>
            </a:r>
            <a:endParaRPr lang="en-US" sz="2800" dirty="0">
              <a:effectLst/>
            </a:endParaRPr>
          </a:p>
          <a:p>
            <a:pPr marL="0" indent="0">
              <a:buNone/>
            </a:pPr>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B0498EF-863D-8583-FB03-E8E06C95056B}"/>
              </a:ext>
            </a:extLst>
          </p:cNvPr>
          <p:cNvSpPr txBox="1"/>
          <p:nvPr/>
        </p:nvSpPr>
        <p:spPr>
          <a:xfrm>
            <a:off x="240722" y="5957957"/>
            <a:ext cx="2050473" cy="923330"/>
          </a:xfrm>
          <a:prstGeom prst="rect">
            <a:avLst/>
          </a:prstGeom>
          <a:noFill/>
        </p:spPr>
        <p:txBody>
          <a:bodyPr wrap="square" rtlCol="0">
            <a:spAutoFit/>
          </a:bodyPr>
          <a:lstStyle/>
          <a:p>
            <a:r>
              <a:rPr lang="en-US" sz="5400" b="1" dirty="0"/>
              <a:t>10</a:t>
            </a:r>
          </a:p>
        </p:txBody>
      </p:sp>
    </p:spTree>
    <p:extLst>
      <p:ext uri="{BB962C8B-B14F-4D97-AF65-F5344CB8AC3E}">
        <p14:creationId xmlns:p14="http://schemas.microsoft.com/office/powerpoint/2010/main" val="872799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4869E-77CD-E088-4C60-0715CD106BEA}"/>
              </a:ext>
            </a:extLst>
          </p:cNvPr>
          <p:cNvSpPr>
            <a:spLocks noGrp="1"/>
          </p:cNvSpPr>
          <p:nvPr>
            <p:ph type="title"/>
          </p:nvPr>
        </p:nvSpPr>
        <p:spPr/>
        <p:txBody>
          <a:bodyPr/>
          <a:lstStyle/>
          <a:p>
            <a:pPr algn="ctr"/>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A73A6843-05C6-DE4A-98B4-853818E00A07}"/>
              </a:ext>
            </a:extLst>
          </p:cNvPr>
          <p:cNvSpPr>
            <a:spLocks noGrp="1"/>
          </p:cNvSpPr>
          <p:nvPr>
            <p:ph idx="1"/>
          </p:nvPr>
        </p:nvSpPr>
        <p:spPr/>
        <p:txBody>
          <a:bodyPr>
            <a:normAutofit/>
          </a:bodyPr>
          <a:lstStyle/>
          <a:p>
            <a:pPr marL="0" indent="0">
              <a:lnSpc>
                <a:spcPct val="150000"/>
              </a:lnSpc>
              <a:buNone/>
            </a:pPr>
            <a:r>
              <a:rPr lang="en-US" sz="2000" dirty="0" err="1"/>
              <a:t>DeepSMOTE</a:t>
            </a:r>
            <a:r>
              <a:rPr lang="en-US" sz="2000" dirty="0"/>
              <a:t> is an algorithm designed to address imbalanced data in deep learning models. It combines an encoder/decoder framework, SMOTE-based oversampling, and a penalty term in its loss function. Unlike GAN-based methods, </a:t>
            </a:r>
            <a:r>
              <a:rPr lang="en-US" sz="2000" dirty="0" err="1"/>
              <a:t>DeepSMOTE</a:t>
            </a:r>
            <a:r>
              <a:rPr lang="en-US" sz="2000" dirty="0"/>
              <a:t> generates visually inspectable synthetic minority samples without requiring a discriminator. </a:t>
            </a:r>
          </a:p>
        </p:txBody>
      </p:sp>
      <p:sp>
        <p:nvSpPr>
          <p:cNvPr id="4" name="TextBox 3">
            <a:extLst>
              <a:ext uri="{FF2B5EF4-FFF2-40B4-BE49-F238E27FC236}">
                <a16:creationId xmlns:a16="http://schemas.microsoft.com/office/drawing/2014/main" id="{6F83D9B0-9B7A-7FB4-120F-32A1DBB8F1BD}"/>
              </a:ext>
            </a:extLst>
          </p:cNvPr>
          <p:cNvSpPr txBox="1"/>
          <p:nvPr/>
        </p:nvSpPr>
        <p:spPr>
          <a:xfrm>
            <a:off x="374072" y="5823020"/>
            <a:ext cx="2050473" cy="923330"/>
          </a:xfrm>
          <a:prstGeom prst="rect">
            <a:avLst/>
          </a:prstGeom>
          <a:noFill/>
        </p:spPr>
        <p:txBody>
          <a:bodyPr wrap="square" rtlCol="0">
            <a:spAutoFit/>
          </a:bodyPr>
          <a:lstStyle/>
          <a:p>
            <a:r>
              <a:rPr lang="en-US" sz="5400" b="1" dirty="0">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3806924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1E7D8-532C-39AF-7490-D46DF35DBF63}"/>
              </a:ext>
            </a:extLst>
          </p:cNvPr>
          <p:cNvSpPr>
            <a:spLocks noGrp="1"/>
          </p:cNvSpPr>
          <p:nvPr>
            <p:ph idx="1"/>
          </p:nvPr>
        </p:nvSpPr>
        <p:spPr/>
        <p:txBody>
          <a:bodyPr/>
          <a:lstStyle/>
          <a:p>
            <a:pPr marL="514350" indent="-514350">
              <a:buFont typeface="+mj-lt"/>
              <a:buAutoNum type="arabicPeriod"/>
            </a:pPr>
            <a:r>
              <a:rPr lang="en-US" b="1" dirty="0"/>
              <a:t>Summary                                                                        Slide Number</a:t>
            </a:r>
          </a:p>
          <a:p>
            <a:pPr marL="457200" lvl="1" indent="0">
              <a:buNone/>
            </a:pPr>
            <a:r>
              <a:rPr lang="en-US" b="1" dirty="0"/>
              <a:t>	1.1 Motivation ---------------------------------------------------------      4</a:t>
            </a:r>
          </a:p>
          <a:p>
            <a:pPr marL="457200" lvl="1" indent="0">
              <a:buNone/>
            </a:pPr>
            <a:r>
              <a:rPr lang="en-US" b="1" dirty="0"/>
              <a:t>	1.2 Contribution -------------------------------------------------------	     5</a:t>
            </a:r>
          </a:p>
          <a:p>
            <a:pPr marL="457200" lvl="1" indent="0">
              <a:buNone/>
            </a:pPr>
            <a:r>
              <a:rPr lang="en-US" b="1" dirty="0"/>
              <a:t>	1.3 Methodology ------------------------------------------------------     6</a:t>
            </a:r>
          </a:p>
          <a:p>
            <a:pPr marL="457200" lvl="1" indent="0">
              <a:buNone/>
            </a:pPr>
            <a:r>
              <a:rPr lang="en-US" b="1" dirty="0"/>
              <a:t>	1.4 Conclusion ----------------------------------------------------------    7</a:t>
            </a:r>
          </a:p>
          <a:p>
            <a:pPr marL="514350" indent="-514350">
              <a:buFont typeface="+mj-lt"/>
              <a:buAutoNum type="arabicPeriod"/>
            </a:pPr>
            <a:r>
              <a:rPr lang="en-US" b="1" dirty="0"/>
              <a:t>Limitations -------------------------------------------------------   8</a:t>
            </a:r>
          </a:p>
          <a:p>
            <a:pPr marL="514350" indent="-514350">
              <a:buFont typeface="+mj-lt"/>
              <a:buAutoNum type="arabicPeriod"/>
            </a:pPr>
            <a:r>
              <a:rPr lang="en-US" b="1" dirty="0"/>
              <a:t>Synthesis</a:t>
            </a:r>
          </a:p>
          <a:p>
            <a:pPr marL="457200" lvl="1" indent="0">
              <a:buNone/>
            </a:pPr>
            <a:r>
              <a:rPr lang="en-US" b="1" dirty="0"/>
              <a:t>	3.1 Analysis of the paper --------------------------------------------    9</a:t>
            </a:r>
          </a:p>
          <a:p>
            <a:pPr marL="457200" lvl="1" indent="0">
              <a:buNone/>
            </a:pPr>
            <a:r>
              <a:rPr lang="en-US" b="1" dirty="0"/>
              <a:t>	3.2 Future Work --------------------------------------------------------  10</a:t>
            </a:r>
          </a:p>
        </p:txBody>
      </p:sp>
      <p:sp>
        <p:nvSpPr>
          <p:cNvPr id="2" name="TextBox 1">
            <a:extLst>
              <a:ext uri="{FF2B5EF4-FFF2-40B4-BE49-F238E27FC236}">
                <a16:creationId xmlns:a16="http://schemas.microsoft.com/office/drawing/2014/main" id="{22BDC89D-C6F6-7A62-1C04-F80944B1CD2E}"/>
              </a:ext>
            </a:extLst>
          </p:cNvPr>
          <p:cNvSpPr txBox="1"/>
          <p:nvPr/>
        </p:nvSpPr>
        <p:spPr>
          <a:xfrm>
            <a:off x="374072" y="5823020"/>
            <a:ext cx="2050473" cy="923330"/>
          </a:xfrm>
          <a:prstGeom prst="rect">
            <a:avLst/>
          </a:prstGeom>
          <a:noFill/>
        </p:spPr>
        <p:txBody>
          <a:bodyPr wrap="square" rtlCol="0">
            <a:spAutoFit/>
          </a:bodyPr>
          <a:lstStyle/>
          <a:p>
            <a:r>
              <a:rPr lang="en-US" sz="5400" b="1" dirty="0">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1530235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5617-C674-72FA-F738-214A2E56E864}"/>
              </a:ext>
            </a:extLst>
          </p:cNvPr>
          <p:cNvSpPr>
            <a:spLocks noGrp="1"/>
          </p:cNvSpPr>
          <p:nvPr>
            <p:ph type="title"/>
          </p:nvPr>
        </p:nvSpPr>
        <p:spPr/>
        <p:txBody>
          <a:bodyPr/>
          <a:lstStyle/>
          <a:p>
            <a:pPr algn="ctr"/>
            <a:r>
              <a:rPr lang="en-US" b="0" i="0" dirty="0">
                <a:effectLst/>
                <a:latin typeface="+mn-lt"/>
              </a:rPr>
              <a:t>1.1 Motivation</a:t>
            </a:r>
            <a:endParaRPr lang="en-US" dirty="0">
              <a:latin typeface="+mn-lt"/>
            </a:endParaRPr>
          </a:p>
        </p:txBody>
      </p:sp>
      <p:sp>
        <p:nvSpPr>
          <p:cNvPr id="3" name="Content Placeholder 2">
            <a:extLst>
              <a:ext uri="{FF2B5EF4-FFF2-40B4-BE49-F238E27FC236}">
                <a16:creationId xmlns:a16="http://schemas.microsoft.com/office/drawing/2014/main" id="{45B3B122-0B9D-5DAD-5CF8-9AF15C1C15F2}"/>
              </a:ext>
            </a:extLst>
          </p:cNvPr>
          <p:cNvSpPr>
            <a:spLocks noGrp="1"/>
          </p:cNvSpPr>
          <p:nvPr>
            <p:ph idx="1"/>
          </p:nvPr>
        </p:nvSpPr>
        <p:spPr>
          <a:xfrm>
            <a:off x="315686" y="1799500"/>
            <a:ext cx="3472543" cy="4351338"/>
          </a:xfrm>
        </p:spPr>
        <p:txBody>
          <a:bodyPr>
            <a:normAutofit/>
          </a:bodyPr>
          <a:lstStyle/>
          <a:p>
            <a:pPr marL="0" indent="0">
              <a:lnSpc>
                <a:spcPct val="150000"/>
              </a:lnSpc>
              <a:buNone/>
            </a:pPr>
            <a:r>
              <a:rPr lang="en-US" sz="1800" dirty="0"/>
              <a:t>The motivation behind </a:t>
            </a:r>
            <a:r>
              <a:rPr lang="en-US" sz="1800" dirty="0" err="1"/>
              <a:t>DeepSMOTE</a:t>
            </a:r>
            <a:r>
              <a:rPr lang="en-US" sz="1800" dirty="0"/>
              <a:t> is to address the challenge of imbalanced data in deep learning models. Imbalanced data refers to datasets where the number of examples in different classes is significantly uneven. </a:t>
            </a:r>
          </a:p>
        </p:txBody>
      </p:sp>
      <p:sp>
        <p:nvSpPr>
          <p:cNvPr id="5" name="TextBox 4">
            <a:extLst>
              <a:ext uri="{FF2B5EF4-FFF2-40B4-BE49-F238E27FC236}">
                <a16:creationId xmlns:a16="http://schemas.microsoft.com/office/drawing/2014/main" id="{CF6E0506-5BB7-2A8B-2D9F-A1B10EA40571}"/>
              </a:ext>
            </a:extLst>
          </p:cNvPr>
          <p:cNvSpPr txBox="1"/>
          <p:nvPr/>
        </p:nvSpPr>
        <p:spPr>
          <a:xfrm>
            <a:off x="4208417" y="1848305"/>
            <a:ext cx="3775165" cy="2126864"/>
          </a:xfrm>
          <a:prstGeom prst="rect">
            <a:avLst/>
          </a:prstGeom>
          <a:noFill/>
        </p:spPr>
        <p:txBody>
          <a:bodyPr wrap="square">
            <a:spAutoFit/>
          </a:bodyPr>
          <a:lstStyle/>
          <a:p>
            <a:pPr>
              <a:lnSpc>
                <a:spcPct val="150000"/>
              </a:lnSpc>
            </a:pPr>
            <a:r>
              <a:rPr lang="en-US" sz="1800" dirty="0"/>
              <a:t>Traditional deep learning models struggle to learn from imbalanced data as they tend to prioritize the majority class, resulting in poor recognition of the minority class. </a:t>
            </a:r>
            <a:endParaRPr lang="en-US" dirty="0"/>
          </a:p>
        </p:txBody>
      </p:sp>
      <p:sp>
        <p:nvSpPr>
          <p:cNvPr id="7" name="TextBox 6">
            <a:extLst>
              <a:ext uri="{FF2B5EF4-FFF2-40B4-BE49-F238E27FC236}">
                <a16:creationId xmlns:a16="http://schemas.microsoft.com/office/drawing/2014/main" id="{46CE25ED-B21B-55B5-0250-0BAEAD50E108}"/>
              </a:ext>
            </a:extLst>
          </p:cNvPr>
          <p:cNvSpPr txBox="1"/>
          <p:nvPr/>
        </p:nvSpPr>
        <p:spPr>
          <a:xfrm>
            <a:off x="8548553" y="1799500"/>
            <a:ext cx="2935876" cy="4619854"/>
          </a:xfrm>
          <a:prstGeom prst="rect">
            <a:avLst/>
          </a:prstGeom>
          <a:noFill/>
        </p:spPr>
        <p:txBody>
          <a:bodyPr wrap="square">
            <a:spAutoFit/>
          </a:bodyPr>
          <a:lstStyle/>
          <a:p>
            <a:pPr>
              <a:lnSpc>
                <a:spcPct val="150000"/>
              </a:lnSpc>
            </a:pPr>
            <a:r>
              <a:rPr lang="en-US" sz="1800" dirty="0" err="1"/>
              <a:t>DeepSMOTE</a:t>
            </a:r>
            <a:r>
              <a:rPr lang="en-US" sz="1800" dirty="0"/>
              <a:t> tackles this issue by combining an encoder/decoder framework, SMOTE-based oversampling, and a penalty term in its loss function. This algorithm generates visually inspectable synthetic minority samples without the need for a discriminator, unlike GAN-based methods.</a:t>
            </a:r>
            <a:endParaRPr lang="en-US" dirty="0"/>
          </a:p>
        </p:txBody>
      </p:sp>
      <p:sp>
        <p:nvSpPr>
          <p:cNvPr id="4" name="TextBox 3">
            <a:extLst>
              <a:ext uri="{FF2B5EF4-FFF2-40B4-BE49-F238E27FC236}">
                <a16:creationId xmlns:a16="http://schemas.microsoft.com/office/drawing/2014/main" id="{9CCACEF9-9FFE-95B6-D4A8-6B75D08B36E4}"/>
              </a:ext>
            </a:extLst>
          </p:cNvPr>
          <p:cNvSpPr txBox="1"/>
          <p:nvPr/>
        </p:nvSpPr>
        <p:spPr>
          <a:xfrm>
            <a:off x="374072" y="5823020"/>
            <a:ext cx="2050473" cy="923330"/>
          </a:xfrm>
          <a:prstGeom prst="rect">
            <a:avLst/>
          </a:prstGeom>
          <a:noFill/>
        </p:spPr>
        <p:txBody>
          <a:bodyPr wrap="square" rtlCol="0">
            <a:spAutoFit/>
          </a:bodyPr>
          <a:lstStyle/>
          <a:p>
            <a:r>
              <a:rPr lang="en-US" sz="5400" b="1" dirty="0"/>
              <a:t>4</a:t>
            </a:r>
          </a:p>
        </p:txBody>
      </p:sp>
    </p:spTree>
    <p:extLst>
      <p:ext uri="{BB962C8B-B14F-4D97-AF65-F5344CB8AC3E}">
        <p14:creationId xmlns:p14="http://schemas.microsoft.com/office/powerpoint/2010/main" val="484306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186B2-F0E9-A2DE-F210-F9DF566497C8}"/>
              </a:ext>
            </a:extLst>
          </p:cNvPr>
          <p:cNvSpPr>
            <a:spLocks noGrp="1"/>
          </p:cNvSpPr>
          <p:nvPr>
            <p:ph type="title"/>
          </p:nvPr>
        </p:nvSpPr>
        <p:spPr/>
        <p:txBody>
          <a:bodyPr/>
          <a:lstStyle/>
          <a:p>
            <a:pPr algn="ctr"/>
            <a:r>
              <a:rPr lang="en-US" b="0" i="0" dirty="0">
                <a:effectLst/>
                <a:latin typeface="Slack-Lato"/>
              </a:rPr>
              <a:t>1.2 Contribution</a:t>
            </a:r>
            <a:endParaRPr lang="en-US" dirty="0"/>
          </a:p>
        </p:txBody>
      </p:sp>
      <p:sp>
        <p:nvSpPr>
          <p:cNvPr id="5" name="TextBox 4">
            <a:extLst>
              <a:ext uri="{FF2B5EF4-FFF2-40B4-BE49-F238E27FC236}">
                <a16:creationId xmlns:a16="http://schemas.microsoft.com/office/drawing/2014/main" id="{61BE3332-2E58-D4AE-3FF9-EAC188FE643F}"/>
              </a:ext>
            </a:extLst>
          </p:cNvPr>
          <p:cNvSpPr txBox="1"/>
          <p:nvPr/>
        </p:nvSpPr>
        <p:spPr>
          <a:xfrm>
            <a:off x="173084" y="1782128"/>
            <a:ext cx="5496196" cy="1477328"/>
          </a:xfrm>
          <a:prstGeom prst="rect">
            <a:avLst/>
          </a:prstGeom>
          <a:noFill/>
        </p:spPr>
        <p:txBody>
          <a:bodyPr wrap="square">
            <a:spAutoFit/>
          </a:bodyPr>
          <a:lstStyle/>
          <a:p>
            <a:r>
              <a:rPr lang="en-US" dirty="0" err="1"/>
              <a:t>DeepSMOTE</a:t>
            </a:r>
            <a:r>
              <a:rPr lang="en-US" dirty="0"/>
              <a:t> is an algorithm designed to address imbalanced data in deep learning models using a combination of an encoder/decoder framework, SMOTE-based oversampling, and a penalty term in its loss function.</a:t>
            </a:r>
          </a:p>
        </p:txBody>
      </p:sp>
      <p:sp>
        <p:nvSpPr>
          <p:cNvPr id="7" name="TextBox 6">
            <a:extLst>
              <a:ext uri="{FF2B5EF4-FFF2-40B4-BE49-F238E27FC236}">
                <a16:creationId xmlns:a16="http://schemas.microsoft.com/office/drawing/2014/main" id="{F2559C18-4B92-0C4F-34F6-0441FF18CCF6}"/>
              </a:ext>
            </a:extLst>
          </p:cNvPr>
          <p:cNvSpPr txBox="1"/>
          <p:nvPr/>
        </p:nvSpPr>
        <p:spPr>
          <a:xfrm>
            <a:off x="6522722" y="1782128"/>
            <a:ext cx="6093822" cy="923330"/>
          </a:xfrm>
          <a:prstGeom prst="rect">
            <a:avLst/>
          </a:prstGeom>
          <a:noFill/>
        </p:spPr>
        <p:txBody>
          <a:bodyPr wrap="square">
            <a:spAutoFit/>
          </a:bodyPr>
          <a:lstStyle/>
          <a:p>
            <a:r>
              <a:rPr lang="en-US" dirty="0"/>
              <a:t>Unlike GAN-based methods, </a:t>
            </a:r>
            <a:r>
              <a:rPr lang="en-US" dirty="0" err="1"/>
              <a:t>DeepSMOTE</a:t>
            </a:r>
            <a:r>
              <a:rPr lang="en-US" dirty="0"/>
              <a:t> generates visually inspectable synthetic minority samples without requiring a discriminator.</a:t>
            </a:r>
          </a:p>
        </p:txBody>
      </p:sp>
      <p:sp>
        <p:nvSpPr>
          <p:cNvPr id="9" name="TextBox 8">
            <a:extLst>
              <a:ext uri="{FF2B5EF4-FFF2-40B4-BE49-F238E27FC236}">
                <a16:creationId xmlns:a16="http://schemas.microsoft.com/office/drawing/2014/main" id="{25E76FAD-A192-8C9A-3E19-E16D76831F5C}"/>
              </a:ext>
            </a:extLst>
          </p:cNvPr>
          <p:cNvSpPr txBox="1"/>
          <p:nvPr/>
        </p:nvSpPr>
        <p:spPr>
          <a:xfrm>
            <a:off x="173084" y="3690878"/>
            <a:ext cx="6185262" cy="923330"/>
          </a:xfrm>
          <a:prstGeom prst="rect">
            <a:avLst/>
          </a:prstGeom>
          <a:noFill/>
        </p:spPr>
        <p:txBody>
          <a:bodyPr wrap="square">
            <a:spAutoFit/>
          </a:bodyPr>
          <a:lstStyle/>
          <a:p>
            <a:r>
              <a:rPr lang="en-US" dirty="0"/>
              <a:t>The paper presents experimental results that demonstrate the effectiveness of </a:t>
            </a:r>
            <a:r>
              <a:rPr lang="en-US" dirty="0" err="1"/>
              <a:t>DeepSMOTE</a:t>
            </a:r>
            <a:r>
              <a:rPr lang="en-US" dirty="0"/>
              <a:t> in improving the performance of deep learning models on imbalanced datasets.</a:t>
            </a:r>
          </a:p>
        </p:txBody>
      </p:sp>
      <p:sp>
        <p:nvSpPr>
          <p:cNvPr id="11" name="TextBox 10">
            <a:extLst>
              <a:ext uri="{FF2B5EF4-FFF2-40B4-BE49-F238E27FC236}">
                <a16:creationId xmlns:a16="http://schemas.microsoft.com/office/drawing/2014/main" id="{1812828A-51BF-C785-55A4-0FC3C441E5EA}"/>
              </a:ext>
            </a:extLst>
          </p:cNvPr>
          <p:cNvSpPr txBox="1"/>
          <p:nvPr/>
        </p:nvSpPr>
        <p:spPr>
          <a:xfrm>
            <a:off x="6737169" y="3429000"/>
            <a:ext cx="5257800" cy="1200329"/>
          </a:xfrm>
          <a:prstGeom prst="rect">
            <a:avLst/>
          </a:prstGeom>
          <a:noFill/>
        </p:spPr>
        <p:txBody>
          <a:bodyPr wrap="square">
            <a:spAutoFit/>
          </a:bodyPr>
          <a:lstStyle/>
          <a:p>
            <a:r>
              <a:rPr lang="en-US" dirty="0"/>
              <a:t>The paper also compares </a:t>
            </a:r>
            <a:r>
              <a:rPr lang="en-US" dirty="0" err="1"/>
              <a:t>DeepSMOTE</a:t>
            </a:r>
            <a:r>
              <a:rPr lang="en-US" dirty="0"/>
              <a:t> with other oversampling techniques and shows that it outperforms them in terms of classification accuracy and F1-score.</a:t>
            </a:r>
          </a:p>
        </p:txBody>
      </p:sp>
      <p:sp>
        <p:nvSpPr>
          <p:cNvPr id="13" name="TextBox 12">
            <a:extLst>
              <a:ext uri="{FF2B5EF4-FFF2-40B4-BE49-F238E27FC236}">
                <a16:creationId xmlns:a16="http://schemas.microsoft.com/office/drawing/2014/main" id="{D4AC9FCF-9184-847F-DCE3-2D76E2CB9A2D}"/>
              </a:ext>
            </a:extLst>
          </p:cNvPr>
          <p:cNvSpPr txBox="1"/>
          <p:nvPr/>
        </p:nvSpPr>
        <p:spPr>
          <a:xfrm>
            <a:off x="3003369" y="5163520"/>
            <a:ext cx="6185262" cy="923330"/>
          </a:xfrm>
          <a:prstGeom prst="rect">
            <a:avLst/>
          </a:prstGeom>
          <a:noFill/>
        </p:spPr>
        <p:txBody>
          <a:bodyPr wrap="square">
            <a:spAutoFit/>
          </a:bodyPr>
          <a:lstStyle/>
          <a:p>
            <a:r>
              <a:rPr lang="en-US" dirty="0"/>
              <a:t>The contribution of this paper is providing a novel solution to the challenge of imbalanced data in deep learning models that is effective and visually interpretable.</a:t>
            </a:r>
          </a:p>
        </p:txBody>
      </p:sp>
      <p:sp>
        <p:nvSpPr>
          <p:cNvPr id="3" name="TextBox 2">
            <a:extLst>
              <a:ext uri="{FF2B5EF4-FFF2-40B4-BE49-F238E27FC236}">
                <a16:creationId xmlns:a16="http://schemas.microsoft.com/office/drawing/2014/main" id="{7D04455E-1360-03FE-5031-35A779F5431E}"/>
              </a:ext>
            </a:extLst>
          </p:cNvPr>
          <p:cNvSpPr txBox="1"/>
          <p:nvPr/>
        </p:nvSpPr>
        <p:spPr>
          <a:xfrm>
            <a:off x="374072" y="5823020"/>
            <a:ext cx="2050473" cy="923330"/>
          </a:xfrm>
          <a:prstGeom prst="rect">
            <a:avLst/>
          </a:prstGeom>
          <a:noFill/>
        </p:spPr>
        <p:txBody>
          <a:bodyPr wrap="square" rtlCol="0">
            <a:spAutoFit/>
          </a:bodyPr>
          <a:lstStyle/>
          <a:p>
            <a:r>
              <a:rPr lang="en-US" sz="5400" b="1" dirty="0"/>
              <a:t>5</a:t>
            </a:r>
          </a:p>
        </p:txBody>
      </p:sp>
    </p:spTree>
    <p:extLst>
      <p:ext uri="{BB962C8B-B14F-4D97-AF65-F5344CB8AC3E}">
        <p14:creationId xmlns:p14="http://schemas.microsoft.com/office/powerpoint/2010/main" val="415494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C9AA4-8824-B72B-2522-365368916CA0}"/>
              </a:ext>
            </a:extLst>
          </p:cNvPr>
          <p:cNvSpPr>
            <a:spLocks noGrp="1"/>
          </p:cNvSpPr>
          <p:nvPr>
            <p:ph type="title"/>
          </p:nvPr>
        </p:nvSpPr>
        <p:spPr/>
        <p:txBody>
          <a:bodyPr/>
          <a:lstStyle/>
          <a:p>
            <a:pPr algn="ctr"/>
            <a:r>
              <a:rPr lang="en-US" b="0" i="0" dirty="0">
                <a:effectLst/>
                <a:latin typeface="Slack-Lato"/>
              </a:rPr>
              <a:t>1.3 Methodology</a:t>
            </a:r>
            <a:endParaRPr lang="en-US" dirty="0"/>
          </a:p>
        </p:txBody>
      </p:sp>
      <p:sp>
        <p:nvSpPr>
          <p:cNvPr id="4" name="Content Placeholder 2">
            <a:extLst>
              <a:ext uri="{FF2B5EF4-FFF2-40B4-BE49-F238E27FC236}">
                <a16:creationId xmlns:a16="http://schemas.microsoft.com/office/drawing/2014/main" id="{C2E62424-FBF3-0908-B3E5-F2F25BAB0068}"/>
              </a:ext>
            </a:extLst>
          </p:cNvPr>
          <p:cNvSpPr txBox="1">
            <a:spLocks/>
          </p:cNvSpPr>
          <p:nvPr/>
        </p:nvSpPr>
        <p:spPr>
          <a:xfrm>
            <a:off x="536665" y="1690688"/>
            <a:ext cx="11118669" cy="47008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000" b="1" dirty="0"/>
              <a:t>1. </a:t>
            </a:r>
            <a:r>
              <a:rPr lang="en-US" sz="2000" dirty="0" err="1"/>
              <a:t>DeepSMOTE</a:t>
            </a:r>
            <a:r>
              <a:rPr lang="en-US" sz="2000" dirty="0"/>
              <a:t> is a data-level solution to class imbalance that creates artificial instances to balance the training set.</a:t>
            </a:r>
          </a:p>
          <a:p>
            <a:pPr marL="0" indent="0">
              <a:lnSpc>
                <a:spcPct val="100000"/>
              </a:lnSpc>
              <a:buFont typeface="Arial" panose="020B0604020202020204" pitchFamily="34" charset="0"/>
              <a:buNone/>
            </a:pPr>
            <a:r>
              <a:rPr lang="en-US" sz="2000" b="1" dirty="0"/>
              <a:t>2. </a:t>
            </a:r>
            <a:r>
              <a:rPr lang="en-US" sz="2000" dirty="0"/>
              <a:t>It combines SMOTE-based oversampling with deep learning methods to generate high-quality artificial images.</a:t>
            </a:r>
          </a:p>
          <a:p>
            <a:pPr marL="0" indent="0">
              <a:lnSpc>
                <a:spcPct val="100000"/>
              </a:lnSpc>
              <a:buFont typeface="Arial" panose="020B0604020202020204" pitchFamily="34" charset="0"/>
              <a:buNone/>
            </a:pPr>
            <a:r>
              <a:rPr lang="en-US" sz="2000" b="1" dirty="0"/>
              <a:t>3. </a:t>
            </a:r>
            <a:r>
              <a:rPr lang="en-US" sz="2000" dirty="0"/>
              <a:t>The architecture of </a:t>
            </a:r>
            <a:r>
              <a:rPr lang="en-US" sz="2000" dirty="0" err="1"/>
              <a:t>DeepSMOTE</a:t>
            </a:r>
            <a:r>
              <a:rPr lang="en-US" sz="2000" dirty="0"/>
              <a:t> includes an encoder/decoder framework and an enhanced loss function.</a:t>
            </a:r>
          </a:p>
          <a:p>
            <a:pPr marL="0" indent="0">
              <a:lnSpc>
                <a:spcPct val="100000"/>
              </a:lnSpc>
              <a:buFont typeface="Arial" panose="020B0604020202020204" pitchFamily="34" charset="0"/>
              <a:buNone/>
            </a:pPr>
            <a:r>
              <a:rPr lang="en-US" sz="2000" b="1" dirty="0"/>
              <a:t>4. </a:t>
            </a:r>
            <a:r>
              <a:rPr lang="en-US" sz="2000" dirty="0" err="1"/>
              <a:t>DeepSMOTE</a:t>
            </a:r>
            <a:r>
              <a:rPr lang="en-US" sz="2000" dirty="0"/>
              <a:t> uniquely satisfies three crucial characteristics of a successful resampling algorithm in the domain of learning from images: ability to operate on raw images, creation of efficient low-dimensional embeddings, and generation of high-quality artificial images.</a:t>
            </a:r>
          </a:p>
          <a:p>
            <a:pPr marL="0" indent="0">
              <a:lnSpc>
                <a:spcPct val="100000"/>
              </a:lnSpc>
              <a:buFont typeface="Arial" panose="020B0604020202020204" pitchFamily="34" charset="0"/>
              <a:buNone/>
            </a:pPr>
            <a:r>
              <a:rPr lang="en-US" sz="2000" b="1" dirty="0"/>
              <a:t>5. </a:t>
            </a:r>
            <a:r>
              <a:rPr lang="en-US" sz="2000" dirty="0"/>
              <a:t>Experimental studies show that </a:t>
            </a:r>
            <a:r>
              <a:rPr lang="en-US" sz="2000" dirty="0" err="1"/>
              <a:t>DeepSMOTE</a:t>
            </a:r>
            <a:r>
              <a:rPr lang="en-US" sz="2000" dirty="0"/>
              <a:t> outperforms state-of-the-art pixel-based and GAN-based oversampling algorithms and offers unparalleled robustness to varying imbalance ratios with high model stability.</a:t>
            </a:r>
          </a:p>
          <a:p>
            <a:pPr>
              <a:lnSpc>
                <a:spcPct val="100000"/>
              </a:lnSpc>
            </a:pPr>
            <a:endParaRPr lang="en-US" sz="2000" dirty="0"/>
          </a:p>
        </p:txBody>
      </p:sp>
      <p:sp>
        <p:nvSpPr>
          <p:cNvPr id="3" name="TextBox 2">
            <a:extLst>
              <a:ext uri="{FF2B5EF4-FFF2-40B4-BE49-F238E27FC236}">
                <a16:creationId xmlns:a16="http://schemas.microsoft.com/office/drawing/2014/main" id="{F5969FC0-4349-4712-3FC2-54D2F4CE4964}"/>
              </a:ext>
            </a:extLst>
          </p:cNvPr>
          <p:cNvSpPr txBox="1"/>
          <p:nvPr/>
        </p:nvSpPr>
        <p:spPr>
          <a:xfrm>
            <a:off x="276224" y="5856630"/>
            <a:ext cx="2050473" cy="923330"/>
          </a:xfrm>
          <a:prstGeom prst="rect">
            <a:avLst/>
          </a:prstGeom>
          <a:noFill/>
        </p:spPr>
        <p:txBody>
          <a:bodyPr wrap="square" rtlCol="0">
            <a:spAutoFit/>
          </a:bodyPr>
          <a:lstStyle/>
          <a:p>
            <a:r>
              <a:rPr lang="en-US" sz="5400" b="1" dirty="0"/>
              <a:t>6</a:t>
            </a:r>
          </a:p>
        </p:txBody>
      </p:sp>
    </p:spTree>
    <p:extLst>
      <p:ext uri="{BB962C8B-B14F-4D97-AF65-F5344CB8AC3E}">
        <p14:creationId xmlns:p14="http://schemas.microsoft.com/office/powerpoint/2010/main" val="2793281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3D05E-37CF-B433-45CE-589D0AEC2795}"/>
              </a:ext>
            </a:extLst>
          </p:cNvPr>
          <p:cNvSpPr>
            <a:spLocks noGrp="1"/>
          </p:cNvSpPr>
          <p:nvPr>
            <p:ph type="title"/>
          </p:nvPr>
        </p:nvSpPr>
        <p:spPr/>
        <p:txBody>
          <a:bodyPr/>
          <a:lstStyle/>
          <a:p>
            <a:pPr algn="ctr"/>
            <a:r>
              <a:rPr lang="en-US" b="0" i="0" dirty="0">
                <a:effectLst/>
                <a:latin typeface="Slack-Lato"/>
              </a:rPr>
              <a:t>1.4 Conclusion</a:t>
            </a:r>
            <a:endParaRPr lang="en-US" dirty="0"/>
          </a:p>
        </p:txBody>
      </p:sp>
      <p:sp>
        <p:nvSpPr>
          <p:cNvPr id="5" name="Content Placeholder 4">
            <a:extLst>
              <a:ext uri="{FF2B5EF4-FFF2-40B4-BE49-F238E27FC236}">
                <a16:creationId xmlns:a16="http://schemas.microsoft.com/office/drawing/2014/main" id="{C482B1EC-4EB6-E606-60C5-82B2597D1ABF}"/>
              </a:ext>
            </a:extLst>
          </p:cNvPr>
          <p:cNvSpPr>
            <a:spLocks noGrp="1"/>
          </p:cNvSpPr>
          <p:nvPr>
            <p:ph idx="1"/>
          </p:nvPr>
        </p:nvSpPr>
        <p:spPr/>
        <p:txBody>
          <a:bodyPr>
            <a:normAutofit/>
          </a:bodyPr>
          <a:lstStyle/>
          <a:p>
            <a:r>
              <a:rPr lang="en-US" sz="2400" dirty="0"/>
              <a:t>By combining the synthetic minority oversampling technique (SMOTE) with deep learning architectures, </a:t>
            </a:r>
            <a:r>
              <a:rPr lang="en-US" sz="2400" dirty="0" err="1"/>
              <a:t>DeepSMOTE</a:t>
            </a:r>
            <a:r>
              <a:rPr lang="en-US" sz="2400" dirty="0"/>
              <a:t> not only overcomes learning biases in imbalanced classes but also demonstrates superior performance compared to pixel-based and GAN-based approaches. </a:t>
            </a:r>
          </a:p>
          <a:p>
            <a:r>
              <a:rPr lang="en-US" sz="2400" dirty="0"/>
              <a:t>Its ability to handle traditional imbalanced data and long-tailed recognition scenarios is matched by the production of artificial images of exceptional quality. </a:t>
            </a:r>
          </a:p>
          <a:p>
            <a:r>
              <a:rPr lang="en-US" sz="2400" dirty="0"/>
              <a:t>Moreover, its adaptability in modifying the loss function of deep architectures serves as a potent strategy for addressing the challenges posed by imbalanced data, further solidifying its efficacy in the realm of deep learning.</a:t>
            </a:r>
          </a:p>
        </p:txBody>
      </p:sp>
      <p:sp>
        <p:nvSpPr>
          <p:cNvPr id="3" name="TextBox 2">
            <a:extLst>
              <a:ext uri="{FF2B5EF4-FFF2-40B4-BE49-F238E27FC236}">
                <a16:creationId xmlns:a16="http://schemas.microsoft.com/office/drawing/2014/main" id="{37FD576C-5221-A7A5-1831-4650DA2CB137}"/>
              </a:ext>
            </a:extLst>
          </p:cNvPr>
          <p:cNvSpPr txBox="1"/>
          <p:nvPr/>
        </p:nvSpPr>
        <p:spPr>
          <a:xfrm>
            <a:off x="393122" y="5724823"/>
            <a:ext cx="2050473" cy="923330"/>
          </a:xfrm>
          <a:prstGeom prst="rect">
            <a:avLst/>
          </a:prstGeom>
          <a:noFill/>
        </p:spPr>
        <p:txBody>
          <a:bodyPr wrap="square" rtlCol="0">
            <a:spAutoFit/>
          </a:bodyPr>
          <a:lstStyle/>
          <a:p>
            <a:r>
              <a:rPr lang="en-US" sz="5400" b="1" dirty="0"/>
              <a:t>7</a:t>
            </a:r>
          </a:p>
        </p:txBody>
      </p:sp>
    </p:spTree>
    <p:extLst>
      <p:ext uri="{BB962C8B-B14F-4D97-AF65-F5344CB8AC3E}">
        <p14:creationId xmlns:p14="http://schemas.microsoft.com/office/powerpoint/2010/main" val="3967122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54BE-6FB9-074B-354D-1A327F62FDC2}"/>
              </a:ext>
            </a:extLst>
          </p:cNvPr>
          <p:cNvSpPr>
            <a:spLocks noGrp="1"/>
          </p:cNvSpPr>
          <p:nvPr>
            <p:ph type="title"/>
          </p:nvPr>
        </p:nvSpPr>
        <p:spPr/>
        <p:txBody>
          <a:bodyPr/>
          <a:lstStyle/>
          <a:p>
            <a:pPr algn="ctr"/>
            <a:r>
              <a:rPr lang="en-US" b="0" i="0" dirty="0">
                <a:effectLst/>
                <a:latin typeface="Slack-Lato"/>
              </a:rPr>
              <a:t>2. Limitations</a:t>
            </a:r>
            <a:endParaRPr lang="en-US" dirty="0"/>
          </a:p>
        </p:txBody>
      </p:sp>
      <p:sp>
        <p:nvSpPr>
          <p:cNvPr id="3" name="Content Placeholder 2">
            <a:extLst>
              <a:ext uri="{FF2B5EF4-FFF2-40B4-BE49-F238E27FC236}">
                <a16:creationId xmlns:a16="http://schemas.microsoft.com/office/drawing/2014/main" id="{D8DF8772-25FE-F528-C43C-8BCEBE58CF8B}"/>
              </a:ext>
            </a:extLst>
          </p:cNvPr>
          <p:cNvSpPr>
            <a:spLocks noGrp="1"/>
          </p:cNvSpPr>
          <p:nvPr>
            <p:ph idx="1"/>
          </p:nvPr>
        </p:nvSpPr>
        <p:spPr/>
        <p:txBody>
          <a:bodyPr>
            <a:normAutofit/>
          </a:bodyPr>
          <a:lstStyle/>
          <a:p>
            <a:pPr>
              <a:lnSpc>
                <a:spcPct val="150000"/>
              </a:lnSpc>
            </a:pPr>
            <a:r>
              <a:rPr lang="en-US" sz="2400" dirty="0"/>
              <a:t>- </a:t>
            </a:r>
            <a:r>
              <a:rPr lang="en-US" sz="2400" dirty="0" err="1"/>
              <a:t>DeepSMOTE</a:t>
            </a:r>
            <a:r>
              <a:rPr lang="en-US" sz="2400" dirty="0"/>
              <a:t> is computationally expensive.</a:t>
            </a:r>
          </a:p>
          <a:p>
            <a:pPr>
              <a:lnSpc>
                <a:spcPct val="150000"/>
              </a:lnSpc>
            </a:pPr>
            <a:r>
              <a:rPr lang="en-US" sz="2400" dirty="0"/>
              <a:t>- </a:t>
            </a:r>
            <a:r>
              <a:rPr lang="en-US" sz="2400" dirty="0" err="1"/>
              <a:t>DeepSMOTE</a:t>
            </a:r>
            <a:r>
              <a:rPr lang="en-US" sz="2400" dirty="0"/>
              <a:t> may not work well with all datasets.</a:t>
            </a:r>
          </a:p>
          <a:p>
            <a:pPr>
              <a:lnSpc>
                <a:spcPct val="150000"/>
              </a:lnSpc>
            </a:pPr>
            <a:r>
              <a:rPr lang="en-US" sz="2400" dirty="0"/>
              <a:t>- </a:t>
            </a:r>
            <a:r>
              <a:rPr lang="en-US" sz="2400" dirty="0" err="1"/>
              <a:t>DeepSMOTE</a:t>
            </a:r>
            <a:r>
              <a:rPr lang="en-US" sz="2400" dirty="0"/>
              <a:t> may introduce bias.</a:t>
            </a:r>
          </a:p>
          <a:p>
            <a:pPr>
              <a:lnSpc>
                <a:spcPct val="150000"/>
              </a:lnSpc>
            </a:pPr>
            <a:r>
              <a:rPr lang="en-US" sz="2400" dirty="0"/>
              <a:t>- </a:t>
            </a:r>
            <a:r>
              <a:rPr lang="en-US" sz="2400" dirty="0" err="1"/>
              <a:t>DeepSMOTE</a:t>
            </a:r>
            <a:r>
              <a:rPr lang="en-US" sz="2400" dirty="0"/>
              <a:t> may not work well with all deep learning architectures.</a:t>
            </a:r>
          </a:p>
        </p:txBody>
      </p:sp>
      <p:sp>
        <p:nvSpPr>
          <p:cNvPr id="4" name="TextBox 3">
            <a:extLst>
              <a:ext uri="{FF2B5EF4-FFF2-40B4-BE49-F238E27FC236}">
                <a16:creationId xmlns:a16="http://schemas.microsoft.com/office/drawing/2014/main" id="{8322650C-3237-7C31-F030-768FACC40277}"/>
              </a:ext>
            </a:extLst>
          </p:cNvPr>
          <p:cNvSpPr txBox="1"/>
          <p:nvPr/>
        </p:nvSpPr>
        <p:spPr>
          <a:xfrm>
            <a:off x="374072" y="5715298"/>
            <a:ext cx="2050473" cy="923330"/>
          </a:xfrm>
          <a:prstGeom prst="rect">
            <a:avLst/>
          </a:prstGeom>
          <a:noFill/>
        </p:spPr>
        <p:txBody>
          <a:bodyPr wrap="square" rtlCol="0">
            <a:spAutoFit/>
          </a:bodyPr>
          <a:lstStyle/>
          <a:p>
            <a:r>
              <a:rPr lang="en-US" sz="5400" b="1" dirty="0"/>
              <a:t>8</a:t>
            </a:r>
          </a:p>
        </p:txBody>
      </p:sp>
    </p:spTree>
    <p:extLst>
      <p:ext uri="{BB962C8B-B14F-4D97-AF65-F5344CB8AC3E}">
        <p14:creationId xmlns:p14="http://schemas.microsoft.com/office/powerpoint/2010/main" val="2778062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EDB69-02C8-7E50-1BAA-9D37D9748257}"/>
              </a:ext>
            </a:extLst>
          </p:cNvPr>
          <p:cNvSpPr>
            <a:spLocks noGrp="1"/>
          </p:cNvSpPr>
          <p:nvPr>
            <p:ph type="title"/>
          </p:nvPr>
        </p:nvSpPr>
        <p:spPr>
          <a:xfrm>
            <a:off x="838200" y="18255"/>
            <a:ext cx="10515600" cy="1325563"/>
          </a:xfrm>
        </p:spPr>
        <p:txBody>
          <a:bodyPr/>
          <a:lstStyle/>
          <a:p>
            <a:pPr algn="ctr"/>
            <a:r>
              <a:rPr lang="en-US" b="0" i="0" dirty="0">
                <a:effectLst/>
                <a:latin typeface="Slack-Lato"/>
              </a:rPr>
              <a:t>3.1 Analysis of the Paper</a:t>
            </a:r>
            <a:endParaRPr lang="en-US" dirty="0"/>
          </a:p>
        </p:txBody>
      </p:sp>
      <p:sp>
        <p:nvSpPr>
          <p:cNvPr id="3" name="Content Placeholder 2">
            <a:extLst>
              <a:ext uri="{FF2B5EF4-FFF2-40B4-BE49-F238E27FC236}">
                <a16:creationId xmlns:a16="http://schemas.microsoft.com/office/drawing/2014/main" id="{5CDC9794-4E26-3FE0-5413-66EC9C1DC6CF}"/>
              </a:ext>
            </a:extLst>
          </p:cNvPr>
          <p:cNvSpPr>
            <a:spLocks noGrp="1"/>
          </p:cNvSpPr>
          <p:nvPr>
            <p:ph idx="1"/>
          </p:nvPr>
        </p:nvSpPr>
        <p:spPr>
          <a:xfrm>
            <a:off x="339634" y="1253331"/>
            <a:ext cx="11014166" cy="4351338"/>
          </a:xfrm>
        </p:spPr>
        <p:txBody>
          <a:bodyPr>
            <a:normAutofit/>
          </a:bodyPr>
          <a:lstStyle/>
          <a:p>
            <a:pPr>
              <a:lnSpc>
                <a:spcPct val="150000"/>
              </a:lnSpc>
            </a:pPr>
            <a:r>
              <a:rPr lang="en-US" sz="2400" dirty="0" err="1"/>
              <a:t>DeepSMOTE</a:t>
            </a:r>
            <a:r>
              <a:rPr lang="en-US" sz="2400" dirty="0"/>
              <a:t>, a cutting-edge oversampling algorithm, fuses the strengths of SMOTE and deep learning, surpassing pixel-based and GAN-based techniques.</a:t>
            </a:r>
          </a:p>
          <a:p>
            <a:pPr>
              <a:lnSpc>
                <a:spcPct val="150000"/>
              </a:lnSpc>
            </a:pPr>
            <a:r>
              <a:rPr lang="en-US" sz="2400" dirty="0"/>
              <a:t> It effectively tackles imbalanced data and long-tailed recognition scenarios, producing high-quality artificial images. </a:t>
            </a:r>
          </a:p>
          <a:p>
            <a:pPr>
              <a:lnSpc>
                <a:spcPct val="150000"/>
              </a:lnSpc>
            </a:pPr>
            <a:r>
              <a:rPr lang="en-US" sz="2400" dirty="0"/>
              <a:t>Additionally, it offers the capability to modify the loss function of deep architectures, effectively addressing bias in imbalanced data. </a:t>
            </a:r>
          </a:p>
        </p:txBody>
      </p:sp>
      <p:sp>
        <p:nvSpPr>
          <p:cNvPr id="4" name="TextBox 3">
            <a:extLst>
              <a:ext uri="{FF2B5EF4-FFF2-40B4-BE49-F238E27FC236}">
                <a16:creationId xmlns:a16="http://schemas.microsoft.com/office/drawing/2014/main" id="{5C0A45A1-2D47-DF76-FC84-226F0ECF9017}"/>
              </a:ext>
            </a:extLst>
          </p:cNvPr>
          <p:cNvSpPr txBox="1"/>
          <p:nvPr/>
        </p:nvSpPr>
        <p:spPr>
          <a:xfrm>
            <a:off x="374072" y="5823020"/>
            <a:ext cx="2050473" cy="923330"/>
          </a:xfrm>
          <a:prstGeom prst="rect">
            <a:avLst/>
          </a:prstGeom>
          <a:noFill/>
        </p:spPr>
        <p:txBody>
          <a:bodyPr wrap="square" rtlCol="0">
            <a:spAutoFit/>
          </a:bodyPr>
          <a:lstStyle/>
          <a:p>
            <a:r>
              <a:rPr lang="en-US" sz="5400" b="1" dirty="0"/>
              <a:t>9</a:t>
            </a:r>
          </a:p>
        </p:txBody>
      </p:sp>
    </p:spTree>
    <p:extLst>
      <p:ext uri="{BB962C8B-B14F-4D97-AF65-F5344CB8AC3E}">
        <p14:creationId xmlns:p14="http://schemas.microsoft.com/office/powerpoint/2010/main" val="694883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786</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Calibri Light</vt:lpstr>
      <vt:lpstr>Slack-Lato</vt:lpstr>
      <vt:lpstr>Office Theme</vt:lpstr>
      <vt:lpstr>CSE 438: Data Science For Practitioners  Paper Review</vt:lpstr>
      <vt:lpstr>Introduction </vt:lpstr>
      <vt:lpstr>PowerPoint Presentation</vt:lpstr>
      <vt:lpstr>1.1 Motivation</vt:lpstr>
      <vt:lpstr>1.2 Contribution</vt:lpstr>
      <vt:lpstr>1.3 Methodology</vt:lpstr>
      <vt:lpstr>1.4 Conclusion</vt:lpstr>
      <vt:lpstr>2. Limitations</vt:lpstr>
      <vt:lpstr>3.1 Analysis of the Paper</vt:lpstr>
      <vt:lpstr>3.2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438: data science for practitioners  Paper Review</dc:title>
  <dc:creator>Saurav</dc:creator>
  <cp:lastModifiedBy>Saurav</cp:lastModifiedBy>
  <cp:revision>12</cp:revision>
  <dcterms:created xsi:type="dcterms:W3CDTF">2023-11-01T12:52:48Z</dcterms:created>
  <dcterms:modified xsi:type="dcterms:W3CDTF">2023-11-13T07:16:23Z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2023-11-01T15:22:29Z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9e665a2a-c3c0-44a5-abd4-04151187c169</vt:lpwstr>
  </property>
  <property fmtid="{D5CDD505-2E9C-101B-9397-08002B2CF9AE}" pid="7" name="MSIP_Label_defa4170-0d19-0005-0004-bc88714345d2_ActionId">
    <vt:lpwstr>257b3eb4-48f8-450e-b71b-f48b1dc8567c</vt:lpwstr>
  </property>
  <property fmtid="{D5CDD505-2E9C-101B-9397-08002B2CF9AE}" pid="8" name="MSIP_Label_defa4170-0d19-0005-0004-bc88714345d2_ContentBits">
    <vt:lpwstr>0</vt:lpwstr>
  </property>
</Properties>
</file>