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95" r:id="rId4"/>
    <p:sldId id="296" r:id="rId5"/>
    <p:sldId id="297" r:id="rId6"/>
    <p:sldId id="298" r:id="rId7"/>
    <p:sldId id="299" r:id="rId8"/>
    <p:sldId id="300" r:id="rId9"/>
    <p:sldId id="301" r:id="rId10"/>
    <p:sldId id="302" r:id="rId11"/>
    <p:sldId id="25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Quantico" panose="020B0604020202020204" charset="0"/>
      <p:regular r:id="rId18"/>
      <p:bold r:id="rId19"/>
      <p:italic r:id="rId20"/>
      <p:boldItalic r:id="rId21"/>
    </p:embeddedFont>
    <p:embeddedFont>
      <p:font typeface="Titillium Web Light" panose="000004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71DD6-2702-4FCF-BC82-B343C2BCD5F6}">
  <a:tblStyle styleId="{25171DD6-2702-4FCF-BC82-B343C2BCD5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AF98B6-0896-4745-9ED8-C8CFF3DE44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043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329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177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5955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085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711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2497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4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81307" y="631901"/>
            <a:ext cx="7478752" cy="373937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u="sng" dirty="0"/>
              <a:t>Cloud Computing </a:t>
            </a:r>
            <a:br>
              <a:rPr lang="en-US" sz="4000" u="sng" dirty="0"/>
            </a:br>
            <a:r>
              <a:rPr lang="en-US" sz="4000" u="sng" dirty="0"/>
              <a:t>Topic: Group Portfolio</a:t>
            </a:r>
            <a:br>
              <a:rPr lang="en-US" sz="4000" dirty="0"/>
            </a:br>
            <a:br>
              <a:rPr lang="en-US" sz="4000" dirty="0"/>
            </a:br>
            <a:r>
              <a:rPr lang="en-US" sz="2500" dirty="0"/>
              <a:t>Group Members:</a:t>
            </a:r>
            <a:br>
              <a:rPr lang="en-US" sz="2500" dirty="0"/>
            </a:br>
            <a:r>
              <a:rPr lang="en-US" sz="2500" dirty="0"/>
              <a:t>Amol Gautam Div A, Roll No-48</a:t>
            </a:r>
            <a:br>
              <a:rPr lang="en-US" sz="2500" dirty="0"/>
            </a:br>
            <a:r>
              <a:rPr lang="en-US" sz="2500" dirty="0"/>
              <a:t>Rajesh Gowda Div A, Roll No-52</a:t>
            </a:r>
            <a:br>
              <a:rPr lang="en-US" sz="2500" dirty="0"/>
            </a:br>
            <a:r>
              <a:rPr lang="en-US" sz="2500" dirty="0"/>
              <a:t> Saurav Gupta Div A, Roll No-55</a:t>
            </a:r>
            <a:endParaRPr sz="2500" dirty="0"/>
          </a:p>
        </p:txBody>
      </p:sp>
      <p:pic>
        <p:nvPicPr>
          <p:cNvPr id="2" name="Graphic 1">
            <a:extLst>
              <a:ext uri="{FF2B5EF4-FFF2-40B4-BE49-F238E27FC236}">
                <a16:creationId xmlns:a16="http://schemas.microsoft.com/office/drawing/2014/main" id="{E8C7C648-9D0C-EE00-D6D7-D7503FAC042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8113" y="0"/>
            <a:ext cx="1561364" cy="8544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Screenshots</a:t>
            </a:r>
            <a:endParaRPr dirty="0"/>
          </a:p>
        </p:txBody>
      </p:sp>
      <p:sp>
        <p:nvSpPr>
          <p:cNvPr id="93" name="Google Shape;93;p14"/>
          <p:cNvSpPr txBox="1">
            <a:spLocks noGrp="1"/>
          </p:cNvSpPr>
          <p:nvPr>
            <p:ph type="body" idx="1"/>
          </p:nvPr>
        </p:nvSpPr>
        <p:spPr>
          <a:xfrm>
            <a:off x="647254" y="1322986"/>
            <a:ext cx="8031480" cy="3205207"/>
          </a:xfrm>
          <a:prstGeom prst="rect">
            <a:avLst/>
          </a:prstGeom>
        </p:spPr>
        <p:txBody>
          <a:bodyPr spcFirstLastPara="1" wrap="square" lIns="0" tIns="0" rIns="0" bIns="0" anchor="t" anchorCtr="0">
            <a:noAutofit/>
          </a:bodyPr>
          <a:lstStyle/>
          <a:p>
            <a:pPr marL="457200" lvl="1" indent="0" algn="just">
              <a:spcBef>
                <a:spcPts val="600"/>
              </a:spcBef>
              <a:buClr>
                <a:schemeClr val="dk1"/>
              </a:buClr>
              <a:buSzPts val="1100"/>
              <a:buNone/>
            </a:pPr>
            <a:r>
              <a:rPr lang="en-US" dirty="0">
                <a:solidFill>
                  <a:schemeClr val="bg1"/>
                </a:solidFill>
              </a:rPr>
              <a:t>Contact Us</a:t>
            </a: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pic>
        <p:nvPicPr>
          <p:cNvPr id="8" name="Picture 7">
            <a:extLst>
              <a:ext uri="{FF2B5EF4-FFF2-40B4-BE49-F238E27FC236}">
                <a16:creationId xmlns:a16="http://schemas.microsoft.com/office/drawing/2014/main" id="{71FD002F-34CE-3E38-2B44-24BD4F5481CC}"/>
              </a:ext>
            </a:extLst>
          </p:cNvPr>
          <p:cNvPicPr>
            <a:picLocks noChangeAspect="1"/>
          </p:cNvPicPr>
          <p:nvPr/>
        </p:nvPicPr>
        <p:blipFill>
          <a:blip r:embed="rId7"/>
          <a:stretch>
            <a:fillRect/>
          </a:stretch>
        </p:blipFill>
        <p:spPr>
          <a:xfrm>
            <a:off x="1112520" y="1733433"/>
            <a:ext cx="5417820" cy="2940642"/>
          </a:xfrm>
          <a:prstGeom prst="rect">
            <a:avLst/>
          </a:prstGeom>
        </p:spPr>
      </p:pic>
    </p:spTree>
    <p:extLst>
      <p:ext uri="{BB962C8B-B14F-4D97-AF65-F5344CB8AC3E}">
        <p14:creationId xmlns:p14="http://schemas.microsoft.com/office/powerpoint/2010/main" val="21753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1629887" y="1208297"/>
            <a:ext cx="6280045" cy="22857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9600" dirty="0">
                <a:solidFill>
                  <a:schemeClr val="accent4"/>
                </a:solidFill>
              </a:rPr>
              <a:t>Thank You</a:t>
            </a:r>
            <a:endParaRPr sz="9600" dirty="0">
              <a:solidFill>
                <a:schemeClr val="accent4"/>
              </a:solidFill>
            </a:endParaRPr>
          </a:p>
        </p:txBody>
      </p:sp>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11</a:t>
            </a:fld>
            <a:endParaRPr>
              <a:solidFill>
                <a:schemeClr val="accent3"/>
              </a:solidFill>
            </a:endParaRPr>
          </a:p>
        </p:txBody>
      </p:sp>
      <p:cxnSp>
        <p:nvCxnSpPr>
          <p:cNvPr id="104" name="Google Shape;104;p1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cxnSp>
        <p:nvCxnSpPr>
          <p:cNvPr id="2" name="Google Shape;104;p15">
            <a:extLst>
              <a:ext uri="{FF2B5EF4-FFF2-40B4-BE49-F238E27FC236}">
                <a16:creationId xmlns:a16="http://schemas.microsoft.com/office/drawing/2014/main" id="{823710B5-27DD-E375-3063-E2174A9228F1}"/>
              </a:ext>
            </a:extLst>
          </p:cNvPr>
          <p:cNvCxnSpPr/>
          <p:nvPr/>
        </p:nvCxnSpPr>
        <p:spPr>
          <a:xfrm>
            <a:off x="8043114" y="2508559"/>
            <a:ext cx="1144800" cy="0"/>
          </a:xfrm>
          <a:prstGeom prst="straightConnector1">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97668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Problem Statement</a:t>
            </a:r>
            <a:endParaRPr dirty="0"/>
          </a:p>
        </p:txBody>
      </p:sp>
      <p:sp>
        <p:nvSpPr>
          <p:cNvPr id="93" name="Google Shape;93;p14"/>
          <p:cNvSpPr txBox="1">
            <a:spLocks noGrp="1"/>
          </p:cNvSpPr>
          <p:nvPr>
            <p:ph type="body" idx="1"/>
          </p:nvPr>
        </p:nvSpPr>
        <p:spPr>
          <a:xfrm>
            <a:off x="609600" y="1468444"/>
            <a:ext cx="7924800" cy="2402515"/>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dk1"/>
              </a:buClr>
              <a:buSzPts val="1100"/>
              <a:buNone/>
            </a:pPr>
            <a:r>
              <a:rPr lang="en-US" sz="1500" b="0" i="0" dirty="0">
                <a:solidFill>
                  <a:schemeClr val="bg1"/>
                </a:solidFill>
                <a:effectLst/>
                <a:latin typeface="Söhne"/>
              </a:rPr>
              <a:t>1) Many organizations have multiple projects or initiatives running simultaneously, which can make it difficult to effectively manage and track progress across the entire portfolio. This lack of visibility can lead to resource inefficiencies, missed opportunities, and strategic misalignment.</a:t>
            </a:r>
          </a:p>
          <a:p>
            <a:pPr marL="0" lvl="0" indent="0" algn="just" rtl="0">
              <a:spcBef>
                <a:spcPts val="600"/>
              </a:spcBef>
              <a:spcAft>
                <a:spcPts val="0"/>
              </a:spcAft>
              <a:buClr>
                <a:schemeClr val="dk1"/>
              </a:buClr>
              <a:buSzPts val="1100"/>
              <a:buNone/>
            </a:pPr>
            <a:r>
              <a:rPr lang="en-US" sz="1500" b="0" i="0" dirty="0">
                <a:solidFill>
                  <a:schemeClr val="bg1"/>
                </a:solidFill>
                <a:effectLst/>
                <a:latin typeface="Söhne"/>
              </a:rPr>
              <a:t>2) Additionally, individual project managers may not have a comprehensive understanding of how their projects fit into the larger portfolio and how they impact each other. As a result, organizations may struggle to make informed decisions about which projects to prioritize and allocate resources to, leading to delays in project delivery or even project failure. </a:t>
            </a:r>
          </a:p>
          <a:p>
            <a:pPr marL="0" lvl="0" indent="0" algn="just" rtl="0">
              <a:spcBef>
                <a:spcPts val="600"/>
              </a:spcBef>
              <a:spcAft>
                <a:spcPts val="0"/>
              </a:spcAft>
              <a:buClr>
                <a:schemeClr val="dk1"/>
              </a:buClr>
              <a:buSzPts val="1100"/>
              <a:buNone/>
            </a:pPr>
            <a:r>
              <a:rPr lang="en-US" sz="1500" b="0" i="0" dirty="0">
                <a:solidFill>
                  <a:schemeClr val="bg1"/>
                </a:solidFill>
                <a:effectLst/>
                <a:latin typeface="Söhne"/>
              </a:rPr>
              <a:t>3) Therefore, there is a need for a robust group portfolio management system that provides a comprehensive view of the entire portfolio and facilitates effective decision-making.</a:t>
            </a:r>
            <a:endParaRPr sz="1500"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Graphic 2">
            <a:extLst>
              <a:ext uri="{FF2B5EF4-FFF2-40B4-BE49-F238E27FC236}">
                <a16:creationId xmlns:a16="http://schemas.microsoft.com/office/drawing/2014/main" id="{475E91CD-530B-EC06-D897-B57A4DBDE2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165800" y="418049"/>
            <a:ext cx="1561364" cy="8544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Objectives</a:t>
            </a:r>
            <a:endParaRPr dirty="0"/>
          </a:p>
        </p:txBody>
      </p:sp>
      <p:sp>
        <p:nvSpPr>
          <p:cNvPr id="93" name="Google Shape;93;p14"/>
          <p:cNvSpPr txBox="1">
            <a:spLocks noGrp="1"/>
          </p:cNvSpPr>
          <p:nvPr>
            <p:ph type="body" idx="1"/>
          </p:nvPr>
        </p:nvSpPr>
        <p:spPr>
          <a:xfrm>
            <a:off x="609600" y="1468444"/>
            <a:ext cx="8031480" cy="3205207"/>
          </a:xfrm>
          <a:prstGeom prst="rect">
            <a:avLst/>
          </a:prstGeom>
        </p:spPr>
        <p:txBody>
          <a:bodyPr spcFirstLastPara="1" wrap="square" lIns="0" tIns="0" rIns="0" bIns="0" anchor="t" anchorCtr="0">
            <a:noAutofit/>
          </a:bodyPr>
          <a:lstStyle/>
          <a:p>
            <a:pPr algn="l">
              <a:buFont typeface="+mj-lt"/>
              <a:buAutoNum type="arabicPeriod"/>
            </a:pPr>
            <a:r>
              <a:rPr lang="en-US" sz="1400" b="0" i="0" dirty="0">
                <a:solidFill>
                  <a:schemeClr val="bg1"/>
                </a:solidFill>
                <a:effectLst/>
                <a:latin typeface="Söhne"/>
              </a:rPr>
              <a:t>Improve visibility and transparency: A key objective of a group portfolio management system would be to provide a comprehensive view of all projects and initiatives within an organization, allowing stakeholders to easily track progress and understand how each project contributes to the larger portfolio.</a:t>
            </a:r>
          </a:p>
          <a:p>
            <a:pPr algn="l">
              <a:buFont typeface="+mj-lt"/>
              <a:buAutoNum type="arabicPeriod"/>
            </a:pPr>
            <a:r>
              <a:rPr lang="en-US" sz="1400" b="0" i="0" dirty="0">
                <a:solidFill>
                  <a:schemeClr val="bg1"/>
                </a:solidFill>
                <a:effectLst/>
                <a:latin typeface="Söhne"/>
              </a:rPr>
              <a:t>Prioritize projects strategically: With a better understanding of the entire portfolio, organizations can make informed decisions about which projects to prioritize based on their strategic alignment, potential impact, and resource requirements.</a:t>
            </a:r>
          </a:p>
          <a:p>
            <a:pPr algn="l">
              <a:buFont typeface="+mj-lt"/>
              <a:buAutoNum type="arabicPeriod"/>
            </a:pPr>
            <a:r>
              <a:rPr lang="en-US" sz="1400" b="0" i="0" dirty="0">
                <a:solidFill>
                  <a:schemeClr val="bg1"/>
                </a:solidFill>
                <a:effectLst/>
                <a:latin typeface="Söhne"/>
              </a:rPr>
              <a:t>Foster collaboration and communication: A group portfolio management system can facilitate collaboration and communication between project teams, enabling them to share knowledge and best practices, identify dependencies, and avoid conflicts.</a:t>
            </a:r>
          </a:p>
          <a:p>
            <a:pPr algn="l">
              <a:buFont typeface="+mj-lt"/>
              <a:buAutoNum type="arabicPeriod"/>
            </a:pPr>
            <a:r>
              <a:rPr lang="en-US" sz="1400" b="0" i="0" dirty="0">
                <a:solidFill>
                  <a:schemeClr val="bg1"/>
                </a:solidFill>
                <a:effectLst/>
                <a:latin typeface="Söhne"/>
              </a:rPr>
              <a:t>Increase efficiency and productivity: By streamlining portfolio management processes and providing real-time visibility into project status and resource utilization, a group portfolio management system can help organizations improve efficiency and productivity.</a:t>
            </a:r>
          </a:p>
          <a:p>
            <a:pPr marL="0" lvl="0" indent="0" algn="just" rtl="0">
              <a:spcBef>
                <a:spcPts val="600"/>
              </a:spcBef>
              <a:spcAft>
                <a:spcPts val="0"/>
              </a:spcAft>
              <a:buClr>
                <a:schemeClr val="dk1"/>
              </a:buClr>
              <a:buSzPts val="1100"/>
              <a:buNone/>
            </a:pPr>
            <a:endParaRPr sz="1500"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85636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Technology Stack</a:t>
            </a:r>
            <a:endParaRPr dirty="0"/>
          </a:p>
        </p:txBody>
      </p:sp>
      <p:sp>
        <p:nvSpPr>
          <p:cNvPr id="93" name="Google Shape;93;p14"/>
          <p:cNvSpPr txBox="1">
            <a:spLocks noGrp="1"/>
          </p:cNvSpPr>
          <p:nvPr>
            <p:ph type="body" idx="1"/>
          </p:nvPr>
        </p:nvSpPr>
        <p:spPr>
          <a:xfrm>
            <a:off x="609600" y="1468444"/>
            <a:ext cx="8031480" cy="3205207"/>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dk1"/>
              </a:buClr>
              <a:buSzPts val="1100"/>
              <a:buNone/>
            </a:pPr>
            <a:r>
              <a:rPr lang="en-US" dirty="0">
                <a:solidFill>
                  <a:schemeClr val="bg1"/>
                </a:solidFill>
              </a:rPr>
              <a:t>1) HTML </a:t>
            </a:r>
          </a:p>
          <a:p>
            <a:pPr marL="0" lvl="0" indent="0" algn="just" rtl="0">
              <a:spcBef>
                <a:spcPts val="600"/>
              </a:spcBef>
              <a:spcAft>
                <a:spcPts val="0"/>
              </a:spcAft>
              <a:buClr>
                <a:schemeClr val="dk1"/>
              </a:buClr>
              <a:buSzPts val="1100"/>
              <a:buNone/>
            </a:pPr>
            <a:r>
              <a:rPr lang="en-US" dirty="0">
                <a:solidFill>
                  <a:schemeClr val="bg1"/>
                </a:solidFill>
              </a:rPr>
              <a:t>2) CSS</a:t>
            </a:r>
          </a:p>
          <a:p>
            <a:pPr marL="0" lvl="0" indent="0" algn="just" rtl="0">
              <a:spcBef>
                <a:spcPts val="600"/>
              </a:spcBef>
              <a:spcAft>
                <a:spcPts val="0"/>
              </a:spcAft>
              <a:buClr>
                <a:schemeClr val="dk1"/>
              </a:buClr>
              <a:buSzPts val="1100"/>
              <a:buNone/>
            </a:pPr>
            <a:r>
              <a:rPr lang="en-US" dirty="0">
                <a:solidFill>
                  <a:schemeClr val="bg1"/>
                </a:solidFill>
              </a:rPr>
              <a:t>3) JavaScript</a:t>
            </a:r>
          </a:p>
          <a:p>
            <a:pPr marL="0" lvl="0" indent="0" algn="just" rtl="0">
              <a:spcBef>
                <a:spcPts val="600"/>
              </a:spcBef>
              <a:spcAft>
                <a:spcPts val="0"/>
              </a:spcAft>
              <a:buClr>
                <a:schemeClr val="dk1"/>
              </a:buClr>
              <a:buSzPts val="1100"/>
              <a:buNone/>
            </a:pPr>
            <a:r>
              <a:rPr lang="en-US" dirty="0">
                <a:solidFill>
                  <a:schemeClr val="bg1"/>
                </a:solidFill>
              </a:rPr>
              <a:t>4) Web Server: Xampp</a:t>
            </a: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spTree>
    <p:extLst>
      <p:ext uri="{BB962C8B-B14F-4D97-AF65-F5344CB8AC3E}">
        <p14:creationId xmlns:p14="http://schemas.microsoft.com/office/powerpoint/2010/main" val="363907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Proposed System</a:t>
            </a:r>
            <a:endParaRPr dirty="0"/>
          </a:p>
        </p:txBody>
      </p:sp>
      <p:sp>
        <p:nvSpPr>
          <p:cNvPr id="93" name="Google Shape;93;p14"/>
          <p:cNvSpPr txBox="1">
            <a:spLocks noGrp="1"/>
          </p:cNvSpPr>
          <p:nvPr>
            <p:ph type="body" idx="1"/>
          </p:nvPr>
        </p:nvSpPr>
        <p:spPr>
          <a:xfrm>
            <a:off x="609600" y="1468444"/>
            <a:ext cx="8031480" cy="3205207"/>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dk1"/>
              </a:buClr>
              <a:buSzPts val="1100"/>
              <a:buNone/>
            </a:pPr>
            <a:r>
              <a:rPr lang="en-US" dirty="0">
                <a:solidFill>
                  <a:schemeClr val="bg1"/>
                </a:solidFill>
              </a:rPr>
              <a:t>User Interface			Aws Services:</a:t>
            </a:r>
          </a:p>
          <a:p>
            <a:pPr marL="0" lvl="0" indent="0" algn="just" rtl="0">
              <a:spcBef>
                <a:spcPts val="600"/>
              </a:spcBef>
              <a:spcAft>
                <a:spcPts val="0"/>
              </a:spcAft>
              <a:buClr>
                <a:schemeClr val="dk1"/>
              </a:buClr>
              <a:buSzPts val="1100"/>
              <a:buNone/>
            </a:pPr>
            <a:r>
              <a:rPr lang="en-US" dirty="0">
                <a:solidFill>
                  <a:schemeClr val="bg1"/>
                </a:solidFill>
              </a:rPr>
              <a:t>Login Page &amp;			AWS EC2</a:t>
            </a:r>
          </a:p>
          <a:p>
            <a:pPr marL="0" lvl="0" indent="0" algn="just" rtl="0">
              <a:spcBef>
                <a:spcPts val="600"/>
              </a:spcBef>
              <a:spcAft>
                <a:spcPts val="0"/>
              </a:spcAft>
              <a:buClr>
                <a:schemeClr val="dk1"/>
              </a:buClr>
              <a:buSzPts val="1100"/>
              <a:buNone/>
            </a:pPr>
            <a:r>
              <a:rPr lang="en-US" dirty="0">
                <a:solidFill>
                  <a:schemeClr val="bg1"/>
                </a:solidFill>
              </a:rPr>
              <a:t>Registration page using		Aws RDS </a:t>
            </a:r>
          </a:p>
          <a:p>
            <a:pPr marL="0" lvl="0" indent="0" algn="just" rtl="0">
              <a:spcBef>
                <a:spcPts val="600"/>
              </a:spcBef>
              <a:spcAft>
                <a:spcPts val="0"/>
              </a:spcAft>
              <a:buClr>
                <a:schemeClr val="dk1"/>
              </a:buClr>
              <a:buSzPts val="1100"/>
              <a:buNone/>
            </a:pPr>
            <a:r>
              <a:rPr lang="en-US" dirty="0">
                <a:solidFill>
                  <a:schemeClr val="bg1"/>
                </a:solidFill>
              </a:rPr>
              <a:t>HTML				Aws S3</a:t>
            </a:r>
          </a:p>
          <a:p>
            <a:pPr marL="0" lvl="0" indent="0" algn="just" rtl="0">
              <a:spcBef>
                <a:spcPts val="600"/>
              </a:spcBef>
              <a:spcAft>
                <a:spcPts val="0"/>
              </a:spcAft>
              <a:buClr>
                <a:schemeClr val="dk1"/>
              </a:buClr>
              <a:buSzPts val="1100"/>
              <a:buNone/>
            </a:pPr>
            <a:r>
              <a:rPr lang="en-US" dirty="0">
                <a:solidFill>
                  <a:schemeClr val="bg1"/>
                </a:solidFill>
              </a:rPr>
              <a:t>CSS</a:t>
            </a:r>
          </a:p>
          <a:p>
            <a:pPr marL="0" lvl="0" indent="0" algn="just" rtl="0">
              <a:spcBef>
                <a:spcPts val="600"/>
              </a:spcBef>
              <a:spcAft>
                <a:spcPts val="0"/>
              </a:spcAft>
              <a:buClr>
                <a:schemeClr val="dk1"/>
              </a:buClr>
              <a:buSzPts val="1100"/>
              <a:buNone/>
            </a:pPr>
            <a:endParaRPr lang="en-US" dirty="0">
              <a:solidFill>
                <a:schemeClr val="bg1"/>
              </a:solidFill>
            </a:endParaRPr>
          </a:p>
          <a:p>
            <a:pPr marL="0" lvl="0" indent="0" algn="just" rtl="0">
              <a:spcBef>
                <a:spcPts val="600"/>
              </a:spcBef>
              <a:spcAft>
                <a:spcPts val="0"/>
              </a:spcAft>
              <a:buClr>
                <a:schemeClr val="dk1"/>
              </a:buClr>
              <a:buSzPts val="1100"/>
              <a:buNone/>
            </a:pPr>
            <a:endParaRPr lang="en-US" dirty="0">
              <a:solidFill>
                <a:schemeClr val="bg1"/>
              </a:solidFill>
            </a:endParaRPr>
          </a:p>
          <a:p>
            <a:pPr marL="0" lvl="0" indent="0" algn="just" rtl="0">
              <a:spcBef>
                <a:spcPts val="600"/>
              </a:spcBef>
              <a:spcAft>
                <a:spcPts val="0"/>
              </a:spcAft>
              <a:buClr>
                <a:schemeClr val="dk1"/>
              </a:buClr>
              <a:buSzPts val="1100"/>
              <a:buNone/>
            </a:pPr>
            <a:endParaRPr lang="en-US" dirty="0">
              <a:solidFill>
                <a:schemeClr val="bg1"/>
              </a:solidFill>
            </a:endParaRPr>
          </a:p>
          <a:p>
            <a:pPr marL="0" lvl="0" indent="0" algn="just" rtl="0">
              <a:spcBef>
                <a:spcPts val="600"/>
              </a:spcBef>
              <a:spcAft>
                <a:spcPts val="0"/>
              </a:spcAft>
              <a:buClr>
                <a:schemeClr val="dk1"/>
              </a:buClr>
              <a:buSzPts val="1100"/>
              <a:buNone/>
            </a:pPr>
            <a:endParaRPr lang="en-US" dirty="0">
              <a:solidFill>
                <a:schemeClr val="bg1"/>
              </a:solidFill>
            </a:endParaRPr>
          </a:p>
          <a:p>
            <a:pPr marL="0" lvl="0" indent="0" algn="just" rtl="0">
              <a:spcBef>
                <a:spcPts val="600"/>
              </a:spcBef>
              <a:spcAft>
                <a:spcPts val="0"/>
              </a:spcAft>
              <a:buClr>
                <a:schemeClr val="dk1"/>
              </a:buClr>
              <a:buSzPts val="1100"/>
              <a:buNone/>
            </a:pP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spTree>
    <p:extLst>
      <p:ext uri="{BB962C8B-B14F-4D97-AF65-F5344CB8AC3E}">
        <p14:creationId xmlns:p14="http://schemas.microsoft.com/office/powerpoint/2010/main" val="220971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Screenshots</a:t>
            </a:r>
            <a:endParaRPr dirty="0"/>
          </a:p>
        </p:txBody>
      </p:sp>
      <p:sp>
        <p:nvSpPr>
          <p:cNvPr id="93" name="Google Shape;93;p14"/>
          <p:cNvSpPr txBox="1">
            <a:spLocks noGrp="1"/>
          </p:cNvSpPr>
          <p:nvPr>
            <p:ph type="body" idx="1"/>
          </p:nvPr>
        </p:nvSpPr>
        <p:spPr>
          <a:xfrm>
            <a:off x="647254" y="1322986"/>
            <a:ext cx="8031480" cy="3205207"/>
          </a:xfrm>
          <a:prstGeom prst="rect">
            <a:avLst/>
          </a:prstGeom>
        </p:spPr>
        <p:txBody>
          <a:bodyPr spcFirstLastPara="1" wrap="square" lIns="0" tIns="0" rIns="0" bIns="0" anchor="t" anchorCtr="0">
            <a:noAutofit/>
          </a:bodyPr>
          <a:lstStyle/>
          <a:p>
            <a:pPr marL="457200" lvl="1" indent="0" algn="just">
              <a:spcBef>
                <a:spcPts val="600"/>
              </a:spcBef>
              <a:buClr>
                <a:schemeClr val="dk1"/>
              </a:buClr>
              <a:buSzPts val="1100"/>
              <a:buNone/>
            </a:pPr>
            <a:r>
              <a:rPr lang="en-US" dirty="0">
                <a:solidFill>
                  <a:schemeClr val="bg1"/>
                </a:solidFill>
              </a:rPr>
              <a:t>Login Page</a:t>
            </a: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pic>
        <p:nvPicPr>
          <p:cNvPr id="5" name="Picture 4">
            <a:extLst>
              <a:ext uri="{FF2B5EF4-FFF2-40B4-BE49-F238E27FC236}">
                <a16:creationId xmlns:a16="http://schemas.microsoft.com/office/drawing/2014/main" id="{1490003D-0268-70D0-4A50-35DD8016107C}"/>
              </a:ext>
            </a:extLst>
          </p:cNvPr>
          <p:cNvPicPr>
            <a:picLocks noChangeAspect="1"/>
          </p:cNvPicPr>
          <p:nvPr/>
        </p:nvPicPr>
        <p:blipFill>
          <a:blip r:embed="rId7"/>
          <a:stretch>
            <a:fillRect/>
          </a:stretch>
        </p:blipFill>
        <p:spPr>
          <a:xfrm>
            <a:off x="1112520" y="1695937"/>
            <a:ext cx="6202680" cy="2777003"/>
          </a:xfrm>
          <a:prstGeom prst="rect">
            <a:avLst/>
          </a:prstGeom>
        </p:spPr>
      </p:pic>
    </p:spTree>
    <p:extLst>
      <p:ext uri="{BB962C8B-B14F-4D97-AF65-F5344CB8AC3E}">
        <p14:creationId xmlns:p14="http://schemas.microsoft.com/office/powerpoint/2010/main" val="180245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Screenshots</a:t>
            </a:r>
            <a:endParaRPr dirty="0"/>
          </a:p>
        </p:txBody>
      </p:sp>
      <p:sp>
        <p:nvSpPr>
          <p:cNvPr id="93" name="Google Shape;93;p14"/>
          <p:cNvSpPr txBox="1">
            <a:spLocks noGrp="1"/>
          </p:cNvSpPr>
          <p:nvPr>
            <p:ph type="body" idx="1"/>
          </p:nvPr>
        </p:nvSpPr>
        <p:spPr>
          <a:xfrm>
            <a:off x="647254" y="1322986"/>
            <a:ext cx="8031480" cy="3205207"/>
          </a:xfrm>
          <a:prstGeom prst="rect">
            <a:avLst/>
          </a:prstGeom>
        </p:spPr>
        <p:txBody>
          <a:bodyPr spcFirstLastPara="1" wrap="square" lIns="0" tIns="0" rIns="0" bIns="0" anchor="t" anchorCtr="0">
            <a:noAutofit/>
          </a:bodyPr>
          <a:lstStyle/>
          <a:p>
            <a:pPr marL="457200" lvl="1" indent="0" algn="just">
              <a:spcBef>
                <a:spcPts val="600"/>
              </a:spcBef>
              <a:buClr>
                <a:schemeClr val="dk1"/>
              </a:buClr>
              <a:buSzPts val="1100"/>
              <a:buNone/>
            </a:pPr>
            <a:r>
              <a:rPr lang="en-US" dirty="0">
                <a:solidFill>
                  <a:schemeClr val="bg1"/>
                </a:solidFill>
              </a:rPr>
              <a:t>	Register Page</a:t>
            </a: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pic>
        <p:nvPicPr>
          <p:cNvPr id="10" name="Picture 9">
            <a:extLst>
              <a:ext uri="{FF2B5EF4-FFF2-40B4-BE49-F238E27FC236}">
                <a16:creationId xmlns:a16="http://schemas.microsoft.com/office/drawing/2014/main" id="{023D23DB-079E-4996-601C-507B8B3C6C48}"/>
              </a:ext>
            </a:extLst>
          </p:cNvPr>
          <p:cNvPicPr>
            <a:picLocks noChangeAspect="1"/>
          </p:cNvPicPr>
          <p:nvPr/>
        </p:nvPicPr>
        <p:blipFill>
          <a:blip r:embed="rId7"/>
          <a:stretch>
            <a:fillRect/>
          </a:stretch>
        </p:blipFill>
        <p:spPr>
          <a:xfrm>
            <a:off x="1542622" y="1817963"/>
            <a:ext cx="5932598" cy="2710230"/>
          </a:xfrm>
          <a:prstGeom prst="rect">
            <a:avLst/>
          </a:prstGeom>
        </p:spPr>
      </p:pic>
    </p:spTree>
    <p:extLst>
      <p:ext uri="{BB962C8B-B14F-4D97-AF65-F5344CB8AC3E}">
        <p14:creationId xmlns:p14="http://schemas.microsoft.com/office/powerpoint/2010/main" val="388083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Screenshots</a:t>
            </a:r>
            <a:endParaRPr dirty="0"/>
          </a:p>
        </p:txBody>
      </p:sp>
      <p:sp>
        <p:nvSpPr>
          <p:cNvPr id="93" name="Google Shape;93;p14"/>
          <p:cNvSpPr txBox="1">
            <a:spLocks noGrp="1"/>
          </p:cNvSpPr>
          <p:nvPr>
            <p:ph type="body" idx="1"/>
          </p:nvPr>
        </p:nvSpPr>
        <p:spPr>
          <a:xfrm>
            <a:off x="647254" y="1322986"/>
            <a:ext cx="8031480" cy="3205207"/>
          </a:xfrm>
          <a:prstGeom prst="rect">
            <a:avLst/>
          </a:prstGeom>
        </p:spPr>
        <p:txBody>
          <a:bodyPr spcFirstLastPara="1" wrap="square" lIns="0" tIns="0" rIns="0" bIns="0" anchor="t" anchorCtr="0">
            <a:noAutofit/>
          </a:bodyPr>
          <a:lstStyle/>
          <a:p>
            <a:pPr marL="457200" lvl="1" indent="0" algn="just">
              <a:spcBef>
                <a:spcPts val="600"/>
              </a:spcBef>
              <a:buClr>
                <a:schemeClr val="dk1"/>
              </a:buClr>
              <a:buSzPts val="1100"/>
              <a:buNone/>
            </a:pPr>
            <a:r>
              <a:rPr lang="en-US" dirty="0">
                <a:solidFill>
                  <a:schemeClr val="bg1"/>
                </a:solidFill>
              </a:rPr>
              <a:t>Home Page</a:t>
            </a: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pic>
        <p:nvPicPr>
          <p:cNvPr id="9" name="Picture 8">
            <a:extLst>
              <a:ext uri="{FF2B5EF4-FFF2-40B4-BE49-F238E27FC236}">
                <a16:creationId xmlns:a16="http://schemas.microsoft.com/office/drawing/2014/main" id="{B4227E6F-61B1-F77E-394E-9DE49C2B057F}"/>
              </a:ext>
            </a:extLst>
          </p:cNvPr>
          <p:cNvPicPr>
            <a:picLocks noChangeAspect="1"/>
          </p:cNvPicPr>
          <p:nvPr/>
        </p:nvPicPr>
        <p:blipFill>
          <a:blip r:embed="rId7"/>
          <a:stretch>
            <a:fillRect/>
          </a:stretch>
        </p:blipFill>
        <p:spPr>
          <a:xfrm>
            <a:off x="1119694" y="1733433"/>
            <a:ext cx="5982146" cy="2794760"/>
          </a:xfrm>
          <a:prstGeom prst="rect">
            <a:avLst/>
          </a:prstGeom>
        </p:spPr>
      </p:pic>
    </p:spTree>
    <p:extLst>
      <p:ext uri="{BB962C8B-B14F-4D97-AF65-F5344CB8AC3E}">
        <p14:creationId xmlns:p14="http://schemas.microsoft.com/office/powerpoint/2010/main" val="354933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300" y="878941"/>
            <a:ext cx="71934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Screenshots</a:t>
            </a:r>
            <a:endParaRPr dirty="0"/>
          </a:p>
        </p:txBody>
      </p:sp>
      <p:sp>
        <p:nvSpPr>
          <p:cNvPr id="93" name="Google Shape;93;p14"/>
          <p:cNvSpPr txBox="1">
            <a:spLocks noGrp="1"/>
          </p:cNvSpPr>
          <p:nvPr>
            <p:ph type="body" idx="1"/>
          </p:nvPr>
        </p:nvSpPr>
        <p:spPr>
          <a:xfrm>
            <a:off x="647254" y="1322986"/>
            <a:ext cx="8031480" cy="3205207"/>
          </a:xfrm>
          <a:prstGeom prst="rect">
            <a:avLst/>
          </a:prstGeom>
        </p:spPr>
        <p:txBody>
          <a:bodyPr spcFirstLastPara="1" wrap="square" lIns="0" tIns="0" rIns="0" bIns="0" anchor="t" anchorCtr="0">
            <a:noAutofit/>
          </a:bodyPr>
          <a:lstStyle/>
          <a:p>
            <a:pPr marL="457200" lvl="1" indent="0" algn="just">
              <a:spcBef>
                <a:spcPts val="600"/>
              </a:spcBef>
              <a:buClr>
                <a:schemeClr val="dk1"/>
              </a:buClr>
              <a:buSzPts val="1100"/>
              <a:buNone/>
            </a:pPr>
            <a:r>
              <a:rPr lang="en-US" dirty="0">
                <a:solidFill>
                  <a:schemeClr val="bg1"/>
                </a:solidFill>
              </a:rPr>
              <a:t>About Us</a:t>
            </a:r>
            <a:endParaRPr dirty="0">
              <a:solidFill>
                <a:schemeClr val="bg1"/>
              </a:solidFill>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2" name="Graphic 1">
            <a:extLst>
              <a:ext uri="{FF2B5EF4-FFF2-40B4-BE49-F238E27FC236}">
                <a16:creationId xmlns:a16="http://schemas.microsoft.com/office/drawing/2014/main" id="{381F1796-23D6-3EC4-22CD-FDC49F3FF4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03900" y="255792"/>
            <a:ext cx="1561364" cy="854492"/>
          </a:xfrm>
          <a:prstGeom prst="rect">
            <a:avLst/>
          </a:prstGeom>
        </p:spPr>
      </p:pic>
      <p:pic>
        <p:nvPicPr>
          <p:cNvPr id="3" name="Picture 10">
            <a:extLst>
              <a:ext uri="{FF2B5EF4-FFF2-40B4-BE49-F238E27FC236}">
                <a16:creationId xmlns:a16="http://schemas.microsoft.com/office/drawing/2014/main" id="{38992223-D604-ACF9-C30E-03DEC984BD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890874" y="293288"/>
            <a:ext cx="1689246" cy="1029698"/>
          </a:xfrm>
          <a:prstGeom prst="rect">
            <a:avLst/>
          </a:prstGeom>
        </p:spPr>
      </p:pic>
      <p:pic>
        <p:nvPicPr>
          <p:cNvPr id="7" name="Picture 6">
            <a:extLst>
              <a:ext uri="{FF2B5EF4-FFF2-40B4-BE49-F238E27FC236}">
                <a16:creationId xmlns:a16="http://schemas.microsoft.com/office/drawing/2014/main" id="{35AAE9D4-45D8-5B83-3E78-83B5493012B6}"/>
              </a:ext>
            </a:extLst>
          </p:cNvPr>
          <p:cNvPicPr>
            <a:picLocks noChangeAspect="1"/>
          </p:cNvPicPr>
          <p:nvPr/>
        </p:nvPicPr>
        <p:blipFill>
          <a:blip r:embed="rId7"/>
          <a:stretch>
            <a:fillRect/>
          </a:stretch>
        </p:blipFill>
        <p:spPr>
          <a:xfrm>
            <a:off x="1059120" y="1717564"/>
            <a:ext cx="6263700" cy="2861074"/>
          </a:xfrm>
          <a:prstGeom prst="rect">
            <a:avLst/>
          </a:prstGeom>
        </p:spPr>
      </p:pic>
    </p:spTree>
    <p:extLst>
      <p:ext uri="{BB962C8B-B14F-4D97-AF65-F5344CB8AC3E}">
        <p14:creationId xmlns:p14="http://schemas.microsoft.com/office/powerpoint/2010/main" val="2957883486"/>
      </p:ext>
    </p:extLst>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Söhne</vt:lpstr>
      <vt:lpstr>Titillium Web Light</vt:lpstr>
      <vt:lpstr>Calibri</vt:lpstr>
      <vt:lpstr>Quantico</vt:lpstr>
      <vt:lpstr>Arial</vt:lpstr>
      <vt:lpstr>Juno template</vt:lpstr>
      <vt:lpstr>Cloud Computing  Topic: Group Portfolio  Group Members: Amol Gautam Div A, Roll No-48 Rajesh Gowda Div A, Roll No-52  Saurav Gupta Div A, Roll No-55</vt:lpstr>
      <vt:lpstr>Problem Statement</vt:lpstr>
      <vt:lpstr>Objectives</vt:lpstr>
      <vt:lpstr>Technology Stack</vt:lpstr>
      <vt:lpstr>Proposed System</vt:lpstr>
      <vt:lpstr>Screenshots</vt:lpstr>
      <vt:lpstr>Screenshots</vt:lpstr>
      <vt:lpstr>Screenshots</vt:lpstr>
      <vt:lpstr>Screenshots</vt:lpstr>
      <vt:lpstr>Screenshots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Topic: Group Portfolio  Group Members: Amol Gautam Div A, Roll No-48 Rajesh Gowda Div A, Roll No-52  Saurav Gupta Div A, Roll No-55</dc:title>
  <dc:creator>RAJESH</dc:creator>
  <cp:lastModifiedBy>Rajesh</cp:lastModifiedBy>
  <cp:revision>1</cp:revision>
  <dcterms:modified xsi:type="dcterms:W3CDTF">2023-04-20T09:36:22Z</dcterms:modified>
</cp:coreProperties>
</file>