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96" r:id="rId2"/>
    <p:sldId id="316" r:id="rId3"/>
    <p:sldId id="288" r:id="rId4"/>
    <p:sldId id="266" r:id="rId5"/>
    <p:sldId id="319" r:id="rId6"/>
    <p:sldId id="262" r:id="rId7"/>
    <p:sldId id="263" r:id="rId8"/>
    <p:sldId id="264" r:id="rId9"/>
    <p:sldId id="265" r:id="rId10"/>
    <p:sldId id="271" r:id="rId11"/>
    <p:sldId id="292" r:id="rId12"/>
    <p:sldId id="293" r:id="rId13"/>
    <p:sldId id="291" r:id="rId14"/>
    <p:sldId id="29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286" r:id="rId35"/>
    <p:sldId id="287" r:id="rId36"/>
    <p:sldId id="272" r:id="rId37"/>
    <p:sldId id="273" r:id="rId38"/>
    <p:sldId id="274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318" r:id="rId50"/>
    <p:sldId id="28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1D00E"/>
    <a:srgbClr val="11AF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91" autoAdjust="0"/>
    <p:restoredTop sz="94660"/>
  </p:normalViewPr>
  <p:slideViewPr>
    <p:cSldViewPr>
      <p:cViewPr varScale="1">
        <p:scale>
          <a:sx n="69" d="100"/>
          <a:sy n="69" d="100"/>
        </p:scale>
        <p:origin x="-87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89327"/>
            <a:ext cx="8246070" cy="183246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1787"/>
            <a:ext cx="8093366" cy="81442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4FCC7268-D0B4-46C0-8E1F-6A30262CB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71293"/>
            <a:ext cx="8246070" cy="81442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89328"/>
            <a:ext cx="8246070" cy="5293773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6"/>
            <a:ext cx="6108200" cy="4834119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171293"/>
            <a:ext cx="8093365" cy="81442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847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614573"/>
            <a:ext cx="4040188" cy="3035059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9847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614573"/>
            <a:ext cx="4041775" cy="3035059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2395B3-457F-4BCF-8CF0-9C9EE53C171B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gicalstreet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85800" y="411540"/>
            <a:ext cx="8229600" cy="1447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lang="en-US" sz="4800" dirty="0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प्राकृतिक</a:t>
            </a:r>
            <a:r>
              <a:rPr lang="en-US" sz="4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way: </a:t>
            </a:r>
          </a:p>
          <a:p>
            <a:pPr lvl="0">
              <a:spcBef>
                <a:spcPct val="0"/>
              </a:spcBef>
              <a:defRPr/>
            </a:pPr>
            <a:r>
              <a:rPr lang="en-US" sz="4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Herbal Products</a:t>
            </a:r>
            <a:endParaRPr kumimoji="0" lang="en-US" sz="4800" b="0" i="0" u="none" strike="noStrike" kern="1200" cap="none" spc="0" normalizeH="0" baseline="0" noProof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721DAD5-A285-42BA-9372-C98709DA6A99}"/>
              </a:ext>
            </a:extLst>
          </p:cNvPr>
          <p:cNvSpPr/>
          <p:nvPr/>
        </p:nvSpPr>
        <p:spPr>
          <a:xfrm>
            <a:off x="1143000" y="35052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/>
            <a:r>
              <a:rPr lang="en-US" sz="40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Developed by:</a:t>
            </a:r>
          </a:p>
          <a:p>
            <a:pPr marL="571500" indent="-571500"/>
            <a:endParaRPr lang="en-US" sz="4000" b="1" dirty="0">
              <a:ln w="90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40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1.Nirav chauhan</a:t>
            </a:r>
          </a:p>
          <a:p>
            <a:pPr marL="571500" indent="-571500"/>
            <a:r>
              <a:rPr lang="en-US" sz="40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2.Manan </a:t>
            </a:r>
            <a:r>
              <a:rPr lang="en-US" sz="4000" b="1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sharma</a:t>
            </a:r>
            <a:endParaRPr lang="en-US" sz="4000" b="1" dirty="0">
              <a:ln w="90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40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3.Saurav </a:t>
            </a:r>
            <a:r>
              <a:rPr lang="en-US" sz="4000" b="1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mistri</a:t>
            </a:r>
            <a:endParaRPr lang="en-US" sz="4000" b="1" dirty="0">
              <a:ln w="90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8229600" cy="1143000"/>
          </a:xfrm>
        </p:spPr>
        <p:txBody>
          <a:bodyPr/>
          <a:lstStyle/>
          <a:p>
            <a:pPr marL="742950" indent="-742950"/>
            <a:r>
              <a:rPr lang="en-US" b="1" dirty="0"/>
              <a:t>4.Delivery Boy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7239000" cy="495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delivery status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Update delivery status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Tools and Technology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Front End : PHP 7.1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Back End :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8.0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Hardware Requirement :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Client side: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Server side: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895600"/>
          <a:ext cx="5334000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66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Core i3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GB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 Disk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 MB</a:t>
                      </a:r>
                      <a:r>
                        <a:rPr lang="en-US" sz="1600" baseline="0" dirty="0"/>
                        <a:t> or Higher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4709160"/>
          <a:ext cx="5334000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66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Core i3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GB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 Disk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 MB</a:t>
                      </a:r>
                      <a:r>
                        <a:rPr lang="en-US" sz="1600" baseline="0" dirty="0"/>
                        <a:t> or Higher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040"/>
            <a:ext cx="8229600" cy="47091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Software Requirement 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Client side: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Server side: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4267200"/>
          <a:ext cx="5943600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97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Apache 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MySQL</a:t>
                      </a:r>
                      <a:r>
                        <a:rPr lang="en-US" sz="2400" dirty="0"/>
                        <a:t> 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57400" y="2362200"/>
          <a:ext cx="58674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Windows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Browser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Mozila</a:t>
                      </a:r>
                      <a:r>
                        <a:rPr lang="en-US" sz="2400" dirty="0"/>
                        <a:t> / Chrome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Disadvantages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040"/>
            <a:ext cx="8229600" cy="3642360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If user wants to view or purchase different herbal products then need to visit that shop to place order.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User cannot have idea about the new arrival products.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User cannot view the feedback for the new arrival products and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Need For New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41376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website is provide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herbal products.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User can able to view and search for products in different category.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User can get home delivery and online payment available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Objective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3352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प्राकृतिक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way: Herbal Products is an online website for viewing different health care products and also able to place order.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User can give and view feedback to this portal.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system is also give user best selling  product so user can get suggestion what best product is in the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75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Context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325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AC2D6F-BBEF-48BB-A327-F435A70B3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90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First Level For Admin</a:t>
            </a:r>
          </a:p>
        </p:txBody>
      </p:sp>
    </p:spTree>
    <p:extLst>
      <p:ext uri="{BB962C8B-B14F-4D97-AF65-F5344CB8AC3E}">
        <p14:creationId xmlns="" xmlns:p14="http://schemas.microsoft.com/office/powerpoint/2010/main" val="7355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E0FAA5-C667-401E-9C6A-9DC030A6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C0F318-9644-449C-A9D8-7A495E11B2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IN" dirty="0"/>
              <a:t>Project Definition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Company Profile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Project Profile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Modules of the system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Tools &amp; Technology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Existing system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Need for the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C7FAF3-8D97-44E0-A350-57ECF5078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910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 startAt="8"/>
            </a:pPr>
            <a:r>
              <a:rPr lang="en-IN" dirty="0"/>
              <a:t>Objective of the system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Context level diagram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level diagram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level diagram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ER diagram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Data Dictionary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Bibliography</a:t>
            </a:r>
          </a:p>
        </p:txBody>
      </p:sp>
    </p:spTree>
    <p:extLst>
      <p:ext uri="{BB962C8B-B14F-4D97-AF65-F5344CB8AC3E}">
        <p14:creationId xmlns="" xmlns:p14="http://schemas.microsoft.com/office/powerpoint/2010/main" val="37010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5FA121D-F1B8-4D0E-881B-B4A66F6D2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415"/>
            <a:ext cx="8763000" cy="65796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908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First Level For Customer</a:t>
            </a:r>
          </a:p>
        </p:txBody>
      </p:sp>
    </p:spTree>
    <p:extLst>
      <p:ext uri="{BB962C8B-B14F-4D97-AF65-F5344CB8AC3E}">
        <p14:creationId xmlns="" xmlns:p14="http://schemas.microsoft.com/office/powerpoint/2010/main" val="35913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4289F44-F0EC-412B-8AF7-576B5F045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96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First Level For Visitor</a:t>
            </a:r>
          </a:p>
        </p:txBody>
      </p:sp>
    </p:spTree>
    <p:extLst>
      <p:ext uri="{BB962C8B-B14F-4D97-AF65-F5344CB8AC3E}">
        <p14:creationId xmlns="" xmlns:p14="http://schemas.microsoft.com/office/powerpoint/2010/main" val="23742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45763D9-D151-4880-B3A1-A00E521F8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991600" cy="655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50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First Level For</a:t>
            </a:r>
            <a:br>
              <a:rPr lang="en-US" sz="6600" dirty="0">
                <a:latin typeface="Times New Roman" pitchFamily="18" charset="0"/>
                <a:cs typeface="Times New Roman" pitchFamily="18" charset="0"/>
              </a:rPr>
            </a:b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Delivery Boy</a:t>
            </a:r>
          </a:p>
        </p:txBody>
      </p:sp>
    </p:spTree>
    <p:extLst>
      <p:ext uri="{BB962C8B-B14F-4D97-AF65-F5344CB8AC3E}">
        <p14:creationId xmlns="" xmlns:p14="http://schemas.microsoft.com/office/powerpoint/2010/main" val="16965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C1C0416-0233-4D16-AEE0-359AA4AC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991600" cy="655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37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Second level for Admin</a:t>
            </a:r>
          </a:p>
        </p:txBody>
      </p:sp>
    </p:spTree>
    <p:extLst>
      <p:ext uri="{BB962C8B-B14F-4D97-AF65-F5344CB8AC3E}">
        <p14:creationId xmlns="" xmlns:p14="http://schemas.microsoft.com/office/powerpoint/2010/main" val="4082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57919D4-9BEE-4723-A57E-3B74951D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268"/>
            <a:ext cx="8686800" cy="42677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93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1A670F-CADB-4210-8581-9D28D8261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915400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7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Project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4384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प्राकृतिक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way: Herbal Products is an online user friendly web application for viewing different health care products and also able to place order.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User can also able to view feedback and gallery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sub-category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56BD6E3-6A33-4615-9F67-A801BDED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510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35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0DD63B3-F8F6-46B9-9E2A-9FD8EB8F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39200" cy="510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95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Second level for Customer</a:t>
            </a:r>
          </a:p>
        </p:txBody>
      </p:sp>
    </p:spTree>
    <p:extLst>
      <p:ext uri="{BB962C8B-B14F-4D97-AF65-F5344CB8AC3E}">
        <p14:creationId xmlns="" xmlns:p14="http://schemas.microsoft.com/office/powerpoint/2010/main" val="15531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-1524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05E6644-7960-4F7C-A2A7-25697A5D6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39200" cy="571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67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458200" cy="12954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itchFamily="82" charset="0"/>
              </a:rPr>
              <a:t>Entity relationship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D_Relationsh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830962" cy="655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dictionary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 name : User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User_ID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key 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Role_ID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Area_ID</a:t>
            </a:r>
            <a:endParaRPr lang="en-US" sz="2400" dirty="0">
              <a:solidFill>
                <a:srgbClr val="00B05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1898007"/>
              </p:ext>
            </p:extLst>
          </p:nvPr>
        </p:nvGraphicFramePr>
        <p:xfrm>
          <a:off x="990600" y="1600200"/>
          <a:ext cx="7467600" cy="472413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Uniquly identify 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Role_ID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Reference to the Role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Area_ID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Reference to the Area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Contact_No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Contact_no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1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User_DOB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DOB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 : Role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Role_id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B05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5167779"/>
              </p:ext>
            </p:extLst>
          </p:nvPr>
        </p:nvGraphicFramePr>
        <p:xfrm>
          <a:off x="685800" y="1778001"/>
          <a:ext cx="7924800" cy="18795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6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9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86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446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Sr.No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Column_name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Data Type</a:t>
                      </a:r>
                      <a:endParaRPr lang="en-US" sz="2000" b="1" i="0" u="none" strike="noStrike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Constraint</a:t>
                      </a:r>
                      <a:endParaRPr lang="en-US" sz="2000" b="1" i="0" u="none" strike="noStrike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Role_ID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INT (3)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atin typeface="Aparajita" pitchFamily="34" charset="0"/>
                          <a:cs typeface="Aparajita" pitchFamily="34" charset="0"/>
                        </a:rPr>
                        <a:t>PK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latin typeface="Aparajita" pitchFamily="34" charset="0"/>
                          <a:cs typeface="Aparajita" pitchFamily="34" charset="0"/>
                        </a:rPr>
                        <a:t>Uniquly</a:t>
                      </a:r>
                      <a:r>
                        <a:rPr lang="en-US" sz="2000" b="1" u="none" strike="noStrike" dirty="0">
                          <a:latin typeface="Aparajita" pitchFamily="34" charset="0"/>
                          <a:cs typeface="Aparajita" pitchFamily="34" charset="0"/>
                        </a:rPr>
                        <a:t> identify role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Role_Type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NOT NULL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atin typeface="Aparajita" pitchFamily="34" charset="0"/>
                          <a:cs typeface="Aparajita" pitchFamily="34" charset="0"/>
                        </a:rPr>
                        <a:t>Store Role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Name : Category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Category_ID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gradFill flip="none" rotWithShape="1">
                <a:gsLst>
                  <a:gs pos="0">
                    <a:srgbClr val="61D00E">
                      <a:shade val="30000"/>
                      <a:satMod val="115000"/>
                    </a:srgbClr>
                  </a:gs>
                  <a:gs pos="50000">
                    <a:srgbClr val="61D00E">
                      <a:shade val="67500"/>
                      <a:satMod val="115000"/>
                    </a:srgbClr>
                  </a:gs>
                  <a:gs pos="100000">
                    <a:srgbClr val="61D00E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4377332"/>
              </p:ext>
            </p:extLst>
          </p:nvPr>
        </p:nvGraphicFramePr>
        <p:xfrm>
          <a:off x="381000" y="2082801"/>
          <a:ext cx="8305800" cy="218439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C_Name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Category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Company profile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514600"/>
          <a:ext cx="6858000" cy="2971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Name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Street Technology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Website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www.logicalstreet.com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Guide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Mr.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Rajnik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Radadiya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Address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Nikol,Ahmedabad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Contact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7600284160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Sub_Category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Sub_Category_ID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Foreign Key : C_ID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8090644"/>
              </p:ext>
            </p:extLst>
          </p:nvPr>
        </p:nvGraphicFramePr>
        <p:xfrm>
          <a:off x="381000" y="2082801"/>
          <a:ext cx="8305800" cy="291253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Sub_Catgory_ID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Sub_Catgory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Sub_Catgory_Name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Sub-Category</a:t>
                      </a:r>
                    </a:p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 : Product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 : P_ID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key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Sub_Catgory_ID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B050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5010735"/>
              </p:ext>
            </p:extLst>
          </p:nvPr>
        </p:nvGraphicFramePr>
        <p:xfrm>
          <a:off x="685799" y="2362199"/>
          <a:ext cx="7848601" cy="403860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61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19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19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5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221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Sub_Category_ID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Sub_category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Product</a:t>
                      </a:r>
                    </a:p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Product Details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P_Image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Image of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DECIMAL(8,2)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Price of the</a:t>
                      </a:r>
                    </a:p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 : 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 : O_ID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key : U_ID,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Delivery_Type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Delivery_Boy_ID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Order_Item_ID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B050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7771946"/>
              </p:ext>
            </p:extLst>
          </p:nvPr>
        </p:nvGraphicFramePr>
        <p:xfrm>
          <a:off x="381000" y="1828800"/>
          <a:ext cx="8381999" cy="479270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0263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16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859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Order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Order_Item_ID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Delivery_Boy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Delivery_Boy_ID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Role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Delivery_Type_ID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Home delivery or pickup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Order_Date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date of created order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DECIMAL(8,2)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Price of the</a:t>
                      </a:r>
                    </a:p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Order_Status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Delivered or Not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64624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Table name : </a:t>
            </a:r>
            <a:r>
              <a:rPr lang="en-US" sz="3200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Order_Item</a:t>
            </a:r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3200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Order_Item_ID</a:t>
            </a:r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key : P_ID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2720947"/>
              </p:ext>
            </p:extLst>
          </p:nvPr>
        </p:nvGraphicFramePr>
        <p:xfrm>
          <a:off x="457200" y="2133600"/>
          <a:ext cx="8153400" cy="2438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14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4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0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75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967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Order_Item_ID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identify Delivery_Boy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the Quantity of the products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88119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229600" cy="16764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Table name : Area </a:t>
            </a:r>
            <a:b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Area_ID</a:t>
            </a:r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key : </a:t>
            </a:r>
            <a:r>
              <a:rPr lang="en-US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City_ID</a:t>
            </a:r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48505081"/>
              </p:ext>
            </p:extLst>
          </p:nvPr>
        </p:nvGraphicFramePr>
        <p:xfrm>
          <a:off x="533400" y="2438400"/>
          <a:ext cx="8153400" cy="2438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14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4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0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75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967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Area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City_ID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Area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Table name : City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City_ID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6521761"/>
              </p:ext>
            </p:extLst>
          </p:nvPr>
        </p:nvGraphicFramePr>
        <p:xfrm>
          <a:off x="457200" y="2057400"/>
          <a:ext cx="8305800" cy="218439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City_ID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City_Name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City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382000" cy="15240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Name:-Feedback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Key:-F_ID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Foreign Key : U_ID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5126594"/>
              </p:ext>
            </p:extLst>
          </p:nvPr>
        </p:nvGraphicFramePr>
        <p:xfrm>
          <a:off x="457200" y="2302935"/>
          <a:ext cx="8305800" cy="364066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Identified  Feedback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References  to the 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F_Discription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Feedback From Users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F_date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Table name :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Delivery_Boy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Delivery_Boy_ID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4721799"/>
              </p:ext>
            </p:extLst>
          </p:nvPr>
        </p:nvGraphicFramePr>
        <p:xfrm>
          <a:off x="457200" y="2082801"/>
          <a:ext cx="8305800" cy="436879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Delivery_Boy_ID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Uniquely identify Delivery_Boy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Delivery_Boy_</a:t>
                      </a:r>
                    </a:p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Delivery Boy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Delivery Boy Email-ID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Delivery Boy Password of Email-ID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CONTACT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Delivery Boy Contact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Delivery_Type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Delivery_Type_ID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082801"/>
          <a:ext cx="8305800" cy="218439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Delivery_Type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Delivery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Delivery_Type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 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 Delivery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800600"/>
          </a:xfrm>
        </p:spPr>
        <p:txBody>
          <a:bodyPr/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737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Project profile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48D8CB-3835-45B8-8370-05B494843018}"/>
              </a:ext>
            </a:extLst>
          </p:cNvPr>
          <p:cNvSpPr/>
          <p:nvPr/>
        </p:nvSpPr>
        <p:spPr>
          <a:xfrm>
            <a:off x="838200" y="1447801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Group No. :18</a:t>
            </a: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Group Members :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Nirav chauhan(6019)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Manan </a:t>
            </a:r>
            <a:r>
              <a:rPr lang="en-US" sz="2800" b="1" cap="all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sharma</a:t>
            </a: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(6144)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cap="all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Saurav</a:t>
            </a: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2800" b="1" cap="all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mistri</a:t>
            </a: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 (6064)</a:t>
            </a: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Internal  Guide :</a:t>
            </a: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	Prof.  MONA </a:t>
            </a:r>
            <a:r>
              <a:rPr lang="en-US" sz="2800" b="1" dirty="0" smtClean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SHAH</a:t>
            </a:r>
          </a:p>
          <a:p>
            <a:pPr marL="571500" indent="-571500"/>
            <a:r>
              <a:rPr lang="en-US" sz="2800" b="1" dirty="0" smtClean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External Guide 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2800" b="1" dirty="0" smtClean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	Mr. </a:t>
            </a:r>
            <a:r>
              <a:rPr lang="en-US" sz="2800" b="1" dirty="0" err="1" smtClean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Rajnik</a:t>
            </a:r>
            <a:r>
              <a:rPr lang="en-US" sz="2800" b="1" dirty="0" smtClean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Radadiya</a:t>
            </a:r>
            <a:endParaRPr lang="en-US" sz="2800" b="1" dirty="0" smtClean="0">
              <a:ln w="9000" cmpd="sng">
                <a:solidFill>
                  <a:schemeClr val="bg1">
                    <a:lumMod val="85000"/>
                  </a:schemeClr>
                </a:solidFill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2800" b="1" dirty="0" smtClean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Type : </a:t>
            </a: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	Web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760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4000"/>
              </a:schemeClr>
            </a:gs>
            <a:gs pos="21000">
              <a:schemeClr val="bg1">
                <a:lumMod val="85000"/>
              </a:schemeClr>
            </a:gs>
            <a:gs pos="100000">
              <a:srgbClr val="61D00E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90800"/>
            <a:ext cx="8458200" cy="1295400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828800"/>
          </a:xfrm>
        </p:spPr>
        <p:txBody>
          <a:bodyPr>
            <a:normAutofit/>
          </a:bodyPr>
          <a:lstStyle/>
          <a:p>
            <a:r>
              <a:rPr lang="en-US" sz="6600" b="1" cap="all" dirty="0">
                <a:ln w="9000" cmpd="sng">
                  <a:solidFill>
                    <a:srgbClr val="00B050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Users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6629400" cy="1981200"/>
          </a:xfrm>
        </p:spPr>
        <p:txBody>
          <a:bodyPr>
            <a:normAutofit lnSpcReduction="10000"/>
          </a:bodyPr>
          <a:lstStyle/>
          <a:p>
            <a:pPr marL="571500" indent="-571500" algn="l">
              <a:buFont typeface="+mj-lt"/>
              <a:buAutoNum type="arabicPeriod"/>
            </a:pPr>
            <a:r>
              <a:rPr lang="en-US" b="1" cap="all" dirty="0">
                <a:ln w="90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Admin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b="1" cap="all" dirty="0">
                <a:ln w="90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Customer(Registered User)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b="1" cap="all" dirty="0">
                <a:ln w="90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Guest User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b="1" cap="all" dirty="0">
                <a:ln w="90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Delivery boy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8229600" cy="1143000"/>
          </a:xfrm>
        </p:spPr>
        <p:txBody>
          <a:bodyPr/>
          <a:lstStyle/>
          <a:p>
            <a:pPr marL="742950" indent="-742950" algn="l"/>
            <a:r>
              <a:rPr lang="en-US" b="1" dirty="0"/>
              <a:t>1.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7086600" cy="5486400"/>
          </a:xfrm>
        </p:spPr>
        <p:txBody>
          <a:bodyPr>
            <a:noAutofit/>
          </a:bodyPr>
          <a:lstStyle/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Login 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Customer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Edit Profile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Category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2100" b="1" dirty="0" err="1">
                <a:latin typeface="Times New Roman" pitchFamily="18" charset="0"/>
                <a:cs typeface="Times New Roman" pitchFamily="18" charset="0"/>
              </a:rPr>
              <a:t>Sub_Category</a:t>
            </a: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Products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offers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Order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Feedback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Gallery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Delivery Boy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Generate Reports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Monthly Best Selling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8229600" cy="1143000"/>
          </a:xfrm>
        </p:spPr>
        <p:txBody>
          <a:bodyPr/>
          <a:lstStyle/>
          <a:p>
            <a:pPr marL="742950" indent="-742950" algn="l"/>
            <a:r>
              <a:rPr lang="en-US" b="1" dirty="0"/>
              <a:t>2.Customer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View Category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Sub_Category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View Products</a:t>
            </a:r>
          </a:p>
          <a:p>
            <a:pPr lvl="1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View offers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View Gallery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Place Order</a:t>
            </a:r>
          </a:p>
          <a:p>
            <a:pPr lvl="1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Track Order Status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Payment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Edit Profile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Give Feedback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8229600" cy="1143000"/>
          </a:xfrm>
        </p:spPr>
        <p:txBody>
          <a:bodyPr/>
          <a:lstStyle/>
          <a:p>
            <a:pPr marL="742950" indent="-742950"/>
            <a:r>
              <a:rPr lang="en-US" b="1" dirty="0"/>
              <a:t>3.Guest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7239000" cy="495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Category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Sub-category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Products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Feedback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Gallary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007-green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1117</Words>
  <Application>Microsoft Office PowerPoint</Application>
  <PresentationFormat>On-screen Show (4:3)</PresentationFormat>
  <Paragraphs>485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160007-green-template-16x9</vt:lpstr>
      <vt:lpstr>Slide 1</vt:lpstr>
      <vt:lpstr>Index</vt:lpstr>
      <vt:lpstr>Project Definition</vt:lpstr>
      <vt:lpstr>Company profile</vt:lpstr>
      <vt:lpstr>Project profile</vt:lpstr>
      <vt:lpstr>Users</vt:lpstr>
      <vt:lpstr>1. Admin</vt:lpstr>
      <vt:lpstr>2.Customer</vt:lpstr>
      <vt:lpstr>3.Guest User</vt:lpstr>
      <vt:lpstr>4.Delivery Boy :</vt:lpstr>
      <vt:lpstr>Tools and Technology :</vt:lpstr>
      <vt:lpstr>Slide 12</vt:lpstr>
      <vt:lpstr> Disadvantages of Existing System</vt:lpstr>
      <vt:lpstr>Need For New System</vt:lpstr>
      <vt:lpstr>Objective</vt:lpstr>
      <vt:lpstr>Data Flow Diagram</vt:lpstr>
      <vt:lpstr>Context Level</vt:lpstr>
      <vt:lpstr>Slide 18</vt:lpstr>
      <vt:lpstr>First Level For Admin</vt:lpstr>
      <vt:lpstr>Slide 20</vt:lpstr>
      <vt:lpstr>First Level For Customer</vt:lpstr>
      <vt:lpstr>Slide 22</vt:lpstr>
      <vt:lpstr>First Level For Visitor</vt:lpstr>
      <vt:lpstr>Slide 24</vt:lpstr>
      <vt:lpstr>First Level For  Delivery Boy</vt:lpstr>
      <vt:lpstr>Slide 26</vt:lpstr>
      <vt:lpstr>Second level for Admin</vt:lpstr>
      <vt:lpstr>2nd  level for login</vt:lpstr>
      <vt:lpstr>2nd level for category</vt:lpstr>
      <vt:lpstr>2nd level for sub-category</vt:lpstr>
      <vt:lpstr>2nd level for product</vt:lpstr>
      <vt:lpstr>Second level for Customer</vt:lpstr>
      <vt:lpstr>2nd level for Order</vt:lpstr>
      <vt:lpstr>Entity relationship diagram</vt:lpstr>
      <vt:lpstr>Slide 35</vt:lpstr>
      <vt:lpstr>Data dictionary</vt:lpstr>
      <vt:lpstr>Table name : User  Primary key : User_ID  Forgein key : Role_ID, Area_ID</vt:lpstr>
      <vt:lpstr>Table name : Role  Primary key : Role_id </vt:lpstr>
      <vt:lpstr>Table Name : Category  Primary Key : Category_ID </vt:lpstr>
      <vt:lpstr>Table Name : Sub_Category  Primary Key : Sub_Category_ID  Foreign Key : C_ID </vt:lpstr>
      <vt:lpstr>Table name : Product  Primary key : P_ID  Forgein key : Sub_Catgory_ID </vt:lpstr>
      <vt:lpstr>Table name : Order  Primary key : O_ID  Forgein key : U_ID, Delivery_Type, Delivery_Boy_ID, Order_Item_ID </vt:lpstr>
      <vt:lpstr>Table name : Order_Item Primary key : Order_Item_ID Forgein key : P_ID </vt:lpstr>
      <vt:lpstr>Table name : Area  Primary key : Area_ID  Forgein key : City_ID </vt:lpstr>
      <vt:lpstr>Table name : City  Primary key : City_ID </vt:lpstr>
      <vt:lpstr>Table Name:-Feedback  Primary Key:-F_ID  Foreign Key : U_ID </vt:lpstr>
      <vt:lpstr>Table name : Delivery_Boy  Primary key : Delivery_Boy_ID </vt:lpstr>
      <vt:lpstr>Table Name : Delivery_Type  Primary Key : Delivery_Type_ID </vt:lpstr>
      <vt:lpstr>Bibliography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Prakruti Halthcare</dc:title>
  <dc:creator>manan</dc:creator>
  <cp:lastModifiedBy>manan</cp:lastModifiedBy>
  <cp:revision>349</cp:revision>
  <dcterms:created xsi:type="dcterms:W3CDTF">2018-07-04T08:35:54Z</dcterms:created>
  <dcterms:modified xsi:type="dcterms:W3CDTF">2018-10-03T06:32:21Z</dcterms:modified>
</cp:coreProperties>
</file>