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4" r:id="rId1"/>
  </p:sldMasterIdLst>
  <p:sldIdLst>
    <p:sldId id="296" r:id="rId2"/>
    <p:sldId id="316" r:id="rId3"/>
    <p:sldId id="288" r:id="rId4"/>
    <p:sldId id="266" r:id="rId5"/>
    <p:sldId id="319" r:id="rId6"/>
    <p:sldId id="262" r:id="rId7"/>
    <p:sldId id="263" r:id="rId8"/>
    <p:sldId id="264" r:id="rId9"/>
    <p:sldId id="265" r:id="rId10"/>
    <p:sldId id="271" r:id="rId11"/>
    <p:sldId id="292" r:id="rId12"/>
    <p:sldId id="291" r:id="rId13"/>
    <p:sldId id="294" r:id="rId14"/>
    <p:sldId id="295" r:id="rId15"/>
    <p:sldId id="297" r:id="rId16"/>
    <p:sldId id="298" r:id="rId17"/>
    <p:sldId id="299" r:id="rId18"/>
    <p:sldId id="300" r:id="rId19"/>
    <p:sldId id="301" r:id="rId20"/>
    <p:sldId id="302" r:id="rId21"/>
    <p:sldId id="303" r:id="rId22"/>
    <p:sldId id="304" r:id="rId23"/>
    <p:sldId id="305" r:id="rId24"/>
    <p:sldId id="306" r:id="rId25"/>
    <p:sldId id="307" r:id="rId26"/>
    <p:sldId id="308" r:id="rId27"/>
    <p:sldId id="309" r:id="rId28"/>
    <p:sldId id="310" r:id="rId29"/>
    <p:sldId id="311" r:id="rId30"/>
    <p:sldId id="312" r:id="rId31"/>
    <p:sldId id="313" r:id="rId32"/>
    <p:sldId id="314" r:id="rId33"/>
    <p:sldId id="286" r:id="rId34"/>
    <p:sldId id="287" r:id="rId35"/>
    <p:sldId id="272" r:id="rId36"/>
    <p:sldId id="320" r:id="rId37"/>
    <p:sldId id="273" r:id="rId38"/>
    <p:sldId id="274" r:id="rId39"/>
    <p:sldId id="321" r:id="rId40"/>
    <p:sldId id="276" r:id="rId41"/>
    <p:sldId id="277" r:id="rId42"/>
    <p:sldId id="278" r:id="rId43"/>
    <p:sldId id="279" r:id="rId44"/>
    <p:sldId id="280" r:id="rId45"/>
    <p:sldId id="281" r:id="rId46"/>
    <p:sldId id="282" r:id="rId47"/>
    <p:sldId id="283" r:id="rId48"/>
    <p:sldId id="284" r:id="rId49"/>
    <p:sldId id="285" r:id="rId50"/>
    <p:sldId id="318" r:id="rId51"/>
    <p:sldId id="289" r:id="rId5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1D00E"/>
    <a:srgbClr val="11AF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891" autoAdjust="0"/>
    <p:restoredTop sz="94660"/>
  </p:normalViewPr>
  <p:slideViewPr>
    <p:cSldViewPr>
      <p:cViewPr varScale="1">
        <p:scale>
          <a:sx n="82" d="100"/>
          <a:sy n="82" d="100"/>
        </p:scale>
        <p:origin x="1186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8965" y="1189327"/>
            <a:ext cx="8246070" cy="1832461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5" y="3021787"/>
            <a:ext cx="8093366" cy="814427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rgbClr val="5EEC3C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D8A83-10B2-4E16-8F57-1CE3CF80C7E4}" type="datetimeFigureOut">
              <a:rPr lang="en-US" smtClean="0"/>
              <a:pPr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2EF72-457E-4671-A1AF-93B3814E67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D8A83-10B2-4E16-8F57-1CE3CF80C7E4}" type="datetimeFigureOut">
              <a:rPr lang="en-US" smtClean="0"/>
              <a:pPr/>
              <a:t>10/3/2018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2EF72-457E-4671-A1AF-93B3814E67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D8A83-10B2-4E16-8F57-1CE3CF80C7E4}" type="datetimeFigureOut">
              <a:rPr lang="en-US" smtClean="0"/>
              <a:pPr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2EF72-457E-4671-A1AF-93B3814E67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D8A83-10B2-4E16-8F57-1CE3CF80C7E4}" type="datetimeFigureOut">
              <a:rPr lang="en-US" smtClean="0"/>
              <a:pPr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2EF72-457E-4671-A1AF-93B3814E676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4FCC7268-D0B4-46C0-8E1F-6A30262CB1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18306" y="3101618"/>
            <a:ext cx="1463784" cy="702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71293"/>
            <a:ext cx="8246070" cy="814427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189328"/>
            <a:ext cx="8246070" cy="5293773"/>
          </a:xfrm>
        </p:spPr>
        <p:txBody>
          <a:bodyPr/>
          <a:lstStyle>
            <a:lvl1pPr algn="l">
              <a:defRPr sz="2800">
                <a:solidFill>
                  <a:srgbClr val="1D3A00"/>
                </a:solidFill>
              </a:defRPr>
            </a:lvl1pPr>
            <a:lvl2pPr algn="l">
              <a:defRPr>
                <a:solidFill>
                  <a:srgbClr val="1D3A00"/>
                </a:solidFill>
              </a:defRPr>
            </a:lvl2pPr>
            <a:lvl3pPr algn="l">
              <a:defRPr>
                <a:solidFill>
                  <a:srgbClr val="1D3A00"/>
                </a:solidFill>
              </a:defRPr>
            </a:lvl3pPr>
            <a:lvl4pPr algn="l">
              <a:defRPr>
                <a:solidFill>
                  <a:srgbClr val="1D3A00"/>
                </a:solidFill>
              </a:defRPr>
            </a:lvl4pPr>
            <a:lvl5pPr algn="l">
              <a:defRPr>
                <a:solidFill>
                  <a:srgbClr val="1D3A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D8A83-10B2-4E16-8F57-1CE3CF80C7E4}" type="datetimeFigureOut">
              <a:rPr lang="en-US" smtClean="0"/>
              <a:pPr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2EF72-457E-4671-A1AF-93B3814E67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374900"/>
            <a:ext cx="6108200" cy="763525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5EEC3C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443836"/>
            <a:ext cx="6108200" cy="4834119"/>
          </a:xfrm>
        </p:spPr>
        <p:txBody>
          <a:bodyPr/>
          <a:lstStyle>
            <a:lvl1pPr>
              <a:defRPr sz="2800">
                <a:solidFill>
                  <a:srgbClr val="1D3A00"/>
                </a:solidFill>
              </a:defRPr>
            </a:lvl1pPr>
            <a:lvl2pPr>
              <a:defRPr>
                <a:solidFill>
                  <a:srgbClr val="1D3A00"/>
                </a:solidFill>
              </a:defRPr>
            </a:lvl2pPr>
            <a:lvl3pPr>
              <a:defRPr>
                <a:solidFill>
                  <a:srgbClr val="1D3A00"/>
                </a:solidFill>
              </a:defRPr>
            </a:lvl3pPr>
            <a:lvl4pPr>
              <a:defRPr>
                <a:solidFill>
                  <a:srgbClr val="1D3A00"/>
                </a:solidFill>
              </a:defRPr>
            </a:lvl4pPr>
            <a:lvl5pPr>
              <a:defRPr>
                <a:solidFill>
                  <a:srgbClr val="1D3A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D8A83-10B2-4E16-8F57-1CE3CF80C7E4}" type="datetimeFigureOut">
              <a:rPr lang="en-US" smtClean="0"/>
              <a:pPr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2EF72-457E-4671-A1AF-93B3814E67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D8A83-10B2-4E16-8F57-1CE3CF80C7E4}" type="datetimeFigureOut">
              <a:rPr lang="en-US" smtClean="0"/>
              <a:pPr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2EF72-457E-4671-A1AF-93B3814E67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D8A83-10B2-4E16-8F57-1CE3CF80C7E4}" type="datetimeFigureOut">
              <a:rPr lang="en-US" smtClean="0"/>
              <a:pPr/>
              <a:t>10/3/2018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2EF72-457E-4671-A1AF-93B3814E67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1" y="171293"/>
            <a:ext cx="8093365" cy="814427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80" y="1984711"/>
            <a:ext cx="4040188" cy="639763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1D3A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80" y="2614573"/>
            <a:ext cx="4040188" cy="3035059"/>
          </a:xfrm>
        </p:spPr>
        <p:txBody>
          <a:bodyPr/>
          <a:lstStyle>
            <a:lvl1pPr algn="ctr">
              <a:defRPr sz="2400">
                <a:solidFill>
                  <a:srgbClr val="1D3A00"/>
                </a:solidFill>
              </a:defRPr>
            </a:lvl1pPr>
            <a:lvl2pPr algn="ctr">
              <a:defRPr sz="2000">
                <a:solidFill>
                  <a:srgbClr val="1D3A00"/>
                </a:solidFill>
              </a:defRPr>
            </a:lvl2pPr>
            <a:lvl3pPr algn="ctr">
              <a:defRPr sz="1800">
                <a:solidFill>
                  <a:srgbClr val="1D3A00"/>
                </a:solidFill>
              </a:defRPr>
            </a:lvl3pPr>
            <a:lvl4pPr algn="ctr">
              <a:defRPr sz="1600">
                <a:solidFill>
                  <a:srgbClr val="1D3A00"/>
                </a:solidFill>
              </a:defRPr>
            </a:lvl4pPr>
            <a:lvl5pPr algn="ctr">
              <a:defRPr sz="1600">
                <a:solidFill>
                  <a:srgbClr val="1D3A0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2" y="1984711"/>
            <a:ext cx="4041775" cy="639763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1D3A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2" y="2614573"/>
            <a:ext cx="4041775" cy="3035059"/>
          </a:xfrm>
        </p:spPr>
        <p:txBody>
          <a:bodyPr/>
          <a:lstStyle>
            <a:lvl1pPr algn="ctr">
              <a:defRPr sz="2400">
                <a:solidFill>
                  <a:srgbClr val="1D3A00"/>
                </a:solidFill>
              </a:defRPr>
            </a:lvl1pPr>
            <a:lvl2pPr algn="ctr">
              <a:defRPr sz="2000">
                <a:solidFill>
                  <a:srgbClr val="1D3A00"/>
                </a:solidFill>
              </a:defRPr>
            </a:lvl2pPr>
            <a:lvl3pPr algn="ctr">
              <a:defRPr sz="1800">
                <a:solidFill>
                  <a:srgbClr val="1D3A00"/>
                </a:solidFill>
              </a:defRPr>
            </a:lvl3pPr>
            <a:lvl4pPr algn="ctr">
              <a:defRPr sz="1600">
                <a:solidFill>
                  <a:srgbClr val="1D3A00"/>
                </a:solidFill>
              </a:defRPr>
            </a:lvl4pPr>
            <a:lvl5pPr algn="ctr">
              <a:defRPr sz="1600">
                <a:solidFill>
                  <a:srgbClr val="1D3A0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D8A83-10B2-4E16-8F57-1CE3CF80C7E4}" type="datetimeFigureOut">
              <a:rPr lang="en-US" smtClean="0"/>
              <a:pPr/>
              <a:t>10/3/2018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2EF72-457E-4671-A1AF-93B3814E67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D8A83-10B2-4E16-8F57-1CE3CF80C7E4}" type="datetimeFigureOut">
              <a:rPr lang="en-US" smtClean="0"/>
              <a:pPr/>
              <a:t>10/3/2018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2EF72-457E-4671-A1AF-93B3814E67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D8A83-10B2-4E16-8F57-1CE3CF80C7E4}" type="datetimeFigureOut">
              <a:rPr lang="en-US" smtClean="0"/>
              <a:pPr/>
              <a:t>10/3/2018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2EF72-457E-4671-A1AF-93B3814E67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D8A83-10B2-4E16-8F57-1CE3CF80C7E4}" type="datetimeFigureOut">
              <a:rPr lang="en-US" smtClean="0"/>
              <a:pPr/>
              <a:t>10/3/2018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2EF72-457E-4671-A1AF-93B3814E67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BD8A83-10B2-4E16-8F57-1CE3CF80C7E4}" type="datetimeFigureOut">
              <a:rPr lang="en-US" smtClean="0"/>
              <a:pPr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2EF72-457E-4671-A1AF-93B3814E676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2395B3-457F-4BCF-8CF0-9C9EE53C171B}"/>
              </a:ext>
            </a:extLst>
          </p:cNvPr>
          <p:cNvSpPr txBox="1"/>
          <p:nvPr/>
        </p:nvSpPr>
        <p:spPr>
          <a:xfrm>
            <a:off x="-9150" y="6951663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  <p:sldLayoutId id="2147483806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ogicalstreet.com/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685800" y="411540"/>
            <a:ext cx="8229600" cy="14478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4800" dirty="0">
                <a:ln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The </a:t>
            </a:r>
            <a:r>
              <a:rPr lang="en-US" sz="4800" dirty="0" err="1">
                <a:ln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प्राकृतिक</a:t>
            </a:r>
            <a:r>
              <a:rPr lang="en-US" sz="4800" dirty="0">
                <a:ln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way: </a:t>
            </a:r>
          </a:p>
          <a:p>
            <a:pPr lvl="0">
              <a:spcBef>
                <a:spcPct val="0"/>
              </a:spcBef>
              <a:defRPr/>
            </a:pPr>
            <a:r>
              <a:rPr lang="en-US" sz="4800" dirty="0">
                <a:ln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Herbal Products</a:t>
            </a:r>
            <a:endParaRPr kumimoji="0" lang="en-US" sz="4800" b="0" i="0" u="none" strike="noStrike" kern="1200" cap="none" spc="0" normalizeH="0" baseline="0" noProof="0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721DAD5-A285-42BA-9372-C98709DA6A99}"/>
              </a:ext>
            </a:extLst>
          </p:cNvPr>
          <p:cNvSpPr/>
          <p:nvPr/>
        </p:nvSpPr>
        <p:spPr>
          <a:xfrm>
            <a:off x="1143000" y="3505200"/>
            <a:ext cx="4572000" cy="3170099"/>
          </a:xfrm>
          <a:prstGeom prst="rect">
            <a:avLst/>
          </a:prstGeom>
        </p:spPr>
        <p:txBody>
          <a:bodyPr>
            <a:spAutoFit/>
          </a:bodyPr>
          <a:lstStyle/>
          <a:p>
            <a:pPr marL="571500" indent="-571500"/>
            <a:r>
              <a:rPr lang="en-US" sz="4000" b="1" dirty="0">
                <a:ln w="9000" cmpd="sng">
                  <a:solidFill>
                    <a:schemeClr val="bg1">
                      <a:lumMod val="8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Developed by:</a:t>
            </a:r>
          </a:p>
          <a:p>
            <a:pPr marL="571500" indent="-571500"/>
            <a:endParaRPr lang="en-US" sz="4000" b="1" dirty="0">
              <a:ln w="9000" cmpd="sng">
                <a:solidFill>
                  <a:schemeClr val="bg1">
                    <a:lumMod val="85000"/>
                  </a:schemeClr>
                </a:solidFill>
                <a:prstDash val="solid"/>
              </a:ln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571500" indent="-571500"/>
            <a:r>
              <a:rPr lang="en-US" sz="4000" b="1" dirty="0">
                <a:ln w="9000" cmpd="sng">
                  <a:solidFill>
                    <a:schemeClr val="bg1">
                      <a:lumMod val="8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1.Nirav chauhan</a:t>
            </a:r>
          </a:p>
          <a:p>
            <a:pPr marL="571500" indent="-571500"/>
            <a:r>
              <a:rPr lang="en-US" sz="4000" b="1" dirty="0">
                <a:ln w="9000" cmpd="sng">
                  <a:solidFill>
                    <a:schemeClr val="bg1">
                      <a:lumMod val="8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2.Manan </a:t>
            </a:r>
            <a:r>
              <a:rPr lang="en-US" sz="4000" b="1" dirty="0" err="1">
                <a:ln w="9000" cmpd="sng">
                  <a:solidFill>
                    <a:schemeClr val="bg1">
                      <a:lumMod val="8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sharma</a:t>
            </a:r>
            <a:endParaRPr lang="en-US" sz="4000" b="1" dirty="0">
              <a:ln w="9000" cmpd="sng">
                <a:solidFill>
                  <a:schemeClr val="bg1">
                    <a:lumMod val="85000"/>
                  </a:schemeClr>
                </a:solidFill>
                <a:prstDash val="solid"/>
              </a:ln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571500" indent="-571500"/>
            <a:r>
              <a:rPr lang="en-US" sz="4000" b="1" dirty="0">
                <a:ln w="9000" cmpd="sng">
                  <a:solidFill>
                    <a:schemeClr val="bg1">
                      <a:lumMod val="8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3.Saurav </a:t>
            </a:r>
            <a:r>
              <a:rPr lang="en-US" sz="4000" b="1" dirty="0" err="1">
                <a:ln w="9000" cmpd="sng">
                  <a:solidFill>
                    <a:schemeClr val="bg1">
                      <a:lumMod val="8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mistri</a:t>
            </a:r>
            <a:endParaRPr lang="en-US" sz="4000" b="1" dirty="0">
              <a:ln w="9000" cmpd="sng">
                <a:solidFill>
                  <a:schemeClr val="bg1">
                    <a:lumMod val="85000"/>
                  </a:schemeClr>
                </a:solidFill>
                <a:prstDash val="solid"/>
              </a:ln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76200"/>
            <a:ext cx="8229600" cy="1143000"/>
          </a:xfrm>
        </p:spPr>
        <p:txBody>
          <a:bodyPr/>
          <a:lstStyle/>
          <a:p>
            <a:pPr marL="742950" indent="-742950"/>
            <a:r>
              <a:rPr lang="en-US" b="1" dirty="0"/>
              <a:t>4.Delivery Boy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1295400"/>
            <a:ext cx="7239000" cy="4953000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Login</a:t>
            </a:r>
          </a:p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View delivery status</a:t>
            </a:r>
          </a:p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Update delivery status</a:t>
            </a:r>
          </a:p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Logout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-76200"/>
            <a:ext cx="8229600" cy="1143000"/>
          </a:xfrm>
        </p:spPr>
        <p:txBody>
          <a:bodyPr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b="1" spc="150" dirty="0">
                <a:ln w="11430"/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Tools and </a:t>
            </a:r>
            <a:r>
              <a:rPr lang="en-US" b="1" spc="150" dirty="0">
                <a:ln w="11430"/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ndalus"/>
                <a:cs typeface="Aharoni" pitchFamily="2" charset="-79"/>
              </a:rPr>
              <a:t>Technology</a:t>
            </a:r>
            <a:r>
              <a:rPr lang="en-US" b="1" spc="150" dirty="0">
                <a:ln w="11430"/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1295400"/>
            <a:ext cx="8229600" cy="4724400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Front End : PHP 7.1</a:t>
            </a:r>
          </a:p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Back End : </a:t>
            </a:r>
            <a:r>
              <a:rPr lang="en-US" sz="3600" b="1" dirty="0" err="1">
                <a:latin typeface="Times New Roman" pitchFamily="18" charset="0"/>
                <a:cs typeface="Times New Roman" pitchFamily="18" charset="0"/>
              </a:rPr>
              <a:t>MySql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  8.0</a:t>
            </a:r>
          </a:p>
          <a:p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762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ndalus"/>
                <a:cs typeface="Times New Roman" pitchFamily="18" charset="0"/>
              </a:rPr>
              <a:t> Disadvantages of Existing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844040"/>
            <a:ext cx="8229600" cy="3642360"/>
          </a:xfrm>
        </p:spPr>
        <p:txBody>
          <a:bodyPr>
            <a:noAutofit/>
          </a:bodyPr>
          <a:lstStyle/>
          <a:p>
            <a:pPr algn="just"/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If user wants to view or purchase different herbal products then need to visit that shop to place order.</a:t>
            </a:r>
          </a:p>
          <a:p>
            <a:pPr algn="just"/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User cannot have idea about the new arrival products.</a:t>
            </a:r>
          </a:p>
          <a:p>
            <a:pPr algn="just"/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User cannot view the feedback for the new arrival products and services.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762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Need For New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90800"/>
            <a:ext cx="8229600" cy="3413760"/>
          </a:xfrm>
        </p:spPr>
        <p:txBody>
          <a:bodyPr/>
          <a:lstStyle/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This website is provide online herbal products.</a:t>
            </a: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User can able to view and search for products in different category.</a:t>
            </a: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User can get home delivery and online payment available too.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2400" y="-1524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Objective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286000"/>
            <a:ext cx="8229600" cy="3352800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प्राकृतिक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way: Herbal Products is an online website for viewing different health care products and also able to place order.</a:t>
            </a: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User can give and view feedback to this website.</a:t>
            </a: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This system is also give user best selling  product so user can get suggestion what best product is in the website.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371600"/>
            <a:ext cx="8458200" cy="1295400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Times New Roman" pitchFamily="18" charset="0"/>
                <a:cs typeface="Times New Roman" pitchFamily="18" charset="0"/>
              </a:rPr>
              <a:t>Data Flow Diagram</a:t>
            </a:r>
            <a:endParaRPr lang="en-US" sz="6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75182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371600"/>
            <a:ext cx="8458200" cy="1295400"/>
          </a:xfrm>
        </p:spPr>
        <p:txBody>
          <a:bodyPr>
            <a:normAutofit/>
          </a:bodyPr>
          <a:lstStyle/>
          <a:p>
            <a:r>
              <a:rPr lang="en-US" sz="6600" dirty="0">
                <a:latin typeface="Times New Roman" pitchFamily="18" charset="0"/>
                <a:cs typeface="Times New Roman" pitchFamily="18" charset="0"/>
              </a:rPr>
              <a:t>Context Level</a:t>
            </a:r>
          </a:p>
        </p:txBody>
      </p:sp>
    </p:spTree>
    <p:extLst>
      <p:ext uri="{BB962C8B-B14F-4D97-AF65-F5344CB8AC3E}">
        <p14:creationId xmlns:p14="http://schemas.microsoft.com/office/powerpoint/2010/main" val="30325765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5AC2D6F-BBEF-48BB-A327-F435A70B38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76200"/>
            <a:ext cx="8991600" cy="670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0650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371600"/>
            <a:ext cx="8458200" cy="1295400"/>
          </a:xfrm>
        </p:spPr>
        <p:txBody>
          <a:bodyPr>
            <a:normAutofit fontScale="90000"/>
          </a:bodyPr>
          <a:lstStyle/>
          <a:p>
            <a:r>
              <a:rPr lang="en-US" sz="66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6600" baseline="30000" dirty="0">
                <a:latin typeface="Times New Roman" pitchFamily="18" charset="0"/>
                <a:cs typeface="Times New Roman" pitchFamily="18" charset="0"/>
              </a:rPr>
              <a:t>st</a:t>
            </a:r>
            <a:r>
              <a:rPr lang="en-US" sz="6600" dirty="0">
                <a:latin typeface="Times New Roman" pitchFamily="18" charset="0"/>
                <a:cs typeface="Times New Roman" pitchFamily="18" charset="0"/>
              </a:rPr>
              <a:t> Level DFD for Admin</a:t>
            </a:r>
          </a:p>
        </p:txBody>
      </p:sp>
    </p:spTree>
    <p:extLst>
      <p:ext uri="{BB962C8B-B14F-4D97-AF65-F5344CB8AC3E}">
        <p14:creationId xmlns:p14="http://schemas.microsoft.com/office/powerpoint/2010/main" val="7355653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5FA121D-F1B8-4D0E-881B-B4A66F6D2C9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33415"/>
            <a:ext cx="8763000" cy="6579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826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0FAA5-C667-401E-9C6A-9DC030A6C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-152400"/>
            <a:ext cx="8229600" cy="1143000"/>
          </a:xfrm>
        </p:spPr>
        <p:txBody>
          <a:bodyPr>
            <a:normAutofit/>
          </a:bodyPr>
          <a:lstStyle/>
          <a:p>
            <a:r>
              <a:rPr lang="en-IN" sz="5400" b="1" dirty="0">
                <a:solidFill>
                  <a:schemeClr val="bg1"/>
                </a:solidFill>
              </a:rPr>
              <a:t>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0F318-9644-449C-A9D8-7A495E11B23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71500" indent="-571500">
              <a:buFont typeface="+mj-lt"/>
              <a:buAutoNum type="romanUcPeriod"/>
            </a:pPr>
            <a:r>
              <a:rPr lang="en-IN" dirty="0"/>
              <a:t>Project Definition</a:t>
            </a:r>
          </a:p>
          <a:p>
            <a:pPr marL="571500" indent="-571500">
              <a:buFont typeface="+mj-lt"/>
              <a:buAutoNum type="romanUcPeriod"/>
            </a:pPr>
            <a:r>
              <a:rPr lang="en-IN" dirty="0"/>
              <a:t>Company Profile</a:t>
            </a:r>
          </a:p>
          <a:p>
            <a:pPr marL="571500" indent="-571500">
              <a:buFont typeface="+mj-lt"/>
              <a:buAutoNum type="romanUcPeriod"/>
            </a:pPr>
            <a:r>
              <a:rPr lang="en-IN" dirty="0"/>
              <a:t>Project Profile</a:t>
            </a:r>
          </a:p>
          <a:p>
            <a:pPr marL="571500" indent="-571500">
              <a:buFont typeface="+mj-lt"/>
              <a:buAutoNum type="romanUcPeriod"/>
            </a:pPr>
            <a:r>
              <a:rPr lang="en-IN" dirty="0"/>
              <a:t>Modules of the system</a:t>
            </a:r>
          </a:p>
          <a:p>
            <a:pPr marL="571500" indent="-571500">
              <a:buFont typeface="+mj-lt"/>
              <a:buAutoNum type="romanUcPeriod"/>
            </a:pPr>
            <a:r>
              <a:rPr lang="en-IN" dirty="0"/>
              <a:t>Tools &amp; Technology</a:t>
            </a:r>
          </a:p>
          <a:p>
            <a:pPr marL="571500" indent="-571500">
              <a:buFont typeface="+mj-lt"/>
              <a:buAutoNum type="romanUcPeriod"/>
            </a:pPr>
            <a:r>
              <a:rPr lang="en-IN" dirty="0"/>
              <a:t>Existing system</a:t>
            </a:r>
          </a:p>
          <a:p>
            <a:pPr marL="571500" indent="-571500">
              <a:buFont typeface="+mj-lt"/>
              <a:buAutoNum type="romanUcPeriod"/>
            </a:pPr>
            <a:r>
              <a:rPr lang="en-IN" dirty="0"/>
              <a:t>Need for the system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C7FAF3-8D97-44E0-A350-57ECF50780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191000" cy="4525963"/>
          </a:xfrm>
        </p:spPr>
        <p:txBody>
          <a:bodyPr/>
          <a:lstStyle/>
          <a:p>
            <a:pPr marL="571500" indent="-571500">
              <a:buFont typeface="+mj-lt"/>
              <a:buAutoNum type="romanUcPeriod" startAt="8"/>
            </a:pPr>
            <a:r>
              <a:rPr lang="en-IN" dirty="0"/>
              <a:t>Objective of the system</a:t>
            </a:r>
          </a:p>
          <a:p>
            <a:pPr marL="571500" indent="-571500">
              <a:buFont typeface="+mj-lt"/>
              <a:buAutoNum type="romanUcPeriod" startAt="8"/>
            </a:pPr>
            <a:r>
              <a:rPr lang="en-IN" dirty="0"/>
              <a:t>Context level diagram</a:t>
            </a:r>
          </a:p>
          <a:p>
            <a:pPr marL="571500" indent="-571500">
              <a:buFont typeface="+mj-lt"/>
              <a:buAutoNum type="romanUcPeriod" startAt="8"/>
            </a:pPr>
            <a:r>
              <a:rPr lang="en-IN" dirty="0"/>
              <a:t>1</a:t>
            </a:r>
            <a:r>
              <a:rPr lang="en-IN" baseline="30000" dirty="0"/>
              <a:t>st</a:t>
            </a:r>
            <a:r>
              <a:rPr lang="en-IN" dirty="0"/>
              <a:t> level diagram</a:t>
            </a:r>
          </a:p>
          <a:p>
            <a:pPr marL="571500" indent="-571500">
              <a:buFont typeface="+mj-lt"/>
              <a:buAutoNum type="romanUcPeriod" startAt="8"/>
            </a:pPr>
            <a:r>
              <a:rPr lang="en-IN" dirty="0"/>
              <a:t>2</a:t>
            </a:r>
            <a:r>
              <a:rPr lang="en-IN" baseline="30000" dirty="0"/>
              <a:t>nd</a:t>
            </a:r>
            <a:r>
              <a:rPr lang="en-IN" dirty="0"/>
              <a:t> level diagram</a:t>
            </a:r>
          </a:p>
          <a:p>
            <a:pPr marL="571500" indent="-571500">
              <a:buFont typeface="+mj-lt"/>
              <a:buAutoNum type="romanUcPeriod" startAt="8"/>
            </a:pPr>
            <a:r>
              <a:rPr lang="en-IN" dirty="0"/>
              <a:t>ER diagram</a:t>
            </a:r>
          </a:p>
          <a:p>
            <a:pPr marL="571500" indent="-571500">
              <a:buFont typeface="+mj-lt"/>
              <a:buAutoNum type="romanUcPeriod" startAt="8"/>
            </a:pPr>
            <a:r>
              <a:rPr lang="en-IN" dirty="0"/>
              <a:t>Data Dictionary</a:t>
            </a:r>
          </a:p>
          <a:p>
            <a:pPr marL="571500" indent="-571500">
              <a:buFont typeface="+mj-lt"/>
              <a:buAutoNum type="romanUcPeriod" startAt="8"/>
            </a:pPr>
            <a:r>
              <a:rPr lang="en-IN" dirty="0"/>
              <a:t>Bibliography</a:t>
            </a:r>
          </a:p>
        </p:txBody>
      </p:sp>
    </p:spTree>
    <p:extLst>
      <p:ext uri="{BB962C8B-B14F-4D97-AF65-F5344CB8AC3E}">
        <p14:creationId xmlns:p14="http://schemas.microsoft.com/office/powerpoint/2010/main" val="37010279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371600"/>
            <a:ext cx="8458200" cy="1295400"/>
          </a:xfrm>
        </p:spPr>
        <p:txBody>
          <a:bodyPr>
            <a:normAutofit fontScale="90000"/>
          </a:bodyPr>
          <a:lstStyle/>
          <a:p>
            <a:r>
              <a:rPr lang="en-US" sz="66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6600" baseline="30000" dirty="0">
                <a:latin typeface="Times New Roman" pitchFamily="18" charset="0"/>
                <a:cs typeface="Times New Roman" pitchFamily="18" charset="0"/>
              </a:rPr>
              <a:t>st</a:t>
            </a:r>
            <a:r>
              <a:rPr lang="en-US" sz="6600" dirty="0">
                <a:latin typeface="Times New Roman" pitchFamily="18" charset="0"/>
                <a:cs typeface="Times New Roman" pitchFamily="18" charset="0"/>
              </a:rPr>
              <a:t> Level DFD for Customer</a:t>
            </a:r>
          </a:p>
        </p:txBody>
      </p:sp>
    </p:spTree>
    <p:extLst>
      <p:ext uri="{BB962C8B-B14F-4D97-AF65-F5344CB8AC3E}">
        <p14:creationId xmlns:p14="http://schemas.microsoft.com/office/powerpoint/2010/main" val="35913984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4289F44-F0EC-412B-8AF7-576B5F045F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76200"/>
            <a:ext cx="8991600" cy="670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6932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371600"/>
            <a:ext cx="8458200" cy="1295400"/>
          </a:xfrm>
        </p:spPr>
        <p:txBody>
          <a:bodyPr>
            <a:normAutofit fontScale="90000"/>
          </a:bodyPr>
          <a:lstStyle/>
          <a:p>
            <a:r>
              <a:rPr lang="en-US" sz="66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6600" baseline="30000" dirty="0">
                <a:latin typeface="Times New Roman" pitchFamily="18" charset="0"/>
                <a:cs typeface="Times New Roman" pitchFamily="18" charset="0"/>
              </a:rPr>
              <a:t>st</a:t>
            </a:r>
            <a:r>
              <a:rPr lang="en-US" sz="6600" dirty="0">
                <a:latin typeface="Times New Roman" pitchFamily="18" charset="0"/>
                <a:cs typeface="Times New Roman" pitchFamily="18" charset="0"/>
              </a:rPr>
              <a:t> Level DFD for Visitor</a:t>
            </a:r>
          </a:p>
        </p:txBody>
      </p:sp>
    </p:spTree>
    <p:extLst>
      <p:ext uri="{BB962C8B-B14F-4D97-AF65-F5344CB8AC3E}">
        <p14:creationId xmlns:p14="http://schemas.microsoft.com/office/powerpoint/2010/main" val="23742254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45763D9-D151-4880-B3A1-A00E521F82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52400"/>
            <a:ext cx="8991600" cy="655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0574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371600"/>
            <a:ext cx="8458200" cy="12954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6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6600" baseline="30000" dirty="0">
                <a:latin typeface="Times New Roman" pitchFamily="18" charset="0"/>
                <a:cs typeface="Times New Roman" pitchFamily="18" charset="0"/>
              </a:rPr>
              <a:t>st</a:t>
            </a:r>
            <a:r>
              <a:rPr lang="en-US" sz="6600" dirty="0">
                <a:latin typeface="Times New Roman" pitchFamily="18" charset="0"/>
                <a:cs typeface="Times New Roman" pitchFamily="18" charset="0"/>
              </a:rPr>
              <a:t> Level DFD for</a:t>
            </a:r>
            <a:br>
              <a:rPr lang="en-US" sz="6600" dirty="0">
                <a:latin typeface="Times New Roman" pitchFamily="18" charset="0"/>
                <a:cs typeface="Times New Roman" pitchFamily="18" charset="0"/>
              </a:rPr>
            </a:br>
            <a:r>
              <a:rPr lang="en-US" sz="6600" dirty="0">
                <a:latin typeface="Times New Roman" pitchFamily="18" charset="0"/>
                <a:cs typeface="Times New Roman" pitchFamily="18" charset="0"/>
              </a:rPr>
              <a:t> Delivery boy</a:t>
            </a:r>
          </a:p>
        </p:txBody>
      </p:sp>
    </p:spTree>
    <p:extLst>
      <p:ext uri="{BB962C8B-B14F-4D97-AF65-F5344CB8AC3E}">
        <p14:creationId xmlns:p14="http://schemas.microsoft.com/office/powerpoint/2010/main" val="16965186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C1C0416-0233-4D16-AEE0-359AA4AC59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52400"/>
            <a:ext cx="8991600" cy="655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7828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371600"/>
            <a:ext cx="8458200" cy="1295400"/>
          </a:xfrm>
        </p:spPr>
        <p:txBody>
          <a:bodyPr>
            <a:normAutofit fontScale="90000"/>
          </a:bodyPr>
          <a:lstStyle/>
          <a:p>
            <a:r>
              <a:rPr lang="en-US" sz="66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6600" baseline="30000" dirty="0">
                <a:latin typeface="Times New Roman" pitchFamily="18" charset="0"/>
                <a:cs typeface="Times New Roman" pitchFamily="18" charset="0"/>
              </a:rPr>
              <a:t>nd</a:t>
            </a:r>
            <a:r>
              <a:rPr lang="en-US" sz="6600" dirty="0">
                <a:latin typeface="Times New Roman" pitchFamily="18" charset="0"/>
                <a:cs typeface="Times New Roman" pitchFamily="18" charset="0"/>
              </a:rPr>
              <a:t> Level DFD for Admin</a:t>
            </a:r>
          </a:p>
        </p:txBody>
      </p:sp>
    </p:spTree>
    <p:extLst>
      <p:ext uri="{BB962C8B-B14F-4D97-AF65-F5344CB8AC3E}">
        <p14:creationId xmlns:p14="http://schemas.microsoft.com/office/powerpoint/2010/main" val="4082487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304800"/>
            <a:ext cx="8458200" cy="1295400"/>
          </a:xfrm>
        </p:spPr>
        <p:txBody>
          <a:bodyPr>
            <a:normAutofit/>
          </a:bodyPr>
          <a:lstStyle/>
          <a:p>
            <a:r>
              <a:rPr lang="en-US" sz="66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6600" baseline="30000" dirty="0">
                <a:latin typeface="Times New Roman" pitchFamily="18" charset="0"/>
                <a:cs typeface="Times New Roman" pitchFamily="18" charset="0"/>
              </a:rPr>
              <a:t>nd </a:t>
            </a:r>
            <a:r>
              <a:rPr lang="en-US" sz="6600" dirty="0">
                <a:latin typeface="Times New Roman" pitchFamily="18" charset="0"/>
                <a:cs typeface="Times New Roman" pitchFamily="18" charset="0"/>
              </a:rPr>
              <a:t> level for login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27E05C-5FA1-4134-A46C-CFDA347EDE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00"/>
          <a:stretch/>
        </p:blipFill>
        <p:spPr>
          <a:xfrm>
            <a:off x="152400" y="1676400"/>
            <a:ext cx="891540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3984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57200"/>
            <a:ext cx="8458200" cy="1295400"/>
          </a:xfrm>
        </p:spPr>
        <p:txBody>
          <a:bodyPr>
            <a:normAutofit/>
          </a:bodyPr>
          <a:lstStyle/>
          <a:p>
            <a:r>
              <a:rPr lang="en-US" sz="66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6600" baseline="30000" dirty="0">
                <a:latin typeface="Times New Roman" pitchFamily="18" charset="0"/>
                <a:cs typeface="Times New Roman" pitchFamily="18" charset="0"/>
              </a:rPr>
              <a:t>nd</a:t>
            </a:r>
            <a:r>
              <a:rPr lang="en-US" sz="6600" dirty="0">
                <a:latin typeface="Times New Roman" pitchFamily="18" charset="0"/>
                <a:cs typeface="Times New Roman" pitchFamily="18" charset="0"/>
              </a:rPr>
              <a:t> level for category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1A670F-CADB-4210-8581-9D28D8261C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752600"/>
            <a:ext cx="89154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8986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57200"/>
            <a:ext cx="8458200" cy="1295400"/>
          </a:xfrm>
        </p:spPr>
        <p:txBody>
          <a:bodyPr>
            <a:normAutofit fontScale="90000"/>
          </a:bodyPr>
          <a:lstStyle/>
          <a:p>
            <a:r>
              <a:rPr lang="en-US" sz="66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6600" baseline="30000" dirty="0">
                <a:latin typeface="Times New Roman" pitchFamily="18" charset="0"/>
                <a:cs typeface="Times New Roman" pitchFamily="18" charset="0"/>
              </a:rPr>
              <a:t>nd</a:t>
            </a:r>
            <a:r>
              <a:rPr lang="en-US" sz="6600" dirty="0">
                <a:latin typeface="Times New Roman" pitchFamily="18" charset="0"/>
                <a:cs typeface="Times New Roman" pitchFamily="18" charset="0"/>
              </a:rPr>
              <a:t> level for sub-category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6BD6E3-6A33-4615-9F67-A801BDED61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676400"/>
            <a:ext cx="883920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548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04800" y="-762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Project</a:t>
            </a:r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 </a:t>
            </a:r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3200"/>
            <a:ext cx="8229600" cy="2438400"/>
          </a:xfrm>
        </p:spPr>
        <p:txBody>
          <a:bodyPr/>
          <a:lstStyle/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प्राकृतिक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way: Herbal Products is an online user friendly web application for viewing different health care products and also able to place order.</a:t>
            </a: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User can also able to give and view feedback and gallery details.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52400"/>
            <a:ext cx="8458200" cy="1295400"/>
          </a:xfrm>
        </p:spPr>
        <p:txBody>
          <a:bodyPr>
            <a:normAutofit/>
          </a:bodyPr>
          <a:lstStyle/>
          <a:p>
            <a:r>
              <a:rPr lang="en-US" sz="66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6600" baseline="30000" dirty="0">
                <a:latin typeface="Times New Roman" pitchFamily="18" charset="0"/>
                <a:cs typeface="Times New Roman" pitchFamily="18" charset="0"/>
              </a:rPr>
              <a:t>nd</a:t>
            </a:r>
            <a:r>
              <a:rPr lang="en-US" sz="6600" dirty="0">
                <a:latin typeface="Times New Roman" pitchFamily="18" charset="0"/>
                <a:cs typeface="Times New Roman" pitchFamily="18" charset="0"/>
              </a:rPr>
              <a:t> level for product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DD63B3-F8F6-46B9-9E2A-9FD8EB8FE8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600200"/>
            <a:ext cx="883920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5459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371600"/>
            <a:ext cx="8458200" cy="1295400"/>
          </a:xfrm>
        </p:spPr>
        <p:txBody>
          <a:bodyPr>
            <a:normAutofit fontScale="90000"/>
          </a:bodyPr>
          <a:lstStyle/>
          <a:p>
            <a:r>
              <a:rPr lang="en-US" sz="66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6600" baseline="30000" dirty="0">
                <a:latin typeface="Times New Roman" pitchFamily="18" charset="0"/>
                <a:cs typeface="Times New Roman" pitchFamily="18" charset="0"/>
              </a:rPr>
              <a:t>nd</a:t>
            </a:r>
            <a:r>
              <a:rPr lang="en-US" sz="6600" dirty="0">
                <a:latin typeface="Times New Roman" pitchFamily="18" charset="0"/>
                <a:cs typeface="Times New Roman" pitchFamily="18" charset="0"/>
              </a:rPr>
              <a:t> Level DFD for Customer</a:t>
            </a:r>
          </a:p>
        </p:txBody>
      </p:sp>
    </p:spTree>
    <p:extLst>
      <p:ext uri="{BB962C8B-B14F-4D97-AF65-F5344CB8AC3E}">
        <p14:creationId xmlns:p14="http://schemas.microsoft.com/office/powerpoint/2010/main" val="15531051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-152400"/>
            <a:ext cx="8458200" cy="1295400"/>
          </a:xfrm>
        </p:spPr>
        <p:txBody>
          <a:bodyPr>
            <a:normAutofit/>
          </a:bodyPr>
          <a:lstStyle/>
          <a:p>
            <a:r>
              <a:rPr lang="en-US" sz="66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6600" baseline="30000" dirty="0">
                <a:latin typeface="Times New Roman" pitchFamily="18" charset="0"/>
                <a:cs typeface="Times New Roman" pitchFamily="18" charset="0"/>
              </a:rPr>
              <a:t>nd</a:t>
            </a:r>
            <a:r>
              <a:rPr lang="en-US" sz="6600" dirty="0">
                <a:latin typeface="Times New Roman" pitchFamily="18" charset="0"/>
                <a:cs typeface="Times New Roman" pitchFamily="18" charset="0"/>
              </a:rPr>
              <a:t> level for Order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5E6644-7960-4F7C-A2A7-25697A5D62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066800"/>
            <a:ext cx="88392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7449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828800"/>
            <a:ext cx="8458200" cy="1295400"/>
          </a:xfrm>
        </p:spPr>
        <p:txBody>
          <a:bodyPr>
            <a:noAutofit/>
          </a:bodyPr>
          <a:lstStyle/>
          <a:p>
            <a:pPr algn="ctr"/>
            <a:r>
              <a:rPr lang="en-US" sz="4000" dirty="0"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Algerian" pitchFamily="82" charset="0"/>
              </a:rPr>
              <a:t>Entity relationship diagram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7D1AF00-F02A-45C5-B9C4-AF4F888407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76200"/>
            <a:ext cx="8991600" cy="6705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371600"/>
            <a:ext cx="8458200" cy="1295400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sz="6600" dirty="0">
                <a:latin typeface="Times New Roman" pitchFamily="18" charset="0"/>
                <a:cs typeface="Times New Roman" pitchFamily="18" charset="0"/>
              </a:rPr>
              <a:t> dictionary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04800" y="-762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IN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Tables</a:t>
            </a:r>
            <a:endParaRPr lang="en-US" sz="5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8229600" cy="4800600"/>
          </a:xfrm>
        </p:spPr>
        <p:txBody>
          <a:bodyPr>
            <a:normAutofit fontScale="85000" lnSpcReduction="20000"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User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Role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Gallary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Category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Sub_Category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Product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Order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Order_Item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Area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City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Feedback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Delivery_Boy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Delivery_Type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5946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304800"/>
            <a:ext cx="8229600" cy="1066800"/>
          </a:xfrm>
        </p:spPr>
        <p:txBody>
          <a:bodyPr>
            <a:noAutofit/>
          </a:bodyPr>
          <a:lstStyle/>
          <a:p>
            <a:pPr algn="ctr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Table name : User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Primary key :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User_ID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Forgein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key :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Role_ID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Area_ID</a:t>
            </a:r>
            <a:endParaRPr lang="en-US" sz="2400" dirty="0">
              <a:solidFill>
                <a:srgbClr val="00B050"/>
              </a:solidFill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1898007"/>
              </p:ext>
            </p:extLst>
          </p:nvPr>
        </p:nvGraphicFramePr>
        <p:xfrm>
          <a:off x="990600" y="1600200"/>
          <a:ext cx="7467600" cy="4724130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{F5AB1C69-6EDB-4FF4-983F-18BD219EF322}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1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Sr. No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Column_name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Data Type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Constraint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Description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1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User_ID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INT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Uniquly identify User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1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Role_ID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INT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Reference to the Role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1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Area_ID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INT(3)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Reference to the Area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1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User_Name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VARCHAR(30)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NOT NULL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Store UserName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1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Email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VARCHAR(30)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NOT NULL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Store Email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1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Password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VARCHAR(30)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NOT NULL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Store Password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1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Contact_No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VARCHAR(13)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NOT NULL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Store Contact_no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1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Address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VARCHAR(100)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NOT NULL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Store Address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11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User_DOB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Date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NOT NULL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Store DOB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304800"/>
            <a:ext cx="8229600" cy="1066800"/>
          </a:xfrm>
        </p:spPr>
        <p:txBody>
          <a:bodyPr>
            <a:noAutofit/>
          </a:bodyPr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Table name : Role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latin typeface="Times New Roman" pitchFamily="18" charset="0"/>
                <a:cs typeface="Times New Roman" pitchFamily="18" charset="0"/>
              </a:rPr>
              <a:t>Primary key :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Role_id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4000" dirty="0">
              <a:solidFill>
                <a:srgbClr val="00B050"/>
              </a:solidFill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5167779"/>
              </p:ext>
            </p:extLst>
          </p:nvPr>
        </p:nvGraphicFramePr>
        <p:xfrm>
          <a:off x="685800" y="1778001"/>
          <a:ext cx="7924800" cy="187959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45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67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95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86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446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265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solidFill>
                            <a:schemeClr val="tx1"/>
                          </a:solidFill>
                          <a:latin typeface="Aparajita" pitchFamily="34" charset="0"/>
                          <a:cs typeface="Aparajita" pitchFamily="34" charset="0"/>
                        </a:rPr>
                        <a:t>Sr.No</a:t>
                      </a:r>
                      <a:endParaRPr lang="en-US" sz="2000" b="1" i="0" u="none" strike="noStrike" dirty="0">
                        <a:solidFill>
                          <a:schemeClr val="tx1"/>
                        </a:solidFill>
                        <a:latin typeface="Aparajita" pitchFamily="34" charset="0"/>
                        <a:cs typeface="Aparajita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solidFill>
                            <a:schemeClr val="tx1"/>
                          </a:solidFill>
                          <a:latin typeface="Aparajita" pitchFamily="34" charset="0"/>
                          <a:cs typeface="Aparajita" pitchFamily="34" charset="0"/>
                        </a:rPr>
                        <a:t>Column_name</a:t>
                      </a:r>
                      <a:endParaRPr lang="en-US" sz="2000" b="1" i="0" u="none" strike="noStrike" dirty="0">
                        <a:solidFill>
                          <a:schemeClr val="tx1"/>
                        </a:solidFill>
                        <a:latin typeface="Aparajita" pitchFamily="34" charset="0"/>
                        <a:cs typeface="Aparajita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>
                          <a:solidFill>
                            <a:schemeClr val="tx1"/>
                          </a:solidFill>
                          <a:latin typeface="Aparajita" pitchFamily="34" charset="0"/>
                          <a:cs typeface="Aparajita" pitchFamily="34" charset="0"/>
                        </a:rPr>
                        <a:t>Data Type</a:t>
                      </a:r>
                      <a:endParaRPr lang="en-US" sz="2000" b="1" i="0" u="none" strike="noStrike">
                        <a:solidFill>
                          <a:schemeClr val="tx1"/>
                        </a:solidFill>
                        <a:latin typeface="Aparajita" pitchFamily="34" charset="0"/>
                        <a:cs typeface="Aparajita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>
                          <a:solidFill>
                            <a:schemeClr val="tx1"/>
                          </a:solidFill>
                          <a:latin typeface="Aparajita" pitchFamily="34" charset="0"/>
                          <a:cs typeface="Aparajita" pitchFamily="34" charset="0"/>
                        </a:rPr>
                        <a:t>Constraint</a:t>
                      </a:r>
                      <a:endParaRPr lang="en-US" sz="2000" b="1" i="0" u="none" strike="noStrike">
                        <a:solidFill>
                          <a:schemeClr val="tx1"/>
                        </a:solidFill>
                        <a:latin typeface="Aparajita" pitchFamily="34" charset="0"/>
                        <a:cs typeface="Aparajita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solidFill>
                            <a:schemeClr val="tx1"/>
                          </a:solidFill>
                          <a:latin typeface="Aparajita" pitchFamily="34" charset="0"/>
                          <a:cs typeface="Aparajita" pitchFamily="34" charset="0"/>
                        </a:rPr>
                        <a:t>Description</a:t>
                      </a:r>
                      <a:endParaRPr lang="en-US" sz="2000" b="1" i="0" u="none" strike="noStrike" dirty="0">
                        <a:solidFill>
                          <a:schemeClr val="tx1"/>
                        </a:solidFill>
                        <a:latin typeface="Aparajita" pitchFamily="34" charset="0"/>
                        <a:cs typeface="Aparajita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65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>
                          <a:latin typeface="Aparajita" pitchFamily="34" charset="0"/>
                          <a:cs typeface="Aparajita" pitchFamily="34" charset="0"/>
                        </a:rPr>
                        <a:t>1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latin typeface="Aparajita" pitchFamily="34" charset="0"/>
                        <a:cs typeface="Aparajita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>
                          <a:latin typeface="Aparajita" pitchFamily="34" charset="0"/>
                          <a:cs typeface="Aparajita" pitchFamily="34" charset="0"/>
                        </a:rPr>
                        <a:t>Role_ID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latin typeface="Aparajita" pitchFamily="34" charset="0"/>
                        <a:cs typeface="Aparajita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>
                          <a:latin typeface="Aparajita" pitchFamily="34" charset="0"/>
                          <a:cs typeface="Aparajita" pitchFamily="34" charset="0"/>
                        </a:rPr>
                        <a:t>INT (3)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latin typeface="Aparajita" pitchFamily="34" charset="0"/>
                        <a:cs typeface="Aparajita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latin typeface="Aparajita" pitchFamily="34" charset="0"/>
                          <a:cs typeface="Aparajita" pitchFamily="34" charset="0"/>
                        </a:rPr>
                        <a:t>PK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latin typeface="Aparajita" pitchFamily="34" charset="0"/>
                        <a:cs typeface="Aparajita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 err="1">
                          <a:latin typeface="Aparajita" pitchFamily="34" charset="0"/>
                          <a:cs typeface="Aparajita" pitchFamily="34" charset="0"/>
                        </a:rPr>
                        <a:t>Uniquly</a:t>
                      </a:r>
                      <a:r>
                        <a:rPr lang="en-US" sz="2000" b="1" u="none" strike="noStrike" dirty="0">
                          <a:latin typeface="Aparajita" pitchFamily="34" charset="0"/>
                          <a:cs typeface="Aparajita" pitchFamily="34" charset="0"/>
                        </a:rPr>
                        <a:t> identify role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latin typeface="Aparajita" pitchFamily="34" charset="0"/>
                        <a:cs typeface="Aparajita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65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>
                          <a:latin typeface="Aparajita" pitchFamily="34" charset="0"/>
                          <a:cs typeface="Aparajita" pitchFamily="34" charset="0"/>
                        </a:rPr>
                        <a:t>2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latin typeface="Aparajita" pitchFamily="34" charset="0"/>
                        <a:cs typeface="Aparajita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>
                          <a:latin typeface="Aparajita" pitchFamily="34" charset="0"/>
                          <a:cs typeface="Aparajita" pitchFamily="34" charset="0"/>
                        </a:rPr>
                        <a:t>Role_Type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latin typeface="Aparajita" pitchFamily="34" charset="0"/>
                        <a:cs typeface="Aparajita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VARCHAR(100)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>
                          <a:latin typeface="Aparajita" pitchFamily="34" charset="0"/>
                          <a:cs typeface="Aparajita" pitchFamily="34" charset="0"/>
                        </a:rPr>
                        <a:t>NOT NULL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latin typeface="Aparajita" pitchFamily="34" charset="0"/>
                        <a:cs typeface="Aparajita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latin typeface="Aparajita" pitchFamily="34" charset="0"/>
                          <a:cs typeface="Aparajita" pitchFamily="34" charset="0"/>
                        </a:rPr>
                        <a:t>Store Role Name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latin typeface="Aparajita" pitchFamily="34" charset="0"/>
                        <a:cs typeface="Aparajita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304800"/>
            <a:ext cx="8229600" cy="1066800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Table name : Gallery</a:t>
            </a:r>
            <a:br>
              <a:rPr lang="en-US" sz="4000" dirty="0">
                <a:latin typeface="Times New Roman" pitchFamily="18" charset="0"/>
                <a:cs typeface="Times New Roman" pitchFamily="18" charset="0"/>
              </a:rPr>
            </a:br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Primary key : IMG_ID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4000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0000" endA="300" endPos="50000" dist="29997" dir="5400000" sy="-100000" algn="bl" rotWithShape="0"/>
              </a:effectLst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4505630"/>
              </p:ext>
            </p:extLst>
          </p:nvPr>
        </p:nvGraphicFramePr>
        <p:xfrm>
          <a:off x="457200" y="2057400"/>
          <a:ext cx="8305800" cy="2184399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{F5AB1C69-6EDB-4FF4-983F-18BD219EF322}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281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Sr.No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Column_name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Data Type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Constraint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Description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81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IMG_ID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INT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err="1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Uniquly</a:t>
                      </a: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identify Image of the product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81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IMG_PATH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VARCHAR(50)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NOT NULL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Store path of the Image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7303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Company</a:t>
            </a:r>
            <a:r>
              <a:rPr lang="en-US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 </a:t>
            </a:r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profile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219200" y="2514600"/>
          <a:ext cx="6858000" cy="29718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42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3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Company Name 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Logical</a:t>
                      </a:r>
                      <a:r>
                        <a:rPr lang="en-US" sz="2000" baseline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Street Technology</a:t>
                      </a:r>
                      <a:endParaRPr lang="en-US" sz="20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Company Website</a:t>
                      </a:r>
                      <a:r>
                        <a:rPr lang="en-US" sz="2000" baseline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Times New Roman" pitchFamily="18" charset="0"/>
                          <a:cs typeface="Times New Roman" pitchFamily="18" charset="0"/>
                          <a:hlinkClick r:id="rId2"/>
                        </a:rPr>
                        <a:t>www.logicalstreet.com</a:t>
                      </a:r>
                      <a:r>
                        <a:rPr lang="en-US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Company Guide</a:t>
                      </a:r>
                      <a:r>
                        <a:rPr lang="en-US" sz="2000" baseline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:</a:t>
                      </a:r>
                      <a:endParaRPr lang="en-US" sz="20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Mr.</a:t>
                      </a:r>
                      <a:r>
                        <a:rPr lang="en-US" sz="2000" baseline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Rajnik</a:t>
                      </a:r>
                      <a:r>
                        <a:rPr lang="en-US" sz="2000" baseline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Radadiya</a:t>
                      </a:r>
                      <a:endParaRPr lang="en-US" sz="20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Company Address</a:t>
                      </a:r>
                      <a:r>
                        <a:rPr lang="en-US" sz="2000" baseline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:</a:t>
                      </a:r>
                      <a:endParaRPr lang="en-US" sz="20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Nikol,Ahmedabad</a:t>
                      </a:r>
                      <a:endParaRPr lang="en-US" sz="20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Company Contact 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7600284160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609600"/>
            <a:ext cx="8229600" cy="1066800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Table Name : Category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en-US" sz="3200" dirty="0">
                <a:latin typeface="Times New Roman" pitchFamily="18" charset="0"/>
                <a:cs typeface="Times New Roman" pitchFamily="18" charset="0"/>
              </a:rPr>
            </a:b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Primary Key :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Category_ID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3200" dirty="0">
              <a:gradFill flip="none" rotWithShape="1">
                <a:gsLst>
                  <a:gs pos="0">
                    <a:srgbClr val="61D00E">
                      <a:shade val="30000"/>
                      <a:satMod val="115000"/>
                    </a:srgbClr>
                  </a:gs>
                  <a:gs pos="50000">
                    <a:srgbClr val="61D00E">
                      <a:shade val="67500"/>
                      <a:satMod val="115000"/>
                    </a:srgbClr>
                  </a:gs>
                  <a:gs pos="100000">
                    <a:srgbClr val="61D00E">
                      <a:shade val="100000"/>
                      <a:satMod val="115000"/>
                    </a:srgbClr>
                  </a:gs>
                </a:gsLst>
                <a:path path="circle">
                  <a:fillToRect l="100000" b="100000"/>
                </a:path>
                <a:tileRect t="-100000" r="-10000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0000" endA="300" endPos="50000" dist="29997" dir="5400000" sy="-100000" algn="bl" rotWithShape="0"/>
              </a:effectLst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4312826"/>
              </p:ext>
            </p:extLst>
          </p:nvPr>
        </p:nvGraphicFramePr>
        <p:xfrm>
          <a:off x="381000" y="2057400"/>
          <a:ext cx="8305800" cy="2819400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{F5AB1C69-6EDB-4FF4-983F-18BD219EF322}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128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Sr. No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Column_Name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Data type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Constraint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Description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28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C_ID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INT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Uniquly Identify Category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938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 dirty="0" err="1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C_Name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VARCHAR(30)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NOT NULL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Store Category Name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609600"/>
            <a:ext cx="8229600" cy="10668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Table Name :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Sub_Category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latin typeface="Times New Roman" pitchFamily="18" charset="0"/>
                <a:cs typeface="Times New Roman" pitchFamily="18" charset="0"/>
              </a:rPr>
              <a:t>Primary Key :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Sub_Category_ID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latin typeface="Times New Roman" pitchFamily="18" charset="0"/>
                <a:cs typeface="Times New Roman" pitchFamily="18" charset="0"/>
              </a:rPr>
              <a:t>Foreign Key : C_ID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0000" endA="300" endPos="50000" dist="29997" dir="5400000" sy="-100000" algn="bl" rotWithShape="0"/>
              </a:effectLst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8090644"/>
              </p:ext>
            </p:extLst>
          </p:nvPr>
        </p:nvGraphicFramePr>
        <p:xfrm>
          <a:off x="381000" y="2082801"/>
          <a:ext cx="8305800" cy="2912532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{F5AB1C69-6EDB-4FF4-983F-18BD219EF322}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281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Sr. No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Column_Name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Data type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Constraint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Description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81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Sub_Catgory_ID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INT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Uniquly identify Sub_Catgory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81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C_ID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INT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Reference to the Category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81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Sub_Catgory_Name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VARCHAR(100)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NOT NULL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Store Sub-Category</a:t>
                      </a:r>
                    </a:p>
                    <a:p>
                      <a:pPr algn="ctr" fontAlgn="b"/>
                      <a:r>
                        <a:rPr lang="en-US" sz="17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Name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304800"/>
            <a:ext cx="8382000" cy="1228683"/>
          </a:xfrm>
        </p:spPr>
        <p:txBody>
          <a:bodyPr>
            <a:noAutofit/>
          </a:bodyPr>
          <a:lstStyle/>
          <a:p>
            <a:pPr algn="ctr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Table name : Product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Primary key : P_ID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Forgein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key :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Sub_Catgory_ID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400" dirty="0">
              <a:solidFill>
                <a:srgbClr val="00B050"/>
              </a:solidFill>
              <a:effectLst>
                <a:reflection blurRad="6350" stA="50000" endA="300" endPos="50000" dist="29997" dir="5400000" sy="-100000" algn="bl" rotWithShape="0"/>
              </a:effectLst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9815447"/>
              </p:ext>
            </p:extLst>
          </p:nvPr>
        </p:nvGraphicFramePr>
        <p:xfrm>
          <a:off x="685800" y="1752600"/>
          <a:ext cx="8000999" cy="4947243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{F5AB1C69-6EDB-4FF4-983F-18BD219EF322}</a:tableStyleId>
              </a:tblPr>
              <a:tblGrid>
                <a:gridCol w="9797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6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61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95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594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666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Sr. No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Column_name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Data_Type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Constraint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Description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7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P_ID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INT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Uniquly identify Product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47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 dirty="0" err="1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Sub_Category_ID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INT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Reference to the Sub_category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47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P_Name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VARCHAR(30)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NOT NULL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Store Product</a:t>
                      </a:r>
                    </a:p>
                    <a:p>
                      <a:pPr algn="ctr" fontAlgn="b"/>
                      <a:r>
                        <a:rPr lang="en-US" sz="17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Name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47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P_Description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VARCHAR(100)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NOT NULL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Store Product Details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47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P_Image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VARCHAR(200)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NOT NULL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Store Image of Product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47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P_Price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DECIMAL(8,2)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NOT NULL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Price of the</a:t>
                      </a:r>
                    </a:p>
                    <a:p>
                      <a:pPr algn="ctr" fontAlgn="b"/>
                      <a:r>
                        <a:rPr lang="en-US" sz="17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product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2813240"/>
                  </a:ext>
                </a:extLst>
              </a:tr>
              <a:tr h="7226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 dirty="0" err="1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IsNewArrivel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INT(1)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7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Indicate that product is newly </a:t>
                      </a:r>
                      <a:r>
                        <a:rPr lang="en-US" sz="1700" b="1" i="0" u="none" strike="noStrike" dirty="0" err="1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arriwal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2569306"/>
                  </a:ext>
                </a:extLst>
              </a:tr>
              <a:tr h="4847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 dirty="0" err="1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P_qty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INT(4)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NOT NULL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Store Product quantities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788523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304800"/>
            <a:ext cx="8229600" cy="1066800"/>
          </a:xfrm>
        </p:spPr>
        <p:txBody>
          <a:bodyPr>
            <a:noAutofit/>
          </a:bodyPr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Table name : Order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latin typeface="Times New Roman" pitchFamily="18" charset="0"/>
                <a:cs typeface="Times New Roman" pitchFamily="18" charset="0"/>
              </a:rPr>
              <a:t>Primary key : O_ID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Forgein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key : U_ID,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Delivery_Type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Delivery_Boy_ID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Order_Item_ID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400" dirty="0">
              <a:solidFill>
                <a:srgbClr val="00B050"/>
              </a:solidFill>
              <a:effectLst>
                <a:reflection blurRad="6350" stA="50000" endA="300" endPos="50000" dist="29997" dir="5400000" sy="-100000" algn="bl" rotWithShape="0"/>
              </a:effectLst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2597220"/>
              </p:ext>
            </p:extLst>
          </p:nvPr>
        </p:nvGraphicFramePr>
        <p:xfrm>
          <a:off x="381000" y="1937656"/>
          <a:ext cx="8381999" cy="4234544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{F5AB1C69-6EDB-4FF4-983F-18BD219EF322}</a:tableStyleId>
              </a:tblPr>
              <a:tblGrid>
                <a:gridCol w="10263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16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0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859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293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Sr. No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Column_Name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Data_Type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Constraint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Description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93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O_ID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INT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Uniquly identify Order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93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U_ID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INT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Reference to the user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93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 dirty="0" err="1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Delivery_Boy_ID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INT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Reference to the </a:t>
                      </a:r>
                      <a:r>
                        <a:rPr lang="en-US" sz="1700" b="1" i="0" u="none" strike="noStrike" dirty="0" err="1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Delivery_Boy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93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 dirty="0" err="1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Delivery_Type_ID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INT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Home delivery or pickup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8897373"/>
                  </a:ext>
                </a:extLst>
              </a:tr>
              <a:tr h="5293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 dirty="0" err="1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Order_Date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DATE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NOT NULL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Date of created order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2082929"/>
                  </a:ext>
                </a:extLst>
              </a:tr>
              <a:tr h="5293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Amount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DECIMAL(8,2)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NOT NULL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Price of the</a:t>
                      </a:r>
                    </a:p>
                    <a:p>
                      <a:pPr algn="ctr" fontAlgn="b"/>
                      <a:r>
                        <a:rPr lang="en-US" sz="17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Product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6902564"/>
                  </a:ext>
                </a:extLst>
              </a:tr>
              <a:tr h="5293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 dirty="0" err="1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Order_Status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VARCHAR(30)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NOT NULL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Delivered or Not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591353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457200"/>
            <a:ext cx="8229600" cy="1066800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n w="18415" cmpd="sng">
                  <a:solidFill>
                    <a:schemeClr val="bg1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Table name : </a:t>
            </a:r>
            <a:r>
              <a:rPr lang="en-US" sz="3200" dirty="0" err="1">
                <a:ln w="18415" cmpd="sng">
                  <a:solidFill>
                    <a:schemeClr val="bg1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Order_Item</a:t>
            </a:r>
            <a:br>
              <a:rPr lang="en-US" sz="3200" dirty="0">
                <a:ln w="18415" cmpd="sng">
                  <a:solidFill>
                    <a:schemeClr val="bg1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en-US" sz="3200" dirty="0">
                <a:ln w="18415" cmpd="sng">
                  <a:solidFill>
                    <a:schemeClr val="bg1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Primary key : </a:t>
            </a:r>
            <a:r>
              <a:rPr lang="en-US" sz="3200" dirty="0" err="1">
                <a:ln w="18415" cmpd="sng">
                  <a:solidFill>
                    <a:schemeClr val="bg1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Order_Item_ID</a:t>
            </a:r>
            <a:br>
              <a:rPr lang="en-US" sz="3200" dirty="0">
                <a:ln w="18415" cmpd="sng">
                  <a:solidFill>
                    <a:schemeClr val="bg1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en-US" sz="3200" dirty="0" err="1">
                <a:ln w="18415" cmpd="sng">
                  <a:solidFill>
                    <a:schemeClr val="bg1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Forgein</a:t>
            </a:r>
            <a:r>
              <a:rPr lang="en-US" sz="3200" dirty="0">
                <a:ln w="18415" cmpd="sng">
                  <a:solidFill>
                    <a:schemeClr val="bg1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key : P_ID 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9989338"/>
              </p:ext>
            </p:extLst>
          </p:nvPr>
        </p:nvGraphicFramePr>
        <p:xfrm>
          <a:off x="457200" y="2133600"/>
          <a:ext cx="8153400" cy="3048000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{F5AB1C69-6EDB-4FF4-983F-18BD219EF322}</a:tableStyleId>
              </a:tblPr>
              <a:tblGrid>
                <a:gridCol w="914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43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303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975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967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Sr.No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Column_name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Data Type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Constraint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Description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err="1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Order_Item_ID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INT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err="1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Uniquly</a:t>
                      </a: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identify Delivery_Boy ID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P_ID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INT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Reference to the Product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O_ID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INT(3)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Reference to the Order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0211257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Quantity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INT(3)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NOT NULL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Store the Quantity of the products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881199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28600"/>
            <a:ext cx="8229600" cy="1676400"/>
          </a:xfrm>
        </p:spPr>
        <p:txBody>
          <a:bodyPr>
            <a:noAutofit/>
          </a:bodyPr>
          <a:lstStyle/>
          <a:p>
            <a:pPr algn="ctr"/>
            <a:r>
              <a:rPr lang="en-US" dirty="0">
                <a:ln w="18415" cmpd="sng">
                  <a:solidFill>
                    <a:schemeClr val="bg1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Table name : Area </a:t>
            </a:r>
            <a:br>
              <a:rPr lang="en-US" dirty="0">
                <a:ln w="18415" cmpd="sng">
                  <a:solidFill>
                    <a:schemeClr val="bg1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ln w="18415" cmpd="sng">
                  <a:solidFill>
                    <a:schemeClr val="bg1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Primary key : </a:t>
            </a:r>
            <a:r>
              <a:rPr lang="en-US" dirty="0" err="1">
                <a:ln w="18415" cmpd="sng">
                  <a:solidFill>
                    <a:schemeClr val="bg1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Area_ID</a:t>
            </a:r>
            <a:r>
              <a:rPr lang="en-US" dirty="0">
                <a:ln w="18415" cmpd="sng">
                  <a:solidFill>
                    <a:schemeClr val="bg1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en-US" dirty="0">
                <a:ln w="18415" cmpd="sng">
                  <a:solidFill>
                    <a:schemeClr val="bg1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en-US" dirty="0" err="1">
                <a:ln w="18415" cmpd="sng">
                  <a:solidFill>
                    <a:schemeClr val="bg1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Forgein</a:t>
            </a:r>
            <a:r>
              <a:rPr lang="en-US" dirty="0">
                <a:ln w="18415" cmpd="sng">
                  <a:solidFill>
                    <a:schemeClr val="bg1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key : </a:t>
            </a:r>
            <a:r>
              <a:rPr lang="en-US" dirty="0" err="1">
                <a:ln w="18415" cmpd="sng">
                  <a:solidFill>
                    <a:schemeClr val="bg1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City_ID</a:t>
            </a:r>
            <a:r>
              <a:rPr lang="en-US" dirty="0">
                <a:ln w="18415" cmpd="sng">
                  <a:solidFill>
                    <a:schemeClr val="bg1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9311110"/>
              </p:ext>
            </p:extLst>
          </p:nvPr>
        </p:nvGraphicFramePr>
        <p:xfrm>
          <a:off x="533400" y="2438400"/>
          <a:ext cx="8153400" cy="2438400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{F5AB1C69-6EDB-4FF4-983F-18BD219EF322}</a:tableStyleId>
              </a:tblPr>
              <a:tblGrid>
                <a:gridCol w="914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43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303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975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967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Sr.No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Column_name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Data Type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Constraint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Description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Area_ID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INT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Uniquly identify Area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City_ID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INT(3)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Reference to the City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Area_Name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VARCHAR(30)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NOT NULL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Store Area Name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304800"/>
            <a:ext cx="8229600" cy="1066800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Table name : City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en-US" sz="4000" dirty="0">
                <a:latin typeface="Times New Roman" pitchFamily="18" charset="0"/>
                <a:cs typeface="Times New Roman" pitchFamily="18" charset="0"/>
              </a:rPr>
            </a:br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Primary key : </a:t>
            </a:r>
            <a:r>
              <a:rPr lang="en-US" sz="4000" b="1" dirty="0" err="1">
                <a:latin typeface="Times New Roman" pitchFamily="18" charset="0"/>
                <a:cs typeface="Times New Roman" pitchFamily="18" charset="0"/>
              </a:rPr>
              <a:t>City_ID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4000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0000" endA="300" endPos="50000" dist="29997" dir="5400000" sy="-100000" algn="bl" rotWithShape="0"/>
              </a:effectLst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6521761"/>
              </p:ext>
            </p:extLst>
          </p:nvPr>
        </p:nvGraphicFramePr>
        <p:xfrm>
          <a:off x="457200" y="2057400"/>
          <a:ext cx="8305800" cy="2184399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{F5AB1C69-6EDB-4FF4-983F-18BD219EF322}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281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Sr.No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Column_name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Data Type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Constraint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Description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81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City_ID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INT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Uniquly identify City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81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City_Name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VARCHAR(30)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NOT NULL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Store City Name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304800"/>
            <a:ext cx="8382000" cy="1524000"/>
          </a:xfrm>
        </p:spPr>
        <p:txBody>
          <a:bodyPr>
            <a:noAutofit/>
          </a:bodyPr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Table Name:-Feedback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latin typeface="Times New Roman" pitchFamily="18" charset="0"/>
                <a:cs typeface="Times New Roman" pitchFamily="18" charset="0"/>
              </a:rPr>
              <a:t>Primary Key:-F_ID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latin typeface="Times New Roman" pitchFamily="18" charset="0"/>
                <a:cs typeface="Times New Roman" pitchFamily="18" charset="0"/>
              </a:rPr>
              <a:t>Foreign Key : U_ID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0000" endA="300" endPos="50000" dist="29997" dir="5400000" sy="-100000" algn="bl" rotWithShape="0"/>
              </a:effectLst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5126594"/>
              </p:ext>
            </p:extLst>
          </p:nvPr>
        </p:nvGraphicFramePr>
        <p:xfrm>
          <a:off x="457200" y="2302935"/>
          <a:ext cx="8305800" cy="3640665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{F5AB1C69-6EDB-4FF4-983F-18BD219EF322}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281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Sr.No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 dirty="0" err="1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Column_name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Data type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Constraint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Description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81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F_ID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INT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Uniquly Identified  Feedback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81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U_ID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INT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References  to the User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81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F_Discription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VARCHAR(150)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NOT NULL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Store Feedback From Users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81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F_date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DATE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NOT NULL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Store Date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381000"/>
            <a:ext cx="8229600" cy="12954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Table name : </a:t>
            </a:r>
            <a:r>
              <a:rPr lang="en-US" sz="4000" b="1" dirty="0" err="1">
                <a:latin typeface="Times New Roman" pitchFamily="18" charset="0"/>
                <a:cs typeface="Times New Roman" pitchFamily="18" charset="0"/>
              </a:rPr>
              <a:t>Delivery_Boy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en-US" sz="4000" dirty="0">
                <a:latin typeface="Times New Roman" pitchFamily="18" charset="0"/>
                <a:cs typeface="Times New Roman" pitchFamily="18" charset="0"/>
              </a:rPr>
            </a:br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Primary key : </a:t>
            </a:r>
            <a:r>
              <a:rPr lang="en-US" sz="4000" b="1" dirty="0" err="1">
                <a:latin typeface="Times New Roman" pitchFamily="18" charset="0"/>
                <a:cs typeface="Times New Roman" pitchFamily="18" charset="0"/>
              </a:rPr>
              <a:t>Delivery_Boy_ID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4000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0000" endA="300" endPos="50000" dist="29997" dir="5400000" sy="-100000" algn="bl" rotWithShape="0"/>
              </a:effectLst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4721799"/>
              </p:ext>
            </p:extLst>
          </p:nvPr>
        </p:nvGraphicFramePr>
        <p:xfrm>
          <a:off x="457200" y="2082801"/>
          <a:ext cx="8305800" cy="4368798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{F5AB1C69-6EDB-4FF4-983F-18BD219EF322}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281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Sr.No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Column_name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Data Type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Constraint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Description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81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Delivery_Boy_ID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INT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Uniquely identify Delivery_Boy ID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81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Delivery_Boy_</a:t>
                      </a:r>
                    </a:p>
                    <a:p>
                      <a:pPr algn="ctr" fontAlgn="b"/>
                      <a:r>
                        <a:rPr lang="en-US" sz="15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Name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VARCHAR(30)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NOT NULL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Store Delivery Boy Name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81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EMAIL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VARCHAR(30)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NOT NULL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Store Delivery Boy Email-ID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81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PASSWORD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VARCHAR(30)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NOT NULL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Store Delivery Boy Password of Email-ID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281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CONTACT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VARCHAR(13)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NOT NULL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Store Delivery Boy Contact Number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533400"/>
            <a:ext cx="8229600" cy="1066800"/>
          </a:xfrm>
        </p:spPr>
        <p:txBody>
          <a:bodyPr>
            <a:noAutofit/>
          </a:bodyPr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Table Name :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Delivery_Type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latin typeface="Times New Roman" pitchFamily="18" charset="0"/>
                <a:cs typeface="Times New Roman" pitchFamily="18" charset="0"/>
              </a:rPr>
              <a:t>Primary Key :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Delivery_Type_ID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0000" endA="300" endPos="50000" dist="29997" dir="5400000" sy="-100000" algn="bl" rotWithShape="0"/>
              </a:effectLst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81000" y="2082801"/>
          <a:ext cx="8305800" cy="2184399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{F5AB1C69-6EDB-4FF4-983F-18BD219EF322}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281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Sr.No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Column_Name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Data type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Constraint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Description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81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Delivery_Type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_</a:t>
                      </a:r>
                    </a:p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INT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Uniquly identify Delivery Type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81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Delivery_Type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_</a:t>
                      </a:r>
                    </a:p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Name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VARCHAR (30)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NOT NULL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Store  Delivery Type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Project profile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B48D8CB-3835-45B8-8370-05B494843018}"/>
              </a:ext>
            </a:extLst>
          </p:cNvPr>
          <p:cNvSpPr/>
          <p:nvPr/>
        </p:nvSpPr>
        <p:spPr>
          <a:xfrm>
            <a:off x="838200" y="1447801"/>
            <a:ext cx="70866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/>
            <a:r>
              <a:rPr lang="en-US" sz="2800" b="1" dirty="0">
                <a:ln w="9000" cmpd="sng">
                  <a:solidFill>
                    <a:schemeClr val="bg1">
                      <a:lumMod val="85000"/>
                    </a:schemeClr>
                  </a:solidFill>
                  <a:prstDash val="solid"/>
                </a:ln>
                <a:latin typeface="Times New Roman" pitchFamily="18" charset="0"/>
                <a:cs typeface="Times New Roman" pitchFamily="18" charset="0"/>
              </a:rPr>
              <a:t>Group No. :18</a:t>
            </a:r>
          </a:p>
          <a:p>
            <a:pPr marL="571500" indent="-571500"/>
            <a:r>
              <a:rPr lang="en-US" sz="2800" b="1" dirty="0">
                <a:ln w="9000" cmpd="sng">
                  <a:solidFill>
                    <a:schemeClr val="bg1">
                      <a:lumMod val="85000"/>
                    </a:schemeClr>
                  </a:solidFill>
                  <a:prstDash val="solid"/>
                </a:ln>
                <a:latin typeface="Times New Roman" pitchFamily="18" charset="0"/>
                <a:cs typeface="Times New Roman" pitchFamily="18" charset="0"/>
              </a:rPr>
              <a:t>Group Members :</a:t>
            </a:r>
          </a:p>
          <a:p>
            <a:pPr marL="571500" indent="-571500">
              <a:buFont typeface="+mj-lt"/>
              <a:buAutoNum type="arabicPeriod"/>
            </a:pPr>
            <a:r>
              <a:rPr lang="en-US" sz="2800" b="1" cap="all" dirty="0">
                <a:ln w="9000" cmpd="sng">
                  <a:solidFill>
                    <a:schemeClr val="bg1">
                      <a:lumMod val="85000"/>
                    </a:schemeClr>
                  </a:solidFill>
                  <a:prstDash val="solid"/>
                </a:ln>
                <a:latin typeface="Times New Roman" pitchFamily="18" charset="0"/>
                <a:cs typeface="Times New Roman" pitchFamily="18" charset="0"/>
              </a:rPr>
              <a:t>Nirav chauhan(6019)</a:t>
            </a:r>
          </a:p>
          <a:p>
            <a:pPr marL="571500" indent="-571500">
              <a:buFont typeface="+mj-lt"/>
              <a:buAutoNum type="arabicPeriod"/>
            </a:pPr>
            <a:r>
              <a:rPr lang="en-US" sz="2800" b="1" cap="all" dirty="0">
                <a:ln w="9000" cmpd="sng">
                  <a:solidFill>
                    <a:schemeClr val="bg1">
                      <a:lumMod val="85000"/>
                    </a:schemeClr>
                  </a:solidFill>
                  <a:prstDash val="solid"/>
                </a:ln>
                <a:latin typeface="Times New Roman" pitchFamily="18" charset="0"/>
                <a:cs typeface="Times New Roman" pitchFamily="18" charset="0"/>
              </a:rPr>
              <a:t>Manan </a:t>
            </a:r>
            <a:r>
              <a:rPr lang="en-US" sz="2800" b="1" cap="all" dirty="0" err="1">
                <a:ln w="9000" cmpd="sng">
                  <a:solidFill>
                    <a:schemeClr val="bg1">
                      <a:lumMod val="85000"/>
                    </a:schemeClr>
                  </a:solidFill>
                  <a:prstDash val="solid"/>
                </a:ln>
                <a:latin typeface="Times New Roman" pitchFamily="18" charset="0"/>
                <a:cs typeface="Times New Roman" pitchFamily="18" charset="0"/>
              </a:rPr>
              <a:t>sharma</a:t>
            </a:r>
            <a:r>
              <a:rPr lang="en-US" sz="2800" b="1" cap="all" dirty="0">
                <a:ln w="9000" cmpd="sng">
                  <a:solidFill>
                    <a:schemeClr val="bg1">
                      <a:lumMod val="85000"/>
                    </a:schemeClr>
                  </a:solidFill>
                  <a:prstDash val="solid"/>
                </a:ln>
                <a:latin typeface="Times New Roman" pitchFamily="18" charset="0"/>
                <a:cs typeface="Times New Roman" pitchFamily="18" charset="0"/>
              </a:rPr>
              <a:t>(6144)</a:t>
            </a:r>
          </a:p>
          <a:p>
            <a:pPr marL="571500" indent="-571500">
              <a:buFont typeface="+mj-lt"/>
              <a:buAutoNum type="arabicPeriod"/>
            </a:pPr>
            <a:r>
              <a:rPr lang="en-US" sz="2800" b="1" cap="all" dirty="0" err="1">
                <a:ln w="9000" cmpd="sng">
                  <a:solidFill>
                    <a:schemeClr val="bg1">
                      <a:lumMod val="85000"/>
                    </a:schemeClr>
                  </a:solidFill>
                  <a:prstDash val="solid"/>
                </a:ln>
                <a:latin typeface="Times New Roman" pitchFamily="18" charset="0"/>
                <a:cs typeface="Times New Roman" pitchFamily="18" charset="0"/>
              </a:rPr>
              <a:t>Saurav</a:t>
            </a:r>
            <a:r>
              <a:rPr lang="en-US" sz="2800" b="1" cap="all" dirty="0">
                <a:ln w="9000" cmpd="sng">
                  <a:solidFill>
                    <a:schemeClr val="bg1">
                      <a:lumMod val="85000"/>
                    </a:schemeClr>
                  </a:solidFill>
                  <a:prstDash val="solid"/>
                </a:ln>
                <a:latin typeface="Times New Roman" pitchFamily="18" charset="0"/>
                <a:cs typeface="Times New Roman" pitchFamily="18" charset="0"/>
              </a:rPr>
              <a:t> s. </a:t>
            </a:r>
            <a:r>
              <a:rPr lang="en-US" sz="2800" b="1" cap="all" dirty="0" err="1">
                <a:ln w="9000" cmpd="sng">
                  <a:solidFill>
                    <a:schemeClr val="bg1">
                      <a:lumMod val="85000"/>
                    </a:schemeClr>
                  </a:solidFill>
                  <a:prstDash val="solid"/>
                </a:ln>
                <a:latin typeface="Times New Roman" pitchFamily="18" charset="0"/>
                <a:cs typeface="Times New Roman" pitchFamily="18" charset="0"/>
              </a:rPr>
              <a:t>mistri</a:t>
            </a:r>
            <a:r>
              <a:rPr lang="en-US" sz="2800" b="1" cap="all" dirty="0">
                <a:ln w="9000" cmpd="sng">
                  <a:solidFill>
                    <a:schemeClr val="bg1">
                      <a:lumMod val="85000"/>
                    </a:schemeClr>
                  </a:solidFill>
                  <a:prstDash val="solid"/>
                </a:ln>
                <a:latin typeface="Times New Roman" pitchFamily="18" charset="0"/>
                <a:cs typeface="Times New Roman" pitchFamily="18" charset="0"/>
              </a:rPr>
              <a:t> (6064)</a:t>
            </a:r>
          </a:p>
          <a:p>
            <a:pPr marL="571500" indent="-571500"/>
            <a:r>
              <a:rPr lang="en-US" sz="2800" b="1" dirty="0">
                <a:ln w="9000" cmpd="sng">
                  <a:solidFill>
                    <a:schemeClr val="bg1">
                      <a:lumMod val="85000"/>
                    </a:schemeClr>
                  </a:solidFill>
                  <a:prstDash val="solid"/>
                </a:ln>
                <a:latin typeface="Times New Roman" pitchFamily="18" charset="0"/>
                <a:cs typeface="Times New Roman" pitchFamily="18" charset="0"/>
              </a:rPr>
              <a:t>Internal  Guide :</a:t>
            </a:r>
          </a:p>
          <a:p>
            <a:pPr marL="571500" indent="-571500"/>
            <a:r>
              <a:rPr lang="en-US" sz="2800" b="1" dirty="0">
                <a:ln w="9000" cmpd="sng">
                  <a:solidFill>
                    <a:schemeClr val="bg1">
                      <a:lumMod val="85000"/>
                    </a:schemeClr>
                  </a:solidFill>
                  <a:prstDash val="solid"/>
                </a:ln>
                <a:latin typeface="Times New Roman" pitchFamily="18" charset="0"/>
                <a:cs typeface="Times New Roman" pitchFamily="18" charset="0"/>
              </a:rPr>
              <a:t>	Prof.  MONA SHAH</a:t>
            </a:r>
          </a:p>
          <a:p>
            <a:pPr marL="571500" indent="-571500"/>
            <a:r>
              <a:rPr lang="en-US" sz="2800" b="1" dirty="0">
                <a:ln w="9000" cmpd="sng">
                  <a:solidFill>
                    <a:schemeClr val="bg1">
                      <a:lumMod val="85000"/>
                    </a:schemeClr>
                  </a:solidFill>
                  <a:prstDash val="solid"/>
                </a:ln>
                <a:latin typeface="Times New Roman" pitchFamily="18" charset="0"/>
                <a:cs typeface="Times New Roman" pitchFamily="18" charset="0"/>
              </a:rPr>
              <a:t>External Guide :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571500" indent="-571500"/>
            <a:r>
              <a:rPr lang="en-US" sz="2800" b="1" dirty="0">
                <a:ln w="9000" cmpd="sng">
                  <a:solidFill>
                    <a:schemeClr val="bg1">
                      <a:lumMod val="85000"/>
                    </a:schemeClr>
                  </a:solidFill>
                  <a:prstDash val="solid"/>
                </a:ln>
                <a:latin typeface="Times New Roman" pitchFamily="18" charset="0"/>
                <a:cs typeface="Times New Roman" pitchFamily="18" charset="0"/>
              </a:rPr>
              <a:t>	Mr. </a:t>
            </a:r>
            <a:r>
              <a:rPr lang="en-US" sz="2800" b="1" dirty="0" err="1">
                <a:ln w="9000" cmpd="sng">
                  <a:solidFill>
                    <a:schemeClr val="bg1">
                      <a:lumMod val="85000"/>
                    </a:schemeClr>
                  </a:solidFill>
                  <a:prstDash val="solid"/>
                </a:ln>
                <a:latin typeface="Times New Roman" pitchFamily="18" charset="0"/>
                <a:cs typeface="Times New Roman" pitchFamily="18" charset="0"/>
              </a:rPr>
              <a:t>Rajnik</a:t>
            </a:r>
            <a:r>
              <a:rPr lang="en-US" sz="2800" b="1" dirty="0">
                <a:ln w="9000" cmpd="sng">
                  <a:solidFill>
                    <a:schemeClr val="bg1">
                      <a:lumMod val="85000"/>
                    </a:schemeClr>
                  </a:solidFill>
                  <a:prstDash val="solid"/>
                </a:ln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n w="9000" cmpd="sng">
                  <a:solidFill>
                    <a:schemeClr val="bg1">
                      <a:lumMod val="85000"/>
                    </a:schemeClr>
                  </a:solidFill>
                  <a:prstDash val="solid"/>
                </a:ln>
                <a:latin typeface="Times New Roman" pitchFamily="18" charset="0"/>
                <a:cs typeface="Times New Roman" pitchFamily="18" charset="0"/>
              </a:rPr>
              <a:t>Radadiya</a:t>
            </a:r>
            <a:endParaRPr lang="en-US" sz="2800" b="1" dirty="0">
              <a:ln w="9000" cmpd="sng">
                <a:solidFill>
                  <a:schemeClr val="bg1">
                    <a:lumMod val="85000"/>
                  </a:schemeClr>
                </a:solidFill>
                <a:prstDash val="solid"/>
              </a:ln>
              <a:latin typeface="Times New Roman" pitchFamily="18" charset="0"/>
              <a:cs typeface="Times New Roman" pitchFamily="18" charset="0"/>
            </a:endParaRPr>
          </a:p>
          <a:p>
            <a:pPr marL="571500" indent="-571500"/>
            <a:r>
              <a:rPr lang="en-US" sz="2800" b="1" dirty="0">
                <a:ln w="9000" cmpd="sng">
                  <a:solidFill>
                    <a:schemeClr val="bg1">
                      <a:lumMod val="85000"/>
                    </a:schemeClr>
                  </a:solidFill>
                  <a:prstDash val="solid"/>
                </a:ln>
                <a:latin typeface="Times New Roman" pitchFamily="18" charset="0"/>
                <a:cs typeface="Times New Roman" pitchFamily="18" charset="0"/>
              </a:rPr>
              <a:t>Application Type : </a:t>
            </a:r>
          </a:p>
          <a:p>
            <a:pPr marL="571500" indent="-571500"/>
            <a:r>
              <a:rPr lang="en-US" sz="2800" b="1" dirty="0">
                <a:ln w="9000" cmpd="sng">
                  <a:solidFill>
                    <a:schemeClr val="bg1">
                      <a:lumMod val="85000"/>
                    </a:schemeClr>
                  </a:solidFill>
                  <a:prstDash val="solid"/>
                </a:ln>
                <a:latin typeface="Times New Roman" pitchFamily="18" charset="0"/>
                <a:cs typeface="Times New Roman" pitchFamily="18" charset="0"/>
              </a:rPr>
              <a:t>	Web Application</a:t>
            </a:r>
          </a:p>
        </p:txBody>
      </p:sp>
    </p:spTree>
    <p:extLst>
      <p:ext uri="{BB962C8B-B14F-4D97-AF65-F5344CB8AC3E}">
        <p14:creationId xmlns:p14="http://schemas.microsoft.com/office/powerpoint/2010/main" val="7605128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04800" y="-762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IN" sz="5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Bibliography</a:t>
            </a:r>
            <a:endParaRPr lang="en-US" sz="5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8229600" cy="4800600"/>
          </a:xfrm>
        </p:spPr>
        <p:txBody>
          <a:bodyPr/>
          <a:lstStyle/>
          <a:p>
            <a:pPr algn="just"/>
            <a:r>
              <a:rPr lang="en-US" b="1" dirty="0">
                <a:latin typeface="Times New Roman" pitchFamily="18" charset="0"/>
                <a:cs typeface="Times New Roman" pitchFamily="18" charset="0"/>
              </a:rPr>
              <a:t>Books:</a:t>
            </a:r>
          </a:p>
          <a:p>
            <a:pPr lvl="1" algn="just"/>
            <a:r>
              <a:rPr lang="en-US" i="1" dirty="0">
                <a:latin typeface="Times New Roman" pitchFamily="18" charset="0"/>
                <a:cs typeface="Times New Roman" pitchFamily="18" charset="0"/>
              </a:rPr>
              <a:t>System Analysis and Designing</a:t>
            </a:r>
          </a:p>
          <a:p>
            <a:pPr lvl="2" algn="just"/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Author:Thomas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 j Cashman</a:t>
            </a:r>
          </a:p>
          <a:p>
            <a:pPr lvl="2" algn="just"/>
            <a:endParaRPr lang="en-US" i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737196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84000"/>
              </a:schemeClr>
            </a:gs>
            <a:gs pos="21000">
              <a:schemeClr val="bg1">
                <a:lumMod val="85000"/>
              </a:schemeClr>
            </a:gs>
            <a:gs pos="100000">
              <a:srgbClr val="61D00E"/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590800"/>
            <a:ext cx="8458200" cy="1295400"/>
          </a:xfrm>
        </p:spPr>
        <p:txBody>
          <a:bodyPr>
            <a:noAutofit/>
          </a:bodyPr>
          <a:lstStyle/>
          <a:p>
            <a:pPr algn="ctr"/>
            <a:r>
              <a:rPr lang="en-US" sz="88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Algerian" pitchFamily="82" charset="0"/>
              </a:rPr>
              <a:t>THANK YOU</a:t>
            </a:r>
          </a:p>
        </p:txBody>
      </p:sp>
    </p:spTree>
  </p:cSld>
  <p:clrMapOvr>
    <a:masterClrMapping/>
  </p:clrMapOvr>
  <p:transition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914400"/>
            <a:ext cx="8229600" cy="1828800"/>
          </a:xfrm>
        </p:spPr>
        <p:txBody>
          <a:bodyPr>
            <a:normAutofit/>
          </a:bodyPr>
          <a:lstStyle/>
          <a:p>
            <a:r>
              <a:rPr lang="en-US" sz="6600" b="1" cap="all" dirty="0">
                <a:ln w="9000" cmpd="sng">
                  <a:solidFill>
                    <a:srgbClr val="00B050"/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  <a:latin typeface="Arial Rounded MT Bold" pitchFamily="34" charset="0"/>
                <a:cs typeface="Times New Roman" pitchFamily="18" charset="0"/>
              </a:rPr>
              <a:t>Users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971800"/>
            <a:ext cx="6629400" cy="1981200"/>
          </a:xfrm>
        </p:spPr>
        <p:txBody>
          <a:bodyPr>
            <a:normAutofit lnSpcReduction="10000"/>
          </a:bodyPr>
          <a:lstStyle/>
          <a:p>
            <a:pPr marL="571500" indent="-571500" algn="l">
              <a:buFont typeface="+mj-lt"/>
              <a:buAutoNum type="arabicPeriod"/>
            </a:pPr>
            <a:r>
              <a:rPr lang="en-US" b="1" cap="all" dirty="0">
                <a:ln w="9000" cmpd="sng">
                  <a:solidFill>
                    <a:srgbClr val="00B050"/>
                  </a:solidFill>
                  <a:prstDash val="solid"/>
                </a:ln>
                <a:solidFill>
                  <a:schemeClr val="bg1"/>
                </a:solidFill>
                <a:effectLst>
                  <a:reflection blurRad="12700" stA="28000" endPos="45000" dist="1000" dir="5400000" sy="-100000" algn="bl" rotWithShape="0"/>
                </a:effectLst>
                <a:latin typeface="Arial Rounded MT Bold" pitchFamily="34" charset="0"/>
                <a:cs typeface="Times New Roman" pitchFamily="18" charset="0"/>
              </a:rPr>
              <a:t>Admin</a:t>
            </a:r>
          </a:p>
          <a:p>
            <a:pPr marL="571500" indent="-571500" algn="l">
              <a:buFont typeface="+mj-lt"/>
              <a:buAutoNum type="arabicPeriod"/>
            </a:pPr>
            <a:r>
              <a:rPr lang="en-US" b="1" cap="all" dirty="0">
                <a:ln w="9000" cmpd="sng">
                  <a:solidFill>
                    <a:srgbClr val="00B050"/>
                  </a:solidFill>
                  <a:prstDash val="solid"/>
                </a:ln>
                <a:solidFill>
                  <a:schemeClr val="bg1"/>
                </a:solidFill>
                <a:effectLst>
                  <a:reflection blurRad="12700" stA="28000" endPos="45000" dist="1000" dir="5400000" sy="-100000" algn="bl" rotWithShape="0"/>
                </a:effectLst>
                <a:latin typeface="Arial Rounded MT Bold" pitchFamily="34" charset="0"/>
                <a:cs typeface="Times New Roman" pitchFamily="18" charset="0"/>
              </a:rPr>
              <a:t>Customer(Registered User)</a:t>
            </a:r>
          </a:p>
          <a:p>
            <a:pPr marL="571500" indent="-571500" algn="l">
              <a:buFont typeface="+mj-lt"/>
              <a:buAutoNum type="arabicPeriod"/>
            </a:pPr>
            <a:r>
              <a:rPr lang="en-US" b="1" cap="all" dirty="0">
                <a:ln w="9000" cmpd="sng">
                  <a:solidFill>
                    <a:srgbClr val="00B050"/>
                  </a:solidFill>
                  <a:prstDash val="solid"/>
                </a:ln>
                <a:solidFill>
                  <a:schemeClr val="bg1"/>
                </a:solidFill>
                <a:effectLst>
                  <a:reflection blurRad="12700" stA="28000" endPos="45000" dist="1000" dir="5400000" sy="-100000" algn="bl" rotWithShape="0"/>
                </a:effectLst>
                <a:latin typeface="Arial Rounded MT Bold" pitchFamily="34" charset="0"/>
                <a:cs typeface="Times New Roman" pitchFamily="18" charset="0"/>
              </a:rPr>
              <a:t>visitor</a:t>
            </a:r>
          </a:p>
          <a:p>
            <a:pPr marL="571500" indent="-571500" algn="l">
              <a:buFont typeface="+mj-lt"/>
              <a:buAutoNum type="arabicPeriod"/>
            </a:pPr>
            <a:r>
              <a:rPr lang="en-US" b="1" cap="all" dirty="0">
                <a:ln w="9000" cmpd="sng">
                  <a:solidFill>
                    <a:srgbClr val="00B050"/>
                  </a:solidFill>
                  <a:prstDash val="solid"/>
                </a:ln>
                <a:solidFill>
                  <a:schemeClr val="bg1"/>
                </a:solidFill>
                <a:effectLst>
                  <a:reflection blurRad="12700" stA="28000" endPos="45000" dist="1000" dir="5400000" sy="-100000" algn="bl" rotWithShape="0"/>
                </a:effectLst>
                <a:latin typeface="Arial Rounded MT Bold" pitchFamily="34" charset="0"/>
                <a:cs typeface="Times New Roman" pitchFamily="18" charset="0"/>
              </a:rPr>
              <a:t>Delivery boy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76200"/>
            <a:ext cx="8229600" cy="1143000"/>
          </a:xfrm>
        </p:spPr>
        <p:txBody>
          <a:bodyPr/>
          <a:lstStyle/>
          <a:p>
            <a:pPr marL="742950" indent="-742950" algn="l"/>
            <a:r>
              <a:rPr lang="en-US" b="1" dirty="0"/>
              <a:t>1. Admin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143000"/>
            <a:ext cx="7086600" cy="5486400"/>
          </a:xfrm>
        </p:spPr>
        <p:txBody>
          <a:bodyPr>
            <a:noAutofit/>
          </a:bodyPr>
          <a:lstStyle/>
          <a:p>
            <a:r>
              <a:rPr lang="en-US" sz="2100" b="1" dirty="0">
                <a:latin typeface="Times New Roman" pitchFamily="18" charset="0"/>
                <a:cs typeface="Times New Roman" pitchFamily="18" charset="0"/>
              </a:rPr>
              <a:t>Login </a:t>
            </a:r>
          </a:p>
          <a:p>
            <a:r>
              <a:rPr lang="en-US" sz="2100" b="1" dirty="0">
                <a:latin typeface="Times New Roman" pitchFamily="18" charset="0"/>
                <a:cs typeface="Times New Roman" pitchFamily="18" charset="0"/>
              </a:rPr>
              <a:t>Manage Customer</a:t>
            </a:r>
          </a:p>
          <a:p>
            <a:r>
              <a:rPr lang="en-US" sz="2100" b="1" dirty="0">
                <a:latin typeface="Times New Roman" pitchFamily="18" charset="0"/>
                <a:cs typeface="Times New Roman" pitchFamily="18" charset="0"/>
              </a:rPr>
              <a:t>Edit Profile</a:t>
            </a:r>
          </a:p>
          <a:p>
            <a:r>
              <a:rPr lang="en-US" sz="2100" b="1" dirty="0">
                <a:latin typeface="Times New Roman" pitchFamily="18" charset="0"/>
                <a:cs typeface="Times New Roman" pitchFamily="18" charset="0"/>
              </a:rPr>
              <a:t>Manage Category</a:t>
            </a:r>
          </a:p>
          <a:p>
            <a:r>
              <a:rPr lang="en-US" sz="2100" b="1" dirty="0">
                <a:latin typeface="Times New Roman" pitchFamily="18" charset="0"/>
                <a:cs typeface="Times New Roman" pitchFamily="18" charset="0"/>
              </a:rPr>
              <a:t>Manage Sub-Category</a:t>
            </a:r>
          </a:p>
          <a:p>
            <a:r>
              <a:rPr lang="en-US" sz="2100" b="1" dirty="0">
                <a:latin typeface="Times New Roman" pitchFamily="18" charset="0"/>
                <a:cs typeface="Times New Roman" pitchFamily="18" charset="0"/>
              </a:rPr>
              <a:t>Manage Products</a:t>
            </a:r>
          </a:p>
          <a:p>
            <a:r>
              <a:rPr lang="en-US" sz="2100" b="1" dirty="0">
                <a:latin typeface="Times New Roman" pitchFamily="18" charset="0"/>
                <a:cs typeface="Times New Roman" pitchFamily="18" charset="0"/>
              </a:rPr>
              <a:t>Manage Order</a:t>
            </a:r>
          </a:p>
          <a:p>
            <a:r>
              <a:rPr lang="en-US" sz="2100" b="1" dirty="0">
                <a:latin typeface="Times New Roman" pitchFamily="18" charset="0"/>
                <a:cs typeface="Times New Roman" pitchFamily="18" charset="0"/>
              </a:rPr>
              <a:t>Manage Feedback</a:t>
            </a:r>
          </a:p>
          <a:p>
            <a:r>
              <a:rPr lang="en-US" sz="2100" b="1" dirty="0">
                <a:latin typeface="Times New Roman" pitchFamily="18" charset="0"/>
                <a:cs typeface="Times New Roman" pitchFamily="18" charset="0"/>
              </a:rPr>
              <a:t>Manage Gallery</a:t>
            </a:r>
          </a:p>
          <a:p>
            <a:r>
              <a:rPr lang="en-US" sz="2100" b="1" dirty="0">
                <a:latin typeface="Times New Roman" pitchFamily="18" charset="0"/>
                <a:cs typeface="Times New Roman" pitchFamily="18" charset="0"/>
              </a:rPr>
              <a:t>Manage Delivery Boy</a:t>
            </a:r>
          </a:p>
          <a:p>
            <a:r>
              <a:rPr lang="en-US" sz="2100" b="1" dirty="0">
                <a:latin typeface="Times New Roman" pitchFamily="18" charset="0"/>
                <a:cs typeface="Times New Roman" pitchFamily="18" charset="0"/>
              </a:rPr>
              <a:t>Generate Reports</a:t>
            </a:r>
          </a:p>
          <a:p>
            <a:pPr lvl="1"/>
            <a:r>
              <a:rPr lang="en-US" sz="2100" b="1" dirty="0">
                <a:latin typeface="Times New Roman" pitchFamily="18" charset="0"/>
                <a:cs typeface="Times New Roman" pitchFamily="18" charset="0"/>
              </a:rPr>
              <a:t>Monthly Best Selling</a:t>
            </a:r>
          </a:p>
          <a:p>
            <a:r>
              <a:rPr lang="en-US" sz="2100" b="1" dirty="0">
                <a:latin typeface="Times New Roman" pitchFamily="18" charset="0"/>
                <a:cs typeface="Times New Roman" pitchFamily="18" charset="0"/>
              </a:rPr>
              <a:t>Logout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76200"/>
            <a:ext cx="8229600" cy="1143000"/>
          </a:xfrm>
        </p:spPr>
        <p:txBody>
          <a:bodyPr/>
          <a:lstStyle/>
          <a:p>
            <a:pPr marL="742950" indent="-742950" algn="l"/>
            <a:r>
              <a:rPr lang="en-US" b="1" dirty="0"/>
              <a:t>2.Customer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1066800"/>
            <a:ext cx="8229600" cy="5257800"/>
          </a:xfrm>
        </p:spPr>
        <p:txBody>
          <a:bodyPr>
            <a:normAutofit/>
          </a:bodyPr>
          <a:lstStyle/>
          <a:p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Registration</a:t>
            </a:r>
          </a:p>
          <a:p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Login</a:t>
            </a:r>
          </a:p>
          <a:p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View Category</a:t>
            </a:r>
          </a:p>
          <a:p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View Sub-Category</a:t>
            </a:r>
          </a:p>
          <a:p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View Products</a:t>
            </a:r>
            <a:endParaRPr lang="en-US" sz="18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View Gallery</a:t>
            </a:r>
          </a:p>
          <a:p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Place Order</a:t>
            </a:r>
          </a:p>
          <a:p>
            <a:pPr lvl="1"/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Track Order Status</a:t>
            </a:r>
          </a:p>
          <a:p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Payment</a:t>
            </a:r>
          </a:p>
          <a:p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Edit Profile</a:t>
            </a:r>
          </a:p>
          <a:p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Give Feedback</a:t>
            </a:r>
          </a:p>
          <a:p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Logout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76200"/>
            <a:ext cx="8229600" cy="1143000"/>
          </a:xfrm>
        </p:spPr>
        <p:txBody>
          <a:bodyPr/>
          <a:lstStyle/>
          <a:p>
            <a:pPr marL="742950" indent="-742950"/>
            <a:r>
              <a:rPr lang="en-US" b="1" dirty="0"/>
              <a:t>3.Guest User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1219200"/>
            <a:ext cx="7239000" cy="4953000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View Category</a:t>
            </a:r>
          </a:p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View Sub-category</a:t>
            </a:r>
          </a:p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View Products</a:t>
            </a:r>
          </a:p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View Feedback</a:t>
            </a:r>
          </a:p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View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Gallary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60007-green-template-16x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1380</Words>
  <Application>Microsoft Office PowerPoint</Application>
  <PresentationFormat>On-screen Show (4:3)</PresentationFormat>
  <Paragraphs>494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60" baseType="lpstr">
      <vt:lpstr>Aharoni</vt:lpstr>
      <vt:lpstr>Algerian</vt:lpstr>
      <vt:lpstr>Andalus</vt:lpstr>
      <vt:lpstr>Aparajita</vt:lpstr>
      <vt:lpstr>Arial</vt:lpstr>
      <vt:lpstr>Arial Rounded MT Bold</vt:lpstr>
      <vt:lpstr>Calibri</vt:lpstr>
      <vt:lpstr>Times New Roman</vt:lpstr>
      <vt:lpstr>160007-green-template-16x9</vt:lpstr>
      <vt:lpstr>PowerPoint Presentation</vt:lpstr>
      <vt:lpstr>Index</vt:lpstr>
      <vt:lpstr>Project Definition</vt:lpstr>
      <vt:lpstr>Company profile</vt:lpstr>
      <vt:lpstr>Project profile</vt:lpstr>
      <vt:lpstr>Users</vt:lpstr>
      <vt:lpstr>1. Admin</vt:lpstr>
      <vt:lpstr>2.Customer</vt:lpstr>
      <vt:lpstr>3.Guest User</vt:lpstr>
      <vt:lpstr>4.Delivery Boy :</vt:lpstr>
      <vt:lpstr>Tools and Technology :</vt:lpstr>
      <vt:lpstr> Disadvantages of Existing System</vt:lpstr>
      <vt:lpstr>Need For New System</vt:lpstr>
      <vt:lpstr>Objective</vt:lpstr>
      <vt:lpstr>Data Flow Diagram</vt:lpstr>
      <vt:lpstr>Context Level</vt:lpstr>
      <vt:lpstr>PowerPoint Presentation</vt:lpstr>
      <vt:lpstr>1st Level DFD for Admin</vt:lpstr>
      <vt:lpstr>PowerPoint Presentation</vt:lpstr>
      <vt:lpstr>1st Level DFD for Customer</vt:lpstr>
      <vt:lpstr>PowerPoint Presentation</vt:lpstr>
      <vt:lpstr>1st Level DFD for Visitor</vt:lpstr>
      <vt:lpstr>PowerPoint Presentation</vt:lpstr>
      <vt:lpstr>1st Level DFD for  Delivery boy</vt:lpstr>
      <vt:lpstr>PowerPoint Presentation</vt:lpstr>
      <vt:lpstr>2nd Level DFD for Admin</vt:lpstr>
      <vt:lpstr>2nd  level for login</vt:lpstr>
      <vt:lpstr>2nd level for category</vt:lpstr>
      <vt:lpstr>2nd level for sub-category</vt:lpstr>
      <vt:lpstr>2nd level for product</vt:lpstr>
      <vt:lpstr>2nd Level DFD for Customer</vt:lpstr>
      <vt:lpstr>2nd level for Order</vt:lpstr>
      <vt:lpstr>Entity relationship diagram</vt:lpstr>
      <vt:lpstr>PowerPoint Presentation</vt:lpstr>
      <vt:lpstr>Data dictionary</vt:lpstr>
      <vt:lpstr>Tables</vt:lpstr>
      <vt:lpstr>Table name : User  Primary key : User_ID  Forgein key : Role_ID, Area_ID</vt:lpstr>
      <vt:lpstr>Table name : Role  Primary key : Role_id </vt:lpstr>
      <vt:lpstr>Table name : Gallery Primary key : IMG_ID </vt:lpstr>
      <vt:lpstr>Table Name : Category  Primary Key : Category_ID </vt:lpstr>
      <vt:lpstr>Table Name : Sub_Category  Primary Key : Sub_Category_ID  Foreign Key : C_ID </vt:lpstr>
      <vt:lpstr>Table name : Product  Primary key : P_ID  Forgein key : Sub_Catgory_ID </vt:lpstr>
      <vt:lpstr>Table name : Order  Primary key : O_ID  Forgein key : U_ID, Delivery_Type, Delivery_Boy_ID, Order_Item_ID </vt:lpstr>
      <vt:lpstr>Table name : Order_Item Primary key : Order_Item_ID Forgein key : P_ID </vt:lpstr>
      <vt:lpstr>Table name : Area  Primary key : Area_ID  Forgein key : City_ID </vt:lpstr>
      <vt:lpstr>Table name : City  Primary key : City_ID </vt:lpstr>
      <vt:lpstr>Table Name:-Feedback  Primary Key:-F_ID  Foreign Key : U_ID </vt:lpstr>
      <vt:lpstr>Table name : Delivery_Boy  Primary key : Delivery_Boy_ID </vt:lpstr>
      <vt:lpstr>Table Name : Delivery_Type  Primary Key : Delivery_Type_ID </vt:lpstr>
      <vt:lpstr>Bibliography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Prakruti Halthcare</dc:title>
  <dc:creator>manan</dc:creator>
  <cp:lastModifiedBy>nirav chauhan</cp:lastModifiedBy>
  <cp:revision>373</cp:revision>
  <dcterms:created xsi:type="dcterms:W3CDTF">2018-07-04T08:35:54Z</dcterms:created>
  <dcterms:modified xsi:type="dcterms:W3CDTF">2018-10-03T16:56:58Z</dcterms:modified>
</cp:coreProperties>
</file>