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60" r:id="rId2"/>
  </p:sldMasterIdLst>
  <p:sldIdLst>
    <p:sldId id="256" r:id="rId3"/>
    <p:sldId id="272" r:id="rId4"/>
    <p:sldId id="257" r:id="rId5"/>
    <p:sldId id="276" r:id="rId6"/>
    <p:sldId id="259" r:id="rId7"/>
    <p:sldId id="260" r:id="rId8"/>
    <p:sldId id="270" r:id="rId9"/>
    <p:sldId id="262" r:id="rId10"/>
    <p:sldId id="265" r:id="rId11"/>
    <p:sldId id="274" r:id="rId12"/>
    <p:sldId id="275" r:id="rId13"/>
    <p:sldId id="267" r:id="rId14"/>
    <p:sldId id="273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4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ED2FF-125C-4BB6-A262-56789E0FB1BB}" v="2149" dt="2023-05-13T12:36:34.222"/>
    <p1510:client id="{3D9F8617-3ACE-43A5-B57D-38DAFAAA6D68}" v="138" dt="2023-05-14T11:45:43.672"/>
    <p1510:client id="{47192125-F895-46A1-B927-EAAF56ACEB97}" v="212" dt="2023-05-15T04:07:40.058"/>
    <p1510:client id="{5350135C-12F8-453F-AEC2-9C57D4A29AB5}" v="46" dt="2023-05-14T21:05:46.545"/>
    <p1510:client id="{59F37C2F-ED13-4F3E-846E-31B88F3BE21E}" v="888" dt="2023-05-14T23:55:39.824"/>
    <p1510:client id="{620B8129-B518-4072-9FB7-8F2E81548772}" v="15" dt="2023-05-14T19:02:53.701"/>
    <p1510:client id="{91C0D125-3779-45D6-9AE0-714D2E948C7F}" v="48" dt="2023-05-14T07:03:44.471"/>
    <p1510:client id="{98345C5E-8A0E-4C8A-9992-20AAAF7849C5}" v="366" dt="2023-05-15T06:51:25.926"/>
    <p1510:client id="{9BC38E5D-FEB9-4496-8F1C-5A4329136E65}" v="310" dt="2023-05-14T19:52:54.922"/>
    <p1510:client id="{A3F14ADE-9113-4D68-B2B1-900CBAF008AA}" v="216" dt="2023-05-15T07:08:23.535"/>
    <p1510:client id="{AD2E4C00-7250-434A-A521-C27A59D5164A}" v="12" dt="2023-05-13T09:02:41.139"/>
    <p1510:client id="{D5205F25-D0B3-4594-ABDB-36B01FF07764}" v="95" dt="2023-05-14T15:53:50.555"/>
    <p1510:client id="{DB05C606-4398-41BD-AA88-C46B571DD27F}" v="1298" dt="2023-05-13T13:07:07.211"/>
    <p1510:client id="{DD431F51-FF26-4377-B806-3731A083FF3E}" v="2229" dt="2023-05-13T08:57:02.084"/>
    <p1510:client id="{EA9E355C-71B2-42BB-A16B-01E7E24D6D2D}" v="2452" dt="2023-05-14T11:05:57.9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4C9752-BA30-483E-B7F3-5F09011A0071}" type="doc">
      <dgm:prSet loTypeId="urn:microsoft.com/office/officeart/2005/8/layout/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C507B802-5830-4246-ACDF-3B3ADF93BEB5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Charge-distribution radius</a:t>
          </a:r>
          <a:endParaRPr lang="en-US"/>
        </a:p>
      </dgm:t>
    </dgm:pt>
    <dgm:pt modelId="{BD1DE666-8B8D-4ECF-AAF9-6E3DDAB2F23E}" type="parTrans" cxnId="{AB671A81-1D2B-46F6-9099-5D26F5BE7793}">
      <dgm:prSet/>
      <dgm:spPr/>
      <dgm:t>
        <a:bodyPr/>
        <a:lstStyle/>
        <a:p>
          <a:endParaRPr lang="en-US"/>
        </a:p>
      </dgm:t>
    </dgm:pt>
    <dgm:pt modelId="{07080030-C022-44ED-B258-63AE15E2D483}" type="sibTrans" cxnId="{AB671A81-1D2B-46F6-9099-5D26F5BE7793}">
      <dgm:prSet/>
      <dgm:spPr/>
      <dgm:t>
        <a:bodyPr/>
        <a:lstStyle/>
        <a:p>
          <a:endParaRPr lang="en-US"/>
        </a:p>
      </dgm:t>
    </dgm:pt>
    <dgm:pt modelId="{0DBC83E2-CBED-47B5-B648-1A6BBDAE6645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Charge-changing cross section</a:t>
          </a:r>
          <a:endParaRPr lang="en-US"/>
        </a:p>
      </dgm:t>
    </dgm:pt>
    <dgm:pt modelId="{688E64BA-719B-4FB5-A67F-7B590190D03B}" type="parTrans" cxnId="{723D8CF0-1E1E-4FF0-983A-DB6F13DFE4C2}">
      <dgm:prSet/>
      <dgm:spPr/>
      <dgm:t>
        <a:bodyPr/>
        <a:lstStyle/>
        <a:p>
          <a:endParaRPr lang="en-US"/>
        </a:p>
      </dgm:t>
    </dgm:pt>
    <dgm:pt modelId="{DC4F5386-4FAC-4415-AA16-CF9DB4A54532}" type="sibTrans" cxnId="{723D8CF0-1E1E-4FF0-983A-DB6F13DFE4C2}">
      <dgm:prSet/>
      <dgm:spPr/>
      <dgm:t>
        <a:bodyPr/>
        <a:lstStyle/>
        <a:p>
          <a:endParaRPr lang="en-US"/>
        </a:p>
      </dgm:t>
    </dgm:pt>
    <dgm:pt modelId="{ECC0D710-2389-4A53-9873-C27E6444551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Glauber model</a:t>
          </a:r>
          <a:endParaRPr lang="en-US"/>
        </a:p>
      </dgm:t>
    </dgm:pt>
    <dgm:pt modelId="{7B1DB226-0D6F-46D9-9FB6-FA7C8D43830D}" type="parTrans" cxnId="{7688A192-3664-402B-9636-A60EB1A51757}">
      <dgm:prSet/>
      <dgm:spPr/>
      <dgm:t>
        <a:bodyPr/>
        <a:lstStyle/>
        <a:p>
          <a:endParaRPr lang="en-US"/>
        </a:p>
      </dgm:t>
    </dgm:pt>
    <dgm:pt modelId="{E5F4461D-8C48-4F8F-80E0-7F7D29854FF6}" type="sibTrans" cxnId="{7688A192-3664-402B-9636-A60EB1A51757}">
      <dgm:prSet/>
      <dgm:spPr/>
      <dgm:t>
        <a:bodyPr/>
        <a:lstStyle/>
        <a:p>
          <a:endParaRPr lang="en-US"/>
        </a:p>
      </dgm:t>
    </dgm:pt>
    <dgm:pt modelId="{815650B5-6573-43B6-8781-04FA3A860BC0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Experimental setup</a:t>
          </a:r>
          <a:endParaRPr lang="en-US"/>
        </a:p>
      </dgm:t>
    </dgm:pt>
    <dgm:pt modelId="{4EF37A9A-F2DE-4C83-A814-7F59B35DA454}" type="parTrans" cxnId="{E5865DCF-BB8F-48C5-BFC4-464E83958EFE}">
      <dgm:prSet/>
      <dgm:spPr/>
      <dgm:t>
        <a:bodyPr/>
        <a:lstStyle/>
        <a:p>
          <a:endParaRPr lang="en-US"/>
        </a:p>
      </dgm:t>
    </dgm:pt>
    <dgm:pt modelId="{B1EE4807-04A1-4DF2-B571-12689368BE96}" type="sibTrans" cxnId="{E5865DCF-BB8F-48C5-BFC4-464E83958EFE}">
      <dgm:prSet/>
      <dgm:spPr/>
      <dgm:t>
        <a:bodyPr/>
        <a:lstStyle/>
        <a:p>
          <a:endParaRPr lang="en-US"/>
        </a:p>
      </dgm:t>
    </dgm:pt>
    <dgm:pt modelId="{F944BC38-E9F5-4563-8C78-A5FC5A071962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Threshold on veto energy</a:t>
          </a:r>
          <a:endParaRPr lang="en-US"/>
        </a:p>
      </dgm:t>
    </dgm:pt>
    <dgm:pt modelId="{800DBE37-0049-4A9A-ABCF-59765AAB486A}" type="parTrans" cxnId="{296AEC45-9C98-4B94-93D7-54513CC679FC}">
      <dgm:prSet/>
      <dgm:spPr/>
      <dgm:t>
        <a:bodyPr/>
        <a:lstStyle/>
        <a:p>
          <a:endParaRPr lang="en-US"/>
        </a:p>
      </dgm:t>
    </dgm:pt>
    <dgm:pt modelId="{59E32436-910E-48F9-BBEC-FD805708C466}" type="sibTrans" cxnId="{296AEC45-9C98-4B94-93D7-54513CC679FC}">
      <dgm:prSet/>
      <dgm:spPr/>
      <dgm:t>
        <a:bodyPr/>
        <a:lstStyle/>
        <a:p>
          <a:endParaRPr lang="en-US"/>
        </a:p>
      </dgm:t>
    </dgm:pt>
    <dgm:pt modelId="{2007AE08-A9D9-49DD-91B3-37994D31E328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Ionization chamber</a:t>
          </a:r>
        </a:p>
      </dgm:t>
    </dgm:pt>
    <dgm:pt modelId="{E5A00863-73F4-480D-8E1E-8C01CC1B794B}" type="parTrans" cxnId="{60A00F21-36DE-482D-A251-614671822D36}">
      <dgm:prSet/>
      <dgm:spPr/>
    </dgm:pt>
    <dgm:pt modelId="{9AB1619D-DFC5-4B14-A4A3-8E9349259A62}" type="sibTrans" cxnId="{60A00F21-36DE-482D-A251-614671822D36}">
      <dgm:prSet/>
      <dgm:spPr/>
      <dgm:t>
        <a:bodyPr/>
        <a:lstStyle/>
        <a:p>
          <a:endParaRPr lang="en-US"/>
        </a:p>
      </dgm:t>
    </dgm:pt>
    <dgm:pt modelId="{A1BDF349-DBCC-4DB5-91B5-F487B29B280D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Results and conclusion</a:t>
          </a:r>
        </a:p>
      </dgm:t>
    </dgm:pt>
    <dgm:pt modelId="{FD460D23-A79D-485A-89A3-4E13AF0507FD}" type="parTrans" cxnId="{BFBF9D42-18B8-429D-A1FC-A458B2844707}">
      <dgm:prSet/>
      <dgm:spPr/>
    </dgm:pt>
    <dgm:pt modelId="{38D8A43B-E02B-4234-B4C0-87D42EB7E7DF}" type="sibTrans" cxnId="{BFBF9D42-18B8-429D-A1FC-A458B2844707}">
      <dgm:prSet/>
      <dgm:spPr/>
      <dgm:t>
        <a:bodyPr/>
        <a:lstStyle/>
        <a:p>
          <a:endParaRPr lang="en-US"/>
        </a:p>
      </dgm:t>
    </dgm:pt>
    <dgm:pt modelId="{F0CCAFED-4D4B-43F7-9C76-B3FE419847DB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Future work</a:t>
          </a:r>
        </a:p>
      </dgm:t>
    </dgm:pt>
    <dgm:pt modelId="{848DF066-1286-4619-86F3-7C2BFD8D5CAD}" type="parTrans" cxnId="{47AD07DB-D67B-427F-BC1E-27877221C99D}">
      <dgm:prSet/>
      <dgm:spPr/>
    </dgm:pt>
    <dgm:pt modelId="{D729A8F6-25D8-4CD6-B1D0-969E9B7F37C6}" type="sibTrans" cxnId="{47AD07DB-D67B-427F-BC1E-27877221C99D}">
      <dgm:prSet/>
      <dgm:spPr/>
    </dgm:pt>
    <dgm:pt modelId="{4E2ABCB9-F9E1-4BF0-9764-7216733BD210}" type="pres">
      <dgm:prSet presAssocID="{724C9752-BA30-483E-B7F3-5F09011A0071}" presName="diagram" presStyleCnt="0">
        <dgm:presLayoutVars>
          <dgm:dir/>
          <dgm:resizeHandles val="exact"/>
        </dgm:presLayoutVars>
      </dgm:prSet>
      <dgm:spPr/>
    </dgm:pt>
    <dgm:pt modelId="{EDD2678B-D81E-4F21-9D45-F9A2D9CAB25F}" type="pres">
      <dgm:prSet presAssocID="{C507B802-5830-4246-ACDF-3B3ADF93BEB5}" presName="node" presStyleLbl="node1" presStyleIdx="0" presStyleCnt="8">
        <dgm:presLayoutVars>
          <dgm:bulletEnabled val="1"/>
        </dgm:presLayoutVars>
      </dgm:prSet>
      <dgm:spPr/>
    </dgm:pt>
    <dgm:pt modelId="{8A6F31A3-DE20-47AE-BEFA-BB7A68032A81}" type="pres">
      <dgm:prSet presAssocID="{07080030-C022-44ED-B258-63AE15E2D483}" presName="sibTrans" presStyleLbl="sibTrans2D1" presStyleIdx="0" presStyleCnt="7"/>
      <dgm:spPr/>
    </dgm:pt>
    <dgm:pt modelId="{31D94C90-8BFC-4462-824D-760445CC0C12}" type="pres">
      <dgm:prSet presAssocID="{07080030-C022-44ED-B258-63AE15E2D483}" presName="connectorText" presStyleLbl="sibTrans2D1" presStyleIdx="0" presStyleCnt="7"/>
      <dgm:spPr/>
    </dgm:pt>
    <dgm:pt modelId="{BAA721EA-8D50-489B-B762-800F96D84110}" type="pres">
      <dgm:prSet presAssocID="{0DBC83E2-CBED-47B5-B648-1A6BBDAE6645}" presName="node" presStyleLbl="node1" presStyleIdx="1" presStyleCnt="8">
        <dgm:presLayoutVars>
          <dgm:bulletEnabled val="1"/>
        </dgm:presLayoutVars>
      </dgm:prSet>
      <dgm:spPr/>
    </dgm:pt>
    <dgm:pt modelId="{9F4119A7-941F-42B3-9CD9-F9E154D1750A}" type="pres">
      <dgm:prSet presAssocID="{DC4F5386-4FAC-4415-AA16-CF9DB4A54532}" presName="sibTrans" presStyleLbl="sibTrans2D1" presStyleIdx="1" presStyleCnt="7"/>
      <dgm:spPr/>
    </dgm:pt>
    <dgm:pt modelId="{6C0662F4-E712-4446-A906-530464C3119C}" type="pres">
      <dgm:prSet presAssocID="{DC4F5386-4FAC-4415-AA16-CF9DB4A54532}" presName="connectorText" presStyleLbl="sibTrans2D1" presStyleIdx="1" presStyleCnt="7"/>
      <dgm:spPr/>
    </dgm:pt>
    <dgm:pt modelId="{3835E8B0-67AB-43F9-B181-7E99C33FA6CA}" type="pres">
      <dgm:prSet presAssocID="{ECC0D710-2389-4A53-9873-C27E64445513}" presName="node" presStyleLbl="node1" presStyleIdx="2" presStyleCnt="8">
        <dgm:presLayoutVars>
          <dgm:bulletEnabled val="1"/>
        </dgm:presLayoutVars>
      </dgm:prSet>
      <dgm:spPr/>
    </dgm:pt>
    <dgm:pt modelId="{52EB5FB8-5211-4EFF-970C-F156EA641F62}" type="pres">
      <dgm:prSet presAssocID="{E5F4461D-8C48-4F8F-80E0-7F7D29854FF6}" presName="sibTrans" presStyleLbl="sibTrans2D1" presStyleIdx="2" presStyleCnt="7"/>
      <dgm:spPr/>
    </dgm:pt>
    <dgm:pt modelId="{0C5D561A-F7DD-489F-BB7B-A0889221791C}" type="pres">
      <dgm:prSet presAssocID="{E5F4461D-8C48-4F8F-80E0-7F7D29854FF6}" presName="connectorText" presStyleLbl="sibTrans2D1" presStyleIdx="2" presStyleCnt="7"/>
      <dgm:spPr/>
    </dgm:pt>
    <dgm:pt modelId="{BEEB5AAD-6009-4FBD-B9CC-DDF4DFA4EEE0}" type="pres">
      <dgm:prSet presAssocID="{815650B5-6573-43B6-8781-04FA3A860BC0}" presName="node" presStyleLbl="node1" presStyleIdx="3" presStyleCnt="8">
        <dgm:presLayoutVars>
          <dgm:bulletEnabled val="1"/>
        </dgm:presLayoutVars>
      </dgm:prSet>
      <dgm:spPr/>
    </dgm:pt>
    <dgm:pt modelId="{D4A790FC-4310-4759-B15A-E5B7D73F8647}" type="pres">
      <dgm:prSet presAssocID="{B1EE4807-04A1-4DF2-B571-12689368BE96}" presName="sibTrans" presStyleLbl="sibTrans2D1" presStyleIdx="3" presStyleCnt="7"/>
      <dgm:spPr/>
    </dgm:pt>
    <dgm:pt modelId="{2AAED9CC-CD6C-427E-8132-93CAD1E051B5}" type="pres">
      <dgm:prSet presAssocID="{B1EE4807-04A1-4DF2-B571-12689368BE96}" presName="connectorText" presStyleLbl="sibTrans2D1" presStyleIdx="3" presStyleCnt="7"/>
      <dgm:spPr/>
    </dgm:pt>
    <dgm:pt modelId="{A9E23658-630A-427D-B29E-627D6505E189}" type="pres">
      <dgm:prSet presAssocID="{F944BC38-E9F5-4563-8C78-A5FC5A071962}" presName="node" presStyleLbl="node1" presStyleIdx="4" presStyleCnt="8">
        <dgm:presLayoutVars>
          <dgm:bulletEnabled val="1"/>
        </dgm:presLayoutVars>
      </dgm:prSet>
      <dgm:spPr/>
    </dgm:pt>
    <dgm:pt modelId="{E949663F-4E9E-4D86-B11A-4EFAD86C4841}" type="pres">
      <dgm:prSet presAssocID="{59E32436-910E-48F9-BBEC-FD805708C466}" presName="sibTrans" presStyleLbl="sibTrans2D1" presStyleIdx="4" presStyleCnt="7"/>
      <dgm:spPr/>
    </dgm:pt>
    <dgm:pt modelId="{6421CF0D-4DE4-4BB8-832C-7825E36F48BE}" type="pres">
      <dgm:prSet presAssocID="{59E32436-910E-48F9-BBEC-FD805708C466}" presName="connectorText" presStyleLbl="sibTrans2D1" presStyleIdx="4" presStyleCnt="7"/>
      <dgm:spPr/>
    </dgm:pt>
    <dgm:pt modelId="{D18F4467-2C2A-40FA-8651-F5F04D52AC49}" type="pres">
      <dgm:prSet presAssocID="{2007AE08-A9D9-49DD-91B3-37994D31E328}" presName="node" presStyleLbl="node1" presStyleIdx="5" presStyleCnt="8">
        <dgm:presLayoutVars>
          <dgm:bulletEnabled val="1"/>
        </dgm:presLayoutVars>
      </dgm:prSet>
      <dgm:spPr/>
    </dgm:pt>
    <dgm:pt modelId="{966E19E8-C633-40B1-BD3A-86FF9878B2AE}" type="pres">
      <dgm:prSet presAssocID="{9AB1619D-DFC5-4B14-A4A3-8E9349259A62}" presName="sibTrans" presStyleLbl="sibTrans2D1" presStyleIdx="5" presStyleCnt="7"/>
      <dgm:spPr/>
    </dgm:pt>
    <dgm:pt modelId="{13C02CC7-596D-48CD-9596-C02522AB2E9E}" type="pres">
      <dgm:prSet presAssocID="{9AB1619D-DFC5-4B14-A4A3-8E9349259A62}" presName="connectorText" presStyleLbl="sibTrans2D1" presStyleIdx="5" presStyleCnt="7"/>
      <dgm:spPr/>
    </dgm:pt>
    <dgm:pt modelId="{631D4DA9-708E-4C20-9D8E-28DD3EF7150E}" type="pres">
      <dgm:prSet presAssocID="{A1BDF349-DBCC-4DB5-91B5-F487B29B280D}" presName="node" presStyleLbl="node1" presStyleIdx="6" presStyleCnt="8">
        <dgm:presLayoutVars>
          <dgm:bulletEnabled val="1"/>
        </dgm:presLayoutVars>
      </dgm:prSet>
      <dgm:spPr/>
    </dgm:pt>
    <dgm:pt modelId="{74F43669-B80E-46F1-8BA1-0DB50A05461F}" type="pres">
      <dgm:prSet presAssocID="{38D8A43B-E02B-4234-B4C0-87D42EB7E7DF}" presName="sibTrans" presStyleLbl="sibTrans2D1" presStyleIdx="6" presStyleCnt="7"/>
      <dgm:spPr/>
    </dgm:pt>
    <dgm:pt modelId="{30B1A351-C255-4510-BE74-FE6734783A61}" type="pres">
      <dgm:prSet presAssocID="{38D8A43B-E02B-4234-B4C0-87D42EB7E7DF}" presName="connectorText" presStyleLbl="sibTrans2D1" presStyleIdx="6" presStyleCnt="7"/>
      <dgm:spPr/>
    </dgm:pt>
    <dgm:pt modelId="{B65A69C8-4735-41A2-8C5F-96C03655D7DE}" type="pres">
      <dgm:prSet presAssocID="{F0CCAFED-4D4B-43F7-9C76-B3FE419847DB}" presName="node" presStyleLbl="node1" presStyleIdx="7" presStyleCnt="8">
        <dgm:presLayoutVars>
          <dgm:bulletEnabled val="1"/>
        </dgm:presLayoutVars>
      </dgm:prSet>
      <dgm:spPr/>
    </dgm:pt>
  </dgm:ptLst>
  <dgm:cxnLst>
    <dgm:cxn modelId="{3C871B19-4E70-47D0-9A8C-D90B45DD8508}" type="presOf" srcId="{59E32436-910E-48F9-BBEC-FD805708C466}" destId="{E949663F-4E9E-4D86-B11A-4EFAD86C4841}" srcOrd="0" destOrd="0" presId="urn:microsoft.com/office/officeart/2005/8/layout/process5"/>
    <dgm:cxn modelId="{60A00F21-36DE-482D-A251-614671822D36}" srcId="{724C9752-BA30-483E-B7F3-5F09011A0071}" destId="{2007AE08-A9D9-49DD-91B3-37994D31E328}" srcOrd="5" destOrd="0" parTransId="{E5A00863-73F4-480D-8E1E-8C01CC1B794B}" sibTransId="{9AB1619D-DFC5-4B14-A4A3-8E9349259A62}"/>
    <dgm:cxn modelId="{40A43A22-1C91-4156-B7AE-4D9C5F734C57}" type="presOf" srcId="{ECC0D710-2389-4A53-9873-C27E64445513}" destId="{3835E8B0-67AB-43F9-B181-7E99C33FA6CA}" srcOrd="0" destOrd="0" presId="urn:microsoft.com/office/officeart/2005/8/layout/process5"/>
    <dgm:cxn modelId="{6B6B9E22-EB1E-4F7D-A294-1136056F28D8}" type="presOf" srcId="{DC4F5386-4FAC-4415-AA16-CF9DB4A54532}" destId="{6C0662F4-E712-4446-A906-530464C3119C}" srcOrd="1" destOrd="0" presId="urn:microsoft.com/office/officeart/2005/8/layout/process5"/>
    <dgm:cxn modelId="{56E35B25-0328-4707-BCF8-308427238A09}" type="presOf" srcId="{9AB1619D-DFC5-4B14-A4A3-8E9349259A62}" destId="{13C02CC7-596D-48CD-9596-C02522AB2E9E}" srcOrd="1" destOrd="0" presId="urn:microsoft.com/office/officeart/2005/8/layout/process5"/>
    <dgm:cxn modelId="{616EDB27-0EFC-4CB3-B72A-0FDD930B1C28}" type="presOf" srcId="{2007AE08-A9D9-49DD-91B3-37994D31E328}" destId="{D18F4467-2C2A-40FA-8651-F5F04D52AC49}" srcOrd="0" destOrd="0" presId="urn:microsoft.com/office/officeart/2005/8/layout/process5"/>
    <dgm:cxn modelId="{9EAFF83E-8D42-4E5E-AEA3-7F7C5222C185}" type="presOf" srcId="{38D8A43B-E02B-4234-B4C0-87D42EB7E7DF}" destId="{30B1A351-C255-4510-BE74-FE6734783A61}" srcOrd="1" destOrd="0" presId="urn:microsoft.com/office/officeart/2005/8/layout/process5"/>
    <dgm:cxn modelId="{BFBF9D42-18B8-429D-A1FC-A458B2844707}" srcId="{724C9752-BA30-483E-B7F3-5F09011A0071}" destId="{A1BDF349-DBCC-4DB5-91B5-F487B29B280D}" srcOrd="6" destOrd="0" parTransId="{FD460D23-A79D-485A-89A3-4E13AF0507FD}" sibTransId="{38D8A43B-E02B-4234-B4C0-87D42EB7E7DF}"/>
    <dgm:cxn modelId="{296AEC45-9C98-4B94-93D7-54513CC679FC}" srcId="{724C9752-BA30-483E-B7F3-5F09011A0071}" destId="{F944BC38-E9F5-4563-8C78-A5FC5A071962}" srcOrd="4" destOrd="0" parTransId="{800DBE37-0049-4A9A-ABCF-59765AAB486A}" sibTransId="{59E32436-910E-48F9-BBEC-FD805708C466}"/>
    <dgm:cxn modelId="{CF456066-CDD3-41CC-A707-3650CD5E5B70}" type="presOf" srcId="{07080030-C022-44ED-B258-63AE15E2D483}" destId="{8A6F31A3-DE20-47AE-BEFA-BB7A68032A81}" srcOrd="0" destOrd="0" presId="urn:microsoft.com/office/officeart/2005/8/layout/process5"/>
    <dgm:cxn modelId="{B473E44A-400D-4B39-8CB3-65A6456F047F}" type="presOf" srcId="{0DBC83E2-CBED-47B5-B648-1A6BBDAE6645}" destId="{BAA721EA-8D50-489B-B762-800F96D84110}" srcOrd="0" destOrd="0" presId="urn:microsoft.com/office/officeart/2005/8/layout/process5"/>
    <dgm:cxn modelId="{1308F34A-D107-4931-AD9E-FF0961D4935A}" type="presOf" srcId="{F944BC38-E9F5-4563-8C78-A5FC5A071962}" destId="{A9E23658-630A-427D-B29E-627D6505E189}" srcOrd="0" destOrd="0" presId="urn:microsoft.com/office/officeart/2005/8/layout/process5"/>
    <dgm:cxn modelId="{887B154C-7230-4C9A-8AA7-D85D3F65A0E9}" type="presOf" srcId="{59E32436-910E-48F9-BBEC-FD805708C466}" destId="{6421CF0D-4DE4-4BB8-832C-7825E36F48BE}" srcOrd="1" destOrd="0" presId="urn:microsoft.com/office/officeart/2005/8/layout/process5"/>
    <dgm:cxn modelId="{8CC5806C-4DCA-4577-BE6F-38D98813DE07}" type="presOf" srcId="{E5F4461D-8C48-4F8F-80E0-7F7D29854FF6}" destId="{0C5D561A-F7DD-489F-BB7B-A0889221791C}" srcOrd="1" destOrd="0" presId="urn:microsoft.com/office/officeart/2005/8/layout/process5"/>
    <dgm:cxn modelId="{57996273-1C76-4196-A202-C77CB6C6001E}" type="presOf" srcId="{815650B5-6573-43B6-8781-04FA3A860BC0}" destId="{BEEB5AAD-6009-4FBD-B9CC-DDF4DFA4EEE0}" srcOrd="0" destOrd="0" presId="urn:microsoft.com/office/officeart/2005/8/layout/process5"/>
    <dgm:cxn modelId="{A521577E-85FA-490A-B539-4B417FC310CD}" type="presOf" srcId="{A1BDF349-DBCC-4DB5-91B5-F487B29B280D}" destId="{631D4DA9-708E-4C20-9D8E-28DD3EF7150E}" srcOrd="0" destOrd="0" presId="urn:microsoft.com/office/officeart/2005/8/layout/process5"/>
    <dgm:cxn modelId="{AB671A81-1D2B-46F6-9099-5D26F5BE7793}" srcId="{724C9752-BA30-483E-B7F3-5F09011A0071}" destId="{C507B802-5830-4246-ACDF-3B3ADF93BEB5}" srcOrd="0" destOrd="0" parTransId="{BD1DE666-8B8D-4ECF-AAF9-6E3DDAB2F23E}" sibTransId="{07080030-C022-44ED-B258-63AE15E2D483}"/>
    <dgm:cxn modelId="{5CB15083-3E16-49A6-AB58-20C411E0476A}" type="presOf" srcId="{B1EE4807-04A1-4DF2-B571-12689368BE96}" destId="{2AAED9CC-CD6C-427E-8132-93CAD1E051B5}" srcOrd="1" destOrd="0" presId="urn:microsoft.com/office/officeart/2005/8/layout/process5"/>
    <dgm:cxn modelId="{EDAE1E85-4917-40BF-816C-231D62B7D7F6}" type="presOf" srcId="{07080030-C022-44ED-B258-63AE15E2D483}" destId="{31D94C90-8BFC-4462-824D-760445CC0C12}" srcOrd="1" destOrd="0" presId="urn:microsoft.com/office/officeart/2005/8/layout/process5"/>
    <dgm:cxn modelId="{7688A192-3664-402B-9636-A60EB1A51757}" srcId="{724C9752-BA30-483E-B7F3-5F09011A0071}" destId="{ECC0D710-2389-4A53-9873-C27E64445513}" srcOrd="2" destOrd="0" parTransId="{7B1DB226-0D6F-46D9-9FB6-FA7C8D43830D}" sibTransId="{E5F4461D-8C48-4F8F-80E0-7F7D29854FF6}"/>
    <dgm:cxn modelId="{6CC9229B-F660-4C66-AA0F-E8F98854CF85}" type="presOf" srcId="{38D8A43B-E02B-4234-B4C0-87D42EB7E7DF}" destId="{74F43669-B80E-46F1-8BA1-0DB50A05461F}" srcOrd="0" destOrd="0" presId="urn:microsoft.com/office/officeart/2005/8/layout/process5"/>
    <dgm:cxn modelId="{C6A99BA1-7571-449E-8EFF-A964E6A2B6F6}" type="presOf" srcId="{9AB1619D-DFC5-4B14-A4A3-8E9349259A62}" destId="{966E19E8-C633-40B1-BD3A-86FF9878B2AE}" srcOrd="0" destOrd="0" presId="urn:microsoft.com/office/officeart/2005/8/layout/process5"/>
    <dgm:cxn modelId="{08CBE3A6-D4C1-49D7-8B25-1E5AE4F149E5}" type="presOf" srcId="{B1EE4807-04A1-4DF2-B571-12689368BE96}" destId="{D4A790FC-4310-4759-B15A-E5B7D73F8647}" srcOrd="0" destOrd="0" presId="urn:microsoft.com/office/officeart/2005/8/layout/process5"/>
    <dgm:cxn modelId="{AD535DB0-A2A6-45F0-BCD2-28AAA523F334}" type="presOf" srcId="{F0CCAFED-4D4B-43F7-9C76-B3FE419847DB}" destId="{B65A69C8-4735-41A2-8C5F-96C03655D7DE}" srcOrd="0" destOrd="0" presId="urn:microsoft.com/office/officeart/2005/8/layout/process5"/>
    <dgm:cxn modelId="{E5865DCF-BB8F-48C5-BFC4-464E83958EFE}" srcId="{724C9752-BA30-483E-B7F3-5F09011A0071}" destId="{815650B5-6573-43B6-8781-04FA3A860BC0}" srcOrd="3" destOrd="0" parTransId="{4EF37A9A-F2DE-4C83-A814-7F59B35DA454}" sibTransId="{B1EE4807-04A1-4DF2-B571-12689368BE96}"/>
    <dgm:cxn modelId="{08758ACF-1E83-4C4A-B07E-357A3DF237A1}" type="presOf" srcId="{C507B802-5830-4246-ACDF-3B3ADF93BEB5}" destId="{EDD2678B-D81E-4F21-9D45-F9A2D9CAB25F}" srcOrd="0" destOrd="0" presId="urn:microsoft.com/office/officeart/2005/8/layout/process5"/>
    <dgm:cxn modelId="{4E5B00D9-49DA-4F72-8CC2-F39A7035EBA2}" type="presOf" srcId="{E5F4461D-8C48-4F8F-80E0-7F7D29854FF6}" destId="{52EB5FB8-5211-4EFF-970C-F156EA641F62}" srcOrd="0" destOrd="0" presId="urn:microsoft.com/office/officeart/2005/8/layout/process5"/>
    <dgm:cxn modelId="{47AD07DB-D67B-427F-BC1E-27877221C99D}" srcId="{724C9752-BA30-483E-B7F3-5F09011A0071}" destId="{F0CCAFED-4D4B-43F7-9C76-B3FE419847DB}" srcOrd="7" destOrd="0" parTransId="{848DF066-1286-4619-86F3-7C2BFD8D5CAD}" sibTransId="{D729A8F6-25D8-4CD6-B1D0-969E9B7F37C6}"/>
    <dgm:cxn modelId="{9D37FFE6-AD6F-4EF7-B85E-7A0EE08948B2}" type="presOf" srcId="{724C9752-BA30-483E-B7F3-5F09011A0071}" destId="{4E2ABCB9-F9E1-4BF0-9764-7216733BD210}" srcOrd="0" destOrd="0" presId="urn:microsoft.com/office/officeart/2005/8/layout/process5"/>
    <dgm:cxn modelId="{C7043DEB-13B4-4296-B85A-EDCCFDF190AB}" type="presOf" srcId="{DC4F5386-4FAC-4415-AA16-CF9DB4A54532}" destId="{9F4119A7-941F-42B3-9CD9-F9E154D1750A}" srcOrd="0" destOrd="0" presId="urn:microsoft.com/office/officeart/2005/8/layout/process5"/>
    <dgm:cxn modelId="{723D8CF0-1E1E-4FF0-983A-DB6F13DFE4C2}" srcId="{724C9752-BA30-483E-B7F3-5F09011A0071}" destId="{0DBC83E2-CBED-47B5-B648-1A6BBDAE6645}" srcOrd="1" destOrd="0" parTransId="{688E64BA-719B-4FB5-A67F-7B590190D03B}" sibTransId="{DC4F5386-4FAC-4415-AA16-CF9DB4A54532}"/>
    <dgm:cxn modelId="{9035A363-B45A-4689-950B-0F200433489F}" type="presParOf" srcId="{4E2ABCB9-F9E1-4BF0-9764-7216733BD210}" destId="{EDD2678B-D81E-4F21-9D45-F9A2D9CAB25F}" srcOrd="0" destOrd="0" presId="urn:microsoft.com/office/officeart/2005/8/layout/process5"/>
    <dgm:cxn modelId="{9839A7BA-8A4D-493C-8445-ADC0FCE4A71A}" type="presParOf" srcId="{4E2ABCB9-F9E1-4BF0-9764-7216733BD210}" destId="{8A6F31A3-DE20-47AE-BEFA-BB7A68032A81}" srcOrd="1" destOrd="0" presId="urn:microsoft.com/office/officeart/2005/8/layout/process5"/>
    <dgm:cxn modelId="{7ABEFFB5-E437-4562-B156-A2A1B11DE5D1}" type="presParOf" srcId="{8A6F31A3-DE20-47AE-BEFA-BB7A68032A81}" destId="{31D94C90-8BFC-4462-824D-760445CC0C12}" srcOrd="0" destOrd="0" presId="urn:microsoft.com/office/officeart/2005/8/layout/process5"/>
    <dgm:cxn modelId="{4D286242-F511-4C06-A57F-2D4A4F8EF39B}" type="presParOf" srcId="{4E2ABCB9-F9E1-4BF0-9764-7216733BD210}" destId="{BAA721EA-8D50-489B-B762-800F96D84110}" srcOrd="2" destOrd="0" presId="urn:microsoft.com/office/officeart/2005/8/layout/process5"/>
    <dgm:cxn modelId="{FB14596C-811B-4DF9-BEDC-BB284A4E96F2}" type="presParOf" srcId="{4E2ABCB9-F9E1-4BF0-9764-7216733BD210}" destId="{9F4119A7-941F-42B3-9CD9-F9E154D1750A}" srcOrd="3" destOrd="0" presId="urn:microsoft.com/office/officeart/2005/8/layout/process5"/>
    <dgm:cxn modelId="{7AC287E6-FB97-4018-93DA-B654977120D9}" type="presParOf" srcId="{9F4119A7-941F-42B3-9CD9-F9E154D1750A}" destId="{6C0662F4-E712-4446-A906-530464C3119C}" srcOrd="0" destOrd="0" presId="urn:microsoft.com/office/officeart/2005/8/layout/process5"/>
    <dgm:cxn modelId="{156D248F-6E2C-4495-BBAE-68AF05B9CC9B}" type="presParOf" srcId="{4E2ABCB9-F9E1-4BF0-9764-7216733BD210}" destId="{3835E8B0-67AB-43F9-B181-7E99C33FA6CA}" srcOrd="4" destOrd="0" presId="urn:microsoft.com/office/officeart/2005/8/layout/process5"/>
    <dgm:cxn modelId="{49820274-2E2A-476A-A67A-71D7856BE59E}" type="presParOf" srcId="{4E2ABCB9-F9E1-4BF0-9764-7216733BD210}" destId="{52EB5FB8-5211-4EFF-970C-F156EA641F62}" srcOrd="5" destOrd="0" presId="urn:microsoft.com/office/officeart/2005/8/layout/process5"/>
    <dgm:cxn modelId="{FC215B12-9967-45C0-9CEC-E6D2F581D556}" type="presParOf" srcId="{52EB5FB8-5211-4EFF-970C-F156EA641F62}" destId="{0C5D561A-F7DD-489F-BB7B-A0889221791C}" srcOrd="0" destOrd="0" presId="urn:microsoft.com/office/officeart/2005/8/layout/process5"/>
    <dgm:cxn modelId="{0F44F15B-7913-44FD-B8BC-BF75B2F7CAB0}" type="presParOf" srcId="{4E2ABCB9-F9E1-4BF0-9764-7216733BD210}" destId="{BEEB5AAD-6009-4FBD-B9CC-DDF4DFA4EEE0}" srcOrd="6" destOrd="0" presId="urn:microsoft.com/office/officeart/2005/8/layout/process5"/>
    <dgm:cxn modelId="{18EDE42F-A81A-4681-A45C-50A9A67CD52E}" type="presParOf" srcId="{4E2ABCB9-F9E1-4BF0-9764-7216733BD210}" destId="{D4A790FC-4310-4759-B15A-E5B7D73F8647}" srcOrd="7" destOrd="0" presId="urn:microsoft.com/office/officeart/2005/8/layout/process5"/>
    <dgm:cxn modelId="{0D086201-D76E-42CB-AA80-0D8091B8E2F9}" type="presParOf" srcId="{D4A790FC-4310-4759-B15A-E5B7D73F8647}" destId="{2AAED9CC-CD6C-427E-8132-93CAD1E051B5}" srcOrd="0" destOrd="0" presId="urn:microsoft.com/office/officeart/2005/8/layout/process5"/>
    <dgm:cxn modelId="{156979C8-A731-441F-A62D-A83304F4FB8E}" type="presParOf" srcId="{4E2ABCB9-F9E1-4BF0-9764-7216733BD210}" destId="{A9E23658-630A-427D-B29E-627D6505E189}" srcOrd="8" destOrd="0" presId="urn:microsoft.com/office/officeart/2005/8/layout/process5"/>
    <dgm:cxn modelId="{F4E9AF51-D88C-41DE-A2B4-BF8159023EC2}" type="presParOf" srcId="{4E2ABCB9-F9E1-4BF0-9764-7216733BD210}" destId="{E949663F-4E9E-4D86-B11A-4EFAD86C4841}" srcOrd="9" destOrd="0" presId="urn:microsoft.com/office/officeart/2005/8/layout/process5"/>
    <dgm:cxn modelId="{C8F08714-2D80-48A9-B3A3-58A658CF3123}" type="presParOf" srcId="{E949663F-4E9E-4D86-B11A-4EFAD86C4841}" destId="{6421CF0D-4DE4-4BB8-832C-7825E36F48BE}" srcOrd="0" destOrd="0" presId="urn:microsoft.com/office/officeart/2005/8/layout/process5"/>
    <dgm:cxn modelId="{99E39722-1EF4-4B14-AEEA-792086CF7CA5}" type="presParOf" srcId="{4E2ABCB9-F9E1-4BF0-9764-7216733BD210}" destId="{D18F4467-2C2A-40FA-8651-F5F04D52AC49}" srcOrd="10" destOrd="0" presId="urn:microsoft.com/office/officeart/2005/8/layout/process5"/>
    <dgm:cxn modelId="{CECFE5BC-6776-4E01-A923-2D6C14112B94}" type="presParOf" srcId="{4E2ABCB9-F9E1-4BF0-9764-7216733BD210}" destId="{966E19E8-C633-40B1-BD3A-86FF9878B2AE}" srcOrd="11" destOrd="0" presId="urn:microsoft.com/office/officeart/2005/8/layout/process5"/>
    <dgm:cxn modelId="{EA395DC3-32A7-4A1F-BB44-41884313F951}" type="presParOf" srcId="{966E19E8-C633-40B1-BD3A-86FF9878B2AE}" destId="{13C02CC7-596D-48CD-9596-C02522AB2E9E}" srcOrd="0" destOrd="0" presId="urn:microsoft.com/office/officeart/2005/8/layout/process5"/>
    <dgm:cxn modelId="{EFC4DE74-5BEF-445B-A22C-5BDAB423002B}" type="presParOf" srcId="{4E2ABCB9-F9E1-4BF0-9764-7216733BD210}" destId="{631D4DA9-708E-4C20-9D8E-28DD3EF7150E}" srcOrd="12" destOrd="0" presId="urn:microsoft.com/office/officeart/2005/8/layout/process5"/>
    <dgm:cxn modelId="{F9BD4B52-AEEA-4E9E-91E0-B756753D9C89}" type="presParOf" srcId="{4E2ABCB9-F9E1-4BF0-9764-7216733BD210}" destId="{74F43669-B80E-46F1-8BA1-0DB50A05461F}" srcOrd="13" destOrd="0" presId="urn:microsoft.com/office/officeart/2005/8/layout/process5"/>
    <dgm:cxn modelId="{1AAAF0D9-90C2-429F-835B-24D3DE10CB81}" type="presParOf" srcId="{74F43669-B80E-46F1-8BA1-0DB50A05461F}" destId="{30B1A351-C255-4510-BE74-FE6734783A61}" srcOrd="0" destOrd="0" presId="urn:microsoft.com/office/officeart/2005/8/layout/process5"/>
    <dgm:cxn modelId="{1EBDA880-F4FE-4B8E-9A39-0BAF3027788B}" type="presParOf" srcId="{4E2ABCB9-F9E1-4BF0-9764-7216733BD210}" destId="{B65A69C8-4735-41A2-8C5F-96C03655D7DE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D2678B-D81E-4F21-9D45-F9A2D9CAB25F}">
      <dsp:nvSpPr>
        <dsp:cNvPr id="0" name=""/>
        <dsp:cNvSpPr/>
      </dsp:nvSpPr>
      <dsp:spPr>
        <a:xfrm>
          <a:off x="4621" y="559306"/>
          <a:ext cx="2020453" cy="12122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Calibri Light" panose="020F0302020204030204"/>
            </a:rPr>
            <a:t>Charge-distribution radius</a:t>
          </a:r>
          <a:endParaRPr lang="en-US" sz="2300" kern="1200"/>
        </a:p>
      </dsp:txBody>
      <dsp:txXfrm>
        <a:off x="40127" y="594812"/>
        <a:ext cx="1949441" cy="1141260"/>
      </dsp:txXfrm>
    </dsp:sp>
    <dsp:sp modelId="{8A6F31A3-DE20-47AE-BEFA-BB7A68032A81}">
      <dsp:nvSpPr>
        <dsp:cNvPr id="0" name=""/>
        <dsp:cNvSpPr/>
      </dsp:nvSpPr>
      <dsp:spPr>
        <a:xfrm>
          <a:off x="2202874" y="91490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202874" y="1015120"/>
        <a:ext cx="299835" cy="300644"/>
      </dsp:txXfrm>
    </dsp:sp>
    <dsp:sp modelId="{BAA721EA-8D50-489B-B762-800F96D84110}">
      <dsp:nvSpPr>
        <dsp:cNvPr id="0" name=""/>
        <dsp:cNvSpPr/>
      </dsp:nvSpPr>
      <dsp:spPr>
        <a:xfrm>
          <a:off x="2833255" y="559306"/>
          <a:ext cx="2020453" cy="12122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Calibri Light" panose="020F0302020204030204"/>
            </a:rPr>
            <a:t>Charge-changing cross section</a:t>
          </a:r>
          <a:endParaRPr lang="en-US" sz="2300" kern="1200"/>
        </a:p>
      </dsp:txBody>
      <dsp:txXfrm>
        <a:off x="2868761" y="594812"/>
        <a:ext cx="1949441" cy="1141260"/>
      </dsp:txXfrm>
    </dsp:sp>
    <dsp:sp modelId="{9F4119A7-941F-42B3-9CD9-F9E154D1750A}">
      <dsp:nvSpPr>
        <dsp:cNvPr id="0" name=""/>
        <dsp:cNvSpPr/>
      </dsp:nvSpPr>
      <dsp:spPr>
        <a:xfrm>
          <a:off x="5031509" y="91490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031509" y="1015120"/>
        <a:ext cx="299835" cy="300644"/>
      </dsp:txXfrm>
    </dsp:sp>
    <dsp:sp modelId="{3835E8B0-67AB-43F9-B181-7E99C33FA6CA}">
      <dsp:nvSpPr>
        <dsp:cNvPr id="0" name=""/>
        <dsp:cNvSpPr/>
      </dsp:nvSpPr>
      <dsp:spPr>
        <a:xfrm>
          <a:off x="5661890" y="559306"/>
          <a:ext cx="2020453" cy="12122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Calibri Light" panose="020F0302020204030204"/>
            </a:rPr>
            <a:t>Glauber model</a:t>
          </a:r>
          <a:endParaRPr lang="en-US" sz="2300" kern="1200"/>
        </a:p>
      </dsp:txBody>
      <dsp:txXfrm>
        <a:off x="5697396" y="594812"/>
        <a:ext cx="1949441" cy="1141260"/>
      </dsp:txXfrm>
    </dsp:sp>
    <dsp:sp modelId="{52EB5FB8-5211-4EFF-970C-F156EA641F62}">
      <dsp:nvSpPr>
        <dsp:cNvPr id="0" name=""/>
        <dsp:cNvSpPr/>
      </dsp:nvSpPr>
      <dsp:spPr>
        <a:xfrm>
          <a:off x="7860144" y="91490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860144" y="1015120"/>
        <a:ext cx="299835" cy="300644"/>
      </dsp:txXfrm>
    </dsp:sp>
    <dsp:sp modelId="{BEEB5AAD-6009-4FBD-B9CC-DDF4DFA4EEE0}">
      <dsp:nvSpPr>
        <dsp:cNvPr id="0" name=""/>
        <dsp:cNvSpPr/>
      </dsp:nvSpPr>
      <dsp:spPr>
        <a:xfrm>
          <a:off x="8490525" y="559306"/>
          <a:ext cx="2020453" cy="12122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Calibri Light" panose="020F0302020204030204"/>
            </a:rPr>
            <a:t>Experimental setup</a:t>
          </a:r>
          <a:endParaRPr lang="en-US" sz="2300" kern="1200"/>
        </a:p>
      </dsp:txBody>
      <dsp:txXfrm>
        <a:off x="8526031" y="594812"/>
        <a:ext cx="1949441" cy="1141260"/>
      </dsp:txXfrm>
    </dsp:sp>
    <dsp:sp modelId="{D4A790FC-4310-4759-B15A-E5B7D73F8647}">
      <dsp:nvSpPr>
        <dsp:cNvPr id="0" name=""/>
        <dsp:cNvSpPr/>
      </dsp:nvSpPr>
      <dsp:spPr>
        <a:xfrm rot="5400000">
          <a:off x="9286584" y="1913010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9350431" y="1949378"/>
        <a:ext cx="300644" cy="299835"/>
      </dsp:txXfrm>
    </dsp:sp>
    <dsp:sp modelId="{A9E23658-630A-427D-B29E-627D6505E189}">
      <dsp:nvSpPr>
        <dsp:cNvPr id="0" name=""/>
        <dsp:cNvSpPr/>
      </dsp:nvSpPr>
      <dsp:spPr>
        <a:xfrm>
          <a:off x="8490525" y="2579759"/>
          <a:ext cx="2020453" cy="12122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Calibri Light" panose="020F0302020204030204"/>
            </a:rPr>
            <a:t>Threshold on veto energy</a:t>
          </a:r>
          <a:endParaRPr lang="en-US" sz="2300" kern="1200"/>
        </a:p>
      </dsp:txBody>
      <dsp:txXfrm>
        <a:off x="8526031" y="2615265"/>
        <a:ext cx="1949441" cy="1141260"/>
      </dsp:txXfrm>
    </dsp:sp>
    <dsp:sp modelId="{E949663F-4E9E-4D86-B11A-4EFAD86C4841}">
      <dsp:nvSpPr>
        <dsp:cNvPr id="0" name=""/>
        <dsp:cNvSpPr/>
      </dsp:nvSpPr>
      <dsp:spPr>
        <a:xfrm rot="10800000">
          <a:off x="7884389" y="2935359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8012890" y="3035573"/>
        <a:ext cx="299835" cy="300644"/>
      </dsp:txXfrm>
    </dsp:sp>
    <dsp:sp modelId="{D18F4467-2C2A-40FA-8651-F5F04D52AC49}">
      <dsp:nvSpPr>
        <dsp:cNvPr id="0" name=""/>
        <dsp:cNvSpPr/>
      </dsp:nvSpPr>
      <dsp:spPr>
        <a:xfrm>
          <a:off x="5661890" y="2579759"/>
          <a:ext cx="2020453" cy="12122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Calibri Light" panose="020F0302020204030204"/>
            </a:rPr>
            <a:t>Ionization chamber</a:t>
          </a:r>
        </a:p>
      </dsp:txBody>
      <dsp:txXfrm>
        <a:off x="5697396" y="2615265"/>
        <a:ext cx="1949441" cy="1141260"/>
      </dsp:txXfrm>
    </dsp:sp>
    <dsp:sp modelId="{966E19E8-C633-40B1-BD3A-86FF9878B2AE}">
      <dsp:nvSpPr>
        <dsp:cNvPr id="0" name=""/>
        <dsp:cNvSpPr/>
      </dsp:nvSpPr>
      <dsp:spPr>
        <a:xfrm rot="10800000">
          <a:off x="5055754" y="2935359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5184255" y="3035573"/>
        <a:ext cx="299835" cy="300644"/>
      </dsp:txXfrm>
    </dsp:sp>
    <dsp:sp modelId="{631D4DA9-708E-4C20-9D8E-28DD3EF7150E}">
      <dsp:nvSpPr>
        <dsp:cNvPr id="0" name=""/>
        <dsp:cNvSpPr/>
      </dsp:nvSpPr>
      <dsp:spPr>
        <a:xfrm>
          <a:off x="2833255" y="2579759"/>
          <a:ext cx="2020453" cy="12122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Calibri Light" panose="020F0302020204030204"/>
            </a:rPr>
            <a:t>Results and conclusion</a:t>
          </a:r>
        </a:p>
      </dsp:txBody>
      <dsp:txXfrm>
        <a:off x="2868761" y="2615265"/>
        <a:ext cx="1949441" cy="1141260"/>
      </dsp:txXfrm>
    </dsp:sp>
    <dsp:sp modelId="{74F43669-B80E-46F1-8BA1-0DB50A05461F}">
      <dsp:nvSpPr>
        <dsp:cNvPr id="0" name=""/>
        <dsp:cNvSpPr/>
      </dsp:nvSpPr>
      <dsp:spPr>
        <a:xfrm rot="10800000">
          <a:off x="2227119" y="2935359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2355620" y="3035573"/>
        <a:ext cx="299835" cy="300644"/>
      </dsp:txXfrm>
    </dsp:sp>
    <dsp:sp modelId="{B65A69C8-4735-41A2-8C5F-96C03655D7DE}">
      <dsp:nvSpPr>
        <dsp:cNvPr id="0" name=""/>
        <dsp:cNvSpPr/>
      </dsp:nvSpPr>
      <dsp:spPr>
        <a:xfrm>
          <a:off x="4621" y="2579759"/>
          <a:ext cx="2020453" cy="12122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Calibri Light" panose="020F0302020204030204"/>
            </a:rPr>
            <a:t>Future work</a:t>
          </a:r>
        </a:p>
      </dsp:txBody>
      <dsp:txXfrm>
        <a:off x="40127" y="2615265"/>
        <a:ext cx="1949441" cy="1141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06:39:33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18724 8474 16383 0 0,'-5'0'0'0'0,"-7"0"0"0"0,-17 5 0 0 0,-13 2 0 0 0,-4 10 0 0 0,-11 6 0 0 0,-4 6 0 0 0,-8-3 0 0 0,2-1 0 0 0,4-5 0 0 0,6 0 0 0 0,9-3 0 0 0,2-1 0 0 0,3 3 0 0 0,5-2 0 0 0,3-3 0 0 0,3 0 0 0 0,-4-2 0 0 0,5 2 0 0 0,2-1 0 0 0,1-4 0 0 0,1 3 0 0 0,-1-1 0 0 0,-6-2 0 0 0,-1 1 0 0 0,-1 1 0 0 0,1 2 0 0 0,2 0 0 0 0,1-3 0 0 0,1 2 0 0 0,0-1 0 0 0,1 3 0 0 0,1 3 0 0 0,-1 0 0 0 0,1-3 0 0 0,-1 0 0 0 0,0-1 0 0 0,1 2 0 0 0,-1-2 0 0 0,5 2 0 0 0,2-1 0 0 0,0-4 0 0 0,3 2 0 0 0,1-1 0 0 0,-2-2 0 0 0,-3 2 0 0 0,-1-1 0 0 0,-3 3 0 0 0,4 5 0 0 0,2-1 0 0 0,-2-4 0 0 0,4 2 0 0 0,0 3 0 0 0,-1 3 0 0 0,-3-1 0 0 0,-2-5 0 0 0,-2-5 0 0 0,5 2 0 0 0,0-2 0 0 0,4 3 0 0 0,1-2 0 0 0,3 4 0 0 0,-1-2 0 0 0,2 3 0 0 0,-1-2 0 0 0,1 2 0 0 0,-1-2 0 0 0,-4 2 0 0 0,2 3 0 0 0,-2-1 0 0 0,-2 0 0 0 0,2 4 0 0 0,0-3 0 0 0,2 0 0 0 0,0-2 0 0 0,2 0 0 0 0,-1-2 0 0 0,2 1 0 0 0,-2-2 0 0 0,2 2 0 0 0,4 2 0 0 0,3 5 0 0 0,3 2 0 0 0,2 3 0 0 0,1 1 0 0 0,6-4 0 0 0,8-7 0 0 0,6-5 0 0 0,5-6 0 0 0,3-4 0 0 0,3-2 0 0 0,1-2 0 0 0,0 0 0 0 0,0 0 0 0 0,0-1 0 0 0,-1 2 0 0 0,1-1 0 0 0,-1 1 0 0 0,0 0 0 0 0,0 0 0 0 0,-1 0 0 0 0,1 0 0 0 0,5 0 0 0 0,6 0 0 0 0,2 0 0 0 0,4 0 0 0 0,-2 0 0 0 0,-2 0 0 0 0,-5 0 0 0 0,2 0 0 0 0,0 0 0 0 0,-3-5 0 0 0,-2-2 0 0 0,-2 1 0 0 0,-2 0 0 0 0,5-2 0 0 0,0-1 0 0 0,-5-4 0 0 0,2 0 0 0 0,5-2 0 0 0,2 1 0 0 0,-1-2 0 0 0,-3 2 0 0 0,-1 3 0 0 0,-2-2 0 0 0,-2 2 0 0 0,4 2 0 0 0,2-2 0 0 0,-2 1 0 0 0,0 2 0 0 0,-7-3 0 0 0,-3 1 0 0 0,-1 1 0 0 0,1 4 0 0 0,2 1 0 0 0,0-3 0 0 0,6-6 0 0 0,3-5 0 0 0,0 0 0 0 0,-1-2 0 0 0,-1-7 0 0 0,3 0 0 0 0,1 5 0 0 0,-6 1 0 0 0,1 0 0 0 0,-4-3 0 0 0,-3 4 0 0 0,0 4 0 0 0,0 6 0 0 0,-4-1 0 0 0,0-4 0 0 0,0 1 0 0 0,2 3 0 0 0,-3-2 0 0 0,0-4 0 0 0,1-4 0 0 0,2 2 0 0 0,3-1 0 0 0,0-3 0 0 0,2-2 0 0 0,1-1 0 0 0,0 2 0 0 0,0 2 0 0 0,-5-2 0 0 0,-1 4 0 0 0,-6 0 0 0 0,0-1 0 0 0,-3-8 0 0 0,1 2 0 0 0,2 4 0 0 0,-1 3 0 0 0,-4-2 0 0 0,1 3 0 0 0,-2 1 0 0 0,-2-3 0 0 0,-4-2 0 0 0,-3-3 0 0 0,-1-2 0 0 0,3 4 0 0 0,2 1 0 0 0,-1 0 0 0 0,-2-2 0 0 0,-1-2 0 0 0,-1-1 0 0 0,-1-1 0 0 0,0 0 0 0 0,-2-1 0 0 0,1 0 0 0 0,-5 0 0 0 0,-7 5 0 0 0,-2 1 0 0 0,-2 6 0 0 0,-5 5 0 0 0,-3 5 0 0 0,-3 4 0 0 0,-2 2 0 0 0,-1 2 0 0 0,0 1 0 0 0,-1 11 0 0 0,-5 7 0 0 0,4 7 0 0 0,2-2 0 0 0,2 0 0 0 0,-1 2 0 0 0,6 0 0 0 0,6 2 0 0 0,-4 6 0 0 0,2-3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06:39:33.6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16478 12261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575733" y="404665"/>
            <a:ext cx="11021312" cy="1826363"/>
          </a:xfrm>
        </p:spPr>
        <p:txBody>
          <a:bodyPr tIns="0" bIns="0" anchor="t"/>
          <a:lstStyle>
            <a:lvl1pPr algn="l">
              <a:buNone/>
              <a:defRPr kumimoji="0" lang="en-US" sz="4600" b="0" kern="1200" cap="none" spc="0" baseline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"/>
          </p:nvPr>
        </p:nvSpPr>
        <p:spPr>
          <a:xfrm>
            <a:off x="1583499" y="5534988"/>
            <a:ext cx="7261299" cy="1066688"/>
          </a:xfrm>
        </p:spPr>
        <p:txBody>
          <a:bodyPr lIns="45720" tIns="0" rIns="45720" bIns="0"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367" y="5238238"/>
            <a:ext cx="2951111" cy="144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16" y="5886150"/>
            <a:ext cx="9616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49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5733" y="2515819"/>
            <a:ext cx="11021312" cy="1826363"/>
          </a:xfrm>
        </p:spPr>
        <p:txBody>
          <a:bodyPr tIns="0" bIns="0" anchor="t"/>
          <a:lstStyle>
            <a:lvl1pPr algn="l">
              <a:buNone/>
              <a:defRPr kumimoji="0" lang="en-US" sz="4600" b="1" kern="1200" cap="none" spc="0" baseline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75733" y="1329869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logooutlin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920" y="2999946"/>
            <a:ext cx="1470128" cy="109151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logoBadgeWe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787" y="2878269"/>
            <a:ext cx="1629261" cy="153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64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3695733" y="6309321"/>
            <a:ext cx="63367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12th HL-LHC Parameter and Layout Committee meeting</a:t>
            </a:r>
            <a:endParaRPr lang="en-GB" sz="120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10972800" cy="893977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5101967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6193368" y="5101967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9600" y="1269778"/>
            <a:ext cx="5386917" cy="36866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1269778"/>
            <a:ext cx="5389033" cy="36866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745063" y="802197"/>
            <a:ext cx="6346019" cy="4759514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3959113" y="63623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5/15/2023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910341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HL-LHC integration working meeting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3835" y="6356351"/>
            <a:ext cx="66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4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77" r:id="rId3"/>
    <p:sldLayoutId id="2147483682" r:id="rId4"/>
    <p:sldLayoutId id="2147483683" r:id="rId5"/>
    <p:sldLayoutId id="2147483680" r:id="rId6"/>
    <p:sldLayoutId id="2147483681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609600" y="233493"/>
            <a:ext cx="10969139" cy="940443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CH"/>
              <a:t>Cliquez et modifiez le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609600" y="1325607"/>
            <a:ext cx="10969139" cy="466742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CH"/>
              <a:t>Cliquez pour modifier les styles du texte du masque</a:t>
            </a:r>
          </a:p>
          <a:p>
            <a:pPr lvl="1" eaLnBrk="1" latinLnBrk="0" hangingPunct="1"/>
            <a:r>
              <a:rPr kumimoji="0" lang="fr-CH"/>
              <a:t>Deuxième niveau</a:t>
            </a:r>
          </a:p>
          <a:p>
            <a:pPr lvl="2" eaLnBrk="1" latinLnBrk="0" hangingPunct="1"/>
            <a:r>
              <a:rPr kumimoji="0" lang="fr-CH"/>
              <a:t>Troisième niveau</a:t>
            </a:r>
          </a:p>
          <a:p>
            <a:pPr lvl="3" eaLnBrk="1" latinLnBrk="0" hangingPunct="1"/>
            <a:r>
              <a:rPr kumimoji="0" lang="fr-CH"/>
              <a:t>Quatrième niveau</a:t>
            </a:r>
          </a:p>
          <a:p>
            <a:pPr lvl="4" eaLnBrk="1" latinLnBrk="0" hangingPunct="1"/>
            <a:r>
              <a:rPr kumimoji="0" lang="fr-CH"/>
              <a:t>Cinquième niveau</a:t>
            </a:r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67" y="6135083"/>
            <a:ext cx="1706687" cy="62567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9" y="6134721"/>
            <a:ext cx="1116587" cy="62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3712" y="6293797"/>
            <a:ext cx="470452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/>
              <a:t>Click here to add footer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184565" y="6276042"/>
            <a:ext cx="57606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fld id="{3F9F3250-7C3C-4A6B-A05C-EE1E8B023A2D}" type="slidenum">
              <a:rPr lang="en-GB" sz="1400" smtClean="0"/>
              <a:t>‹#›</a:t>
            </a:fld>
            <a:endParaRPr lang="en-GB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1" r:id="rId3"/>
    <p:sldLayoutId id="2147483673" r:id="rId4"/>
    <p:sldLayoutId id="2147483662" r:id="rId5"/>
    <p:sldLayoutId id="2147483666" r:id="rId6"/>
    <p:sldLayoutId id="2147483667" r:id="rId7"/>
    <p:sldLayoutId id="2147483664" r:id="rId8"/>
    <p:sldLayoutId id="2147483665" r:id="rId9"/>
    <p:sldLayoutId id="2147483668" r:id="rId10"/>
    <p:sldLayoutId id="2147483669" r:id="rId11"/>
    <p:sldLayoutId id="2147483670" r:id="rId12"/>
    <p:sldLayoutId id="2147483671" r:id="rId13"/>
    <p:sldLayoutId id="2147483675" r:id="rId14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3776" indent="-457200" algn="l" rtl="0" eaLnBrk="1" latinLnBrk="0" hangingPunct="1">
        <a:spcBef>
          <a:spcPct val="20000"/>
        </a:spcBef>
        <a:buClr>
          <a:schemeClr val="accent1"/>
        </a:buClr>
        <a:buSzPct val="80000"/>
        <a:buFont typeface="Arial"/>
        <a:buChar char="•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5256" indent="-457200" algn="l" rtl="0" eaLnBrk="1" latinLnBrk="0" hangingPunct="1">
        <a:spcBef>
          <a:spcPct val="20000"/>
        </a:spcBef>
        <a:buClr>
          <a:schemeClr val="accent1"/>
        </a:buClr>
        <a:buSzPct val="90000"/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92708" indent="-342900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85316" indent="-342900" algn="l" rtl="0" eaLnBrk="1" latinLnBrk="0" hangingPunct="1">
        <a:spcBef>
          <a:spcPct val="20000"/>
        </a:spcBef>
        <a:buClr>
          <a:schemeClr val="accent3"/>
        </a:buClr>
        <a:buSzPct val="90000"/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50492" indent="-34290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gif"/><Relationship Id="rId7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4.jpe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gif"/><Relationship Id="rId7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4.jpe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jpeg"/><Relationship Id="rId7" Type="http://schemas.openxmlformats.org/officeDocument/2006/relationships/customXml" Target="../ink/ink2.xml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customXml" Target="../ink/ink1.xml"/><Relationship Id="rId4" Type="http://schemas.openxmlformats.org/officeDocument/2006/relationships/image" Target="../media/image3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24.jpeg"/><Relationship Id="rId4" Type="http://schemas.openxmlformats.org/officeDocument/2006/relationships/image" Target="../media/image2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1097"/>
            <a:ext cx="9584028" cy="128216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700" b="1">
                <a:solidFill>
                  <a:srgbClr val="2A4A82"/>
                </a:solidFill>
                <a:latin typeface="Times New Roman"/>
                <a:ea typeface="+mj-lt"/>
                <a:cs typeface="+mj-lt"/>
              </a:rPr>
              <a:t>Geant4 simulation of the response of a veto detector with various beam energies for the measurement of charge-changing</a:t>
            </a:r>
            <a:endParaRPr lang="en-US" sz="2700" b="1">
              <a:solidFill>
                <a:srgbClr val="2A4A82"/>
              </a:solidFill>
              <a:latin typeface="Times New Roman"/>
              <a:cs typeface="Calibri Light"/>
            </a:endParaRPr>
          </a:p>
          <a:p>
            <a:r>
              <a:rPr lang="en-US" sz="2700" b="1">
                <a:solidFill>
                  <a:srgbClr val="2A4A82"/>
                </a:solidFill>
                <a:latin typeface="Times New Roman"/>
                <a:ea typeface="+mj-lt"/>
                <a:cs typeface="+mj-lt"/>
              </a:rPr>
              <a:t>cross-section (CCCS) of </a:t>
            </a:r>
            <a:r>
              <a:rPr lang="en-US" sz="2700" b="1" baseline="30000">
                <a:solidFill>
                  <a:srgbClr val="2A4A82"/>
                </a:solidFill>
                <a:latin typeface="Times New Roman"/>
                <a:ea typeface="+mj-lt"/>
                <a:cs typeface="+mj-lt"/>
              </a:rPr>
              <a:t>12</a:t>
            </a:r>
            <a:r>
              <a:rPr lang="en-US" sz="2700" b="1">
                <a:solidFill>
                  <a:srgbClr val="2A4A82"/>
                </a:solidFill>
                <a:latin typeface="Times New Roman"/>
                <a:ea typeface="+mj-lt"/>
                <a:cs typeface="+mj-lt"/>
              </a:rPr>
              <a:t>C on a carbon target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CE994-0FEE-6D9F-1C1E-A2B88896E291}"/>
              </a:ext>
            </a:extLst>
          </p:cNvPr>
          <p:cNvSpPr txBox="1"/>
          <p:nvPr/>
        </p:nvSpPr>
        <p:spPr>
          <a:xfrm>
            <a:off x="3053686" y="1644579"/>
            <a:ext cx="578608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ea typeface="Calibri"/>
                <a:cs typeface="Calibri"/>
              </a:rPr>
              <a:t>By Saurav Mittal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A9BE5-7881-F7E2-3C8A-47C65811D79F}"/>
              </a:ext>
            </a:extLst>
          </p:cNvPr>
          <p:cNvSpPr txBox="1"/>
          <p:nvPr/>
        </p:nvSpPr>
        <p:spPr>
          <a:xfrm>
            <a:off x="2647097" y="6074373"/>
            <a:ext cx="65964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Calibri"/>
                <a:cs typeface="Calibri"/>
              </a:rPr>
              <a:t>Department of Physics, IIT(ISM), Dhanbad</a:t>
            </a:r>
          </a:p>
        </p:txBody>
      </p: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B69BDEAA-74E2-5CA0-F580-B6C684203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444" y="2639557"/>
            <a:ext cx="5734333" cy="32035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09FC8D-E207-5231-8B99-D3888292FEEF}"/>
              </a:ext>
            </a:extLst>
          </p:cNvPr>
          <p:cNvSpPr txBox="1"/>
          <p:nvPr/>
        </p:nvSpPr>
        <p:spPr>
          <a:xfrm>
            <a:off x="3890493" y="2095500"/>
            <a:ext cx="410514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/>
                <a:cs typeface="Calibri"/>
              </a:rPr>
              <a:t>Thesis guide – Prof. Soumya Bagchi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8FDD86F-37CB-8BDE-37DE-7D6035129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981" y="5850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2A4A82"/>
                </a:solidFill>
                <a:latin typeface="Times New Roman"/>
                <a:cs typeface="Calibri Light"/>
              </a:rPr>
              <a:t>CCCS Results – with veto cut</a:t>
            </a:r>
            <a:endParaRPr lang="en-US" sz="3600">
              <a:solidFill>
                <a:srgbClr val="2A4A82"/>
              </a:solidFill>
              <a:latin typeface="Times New Roman"/>
              <a:cs typeface="Times New Roman"/>
            </a:endParaRPr>
          </a:p>
        </p:txBody>
      </p:sp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5412993C-A890-4439-3169-72A169C56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161" y="59977"/>
            <a:ext cx="5714470" cy="4347764"/>
          </a:xfrm>
          <a:prstGeom prst="rect">
            <a:avLst/>
          </a:prstGeom>
        </p:spPr>
      </p:pic>
      <p:pic>
        <p:nvPicPr>
          <p:cNvPr id="16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33DA53BB-380B-063E-1C70-5ADDD83C5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183" y="2936221"/>
            <a:ext cx="3234008" cy="1174196"/>
          </a:xfrm>
          <a:prstGeom prst="rect">
            <a:avLst/>
          </a:prstGeom>
        </p:spPr>
      </p:pic>
      <p:pic>
        <p:nvPicPr>
          <p:cNvPr id="18" name="Picture 9" descr="Chart&#10;&#10;Description automatically generated">
            <a:extLst>
              <a:ext uri="{FF2B5EF4-FFF2-40B4-BE49-F238E27FC236}">
                <a16:creationId xmlns:a16="http://schemas.microsoft.com/office/drawing/2014/main" id="{B3ABE062-A5D9-4A5A-E38C-E7F0373FF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0" y="4424911"/>
            <a:ext cx="4016991" cy="2068386"/>
          </a:xfrm>
          <a:prstGeom prst="rect">
            <a:avLst/>
          </a:prstGeom>
        </p:spPr>
      </p:pic>
      <p:pic>
        <p:nvPicPr>
          <p:cNvPr id="28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525EEA44-BAD9-8027-983A-4E914FA766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290" y="2598833"/>
            <a:ext cx="2072351" cy="960096"/>
          </a:xfrm>
          <a:prstGeom prst="rect">
            <a:avLst/>
          </a:prstGeom>
        </p:spPr>
      </p:pic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BE8C1862-528A-F79B-CFC9-582E0D391234}"/>
              </a:ext>
            </a:extLst>
          </p:cNvPr>
          <p:cNvSpPr/>
          <p:nvPr/>
        </p:nvSpPr>
        <p:spPr>
          <a:xfrm>
            <a:off x="402703" y="1340734"/>
            <a:ext cx="2932254" cy="1080302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A453BF3D-E2DB-8287-68B8-07E0CD2F5825}"/>
              </a:ext>
            </a:extLst>
          </p:cNvPr>
          <p:cNvSpPr/>
          <p:nvPr/>
        </p:nvSpPr>
        <p:spPr>
          <a:xfrm>
            <a:off x="800480" y="2633239"/>
            <a:ext cx="1842305" cy="964557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FDD86D61-F4E0-14F5-A365-9D03AEC704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641" y="1395201"/>
            <a:ext cx="2743200" cy="961723"/>
          </a:xfrm>
          <a:prstGeom prst="rect">
            <a:avLst/>
          </a:prstGeom>
        </p:spPr>
      </p:pic>
      <p:pic>
        <p:nvPicPr>
          <p:cNvPr id="5" name="Picture 9" descr="Graphical user interface, histogram&#10;&#10;Description automatically generated">
            <a:extLst>
              <a:ext uri="{FF2B5EF4-FFF2-40B4-BE49-F238E27FC236}">
                <a16:creationId xmlns:a16="http://schemas.microsoft.com/office/drawing/2014/main" id="{8FFEC460-EC74-F1A6-57F3-FBCC1C893B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9134" y="4427935"/>
            <a:ext cx="4141807" cy="2062916"/>
          </a:xfrm>
          <a:prstGeom prst="rect">
            <a:avLst/>
          </a:prstGeom>
        </p:spPr>
      </p:pic>
      <p:pic>
        <p:nvPicPr>
          <p:cNvPr id="10" name="Picture 8" descr="Graphical user interface, histogram&#10;&#10;Description automatically generated">
            <a:extLst>
              <a:ext uri="{FF2B5EF4-FFF2-40B4-BE49-F238E27FC236}">
                <a16:creationId xmlns:a16="http://schemas.microsoft.com/office/drawing/2014/main" id="{629A8836-C879-6B61-36E7-8AEC48AC3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7582096" y="4363633"/>
            <a:ext cx="4318231" cy="2199153"/>
          </a:xfrm>
        </p:spPr>
      </p:pic>
    </p:spTree>
    <p:extLst>
      <p:ext uri="{BB962C8B-B14F-4D97-AF65-F5344CB8AC3E}">
        <p14:creationId xmlns:p14="http://schemas.microsoft.com/office/powerpoint/2010/main" val="1884249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E76EA0E-DF9E-F0D0-4A85-3FAB4D43B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340" y="11950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2A4A82"/>
                </a:solidFill>
                <a:latin typeface="Times New Roman"/>
                <a:cs typeface="Calibri Light"/>
              </a:rPr>
              <a:t>CCCS Results – without veto cut</a:t>
            </a:r>
            <a:endParaRPr lang="en-US" sz="3200">
              <a:solidFill>
                <a:srgbClr val="2A4A82"/>
              </a:solidFill>
              <a:latin typeface="Times New Roman"/>
              <a:cs typeface="Times New Roman"/>
            </a:endParaRPr>
          </a:p>
        </p:txBody>
      </p:sp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6DB76793-8A6C-95E4-18E6-9970981FD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718" y="436412"/>
            <a:ext cx="5084783" cy="3894761"/>
          </a:xfrm>
          <a:prstGeom prst="rect">
            <a:avLst/>
          </a:prstGeom>
        </p:spPr>
      </p:pic>
      <p:pic>
        <p:nvPicPr>
          <p:cNvPr id="13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AB45C8AB-4F43-051A-859E-B43D9ABBF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171" y="3007243"/>
            <a:ext cx="3269409" cy="1184768"/>
          </a:xfrm>
          <a:prstGeom prst="rect">
            <a:avLst/>
          </a:prstGeom>
        </p:spPr>
      </p:pic>
      <p:pic>
        <p:nvPicPr>
          <p:cNvPr id="15" name="Picture 9" descr="Chart&#10;&#10;Description automatically generated">
            <a:extLst>
              <a:ext uri="{FF2B5EF4-FFF2-40B4-BE49-F238E27FC236}">
                <a16:creationId xmlns:a16="http://schemas.microsoft.com/office/drawing/2014/main" id="{3AFF253B-6B05-7FD5-9B9A-1127EF19C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0" y="4413536"/>
            <a:ext cx="3812275" cy="1954656"/>
          </a:xfrm>
          <a:prstGeom prst="rect">
            <a:avLst/>
          </a:prstGeom>
        </p:spPr>
      </p:pic>
      <p:pic>
        <p:nvPicPr>
          <p:cNvPr id="12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0D0D59CD-52D8-D6F5-770E-D64E58EE78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290" y="2598833"/>
            <a:ext cx="2072351" cy="960096"/>
          </a:xfrm>
          <a:prstGeom prst="rect">
            <a:avLst/>
          </a:prstGeom>
        </p:spPr>
      </p:pic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505BF404-9E8A-5FB9-A883-3C6BF61FBEEA}"/>
              </a:ext>
            </a:extLst>
          </p:cNvPr>
          <p:cNvSpPr/>
          <p:nvPr/>
        </p:nvSpPr>
        <p:spPr>
          <a:xfrm>
            <a:off x="402703" y="1340734"/>
            <a:ext cx="2932254" cy="1080302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0878D1E7-91CF-E558-B177-536834A9E605}"/>
              </a:ext>
            </a:extLst>
          </p:cNvPr>
          <p:cNvSpPr/>
          <p:nvPr/>
        </p:nvSpPr>
        <p:spPr>
          <a:xfrm>
            <a:off x="800480" y="2633239"/>
            <a:ext cx="1842305" cy="964557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8" descr="Diagram&#10;&#10;Description automatically generated">
            <a:extLst>
              <a:ext uri="{FF2B5EF4-FFF2-40B4-BE49-F238E27FC236}">
                <a16:creationId xmlns:a16="http://schemas.microsoft.com/office/drawing/2014/main" id="{C320D942-A132-C517-69BC-614863D7FE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641" y="1395201"/>
            <a:ext cx="2743200" cy="961723"/>
          </a:xfrm>
          <a:prstGeom prst="rect">
            <a:avLst/>
          </a:prstGeom>
        </p:spPr>
      </p:pic>
      <p:pic>
        <p:nvPicPr>
          <p:cNvPr id="4" name="Picture 9" descr="Graphical user interface, histogram&#10;&#10;Description automatically generated">
            <a:extLst>
              <a:ext uri="{FF2B5EF4-FFF2-40B4-BE49-F238E27FC236}">
                <a16:creationId xmlns:a16="http://schemas.microsoft.com/office/drawing/2014/main" id="{4F42F192-B70B-86BD-BFEB-F6CFF7FD94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6494" y="4369110"/>
            <a:ext cx="4086381" cy="2089273"/>
          </a:xfrm>
          <a:prstGeom prst="rect">
            <a:avLst/>
          </a:prstGeom>
        </p:spPr>
      </p:pic>
      <p:pic>
        <p:nvPicPr>
          <p:cNvPr id="7" name="Picture 8" descr="Graphical user interface, histogram&#10;&#10;Description automatically generated">
            <a:extLst>
              <a:ext uri="{FF2B5EF4-FFF2-40B4-BE49-F238E27FC236}">
                <a16:creationId xmlns:a16="http://schemas.microsoft.com/office/drawing/2014/main" id="{87B5EE9A-62C9-2F19-213B-A37540350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7442574" y="4331436"/>
            <a:ext cx="4404091" cy="2231351"/>
          </a:xfrm>
        </p:spPr>
      </p:pic>
    </p:spTree>
    <p:extLst>
      <p:ext uri="{BB962C8B-B14F-4D97-AF65-F5344CB8AC3E}">
        <p14:creationId xmlns:p14="http://schemas.microsoft.com/office/powerpoint/2010/main" val="2175961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A1C2-A25D-226D-BEB2-783EE162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55" y="22560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2A4A82"/>
                </a:solidFill>
                <a:latin typeface="Times New Roman"/>
                <a:cs typeface="Calibri Light"/>
              </a:rPr>
              <a:t>CCCS Results – veto detector</a:t>
            </a:r>
            <a:br>
              <a:rPr lang="en-US" sz="3200">
                <a:solidFill>
                  <a:srgbClr val="2A4A82"/>
                </a:solidFill>
                <a:latin typeface="Times New Roman"/>
                <a:cs typeface="Calibri Light"/>
              </a:rPr>
            </a:br>
            <a:r>
              <a:rPr lang="en-US" sz="3200">
                <a:solidFill>
                  <a:srgbClr val="2A4A82"/>
                </a:solidFill>
                <a:latin typeface="Times New Roman"/>
                <a:cs typeface="Calibri Light"/>
              </a:rPr>
              <a:t>                           taken out</a:t>
            </a:r>
            <a:endParaRPr lang="en-US" sz="3200">
              <a:solidFill>
                <a:srgbClr val="2A4A82"/>
              </a:solidFill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7C9E9-59C3-4C97-1544-3B6E00C9B21E}"/>
              </a:ext>
            </a:extLst>
          </p:cNvPr>
          <p:cNvSpPr txBox="1"/>
          <p:nvPr/>
        </p:nvSpPr>
        <p:spPr>
          <a:xfrm>
            <a:off x="502417" y="1624646"/>
            <a:ext cx="467231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>
                <a:latin typeface="Times New Roman"/>
                <a:cs typeface="Times New Roman"/>
              </a:rPr>
              <a:t>We can see that when veto detector is present CCCS values are matching with the Glauber model.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9EE8E1-0C75-A75D-906A-89DEBD8F4201}"/>
              </a:ext>
            </a:extLst>
          </p:cNvPr>
          <p:cNvSpPr txBox="1"/>
          <p:nvPr/>
        </p:nvSpPr>
        <p:spPr>
          <a:xfrm>
            <a:off x="1284431" y="4113068"/>
            <a:ext cx="26843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12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18C25A67-1446-6DEC-7455-273FBEA18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58" y="4688645"/>
            <a:ext cx="4190632" cy="1548708"/>
          </a:xfrm>
          <a:prstGeom prst="rect">
            <a:avLst/>
          </a:prstGeom>
        </p:spPr>
      </p:pic>
      <p:pic>
        <p:nvPicPr>
          <p:cNvPr id="10" name="Picture 10" descr="Chart&#10;&#10;Description automatically generated">
            <a:extLst>
              <a:ext uri="{FF2B5EF4-FFF2-40B4-BE49-F238E27FC236}">
                <a16:creationId xmlns:a16="http://schemas.microsoft.com/office/drawing/2014/main" id="{B6031D0E-A9BE-892B-485E-D0BE1BBDE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63439" y="185878"/>
            <a:ext cx="5085932" cy="3897997"/>
          </a:xfrm>
        </p:spPr>
      </p:pic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F0E94612-F862-40E5-9E64-ED32A2850CA6}"/>
              </a:ext>
            </a:extLst>
          </p:cNvPr>
          <p:cNvSpPr/>
          <p:nvPr/>
        </p:nvSpPr>
        <p:spPr>
          <a:xfrm>
            <a:off x="585969" y="3086582"/>
            <a:ext cx="2932254" cy="1080302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8" descr="Diagram&#10;&#10;Description automatically generated">
            <a:extLst>
              <a:ext uri="{FF2B5EF4-FFF2-40B4-BE49-F238E27FC236}">
                <a16:creationId xmlns:a16="http://schemas.microsoft.com/office/drawing/2014/main" id="{D4DAD4F0-1FC2-2C56-D4EB-E0AA925D6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07" y="3141049"/>
            <a:ext cx="2743200" cy="961723"/>
          </a:xfrm>
          <a:prstGeom prst="rect">
            <a:avLst/>
          </a:prstGeom>
        </p:spPr>
      </p:pic>
      <p:pic>
        <p:nvPicPr>
          <p:cNvPr id="8" name="Picture 8" descr="Graphical user interface, histogram&#10;&#10;Description automatically generated">
            <a:extLst>
              <a:ext uri="{FF2B5EF4-FFF2-40B4-BE49-F238E27FC236}">
                <a16:creationId xmlns:a16="http://schemas.microsoft.com/office/drawing/2014/main" id="{56E1F32F-31C7-2274-495C-D60272B24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1390" y="4288505"/>
            <a:ext cx="4447021" cy="2220619"/>
          </a:xfrm>
          <a:prstGeom prst="rect">
            <a:avLst/>
          </a:prstGeom>
        </p:spPr>
      </p:pic>
      <p:pic>
        <p:nvPicPr>
          <p:cNvPr id="5" name="Picture 9" descr="Graphical user interface, histogram&#10;&#10;Description automatically generated">
            <a:extLst>
              <a:ext uri="{FF2B5EF4-FFF2-40B4-BE49-F238E27FC236}">
                <a16:creationId xmlns:a16="http://schemas.microsoft.com/office/drawing/2014/main" id="{3E8F2279-F0E1-7501-AE4B-091F691448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4874" y="4348053"/>
            <a:ext cx="4054183" cy="207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01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6BAE3-8C56-9C81-CFB5-5CCC64107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4600">
                <a:solidFill>
                  <a:srgbClr val="2A4A82"/>
                </a:solidFill>
                <a:cs typeface="Calibri Light"/>
              </a:rPr>
              <a:t>Conclusion</a:t>
            </a:r>
            <a:endParaRPr lang="en-US" sz="4600">
              <a:solidFill>
                <a:srgbClr val="2A4A82"/>
              </a:solidFill>
              <a:ea typeface="Calibri Light"/>
              <a:cs typeface="Calibri Ligh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E26CA-8C7B-4929-A70D-65933963D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>
                <a:cs typeface="Calibri" panose="020F0502020204030204"/>
              </a:rPr>
              <a:t>The presence of veto detector is necessary because it can remove the beam with large angles and improve our calculation. We will be applying this technique to radioactive nuclei.</a:t>
            </a:r>
            <a:endParaRPr lang="en-US" sz="2400">
              <a:ea typeface="Calibri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29037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2EF80-0F9E-55BC-4D16-2BEBB4F77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833" y="345834"/>
            <a:ext cx="10515600" cy="1325563"/>
          </a:xfrm>
        </p:spPr>
        <p:txBody>
          <a:bodyPr/>
          <a:lstStyle/>
          <a:p>
            <a:r>
              <a:rPr lang="en-US">
                <a:solidFill>
                  <a:srgbClr val="2A4A82"/>
                </a:solidFill>
                <a:latin typeface="Times New Roman"/>
                <a:cs typeface="calibri light"/>
              </a:rPr>
              <a:t>Future work</a:t>
            </a:r>
            <a:endParaRPr lang="en-US"/>
          </a:p>
          <a:p>
            <a:endParaRPr lang="en-US">
              <a:solidFill>
                <a:srgbClr val="2A4A82"/>
              </a:solidFill>
              <a:latin typeface="Times New Roman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95A67-5A2C-5E08-9663-3D3AC8288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833" y="1430157"/>
            <a:ext cx="525876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>
                <a:cs typeface="Calibri"/>
              </a:rPr>
              <a:t>We are applying this technique on different radioactive isotopes of different elements examples </a:t>
            </a:r>
            <a:r>
              <a:rPr lang="en-US" sz="2400" baseline="30000">
                <a:cs typeface="Calibri"/>
              </a:rPr>
              <a:t>31</a:t>
            </a:r>
            <a:r>
              <a:rPr lang="en-US" sz="2400">
                <a:cs typeface="Calibri"/>
              </a:rPr>
              <a:t>F, </a:t>
            </a:r>
            <a:r>
              <a:rPr lang="en-US" sz="2400" baseline="30000">
                <a:cs typeface="Calibri"/>
              </a:rPr>
              <a:t>19</a:t>
            </a:r>
            <a:r>
              <a:rPr lang="en-US" sz="2400">
                <a:cs typeface="Calibri"/>
              </a:rPr>
              <a:t>B, whose charge-distribution radius is unknown</a:t>
            </a:r>
            <a:endParaRPr lang="en-US"/>
          </a:p>
          <a:p>
            <a:pPr algn="just"/>
            <a:r>
              <a:rPr lang="en-US" sz="2400">
                <a:cs typeface="Calibri"/>
              </a:rPr>
              <a:t>We will also determine the neutron skin thickness and the density derivative of symmetry energy.</a:t>
            </a:r>
          </a:p>
          <a:p>
            <a:pPr algn="just"/>
            <a:endParaRPr lang="en-US">
              <a:cs typeface="Calibri"/>
            </a:endParaRPr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5A34A3DF-855D-2D41-DFCF-C4C6934A7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764" y="2111881"/>
            <a:ext cx="5576552" cy="3271795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CF153AA-524D-0331-A68A-C29250C61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703" y="5750791"/>
            <a:ext cx="2485623" cy="26465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67129998-9F7F-BE07-2751-197A826C0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262" y="2538856"/>
            <a:ext cx="279956" cy="24183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CE64B34-F30D-C633-46BB-EB1237742890}"/>
                  </a:ext>
                </a:extLst>
              </p14:cNvPr>
              <p14:cNvContentPartPr/>
              <p14:nvPr/>
            </p14:nvContentPartPr>
            <p14:xfrm>
              <a:off x="8010631" y="3467519"/>
              <a:ext cx="956735" cy="540422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CE64B34-F30D-C633-46BB-EB123774289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92640" y="3449541"/>
                <a:ext cx="992356" cy="5760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C8A207F-A3A0-2F77-1049-A1FA5B3FE6B0}"/>
                  </a:ext>
                </a:extLst>
              </p14:cNvPr>
              <p14:cNvContentPartPr/>
              <p14:nvPr/>
            </p14:nvContentPartPr>
            <p14:xfrm>
              <a:off x="8022464" y="5465471"/>
              <a:ext cx="13415" cy="13415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C8A207F-A3A0-2F77-1049-A1FA5B3FE6B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51714" y="4794721"/>
                <a:ext cx="1341500" cy="13415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49D3212-6628-FEEC-4D47-1B19556E300E}"/>
              </a:ext>
            </a:extLst>
          </p:cNvPr>
          <p:cNvSpPr txBox="1"/>
          <p:nvPr/>
        </p:nvSpPr>
        <p:spPr>
          <a:xfrm>
            <a:off x="1078375" y="5110222"/>
            <a:ext cx="404535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solidFill>
                  <a:srgbClr val="44546A"/>
                </a:solidFill>
                <a:latin typeface="Times New Roman"/>
                <a:cs typeface="Times New Roman"/>
              </a:rPr>
              <a:t>Thank You</a:t>
            </a:r>
            <a:r>
              <a:rPr lang="en-US" sz="4400">
                <a:solidFill>
                  <a:srgbClr val="44546A"/>
                </a:solidFill>
                <a:latin typeface="Times New Roman"/>
                <a:cs typeface="Calibri Light"/>
              </a:rPr>
              <a:t>​</a:t>
            </a:r>
            <a:endParaRPr lang="en-US" sz="4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5205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E74CB-A6DD-1CFE-ACE7-29320E542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552" y="150477"/>
            <a:ext cx="10515600" cy="1325563"/>
          </a:xfrm>
        </p:spPr>
        <p:txBody>
          <a:bodyPr/>
          <a:lstStyle/>
          <a:p>
            <a:r>
              <a:rPr lang="en-US">
                <a:solidFill>
                  <a:srgbClr val="2A4A82"/>
                </a:solidFill>
                <a:latin typeface="Times New Roman"/>
                <a:cs typeface="Calibri Light"/>
              </a:rPr>
              <a:t>Outline</a:t>
            </a:r>
            <a:endParaRPr lang="en-US">
              <a:solidFill>
                <a:srgbClr val="2A4A82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89125B1F-DEA1-F6D7-BC34-95713D886B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60840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7548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D2C6B-B16A-F57F-FCC3-E318C9775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55" y="268262"/>
            <a:ext cx="6748122" cy="574295"/>
          </a:xfrm>
        </p:spPr>
        <p:txBody>
          <a:bodyPr>
            <a:noAutofit/>
          </a:bodyPr>
          <a:lstStyle/>
          <a:p>
            <a:r>
              <a:rPr lang="en-US">
                <a:solidFill>
                  <a:srgbClr val="2A4A82"/>
                </a:solidFill>
                <a:latin typeface="Times New Roman"/>
                <a:cs typeface="Calibri Light"/>
              </a:rPr>
              <a:t>Charge-distribution radius </a:t>
            </a:r>
            <a:endParaRPr lang="en-US">
              <a:latin typeface="Times New Roman"/>
              <a:cs typeface="Calibri Light"/>
            </a:endParaRPr>
          </a:p>
        </p:txBody>
      </p:sp>
      <p:pic>
        <p:nvPicPr>
          <p:cNvPr id="3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BD706C60-5BA7-9205-149B-62BD06377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62" y="927498"/>
            <a:ext cx="4420961" cy="2831763"/>
          </a:xfrm>
          <a:prstGeom prst="rect">
            <a:avLst/>
          </a:prstGeom>
        </p:spPr>
      </p:pic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F48ED6BD-5F06-15DB-A4D3-24286DEE0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976" y="335981"/>
            <a:ext cx="4717960" cy="299636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F2A0B6-242B-A084-69AC-F7A7DD24E645}"/>
              </a:ext>
            </a:extLst>
          </p:cNvPr>
          <p:cNvCxnSpPr/>
          <p:nvPr/>
        </p:nvCxnSpPr>
        <p:spPr>
          <a:xfrm>
            <a:off x="5721474" y="1156897"/>
            <a:ext cx="2309" cy="527858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14D39D9-E774-1139-9FEF-7B94BE356ADD}"/>
              </a:ext>
            </a:extLst>
          </p:cNvPr>
          <p:cNvGrpSpPr/>
          <p:nvPr/>
        </p:nvGrpSpPr>
        <p:grpSpPr>
          <a:xfrm>
            <a:off x="287155" y="3831469"/>
            <a:ext cx="4774802" cy="2612246"/>
            <a:chOff x="-218810" y="4121150"/>
            <a:chExt cx="8169782" cy="48228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7AF76FE-B677-12D2-7426-283BF199AE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13" b="11715"/>
            <a:stretch>
              <a:fillRect/>
            </a:stretch>
          </p:blipFill>
          <p:spPr>
            <a:xfrm>
              <a:off x="646226" y="4121150"/>
              <a:ext cx="7304746" cy="4734760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1E907D0-D88A-C484-054C-AC79F3551339}"/>
                </a:ext>
              </a:extLst>
            </p:cNvPr>
            <p:cNvGrpSpPr/>
            <p:nvPr/>
          </p:nvGrpSpPr>
          <p:grpSpPr>
            <a:xfrm>
              <a:off x="-218810" y="4802785"/>
              <a:ext cx="7725824" cy="4141197"/>
              <a:chOff x="-218810" y="4802785"/>
              <a:chExt cx="7725824" cy="4141197"/>
            </a:xfrm>
          </p:grpSpPr>
          <p:sp>
            <p:nvSpPr>
              <p:cNvPr id="11" name="TextBox 4">
                <a:extLst>
                  <a:ext uri="{FF2B5EF4-FFF2-40B4-BE49-F238E27FC236}">
                    <a16:creationId xmlns:a16="http://schemas.microsoft.com/office/drawing/2014/main" id="{C71BAD20-85EE-E732-C29D-787FB9E58B00}"/>
                  </a:ext>
                </a:extLst>
              </p:cNvPr>
              <p:cNvSpPr txBox="1"/>
              <p:nvPr/>
            </p:nvSpPr>
            <p:spPr>
              <a:xfrm>
                <a:off x="4061449" y="8264012"/>
                <a:ext cx="3445565" cy="679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b="1">
                    <a:solidFill>
                      <a:srgbClr val="3E383D"/>
                    </a:solidFill>
                  </a:rPr>
                  <a:t>Neutron Number</a:t>
                </a:r>
              </a:p>
            </p:txBody>
          </p:sp>
          <p:sp>
            <p:nvSpPr>
              <p:cNvPr id="12" name="TextBox 5">
                <a:extLst>
                  <a:ext uri="{FF2B5EF4-FFF2-40B4-BE49-F238E27FC236}">
                    <a16:creationId xmlns:a16="http://schemas.microsoft.com/office/drawing/2014/main" id="{0B924FBC-AFDF-B5B6-F6D1-CF07DC1A6909}"/>
                  </a:ext>
                </a:extLst>
              </p:cNvPr>
              <p:cNvSpPr txBox="1"/>
              <p:nvPr/>
            </p:nvSpPr>
            <p:spPr>
              <a:xfrm rot="16200000">
                <a:off x="-1331699" y="5915674"/>
                <a:ext cx="3803374" cy="1577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b="1">
                    <a:solidFill>
                      <a:srgbClr val="3E383D"/>
                    </a:solidFill>
                  </a:rPr>
                  <a:t>Change in mean squared charge radii (fm</a:t>
                </a:r>
                <a:r>
                  <a:rPr lang="en-IN" b="1" baseline="30000">
                    <a:solidFill>
                      <a:srgbClr val="3E383D"/>
                    </a:solidFill>
                  </a:rPr>
                  <a:t>2</a:t>
                </a:r>
                <a:r>
                  <a:rPr lang="en-IN" b="1">
                    <a:solidFill>
                      <a:srgbClr val="3E383D"/>
                    </a:solidFill>
                  </a:rPr>
                  <a:t>)</a:t>
                </a:r>
              </a:p>
            </p:txBody>
          </p:sp>
        </p:grpSp>
      </p:grpSp>
      <p:sp>
        <p:nvSpPr>
          <p:cNvPr id="6" name="TextBox 1">
            <a:extLst>
              <a:ext uri="{FF2B5EF4-FFF2-40B4-BE49-F238E27FC236}">
                <a16:creationId xmlns:a16="http://schemas.microsoft.com/office/drawing/2014/main" id="{AF8BFF21-0F60-1C0A-90ED-4139C2EDF1CE}"/>
              </a:ext>
            </a:extLst>
          </p:cNvPr>
          <p:cNvSpPr txBox="1"/>
          <p:nvPr/>
        </p:nvSpPr>
        <p:spPr>
          <a:xfrm>
            <a:off x="1939993" y="6332516"/>
            <a:ext cx="1726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baseline="-25000"/>
              <a:t>19</a:t>
            </a:r>
            <a:r>
              <a:rPr lang="en-IN" sz="2400" b="1"/>
              <a:t>K isotopes</a:t>
            </a:r>
            <a:endParaRPr lang="en-IN" b="1"/>
          </a:p>
        </p:txBody>
      </p:sp>
      <p:pic>
        <p:nvPicPr>
          <p:cNvPr id="17" name="Picture 17" descr="Diagram&#10;&#10;Description automatically generated">
            <a:extLst>
              <a:ext uri="{FF2B5EF4-FFF2-40B4-BE49-F238E27FC236}">
                <a16:creationId xmlns:a16="http://schemas.microsoft.com/office/drawing/2014/main" id="{A0EDB90E-5194-18FA-9893-F19D42771F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357" y="3431211"/>
            <a:ext cx="4653566" cy="314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59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D73521BA-F999-32BE-D380-2E9C30239924}"/>
              </a:ext>
            </a:extLst>
          </p:cNvPr>
          <p:cNvSpPr txBox="1"/>
          <p:nvPr/>
        </p:nvSpPr>
        <p:spPr>
          <a:xfrm>
            <a:off x="482507" y="3816168"/>
            <a:ext cx="632172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algn="just"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In the </a:t>
            </a:r>
            <a:r>
              <a:rPr lang="en-US" sz="2000" b="1">
                <a:latin typeface="Times New Roman"/>
                <a:cs typeface="Times New Roman"/>
              </a:rPr>
              <a:t>equation of state</a:t>
            </a:r>
            <a:r>
              <a:rPr lang="en-US" sz="2000">
                <a:latin typeface="Times New Roman"/>
                <a:cs typeface="Times New Roman"/>
              </a:rPr>
              <a:t> of </a:t>
            </a:r>
            <a:r>
              <a:rPr lang="en-US" sz="2000" b="1">
                <a:latin typeface="Times New Roman"/>
                <a:cs typeface="Times New Roman"/>
              </a:rPr>
              <a:t>asymmetric nuclear matter</a:t>
            </a:r>
            <a:r>
              <a:rPr lang="en-US" sz="2000">
                <a:latin typeface="Times New Roman"/>
                <a:cs typeface="Times New Roman"/>
              </a:rPr>
              <a:t>, symmetry energy term is poorly constrained.</a:t>
            </a:r>
          </a:p>
          <a:p>
            <a:pPr marL="285750" algn="just"/>
            <a:endParaRPr lang="en-US" sz="2000">
              <a:latin typeface="Times New Roman"/>
              <a:cs typeface="Times New Roman"/>
            </a:endParaRPr>
          </a:p>
          <a:p>
            <a:pPr marL="285750" algn="just">
              <a:buFont typeface="Arial" panose="020B0604020202020204" pitchFamily="34" charset="0"/>
              <a:buChar char="•"/>
            </a:pPr>
            <a:r>
              <a:rPr lang="en-US" sz="2000" b="1">
                <a:latin typeface="Times New Roman"/>
                <a:cs typeface="Times New Roman"/>
              </a:rPr>
              <a:t>Density derivative of symmetry energy (L)</a:t>
            </a:r>
            <a:r>
              <a:rPr lang="en-US" sz="2000">
                <a:latin typeface="Times New Roman"/>
                <a:cs typeface="Times New Roman"/>
              </a:rPr>
              <a:t> has linear relationship with the neutron skin thickness in medium heavy  and heavier nuclei. </a:t>
            </a:r>
          </a:p>
        </p:txBody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8168B6F2-A653-1DCC-A343-E858DF4C3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381" y="561802"/>
            <a:ext cx="3852258" cy="36247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D63F9E-107F-B182-8001-846F3CBDAF30}"/>
              </a:ext>
            </a:extLst>
          </p:cNvPr>
          <p:cNvSpPr/>
          <p:nvPr/>
        </p:nvSpPr>
        <p:spPr>
          <a:xfrm>
            <a:off x="7692980" y="5043151"/>
            <a:ext cx="3268980" cy="30670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M. </a:t>
            </a:r>
            <a:r>
              <a:rPr lang="en-US" sz="1400" err="1"/>
              <a:t>Centelles</a:t>
            </a:r>
            <a:r>
              <a:rPr lang="en-US" sz="1400"/>
              <a:t> et al., PRL 102, 122502 (2009)</a:t>
            </a:r>
          </a:p>
        </p:txBody>
      </p:sp>
      <p:pic>
        <p:nvPicPr>
          <p:cNvPr id="7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EFA6E3C-C300-7272-B6BE-D2C8A6819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41" y="1188180"/>
            <a:ext cx="3945228" cy="9184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FCCEF3-3A1E-0FE7-D429-838776923886}"/>
              </a:ext>
            </a:extLst>
          </p:cNvPr>
          <p:cNvSpPr txBox="1"/>
          <p:nvPr/>
        </p:nvSpPr>
        <p:spPr>
          <a:xfrm>
            <a:off x="826394" y="2438934"/>
            <a:ext cx="444589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Times New Roman"/>
                <a:cs typeface="Calibri"/>
              </a:rPr>
              <a:t>Neutron skin thickness = R</a:t>
            </a:r>
            <a:r>
              <a:rPr lang="en-US" sz="2400" baseline="-25000">
                <a:latin typeface="Times New Roman"/>
                <a:cs typeface="Calibri"/>
              </a:rPr>
              <a:t>n</a:t>
            </a:r>
            <a:r>
              <a:rPr lang="en-US" sz="2400">
                <a:latin typeface="Times New Roman"/>
                <a:cs typeface="Calibri"/>
              </a:rPr>
              <a:t> - R</a:t>
            </a:r>
            <a:r>
              <a:rPr lang="en-US" sz="2400" baseline="-25000">
                <a:latin typeface="Times New Roman"/>
                <a:cs typeface="Calibri"/>
              </a:rPr>
              <a:t>p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CA6B8187-4322-C4D1-2B92-78CAD9129241}"/>
              </a:ext>
            </a:extLst>
          </p:cNvPr>
          <p:cNvSpPr/>
          <p:nvPr/>
        </p:nvSpPr>
        <p:spPr>
          <a:xfrm>
            <a:off x="952500" y="1061012"/>
            <a:ext cx="3674962" cy="1302151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05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7C6D7-9E49-7F16-00B1-20452338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401" y="274918"/>
            <a:ext cx="10515600" cy="8211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A4A82"/>
                </a:solidFill>
                <a:latin typeface="Times New Roman"/>
                <a:cs typeface="Calibri Light"/>
              </a:rPr>
              <a:t>Charge-changing cross section (CCCS) </a:t>
            </a:r>
            <a:endParaRPr lang="en-US">
              <a:latin typeface="Times New Roman"/>
              <a:cs typeface="Calibri Light"/>
            </a:endParaRP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D76372D4-9BF3-48E4-16ED-13F7E15F7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204" y="3983890"/>
            <a:ext cx="2757551" cy="1184793"/>
          </a:xfrm>
          <a:prstGeom prst="rect">
            <a:avLst/>
          </a:prstGeom>
        </p:spPr>
      </p:pic>
      <p:pic>
        <p:nvPicPr>
          <p:cNvPr id="4" name="Picture 6" descr="Text&#10;&#10;Description automatically generated">
            <a:extLst>
              <a:ext uri="{FF2B5EF4-FFF2-40B4-BE49-F238E27FC236}">
                <a16:creationId xmlns:a16="http://schemas.microsoft.com/office/drawing/2014/main" id="{DC43B958-C034-D28E-CCC0-5A46D8240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64" y="1536423"/>
            <a:ext cx="7372927" cy="41546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20459E-EF24-EC95-2A9A-E00FD1141256}"/>
              </a:ext>
            </a:extLst>
          </p:cNvPr>
          <p:cNvSpPr txBox="1"/>
          <p:nvPr/>
        </p:nvSpPr>
        <p:spPr>
          <a:xfrm>
            <a:off x="8572500" y="2415887"/>
            <a:ext cx="340013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>
                <a:latin typeface="Times New Roman"/>
                <a:cs typeface="Calibri"/>
              </a:rPr>
              <a:t>The cross section of change in atomic number is called charge-changing cross section.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8C4D0E4E-A88D-4C94-F6A4-6B3289CAEB61}"/>
              </a:ext>
            </a:extLst>
          </p:cNvPr>
          <p:cNvSpPr/>
          <p:nvPr/>
        </p:nvSpPr>
        <p:spPr>
          <a:xfrm>
            <a:off x="9196337" y="4097601"/>
            <a:ext cx="2247420" cy="954911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77019-4D64-73B5-E133-FDB326CC5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901" y="233571"/>
            <a:ext cx="10080172" cy="132556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2A4A82"/>
                </a:solidFill>
                <a:latin typeface="Times New Roman"/>
                <a:ea typeface="+mn-lt"/>
                <a:cs typeface="+mn-lt"/>
              </a:rPr>
              <a:t>Glauber Model</a:t>
            </a:r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54253507-8626-90A6-8A0E-16B0345A3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8083" y="179744"/>
            <a:ext cx="5505927" cy="4449310"/>
          </a:xfrm>
        </p:spPr>
      </p:pic>
      <p:pic>
        <p:nvPicPr>
          <p:cNvPr id="6" name="Picture 6" descr="Text, letter&#10;&#10;Description automatically generated">
            <a:extLst>
              <a:ext uri="{FF2B5EF4-FFF2-40B4-BE49-F238E27FC236}">
                <a16:creationId xmlns:a16="http://schemas.microsoft.com/office/drawing/2014/main" id="{1DC38187-7275-4E4F-830A-A5B6EE9E1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67" y="4519855"/>
            <a:ext cx="5812245" cy="1129059"/>
          </a:xfrm>
          <a:prstGeom prst="rect">
            <a:avLst/>
          </a:prstGeom>
        </p:spPr>
      </p:pic>
      <p:pic>
        <p:nvPicPr>
          <p:cNvPr id="8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3BEE574C-1726-C36A-8A0E-623D5EE06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66" y="3075355"/>
            <a:ext cx="4936836" cy="9050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E4102C-16C7-5B1D-61EA-541D1B899514}"/>
              </a:ext>
            </a:extLst>
          </p:cNvPr>
          <p:cNvSpPr txBox="1"/>
          <p:nvPr/>
        </p:nvSpPr>
        <p:spPr>
          <a:xfrm>
            <a:off x="577272" y="1714494"/>
            <a:ext cx="55562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/>
                <a:cs typeface="Calibri"/>
              </a:rPr>
              <a:t>We implement Glauber model on CCCS values to obtain the charge distribution radius.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D64690DF-12BC-EDDD-8B60-3C826386BE32}"/>
              </a:ext>
            </a:extLst>
          </p:cNvPr>
          <p:cNvSpPr/>
          <p:nvPr/>
        </p:nvSpPr>
        <p:spPr>
          <a:xfrm>
            <a:off x="653487" y="4523771"/>
            <a:ext cx="5440101" cy="1070658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FBDAF8B4-946E-97F1-8588-2563EFEC7BE3}"/>
              </a:ext>
            </a:extLst>
          </p:cNvPr>
          <p:cNvSpPr/>
          <p:nvPr/>
        </p:nvSpPr>
        <p:spPr>
          <a:xfrm>
            <a:off x="757659" y="2882096"/>
            <a:ext cx="4928886" cy="1302151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631EFE-65C0-FF72-666E-3C9069BC5D1C}"/>
              </a:ext>
            </a:extLst>
          </p:cNvPr>
          <p:cNvSpPr txBox="1"/>
          <p:nvPr/>
        </p:nvSpPr>
        <p:spPr>
          <a:xfrm>
            <a:off x="6829062" y="4663633"/>
            <a:ext cx="409936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>
                <a:latin typeface="Times New Roman"/>
                <a:cs typeface="Times"/>
              </a:rPr>
              <a:t>Data is taken from </a:t>
            </a:r>
            <a:r>
              <a:rPr lang="en-US" sz="1600" err="1">
                <a:latin typeface="Times New Roman"/>
                <a:cs typeface="Times"/>
              </a:rPr>
              <a:t>Nurex</a:t>
            </a:r>
            <a:r>
              <a:rPr lang="en-US" sz="1600">
                <a:latin typeface="Times New Roman"/>
                <a:cs typeface="Times"/>
              </a:rPr>
              <a:t> - C++ library for Glauber model type calculation charge changing cross section. </a:t>
            </a:r>
            <a:endParaRPr lang="en-US" sz="160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53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987A0-7855-0B07-B41F-B1EB27115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85" y="300731"/>
            <a:ext cx="5620328" cy="690562"/>
          </a:xfrm>
        </p:spPr>
        <p:txBody>
          <a:bodyPr>
            <a:noAutofit/>
          </a:bodyPr>
          <a:lstStyle/>
          <a:p>
            <a:r>
              <a:rPr lang="en-US" sz="4800">
                <a:solidFill>
                  <a:srgbClr val="2A4A82"/>
                </a:solidFill>
                <a:latin typeface="Times New Roman"/>
                <a:cs typeface="Times New Roman"/>
              </a:rPr>
              <a:t>Simulation setup</a:t>
            </a:r>
            <a:endParaRPr lang="en-US" sz="480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DEB2B7-82ED-9611-D64A-665B41343E93}"/>
              </a:ext>
            </a:extLst>
          </p:cNvPr>
          <p:cNvSpPr txBox="1"/>
          <p:nvPr/>
        </p:nvSpPr>
        <p:spPr>
          <a:xfrm>
            <a:off x="412501" y="1536369"/>
            <a:ext cx="835602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Beams are generated with randomized angle along x and y axis.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Veto detector is a plastic scintillator with a hole in middle.</a:t>
            </a:r>
          </a:p>
        </p:txBody>
      </p:sp>
      <p:pic>
        <p:nvPicPr>
          <p:cNvPr id="3" name="Picture 5" descr="Diagram&#10;&#10;Description automatically generated">
            <a:extLst>
              <a:ext uri="{FF2B5EF4-FFF2-40B4-BE49-F238E27FC236}">
                <a16:creationId xmlns:a16="http://schemas.microsoft.com/office/drawing/2014/main" id="{DB4464BB-03B6-9CF5-DEA0-03AC2770D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935" y="1952315"/>
            <a:ext cx="3304836" cy="40023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2B24EB-6E88-160C-27D9-C7DAC8B3A890}"/>
              </a:ext>
            </a:extLst>
          </p:cNvPr>
          <p:cNvSpPr txBox="1"/>
          <p:nvPr/>
        </p:nvSpPr>
        <p:spPr>
          <a:xfrm>
            <a:off x="8901545" y="595456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Schematic of veto detector</a:t>
            </a:r>
          </a:p>
        </p:txBody>
      </p:sp>
      <p:pic>
        <p:nvPicPr>
          <p:cNvPr id="9" name="Picture 9" descr="A picture containing text">
            <a:extLst>
              <a:ext uri="{FF2B5EF4-FFF2-40B4-BE49-F238E27FC236}">
                <a16:creationId xmlns:a16="http://schemas.microsoft.com/office/drawing/2014/main" id="{F8490B0B-FEB2-BCEC-D3D3-A60AFBF03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1744" y="2710042"/>
            <a:ext cx="7448309" cy="2746480"/>
          </a:xfrm>
        </p:spPr>
      </p:pic>
    </p:spTree>
    <p:extLst>
      <p:ext uri="{BB962C8B-B14F-4D97-AF65-F5344CB8AC3E}">
        <p14:creationId xmlns:p14="http://schemas.microsoft.com/office/powerpoint/2010/main" val="234606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7465-EAE5-408F-EEA2-94552243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01" y="271786"/>
            <a:ext cx="8841510" cy="96901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A4A82"/>
                </a:solidFill>
                <a:latin typeface="Times New Roman"/>
                <a:cs typeface="Calibri Light"/>
              </a:rPr>
              <a:t>Threshold of veto energy </a:t>
            </a:r>
          </a:p>
        </p:txBody>
      </p:sp>
      <p:pic>
        <p:nvPicPr>
          <p:cNvPr id="4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237EDB63-5DE7-76BA-6997-63DE636D9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651" y="318452"/>
            <a:ext cx="5156200" cy="3960331"/>
          </a:xfrm>
          <a:prstGeom prst="rect">
            <a:avLst/>
          </a:prstGeom>
        </p:spPr>
      </p:pic>
      <p:pic>
        <p:nvPicPr>
          <p:cNvPr id="8" name="Picture 9" descr="Chart&#10;&#10;Description automatically generated">
            <a:extLst>
              <a:ext uri="{FF2B5EF4-FFF2-40B4-BE49-F238E27FC236}">
                <a16:creationId xmlns:a16="http://schemas.microsoft.com/office/drawing/2014/main" id="{ACC0380E-3EC0-8AE6-66B6-5443452E3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117002"/>
            <a:ext cx="5495497" cy="2819012"/>
          </a:xfrm>
          <a:prstGeom prst="rect">
            <a:avLst/>
          </a:prstGeom>
        </p:spPr>
      </p:pic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C702CA31-D441-0CB5-23F8-83991BDED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991" y="4528436"/>
            <a:ext cx="3562065" cy="2000261"/>
          </a:xfrm>
          <a:prstGeom prst="rect">
            <a:avLst/>
          </a:prstGeom>
        </p:spPr>
      </p:pic>
      <p:pic>
        <p:nvPicPr>
          <p:cNvPr id="14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ADDD9ECC-862C-8B00-EBFB-9CA43C7380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447" y="2143907"/>
            <a:ext cx="2400300" cy="11144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56A195E-FB39-A333-027C-FA0ACFA202A7}"/>
              </a:ext>
            </a:extLst>
          </p:cNvPr>
          <p:cNvSpPr txBox="1"/>
          <p:nvPr/>
        </p:nvSpPr>
        <p:spPr>
          <a:xfrm>
            <a:off x="491887" y="1583709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Times New Roman"/>
                <a:ea typeface="Calibri"/>
                <a:cs typeface="Calibri"/>
              </a:rPr>
              <a:t>Bethe Bloch formula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CB17C9-C24D-D09B-C64D-42D11A5A7877}"/>
              </a:ext>
            </a:extLst>
          </p:cNvPr>
          <p:cNvSpPr txBox="1"/>
          <p:nvPr/>
        </p:nvSpPr>
        <p:spPr>
          <a:xfrm>
            <a:off x="494730" y="6005015"/>
            <a:ext cx="70877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latin typeface="Times New Roman"/>
                <a:cs typeface="Times"/>
              </a:rPr>
              <a:t>WebAtima</a:t>
            </a:r>
            <a:r>
              <a:rPr lang="en-US">
                <a:latin typeface="Times New Roman"/>
                <a:cs typeface="Times"/>
              </a:rPr>
              <a:t> - C++ library for calculation of energy deposition</a:t>
            </a:r>
            <a:endParaRPr lang="en-US">
              <a:latin typeface="Times New Roman"/>
              <a:cs typeface="Times New Roman"/>
            </a:endParaRPr>
          </a:p>
          <a:p>
            <a:r>
              <a:rPr lang="en-US">
                <a:latin typeface="Times New Roman"/>
                <a:cs typeface="Times"/>
              </a:rPr>
              <a:t> of the particle passing through a matter.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D017FD4-12F1-B6D6-51D7-23B244F6B1CC}"/>
              </a:ext>
            </a:extLst>
          </p:cNvPr>
          <p:cNvSpPr/>
          <p:nvPr/>
        </p:nvSpPr>
        <p:spPr>
          <a:xfrm>
            <a:off x="749943" y="2305291"/>
            <a:ext cx="2247420" cy="954911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5" descr="Diagram&#10;&#10;Description automatically generated">
            <a:extLst>
              <a:ext uri="{FF2B5EF4-FFF2-40B4-BE49-F238E27FC236}">
                <a16:creationId xmlns:a16="http://schemas.microsoft.com/office/drawing/2014/main" id="{515767B5-B021-5F59-3424-1BD4368F41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8631" y="4354061"/>
            <a:ext cx="1761545" cy="21118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AF1B25-76FD-35A7-14AB-E813924F77E9}"/>
              </a:ext>
            </a:extLst>
          </p:cNvPr>
          <p:cNvSpPr txBox="1"/>
          <p:nvPr/>
        </p:nvSpPr>
        <p:spPr>
          <a:xfrm>
            <a:off x="3129988" y="2377633"/>
            <a:ext cx="30841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Z is atomic number of target</a:t>
            </a:r>
          </a:p>
          <a:p>
            <a:r>
              <a:rPr lang="en-US">
                <a:cs typeface="Calibri"/>
              </a:rPr>
              <a:t>And z is for projectile. </a:t>
            </a:r>
          </a:p>
        </p:txBody>
      </p:sp>
    </p:spTree>
    <p:extLst>
      <p:ext uri="{BB962C8B-B14F-4D97-AF65-F5344CB8AC3E}">
        <p14:creationId xmlns:p14="http://schemas.microsoft.com/office/powerpoint/2010/main" val="360372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A841-547E-1DF5-4B34-6C4E52ED6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83" y="116899"/>
            <a:ext cx="10515600" cy="1325563"/>
          </a:xfrm>
        </p:spPr>
        <p:txBody>
          <a:bodyPr/>
          <a:lstStyle/>
          <a:p>
            <a:r>
              <a:rPr lang="en-US">
                <a:solidFill>
                  <a:srgbClr val="2A4A82"/>
                </a:solidFill>
                <a:latin typeface="Times New Roman"/>
                <a:ea typeface="+mj-lt"/>
                <a:cs typeface="+mj-lt"/>
              </a:rPr>
              <a:t>Ionization chamber </a:t>
            </a:r>
            <a:endParaRPr lang="en-US">
              <a:solidFill>
                <a:srgbClr val="2A4A82"/>
              </a:solidFill>
              <a:latin typeface="Times New Roman"/>
              <a:cs typeface="Calibri Light"/>
            </a:endParaRPr>
          </a:p>
        </p:txBody>
      </p:sp>
      <p:pic>
        <p:nvPicPr>
          <p:cNvPr id="3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DB25447F-BC62-ED22-8C12-AA16365DE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17" y="3925683"/>
            <a:ext cx="5588245" cy="2038553"/>
          </a:xfrm>
          <a:prstGeom prst="rect">
            <a:avLst/>
          </a:prstGeom>
        </p:spPr>
      </p:pic>
      <p:pic>
        <p:nvPicPr>
          <p:cNvPr id="15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F23B9258-29E4-93E6-89E8-AE2B99A75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47" y="1762259"/>
            <a:ext cx="2400300" cy="11144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A68EDF-8EFE-D799-BBAB-393858D0ECE4}"/>
              </a:ext>
            </a:extLst>
          </p:cNvPr>
          <p:cNvSpPr txBox="1"/>
          <p:nvPr/>
        </p:nvSpPr>
        <p:spPr>
          <a:xfrm>
            <a:off x="491887" y="1307874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Times New Roman"/>
                <a:ea typeface="Calibri"/>
                <a:cs typeface="Calibri"/>
              </a:rPr>
              <a:t>Bethe Bloch formula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C52431AA-0F51-F549-3E6B-7E2DE0852CB1}"/>
              </a:ext>
            </a:extLst>
          </p:cNvPr>
          <p:cNvSpPr/>
          <p:nvPr/>
        </p:nvSpPr>
        <p:spPr>
          <a:xfrm>
            <a:off x="701715" y="1861595"/>
            <a:ext cx="1765140" cy="1109240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0A2CEB5-72A2-21A5-13FC-7739F0EA4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3092" y="2250194"/>
            <a:ext cx="2579079" cy="1434558"/>
          </a:xfrm>
          <a:prstGeom prst="rect">
            <a:avLst/>
          </a:prstGeom>
        </p:spPr>
      </p:pic>
      <p:pic>
        <p:nvPicPr>
          <p:cNvPr id="8" name="Picture 8" descr="Graphical user interface, histogram&#10;&#10;Description automatically generated">
            <a:extLst>
              <a:ext uri="{FF2B5EF4-FFF2-40B4-BE49-F238E27FC236}">
                <a16:creationId xmlns:a16="http://schemas.microsoft.com/office/drawing/2014/main" id="{C01C1BA5-3A3D-B78C-997C-53AAFA75F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165419" y="3494309"/>
            <a:ext cx="6024682" cy="3068477"/>
          </a:xfrm>
        </p:spPr>
      </p:pic>
      <p:pic>
        <p:nvPicPr>
          <p:cNvPr id="9" name="Picture 9" descr="Graphical user interface, histogram&#10;&#10;Description automatically generated">
            <a:extLst>
              <a:ext uri="{FF2B5EF4-FFF2-40B4-BE49-F238E27FC236}">
                <a16:creationId xmlns:a16="http://schemas.microsoft.com/office/drawing/2014/main" id="{E57523FC-3B1C-D02D-1058-34C8224B37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6197" y="183884"/>
            <a:ext cx="6157731" cy="316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8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pt">
  <a:themeElements>
    <a:clrScheme name="Colors CERN">
      <a:dk1>
        <a:srgbClr val="0C377B"/>
      </a:dk1>
      <a:lt1>
        <a:srgbClr val="FFFFFF"/>
      </a:lt1>
      <a:dk2>
        <a:srgbClr val="0C377B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ppt</vt:lpstr>
      <vt:lpstr>Geant4 simulation of the response of a veto detector with various beam energies for the measurement of charge-changing cross-section (CCCS) of 12C on a carbon target </vt:lpstr>
      <vt:lpstr>Outline</vt:lpstr>
      <vt:lpstr>Charge-distribution radius </vt:lpstr>
      <vt:lpstr>PowerPoint Presentation</vt:lpstr>
      <vt:lpstr>Charge-changing cross section (CCCS) </vt:lpstr>
      <vt:lpstr>Glauber Model</vt:lpstr>
      <vt:lpstr>Simulation setup</vt:lpstr>
      <vt:lpstr>Threshold of veto energy </vt:lpstr>
      <vt:lpstr>Ionization chamber </vt:lpstr>
      <vt:lpstr>CCCS Results – with veto cut</vt:lpstr>
      <vt:lpstr>CCCS Results – without veto cut</vt:lpstr>
      <vt:lpstr>CCCS Results – veto detector                            taken out</vt:lpstr>
      <vt:lpstr>Conclusion</vt:lpstr>
      <vt:lpstr>Future work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2023-05-13T06:24:08Z</dcterms:created>
  <dcterms:modified xsi:type="dcterms:W3CDTF">2023-05-15T09:37:04Z</dcterms:modified>
</cp:coreProperties>
</file>