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1391" r:id="rId2"/>
    <p:sldId id="1320" r:id="rId3"/>
    <p:sldId id="1393" r:id="rId4"/>
    <p:sldId id="1394" r:id="rId5"/>
    <p:sldId id="1395" r:id="rId6"/>
    <p:sldId id="1415" r:id="rId7"/>
    <p:sldId id="1420" r:id="rId8"/>
    <p:sldId id="1417" r:id="rId9"/>
    <p:sldId id="1396" r:id="rId10"/>
    <p:sldId id="1419" r:id="rId11"/>
    <p:sldId id="1422" r:id="rId12"/>
    <p:sldId id="1400" r:id="rId13"/>
    <p:sldId id="1421" r:id="rId14"/>
    <p:sldId id="1416" r:id="rId15"/>
    <p:sldId id="1401" r:id="rId16"/>
    <p:sldId id="1405" r:id="rId17"/>
    <p:sldId id="1406" r:id="rId18"/>
    <p:sldId id="1408" r:id="rId19"/>
    <p:sldId id="1412" r:id="rId20"/>
    <p:sldId id="1413" r:id="rId21"/>
    <p:sldId id="1414" r:id="rId22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388273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777899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167525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557151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1948129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337755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2727381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117007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000099"/>
    <a:srgbClr val="DCDBDF"/>
    <a:srgbClr val="006600"/>
    <a:srgbClr val="666633"/>
    <a:srgbClr val="336600"/>
    <a:srgbClr val="FFFF6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3" autoAdjust="0"/>
    <p:restoredTop sz="87266" autoAdjust="0"/>
  </p:normalViewPr>
  <p:slideViewPr>
    <p:cSldViewPr snapToGrid="0">
      <p:cViewPr varScale="1">
        <p:scale>
          <a:sx n="100" d="100"/>
          <a:sy n="100" d="100"/>
        </p:scale>
        <p:origin x="739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74" y="2550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ika Kumari" userId="451e5c47c29a2ce9" providerId="LiveId" clId="{8CC9529C-3E4D-4BC9-88AC-3F7683049DBB}"/>
    <pc:docChg chg="undo custSel addSld modSld">
      <pc:chgData name="Ritika Kumari" userId="451e5c47c29a2ce9" providerId="LiveId" clId="{8CC9529C-3E4D-4BC9-88AC-3F7683049DBB}" dt="2023-01-28T05:57:23.175" v="164" actId="12"/>
      <pc:docMkLst>
        <pc:docMk/>
      </pc:docMkLst>
      <pc:sldChg chg="modSp mod">
        <pc:chgData name="Ritika Kumari" userId="451e5c47c29a2ce9" providerId="LiveId" clId="{8CC9529C-3E4D-4BC9-88AC-3F7683049DBB}" dt="2023-01-28T05:50:34.245" v="71" actId="20577"/>
        <pc:sldMkLst>
          <pc:docMk/>
          <pc:sldMk cId="2855867928" sldId="1320"/>
        </pc:sldMkLst>
        <pc:spChg chg="mod">
          <ac:chgData name="Ritika Kumari" userId="451e5c47c29a2ce9" providerId="LiveId" clId="{8CC9529C-3E4D-4BC9-88AC-3F7683049DBB}" dt="2023-01-28T05:50:34.245" v="71" actId="20577"/>
          <ac:spMkLst>
            <pc:docMk/>
            <pc:sldMk cId="2855867928" sldId="1320"/>
            <ac:spMk id="3" creationId="{00000000-0000-0000-0000-000000000000}"/>
          </ac:spMkLst>
        </pc:spChg>
      </pc:sldChg>
      <pc:sldChg chg="modSp mod">
        <pc:chgData name="Ritika Kumari" userId="451e5c47c29a2ce9" providerId="LiveId" clId="{8CC9529C-3E4D-4BC9-88AC-3F7683049DBB}" dt="2023-01-28T05:38:53.210" v="13" actId="20577"/>
        <pc:sldMkLst>
          <pc:docMk/>
          <pc:sldMk cId="3478195234" sldId="1417"/>
        </pc:sldMkLst>
        <pc:spChg chg="mod">
          <ac:chgData name="Ritika Kumari" userId="451e5c47c29a2ce9" providerId="LiveId" clId="{8CC9529C-3E4D-4BC9-88AC-3F7683049DBB}" dt="2023-01-28T05:38:53.210" v="13" actId="20577"/>
          <ac:spMkLst>
            <pc:docMk/>
            <pc:sldMk cId="3478195234" sldId="1417"/>
            <ac:spMk id="2" creationId="{00000000-0000-0000-0000-000000000000}"/>
          </ac:spMkLst>
        </pc:spChg>
      </pc:sldChg>
      <pc:sldChg chg="modSp mod">
        <pc:chgData name="Ritika Kumari" userId="451e5c47c29a2ce9" providerId="LiveId" clId="{8CC9529C-3E4D-4BC9-88AC-3F7683049DBB}" dt="2023-01-28T05:51:57.347" v="75" actId="20577"/>
        <pc:sldMkLst>
          <pc:docMk/>
          <pc:sldMk cId="2297778402" sldId="1419"/>
        </pc:sldMkLst>
        <pc:spChg chg="mod">
          <ac:chgData name="Ritika Kumari" userId="451e5c47c29a2ce9" providerId="LiveId" clId="{8CC9529C-3E4D-4BC9-88AC-3F7683049DBB}" dt="2023-01-28T05:51:57.347" v="75" actId="20577"/>
          <ac:spMkLst>
            <pc:docMk/>
            <pc:sldMk cId="2297778402" sldId="1419"/>
            <ac:spMk id="3" creationId="{D34A5D98-BF21-A92B-EFAE-E3DAD00500A1}"/>
          </ac:spMkLst>
        </pc:spChg>
      </pc:sldChg>
      <pc:sldChg chg="addSp delSp modSp new mod">
        <pc:chgData name="Ritika Kumari" userId="451e5c47c29a2ce9" providerId="LiveId" clId="{8CC9529C-3E4D-4BC9-88AC-3F7683049DBB}" dt="2023-01-28T05:51:02.656" v="74" actId="1076"/>
        <pc:sldMkLst>
          <pc:docMk/>
          <pc:sldMk cId="4145791985" sldId="1421"/>
        </pc:sldMkLst>
        <pc:spChg chg="mod">
          <ac:chgData name="Ritika Kumari" userId="451e5c47c29a2ce9" providerId="LiveId" clId="{8CC9529C-3E4D-4BC9-88AC-3F7683049DBB}" dt="2023-01-28T05:50:05.897" v="46" actId="20577"/>
          <ac:spMkLst>
            <pc:docMk/>
            <pc:sldMk cId="4145791985" sldId="1421"/>
            <ac:spMk id="2" creationId="{8B55FED5-5D09-3FA8-50F3-CEC44353DE00}"/>
          </ac:spMkLst>
        </pc:spChg>
        <pc:spChg chg="del">
          <ac:chgData name="Ritika Kumari" userId="451e5c47c29a2ce9" providerId="LiveId" clId="{8CC9529C-3E4D-4BC9-88AC-3F7683049DBB}" dt="2023-01-28T05:50:51.914" v="72"/>
          <ac:spMkLst>
            <pc:docMk/>
            <pc:sldMk cId="4145791985" sldId="1421"/>
            <ac:spMk id="3" creationId="{054C0C75-22EC-EB9E-781B-43A3C6DE9427}"/>
          </ac:spMkLst>
        </pc:spChg>
        <pc:spChg chg="add del mod">
          <ac:chgData name="Ritika Kumari" userId="451e5c47c29a2ce9" providerId="LiveId" clId="{8CC9529C-3E4D-4BC9-88AC-3F7683049DBB}" dt="2023-01-28T05:50:55.271" v="73"/>
          <ac:spMkLst>
            <pc:docMk/>
            <pc:sldMk cId="4145791985" sldId="1421"/>
            <ac:spMk id="4" creationId="{A809506B-2456-0A1D-38C1-C67949B41F55}"/>
          </ac:spMkLst>
        </pc:spChg>
        <pc:picChg chg="add mod">
          <ac:chgData name="Ritika Kumari" userId="451e5c47c29a2ce9" providerId="LiveId" clId="{8CC9529C-3E4D-4BC9-88AC-3F7683049DBB}" dt="2023-01-28T05:51:02.656" v="74" actId="1076"/>
          <ac:picMkLst>
            <pc:docMk/>
            <pc:sldMk cId="4145791985" sldId="1421"/>
            <ac:picMk id="5" creationId="{2119BC74-1FCF-0E5C-09DD-129B729F53B1}"/>
          </ac:picMkLst>
        </pc:picChg>
      </pc:sldChg>
      <pc:sldChg chg="modSp new mod">
        <pc:chgData name="Ritika Kumari" userId="451e5c47c29a2ce9" providerId="LiveId" clId="{8CC9529C-3E4D-4BC9-88AC-3F7683049DBB}" dt="2023-01-28T05:57:23.175" v="164" actId="12"/>
        <pc:sldMkLst>
          <pc:docMk/>
          <pc:sldMk cId="3956272979" sldId="1422"/>
        </pc:sldMkLst>
        <pc:spChg chg="mod">
          <ac:chgData name="Ritika Kumari" userId="451e5c47c29a2ce9" providerId="LiveId" clId="{8CC9529C-3E4D-4BC9-88AC-3F7683049DBB}" dt="2023-01-28T05:55:50.983" v="153" actId="20577"/>
          <ac:spMkLst>
            <pc:docMk/>
            <pc:sldMk cId="3956272979" sldId="1422"/>
            <ac:spMk id="2" creationId="{8F948D18-52D1-1FD3-CC36-B17970DE325F}"/>
          </ac:spMkLst>
        </pc:spChg>
        <pc:spChg chg="mod">
          <ac:chgData name="Ritika Kumari" userId="451e5c47c29a2ce9" providerId="LiveId" clId="{8CC9529C-3E4D-4BC9-88AC-3F7683049DBB}" dt="2023-01-28T05:57:23.175" v="164" actId="12"/>
          <ac:spMkLst>
            <pc:docMk/>
            <pc:sldMk cId="3956272979" sldId="1422"/>
            <ac:spMk id="3" creationId="{1A2F7BD8-0D4D-75ED-1B32-C062F57471F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62658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925" y="8861425"/>
            <a:ext cx="2836863" cy="481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U1.</a:t>
            </a:r>
            <a:fld id="{9B33F9C5-F45A-497A-BB3A-D08F23AAE9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85790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355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fld id="{BD800C83-4C79-4150-9A26-6D9FADE0E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24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388273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777899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167525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557151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1947686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223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760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298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8A4293-AE71-495D-828F-3934B323B756}" type="slidenum">
              <a:rPr lang="en-US" sz="1200" b="0">
                <a:cs typeface="+mn-cs"/>
              </a:rPr>
              <a:pPr algn="r" eaLnBrk="0" hangingPunct="0">
                <a:defRPr/>
              </a:pPr>
              <a:t>1</a:t>
            </a:fld>
            <a:endParaRPr lang="en-US" sz="1200" b="0" dirty="0">
              <a:cs typeface="+mn-cs"/>
            </a:endParaRPr>
          </a:p>
        </p:txBody>
      </p:sp>
      <p:sp>
        <p:nvSpPr>
          <p:cNvPr id="17101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/>
              <a:t>© Bharati Vidyapeeth’s Institute of Computer Applications and Management, New Delhi-63, by Dr. Sunil Pratap Singh</a:t>
            </a:r>
          </a:p>
        </p:txBody>
      </p:sp>
      <p:sp>
        <p:nvSpPr>
          <p:cNvPr id="171014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endParaRPr lang="en-US" sz="1200" b="0"/>
          </a:p>
        </p:txBody>
      </p:sp>
      <p:sp>
        <p:nvSpPr>
          <p:cNvPr id="171015" name="Date Placeholder 9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/>
              <a:t>Enterprise Computing with Java (MCA-305)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B34B0-5B92-44DD-B1C3-4F0D69E8AB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74009" y="42863"/>
            <a:ext cx="1995982" cy="81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1" y="4899422"/>
            <a:ext cx="914400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Institute of Computer Applications and Management</a:t>
            </a:r>
            <a:r>
              <a:rPr lang="en-US" sz="900" baseline="0" dirty="0">
                <a:solidFill>
                  <a:schemeClr val="bg1"/>
                </a:solidFill>
                <a:latin typeface="Arial" charset="0"/>
              </a:rPr>
              <a:t> (GGS IP University)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New Delhi,</a:t>
            </a:r>
            <a:r>
              <a:rPr lang="en-US" sz="900" baseline="0" dirty="0">
                <a:solidFill>
                  <a:schemeClr val="bg1"/>
                </a:solidFill>
                <a:latin typeface="Arial" charset="0"/>
              </a:rPr>
              <a:t> India</a:t>
            </a:r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6" name="Group 36"/>
          <p:cNvGrpSpPr>
            <a:grpSpLocks/>
          </p:cNvGrpSpPr>
          <p:nvPr userDrawn="1"/>
        </p:nvGrpSpPr>
        <p:grpSpPr bwMode="auto">
          <a:xfrm>
            <a:off x="0" y="956073"/>
            <a:ext cx="9144000" cy="153590"/>
            <a:chOff x="0" y="803"/>
            <a:chExt cx="5760" cy="129"/>
          </a:xfrm>
        </p:grpSpPr>
        <p:sp>
          <p:nvSpPr>
            <p:cNvPr id="7" name="Rectangle 31"/>
            <p:cNvSpPr>
              <a:spLocks noChangeArrowheads="1"/>
            </p:cNvSpPr>
            <p:nvPr userDrawn="1"/>
          </p:nvSpPr>
          <p:spPr bwMode="auto">
            <a:xfrm>
              <a:off x="0" y="803"/>
              <a:ext cx="5760" cy="91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5"/>
            <p:cNvSpPr>
              <a:spLocks noChangeArrowheads="1"/>
            </p:cNvSpPr>
            <p:nvPr userDrawn="1"/>
          </p:nvSpPr>
          <p:spPr bwMode="auto">
            <a:xfrm>
              <a:off x="0" y="905"/>
              <a:ext cx="5760" cy="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9185" y="2007396"/>
            <a:ext cx="6400800" cy="2037160"/>
          </a:xfrm>
        </p:spPr>
        <p:txBody>
          <a:bodyPr/>
          <a:lstStyle>
            <a:lvl1pPr marL="0" indent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4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46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938" y="205982"/>
            <a:ext cx="2176097" cy="4473178"/>
          </a:xfrm>
          <a:prstGeom prst="rect">
            <a:avLst/>
          </a:prstGeom>
        </p:spPr>
        <p:txBody>
          <a:bodyPr vert="eaVert"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254" y="205982"/>
            <a:ext cx="6392008" cy="44731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301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52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27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760812"/>
            <a:ext cx="4284785" cy="1901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2776542"/>
            <a:ext cx="4284785" cy="1902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19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79131" y="4899423"/>
            <a:ext cx="7904285" cy="2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Bharati Vidyapeeth’s Institute of Computer Applications and Management, New Delhi-63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7536474" y="4894660"/>
            <a:ext cx="145805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A6B1CB2-903B-4B35-95DC-58CD022C002B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 sz="31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700">
                <a:latin typeface="Calibri" pitchFamily="34" charset="0"/>
                <a:cs typeface="Calibri" pitchFamily="34" charset="0"/>
              </a:defRPr>
            </a:lvl3pPr>
            <a:lvl4pPr>
              <a:defRPr sz="17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417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3305179"/>
            <a:ext cx="7772400" cy="1021556"/>
          </a:xfrm>
          <a:prstGeom prst="rect">
            <a:avLst/>
          </a:prstGeom>
        </p:spPr>
        <p:txBody>
          <a:bodyPr lIns="77907" tIns="38953" rIns="77907" bIns="38953"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538" indent="0">
              <a:buNone/>
              <a:defRPr sz="1500"/>
            </a:lvl2pPr>
            <a:lvl3pPr marL="779074" indent="0">
              <a:buNone/>
              <a:defRPr sz="1400"/>
            </a:lvl3pPr>
            <a:lvl4pPr marL="1168612" indent="0">
              <a:buNone/>
              <a:defRPr sz="1200"/>
            </a:lvl4pPr>
            <a:lvl5pPr marL="1558149" indent="0">
              <a:buNone/>
              <a:defRPr sz="1200"/>
            </a:lvl5pPr>
            <a:lvl6pPr marL="1947686" indent="0">
              <a:buNone/>
              <a:defRPr sz="1200"/>
            </a:lvl6pPr>
            <a:lvl7pPr marL="2337223" indent="0">
              <a:buNone/>
              <a:defRPr sz="1200"/>
            </a:lvl7pPr>
            <a:lvl8pPr marL="2726760" indent="0">
              <a:buNone/>
              <a:defRPr sz="1200"/>
            </a:lvl8pPr>
            <a:lvl9pPr marL="311629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7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9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066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066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3" y="1151338"/>
            <a:ext cx="4041531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3" y="1631156"/>
            <a:ext cx="4041531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1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26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5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435" cy="871538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04792"/>
            <a:ext cx="5111262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435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8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3600453"/>
            <a:ext cx="5486400" cy="425054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38" indent="0">
              <a:buNone/>
              <a:defRPr sz="2400"/>
            </a:lvl2pPr>
            <a:lvl3pPr marL="779074" indent="0">
              <a:buNone/>
              <a:defRPr sz="2000"/>
            </a:lvl3pPr>
            <a:lvl4pPr marL="1168612" indent="0">
              <a:buNone/>
              <a:defRPr sz="1700"/>
            </a:lvl4pPr>
            <a:lvl5pPr marL="1558149" indent="0">
              <a:buNone/>
              <a:defRPr sz="1700"/>
            </a:lvl5pPr>
            <a:lvl6pPr marL="1947686" indent="0">
              <a:buNone/>
              <a:defRPr sz="1700"/>
            </a:lvl6pPr>
            <a:lvl7pPr marL="2337223" indent="0">
              <a:buNone/>
              <a:defRPr sz="1700"/>
            </a:lvl7pPr>
            <a:lvl8pPr marL="2726760" indent="0">
              <a:buNone/>
              <a:defRPr sz="1700"/>
            </a:lvl8pPr>
            <a:lvl9pPr marL="3116298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4025507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3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254" y="760810"/>
            <a:ext cx="8708781" cy="39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07" tIns="38953" rIns="77907" bIns="38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34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29" name="Text Box 35"/>
          <p:cNvSpPr txBox="1">
            <a:spLocks noChangeArrowheads="1"/>
          </p:cNvSpPr>
          <p:nvPr userDrawn="1"/>
        </p:nvSpPr>
        <p:spPr bwMode="auto">
          <a:xfrm>
            <a:off x="79131" y="4899423"/>
            <a:ext cx="839812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Institute of Computer Applications and Management, New Delhi-63</a:t>
            </a:r>
          </a:p>
        </p:txBody>
      </p:sp>
      <p:sp>
        <p:nvSpPr>
          <p:cNvPr id="1030" name="Text Box 36"/>
          <p:cNvSpPr txBox="1">
            <a:spLocks noChangeArrowheads="1"/>
          </p:cNvSpPr>
          <p:nvPr userDrawn="1"/>
        </p:nvSpPr>
        <p:spPr bwMode="auto">
          <a:xfrm>
            <a:off x="8355623" y="4898231"/>
            <a:ext cx="756138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        </a:t>
            </a:r>
            <a:fld id="{7BC114B6-CE80-4BD5-993F-F40388ADC9E8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Text Box 37"/>
          <p:cNvSpPr txBox="1">
            <a:spLocks noChangeArrowheads="1"/>
          </p:cNvSpPr>
          <p:nvPr userDrawn="1"/>
        </p:nvSpPr>
        <p:spPr bwMode="auto">
          <a:xfrm>
            <a:off x="1613388" y="840582"/>
            <a:ext cx="7413381" cy="44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IN" b="0"/>
          </a:p>
        </p:txBody>
      </p:sp>
      <p:sp>
        <p:nvSpPr>
          <p:cNvPr id="1032" name="Rectangle 40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3" name="Rectangle 41"/>
          <p:cNvSpPr>
            <a:spLocks noChangeArrowheads="1"/>
          </p:cNvSpPr>
          <p:nvPr userDrawn="1"/>
        </p:nvSpPr>
        <p:spPr bwMode="auto">
          <a:xfrm>
            <a:off x="0" y="631032"/>
            <a:ext cx="9144000" cy="3214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4" name="Rectangle 43"/>
          <p:cNvSpPr>
            <a:spLocks noChangeArrowheads="1"/>
          </p:cNvSpPr>
          <p:nvPr userDrawn="1"/>
        </p:nvSpPr>
        <p:spPr bwMode="auto">
          <a:xfrm>
            <a:off x="1496158" y="0"/>
            <a:ext cx="7647842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6" name="Rectangle 45"/>
          <p:cNvSpPr>
            <a:spLocks noChangeArrowheads="1"/>
          </p:cNvSpPr>
          <p:nvPr userDrawn="1"/>
        </p:nvSpPr>
        <p:spPr bwMode="auto">
          <a:xfrm>
            <a:off x="1333500" y="0"/>
            <a:ext cx="7810500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7" name="Rectangle 46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9" name="Rectangle 48"/>
          <p:cNvSpPr>
            <a:spLocks noChangeArrowheads="1"/>
          </p:cNvSpPr>
          <p:nvPr userDrawn="1"/>
        </p:nvSpPr>
        <p:spPr bwMode="auto">
          <a:xfrm>
            <a:off x="0" y="574476"/>
            <a:ext cx="9144000" cy="54174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pic>
        <p:nvPicPr>
          <p:cNvPr id="1042" name="Picture 5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970" y="10217"/>
            <a:ext cx="1190855" cy="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  <p:sldLayoutId id="2147484690" r:id="rId12"/>
    <p:sldLayoutId id="2147484691" r:id="rId13"/>
    <p:sldLayoutId id="214748469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5pPr>
      <a:lvl6pPr marL="389538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6pPr>
      <a:lvl7pPr marL="779074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7pPr>
      <a:lvl8pPr marL="1168612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8pPr>
      <a:lvl9pPr marL="1558149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9pPr>
    </p:titleStyle>
    <p:bodyStyle>
      <a:lvl1pPr marL="290867" indent="-29086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1790" indent="-24216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72712" indent="-193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900">
          <a:solidFill>
            <a:srgbClr val="993300"/>
          </a:solidFill>
          <a:latin typeface="+mn-lt"/>
          <a:cs typeface="+mn-cs"/>
        </a:defRPr>
      </a:lvl3pPr>
      <a:lvl4pPr marL="1362338" indent="-19346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rgbClr val="000099"/>
          </a:solidFill>
          <a:latin typeface="+mn-lt"/>
          <a:cs typeface="+mn-cs"/>
        </a:defRPr>
      </a:lvl4pPr>
      <a:lvl5pPr marL="1751964" indent="-19346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5pPr>
      <a:lvl6pPr marL="2142455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6pPr>
      <a:lvl7pPr marL="2531992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7pPr>
      <a:lvl8pPr marL="2921529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8pPr>
      <a:lvl9pPr marL="3311066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3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074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12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149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686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223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76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29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Zg49z76cLw&amp;t=1215s" TargetMode="External"/><Relationship Id="rId2" Type="http://schemas.openxmlformats.org/officeDocument/2006/relationships/hyperlink" Target="https://pygam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6xMBig-pP4&amp;list=PLzMcBGfZo4-lp3jAExUCewBfMx3UZFkh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04659" y="1087483"/>
            <a:ext cx="8323385" cy="37976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MINOR PROJECT – </a:t>
            </a:r>
            <a:r>
              <a:rPr lang="en-US" sz="2800" b="1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IIl</a:t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ON</a:t>
            </a:r>
            <a:br>
              <a:rPr lang="en-US" sz="32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3200" b="1" dirty="0">
                <a:solidFill>
                  <a:srgbClr val="C00000"/>
                </a:solidFill>
                <a:latin typeface="+mn-lt"/>
                <a:cs typeface="Arial" charset="0"/>
              </a:rPr>
              <a:t>FLAPPY BIRD</a:t>
            </a:r>
            <a:br>
              <a:rPr lang="en-US" sz="3200" b="1" dirty="0">
                <a:solidFill>
                  <a:srgbClr val="C00000"/>
                </a:solidFill>
                <a:latin typeface="+mn-lt"/>
                <a:cs typeface="Arial" charset="0"/>
              </a:rPr>
            </a:br>
            <a:r>
              <a:rPr lang="en-US" sz="3200" b="1" dirty="0">
                <a:solidFill>
                  <a:srgbClr val="0000CC"/>
                </a:solidFill>
                <a:latin typeface="+mn-lt"/>
                <a:cs typeface="Arial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charset="0"/>
              </a:rPr>
              <a:t>(MCA – III SEMESTER; BATCH 2021-23)</a:t>
            </a:r>
            <a:b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br>
              <a:rPr lang="en-US" sz="3100" b="1" dirty="0">
                <a:solidFill>
                  <a:schemeClr val="tx1"/>
                </a:solidFill>
                <a:latin typeface="+mn-lt"/>
                <a:cs typeface="Arial" charset="0"/>
              </a:rPr>
            </a:br>
            <a:endParaRPr lang="en-US" b="1" i="1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-5861" y="3779547"/>
            <a:ext cx="3828561" cy="81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Internal Guide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latin typeface="Arial" charset="0"/>
              </a:rPr>
              <a:t>Dr. Sunil Pratap Singh</a:t>
            </a:r>
          </a:p>
          <a:p>
            <a:pPr algn="ctr"/>
            <a:r>
              <a:rPr lang="en-US" sz="1600" dirty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(Asst. Prof., BVICAM, New Delhi)</a:t>
            </a:r>
          </a:p>
        </p:txBody>
      </p:sp>
      <p:sp>
        <p:nvSpPr>
          <p:cNvPr id="2" name="Rectangle 1"/>
          <p:cNvSpPr/>
          <p:nvPr/>
        </p:nvSpPr>
        <p:spPr>
          <a:xfrm>
            <a:off x="2988772" y="4531192"/>
            <a:ext cx="31078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Date of Presentation :- 28/01/23</a:t>
            </a:r>
            <a:endParaRPr lang="en-IN" sz="1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5439" y="3779547"/>
            <a:ext cx="3828561" cy="57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Presentation by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latin typeface="+mn-lt"/>
                <a:ea typeface="Times New Roman" panose="02020603050405020304" pitchFamily="18" charset="0"/>
              </a:rPr>
              <a:t>RITIKA KUMARI (00635304421)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026" name="Picture 2" descr="Guru Gobind Singh Indraprastha Universit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8" y="3120372"/>
            <a:ext cx="1209489" cy="10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51C9-45E9-FFAD-1341-CCB486E6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Algorithm: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5D98-BF21-A92B-EFAE-E3DAD005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515"/>
              </a:spcBef>
            </a:pPr>
            <a:r>
              <a:rPr lang="en-US" sz="2000" spc="-5" dirty="0">
                <a:latin typeface="Arial MT"/>
                <a:cs typeface="Arial MT"/>
              </a:rPr>
              <a:t>Step</a:t>
            </a:r>
            <a:r>
              <a:rPr lang="en-US" sz="2000" spc="-3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1:</a:t>
            </a:r>
            <a:r>
              <a:rPr lang="en-US" sz="2000" spc="-3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Start</a:t>
            </a:r>
            <a:endParaRPr lang="en-US" sz="2000" dirty="0">
              <a:latin typeface="Arial MT"/>
              <a:cs typeface="Arial MT"/>
            </a:endParaRPr>
          </a:p>
          <a:p>
            <a:pPr marL="38100" marR="30480">
              <a:lnSpc>
                <a:spcPts val="4540"/>
              </a:lnSpc>
              <a:spcBef>
                <a:spcPts val="390"/>
              </a:spcBef>
            </a:pPr>
            <a:r>
              <a:rPr lang="en-US" sz="2000" spc="-5" dirty="0">
                <a:latin typeface="Arial MT"/>
                <a:cs typeface="Arial MT"/>
              </a:rPr>
              <a:t>Step</a:t>
            </a:r>
            <a:r>
              <a:rPr lang="en-US" sz="2000" spc="-2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2:</a:t>
            </a:r>
            <a:r>
              <a:rPr lang="en-US" sz="2000" spc="-2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Run</a:t>
            </a:r>
            <a:r>
              <a:rPr lang="en-US" sz="2000" spc="-2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the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main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Loop </a:t>
            </a:r>
            <a:r>
              <a:rPr lang="en-US" sz="2000" spc="-710" dirty="0">
                <a:latin typeface="Arial MT"/>
                <a:cs typeface="Arial MT"/>
              </a:rPr>
              <a:t> </a:t>
            </a:r>
          </a:p>
          <a:p>
            <a:pPr marL="38100" marR="30480">
              <a:lnSpc>
                <a:spcPts val="4540"/>
              </a:lnSpc>
              <a:spcBef>
                <a:spcPts val="390"/>
              </a:spcBef>
            </a:pPr>
            <a:r>
              <a:rPr lang="en-US" sz="2000" spc="-5" dirty="0">
                <a:latin typeface="Arial MT"/>
                <a:cs typeface="Arial MT"/>
              </a:rPr>
              <a:t>Step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3: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Run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the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game</a:t>
            </a:r>
          </a:p>
          <a:p>
            <a:pPr marL="1332865" indent="-215900">
              <a:lnSpc>
                <a:spcPct val="100000"/>
              </a:lnSpc>
              <a:spcBef>
                <a:spcPts val="1030"/>
              </a:spcBef>
              <a:buClr>
                <a:srgbClr val="99CC66"/>
              </a:buClr>
              <a:buSzPct val="75000"/>
              <a:buFont typeface="Symbol"/>
              <a:buChar char=""/>
              <a:tabLst>
                <a:tab pos="1333500" algn="l"/>
              </a:tabLst>
            </a:pPr>
            <a:r>
              <a:rPr lang="en-US" sz="2000" spc="-5" dirty="0">
                <a:latin typeface="Arial MT"/>
                <a:cs typeface="Arial MT"/>
              </a:rPr>
              <a:t>If</a:t>
            </a:r>
            <a:r>
              <a:rPr lang="en-US" sz="2000" spc="-5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loaded:</a:t>
            </a:r>
          </a:p>
          <a:p>
            <a:pPr marL="12066" indent="0">
              <a:spcBef>
                <a:spcPts val="390"/>
              </a:spcBef>
              <a:buClr>
                <a:srgbClr val="99CC66"/>
              </a:buClr>
              <a:buSzPct val="44230"/>
              <a:buNone/>
              <a:tabLst>
                <a:tab pos="227329" algn="l"/>
              </a:tabLst>
            </a:pPr>
            <a:r>
              <a:rPr lang="en-US" sz="2000" dirty="0">
                <a:latin typeface="Arial MT"/>
                <a:cs typeface="Arial MT"/>
              </a:rPr>
              <a:t>                      Draw</a:t>
            </a:r>
            <a:r>
              <a:rPr lang="en-US" sz="2000" spc="-8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Bird</a:t>
            </a:r>
            <a:endParaRPr lang="en-US" sz="2000" dirty="0">
              <a:latin typeface="Arial MT"/>
              <a:cs typeface="Arial MT"/>
            </a:endParaRPr>
          </a:p>
          <a:p>
            <a:pPr marL="0" marR="5080" indent="0">
              <a:lnSpc>
                <a:spcPct val="109300"/>
              </a:lnSpc>
              <a:buNone/>
            </a:pPr>
            <a:r>
              <a:rPr lang="en-US" sz="2000" dirty="0">
                <a:latin typeface="Arial MT"/>
                <a:cs typeface="Arial MT"/>
              </a:rPr>
              <a:t>                      Draw</a:t>
            </a:r>
            <a:r>
              <a:rPr lang="en-US" sz="2000" spc="-8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Background</a:t>
            </a:r>
          </a:p>
          <a:p>
            <a:pPr marL="0" marR="5080" indent="0">
              <a:lnSpc>
                <a:spcPct val="109300"/>
              </a:lnSpc>
              <a:buNone/>
            </a:pPr>
            <a:r>
              <a:rPr lang="en-US" dirty="0">
                <a:latin typeface="Arial MT"/>
                <a:cs typeface="Arial MT"/>
              </a:rPr>
              <a:t>                     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70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Draw</a:t>
            </a:r>
            <a:r>
              <a:rPr lang="en-US" sz="2000" spc="-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Pipes</a:t>
            </a:r>
          </a:p>
          <a:p>
            <a:pPr marL="1332865" indent="-215900">
              <a:lnSpc>
                <a:spcPct val="100000"/>
              </a:lnSpc>
              <a:spcBef>
                <a:spcPts val="1030"/>
              </a:spcBef>
              <a:buClr>
                <a:srgbClr val="99CC66"/>
              </a:buClr>
              <a:buSzPct val="75000"/>
              <a:buFont typeface="Symbol"/>
              <a:buChar char=""/>
              <a:tabLst>
                <a:tab pos="1333500" algn="l"/>
              </a:tabLst>
            </a:pPr>
            <a:endParaRPr lang="en-US" sz="2000" dirty="0">
              <a:latin typeface="Arial MT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7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8D18-52D1-1FD3-CC36-B17970DE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7BD8-0D4D-75ED-1B32-C062F574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90"/>
              </a:spcBef>
            </a:pPr>
            <a:r>
              <a:rPr lang="en-US" sz="2000" spc="-5" dirty="0">
                <a:latin typeface="Arial MT"/>
                <a:cs typeface="Arial MT"/>
              </a:rPr>
              <a:t>Step</a:t>
            </a:r>
            <a:r>
              <a:rPr lang="en-US" sz="2000" spc="-2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4:</a:t>
            </a:r>
            <a:r>
              <a:rPr lang="en-US" sz="2000" spc="-2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While</a:t>
            </a:r>
            <a:r>
              <a:rPr lang="en-US" sz="2000" spc="-2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running:</a:t>
            </a:r>
          </a:p>
          <a:p>
            <a:pPr marL="1036319" indent="-167005">
              <a:lnSpc>
                <a:spcPct val="100000"/>
              </a:lnSpc>
              <a:spcBef>
                <a:spcPts val="1085"/>
              </a:spcBef>
              <a:buClr>
                <a:srgbClr val="99CC66"/>
              </a:buClr>
              <a:buSzPct val="72500"/>
              <a:buFont typeface="Symbol"/>
              <a:buChar char=""/>
              <a:tabLst>
                <a:tab pos="1036955" algn="l"/>
              </a:tabLst>
            </a:pPr>
            <a:r>
              <a:rPr lang="en-US" sz="2000" dirty="0">
                <a:latin typeface="Arial MT"/>
                <a:cs typeface="Arial MT"/>
              </a:rPr>
              <a:t>If</a:t>
            </a:r>
            <a:r>
              <a:rPr lang="en-US" sz="2000" spc="-6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Collision</a:t>
            </a:r>
            <a:r>
              <a:rPr lang="en-US" sz="2000" spc="-5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Detected:</a:t>
            </a:r>
          </a:p>
          <a:p>
            <a:pPr marL="1368425" lvl="1" indent="-166370">
              <a:lnSpc>
                <a:spcPct val="100000"/>
              </a:lnSpc>
              <a:spcBef>
                <a:spcPts val="440"/>
              </a:spcBef>
              <a:buClr>
                <a:srgbClr val="99CC66"/>
              </a:buClr>
              <a:buSzPct val="42500"/>
              <a:buFont typeface="Wingdings"/>
              <a:buChar char=""/>
              <a:tabLst>
                <a:tab pos="1369060" algn="l"/>
              </a:tabLst>
            </a:pPr>
            <a:r>
              <a:rPr lang="en-US" sz="2000" dirty="0">
                <a:latin typeface="Arial MT"/>
                <a:cs typeface="Arial MT"/>
              </a:rPr>
              <a:t>Go</a:t>
            </a:r>
            <a:r>
              <a:rPr lang="en-US" sz="2000" spc="-3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to</a:t>
            </a:r>
            <a:r>
              <a:rPr lang="en-US" sz="2000" spc="-3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Step</a:t>
            </a:r>
            <a:r>
              <a:rPr lang="en-US" sz="2000" spc="-25" dirty="0">
                <a:latin typeface="Arial MT"/>
                <a:cs typeface="Arial MT"/>
              </a:rPr>
              <a:t> </a:t>
            </a:r>
            <a:r>
              <a:rPr lang="en-US" spc="-25" dirty="0">
                <a:latin typeface="Arial MT"/>
                <a:cs typeface="Arial MT"/>
              </a:rPr>
              <a:t>5</a:t>
            </a:r>
            <a:endParaRPr lang="en-US" sz="2000" dirty="0">
              <a:latin typeface="Arial MT"/>
              <a:cs typeface="Arial MT"/>
            </a:endParaRPr>
          </a:p>
          <a:p>
            <a:pPr marL="1202055" indent="0">
              <a:lnSpc>
                <a:spcPct val="100000"/>
              </a:lnSpc>
              <a:spcBef>
                <a:spcPts val="315"/>
              </a:spcBef>
              <a:buClr>
                <a:srgbClr val="99CC66"/>
              </a:buClr>
              <a:buSzPct val="42500"/>
              <a:buNone/>
              <a:tabLst>
                <a:tab pos="1369060" algn="l"/>
              </a:tabLst>
            </a:pPr>
            <a:r>
              <a:rPr lang="en-US" sz="2000" spc="-5" dirty="0">
                <a:latin typeface="Arial MT"/>
                <a:cs typeface="Arial MT"/>
              </a:rPr>
              <a:t>Else:</a:t>
            </a:r>
            <a:endParaRPr lang="en-US" sz="2000" dirty="0">
              <a:latin typeface="Arial MT"/>
              <a:cs typeface="Arial MT"/>
            </a:endParaRPr>
          </a:p>
          <a:p>
            <a:pPr marL="38100" marR="30480" lvl="1" indent="0">
              <a:lnSpc>
                <a:spcPts val="2620"/>
              </a:lnSpc>
              <a:spcBef>
                <a:spcPts val="125"/>
              </a:spcBef>
              <a:buClr>
                <a:srgbClr val="99CC66"/>
              </a:buClr>
              <a:buSzPct val="42500"/>
              <a:buNone/>
              <a:tabLst>
                <a:tab pos="1702435" algn="l"/>
              </a:tabLst>
            </a:pPr>
            <a:r>
              <a:rPr lang="en-US" sz="2000" dirty="0">
                <a:latin typeface="Arial MT"/>
                <a:cs typeface="Arial MT"/>
              </a:rPr>
              <a:t>                     Go</a:t>
            </a:r>
            <a:r>
              <a:rPr lang="en-US" sz="2000" spc="-3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to</a:t>
            </a:r>
            <a:r>
              <a:rPr lang="en-US" sz="2000" spc="-2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Step</a:t>
            </a:r>
            <a:r>
              <a:rPr lang="en-US" sz="2000" spc="-3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3 </a:t>
            </a:r>
            <a:r>
              <a:rPr lang="en-US" sz="2000" spc="-540" dirty="0">
                <a:latin typeface="Arial MT"/>
                <a:cs typeface="Arial MT"/>
              </a:rPr>
              <a:t> </a:t>
            </a:r>
          </a:p>
          <a:p>
            <a:pPr marL="1036319" indent="-167005">
              <a:lnSpc>
                <a:spcPct val="100000"/>
              </a:lnSpc>
              <a:spcBef>
                <a:spcPts val="975"/>
              </a:spcBef>
              <a:buClr>
                <a:srgbClr val="99CC66"/>
              </a:buClr>
              <a:buSzPct val="72500"/>
              <a:buFont typeface="Symbol"/>
              <a:buChar char=""/>
              <a:tabLst>
                <a:tab pos="1036955" algn="l"/>
              </a:tabLst>
            </a:pPr>
            <a:r>
              <a:rPr lang="en-US" sz="2000" spc="-5" dirty="0">
                <a:latin typeface="Arial MT"/>
                <a:cs typeface="Arial MT"/>
              </a:rPr>
              <a:t>Display</a:t>
            </a:r>
            <a:r>
              <a:rPr lang="en-US" sz="2000" spc="-3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Score</a:t>
            </a:r>
          </a:p>
          <a:p>
            <a:pPr marL="1036319" indent="-167005">
              <a:lnSpc>
                <a:spcPct val="100000"/>
              </a:lnSpc>
              <a:spcBef>
                <a:spcPts val="440"/>
              </a:spcBef>
              <a:buClr>
                <a:srgbClr val="99CC66"/>
              </a:buClr>
              <a:buSzPct val="72500"/>
              <a:buFont typeface="Symbol"/>
              <a:buChar char=""/>
              <a:tabLst>
                <a:tab pos="1036955" algn="l"/>
              </a:tabLst>
            </a:pPr>
            <a:r>
              <a:rPr lang="en-US" sz="2000" dirty="0">
                <a:latin typeface="Arial MT"/>
                <a:cs typeface="Arial MT"/>
              </a:rPr>
              <a:t>If</a:t>
            </a:r>
            <a:r>
              <a:rPr lang="en-US" sz="2000" spc="-5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resumed:</a:t>
            </a:r>
          </a:p>
          <a:p>
            <a:pPr marL="38100" marR="405130" lvl="1" indent="0">
              <a:lnSpc>
                <a:spcPct val="109100"/>
              </a:lnSpc>
              <a:spcBef>
                <a:spcPts val="225"/>
              </a:spcBef>
              <a:buClr>
                <a:srgbClr val="99CC66"/>
              </a:buClr>
              <a:buSzPct val="42500"/>
              <a:buNone/>
              <a:tabLst>
                <a:tab pos="1369060" algn="l"/>
              </a:tabLst>
            </a:pPr>
            <a:r>
              <a:rPr lang="en-US" sz="2000" dirty="0">
                <a:latin typeface="Arial MT"/>
                <a:cs typeface="Arial MT"/>
              </a:rPr>
              <a:t>                  Go</a:t>
            </a:r>
            <a:r>
              <a:rPr lang="en-US" sz="2000" spc="-3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to</a:t>
            </a:r>
            <a:r>
              <a:rPr lang="en-US" sz="2000" spc="-3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step</a:t>
            </a:r>
            <a:r>
              <a:rPr lang="en-US" sz="2000" spc="-4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3 </a:t>
            </a:r>
            <a:r>
              <a:rPr lang="en-US" sz="2000" spc="-540" dirty="0">
                <a:latin typeface="Arial MT"/>
                <a:cs typeface="Arial MT"/>
              </a:rPr>
              <a:t> </a:t>
            </a:r>
          </a:p>
          <a:p>
            <a:pPr marL="381000" marR="405130" lvl="1" indent="-342900">
              <a:lnSpc>
                <a:spcPct val="109100"/>
              </a:lnSpc>
              <a:spcBef>
                <a:spcPts val="225"/>
              </a:spcBef>
              <a:buClr>
                <a:srgbClr val="99CC66"/>
              </a:buClr>
              <a:buSzPct val="42500"/>
              <a:tabLst>
                <a:tab pos="1369060" algn="l"/>
              </a:tabLst>
            </a:pPr>
            <a:r>
              <a:rPr lang="en-US" spc="-5" dirty="0">
                <a:latin typeface="Arial MT"/>
                <a:cs typeface="Arial MT"/>
              </a:rPr>
              <a:t>Step 5</a:t>
            </a:r>
            <a:r>
              <a:rPr lang="en-US" dirty="0">
                <a:latin typeface="Arial MT"/>
                <a:cs typeface="Arial MT"/>
              </a:rPr>
              <a:t>:</a:t>
            </a:r>
            <a:r>
              <a:rPr lang="en-US" spc="-2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EXIT</a:t>
            </a:r>
            <a:endParaRPr lang="en-US" dirty="0">
              <a:latin typeface="Arial MT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27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197100"/>
            <a:ext cx="8178800" cy="7366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b="1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90968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ED5-5D09-3FA8-50F3-CEC4435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9BC74-1FCF-0E5C-09DD-129B729F5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471" y="752793"/>
            <a:ext cx="4105738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B06F1-FB01-E722-245D-DCBEB78E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751" y="760413"/>
            <a:ext cx="3875298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9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159000"/>
            <a:ext cx="8305800" cy="6604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  <a:defRPr/>
            </a:pPr>
            <a:r>
              <a:rPr lang="en-US" sz="4000" b="1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91249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Screenshot - 1: </a:t>
            </a:r>
            <a:r>
              <a:rPr lang="en-US" sz="2400" b="1" dirty="0" err="1">
                <a:latin typeface="Times New Roman" panose="02020603050405020304" pitchFamily="18" charset="0"/>
              </a:rPr>
              <a:t>welcomeScreen</a:t>
            </a:r>
            <a:r>
              <a:rPr lang="en-US" sz="2400" b="1" dirty="0">
                <a:latin typeface="Times New Roman" panose="02020603050405020304" pitchFamily="18" charset="0"/>
              </a:rPr>
              <a:t>()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5" t="16456" r="40783" b="20201"/>
          <a:stretch/>
        </p:blipFill>
        <p:spPr>
          <a:xfrm>
            <a:off x="3125613" y="700815"/>
            <a:ext cx="2743200" cy="39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- 2: Pipes and Background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6" t="16456" r="40782" b="20244"/>
          <a:stretch/>
        </p:blipFill>
        <p:spPr>
          <a:xfrm>
            <a:off x="2991546" y="726543"/>
            <a:ext cx="2745023" cy="40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– 3: endgame()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CF81C-7EDB-2524-6C3E-AA8E85CE8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6" t="1341" r="6785" b="3449"/>
          <a:stretch/>
        </p:blipFill>
        <p:spPr>
          <a:xfrm>
            <a:off x="2784806" y="748862"/>
            <a:ext cx="2875016" cy="40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2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Conclusion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97310"/>
            <a:ext cx="8708781" cy="4154090"/>
          </a:xfrm>
        </p:spPr>
        <p:txBody>
          <a:bodyPr/>
          <a:lstStyle/>
          <a:p>
            <a:pPr marL="419734" marR="75565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Flappy </a:t>
            </a:r>
            <a:r>
              <a:rPr lang="en-US" sz="2400" spc="-5" dirty="0"/>
              <a:t>Bird </a:t>
            </a:r>
            <a:r>
              <a:rPr lang="en-US" sz="2400" dirty="0"/>
              <a:t>can be created using any </a:t>
            </a:r>
            <a:r>
              <a:rPr lang="en-US" sz="2400" spc="-5" dirty="0"/>
              <a:t>programming </a:t>
            </a:r>
            <a:r>
              <a:rPr lang="en-US" sz="2400" dirty="0"/>
              <a:t> language. </a:t>
            </a:r>
            <a:r>
              <a:rPr lang="en-US" sz="2400" spc="-25" dirty="0"/>
              <a:t>We </a:t>
            </a:r>
            <a:r>
              <a:rPr lang="en-US" sz="2400" dirty="0"/>
              <a:t>chose the Python language,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en-US" sz="2400" spc="5" dirty="0"/>
              <a:t> </a:t>
            </a:r>
            <a:r>
              <a:rPr lang="en-US" sz="2400" dirty="0"/>
              <a:t>module</a:t>
            </a:r>
            <a:r>
              <a:rPr lang="en-US" sz="2400" spc="-5" dirty="0"/>
              <a:t> </a:t>
            </a:r>
            <a:r>
              <a:rPr lang="en-US" sz="2400" dirty="0"/>
              <a:t>because</a:t>
            </a:r>
            <a:r>
              <a:rPr lang="en-US" sz="2400" spc="-5" dirty="0"/>
              <a:t> it</a:t>
            </a:r>
            <a:r>
              <a:rPr lang="en-US" sz="2400" dirty="0"/>
              <a:t> </a:t>
            </a:r>
            <a:r>
              <a:rPr lang="en-US" sz="2400" spc="-5" dirty="0"/>
              <a:t>is</a:t>
            </a:r>
            <a:r>
              <a:rPr lang="en-US" sz="2400" spc="5" dirty="0"/>
              <a:t> </a:t>
            </a:r>
            <a:r>
              <a:rPr lang="en-US" sz="2400" dirty="0"/>
              <a:t>easy</a:t>
            </a:r>
            <a:r>
              <a:rPr lang="en-US" sz="2400" spc="5" dirty="0"/>
              <a:t> </a:t>
            </a:r>
            <a:r>
              <a:rPr lang="en-US" sz="2400" spc="-5" dirty="0"/>
              <a:t>to</a:t>
            </a:r>
            <a:r>
              <a:rPr lang="en-US" sz="2400" dirty="0"/>
              <a:t> use</a:t>
            </a:r>
            <a:r>
              <a:rPr lang="en-US" sz="2400" spc="-5" dirty="0"/>
              <a:t> </a:t>
            </a:r>
            <a:r>
              <a:rPr lang="en-US" sz="2400" dirty="0"/>
              <a:t>and</a:t>
            </a:r>
            <a:r>
              <a:rPr lang="en-US" sz="2400" spc="-5" dirty="0"/>
              <a:t> is</a:t>
            </a:r>
            <a:r>
              <a:rPr lang="en-US" sz="2400" dirty="0"/>
              <a:t> easy</a:t>
            </a:r>
            <a:r>
              <a:rPr lang="en-US" sz="2400" spc="-5" dirty="0"/>
              <a:t> to</a:t>
            </a:r>
            <a:r>
              <a:rPr lang="en-US" sz="2400" spc="5" dirty="0"/>
              <a:t> </a:t>
            </a:r>
            <a:r>
              <a:rPr lang="en-US" sz="2400" spc="-5" dirty="0"/>
              <a:t>implement </a:t>
            </a:r>
            <a:r>
              <a:rPr lang="en-US" sz="2400" spc="-705" dirty="0"/>
              <a:t> </a:t>
            </a:r>
            <a:r>
              <a:rPr lang="en-US" sz="2400" dirty="0"/>
              <a:t>game</a:t>
            </a:r>
            <a:r>
              <a:rPr lang="en-US" sz="2400" spc="5" dirty="0"/>
              <a:t> </a:t>
            </a:r>
            <a:r>
              <a:rPr lang="en-US" sz="2400" spc="-5" dirty="0"/>
              <a:t>logic</a:t>
            </a:r>
            <a:r>
              <a:rPr lang="en-US" sz="2400" spc="5" dirty="0"/>
              <a:t> </a:t>
            </a:r>
            <a:r>
              <a:rPr lang="en-US" sz="2400" spc="-5" dirty="0"/>
              <a:t>in</a:t>
            </a:r>
            <a:r>
              <a:rPr lang="en-US" sz="2400" spc="10" dirty="0"/>
              <a:t> </a:t>
            </a:r>
            <a:r>
              <a:rPr lang="en-US" sz="2400" dirty="0" err="1"/>
              <a:t>pygame</a:t>
            </a:r>
            <a:r>
              <a:rPr lang="en-US" sz="2400" dirty="0"/>
              <a:t>.</a:t>
            </a:r>
          </a:p>
          <a:p>
            <a:pPr marL="419734" marR="5080">
              <a:lnSpc>
                <a:spcPct val="100200"/>
              </a:lnSpc>
              <a:spcBef>
                <a:spcPts val="1420"/>
              </a:spcBef>
            </a:pPr>
            <a:r>
              <a:rPr lang="en-US" sz="2400" dirty="0"/>
              <a:t>Our project </a:t>
            </a:r>
            <a:r>
              <a:rPr lang="en-US" sz="2400" spc="-5" dirty="0"/>
              <a:t>is </a:t>
            </a:r>
            <a:r>
              <a:rPr lang="en-US" sz="2400" dirty="0"/>
              <a:t>2D game, as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en-US" sz="2400" spc="-5" dirty="0"/>
              <a:t>is </a:t>
            </a:r>
            <a:r>
              <a:rPr lang="en-US" sz="2400" dirty="0"/>
              <a:t>specifically made for </a:t>
            </a:r>
            <a:r>
              <a:rPr lang="en-US" sz="2400" spc="-710" dirty="0"/>
              <a:t> </a:t>
            </a:r>
            <a:r>
              <a:rPr lang="en-US" sz="2400" dirty="0"/>
              <a:t>2D</a:t>
            </a:r>
            <a:r>
              <a:rPr lang="en-US" sz="2400" spc="-10" dirty="0"/>
              <a:t> </a:t>
            </a:r>
            <a:r>
              <a:rPr lang="en-US" sz="2400" dirty="0"/>
              <a:t>games</a:t>
            </a:r>
            <a:r>
              <a:rPr lang="en-US" sz="2400" spc="5" dirty="0"/>
              <a:t> </a:t>
            </a:r>
            <a:r>
              <a:rPr lang="en-US" sz="2400" spc="-5" dirty="0"/>
              <a:t>it</a:t>
            </a:r>
            <a:r>
              <a:rPr lang="en-US" sz="2400" spc="-10" dirty="0"/>
              <a:t> </a:t>
            </a:r>
            <a:r>
              <a:rPr lang="en-US" sz="2400" dirty="0"/>
              <a:t>was</a:t>
            </a:r>
            <a:r>
              <a:rPr lang="en-US" sz="2400" spc="5" dirty="0"/>
              <a:t> </a:t>
            </a:r>
            <a:r>
              <a:rPr lang="en-US" sz="2400" dirty="0"/>
              <a:t>easy</a:t>
            </a:r>
            <a:r>
              <a:rPr lang="en-US" sz="2400" spc="5" dirty="0"/>
              <a:t> </a:t>
            </a:r>
            <a:r>
              <a:rPr lang="en-US" sz="2400" spc="-5" dirty="0"/>
              <a:t>for</a:t>
            </a:r>
            <a:r>
              <a:rPr lang="en-US" sz="2400" spc="-10" dirty="0"/>
              <a:t> </a:t>
            </a:r>
            <a:r>
              <a:rPr lang="en-US" sz="2400" spc="5" dirty="0"/>
              <a:t>us </a:t>
            </a:r>
            <a:r>
              <a:rPr lang="en-US" sz="2400" spc="-5" dirty="0"/>
              <a:t>to create</a:t>
            </a:r>
            <a:r>
              <a:rPr lang="en-US" sz="2400" spc="5" dirty="0"/>
              <a:t> </a:t>
            </a:r>
            <a:r>
              <a:rPr lang="en-US" sz="2400" spc="-5" dirty="0"/>
              <a:t>flappy </a:t>
            </a:r>
            <a:r>
              <a:rPr lang="en-US" sz="2400" dirty="0"/>
              <a:t>bird</a:t>
            </a:r>
            <a:r>
              <a:rPr lang="en-US" sz="2400" spc="-5" dirty="0"/>
              <a:t> with its </a:t>
            </a:r>
            <a:r>
              <a:rPr lang="en-US" sz="2400" dirty="0"/>
              <a:t> </a:t>
            </a:r>
            <a:r>
              <a:rPr lang="en-US" sz="2400" spc="-5" dirty="0"/>
              <a:t>user-friendly</a:t>
            </a:r>
            <a:r>
              <a:rPr lang="en-US" sz="2400" dirty="0"/>
              <a:t> modules</a:t>
            </a:r>
            <a:r>
              <a:rPr lang="en-US" sz="2400" spc="5" dirty="0"/>
              <a:t> </a:t>
            </a:r>
            <a:r>
              <a:rPr lang="en-US" sz="2400" dirty="0"/>
              <a:t>and</a:t>
            </a:r>
            <a:r>
              <a:rPr lang="en-US" sz="2400" spc="10" dirty="0"/>
              <a:t> </a:t>
            </a:r>
            <a:r>
              <a:rPr lang="en-US" sz="2400" dirty="0"/>
              <a:t>methods.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sz="2200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3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>
                <a:cs typeface="Times New Roman" pitchFamily="18" charset="0"/>
              </a:rPr>
              <a:t>Contents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74820"/>
          </a:xfrm>
        </p:spPr>
        <p:txBody>
          <a:bodyPr/>
          <a:lstStyle/>
          <a:p>
            <a:pPr algn="just">
              <a:spcBef>
                <a:spcPts val="500"/>
              </a:spcBef>
              <a:defRPr/>
            </a:pPr>
            <a:r>
              <a:rPr lang="en-US" sz="1800" dirty="0"/>
              <a:t>Problem Description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dirty="0"/>
              <a:t>Aim and Objectives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dirty="0"/>
              <a:t>Methodology and Technology Used for Project Development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dirty="0"/>
              <a:t>Roles in the project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dirty="0"/>
              <a:t>Working Principle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dirty="0"/>
              <a:t>Libraries and Functions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dirty="0"/>
              <a:t>Algorithm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dirty="0"/>
              <a:t>Design Documents (Flow Chart &amp; Use Case Diagram)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dirty="0"/>
              <a:t>Screenshots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dirty="0"/>
              <a:t>Conclusion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dirty="0"/>
              <a:t>Future Scope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85586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Future Scope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</a:pP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current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version</a:t>
            </a:r>
            <a:r>
              <a:rPr lang="en-US" sz="2400" dirty="0">
                <a:latin typeface="Arial MT"/>
                <a:cs typeface="Arial MT"/>
              </a:rPr>
              <a:t> of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our</a:t>
            </a:r>
            <a:r>
              <a:rPr lang="en-US" sz="2400" spc="-5" dirty="0">
                <a:latin typeface="Arial MT"/>
                <a:cs typeface="Arial MT"/>
              </a:rPr>
              <a:t> project is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offline, </a:t>
            </a:r>
            <a:r>
              <a:rPr lang="en-US" sz="2400" spc="-5" dirty="0">
                <a:latin typeface="Arial MT"/>
                <a:cs typeface="Arial MT"/>
              </a:rPr>
              <a:t>we </a:t>
            </a:r>
            <a:r>
              <a:rPr lang="en-US" sz="2400" dirty="0">
                <a:latin typeface="Arial MT"/>
                <a:cs typeface="Arial MT"/>
              </a:rPr>
              <a:t>are </a:t>
            </a:r>
            <a:r>
              <a:rPr lang="en-US" sz="2400" spc="-70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planning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 </a:t>
            </a:r>
            <a:r>
              <a:rPr lang="en-US" sz="2400" dirty="0">
                <a:latin typeface="Arial MT"/>
                <a:cs typeface="Arial MT"/>
              </a:rPr>
              <a:t>make</a:t>
            </a:r>
            <a:r>
              <a:rPr lang="en-US" sz="2400" spc="-5" dirty="0">
                <a:latin typeface="Arial MT"/>
                <a:cs typeface="Arial MT"/>
              </a:rPr>
              <a:t> it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online.</a:t>
            </a:r>
            <a:endParaRPr lang="en-US" sz="2400" dirty="0">
              <a:latin typeface="Arial MT"/>
              <a:cs typeface="Arial MT"/>
            </a:endParaRPr>
          </a:p>
          <a:p>
            <a:pPr marR="292735">
              <a:spcBef>
                <a:spcPts val="1415"/>
              </a:spcBef>
            </a:pPr>
            <a:r>
              <a:rPr lang="en-US" sz="2400" spc="-25" dirty="0">
                <a:latin typeface="Arial MT"/>
                <a:cs typeface="Arial MT"/>
              </a:rPr>
              <a:t>We </a:t>
            </a:r>
            <a:r>
              <a:rPr lang="en-US" sz="2400" dirty="0">
                <a:latin typeface="Arial MT"/>
                <a:cs typeface="Arial MT"/>
              </a:rPr>
              <a:t>are </a:t>
            </a:r>
            <a:r>
              <a:rPr lang="en-US" sz="2400" spc="-5" dirty="0">
                <a:latin typeface="Arial MT"/>
                <a:cs typeface="Arial MT"/>
              </a:rPr>
              <a:t>planning to </a:t>
            </a:r>
            <a:r>
              <a:rPr lang="en-US" sz="2400" dirty="0">
                <a:latin typeface="Arial MT"/>
                <a:cs typeface="Arial MT"/>
              </a:rPr>
              <a:t>add </a:t>
            </a:r>
            <a:r>
              <a:rPr lang="en-US" sz="2400" spc="-5" dirty="0">
                <a:latin typeface="Arial MT"/>
                <a:cs typeface="Arial MT"/>
              </a:rPr>
              <a:t>the </a:t>
            </a:r>
            <a:r>
              <a:rPr lang="en-US" sz="2400" dirty="0">
                <a:latin typeface="Arial MT"/>
                <a:cs typeface="Arial MT"/>
              </a:rPr>
              <a:t>global leader boards </a:t>
            </a:r>
            <a:r>
              <a:rPr lang="en-US" sz="2400" spc="-710" dirty="0">
                <a:latin typeface="Arial MT"/>
                <a:cs typeface="Arial MT"/>
              </a:rPr>
              <a:t>            </a:t>
            </a:r>
            <a:r>
              <a:rPr lang="en-US" sz="2400" spc="-5" dirty="0">
                <a:latin typeface="Arial MT"/>
                <a:cs typeface="Arial MT"/>
              </a:rPr>
              <a:t>functionality</a:t>
            </a:r>
            <a:r>
              <a:rPr lang="en-US" sz="2400" dirty="0">
                <a:latin typeface="Arial MT"/>
                <a:cs typeface="Arial MT"/>
              </a:rPr>
              <a:t> so that</a:t>
            </a:r>
            <a:r>
              <a:rPr lang="en-US" sz="2400" spc="-5" dirty="0">
                <a:latin typeface="Arial MT"/>
                <a:cs typeface="Arial MT"/>
              </a:rPr>
              <a:t> players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can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compete </a:t>
            </a:r>
            <a:r>
              <a:rPr lang="en-US" sz="2400" spc="-5" dirty="0">
                <a:latin typeface="Arial MT"/>
                <a:cs typeface="Arial MT"/>
              </a:rPr>
              <a:t>online.</a:t>
            </a:r>
          </a:p>
          <a:p>
            <a:pPr marR="292735">
              <a:spcBef>
                <a:spcPts val="1415"/>
              </a:spcBef>
            </a:pPr>
            <a:r>
              <a:rPr lang="en-US" sz="2400" spc="-5" dirty="0">
                <a:latin typeface="Arial MT"/>
                <a:cs typeface="Arial MT"/>
              </a:rPr>
              <a:t>To add new functionalities like : Pause and Resume </a:t>
            </a:r>
            <a:endParaRPr lang="en-US"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985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Bibliography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lang="en-IN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https://pygame.org/</a:t>
            </a:r>
            <a:endParaRPr lang="en-IN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lang="en-IN" spc="-5" dirty="0">
                <a:latin typeface="Arial MT"/>
                <a:cs typeface="Arial MT"/>
              </a:rPr>
              <a:t>Learning </a:t>
            </a:r>
            <a:r>
              <a:rPr lang="en-IN" dirty="0" err="1">
                <a:latin typeface="Arial MT"/>
                <a:cs typeface="Arial MT"/>
              </a:rPr>
              <a:t>pygame</a:t>
            </a:r>
            <a:r>
              <a:rPr lang="en-IN" spc="-5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by</a:t>
            </a:r>
            <a:r>
              <a:rPr lang="en-IN" spc="5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making</a:t>
            </a:r>
            <a:r>
              <a:rPr lang="en-IN" spc="-5" dirty="0">
                <a:latin typeface="Arial MT"/>
                <a:cs typeface="Arial MT"/>
              </a:rPr>
              <a:t> </a:t>
            </a:r>
            <a:r>
              <a:rPr lang="en-IN" spc="-5" dirty="0" err="1">
                <a:latin typeface="Arial MT"/>
                <a:cs typeface="Arial MT"/>
              </a:rPr>
              <a:t>flappybird</a:t>
            </a:r>
            <a:r>
              <a:rPr lang="en-IN" spc="-5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–</a:t>
            </a:r>
            <a:r>
              <a:rPr lang="en-IN" spc="-5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Clear</a:t>
            </a:r>
            <a:r>
              <a:rPr lang="en-IN" spc="-10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Code</a:t>
            </a:r>
          </a:p>
          <a:p>
            <a:pPr marL="12700" marR="5080">
              <a:lnSpc>
                <a:spcPts val="2610"/>
              </a:lnSpc>
              <a:spcBef>
                <a:spcPts val="1935"/>
              </a:spcBef>
            </a:pPr>
            <a:r>
              <a:rPr lang="en-IN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https://www.youtube.com/watch?v=UZg49z76cLw&amp;t=1215 </a:t>
            </a:r>
            <a:r>
              <a:rPr lang="en-IN" spc="-7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IN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s</a:t>
            </a:r>
            <a:endParaRPr lang="en-IN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lang="en-IN" spc="-70" dirty="0">
                <a:latin typeface="Arial MT"/>
                <a:cs typeface="Arial MT"/>
              </a:rPr>
              <a:t>Tech</a:t>
            </a:r>
            <a:r>
              <a:rPr lang="en-IN" spc="5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with</a:t>
            </a:r>
            <a:r>
              <a:rPr lang="en-IN" spc="-55" dirty="0">
                <a:latin typeface="Arial MT"/>
                <a:cs typeface="Arial MT"/>
              </a:rPr>
              <a:t> </a:t>
            </a:r>
            <a:r>
              <a:rPr lang="en-IN" spc="-35" dirty="0">
                <a:latin typeface="Arial MT"/>
                <a:cs typeface="Arial MT"/>
              </a:rPr>
              <a:t>Tim</a:t>
            </a:r>
            <a:r>
              <a:rPr lang="en-IN" spc="-10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–</a:t>
            </a:r>
            <a:r>
              <a:rPr lang="en-IN" spc="-10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Pygame</a:t>
            </a:r>
            <a:r>
              <a:rPr lang="en-IN" spc="-10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programming</a:t>
            </a:r>
            <a:r>
              <a:rPr lang="en-IN" spc="10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tutorials</a:t>
            </a:r>
            <a:endParaRPr lang="en-IN" dirty="0">
              <a:latin typeface="Arial MT"/>
              <a:cs typeface="Arial MT"/>
            </a:endParaRPr>
          </a:p>
          <a:p>
            <a:pPr marL="12700" marR="101600">
              <a:lnSpc>
                <a:spcPts val="2600"/>
              </a:lnSpc>
              <a:spcBef>
                <a:spcPts val="1939"/>
              </a:spcBef>
            </a:pPr>
            <a:r>
              <a:rPr lang="en-IN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https://www.youtube.com/watch?v=i6xMBig-pP4&amp;list=PLz </a:t>
            </a:r>
            <a:r>
              <a:rPr lang="en-IN" spc="-7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IN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McBGfZo4-lp3jAExUCewBfMx3UZFkh5</a:t>
            </a:r>
            <a:endParaRPr lang="en-IN" u="heavy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 MT"/>
              <a:cs typeface="Arial MT"/>
            </a:endParaRPr>
          </a:p>
          <a:p>
            <a:pPr marL="12700" marR="101600">
              <a:lnSpc>
                <a:spcPts val="2600"/>
              </a:lnSpc>
              <a:spcBef>
                <a:spcPts val="1939"/>
              </a:spcBef>
            </a:pPr>
            <a:r>
              <a:rPr lang="en-IN" dirty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Code with Harry - </a:t>
            </a:r>
            <a:r>
              <a:rPr lang="en-IN" dirty="0">
                <a:latin typeface="Arial MT"/>
                <a:cs typeface="Arial MT"/>
              </a:rPr>
              <a:t>Pygame</a:t>
            </a:r>
            <a:r>
              <a:rPr lang="en-IN" spc="-10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programming</a:t>
            </a:r>
            <a:r>
              <a:rPr lang="en-IN" spc="10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tutorials</a:t>
            </a:r>
          </a:p>
          <a:p>
            <a:pPr marL="12700" marR="101600">
              <a:lnSpc>
                <a:spcPts val="2600"/>
              </a:lnSpc>
              <a:spcBef>
                <a:spcPts val="1939"/>
              </a:spcBef>
            </a:pPr>
            <a:r>
              <a:rPr lang="en-IN" dirty="0">
                <a:solidFill>
                  <a:srgbClr val="3333FF"/>
                </a:solidFill>
                <a:latin typeface="Arial MT"/>
                <a:cs typeface="Arial MT"/>
              </a:rPr>
              <a:t>https://youtu.be/itB6VsP5UnA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sz="18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r>
              <a:rPr lang="en-US" dirty="0"/>
              <a:t>Flappy Bird is an arcade game where you control a likeable bird that has to fly through many obstacles all made up of pipes.</a:t>
            </a:r>
          </a:p>
          <a:p>
            <a:r>
              <a:rPr lang="en-US" dirty="0"/>
              <a:t>The mechanics are very simple: you have to tap the screen so that the bird flaps its wings, trying to keep a steady rhythm in order to pass through the pipes scattered through its path. It won't be at all easy to do.</a:t>
            </a:r>
          </a:p>
          <a:p>
            <a:pPr marL="419734" marR="1240155">
              <a:lnSpc>
                <a:spcPct val="100000"/>
              </a:lnSpc>
              <a:spcBef>
                <a:spcPts val="1415"/>
              </a:spcBef>
            </a:pPr>
            <a:r>
              <a:rPr lang="en-US" spc="-5" dirty="0"/>
              <a:t>It was </a:t>
            </a:r>
            <a:r>
              <a:rPr lang="en-US" dirty="0"/>
              <a:t>released </a:t>
            </a:r>
            <a:r>
              <a:rPr lang="en-US" spc="-5" dirty="0"/>
              <a:t>in </a:t>
            </a:r>
            <a:r>
              <a:rPr lang="en-US" dirty="0"/>
              <a:t>May 2013 but got sudden </a:t>
            </a:r>
            <a:r>
              <a:rPr lang="en-US" spc="-5" dirty="0"/>
              <a:t>rise in </a:t>
            </a:r>
            <a:r>
              <a:rPr lang="en-US" spc="-710" dirty="0"/>
              <a:t> </a:t>
            </a:r>
            <a:r>
              <a:rPr lang="en-US" spc="-5" dirty="0"/>
              <a:t>popularity in </a:t>
            </a:r>
            <a:r>
              <a:rPr lang="en-US" dirty="0"/>
              <a:t>2014.</a:t>
            </a:r>
          </a:p>
          <a:p>
            <a:pPr marL="419734" marR="49530">
              <a:lnSpc>
                <a:spcPct val="100000"/>
              </a:lnSpc>
              <a:spcBef>
                <a:spcPts val="1435"/>
              </a:spcBef>
            </a:pPr>
            <a:r>
              <a:rPr lang="en-US" spc="-5" dirty="0"/>
              <a:t>It was </a:t>
            </a:r>
            <a:r>
              <a:rPr lang="en-US" dirty="0"/>
              <a:t>designed </a:t>
            </a:r>
            <a:r>
              <a:rPr lang="en-US" spc="-5" dirty="0"/>
              <a:t>for </a:t>
            </a:r>
            <a:r>
              <a:rPr lang="en-US" dirty="0"/>
              <a:t>iOS at </a:t>
            </a:r>
            <a:r>
              <a:rPr lang="en-US" spc="-5" dirty="0"/>
              <a:t>first </a:t>
            </a:r>
            <a:r>
              <a:rPr lang="en-US" dirty="0"/>
              <a:t>but was adapted as </a:t>
            </a:r>
            <a:r>
              <a:rPr lang="en-US" spc="-5" dirty="0"/>
              <a:t>android </a:t>
            </a:r>
            <a:r>
              <a:rPr lang="en-US" spc="-710" dirty="0"/>
              <a:t> </a:t>
            </a:r>
            <a:r>
              <a:rPr lang="en-US" dirty="0"/>
              <a:t>game</a:t>
            </a:r>
            <a:r>
              <a:rPr lang="en-US" spc="5" dirty="0"/>
              <a:t> </a:t>
            </a:r>
            <a:r>
              <a:rPr lang="en-US" spc="-5" dirty="0"/>
              <a:t>also </a:t>
            </a:r>
            <a:r>
              <a:rPr lang="en-US" dirty="0"/>
              <a:t>due</a:t>
            </a:r>
            <a:r>
              <a:rPr lang="en-US" spc="-5" dirty="0"/>
              <a:t> to rise in</a:t>
            </a:r>
            <a:r>
              <a:rPr lang="en-US" spc="-10" dirty="0"/>
              <a:t> </a:t>
            </a:r>
            <a:r>
              <a:rPr lang="en-US" spc="-20" dirty="0"/>
              <a:t>popularity.</a:t>
            </a:r>
          </a:p>
        </p:txBody>
      </p:sp>
    </p:spTree>
    <p:extLst>
      <p:ext uri="{BB962C8B-B14F-4D97-AF65-F5344CB8AC3E}">
        <p14:creationId xmlns:p14="http://schemas.microsoft.com/office/powerpoint/2010/main" val="23447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b="1" dirty="0">
                <a:solidFill>
                  <a:srgbClr val="0000CC"/>
                </a:solidFill>
              </a:rPr>
              <a:t>Aim: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To develop a game using </a:t>
            </a:r>
            <a:r>
              <a:rPr lang="en-US" dirty="0" err="1"/>
              <a:t>PyGame</a:t>
            </a:r>
            <a:r>
              <a:rPr lang="en-US" dirty="0"/>
              <a:t> module</a:t>
            </a:r>
            <a:r>
              <a:rPr lang="en-US" dirty="0">
                <a:solidFill>
                  <a:srgbClr val="C00000"/>
                </a:solidFill>
              </a:rPr>
              <a:t>.</a:t>
            </a:r>
            <a:endParaRPr lang="en-US" dirty="0"/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b="1" dirty="0">
                <a:solidFill>
                  <a:srgbClr val="0000CC"/>
                </a:solidFill>
              </a:rPr>
              <a:t>Objectives: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To design ease &amp; user-friendly interfaces to interact with the system.</a:t>
            </a:r>
          </a:p>
          <a:p>
            <a:pPr marL="419734" marR="211454">
              <a:lnSpc>
                <a:spcPct val="100000"/>
              </a:lnSpc>
              <a:spcBef>
                <a:spcPts val="100"/>
              </a:spcBef>
            </a:pPr>
            <a:r>
              <a:rPr lang="en-US" spc="-145" dirty="0"/>
              <a:t>To</a:t>
            </a:r>
            <a:r>
              <a:rPr lang="en-US" spc="10" dirty="0"/>
              <a:t> </a:t>
            </a:r>
            <a:r>
              <a:rPr lang="en-US" spc="-5" dirty="0"/>
              <a:t>apply</a:t>
            </a:r>
            <a:r>
              <a:rPr lang="en-US" spc="10" dirty="0"/>
              <a:t> </a:t>
            </a:r>
            <a:r>
              <a:rPr lang="en-US" dirty="0"/>
              <a:t>Computer </a:t>
            </a:r>
            <a:r>
              <a:rPr lang="en-US" spc="-5" dirty="0"/>
              <a:t>Graphics</a:t>
            </a:r>
            <a:r>
              <a:rPr lang="en-US" spc="5" dirty="0"/>
              <a:t> </a:t>
            </a:r>
            <a:r>
              <a:rPr lang="en-US" spc="-5" dirty="0"/>
              <a:t>to</a:t>
            </a:r>
            <a:r>
              <a:rPr lang="en-US" dirty="0"/>
              <a:t> get</a:t>
            </a:r>
            <a:r>
              <a:rPr lang="en-US" spc="-10" dirty="0"/>
              <a:t> </a:t>
            </a:r>
            <a:r>
              <a:rPr lang="en-US" spc="-5" dirty="0"/>
              <a:t>familiar with drawing </a:t>
            </a:r>
            <a:r>
              <a:rPr lang="en-US" spc="-705" dirty="0"/>
              <a:t> </a:t>
            </a:r>
            <a:r>
              <a:rPr lang="en-US" spc="-5" dirty="0"/>
              <a:t>pixels,</a:t>
            </a:r>
            <a:r>
              <a:rPr lang="en-US" spc="-15" dirty="0"/>
              <a:t> </a:t>
            </a:r>
            <a:r>
              <a:rPr lang="en-US" spc="-5" dirty="0"/>
              <a:t>image </a:t>
            </a:r>
            <a:r>
              <a:rPr lang="en-US" dirty="0"/>
              <a:t>processing,</a:t>
            </a:r>
            <a:r>
              <a:rPr lang="en-US" spc="-10" dirty="0"/>
              <a:t> </a:t>
            </a:r>
            <a:r>
              <a:rPr lang="en-US" dirty="0"/>
              <a:t>etc.</a:t>
            </a:r>
          </a:p>
          <a:p>
            <a:pPr marL="419734" marR="5080">
              <a:lnSpc>
                <a:spcPct val="100000"/>
              </a:lnSpc>
              <a:spcBef>
                <a:spcPts val="1415"/>
              </a:spcBef>
            </a:pPr>
            <a:r>
              <a:rPr lang="en-US" spc="-145" dirty="0"/>
              <a:t>To</a:t>
            </a:r>
            <a:r>
              <a:rPr lang="en-US" spc="5" dirty="0"/>
              <a:t> </a:t>
            </a:r>
            <a:r>
              <a:rPr lang="en-US" spc="-5" dirty="0"/>
              <a:t>re-create </a:t>
            </a:r>
            <a:r>
              <a:rPr lang="en-US" dirty="0"/>
              <a:t>the</a:t>
            </a:r>
            <a:r>
              <a:rPr lang="en-US" spc="-5" dirty="0"/>
              <a:t> </a:t>
            </a:r>
            <a:r>
              <a:rPr lang="en-US" dirty="0"/>
              <a:t>popular arcade</a:t>
            </a:r>
            <a:r>
              <a:rPr lang="en-US" spc="-10" dirty="0"/>
              <a:t> </a:t>
            </a:r>
            <a:r>
              <a:rPr lang="en-US" dirty="0"/>
              <a:t>game</a:t>
            </a:r>
            <a:r>
              <a:rPr lang="en-US" spc="-5" dirty="0"/>
              <a:t> “Flappy</a:t>
            </a:r>
            <a:r>
              <a:rPr lang="en-US" spc="5" dirty="0"/>
              <a:t> </a:t>
            </a:r>
            <a:r>
              <a:rPr lang="en-US" spc="-5" dirty="0"/>
              <a:t>Bird”</a:t>
            </a:r>
            <a:r>
              <a:rPr lang="en-US" spc="-10" dirty="0"/>
              <a:t> </a:t>
            </a:r>
            <a:r>
              <a:rPr lang="en-US" dirty="0"/>
              <a:t>using </a:t>
            </a:r>
            <a:r>
              <a:rPr lang="en-US" spc="-710" dirty="0"/>
              <a:t> </a:t>
            </a:r>
            <a:r>
              <a:rPr lang="en-US" dirty="0" err="1"/>
              <a:t>pygame</a:t>
            </a:r>
            <a:r>
              <a:rPr lang="en-US" spc="5" dirty="0"/>
              <a:t> </a:t>
            </a:r>
            <a:r>
              <a:rPr lang="en-US" spc="-5" dirty="0"/>
              <a:t>module.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Methodology and 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183466"/>
            <a:ext cx="8708781" cy="4239986"/>
          </a:xfrm>
        </p:spPr>
        <p:txBody>
          <a:bodyPr/>
          <a:lstStyle/>
          <a:p>
            <a:pPr marL="389626" lvl="1" indent="0" algn="just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lang="en-US" dirty="0"/>
          </a:p>
          <a:p>
            <a:pPr algn="just"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sz="2200" dirty="0">
                <a:solidFill>
                  <a:srgbClr val="0000CC"/>
                </a:solidFill>
              </a:rPr>
              <a:t>Technology used for Project Development: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Python 3.0</a:t>
            </a:r>
            <a:endParaRPr lang="en-US" dirty="0"/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Integrated Development Environment (IDE):</a:t>
            </a:r>
            <a:r>
              <a:rPr lang="en-US" dirty="0"/>
              <a:t> </a:t>
            </a:r>
            <a:r>
              <a:rPr lang="en-US" dirty="0" err="1"/>
              <a:t>PyCharm</a:t>
            </a:r>
            <a:r>
              <a:rPr lang="en-US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335551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3200" dirty="0"/>
              <a:t>Roles in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 </a:t>
            </a:r>
            <a:r>
              <a:rPr lang="en-US" b="1" dirty="0"/>
              <a:t>Ritika Kumari</a:t>
            </a:r>
            <a:r>
              <a:rPr lang="en-US" dirty="0"/>
              <a:t> – I have done the designing part </a:t>
            </a:r>
            <a:r>
              <a:rPr lang="en-US" dirty="0" err="1"/>
              <a:t>ie</a:t>
            </a:r>
            <a:r>
              <a:rPr lang="en-US" dirty="0"/>
              <a:t>; all the images and graphics that are attached in this project are designed and collected by me and I have written the two function (welcomeGame() and endGame()) and implement their workings in game .</a:t>
            </a:r>
          </a:p>
          <a:p>
            <a:endParaRPr lang="en-US" dirty="0"/>
          </a:p>
          <a:p>
            <a:r>
              <a:rPr lang="en-US" dirty="0"/>
              <a:t>2) </a:t>
            </a:r>
            <a:r>
              <a:rPr lang="en-US" b="1" dirty="0"/>
              <a:t>Saurav Gupta - </a:t>
            </a:r>
            <a:r>
              <a:rPr lang="en-US" dirty="0"/>
              <a:t>I have collected the sounds required for this project  and written remaining of the source code and implement all of the workings with synchronization of all function , sound effects and graphics.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7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774F-903C-D989-B218-A405BE1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1572A-DBB4-4073-B4D1-6383951078C1}"/>
              </a:ext>
            </a:extLst>
          </p:cNvPr>
          <p:cNvSpPr txBox="1"/>
          <p:nvPr/>
        </p:nvSpPr>
        <p:spPr>
          <a:xfrm>
            <a:off x="882315" y="787626"/>
            <a:ext cx="7643445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36830" indent="-342900">
              <a:lnSpc>
                <a:spcPct val="1002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000" b="0" spc="-5" dirty="0">
                <a:latin typeface="Arial MT"/>
                <a:cs typeface="Arial MT"/>
              </a:rPr>
              <a:t>Flappy</a:t>
            </a:r>
            <a:r>
              <a:rPr lang="en-US" sz="2000" b="0" spc="5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Bird</a:t>
            </a:r>
            <a:r>
              <a:rPr lang="en-US" sz="2000" b="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is</a:t>
            </a:r>
            <a:r>
              <a:rPr lang="en-US" sz="2000" b="0" spc="5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a </a:t>
            </a:r>
            <a:r>
              <a:rPr lang="en-US" sz="2000" b="0" spc="-5" dirty="0">
                <a:latin typeface="Arial MT"/>
                <a:cs typeface="Arial MT"/>
              </a:rPr>
              <a:t>side-scroller</a:t>
            </a:r>
            <a:r>
              <a:rPr lang="en-US" sz="2000" b="0" dirty="0">
                <a:latin typeface="Arial MT"/>
                <a:cs typeface="Arial MT"/>
              </a:rPr>
              <a:t> </a:t>
            </a:r>
            <a:r>
              <a:rPr lang="en-US" sz="2000" b="0" spc="-10" dirty="0">
                <a:latin typeface="Arial MT"/>
                <a:cs typeface="Arial MT"/>
              </a:rPr>
              <a:t>game</a:t>
            </a:r>
            <a:r>
              <a:rPr lang="en-US" sz="2000" b="0" spc="-5" dirty="0">
                <a:latin typeface="Arial MT"/>
                <a:cs typeface="Arial MT"/>
              </a:rPr>
              <a:t> </a:t>
            </a:r>
            <a:r>
              <a:rPr lang="en-US" sz="2000" b="0" spc="-10" dirty="0">
                <a:latin typeface="Arial MT"/>
                <a:cs typeface="Arial MT"/>
              </a:rPr>
              <a:t>meaning</a:t>
            </a:r>
            <a:r>
              <a:rPr lang="en-US" sz="2000" b="0" spc="-5" dirty="0">
                <a:latin typeface="Arial MT"/>
                <a:cs typeface="Arial MT"/>
              </a:rPr>
              <a:t> that </a:t>
            </a:r>
            <a:r>
              <a:rPr lang="en-US" sz="2000" b="0" dirty="0">
                <a:latin typeface="Arial MT"/>
                <a:cs typeface="Arial MT"/>
              </a:rPr>
              <a:t>it</a:t>
            </a:r>
            <a:r>
              <a:rPr lang="en-US" sz="2000" b="0" spc="-1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works</a:t>
            </a:r>
            <a:r>
              <a:rPr lang="en-US" sz="2000" b="0" spc="5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on </a:t>
            </a:r>
            <a:r>
              <a:rPr lang="en-US" sz="2000" b="0" spc="-695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left</a:t>
            </a:r>
            <a:r>
              <a:rPr lang="en-US" sz="2000" b="0" spc="-15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to</a:t>
            </a:r>
            <a:r>
              <a:rPr lang="en-US" sz="2000" b="0" spc="-1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right</a:t>
            </a:r>
            <a:r>
              <a:rPr lang="en-US" sz="2000" b="0" spc="-10" dirty="0">
                <a:latin typeface="Arial MT"/>
                <a:cs typeface="Arial MT"/>
              </a:rPr>
              <a:t> </a:t>
            </a:r>
            <a:r>
              <a:rPr lang="en-US" sz="2000" b="0" spc="-30" dirty="0">
                <a:latin typeface="Arial MT"/>
                <a:cs typeface="Arial MT"/>
              </a:rPr>
              <a:t>order.</a:t>
            </a:r>
            <a:endParaRPr lang="en-US" sz="2000" b="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Arial" panose="020B0604020202020204" pitchFamily="34" charset="0"/>
              <a:buChar char="•"/>
            </a:pPr>
            <a:r>
              <a:rPr lang="en-US" sz="2000" b="0" spc="-5" dirty="0">
                <a:latin typeface="Arial MT"/>
                <a:cs typeface="Arial MT"/>
              </a:rPr>
              <a:t>The</a:t>
            </a:r>
            <a:r>
              <a:rPr lang="en-US" sz="2000" b="0" spc="-1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player controls</a:t>
            </a:r>
            <a:r>
              <a:rPr lang="en-US" sz="2000" b="0" spc="5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the</a:t>
            </a:r>
            <a:r>
              <a:rPr lang="en-US" sz="2000" b="0" spc="-15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bird</a:t>
            </a:r>
            <a:r>
              <a:rPr lang="en-US" sz="2000" b="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by</a:t>
            </a:r>
            <a:r>
              <a:rPr lang="en-US" sz="2000" b="0" spc="1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pressing</a:t>
            </a:r>
            <a:r>
              <a:rPr lang="en-US" sz="2000" b="0" spc="-1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space </a:t>
            </a:r>
            <a:r>
              <a:rPr lang="en-US" sz="2000" b="0" spc="-45" dirty="0">
                <a:latin typeface="Arial MT"/>
                <a:cs typeface="Arial MT"/>
              </a:rPr>
              <a:t>bar.</a:t>
            </a:r>
            <a:endParaRPr lang="en-US" sz="2000" b="0" dirty="0">
              <a:latin typeface="Arial MT"/>
              <a:cs typeface="Arial MT"/>
            </a:endParaRPr>
          </a:p>
          <a:p>
            <a:pPr marL="355600" marR="418465" indent="-342900">
              <a:lnSpc>
                <a:spcPct val="100000"/>
              </a:lnSpc>
              <a:spcBef>
                <a:spcPts val="1390"/>
              </a:spcBef>
              <a:buFont typeface="Arial" panose="020B0604020202020204" pitchFamily="34" charset="0"/>
              <a:buChar char="•"/>
            </a:pPr>
            <a:r>
              <a:rPr lang="en-US" sz="2000" b="0" spc="-5" dirty="0">
                <a:latin typeface="Arial MT"/>
                <a:cs typeface="Arial MT"/>
              </a:rPr>
              <a:t>Random</a:t>
            </a:r>
            <a:r>
              <a:rPr lang="en-US" sz="2000" b="0" spc="-15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height</a:t>
            </a:r>
            <a:r>
              <a:rPr lang="en-US" sz="2000" b="0" spc="-1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vertical </a:t>
            </a:r>
            <a:r>
              <a:rPr lang="en-US" sz="2000" b="0" spc="-10" dirty="0">
                <a:latin typeface="Arial MT"/>
                <a:cs typeface="Arial MT"/>
              </a:rPr>
              <a:t>pipes</a:t>
            </a:r>
            <a:r>
              <a:rPr lang="en-US" sz="2000" b="0" spc="1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are generated</a:t>
            </a:r>
            <a:r>
              <a:rPr lang="en-US" sz="2000" b="0" spc="-15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from</a:t>
            </a:r>
            <a:r>
              <a:rPr lang="en-US" sz="2000" b="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top </a:t>
            </a:r>
            <a:r>
              <a:rPr lang="en-US" sz="2000" b="0" spc="-10" dirty="0">
                <a:latin typeface="Arial MT"/>
                <a:cs typeface="Arial MT"/>
              </a:rPr>
              <a:t>and </a:t>
            </a:r>
            <a:r>
              <a:rPr lang="en-US" sz="2000" b="0" spc="-695" dirty="0">
                <a:latin typeface="Arial MT"/>
                <a:cs typeface="Arial MT"/>
              </a:rPr>
              <a:t> </a:t>
            </a:r>
            <a:r>
              <a:rPr lang="en-US" sz="2000" b="0" spc="-10" dirty="0">
                <a:latin typeface="Arial MT"/>
                <a:cs typeface="Arial MT"/>
              </a:rPr>
              <a:t>bottom </a:t>
            </a:r>
            <a:r>
              <a:rPr lang="en-US" sz="2000" b="0" spc="-5" dirty="0">
                <a:latin typeface="Arial MT"/>
                <a:cs typeface="Arial MT"/>
              </a:rPr>
              <a:t>of the </a:t>
            </a:r>
            <a:r>
              <a:rPr lang="en-US" sz="2000" b="0" dirty="0">
                <a:latin typeface="Arial MT"/>
                <a:cs typeface="Arial MT"/>
              </a:rPr>
              <a:t>screen</a:t>
            </a:r>
            <a:r>
              <a:rPr lang="en-US" sz="2000" b="0" spc="-1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with</a:t>
            </a:r>
            <a:r>
              <a:rPr lang="en-US" sz="2000" b="0" spc="-15" dirty="0">
                <a:latin typeface="Arial MT"/>
                <a:cs typeface="Arial MT"/>
              </a:rPr>
              <a:t> </a:t>
            </a:r>
            <a:r>
              <a:rPr lang="en-US" sz="2000" b="0" spc="-10" dirty="0">
                <a:latin typeface="Arial MT"/>
                <a:cs typeface="Arial MT"/>
              </a:rPr>
              <a:t>little</a:t>
            </a:r>
            <a:r>
              <a:rPr lang="en-US" sz="2000" b="0" spc="-5" dirty="0">
                <a:latin typeface="Arial MT"/>
                <a:cs typeface="Arial MT"/>
              </a:rPr>
              <a:t> gap</a:t>
            </a:r>
            <a:r>
              <a:rPr lang="en-US" sz="2000" b="0" spc="-10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in</a:t>
            </a:r>
            <a:r>
              <a:rPr lang="en-US" sz="2000" b="0" spc="-1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between.</a:t>
            </a:r>
            <a:endParaRPr lang="en-US" sz="2000" b="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000" b="0" spc="-5" dirty="0">
                <a:latin typeface="Arial MT"/>
                <a:cs typeface="Arial MT"/>
              </a:rPr>
              <a:t>The player </a:t>
            </a:r>
            <a:r>
              <a:rPr lang="en-US" sz="2000" b="0" spc="-10" dirty="0">
                <a:latin typeface="Arial MT"/>
                <a:cs typeface="Arial MT"/>
              </a:rPr>
              <a:t>needs </a:t>
            </a:r>
            <a:r>
              <a:rPr lang="en-US" sz="2000" b="0" spc="-5" dirty="0">
                <a:latin typeface="Arial MT"/>
                <a:cs typeface="Arial MT"/>
              </a:rPr>
              <a:t>to control the bird </a:t>
            </a:r>
            <a:r>
              <a:rPr lang="en-US" sz="2000" b="0" dirty="0">
                <a:latin typeface="Arial MT"/>
                <a:cs typeface="Arial MT"/>
              </a:rPr>
              <a:t>such </a:t>
            </a:r>
            <a:r>
              <a:rPr lang="en-US" sz="2000" b="0" spc="-5" dirty="0">
                <a:latin typeface="Arial MT"/>
                <a:cs typeface="Arial MT"/>
              </a:rPr>
              <a:t>that it won’t collide </a:t>
            </a:r>
            <a:r>
              <a:rPr lang="en-US" sz="2000" b="0" spc="-695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with</a:t>
            </a:r>
            <a:r>
              <a:rPr lang="en-US" sz="2000" b="0" spc="-2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the</a:t>
            </a:r>
            <a:r>
              <a:rPr lang="en-US" sz="2000" b="0" spc="-15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vertical</a:t>
            </a:r>
            <a:r>
              <a:rPr lang="en-US" sz="2000" b="0" spc="-10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pipes.</a:t>
            </a:r>
            <a:endParaRPr lang="en-US" sz="2000" b="0" dirty="0">
              <a:latin typeface="Arial MT"/>
              <a:cs typeface="Arial MT"/>
            </a:endParaRPr>
          </a:p>
          <a:p>
            <a:pPr marL="355600" marR="795020" indent="-342900">
              <a:lnSpc>
                <a:spcPct val="100000"/>
              </a:lnSpc>
              <a:spcBef>
                <a:spcPts val="1385"/>
              </a:spcBef>
              <a:buFont typeface="Arial" panose="020B0604020202020204" pitchFamily="34" charset="0"/>
              <a:buChar char="•"/>
            </a:pPr>
            <a:r>
              <a:rPr lang="en-US" sz="2000" b="0" spc="-5" dirty="0">
                <a:latin typeface="Arial MT"/>
                <a:cs typeface="Arial MT"/>
              </a:rPr>
              <a:t>The bird falls at </a:t>
            </a:r>
            <a:r>
              <a:rPr lang="en-US" sz="2000" b="0" dirty="0">
                <a:latin typeface="Arial MT"/>
                <a:cs typeface="Arial MT"/>
              </a:rPr>
              <a:t>a </a:t>
            </a:r>
            <a:r>
              <a:rPr lang="en-US" sz="2000" b="0" spc="-5" dirty="0">
                <a:latin typeface="Arial MT"/>
                <a:cs typeface="Arial MT"/>
              </a:rPr>
              <a:t>given acceleration if space bar is not </a:t>
            </a:r>
            <a:r>
              <a:rPr lang="en-US" sz="2000" b="0" spc="-695" dirty="0">
                <a:latin typeface="Arial MT"/>
                <a:cs typeface="Arial MT"/>
              </a:rPr>
              <a:t> </a:t>
            </a:r>
            <a:r>
              <a:rPr lang="en-US" sz="2000" b="0" spc="-5" dirty="0">
                <a:latin typeface="Arial MT"/>
                <a:cs typeface="Arial MT"/>
              </a:rPr>
              <a:t>pressed.</a:t>
            </a:r>
            <a:endParaRPr lang="en-US" sz="2000" b="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4152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dirty="0"/>
          </a:p>
          <a:p>
            <a:r>
              <a:rPr lang="en-IN" sz="3200" dirty="0"/>
              <a:t>Pygame</a:t>
            </a:r>
          </a:p>
          <a:p>
            <a:r>
              <a:rPr lang="en-IN" sz="3200" dirty="0"/>
              <a:t>Random</a:t>
            </a:r>
          </a:p>
          <a:p>
            <a:r>
              <a:rPr lang="en-IN" sz="3200" dirty="0"/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347819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Functions() and My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191586"/>
          </a:xfrm>
        </p:spPr>
        <p:txBody>
          <a:bodyPr/>
          <a:lstStyle/>
          <a:p>
            <a:pPr marL="389626" lvl="1" indent="0" algn="just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sz="2400" dirty="0">
                <a:solidFill>
                  <a:srgbClr val="0000CC"/>
                </a:solidFill>
              </a:rPr>
              <a:t>Project Functions: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2400" dirty="0" err="1"/>
              <a:t>welcomeScreen</a:t>
            </a:r>
            <a:r>
              <a:rPr lang="en-US" sz="2400" dirty="0"/>
              <a:t>()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2400" dirty="0" err="1"/>
              <a:t>mainGame</a:t>
            </a:r>
            <a:r>
              <a:rPr lang="en-US" sz="2400" dirty="0"/>
              <a:t>()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2400" dirty="0" err="1"/>
              <a:t>getRandomPipe</a:t>
            </a:r>
            <a:r>
              <a:rPr lang="en-US" sz="2400" dirty="0"/>
              <a:t>()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2400" dirty="0" err="1"/>
              <a:t>IsCollide</a:t>
            </a:r>
            <a:r>
              <a:rPr lang="en-US" sz="2400" dirty="0"/>
              <a:t>()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2400" dirty="0"/>
              <a:t>EndGame()</a:t>
            </a:r>
            <a:endParaRPr lang="en-US" sz="2400" dirty="0">
              <a:solidFill>
                <a:srgbClr val="0000CC"/>
              </a:solidFill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714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C_HR_1410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_MC_HR_141004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_MC_HR_141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MC_HR_141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15429</TotalTime>
  <Words>775</Words>
  <Application>Microsoft Office PowerPoint</Application>
  <PresentationFormat>On-screen Show (16:9)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Calibri</vt:lpstr>
      <vt:lpstr>Symbol</vt:lpstr>
      <vt:lpstr>Times New Roman</vt:lpstr>
      <vt:lpstr>Wingdings</vt:lpstr>
      <vt:lpstr>Presentation_MC_HR_141004</vt:lpstr>
      <vt:lpstr>MINOR PROJECT – IIl ON FLAPPY BIRD  (MCA – III SEMESTER; BATCH 2021-23)  </vt:lpstr>
      <vt:lpstr>Contents</vt:lpstr>
      <vt:lpstr>Problem Description</vt:lpstr>
      <vt:lpstr>Aim and Objectives</vt:lpstr>
      <vt:lpstr>Methodology and Technology Used</vt:lpstr>
      <vt:lpstr>Roles in the Project </vt:lpstr>
      <vt:lpstr>Working Principle</vt:lpstr>
      <vt:lpstr>Libraries Used :</vt:lpstr>
      <vt:lpstr>Functions() and My Role</vt:lpstr>
      <vt:lpstr>Algorithm:</vt:lpstr>
      <vt:lpstr>Contd….</vt:lpstr>
      <vt:lpstr>PowerPoint Presentation</vt:lpstr>
      <vt:lpstr>Use Case Diagram</vt:lpstr>
      <vt:lpstr>Flow Chart</vt:lpstr>
      <vt:lpstr>PowerPoint Presentation</vt:lpstr>
      <vt:lpstr>Screenshot - 1: welcomeScreen() </vt:lpstr>
      <vt:lpstr>Screenshot - 2: Pipes and Background</vt:lpstr>
      <vt:lpstr>Screenshot – 3: endgame()</vt:lpstr>
      <vt:lpstr>Conclusion</vt:lpstr>
      <vt:lpstr>Future Scope</vt:lpstr>
      <vt:lpstr>Bibliography</vt:lpstr>
    </vt:vector>
  </TitlesOfParts>
  <Company>Capital 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Extreme Programming</dc:title>
  <dc:creator>Ritika</dc:creator>
  <cp:lastModifiedBy>Ritika Kumari</cp:lastModifiedBy>
  <cp:revision>2269</cp:revision>
  <cp:lastPrinted>2018-05-30T05:31:50Z</cp:lastPrinted>
  <dcterms:created xsi:type="dcterms:W3CDTF">2000-01-06T15:07:49Z</dcterms:created>
  <dcterms:modified xsi:type="dcterms:W3CDTF">2023-01-28T05:57:35Z</dcterms:modified>
</cp:coreProperties>
</file>