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1391" r:id="rId2"/>
    <p:sldId id="1320" r:id="rId3"/>
    <p:sldId id="1393" r:id="rId4"/>
    <p:sldId id="1394" r:id="rId5"/>
    <p:sldId id="1395" r:id="rId6"/>
    <p:sldId id="1415" r:id="rId7"/>
    <p:sldId id="1418" r:id="rId8"/>
    <p:sldId id="1417" r:id="rId9"/>
    <p:sldId id="1396" r:id="rId10"/>
    <p:sldId id="1400" r:id="rId11"/>
    <p:sldId id="1416" r:id="rId12"/>
    <p:sldId id="1401" r:id="rId13"/>
    <p:sldId id="1405" r:id="rId14"/>
    <p:sldId id="1406" r:id="rId15"/>
    <p:sldId id="1408" r:id="rId16"/>
    <p:sldId id="1412" r:id="rId17"/>
    <p:sldId id="1413" r:id="rId18"/>
    <p:sldId id="1414" r:id="rId19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388273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777899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167525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557151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1948129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337755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2727381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117007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000099"/>
    <a:srgbClr val="DCDBDF"/>
    <a:srgbClr val="006600"/>
    <a:srgbClr val="666633"/>
    <a:srgbClr val="336600"/>
    <a:srgbClr val="FFFF66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3" autoAdjust="0"/>
    <p:restoredTop sz="83784" autoAdjust="0"/>
  </p:normalViewPr>
  <p:slideViewPr>
    <p:cSldViewPr snapToGrid="0">
      <p:cViewPr varScale="1">
        <p:scale>
          <a:sx n="97" d="100"/>
          <a:sy n="97" d="100"/>
        </p:scale>
        <p:origin x="835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74" y="2550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Enterprise Computing with Java (MCA-305)</a:t>
            </a:r>
            <a:endParaRPr 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62658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Bharati Vidyapeeth’s Institute of Computer Applications and Management, New Delhi-63, by Dr. Sunil Pratap Singh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925" y="8861425"/>
            <a:ext cx="2836863" cy="481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U1.</a:t>
            </a:r>
            <a:fld id="{9B33F9C5-F45A-497A-BB3A-D08F23AAE9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85790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Enterprise Computing with Java (MCA-305)</a:t>
            </a:r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355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Bharati Vidyapeeth’s Institute of Computer Applications and Management, New Delhi-63, by Dr. Sunil Pratap Singh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fld id="{BD800C83-4C79-4150-9A26-6D9FADE0E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241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388273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777899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167525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557151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1947686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223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760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298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8A4293-AE71-495D-828F-3934B323B756}" type="slidenum">
              <a:rPr lang="en-US" sz="1200" b="0">
                <a:cs typeface="+mn-cs"/>
              </a:rPr>
              <a:pPr algn="r" eaLnBrk="0" hangingPunct="0">
                <a:defRPr/>
              </a:pPr>
              <a:t>1</a:t>
            </a:fld>
            <a:endParaRPr lang="en-US" sz="1200" b="0" dirty="0">
              <a:cs typeface="+mn-cs"/>
            </a:endParaRPr>
          </a:p>
        </p:txBody>
      </p:sp>
      <p:sp>
        <p:nvSpPr>
          <p:cNvPr id="171013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200" b="0"/>
              <a:t>© Bharati Vidyapeeth’s Institute of Computer Applications and Management, New Delhi-63, by Dr. Sunil Pratap Singh</a:t>
            </a:r>
          </a:p>
        </p:txBody>
      </p:sp>
      <p:sp>
        <p:nvSpPr>
          <p:cNvPr id="171014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endParaRPr lang="en-US" sz="1200" b="0"/>
          </a:p>
        </p:txBody>
      </p:sp>
      <p:sp>
        <p:nvSpPr>
          <p:cNvPr id="171015" name="Date Placeholder 9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200" b="0"/>
              <a:t>Enterprise Computing with Java (MCA-305)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CB34B0-5B92-44DD-B1C3-4F0D69E8AB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74009" y="42863"/>
            <a:ext cx="1995982" cy="81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1" y="4899422"/>
            <a:ext cx="9144000" cy="21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Bharati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Vidyapeeth’s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Institute of Computer Applications and Management</a:t>
            </a:r>
            <a:r>
              <a:rPr lang="en-US" sz="900" baseline="0" dirty="0">
                <a:solidFill>
                  <a:schemeClr val="bg1"/>
                </a:solidFill>
                <a:latin typeface="Arial" charset="0"/>
              </a:rPr>
              <a:t> (GGS IP University)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New Delhi,</a:t>
            </a:r>
            <a:r>
              <a:rPr lang="en-US" sz="900" baseline="0" dirty="0">
                <a:solidFill>
                  <a:schemeClr val="bg1"/>
                </a:solidFill>
                <a:latin typeface="Arial" charset="0"/>
              </a:rPr>
              <a:t> India</a:t>
            </a:r>
            <a:endParaRPr lang="en-US" sz="900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6" name="Group 36"/>
          <p:cNvGrpSpPr>
            <a:grpSpLocks/>
          </p:cNvGrpSpPr>
          <p:nvPr userDrawn="1"/>
        </p:nvGrpSpPr>
        <p:grpSpPr bwMode="auto">
          <a:xfrm>
            <a:off x="0" y="956073"/>
            <a:ext cx="9144000" cy="153590"/>
            <a:chOff x="0" y="803"/>
            <a:chExt cx="5760" cy="129"/>
          </a:xfrm>
        </p:grpSpPr>
        <p:sp>
          <p:nvSpPr>
            <p:cNvPr id="7" name="Rectangle 31"/>
            <p:cNvSpPr>
              <a:spLocks noChangeArrowheads="1"/>
            </p:cNvSpPr>
            <p:nvPr userDrawn="1"/>
          </p:nvSpPr>
          <p:spPr bwMode="auto">
            <a:xfrm>
              <a:off x="0" y="803"/>
              <a:ext cx="5760" cy="91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35"/>
            <p:cNvSpPr>
              <a:spLocks noChangeArrowheads="1"/>
            </p:cNvSpPr>
            <p:nvPr userDrawn="1"/>
          </p:nvSpPr>
          <p:spPr bwMode="auto">
            <a:xfrm>
              <a:off x="0" y="905"/>
              <a:ext cx="5760" cy="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9185" y="2007396"/>
            <a:ext cx="6400800" cy="2037160"/>
          </a:xfrm>
        </p:spPr>
        <p:txBody>
          <a:bodyPr/>
          <a:lstStyle>
            <a:lvl1pPr marL="0" indent="0" algn="ctr">
              <a:defRPr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4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46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938" y="205982"/>
            <a:ext cx="2176097" cy="4473178"/>
          </a:xfrm>
          <a:prstGeom prst="rect">
            <a:avLst/>
          </a:prstGeom>
        </p:spPr>
        <p:txBody>
          <a:bodyPr vert="eaVert"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254" y="205982"/>
            <a:ext cx="6392008" cy="44731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301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52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827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760812"/>
            <a:ext cx="4284785" cy="19014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2776542"/>
            <a:ext cx="4284785" cy="1902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19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79131" y="4899423"/>
            <a:ext cx="7904285" cy="2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charset="0"/>
              </a:rPr>
              <a:t>© 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Bharati Vidyapeeth’s Institute of Computer Applications and Management, New Delhi-63</a:t>
            </a: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7536474" y="4894660"/>
            <a:ext cx="145805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FA6B1CB2-903B-4B35-95DC-58CD022C002B}" type="slidenum">
              <a:rPr lang="en-US" sz="900" smtClean="0">
                <a:solidFill>
                  <a:schemeClr val="bg1"/>
                </a:solidFill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554" y="17159"/>
            <a:ext cx="7643446" cy="498872"/>
          </a:xfrm>
          <a:prstGeom prst="rect">
            <a:avLst/>
          </a:prstGeom>
        </p:spPr>
        <p:txBody>
          <a:bodyPr lIns="77907" tIns="38953" rIns="77907" bIns="38953"/>
          <a:lstStyle>
            <a:lvl1pPr>
              <a:defRPr sz="31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700">
                <a:latin typeface="Calibri" pitchFamily="34" charset="0"/>
                <a:cs typeface="Calibri" pitchFamily="34" charset="0"/>
              </a:defRPr>
            </a:lvl3pPr>
            <a:lvl4pPr>
              <a:defRPr sz="17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4417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3305179"/>
            <a:ext cx="7772400" cy="1021556"/>
          </a:xfrm>
          <a:prstGeom prst="rect">
            <a:avLst/>
          </a:prstGeom>
        </p:spPr>
        <p:txBody>
          <a:bodyPr lIns="77907" tIns="38953" rIns="77907" bIns="38953" anchor="t"/>
          <a:lstStyle>
            <a:lvl1pPr algn="l">
              <a:defRPr sz="3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538" indent="0">
              <a:buNone/>
              <a:defRPr sz="1500"/>
            </a:lvl2pPr>
            <a:lvl3pPr marL="779074" indent="0">
              <a:buNone/>
              <a:defRPr sz="1400"/>
            </a:lvl3pPr>
            <a:lvl4pPr marL="1168612" indent="0">
              <a:buNone/>
              <a:defRPr sz="1200"/>
            </a:lvl4pPr>
            <a:lvl5pPr marL="1558149" indent="0">
              <a:buNone/>
              <a:defRPr sz="1200"/>
            </a:lvl5pPr>
            <a:lvl6pPr marL="1947686" indent="0">
              <a:buNone/>
              <a:defRPr sz="1200"/>
            </a:lvl6pPr>
            <a:lvl7pPr marL="2337223" indent="0">
              <a:buNone/>
              <a:defRPr sz="1200"/>
            </a:lvl7pPr>
            <a:lvl8pPr marL="2726760" indent="0">
              <a:buNone/>
              <a:defRPr sz="1200"/>
            </a:lvl8pPr>
            <a:lvl9pPr marL="311629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7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9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066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38" indent="0">
              <a:buNone/>
              <a:defRPr sz="1700" b="1"/>
            </a:lvl2pPr>
            <a:lvl3pPr marL="779074" indent="0">
              <a:buNone/>
              <a:defRPr sz="1500" b="1"/>
            </a:lvl3pPr>
            <a:lvl4pPr marL="1168612" indent="0">
              <a:buNone/>
              <a:defRPr sz="1400" b="1"/>
            </a:lvl4pPr>
            <a:lvl5pPr marL="1558149" indent="0">
              <a:buNone/>
              <a:defRPr sz="1400" b="1"/>
            </a:lvl5pPr>
            <a:lvl6pPr marL="1947686" indent="0">
              <a:buNone/>
              <a:defRPr sz="1400" b="1"/>
            </a:lvl6pPr>
            <a:lvl7pPr marL="2337223" indent="0">
              <a:buNone/>
              <a:defRPr sz="1400" b="1"/>
            </a:lvl7pPr>
            <a:lvl8pPr marL="2726760" indent="0">
              <a:buNone/>
              <a:defRPr sz="1400" b="1"/>
            </a:lvl8pPr>
            <a:lvl9pPr marL="311629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066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3" y="1151338"/>
            <a:ext cx="4041531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38" indent="0">
              <a:buNone/>
              <a:defRPr sz="1700" b="1"/>
            </a:lvl2pPr>
            <a:lvl3pPr marL="779074" indent="0">
              <a:buNone/>
              <a:defRPr sz="1500" b="1"/>
            </a:lvl3pPr>
            <a:lvl4pPr marL="1168612" indent="0">
              <a:buNone/>
              <a:defRPr sz="1400" b="1"/>
            </a:lvl4pPr>
            <a:lvl5pPr marL="1558149" indent="0">
              <a:buNone/>
              <a:defRPr sz="1400" b="1"/>
            </a:lvl5pPr>
            <a:lvl6pPr marL="1947686" indent="0">
              <a:buNone/>
              <a:defRPr sz="1400" b="1"/>
            </a:lvl6pPr>
            <a:lvl7pPr marL="2337223" indent="0">
              <a:buNone/>
              <a:defRPr sz="1400" b="1"/>
            </a:lvl7pPr>
            <a:lvl8pPr marL="2726760" indent="0">
              <a:buNone/>
              <a:defRPr sz="1400" b="1"/>
            </a:lvl8pPr>
            <a:lvl9pPr marL="311629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3" y="1631156"/>
            <a:ext cx="4041531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18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126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59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90"/>
            <a:ext cx="3008435" cy="871538"/>
          </a:xfrm>
          <a:prstGeom prst="rect">
            <a:avLst/>
          </a:prstGeom>
        </p:spPr>
        <p:txBody>
          <a:bodyPr lIns="77907" tIns="38953" rIns="77907" bIns="38953"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04792"/>
            <a:ext cx="5111262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435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538" indent="0">
              <a:buNone/>
              <a:defRPr sz="1000"/>
            </a:lvl2pPr>
            <a:lvl3pPr marL="779074" indent="0">
              <a:buNone/>
              <a:defRPr sz="900"/>
            </a:lvl3pPr>
            <a:lvl4pPr marL="1168612" indent="0">
              <a:buNone/>
              <a:defRPr sz="800"/>
            </a:lvl4pPr>
            <a:lvl5pPr marL="1558149" indent="0">
              <a:buNone/>
              <a:defRPr sz="800"/>
            </a:lvl5pPr>
            <a:lvl6pPr marL="1947686" indent="0">
              <a:buNone/>
              <a:defRPr sz="800"/>
            </a:lvl6pPr>
            <a:lvl7pPr marL="2337223" indent="0">
              <a:buNone/>
              <a:defRPr sz="800"/>
            </a:lvl7pPr>
            <a:lvl8pPr marL="2726760" indent="0">
              <a:buNone/>
              <a:defRPr sz="800"/>
            </a:lvl8pPr>
            <a:lvl9pPr marL="311629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98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3600453"/>
            <a:ext cx="5486400" cy="425054"/>
          </a:xfrm>
          <a:prstGeom prst="rect">
            <a:avLst/>
          </a:prstGeom>
        </p:spPr>
        <p:txBody>
          <a:bodyPr lIns="77907" tIns="38953" rIns="77907" bIns="38953"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538" indent="0">
              <a:buNone/>
              <a:defRPr sz="2400"/>
            </a:lvl2pPr>
            <a:lvl3pPr marL="779074" indent="0">
              <a:buNone/>
              <a:defRPr sz="2000"/>
            </a:lvl3pPr>
            <a:lvl4pPr marL="1168612" indent="0">
              <a:buNone/>
              <a:defRPr sz="1700"/>
            </a:lvl4pPr>
            <a:lvl5pPr marL="1558149" indent="0">
              <a:buNone/>
              <a:defRPr sz="1700"/>
            </a:lvl5pPr>
            <a:lvl6pPr marL="1947686" indent="0">
              <a:buNone/>
              <a:defRPr sz="1700"/>
            </a:lvl6pPr>
            <a:lvl7pPr marL="2337223" indent="0">
              <a:buNone/>
              <a:defRPr sz="1700"/>
            </a:lvl7pPr>
            <a:lvl8pPr marL="2726760" indent="0">
              <a:buNone/>
              <a:defRPr sz="1700"/>
            </a:lvl8pPr>
            <a:lvl9pPr marL="3116298" indent="0">
              <a:buNone/>
              <a:defRPr sz="1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4025507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538" indent="0">
              <a:buNone/>
              <a:defRPr sz="1000"/>
            </a:lvl2pPr>
            <a:lvl3pPr marL="779074" indent="0">
              <a:buNone/>
              <a:defRPr sz="900"/>
            </a:lvl3pPr>
            <a:lvl4pPr marL="1168612" indent="0">
              <a:buNone/>
              <a:defRPr sz="800"/>
            </a:lvl4pPr>
            <a:lvl5pPr marL="1558149" indent="0">
              <a:buNone/>
              <a:defRPr sz="800"/>
            </a:lvl5pPr>
            <a:lvl6pPr marL="1947686" indent="0">
              <a:buNone/>
              <a:defRPr sz="800"/>
            </a:lvl6pPr>
            <a:lvl7pPr marL="2337223" indent="0">
              <a:buNone/>
              <a:defRPr sz="800"/>
            </a:lvl7pPr>
            <a:lvl8pPr marL="2726760" indent="0">
              <a:buNone/>
              <a:defRPr sz="800"/>
            </a:lvl8pPr>
            <a:lvl9pPr marL="311629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35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254" y="760810"/>
            <a:ext cx="8708781" cy="391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07" tIns="38953" rIns="77907" bIns="38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34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29" name="Text Box 35"/>
          <p:cNvSpPr txBox="1">
            <a:spLocks noChangeArrowheads="1"/>
          </p:cNvSpPr>
          <p:nvPr userDrawn="1"/>
        </p:nvSpPr>
        <p:spPr bwMode="auto">
          <a:xfrm>
            <a:off x="79131" y="4899423"/>
            <a:ext cx="8398120" cy="21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©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Bharati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Vidyapeeth’s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Institute of Computer Applications and Management, New Delhi-63</a:t>
            </a:r>
          </a:p>
        </p:txBody>
      </p:sp>
      <p:sp>
        <p:nvSpPr>
          <p:cNvPr id="1030" name="Text Box 36"/>
          <p:cNvSpPr txBox="1">
            <a:spLocks noChangeArrowheads="1"/>
          </p:cNvSpPr>
          <p:nvPr userDrawn="1"/>
        </p:nvSpPr>
        <p:spPr bwMode="auto">
          <a:xfrm>
            <a:off x="8355623" y="4898231"/>
            <a:ext cx="756138" cy="2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        </a:t>
            </a:r>
            <a:fld id="{7BC114B6-CE80-4BD5-993F-F40388ADC9E8}" type="slidenum">
              <a:rPr lang="en-US" sz="900" smtClean="0">
                <a:solidFill>
                  <a:schemeClr val="bg1"/>
                </a:solidFill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Text Box 37"/>
          <p:cNvSpPr txBox="1">
            <a:spLocks noChangeArrowheads="1"/>
          </p:cNvSpPr>
          <p:nvPr userDrawn="1"/>
        </p:nvSpPr>
        <p:spPr bwMode="auto">
          <a:xfrm>
            <a:off x="1613388" y="840582"/>
            <a:ext cx="7413381" cy="44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IN" b="0"/>
          </a:p>
        </p:txBody>
      </p:sp>
      <p:sp>
        <p:nvSpPr>
          <p:cNvPr id="1032" name="Rectangle 40"/>
          <p:cNvSpPr>
            <a:spLocks noChangeArrowheads="1"/>
          </p:cNvSpPr>
          <p:nvPr userDrawn="1"/>
        </p:nvSpPr>
        <p:spPr bwMode="auto">
          <a:xfrm>
            <a:off x="0" y="520303"/>
            <a:ext cx="9144000" cy="10834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3" name="Rectangle 41"/>
          <p:cNvSpPr>
            <a:spLocks noChangeArrowheads="1"/>
          </p:cNvSpPr>
          <p:nvPr userDrawn="1"/>
        </p:nvSpPr>
        <p:spPr bwMode="auto">
          <a:xfrm>
            <a:off x="0" y="631032"/>
            <a:ext cx="9144000" cy="3214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4" name="Rectangle 43"/>
          <p:cNvSpPr>
            <a:spLocks noChangeArrowheads="1"/>
          </p:cNvSpPr>
          <p:nvPr userDrawn="1"/>
        </p:nvSpPr>
        <p:spPr bwMode="auto">
          <a:xfrm>
            <a:off x="1496158" y="0"/>
            <a:ext cx="7647842" cy="52268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pPr algn="ctr"/>
            <a:endParaRPr lang="en-IN" b="0">
              <a:solidFill>
                <a:srgbClr val="FEF800"/>
              </a:solidFill>
            </a:endParaRPr>
          </a:p>
        </p:txBody>
      </p:sp>
      <p:sp>
        <p:nvSpPr>
          <p:cNvPr id="1036" name="Rectangle 45"/>
          <p:cNvSpPr>
            <a:spLocks noChangeArrowheads="1"/>
          </p:cNvSpPr>
          <p:nvPr userDrawn="1"/>
        </p:nvSpPr>
        <p:spPr bwMode="auto">
          <a:xfrm>
            <a:off x="1333500" y="0"/>
            <a:ext cx="7810500" cy="52268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pPr algn="ctr"/>
            <a:endParaRPr lang="en-IN" b="0">
              <a:solidFill>
                <a:srgbClr val="FEF800"/>
              </a:solidFill>
            </a:endParaRPr>
          </a:p>
        </p:txBody>
      </p:sp>
      <p:sp>
        <p:nvSpPr>
          <p:cNvPr id="1037" name="Rectangle 46"/>
          <p:cNvSpPr>
            <a:spLocks noChangeArrowheads="1"/>
          </p:cNvSpPr>
          <p:nvPr userDrawn="1"/>
        </p:nvSpPr>
        <p:spPr bwMode="auto">
          <a:xfrm>
            <a:off x="0" y="520303"/>
            <a:ext cx="9144000" cy="10834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9" name="Rectangle 48"/>
          <p:cNvSpPr>
            <a:spLocks noChangeArrowheads="1"/>
          </p:cNvSpPr>
          <p:nvPr userDrawn="1"/>
        </p:nvSpPr>
        <p:spPr bwMode="auto">
          <a:xfrm>
            <a:off x="0" y="574476"/>
            <a:ext cx="9144000" cy="54174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pic>
        <p:nvPicPr>
          <p:cNvPr id="1042" name="Picture 51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970" y="10217"/>
            <a:ext cx="1190855" cy="4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3" r:id="rId1"/>
    <p:sldLayoutId id="2147484694" r:id="rId2"/>
    <p:sldLayoutId id="2147484681" r:id="rId3"/>
    <p:sldLayoutId id="2147484682" r:id="rId4"/>
    <p:sldLayoutId id="2147484683" r:id="rId5"/>
    <p:sldLayoutId id="2147484684" r:id="rId6"/>
    <p:sldLayoutId id="2147484685" r:id="rId7"/>
    <p:sldLayoutId id="2147484686" r:id="rId8"/>
    <p:sldLayoutId id="2147484687" r:id="rId9"/>
    <p:sldLayoutId id="2147484688" r:id="rId10"/>
    <p:sldLayoutId id="2147484689" r:id="rId11"/>
    <p:sldLayoutId id="2147484690" r:id="rId12"/>
    <p:sldLayoutId id="2147484691" r:id="rId13"/>
    <p:sldLayoutId id="214748469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5pPr>
      <a:lvl6pPr marL="389538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6pPr>
      <a:lvl7pPr marL="779074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7pPr>
      <a:lvl8pPr marL="1168612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8pPr>
      <a:lvl9pPr marL="1558149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9pPr>
    </p:titleStyle>
    <p:bodyStyle>
      <a:lvl1pPr marL="290867" indent="-290867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1790" indent="-24216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972712" indent="-19346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1900">
          <a:solidFill>
            <a:srgbClr val="993300"/>
          </a:solidFill>
          <a:latin typeface="+mn-lt"/>
          <a:cs typeface="+mn-cs"/>
        </a:defRPr>
      </a:lvl3pPr>
      <a:lvl4pPr marL="1362338" indent="-19346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rgbClr val="000099"/>
          </a:solidFill>
          <a:latin typeface="+mn-lt"/>
          <a:cs typeface="+mn-cs"/>
        </a:defRPr>
      </a:lvl4pPr>
      <a:lvl5pPr marL="1751964" indent="-19346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5pPr>
      <a:lvl6pPr marL="2142455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6pPr>
      <a:lvl7pPr marL="2531992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7pPr>
      <a:lvl8pPr marL="2921529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8pPr>
      <a:lvl9pPr marL="3311066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38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074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12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149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686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223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760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298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Zg49z76cLw&amp;t=1215s" TargetMode="External"/><Relationship Id="rId2" Type="http://schemas.openxmlformats.org/officeDocument/2006/relationships/hyperlink" Target="https://pygam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6xMBig-pP4&amp;list=PLzMcBGfZo4-lp3jAExUCewBfMx3UZFkh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04659" y="1087483"/>
            <a:ext cx="8323385" cy="37976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MINOR PROJECT </a:t>
            </a:r>
            <a:r>
              <a:rPr lang="en-US" sz="28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en-US" sz="2800" b="1" dirty="0" err="1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IIl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/>
            </a:r>
            <a:b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ON</a:t>
            </a:r>
            <a:r>
              <a:rPr lang="en-US" sz="3200" b="1" dirty="0">
                <a:solidFill>
                  <a:srgbClr val="0000CC"/>
                </a:solidFill>
                <a:latin typeface="+mn-lt"/>
                <a:cs typeface="Arial" charset="0"/>
              </a:rPr>
              <a:t/>
            </a:r>
            <a:br>
              <a:rPr lang="en-US" sz="3200" b="1" dirty="0">
                <a:solidFill>
                  <a:srgbClr val="0000CC"/>
                </a:solidFill>
                <a:latin typeface="+mn-lt"/>
                <a:cs typeface="Arial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+mn-lt"/>
                <a:cs typeface="Arial" charset="0"/>
              </a:rPr>
              <a:t>FLAPPY BIRD</a:t>
            </a:r>
            <a:br>
              <a:rPr lang="en-US" sz="3200" b="1" dirty="0" smtClean="0">
                <a:solidFill>
                  <a:srgbClr val="C00000"/>
                </a:solidFill>
                <a:latin typeface="+mn-lt"/>
                <a:cs typeface="Arial" charset="0"/>
              </a:rPr>
            </a:br>
            <a:r>
              <a:rPr lang="en-US" sz="3200" b="1" dirty="0" smtClean="0">
                <a:solidFill>
                  <a:srgbClr val="0000CC"/>
                </a:solidFill>
                <a:latin typeface="+mn-lt"/>
                <a:cs typeface="Arial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charset="0"/>
              </a:rPr>
              <a:t>(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charset="0"/>
              </a:rPr>
              <a:t>MCA –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charset="0"/>
              </a:rPr>
              <a:t>III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charset="0"/>
              </a:rPr>
              <a:t>SEMESTER; BATCH 2021-23)</a:t>
            </a:r>
            <a:r>
              <a:rPr lang="en-US" sz="4400" b="1" dirty="0">
                <a:solidFill>
                  <a:srgbClr val="0000CC"/>
                </a:solidFill>
                <a:latin typeface="+mn-lt"/>
                <a:cs typeface="Arial" charset="0"/>
              </a:rPr>
              <a:t/>
            </a:r>
            <a:br>
              <a:rPr lang="en-US" sz="4400" b="1" dirty="0">
                <a:solidFill>
                  <a:srgbClr val="0000CC"/>
                </a:solidFill>
                <a:latin typeface="+mn-lt"/>
                <a:cs typeface="Arial" charset="0"/>
              </a:rPr>
            </a:br>
            <a:r>
              <a:rPr lang="en-US" sz="3100" b="1" dirty="0">
                <a:solidFill>
                  <a:schemeClr val="tx1"/>
                </a:solidFill>
                <a:latin typeface="+mn-lt"/>
                <a:cs typeface="Arial" charset="0"/>
              </a:rPr>
              <a:t/>
            </a:r>
            <a:br>
              <a:rPr lang="en-US" sz="3100" b="1" dirty="0">
                <a:solidFill>
                  <a:schemeClr val="tx1"/>
                </a:solidFill>
                <a:latin typeface="+mn-lt"/>
                <a:cs typeface="Arial" charset="0"/>
              </a:rPr>
            </a:br>
            <a:endParaRPr lang="en-US" b="1" i="1" dirty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4099" name="Rectangle 1"/>
          <p:cNvSpPr>
            <a:spLocks noChangeArrowheads="1"/>
          </p:cNvSpPr>
          <p:nvPr/>
        </p:nvSpPr>
        <p:spPr bwMode="auto">
          <a:xfrm>
            <a:off x="-5861" y="3779547"/>
            <a:ext cx="3828561" cy="81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</a:rPr>
              <a:t>Internal </a:t>
            </a:r>
            <a:r>
              <a:rPr lang="en-US" sz="1600" dirty="0" smtClean="0">
                <a:solidFill>
                  <a:srgbClr val="C00000"/>
                </a:solidFill>
                <a:latin typeface="Arial" charset="0"/>
              </a:rPr>
              <a:t>Guide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0000CC"/>
                </a:solidFill>
                <a:latin typeface="Arial" charset="0"/>
              </a:rPr>
              <a:t>Mr. </a:t>
            </a:r>
            <a:r>
              <a:rPr lang="en-US" sz="1600" dirty="0" err="1" smtClean="0">
                <a:solidFill>
                  <a:srgbClr val="0000CC"/>
                </a:solidFill>
                <a:latin typeface="Arial" charset="0"/>
              </a:rPr>
              <a:t>Uttam</a:t>
            </a:r>
            <a:r>
              <a:rPr lang="en-US" sz="1600" dirty="0" smtClean="0">
                <a:solidFill>
                  <a:srgbClr val="0000CC"/>
                </a:solidFill>
                <a:latin typeface="Arial" charset="0"/>
              </a:rPr>
              <a:t> Singh</a:t>
            </a:r>
          </a:p>
          <a:p>
            <a:pPr algn="ctr"/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(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Asst. Prof., BVICAM, New Delhi)</a:t>
            </a:r>
          </a:p>
        </p:txBody>
      </p:sp>
      <p:sp>
        <p:nvSpPr>
          <p:cNvPr id="2" name="Rectangle 1"/>
          <p:cNvSpPr/>
          <p:nvPr/>
        </p:nvSpPr>
        <p:spPr>
          <a:xfrm>
            <a:off x="2988772" y="4531192"/>
            <a:ext cx="31078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dirty="0">
                <a:solidFill>
                  <a:schemeClr val="accent6">
                    <a:lumMod val="75000"/>
                  </a:schemeClr>
                </a:solidFill>
              </a:rPr>
              <a:t>Date of </a:t>
            </a:r>
            <a:r>
              <a:rPr lang="en-US" sz="1700" dirty="0" smtClean="0">
                <a:solidFill>
                  <a:schemeClr val="accent6">
                    <a:lumMod val="75000"/>
                  </a:schemeClr>
                </a:solidFill>
              </a:rPr>
              <a:t>Presentation :- 28/01/23</a:t>
            </a:r>
            <a:endParaRPr lang="en-IN" sz="1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15439" y="3779547"/>
            <a:ext cx="3828561" cy="57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</a:rPr>
              <a:t>Presentation </a:t>
            </a:r>
            <a:r>
              <a:rPr lang="en-US" sz="1600" dirty="0" smtClean="0">
                <a:solidFill>
                  <a:srgbClr val="C00000"/>
                </a:solidFill>
                <a:latin typeface="Arial" charset="0"/>
              </a:rPr>
              <a:t>by</a:t>
            </a:r>
          </a:p>
          <a:p>
            <a:pPr algn="ctr"/>
            <a:r>
              <a:rPr lang="en-US" sz="1600" dirty="0" smtClean="0">
                <a:solidFill>
                  <a:srgbClr val="0000CC"/>
                </a:solidFill>
                <a:latin typeface="+mn-lt"/>
                <a:ea typeface="Times New Roman" panose="02020603050405020304" pitchFamily="18" charset="0"/>
              </a:rPr>
              <a:t>RITIKA </a:t>
            </a:r>
            <a:r>
              <a:rPr lang="en-US" sz="1600" dirty="0">
                <a:solidFill>
                  <a:srgbClr val="0000CC"/>
                </a:solidFill>
                <a:latin typeface="+mn-lt"/>
                <a:ea typeface="Times New Roman" panose="02020603050405020304" pitchFamily="18" charset="0"/>
              </a:rPr>
              <a:t>KUMARI (00635304421</a:t>
            </a:r>
            <a:r>
              <a:rPr lang="en-US" sz="1600" dirty="0" smtClean="0">
                <a:solidFill>
                  <a:srgbClr val="0000CC"/>
                </a:solidFill>
                <a:latin typeface="+mn-lt"/>
                <a:ea typeface="Times New Roman" panose="02020603050405020304" pitchFamily="18" charset="0"/>
              </a:rPr>
              <a:t>)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026" name="Picture 2" descr="Guru Gobind Singh Indraprastha University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8" y="3120372"/>
            <a:ext cx="1209489" cy="10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98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2197100"/>
            <a:ext cx="8178800" cy="736600"/>
          </a:xfr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4000" b="1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190968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B06F1-FB01-E722-245D-DCBEB78E3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751" y="760413"/>
            <a:ext cx="3875298" cy="39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9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2159000"/>
            <a:ext cx="8305800" cy="660400"/>
          </a:xfr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 algn="ctr">
              <a:spcBef>
                <a:spcPts val="1200"/>
              </a:spcBef>
              <a:buNone/>
              <a:defRPr/>
            </a:pPr>
            <a:r>
              <a:rPr lang="en-US" sz="4000" b="1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91249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Screenshot - 1: </a:t>
            </a:r>
            <a:r>
              <a:rPr lang="en-US" sz="2400" b="1" dirty="0" err="1" smtClean="0">
                <a:latin typeface="Times New Roman" panose="02020603050405020304" pitchFamily="18" charset="0"/>
              </a:rPr>
              <a:t>welcomeScreen</a:t>
            </a:r>
            <a:r>
              <a:rPr lang="en-US" sz="2400" b="1" dirty="0" smtClean="0">
                <a:latin typeface="Times New Roman" panose="02020603050405020304" pitchFamily="18" charset="0"/>
              </a:rPr>
              <a:t>()</a:t>
            </a:r>
            <a:r>
              <a:rPr lang="en-US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5" t="16456" r="40783" b="20201"/>
          <a:stretch/>
        </p:blipFill>
        <p:spPr>
          <a:xfrm>
            <a:off x="3125613" y="700815"/>
            <a:ext cx="2743200" cy="39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0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- 2</a:t>
            </a:r>
            <a:r>
              <a:rPr lang="en-US" sz="3400" dirty="0" smtClean="0"/>
              <a:t>: Pipes and Background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6" t="16456" r="40782" b="20244"/>
          <a:stretch/>
        </p:blipFill>
        <p:spPr>
          <a:xfrm>
            <a:off x="2991546" y="726543"/>
            <a:ext cx="2745023" cy="404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– 3</a:t>
            </a:r>
            <a:r>
              <a:rPr lang="en-US" sz="3400" dirty="0" smtClean="0"/>
              <a:t>: endgame()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CF81C-7EDB-2524-6C3E-AA8E85CE8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6" t="1341" r="6785" b="3449"/>
          <a:stretch/>
        </p:blipFill>
        <p:spPr>
          <a:xfrm>
            <a:off x="2784806" y="748862"/>
            <a:ext cx="2875016" cy="40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2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Conclusion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97310"/>
            <a:ext cx="8708781" cy="4154090"/>
          </a:xfrm>
        </p:spPr>
        <p:txBody>
          <a:bodyPr/>
          <a:lstStyle/>
          <a:p>
            <a:pPr marL="419734" marR="75565">
              <a:lnSpc>
                <a:spcPct val="100000"/>
              </a:lnSpc>
              <a:spcBef>
                <a:spcPts val="100"/>
              </a:spcBef>
            </a:pPr>
            <a:r>
              <a:rPr lang="en-US" sz="2400" dirty="0"/>
              <a:t>Flappy </a:t>
            </a:r>
            <a:r>
              <a:rPr lang="en-US" sz="2400" spc="-5" dirty="0"/>
              <a:t>Bird </a:t>
            </a:r>
            <a:r>
              <a:rPr lang="en-US" sz="2400" dirty="0"/>
              <a:t>can be created using any </a:t>
            </a:r>
            <a:r>
              <a:rPr lang="en-US" sz="2400" spc="-5" dirty="0"/>
              <a:t>programming </a:t>
            </a:r>
            <a:r>
              <a:rPr lang="en-US" sz="2400" dirty="0"/>
              <a:t> language. </a:t>
            </a:r>
            <a:r>
              <a:rPr lang="en-US" sz="2400" spc="-25" dirty="0"/>
              <a:t>We </a:t>
            </a:r>
            <a:r>
              <a:rPr lang="en-US" sz="2400" dirty="0"/>
              <a:t>chose the Python language, </a:t>
            </a:r>
            <a:r>
              <a:rPr lang="en-US" sz="2400" dirty="0" err="1"/>
              <a:t>pygame</a:t>
            </a:r>
            <a:r>
              <a:rPr lang="en-US" sz="2400" dirty="0"/>
              <a:t> </a:t>
            </a:r>
            <a:r>
              <a:rPr lang="en-US" sz="2400" spc="5" dirty="0"/>
              <a:t> </a:t>
            </a:r>
            <a:r>
              <a:rPr lang="en-US" sz="2400" dirty="0"/>
              <a:t>module</a:t>
            </a:r>
            <a:r>
              <a:rPr lang="en-US" sz="2400" spc="-5" dirty="0"/>
              <a:t> </a:t>
            </a:r>
            <a:r>
              <a:rPr lang="en-US" sz="2400" dirty="0"/>
              <a:t>because</a:t>
            </a:r>
            <a:r>
              <a:rPr lang="en-US" sz="2400" spc="-5" dirty="0"/>
              <a:t> it</a:t>
            </a:r>
            <a:r>
              <a:rPr lang="en-US" sz="2400" dirty="0"/>
              <a:t> </a:t>
            </a:r>
            <a:r>
              <a:rPr lang="en-US" sz="2400" spc="-5" dirty="0"/>
              <a:t>is</a:t>
            </a:r>
            <a:r>
              <a:rPr lang="en-US" sz="2400" spc="5" dirty="0"/>
              <a:t> </a:t>
            </a:r>
            <a:r>
              <a:rPr lang="en-US" sz="2400" dirty="0"/>
              <a:t>easy</a:t>
            </a:r>
            <a:r>
              <a:rPr lang="en-US" sz="2400" spc="5" dirty="0"/>
              <a:t> </a:t>
            </a:r>
            <a:r>
              <a:rPr lang="en-US" sz="2400" spc="-5" dirty="0"/>
              <a:t>to</a:t>
            </a:r>
            <a:r>
              <a:rPr lang="en-US" sz="2400" dirty="0"/>
              <a:t> use</a:t>
            </a:r>
            <a:r>
              <a:rPr lang="en-US" sz="2400" spc="-5" dirty="0"/>
              <a:t> </a:t>
            </a:r>
            <a:r>
              <a:rPr lang="en-US" sz="2400" dirty="0"/>
              <a:t>and</a:t>
            </a:r>
            <a:r>
              <a:rPr lang="en-US" sz="2400" spc="-5" dirty="0"/>
              <a:t> is</a:t>
            </a:r>
            <a:r>
              <a:rPr lang="en-US" sz="2400" dirty="0"/>
              <a:t> easy</a:t>
            </a:r>
            <a:r>
              <a:rPr lang="en-US" sz="2400" spc="-5" dirty="0"/>
              <a:t> to</a:t>
            </a:r>
            <a:r>
              <a:rPr lang="en-US" sz="2400" spc="5" dirty="0"/>
              <a:t> </a:t>
            </a:r>
            <a:r>
              <a:rPr lang="en-US" sz="2400" spc="-5" dirty="0"/>
              <a:t>implement </a:t>
            </a:r>
            <a:r>
              <a:rPr lang="en-US" sz="2400" spc="-705" dirty="0"/>
              <a:t> </a:t>
            </a:r>
            <a:r>
              <a:rPr lang="en-US" sz="2400" dirty="0"/>
              <a:t>game</a:t>
            </a:r>
            <a:r>
              <a:rPr lang="en-US" sz="2400" spc="5" dirty="0"/>
              <a:t> </a:t>
            </a:r>
            <a:r>
              <a:rPr lang="en-US" sz="2400" spc="-5" dirty="0"/>
              <a:t>logic</a:t>
            </a:r>
            <a:r>
              <a:rPr lang="en-US" sz="2400" spc="5" dirty="0"/>
              <a:t> </a:t>
            </a:r>
            <a:r>
              <a:rPr lang="en-US" sz="2400" spc="-5" dirty="0"/>
              <a:t>in</a:t>
            </a:r>
            <a:r>
              <a:rPr lang="en-US" sz="2400" spc="10" dirty="0"/>
              <a:t> </a:t>
            </a:r>
            <a:r>
              <a:rPr lang="en-US" sz="2400" dirty="0" err="1"/>
              <a:t>pygame</a:t>
            </a:r>
            <a:r>
              <a:rPr lang="en-US" sz="2400" dirty="0"/>
              <a:t>.</a:t>
            </a:r>
          </a:p>
          <a:p>
            <a:pPr marL="419734" marR="5080">
              <a:lnSpc>
                <a:spcPct val="100200"/>
              </a:lnSpc>
              <a:spcBef>
                <a:spcPts val="1420"/>
              </a:spcBef>
            </a:pPr>
            <a:r>
              <a:rPr lang="en-US" sz="2400" dirty="0"/>
              <a:t>Our project </a:t>
            </a:r>
            <a:r>
              <a:rPr lang="en-US" sz="2400" spc="-5" dirty="0"/>
              <a:t>is </a:t>
            </a:r>
            <a:r>
              <a:rPr lang="en-US" sz="2400" dirty="0"/>
              <a:t>2D game, as </a:t>
            </a:r>
            <a:r>
              <a:rPr lang="en-US" sz="2400" dirty="0" err="1"/>
              <a:t>pygame</a:t>
            </a:r>
            <a:r>
              <a:rPr lang="en-US" sz="2400" dirty="0"/>
              <a:t> </a:t>
            </a:r>
            <a:r>
              <a:rPr lang="en-US" sz="2400" spc="-5" dirty="0"/>
              <a:t>is </a:t>
            </a:r>
            <a:r>
              <a:rPr lang="en-US" sz="2400" dirty="0"/>
              <a:t>specifically made for </a:t>
            </a:r>
            <a:r>
              <a:rPr lang="en-US" sz="2400" spc="-710" dirty="0"/>
              <a:t> </a:t>
            </a:r>
            <a:r>
              <a:rPr lang="en-US" sz="2400" dirty="0"/>
              <a:t>2D</a:t>
            </a:r>
            <a:r>
              <a:rPr lang="en-US" sz="2400" spc="-10" dirty="0"/>
              <a:t> </a:t>
            </a:r>
            <a:r>
              <a:rPr lang="en-US" sz="2400" dirty="0"/>
              <a:t>games</a:t>
            </a:r>
            <a:r>
              <a:rPr lang="en-US" sz="2400" spc="5" dirty="0"/>
              <a:t> </a:t>
            </a:r>
            <a:r>
              <a:rPr lang="en-US" sz="2400" spc="-5" dirty="0"/>
              <a:t>it</a:t>
            </a:r>
            <a:r>
              <a:rPr lang="en-US" sz="2400" spc="-10" dirty="0"/>
              <a:t> </a:t>
            </a:r>
            <a:r>
              <a:rPr lang="en-US" sz="2400" dirty="0"/>
              <a:t>was</a:t>
            </a:r>
            <a:r>
              <a:rPr lang="en-US" sz="2400" spc="5" dirty="0"/>
              <a:t> </a:t>
            </a:r>
            <a:r>
              <a:rPr lang="en-US" sz="2400" dirty="0"/>
              <a:t>easy</a:t>
            </a:r>
            <a:r>
              <a:rPr lang="en-US" sz="2400" spc="5" dirty="0"/>
              <a:t> </a:t>
            </a:r>
            <a:r>
              <a:rPr lang="en-US" sz="2400" spc="-5" dirty="0"/>
              <a:t>for</a:t>
            </a:r>
            <a:r>
              <a:rPr lang="en-US" sz="2400" spc="-10" dirty="0"/>
              <a:t> </a:t>
            </a:r>
            <a:r>
              <a:rPr lang="en-US" sz="2400" spc="5" dirty="0"/>
              <a:t>us </a:t>
            </a:r>
            <a:r>
              <a:rPr lang="en-US" sz="2400" spc="-5" dirty="0"/>
              <a:t>to create</a:t>
            </a:r>
            <a:r>
              <a:rPr lang="en-US" sz="2400" spc="5" dirty="0"/>
              <a:t> </a:t>
            </a:r>
            <a:r>
              <a:rPr lang="en-US" sz="2400" spc="-5" dirty="0"/>
              <a:t>flappy </a:t>
            </a:r>
            <a:r>
              <a:rPr lang="en-US" sz="2400" dirty="0"/>
              <a:t>bird</a:t>
            </a:r>
            <a:r>
              <a:rPr lang="en-US" sz="2400" spc="-5" dirty="0"/>
              <a:t> with its </a:t>
            </a:r>
            <a:r>
              <a:rPr lang="en-US" sz="2400" dirty="0"/>
              <a:t> </a:t>
            </a:r>
            <a:r>
              <a:rPr lang="en-US" sz="2400" spc="-5" dirty="0"/>
              <a:t>user-friendly</a:t>
            </a:r>
            <a:r>
              <a:rPr lang="en-US" sz="2400" dirty="0"/>
              <a:t> modules</a:t>
            </a:r>
            <a:r>
              <a:rPr lang="en-US" sz="2400" spc="5" dirty="0"/>
              <a:t> </a:t>
            </a:r>
            <a:r>
              <a:rPr lang="en-US" sz="2400" dirty="0"/>
              <a:t>and</a:t>
            </a:r>
            <a:r>
              <a:rPr lang="en-US" sz="2400" spc="10" dirty="0"/>
              <a:t> </a:t>
            </a:r>
            <a:r>
              <a:rPr lang="en-US" sz="2400" dirty="0"/>
              <a:t>methods.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dirty="0"/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sz="2200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endParaRPr lang="en-US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3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Future Scope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</a:pPr>
            <a:r>
              <a:rPr lang="en-US" sz="2400" dirty="0">
                <a:latin typeface="Arial MT"/>
                <a:cs typeface="Arial MT"/>
              </a:rPr>
              <a:t>The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current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version</a:t>
            </a:r>
            <a:r>
              <a:rPr lang="en-US" sz="2400" dirty="0">
                <a:latin typeface="Arial MT"/>
                <a:cs typeface="Arial MT"/>
              </a:rPr>
              <a:t> of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our</a:t>
            </a:r>
            <a:r>
              <a:rPr lang="en-US" sz="2400" spc="-5" dirty="0">
                <a:latin typeface="Arial MT"/>
                <a:cs typeface="Arial MT"/>
              </a:rPr>
              <a:t> project is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offline, </a:t>
            </a:r>
            <a:r>
              <a:rPr lang="en-US" sz="2400" spc="-5" dirty="0">
                <a:latin typeface="Arial MT"/>
                <a:cs typeface="Arial MT"/>
              </a:rPr>
              <a:t>we </a:t>
            </a:r>
            <a:r>
              <a:rPr lang="en-US" sz="2400" dirty="0">
                <a:latin typeface="Arial MT"/>
                <a:cs typeface="Arial MT"/>
              </a:rPr>
              <a:t>are </a:t>
            </a:r>
            <a:r>
              <a:rPr lang="en-US" sz="2400" spc="-70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planning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to </a:t>
            </a:r>
            <a:r>
              <a:rPr lang="en-US" sz="2400" dirty="0">
                <a:latin typeface="Arial MT"/>
                <a:cs typeface="Arial MT"/>
              </a:rPr>
              <a:t>make</a:t>
            </a:r>
            <a:r>
              <a:rPr lang="en-US" sz="2400" spc="-5" dirty="0">
                <a:latin typeface="Arial MT"/>
                <a:cs typeface="Arial MT"/>
              </a:rPr>
              <a:t> it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online.</a:t>
            </a:r>
            <a:endParaRPr lang="en-US" sz="2400" dirty="0">
              <a:latin typeface="Arial MT"/>
              <a:cs typeface="Arial MT"/>
            </a:endParaRPr>
          </a:p>
          <a:p>
            <a:pPr marR="292735">
              <a:spcBef>
                <a:spcPts val="1415"/>
              </a:spcBef>
            </a:pPr>
            <a:r>
              <a:rPr lang="en-US" sz="2400" spc="-25" dirty="0">
                <a:latin typeface="Arial MT"/>
                <a:cs typeface="Arial MT"/>
              </a:rPr>
              <a:t>We </a:t>
            </a:r>
            <a:r>
              <a:rPr lang="en-US" sz="2400" dirty="0">
                <a:latin typeface="Arial MT"/>
                <a:cs typeface="Arial MT"/>
              </a:rPr>
              <a:t>are </a:t>
            </a:r>
            <a:r>
              <a:rPr lang="en-US" sz="2400" spc="-5" dirty="0">
                <a:latin typeface="Arial MT"/>
                <a:cs typeface="Arial MT"/>
              </a:rPr>
              <a:t>planning to </a:t>
            </a:r>
            <a:r>
              <a:rPr lang="en-US" sz="2400" dirty="0">
                <a:latin typeface="Arial MT"/>
                <a:cs typeface="Arial MT"/>
              </a:rPr>
              <a:t>add </a:t>
            </a:r>
            <a:r>
              <a:rPr lang="en-US" sz="2400" spc="-5" dirty="0">
                <a:latin typeface="Arial MT"/>
                <a:cs typeface="Arial MT"/>
              </a:rPr>
              <a:t>the </a:t>
            </a:r>
            <a:r>
              <a:rPr lang="en-US" sz="2400" dirty="0">
                <a:latin typeface="Arial MT"/>
                <a:cs typeface="Arial MT"/>
              </a:rPr>
              <a:t>global leader boards </a:t>
            </a:r>
            <a:r>
              <a:rPr lang="en-US" sz="2400" spc="-710" dirty="0">
                <a:latin typeface="Arial MT"/>
                <a:cs typeface="Arial MT"/>
              </a:rPr>
              <a:t> </a:t>
            </a:r>
            <a:r>
              <a:rPr lang="en-US" sz="2400" spc="-710" dirty="0" smtClean="0">
                <a:latin typeface="Arial MT"/>
                <a:cs typeface="Arial MT"/>
              </a:rPr>
              <a:t>           </a:t>
            </a:r>
            <a:r>
              <a:rPr lang="en-US" sz="2400" spc="-5" dirty="0" smtClean="0">
                <a:latin typeface="Arial MT"/>
                <a:cs typeface="Arial MT"/>
              </a:rPr>
              <a:t>functionality</a:t>
            </a:r>
            <a:r>
              <a:rPr lang="en-US" sz="2400" dirty="0" smtClean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so that</a:t>
            </a:r>
            <a:r>
              <a:rPr lang="en-US" sz="2400" spc="-5" dirty="0">
                <a:latin typeface="Arial MT"/>
                <a:cs typeface="Arial MT"/>
              </a:rPr>
              <a:t> players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can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compete </a:t>
            </a:r>
            <a:r>
              <a:rPr lang="en-US" sz="2400" spc="-5" dirty="0">
                <a:latin typeface="Arial MT"/>
                <a:cs typeface="Arial MT"/>
              </a:rPr>
              <a:t>online</a:t>
            </a:r>
            <a:r>
              <a:rPr lang="en-US" sz="2400" spc="-5" dirty="0" smtClean="0">
                <a:latin typeface="Arial MT"/>
                <a:cs typeface="Arial MT"/>
              </a:rPr>
              <a:t>.</a:t>
            </a:r>
          </a:p>
          <a:p>
            <a:pPr marR="292735">
              <a:spcBef>
                <a:spcPts val="1415"/>
              </a:spcBef>
            </a:pPr>
            <a:r>
              <a:rPr lang="en-US" sz="2400" spc="-5" dirty="0" smtClean="0">
                <a:latin typeface="Arial MT"/>
                <a:cs typeface="Arial MT"/>
              </a:rPr>
              <a:t>To add new functionalities like : Pause and Resume </a:t>
            </a:r>
            <a:endParaRPr lang="en-US"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9854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Bibliography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lang="en-IN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https://pygame.org/</a:t>
            </a:r>
            <a:endParaRPr lang="en-IN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lang="en-IN" spc="-5" dirty="0">
                <a:latin typeface="Arial MT"/>
                <a:cs typeface="Arial MT"/>
              </a:rPr>
              <a:t>Learning </a:t>
            </a:r>
            <a:r>
              <a:rPr lang="en-IN" dirty="0" err="1">
                <a:latin typeface="Arial MT"/>
                <a:cs typeface="Arial MT"/>
              </a:rPr>
              <a:t>pygame</a:t>
            </a:r>
            <a:r>
              <a:rPr lang="en-IN" spc="-5" dirty="0">
                <a:latin typeface="Arial MT"/>
                <a:cs typeface="Arial MT"/>
              </a:rPr>
              <a:t> </a:t>
            </a:r>
            <a:r>
              <a:rPr lang="en-IN" dirty="0">
                <a:latin typeface="Arial MT"/>
                <a:cs typeface="Arial MT"/>
              </a:rPr>
              <a:t>by</a:t>
            </a:r>
            <a:r>
              <a:rPr lang="en-IN" spc="5" dirty="0">
                <a:latin typeface="Arial MT"/>
                <a:cs typeface="Arial MT"/>
              </a:rPr>
              <a:t> </a:t>
            </a:r>
            <a:r>
              <a:rPr lang="en-IN" dirty="0">
                <a:latin typeface="Arial MT"/>
                <a:cs typeface="Arial MT"/>
              </a:rPr>
              <a:t>making</a:t>
            </a:r>
            <a:r>
              <a:rPr lang="en-IN" spc="-5" dirty="0">
                <a:latin typeface="Arial MT"/>
                <a:cs typeface="Arial MT"/>
              </a:rPr>
              <a:t> </a:t>
            </a:r>
            <a:r>
              <a:rPr lang="en-IN" spc="-5" dirty="0" err="1">
                <a:latin typeface="Arial MT"/>
                <a:cs typeface="Arial MT"/>
              </a:rPr>
              <a:t>flappybird</a:t>
            </a:r>
            <a:r>
              <a:rPr lang="en-IN" spc="-5" dirty="0">
                <a:latin typeface="Arial MT"/>
                <a:cs typeface="Arial MT"/>
              </a:rPr>
              <a:t> </a:t>
            </a:r>
            <a:r>
              <a:rPr lang="en-IN" dirty="0">
                <a:latin typeface="Arial MT"/>
                <a:cs typeface="Arial MT"/>
              </a:rPr>
              <a:t>–</a:t>
            </a:r>
            <a:r>
              <a:rPr lang="en-IN" spc="-5" dirty="0">
                <a:latin typeface="Arial MT"/>
                <a:cs typeface="Arial MT"/>
              </a:rPr>
              <a:t> </a:t>
            </a:r>
            <a:r>
              <a:rPr lang="en-IN" dirty="0">
                <a:latin typeface="Arial MT"/>
                <a:cs typeface="Arial MT"/>
              </a:rPr>
              <a:t>Clear</a:t>
            </a:r>
            <a:r>
              <a:rPr lang="en-IN" spc="-10" dirty="0">
                <a:latin typeface="Arial MT"/>
                <a:cs typeface="Arial MT"/>
              </a:rPr>
              <a:t> </a:t>
            </a:r>
            <a:r>
              <a:rPr lang="en-IN" dirty="0">
                <a:latin typeface="Arial MT"/>
                <a:cs typeface="Arial MT"/>
              </a:rPr>
              <a:t>Code</a:t>
            </a:r>
          </a:p>
          <a:p>
            <a:pPr marL="12700" marR="5080">
              <a:lnSpc>
                <a:spcPts val="2610"/>
              </a:lnSpc>
              <a:spcBef>
                <a:spcPts val="1935"/>
              </a:spcBef>
            </a:pPr>
            <a:r>
              <a:rPr lang="en-IN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https://www.youtube.com/watch?v=UZg49z76cLw&amp;t=1215 </a:t>
            </a:r>
            <a:r>
              <a:rPr lang="en-IN" spc="-7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IN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s</a:t>
            </a:r>
            <a:endParaRPr lang="en-IN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lang="en-IN" spc="-70" dirty="0">
                <a:latin typeface="Arial MT"/>
                <a:cs typeface="Arial MT"/>
              </a:rPr>
              <a:t>Tech</a:t>
            </a:r>
            <a:r>
              <a:rPr lang="en-IN" spc="5" dirty="0">
                <a:latin typeface="Arial MT"/>
                <a:cs typeface="Arial MT"/>
              </a:rPr>
              <a:t> </a:t>
            </a:r>
            <a:r>
              <a:rPr lang="en-IN" spc="-5" dirty="0">
                <a:latin typeface="Arial MT"/>
                <a:cs typeface="Arial MT"/>
              </a:rPr>
              <a:t>with</a:t>
            </a:r>
            <a:r>
              <a:rPr lang="en-IN" spc="-55" dirty="0">
                <a:latin typeface="Arial MT"/>
                <a:cs typeface="Arial MT"/>
              </a:rPr>
              <a:t> </a:t>
            </a:r>
            <a:r>
              <a:rPr lang="en-IN" spc="-35" dirty="0">
                <a:latin typeface="Arial MT"/>
                <a:cs typeface="Arial MT"/>
              </a:rPr>
              <a:t>Tim</a:t>
            </a:r>
            <a:r>
              <a:rPr lang="en-IN" spc="-10" dirty="0">
                <a:latin typeface="Arial MT"/>
                <a:cs typeface="Arial MT"/>
              </a:rPr>
              <a:t> </a:t>
            </a:r>
            <a:r>
              <a:rPr lang="en-IN" dirty="0">
                <a:latin typeface="Arial MT"/>
                <a:cs typeface="Arial MT"/>
              </a:rPr>
              <a:t>–</a:t>
            </a:r>
            <a:r>
              <a:rPr lang="en-IN" spc="-10" dirty="0">
                <a:latin typeface="Arial MT"/>
                <a:cs typeface="Arial MT"/>
              </a:rPr>
              <a:t> </a:t>
            </a:r>
            <a:r>
              <a:rPr lang="en-IN" dirty="0">
                <a:latin typeface="Arial MT"/>
                <a:cs typeface="Arial MT"/>
              </a:rPr>
              <a:t>Pygame</a:t>
            </a:r>
            <a:r>
              <a:rPr lang="en-IN" spc="-10" dirty="0">
                <a:latin typeface="Arial MT"/>
                <a:cs typeface="Arial MT"/>
              </a:rPr>
              <a:t> </a:t>
            </a:r>
            <a:r>
              <a:rPr lang="en-IN" spc="-5" dirty="0">
                <a:latin typeface="Arial MT"/>
                <a:cs typeface="Arial MT"/>
              </a:rPr>
              <a:t>programming</a:t>
            </a:r>
            <a:r>
              <a:rPr lang="en-IN" spc="10" dirty="0">
                <a:latin typeface="Arial MT"/>
                <a:cs typeface="Arial MT"/>
              </a:rPr>
              <a:t> </a:t>
            </a:r>
            <a:r>
              <a:rPr lang="en-IN" spc="-5" dirty="0">
                <a:latin typeface="Arial MT"/>
                <a:cs typeface="Arial MT"/>
              </a:rPr>
              <a:t>tutorials</a:t>
            </a:r>
            <a:endParaRPr lang="en-IN" dirty="0">
              <a:latin typeface="Arial MT"/>
              <a:cs typeface="Arial MT"/>
            </a:endParaRPr>
          </a:p>
          <a:p>
            <a:pPr marL="12700" marR="101600">
              <a:lnSpc>
                <a:spcPts val="2600"/>
              </a:lnSpc>
              <a:spcBef>
                <a:spcPts val="1939"/>
              </a:spcBef>
            </a:pPr>
            <a:r>
              <a:rPr lang="en-IN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https://www.youtube.com/watch?v=i6xMBig-pP4&amp;list=PLz </a:t>
            </a:r>
            <a:r>
              <a:rPr lang="en-IN" spc="-7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IN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McBGfZo4-lp3jAExUCewBfMx3UZFkh5</a:t>
            </a:r>
            <a:endParaRPr lang="en-IN" u="heavy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Arial MT"/>
              <a:cs typeface="Arial MT"/>
            </a:endParaRPr>
          </a:p>
          <a:p>
            <a:pPr marL="12700" marR="101600">
              <a:lnSpc>
                <a:spcPts val="2600"/>
              </a:lnSpc>
              <a:spcBef>
                <a:spcPts val="1939"/>
              </a:spcBef>
            </a:pPr>
            <a:r>
              <a:rPr lang="en-IN" dirty="0"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Code with Harry - </a:t>
            </a:r>
            <a:r>
              <a:rPr lang="en-IN" dirty="0">
                <a:latin typeface="Arial MT"/>
                <a:cs typeface="Arial MT"/>
              </a:rPr>
              <a:t>Pygame</a:t>
            </a:r>
            <a:r>
              <a:rPr lang="en-IN" spc="-10" dirty="0">
                <a:latin typeface="Arial MT"/>
                <a:cs typeface="Arial MT"/>
              </a:rPr>
              <a:t> </a:t>
            </a:r>
            <a:r>
              <a:rPr lang="en-IN" spc="-5" dirty="0">
                <a:latin typeface="Arial MT"/>
                <a:cs typeface="Arial MT"/>
              </a:rPr>
              <a:t>programming</a:t>
            </a:r>
            <a:r>
              <a:rPr lang="en-IN" spc="10" dirty="0">
                <a:latin typeface="Arial MT"/>
                <a:cs typeface="Arial MT"/>
              </a:rPr>
              <a:t> </a:t>
            </a:r>
            <a:r>
              <a:rPr lang="en-IN" spc="-5" dirty="0">
                <a:latin typeface="Arial MT"/>
                <a:cs typeface="Arial MT"/>
              </a:rPr>
              <a:t>tutorials</a:t>
            </a:r>
          </a:p>
          <a:p>
            <a:pPr marL="12700" marR="101600">
              <a:lnSpc>
                <a:spcPts val="2600"/>
              </a:lnSpc>
              <a:spcBef>
                <a:spcPts val="1939"/>
              </a:spcBef>
            </a:pPr>
            <a:r>
              <a:rPr lang="en-IN" dirty="0">
                <a:solidFill>
                  <a:srgbClr val="3333FF"/>
                </a:solidFill>
                <a:latin typeface="Arial MT"/>
                <a:cs typeface="Arial MT"/>
              </a:rPr>
              <a:t>https://youtu.be/itB6VsP5UnA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lang="en-US" sz="1800" b="1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>
                <a:cs typeface="Times New Roman" pitchFamily="18" charset="0"/>
              </a:rPr>
              <a:t>Contents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Problem Description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Aim and Objectives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Methodology and Technology Used for Project Development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 smtClean="0"/>
              <a:t>Modules and Functions</a:t>
            </a:r>
            <a:endParaRPr lang="en-US" sz="1900" dirty="0"/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 smtClean="0"/>
              <a:t>Design Documents (Flow Chart)</a:t>
            </a:r>
            <a:endParaRPr lang="en-US" sz="1900" dirty="0"/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 smtClean="0"/>
              <a:t>Screenshots</a:t>
            </a:r>
            <a:endParaRPr lang="en-US" sz="1900" dirty="0"/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Conclusion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Future Scope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85586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r>
              <a:rPr lang="en-US" dirty="0"/>
              <a:t>Flappy Bird is an arcade game where you control a likeable bird that has to fly through many obstacles all made up of pipes.</a:t>
            </a:r>
          </a:p>
          <a:p>
            <a:r>
              <a:rPr lang="en-US" dirty="0"/>
              <a:t>The mechanics are very simple: you have to tap the screen so that the bird flaps its wings, trying to keep a steady rhythm in order to pass through the pipes scattered through its path. It won't be at all easy to do.</a:t>
            </a:r>
          </a:p>
          <a:p>
            <a:pPr marL="419734" marR="1240155">
              <a:lnSpc>
                <a:spcPct val="100000"/>
              </a:lnSpc>
              <a:spcBef>
                <a:spcPts val="1415"/>
              </a:spcBef>
            </a:pPr>
            <a:r>
              <a:rPr lang="en-US" spc="-5" dirty="0" smtClean="0"/>
              <a:t>It </a:t>
            </a:r>
            <a:r>
              <a:rPr lang="en-US" spc="-5" dirty="0"/>
              <a:t>was </a:t>
            </a:r>
            <a:r>
              <a:rPr lang="en-US" dirty="0"/>
              <a:t>released </a:t>
            </a:r>
            <a:r>
              <a:rPr lang="en-US" spc="-5" dirty="0"/>
              <a:t>in </a:t>
            </a:r>
            <a:r>
              <a:rPr lang="en-US" dirty="0"/>
              <a:t>May 2013 but got sudden </a:t>
            </a:r>
            <a:r>
              <a:rPr lang="en-US" spc="-5" dirty="0"/>
              <a:t>rise in </a:t>
            </a:r>
            <a:r>
              <a:rPr lang="en-US" spc="-710" dirty="0"/>
              <a:t> </a:t>
            </a:r>
            <a:r>
              <a:rPr lang="en-US" spc="-5" dirty="0"/>
              <a:t>popularity in </a:t>
            </a:r>
            <a:r>
              <a:rPr lang="en-US" dirty="0"/>
              <a:t>2014.</a:t>
            </a:r>
          </a:p>
          <a:p>
            <a:pPr marL="419734" marR="49530">
              <a:lnSpc>
                <a:spcPct val="100000"/>
              </a:lnSpc>
              <a:spcBef>
                <a:spcPts val="1435"/>
              </a:spcBef>
            </a:pPr>
            <a:r>
              <a:rPr lang="en-US" spc="-5" dirty="0"/>
              <a:t>It was </a:t>
            </a:r>
            <a:r>
              <a:rPr lang="en-US" dirty="0"/>
              <a:t>designed </a:t>
            </a:r>
            <a:r>
              <a:rPr lang="en-US" spc="-5" dirty="0"/>
              <a:t>for </a:t>
            </a:r>
            <a:r>
              <a:rPr lang="en-US" dirty="0"/>
              <a:t>iOS at </a:t>
            </a:r>
            <a:r>
              <a:rPr lang="en-US" spc="-5" dirty="0"/>
              <a:t>first </a:t>
            </a:r>
            <a:r>
              <a:rPr lang="en-US" dirty="0"/>
              <a:t>but was adapted as </a:t>
            </a:r>
            <a:r>
              <a:rPr lang="en-US" spc="-5" dirty="0"/>
              <a:t>android </a:t>
            </a:r>
            <a:r>
              <a:rPr lang="en-US" spc="-710" dirty="0"/>
              <a:t> </a:t>
            </a:r>
            <a:r>
              <a:rPr lang="en-US" dirty="0"/>
              <a:t>game</a:t>
            </a:r>
            <a:r>
              <a:rPr lang="en-US" spc="5" dirty="0"/>
              <a:t> </a:t>
            </a:r>
            <a:r>
              <a:rPr lang="en-US" spc="-5" dirty="0"/>
              <a:t>also </a:t>
            </a:r>
            <a:r>
              <a:rPr lang="en-US" dirty="0"/>
              <a:t>due</a:t>
            </a:r>
            <a:r>
              <a:rPr lang="en-US" spc="-5" dirty="0"/>
              <a:t> to rise in</a:t>
            </a:r>
            <a:r>
              <a:rPr lang="en-US" spc="-10" dirty="0"/>
              <a:t> </a:t>
            </a:r>
            <a:r>
              <a:rPr lang="en-US" spc="-20" dirty="0"/>
              <a:t>popularity.</a:t>
            </a:r>
          </a:p>
        </p:txBody>
      </p:sp>
    </p:spTree>
    <p:extLst>
      <p:ext uri="{BB962C8B-B14F-4D97-AF65-F5344CB8AC3E}">
        <p14:creationId xmlns:p14="http://schemas.microsoft.com/office/powerpoint/2010/main" val="234473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b="1" dirty="0">
                <a:solidFill>
                  <a:srgbClr val="0000CC"/>
                </a:solidFill>
              </a:rPr>
              <a:t>Aim: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To develop a </a:t>
            </a:r>
            <a:r>
              <a:rPr lang="en-US" dirty="0" smtClean="0"/>
              <a:t>game using </a:t>
            </a:r>
            <a:r>
              <a:rPr lang="en-US" dirty="0" err="1" smtClean="0"/>
              <a:t>PyGame</a:t>
            </a:r>
            <a:r>
              <a:rPr lang="en-US" dirty="0" smtClean="0"/>
              <a:t> module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dirty="0"/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b="1" dirty="0">
                <a:solidFill>
                  <a:srgbClr val="0000CC"/>
                </a:solidFill>
              </a:rPr>
              <a:t>Objectives: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To design ease &amp; user-friendly interfaces to interact with the system.</a:t>
            </a:r>
          </a:p>
          <a:p>
            <a:pPr marL="419734" marR="211454">
              <a:lnSpc>
                <a:spcPct val="100000"/>
              </a:lnSpc>
              <a:spcBef>
                <a:spcPts val="100"/>
              </a:spcBef>
            </a:pPr>
            <a:r>
              <a:rPr lang="en-US" spc="-145" dirty="0"/>
              <a:t>To</a:t>
            </a:r>
            <a:r>
              <a:rPr lang="en-US" spc="10" dirty="0"/>
              <a:t> </a:t>
            </a:r>
            <a:r>
              <a:rPr lang="en-US" spc="-5" dirty="0"/>
              <a:t>apply</a:t>
            </a:r>
            <a:r>
              <a:rPr lang="en-US" spc="10" dirty="0"/>
              <a:t> </a:t>
            </a:r>
            <a:r>
              <a:rPr lang="en-US" dirty="0"/>
              <a:t>Computer </a:t>
            </a:r>
            <a:r>
              <a:rPr lang="en-US" spc="-5" dirty="0"/>
              <a:t>Graphics</a:t>
            </a:r>
            <a:r>
              <a:rPr lang="en-US" spc="5" dirty="0"/>
              <a:t> </a:t>
            </a:r>
            <a:r>
              <a:rPr lang="en-US" spc="-5" dirty="0"/>
              <a:t>to</a:t>
            </a:r>
            <a:r>
              <a:rPr lang="en-US" dirty="0"/>
              <a:t> get</a:t>
            </a:r>
            <a:r>
              <a:rPr lang="en-US" spc="-10" dirty="0"/>
              <a:t> </a:t>
            </a:r>
            <a:r>
              <a:rPr lang="en-US" spc="-5" dirty="0"/>
              <a:t>familiar with drawing </a:t>
            </a:r>
            <a:r>
              <a:rPr lang="en-US" spc="-705" dirty="0"/>
              <a:t> </a:t>
            </a:r>
            <a:r>
              <a:rPr lang="en-US" spc="-5" dirty="0"/>
              <a:t>pixels,</a:t>
            </a:r>
            <a:r>
              <a:rPr lang="en-US" spc="-15" dirty="0"/>
              <a:t> </a:t>
            </a:r>
            <a:r>
              <a:rPr lang="en-US" spc="-5" dirty="0"/>
              <a:t>image </a:t>
            </a:r>
            <a:r>
              <a:rPr lang="en-US" dirty="0"/>
              <a:t>processing,</a:t>
            </a:r>
            <a:r>
              <a:rPr lang="en-US" spc="-10" dirty="0"/>
              <a:t> </a:t>
            </a:r>
            <a:r>
              <a:rPr lang="en-US" dirty="0"/>
              <a:t>etc.</a:t>
            </a:r>
          </a:p>
          <a:p>
            <a:pPr marL="419734" marR="5080">
              <a:lnSpc>
                <a:spcPct val="100000"/>
              </a:lnSpc>
              <a:spcBef>
                <a:spcPts val="1415"/>
              </a:spcBef>
            </a:pPr>
            <a:r>
              <a:rPr lang="en-US" spc="-145" dirty="0"/>
              <a:t>To</a:t>
            </a:r>
            <a:r>
              <a:rPr lang="en-US" spc="5" dirty="0"/>
              <a:t> </a:t>
            </a:r>
            <a:r>
              <a:rPr lang="en-US" spc="-5" dirty="0"/>
              <a:t>re-create </a:t>
            </a:r>
            <a:r>
              <a:rPr lang="en-US" dirty="0"/>
              <a:t>the</a:t>
            </a:r>
            <a:r>
              <a:rPr lang="en-US" spc="-5" dirty="0"/>
              <a:t> </a:t>
            </a:r>
            <a:r>
              <a:rPr lang="en-US" dirty="0"/>
              <a:t>popular arcade</a:t>
            </a:r>
            <a:r>
              <a:rPr lang="en-US" spc="-10" dirty="0"/>
              <a:t> </a:t>
            </a:r>
            <a:r>
              <a:rPr lang="en-US" dirty="0"/>
              <a:t>game</a:t>
            </a:r>
            <a:r>
              <a:rPr lang="en-US" spc="-5" dirty="0"/>
              <a:t> “Flappy</a:t>
            </a:r>
            <a:r>
              <a:rPr lang="en-US" spc="5" dirty="0"/>
              <a:t> </a:t>
            </a:r>
            <a:r>
              <a:rPr lang="en-US" spc="-5" dirty="0"/>
              <a:t>Bird”</a:t>
            </a:r>
            <a:r>
              <a:rPr lang="en-US" spc="-10" dirty="0"/>
              <a:t> </a:t>
            </a:r>
            <a:r>
              <a:rPr lang="en-US" dirty="0"/>
              <a:t>using </a:t>
            </a:r>
            <a:r>
              <a:rPr lang="en-US" spc="-710" dirty="0"/>
              <a:t> </a:t>
            </a:r>
            <a:r>
              <a:rPr lang="en-US" dirty="0" err="1"/>
              <a:t>pygame</a:t>
            </a:r>
            <a:r>
              <a:rPr lang="en-US" spc="5" dirty="0"/>
              <a:t> </a:t>
            </a:r>
            <a:r>
              <a:rPr lang="en-US" spc="-5" dirty="0"/>
              <a:t>module.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dirty="0"/>
          </a:p>
          <a:p>
            <a:pPr lvl="1"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dirty="0"/>
          </a:p>
          <a:p>
            <a:pPr lvl="1"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Methodology and 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183466"/>
            <a:ext cx="8708781" cy="4239986"/>
          </a:xfrm>
        </p:spPr>
        <p:txBody>
          <a:bodyPr/>
          <a:lstStyle/>
          <a:p>
            <a:pPr marL="389626" lvl="1" indent="0" algn="just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lang="en-US" dirty="0"/>
          </a:p>
          <a:p>
            <a:pPr algn="just">
              <a:lnSpc>
                <a:spcPct val="125000"/>
              </a:lnSpc>
              <a:spcBef>
                <a:spcPts val="1800"/>
              </a:spcBef>
              <a:defRPr/>
            </a:pPr>
            <a:r>
              <a:rPr lang="en-US" sz="2200" dirty="0">
                <a:solidFill>
                  <a:srgbClr val="0000CC"/>
                </a:solidFill>
              </a:rPr>
              <a:t>Technology used for Project Development: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Python 3.0</a:t>
            </a:r>
            <a:endParaRPr lang="en-US" dirty="0"/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Integrated Development Environment (IDE):</a:t>
            </a:r>
            <a:r>
              <a:rPr lang="en-US" dirty="0"/>
              <a:t> </a:t>
            </a:r>
            <a:r>
              <a:rPr lang="en-US" dirty="0" err="1" smtClean="0"/>
              <a:t>PyCharm</a:t>
            </a:r>
            <a:r>
              <a:rPr lang="en-US" dirty="0" smtClean="0"/>
              <a:t>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1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3200" dirty="0"/>
              <a:t>Roles in the Project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) </a:t>
            </a:r>
            <a:r>
              <a:rPr lang="en-US" b="1" dirty="0"/>
              <a:t>Ritika Kumari</a:t>
            </a:r>
            <a:r>
              <a:rPr lang="en-US" dirty="0"/>
              <a:t> – I have done the designing part </a:t>
            </a:r>
            <a:r>
              <a:rPr lang="en-US" dirty="0" err="1"/>
              <a:t>ie</a:t>
            </a:r>
            <a:r>
              <a:rPr lang="en-US" dirty="0"/>
              <a:t>; all the images </a:t>
            </a:r>
            <a:r>
              <a:rPr lang="en-US" dirty="0" smtClean="0"/>
              <a:t>and graphics</a:t>
            </a:r>
            <a:r>
              <a:rPr lang="en-US" dirty="0"/>
              <a:t>  </a:t>
            </a:r>
            <a:r>
              <a:rPr lang="en-US" dirty="0" smtClean="0"/>
              <a:t>that are </a:t>
            </a:r>
            <a:r>
              <a:rPr lang="en-US" dirty="0"/>
              <a:t>attached in this project are designed and collected by me and I have written the two function (welcomeGame() and endGame()) and implement their workings in game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2) </a:t>
            </a:r>
            <a:r>
              <a:rPr lang="en-US" b="1" dirty="0"/>
              <a:t>Saurav Gupta - </a:t>
            </a:r>
            <a:r>
              <a:rPr lang="en-US" dirty="0"/>
              <a:t>I have collected the sounds required for this project  and written remaining of the source code and implement all of the workings with synchronization of all function , sound effects and graphics.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77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36830">
              <a:lnSpc>
                <a:spcPct val="100299"/>
              </a:lnSpc>
              <a:spcBef>
                <a:spcPts val="90"/>
              </a:spcBef>
            </a:pPr>
            <a:r>
              <a:rPr lang="en-US" spc="-5" dirty="0">
                <a:latin typeface="Arial MT"/>
                <a:cs typeface="Arial MT"/>
              </a:rPr>
              <a:t>Flappy</a:t>
            </a:r>
            <a:r>
              <a:rPr lang="en-US" spc="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Bird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is</a:t>
            </a:r>
            <a:r>
              <a:rPr lang="en-US" spc="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a </a:t>
            </a:r>
            <a:r>
              <a:rPr lang="en-US" spc="-5" dirty="0">
                <a:latin typeface="Arial MT"/>
                <a:cs typeface="Arial MT"/>
              </a:rPr>
              <a:t>side-</a:t>
            </a:r>
            <a:r>
              <a:rPr lang="en-US" spc="-5" dirty="0" err="1">
                <a:latin typeface="Arial MT"/>
                <a:cs typeface="Arial MT"/>
              </a:rPr>
              <a:t>scroller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game</a:t>
            </a:r>
            <a:r>
              <a:rPr lang="en-US" spc="-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meaning</a:t>
            </a:r>
            <a:r>
              <a:rPr lang="en-US" spc="-5" dirty="0">
                <a:latin typeface="Arial MT"/>
                <a:cs typeface="Arial MT"/>
              </a:rPr>
              <a:t> that </a:t>
            </a:r>
            <a:r>
              <a:rPr lang="en-US" dirty="0">
                <a:latin typeface="Arial MT"/>
                <a:cs typeface="Arial MT"/>
              </a:rPr>
              <a:t>it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works</a:t>
            </a:r>
            <a:r>
              <a:rPr lang="en-US" spc="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on </a:t>
            </a:r>
            <a:r>
              <a:rPr lang="en-US" spc="-69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left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to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right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30" dirty="0">
                <a:latin typeface="Arial MT"/>
                <a:cs typeface="Arial MT"/>
              </a:rPr>
              <a:t>order.</a:t>
            </a:r>
            <a:endParaRPr lang="en-US" dirty="0">
              <a:latin typeface="Arial MT"/>
              <a:cs typeface="Arial MT"/>
            </a:endParaRPr>
          </a:p>
          <a:p>
            <a:pPr>
              <a:spcBef>
                <a:spcPts val="1390"/>
              </a:spcBef>
            </a:pPr>
            <a:r>
              <a:rPr lang="en-US" spc="-5" dirty="0">
                <a:latin typeface="Arial MT"/>
                <a:cs typeface="Arial MT"/>
              </a:rPr>
              <a:t>The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player controls</a:t>
            </a:r>
            <a:r>
              <a:rPr lang="en-US" spc="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the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bird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by</a:t>
            </a:r>
            <a:r>
              <a:rPr lang="en-US" spc="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pressing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space </a:t>
            </a:r>
            <a:r>
              <a:rPr lang="en-US" spc="-45" dirty="0">
                <a:latin typeface="Arial MT"/>
                <a:cs typeface="Arial MT"/>
              </a:rPr>
              <a:t>bar.</a:t>
            </a:r>
            <a:endParaRPr lang="en-US" dirty="0">
              <a:latin typeface="Arial MT"/>
              <a:cs typeface="Arial MT"/>
            </a:endParaRPr>
          </a:p>
          <a:p>
            <a:pPr marR="418465">
              <a:spcBef>
                <a:spcPts val="1390"/>
              </a:spcBef>
            </a:pPr>
            <a:r>
              <a:rPr lang="en-US" spc="-5" dirty="0">
                <a:latin typeface="Arial MT"/>
                <a:cs typeface="Arial MT"/>
              </a:rPr>
              <a:t>Random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height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vertical </a:t>
            </a:r>
            <a:r>
              <a:rPr lang="en-US" spc="-10" dirty="0">
                <a:latin typeface="Arial MT"/>
                <a:cs typeface="Arial MT"/>
              </a:rPr>
              <a:t>pipes</a:t>
            </a:r>
            <a:r>
              <a:rPr lang="en-US" spc="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are generated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from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top </a:t>
            </a:r>
            <a:r>
              <a:rPr lang="en-US" spc="-10" dirty="0">
                <a:latin typeface="Arial MT"/>
                <a:cs typeface="Arial MT"/>
              </a:rPr>
              <a:t>and </a:t>
            </a:r>
            <a:r>
              <a:rPr lang="en-US" spc="-69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bottom </a:t>
            </a:r>
            <a:r>
              <a:rPr lang="en-US" spc="-5" dirty="0">
                <a:latin typeface="Arial MT"/>
                <a:cs typeface="Arial MT"/>
              </a:rPr>
              <a:t>of the </a:t>
            </a:r>
            <a:r>
              <a:rPr lang="en-US" dirty="0">
                <a:latin typeface="Arial MT"/>
                <a:cs typeface="Arial MT"/>
              </a:rPr>
              <a:t>screen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with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little</a:t>
            </a:r>
            <a:r>
              <a:rPr lang="en-US" spc="-5" dirty="0">
                <a:latin typeface="Arial MT"/>
                <a:cs typeface="Arial MT"/>
              </a:rPr>
              <a:t> gap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in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between.</a:t>
            </a:r>
            <a:endParaRPr lang="en-US" dirty="0">
              <a:latin typeface="Arial MT"/>
              <a:cs typeface="Arial MT"/>
            </a:endParaRPr>
          </a:p>
          <a:p>
            <a:pPr marR="5080">
              <a:spcBef>
                <a:spcPts val="1395"/>
              </a:spcBef>
            </a:pPr>
            <a:r>
              <a:rPr lang="en-US" spc="-5" dirty="0">
                <a:latin typeface="Arial MT"/>
                <a:cs typeface="Arial MT"/>
              </a:rPr>
              <a:t>The player </a:t>
            </a:r>
            <a:r>
              <a:rPr lang="en-US" spc="-10" dirty="0">
                <a:latin typeface="Arial MT"/>
                <a:cs typeface="Arial MT"/>
              </a:rPr>
              <a:t>needs </a:t>
            </a:r>
            <a:r>
              <a:rPr lang="en-US" spc="-5" dirty="0">
                <a:latin typeface="Arial MT"/>
                <a:cs typeface="Arial MT"/>
              </a:rPr>
              <a:t>to control the bird </a:t>
            </a:r>
            <a:r>
              <a:rPr lang="en-US" dirty="0">
                <a:latin typeface="Arial MT"/>
                <a:cs typeface="Arial MT"/>
              </a:rPr>
              <a:t>such </a:t>
            </a:r>
            <a:r>
              <a:rPr lang="en-US" spc="-5" dirty="0">
                <a:latin typeface="Arial MT"/>
                <a:cs typeface="Arial MT"/>
              </a:rPr>
              <a:t>that it won’t collide </a:t>
            </a:r>
            <a:r>
              <a:rPr lang="en-US" spc="-69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with</a:t>
            </a:r>
            <a:r>
              <a:rPr lang="en-US" spc="-2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the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vertical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pipes.</a:t>
            </a:r>
            <a:endParaRPr lang="en-US" dirty="0">
              <a:latin typeface="Arial MT"/>
              <a:cs typeface="Arial MT"/>
            </a:endParaRPr>
          </a:p>
          <a:p>
            <a:pPr marR="795020">
              <a:spcBef>
                <a:spcPts val="1385"/>
              </a:spcBef>
            </a:pPr>
            <a:r>
              <a:rPr lang="en-US" spc="-5" dirty="0">
                <a:latin typeface="Arial MT"/>
                <a:cs typeface="Arial MT"/>
              </a:rPr>
              <a:t>The bird falls at </a:t>
            </a:r>
            <a:r>
              <a:rPr lang="en-US" dirty="0">
                <a:latin typeface="Arial MT"/>
                <a:cs typeface="Arial MT"/>
              </a:rPr>
              <a:t>a </a:t>
            </a:r>
            <a:r>
              <a:rPr lang="en-US" spc="-5" dirty="0">
                <a:latin typeface="Arial MT"/>
                <a:cs typeface="Arial MT"/>
              </a:rPr>
              <a:t>given acceleration if space bar is not </a:t>
            </a:r>
            <a:r>
              <a:rPr lang="en-US" spc="-69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pressed.</a:t>
            </a:r>
            <a:endParaRPr lang="en-US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1493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 Used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200" dirty="0" smtClean="0"/>
          </a:p>
          <a:p>
            <a:r>
              <a:rPr lang="en-IN" sz="3200" dirty="0" smtClean="0"/>
              <a:t>Pygame</a:t>
            </a:r>
            <a:endParaRPr lang="en-IN" sz="3200" dirty="0"/>
          </a:p>
          <a:p>
            <a:r>
              <a:rPr lang="en-IN" sz="3200" dirty="0" smtClean="0"/>
              <a:t>Random</a:t>
            </a:r>
          </a:p>
          <a:p>
            <a:r>
              <a:rPr lang="en-IN" sz="3200" dirty="0" smtClean="0"/>
              <a:t>sys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7819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 smtClean="0"/>
              <a:t>Functions()</a:t>
            </a:r>
            <a:r>
              <a:rPr lang="en-US" sz="3400" dirty="0" smtClean="0"/>
              <a:t> </a:t>
            </a:r>
            <a:r>
              <a:rPr lang="en-US" sz="3400" dirty="0"/>
              <a:t>and My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191586"/>
          </a:xfrm>
        </p:spPr>
        <p:txBody>
          <a:bodyPr/>
          <a:lstStyle/>
          <a:p>
            <a:pPr marL="389626" lvl="1" indent="0" algn="just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en-US" sz="2400" dirty="0">
                <a:solidFill>
                  <a:srgbClr val="0000CC"/>
                </a:solidFill>
              </a:rPr>
              <a:t>Project </a:t>
            </a:r>
            <a:r>
              <a:rPr lang="en-US" sz="2400" dirty="0" smtClean="0">
                <a:solidFill>
                  <a:srgbClr val="0000CC"/>
                </a:solidFill>
              </a:rPr>
              <a:t>Functions</a:t>
            </a:r>
            <a:r>
              <a:rPr lang="en-US" sz="2400" dirty="0" smtClean="0">
                <a:solidFill>
                  <a:srgbClr val="0000CC"/>
                </a:solidFill>
              </a:rPr>
              <a:t>:</a:t>
            </a:r>
            <a:endParaRPr lang="en-US" sz="2400" dirty="0" smtClean="0">
              <a:solidFill>
                <a:srgbClr val="0000CC"/>
              </a:solidFill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2400" dirty="0" err="1" smtClean="0"/>
              <a:t>welcomeScreen</a:t>
            </a:r>
            <a:r>
              <a:rPr lang="en-US" sz="2400" dirty="0" smtClean="0"/>
              <a:t>()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2400" dirty="0" err="1" smtClean="0"/>
              <a:t>mainGame</a:t>
            </a:r>
            <a:r>
              <a:rPr lang="en-US" sz="2400" dirty="0" smtClean="0"/>
              <a:t>()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2400" dirty="0" err="1" smtClean="0"/>
              <a:t>getRandomPipe</a:t>
            </a:r>
            <a:r>
              <a:rPr lang="en-US" sz="2400" dirty="0" smtClean="0"/>
              <a:t>()</a:t>
            </a:r>
            <a:endParaRPr lang="en-US" sz="2400" dirty="0"/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2400" dirty="0" err="1" smtClean="0"/>
              <a:t>IsCollide</a:t>
            </a:r>
            <a:r>
              <a:rPr lang="en-US" sz="2400" dirty="0" smtClean="0"/>
              <a:t>()</a:t>
            </a:r>
            <a:endParaRPr lang="en-US" sz="2400" dirty="0"/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2400" dirty="0" smtClean="0"/>
              <a:t>EndGame</a:t>
            </a:r>
            <a:r>
              <a:rPr lang="en-US" sz="2400" dirty="0" smtClean="0"/>
              <a:t>()</a:t>
            </a:r>
            <a:endParaRPr lang="en-US" sz="2400" dirty="0" smtClean="0">
              <a:solidFill>
                <a:srgbClr val="0000CC"/>
              </a:solidFill>
            </a:endParaRP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714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C_HR_1410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_MC_HR_141004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_MC_HR_141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MC_HR_141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15407</TotalTime>
  <Words>688</Words>
  <Application>Microsoft Office PowerPoint</Application>
  <PresentationFormat>On-screen Show (16:9)</PresentationFormat>
  <Paragraphs>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MT</vt:lpstr>
      <vt:lpstr>Calibri</vt:lpstr>
      <vt:lpstr>Symbol</vt:lpstr>
      <vt:lpstr>Times New Roman</vt:lpstr>
      <vt:lpstr>Wingdings</vt:lpstr>
      <vt:lpstr>Presentation_MC_HR_141004</vt:lpstr>
      <vt:lpstr>MINOR PROJECT – IIl ON FLAPPY BIRD  (MCA – III SEMESTER; BATCH 2021-23)  </vt:lpstr>
      <vt:lpstr>Contents</vt:lpstr>
      <vt:lpstr>Problem Description</vt:lpstr>
      <vt:lpstr>Aim and Objectives</vt:lpstr>
      <vt:lpstr>Methodology and Technology Used</vt:lpstr>
      <vt:lpstr>Roles in the Project </vt:lpstr>
      <vt:lpstr>Working Principle</vt:lpstr>
      <vt:lpstr>Modules Used :</vt:lpstr>
      <vt:lpstr>Functions() and My Role</vt:lpstr>
      <vt:lpstr>PowerPoint Presentation</vt:lpstr>
      <vt:lpstr>Flow Chart</vt:lpstr>
      <vt:lpstr>PowerPoint Presentation</vt:lpstr>
      <vt:lpstr>Screenshot - 1: welcomeScreen() </vt:lpstr>
      <vt:lpstr>Screenshot - 2: Pipes and Background</vt:lpstr>
      <vt:lpstr>Screenshot – 3: endgame()</vt:lpstr>
      <vt:lpstr>Conclusion</vt:lpstr>
      <vt:lpstr>Future Scope</vt:lpstr>
      <vt:lpstr>Bibliography</vt:lpstr>
    </vt:vector>
  </TitlesOfParts>
  <Company>Capital 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Extreme Programming</dc:title>
  <dc:creator>Dr. Sunil Pratap Singh</dc:creator>
  <cp:lastModifiedBy>Saurav Gupta</cp:lastModifiedBy>
  <cp:revision>2267</cp:revision>
  <cp:lastPrinted>2018-05-30T05:31:50Z</cp:lastPrinted>
  <dcterms:created xsi:type="dcterms:W3CDTF">2000-01-06T15:07:49Z</dcterms:created>
  <dcterms:modified xsi:type="dcterms:W3CDTF">2023-01-28T05:31:44Z</dcterms:modified>
</cp:coreProperties>
</file>