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75" r:id="rId8"/>
    <p:sldId id="264" r:id="rId9"/>
    <p:sldId id="265" r:id="rId10"/>
    <p:sldId id="266" r:id="rId11"/>
    <p:sldId id="267" r:id="rId12"/>
    <p:sldId id="268" r:id="rId13"/>
    <p:sldId id="269" r:id="rId14"/>
    <p:sldId id="273" r:id="rId15"/>
    <p:sldId id="270" r:id="rId16"/>
    <p:sldId id="257"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B358E7-32BB-4723-898A-45559B148CB4}"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2248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358E7-32BB-4723-898A-45559B148CB4}"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419171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358E7-32BB-4723-898A-45559B148CB4}"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101465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358E7-32BB-4723-898A-45559B148CB4}"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390193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358E7-32BB-4723-898A-45559B148CB4}" type="datetimeFigureOut">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301306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358E7-32BB-4723-898A-45559B148CB4}"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1190881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358E7-32BB-4723-898A-45559B148CB4}" type="datetimeFigureOut">
              <a:rPr lang="en-IN" smtClean="0"/>
              <a:t>07-10-2020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414626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358E7-32BB-4723-898A-45559B148CB4}" type="datetimeFigureOut">
              <a:rPr lang="en-IN" smtClean="0"/>
              <a:t>07-10-2020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101627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358E7-32BB-4723-898A-45559B148CB4}" type="datetimeFigureOut">
              <a:rPr lang="en-IN" smtClean="0"/>
              <a:t>07-10-2020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384906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B358E7-32BB-4723-898A-45559B148CB4}"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15078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B358E7-32BB-4723-898A-45559B148CB4}"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A5227-84A0-460D-9004-128E0AAC70D6}" type="slidenum">
              <a:rPr lang="en-IN" smtClean="0"/>
              <a:t>‹#›</a:t>
            </a:fld>
            <a:endParaRPr lang="en-IN"/>
          </a:p>
        </p:txBody>
      </p:sp>
    </p:spTree>
    <p:extLst>
      <p:ext uri="{BB962C8B-B14F-4D97-AF65-F5344CB8AC3E}">
        <p14:creationId xmlns:p14="http://schemas.microsoft.com/office/powerpoint/2010/main" val="18046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358E7-32BB-4723-898A-45559B148CB4}" type="datetimeFigureOut">
              <a:rPr lang="en-IN" smtClean="0"/>
              <a:t>07-10-2020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A5227-84A0-460D-9004-128E0AAC70D6}" type="slidenum">
              <a:rPr lang="en-IN" smtClean="0"/>
              <a:t>‹#›</a:t>
            </a:fld>
            <a:endParaRPr lang="en-IN"/>
          </a:p>
        </p:txBody>
      </p:sp>
    </p:spTree>
    <p:extLst>
      <p:ext uri="{BB962C8B-B14F-4D97-AF65-F5344CB8AC3E}">
        <p14:creationId xmlns:p14="http://schemas.microsoft.com/office/powerpoint/2010/main" val="40885520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4A8412-ED00-4671-A4CD-702A55E47BD7}"/>
              </a:ext>
            </a:extLst>
          </p:cNvPr>
          <p:cNvPicPr>
            <a:picLocks noChangeAspect="1"/>
          </p:cNvPicPr>
          <p:nvPr/>
        </p:nvPicPr>
        <p:blipFill>
          <a:blip r:embed="rId2"/>
          <a:stretch>
            <a:fillRect/>
          </a:stretch>
        </p:blipFill>
        <p:spPr>
          <a:xfrm>
            <a:off x="1679372" y="1754326"/>
            <a:ext cx="9144000" cy="4099186"/>
          </a:xfrm>
          <a:prstGeom prst="rect">
            <a:avLst/>
          </a:prstGeom>
        </p:spPr>
      </p:pic>
      <p:sp>
        <p:nvSpPr>
          <p:cNvPr id="3" name="Subtitle 2">
            <a:extLst>
              <a:ext uri="{FF2B5EF4-FFF2-40B4-BE49-F238E27FC236}">
                <a16:creationId xmlns:a16="http://schemas.microsoft.com/office/drawing/2014/main" id="{7C25D521-CEEA-436B-B424-29F935BDFF20}"/>
              </a:ext>
            </a:extLst>
          </p:cNvPr>
          <p:cNvSpPr>
            <a:spLocks noGrp="1"/>
          </p:cNvSpPr>
          <p:nvPr>
            <p:ph type="subTitle" idx="1"/>
          </p:nvPr>
        </p:nvSpPr>
        <p:spPr>
          <a:xfrm>
            <a:off x="0" y="6048191"/>
            <a:ext cx="3080521" cy="809809"/>
          </a:xfrm>
        </p:spPr>
        <p:txBody>
          <a:bodyPr/>
          <a:lstStyle/>
          <a:p>
            <a:r>
              <a:rPr lang="en-IN" dirty="0">
                <a:solidFill>
                  <a:srgbClr val="C00000"/>
                </a:solidFill>
                <a:effectLst>
                  <a:outerShdw blurRad="38100" dist="38100" dir="2700000" algn="tl">
                    <a:srgbClr val="000000">
                      <a:alpha val="43137"/>
                    </a:srgbClr>
                  </a:outerShdw>
                </a:effectLst>
              </a:rPr>
              <a:t>By - Saurabh Kumar</a:t>
            </a:r>
          </a:p>
        </p:txBody>
      </p:sp>
      <p:sp>
        <p:nvSpPr>
          <p:cNvPr id="5" name="Rectangle 4">
            <a:extLst>
              <a:ext uri="{FF2B5EF4-FFF2-40B4-BE49-F238E27FC236}">
                <a16:creationId xmlns:a16="http://schemas.microsoft.com/office/drawing/2014/main" id="{CFED2868-23CF-45F5-994E-4794EC3D39A6}"/>
              </a:ext>
            </a:extLst>
          </p:cNvPr>
          <p:cNvSpPr/>
          <p:nvPr/>
        </p:nvSpPr>
        <p:spPr>
          <a:xfrm>
            <a:off x="2271751" y="0"/>
            <a:ext cx="7435433" cy="1754326"/>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tx2">
                    <a:lumMod val="75000"/>
                  </a:schemeClr>
                </a:solidFill>
                <a:effectLst/>
              </a:rPr>
              <a:t>Hotel Booking</a:t>
            </a:r>
            <a:br>
              <a:rPr lang="en-IN" sz="5400" b="1" cap="none" spc="0" dirty="0">
                <a:ln w="22225">
                  <a:solidFill>
                    <a:schemeClr val="accent2"/>
                  </a:solidFill>
                  <a:prstDash val="solid"/>
                </a:ln>
                <a:solidFill>
                  <a:schemeClr val="tx2">
                    <a:lumMod val="75000"/>
                  </a:schemeClr>
                </a:solidFill>
                <a:effectLst/>
              </a:rPr>
            </a:br>
            <a:r>
              <a:rPr lang="en-IN" sz="5400" b="1" cap="none" spc="0" dirty="0">
                <a:ln w="22225">
                  <a:solidFill>
                    <a:schemeClr val="accent2"/>
                  </a:solidFill>
                  <a:prstDash val="solid"/>
                </a:ln>
                <a:solidFill>
                  <a:schemeClr val="tx2">
                    <a:lumMod val="75000"/>
                  </a:schemeClr>
                </a:solidFill>
                <a:effectLst/>
              </a:rPr>
              <a:t>Exploratory Data analysis</a:t>
            </a:r>
          </a:p>
        </p:txBody>
      </p:sp>
    </p:spTree>
    <p:extLst>
      <p:ext uri="{BB962C8B-B14F-4D97-AF65-F5344CB8AC3E}">
        <p14:creationId xmlns:p14="http://schemas.microsoft.com/office/powerpoint/2010/main" val="341789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9157-529D-4116-B43A-0368770B30A6}"/>
              </a:ext>
            </a:extLst>
          </p:cNvPr>
          <p:cNvSpPr>
            <a:spLocks noGrp="1"/>
          </p:cNvSpPr>
          <p:nvPr>
            <p:ph type="title"/>
          </p:nvPr>
        </p:nvSpPr>
        <p:spPr>
          <a:xfrm>
            <a:off x="190130" y="90458"/>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Special changes leveraged by two hotels</a:t>
            </a:r>
          </a:p>
        </p:txBody>
      </p:sp>
      <p:pic>
        <p:nvPicPr>
          <p:cNvPr id="4" name="Content Placeholder 3">
            <a:extLst>
              <a:ext uri="{FF2B5EF4-FFF2-40B4-BE49-F238E27FC236}">
                <a16:creationId xmlns:a16="http://schemas.microsoft.com/office/drawing/2014/main" id="{9FE2C1EE-5A8F-49BD-AA20-D124AD3F9927}"/>
              </a:ext>
            </a:extLst>
          </p:cNvPr>
          <p:cNvPicPr>
            <a:picLocks noGrp="1" noChangeAspect="1"/>
          </p:cNvPicPr>
          <p:nvPr>
            <p:ph idx="1"/>
          </p:nvPr>
        </p:nvPicPr>
        <p:blipFill>
          <a:blip r:embed="rId2"/>
          <a:stretch>
            <a:fillRect/>
          </a:stretch>
        </p:blipFill>
        <p:spPr>
          <a:xfrm>
            <a:off x="300967" y="1416021"/>
            <a:ext cx="5644113" cy="3268886"/>
          </a:xfrm>
          <a:prstGeom prst="rect">
            <a:avLst/>
          </a:prstGeom>
          <a:ln>
            <a:solidFill>
              <a:schemeClr val="tx1"/>
            </a:solidFill>
          </a:ln>
        </p:spPr>
      </p:pic>
      <p:pic>
        <p:nvPicPr>
          <p:cNvPr id="5" name="Content Placeholder 3">
            <a:extLst>
              <a:ext uri="{FF2B5EF4-FFF2-40B4-BE49-F238E27FC236}">
                <a16:creationId xmlns:a16="http://schemas.microsoft.com/office/drawing/2014/main" id="{1FC7DCD3-2599-417C-82CE-FB376C36036F}"/>
              </a:ext>
            </a:extLst>
          </p:cNvPr>
          <p:cNvPicPr>
            <a:picLocks noChangeAspect="1"/>
          </p:cNvPicPr>
          <p:nvPr/>
        </p:nvPicPr>
        <p:blipFill>
          <a:blip r:embed="rId3"/>
          <a:stretch>
            <a:fillRect/>
          </a:stretch>
        </p:blipFill>
        <p:spPr>
          <a:xfrm>
            <a:off x="6246922" y="1416021"/>
            <a:ext cx="5489906" cy="3268886"/>
          </a:xfrm>
          <a:prstGeom prst="rect">
            <a:avLst/>
          </a:prstGeom>
          <a:ln>
            <a:solidFill>
              <a:schemeClr val="tx1"/>
            </a:solidFill>
          </a:ln>
        </p:spPr>
      </p:pic>
      <p:sp>
        <p:nvSpPr>
          <p:cNvPr id="7" name="Content Placeholder 5">
            <a:extLst>
              <a:ext uri="{FF2B5EF4-FFF2-40B4-BE49-F238E27FC236}">
                <a16:creationId xmlns:a16="http://schemas.microsoft.com/office/drawing/2014/main" id="{285556D5-2EF6-4FD3-90CD-FD546F8C04CA}"/>
              </a:ext>
            </a:extLst>
          </p:cNvPr>
          <p:cNvSpPr txBox="1">
            <a:spLocks/>
          </p:cNvSpPr>
          <p:nvPr/>
        </p:nvSpPr>
        <p:spPr>
          <a:xfrm>
            <a:off x="375820" y="2465501"/>
            <a:ext cx="11440357" cy="427701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endParaRPr lang="en-US" dirty="0"/>
          </a:p>
          <a:p>
            <a:pPr algn="l">
              <a:buFont typeface="Arial" panose="020B0604020202020204" pitchFamily="34" charset="0"/>
              <a:buChar char="•"/>
            </a:pPr>
            <a:endParaRPr lang="en-US" b="1" i="0" dirty="0">
              <a:solidFill>
                <a:srgbClr val="000000"/>
              </a:solidFill>
              <a:effectLst/>
              <a:latin typeface="Helvetica Neue"/>
            </a:endParaRPr>
          </a:p>
          <a:p>
            <a:pPr marL="0" indent="0" algn="l">
              <a:buNone/>
            </a:pPr>
            <a:endParaRPr lang="en-US" sz="5100" i="0" dirty="0">
              <a:solidFill>
                <a:srgbClr val="000000"/>
              </a:solidFill>
              <a:effectLst/>
              <a:latin typeface="Helvetica Neue"/>
            </a:endParaRPr>
          </a:p>
          <a:p>
            <a:pPr algn="l">
              <a:buFont typeface="Arial" panose="020B0604020202020204" pitchFamily="34" charset="0"/>
              <a:buChar char="•"/>
            </a:pPr>
            <a:r>
              <a:rPr lang="en-US" sz="5100" dirty="0">
                <a:solidFill>
                  <a:srgbClr val="000000"/>
                </a:solidFill>
                <a:latin typeface="Helvetica Neue"/>
              </a:rPr>
              <a:t>Almost 84% people did not request for booking changes and 60% did not have any special requests.</a:t>
            </a:r>
            <a:endParaRPr lang="en-US" sz="5100" i="0" dirty="0">
              <a:solidFill>
                <a:srgbClr val="000000"/>
              </a:solidFill>
              <a:effectLst/>
              <a:latin typeface="Helvetica Neue"/>
            </a:endParaRPr>
          </a:p>
          <a:p>
            <a:pPr algn="l">
              <a:buFont typeface="Arial" panose="020B0604020202020204" pitchFamily="34" charset="0"/>
              <a:buChar char="•"/>
            </a:pPr>
            <a:r>
              <a:rPr lang="en-US" sz="5100" b="0" i="0" dirty="0">
                <a:solidFill>
                  <a:srgbClr val="000000"/>
                </a:solidFill>
                <a:effectLst/>
                <a:latin typeface="Helvetica Neue"/>
              </a:rPr>
              <a:t>City hotels accepted more booking changes and special requests comparatively that might have left good impression on customers so that they repeat their bookings and do not cancel.</a:t>
            </a:r>
          </a:p>
          <a:p>
            <a:pPr marL="0" indent="0" algn="l">
              <a:buNone/>
            </a:pPr>
            <a:endParaRPr lang="en-IN" dirty="0"/>
          </a:p>
        </p:txBody>
      </p:sp>
    </p:spTree>
    <p:extLst>
      <p:ext uri="{BB962C8B-B14F-4D97-AF65-F5344CB8AC3E}">
        <p14:creationId xmlns:p14="http://schemas.microsoft.com/office/powerpoint/2010/main" val="228129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13E4-70F5-4515-9F32-AF8140FB6DBE}"/>
              </a:ext>
            </a:extLst>
          </p:cNvPr>
          <p:cNvSpPr>
            <a:spLocks noGrp="1"/>
          </p:cNvSpPr>
          <p:nvPr>
            <p:ph type="title"/>
          </p:nvPr>
        </p:nvSpPr>
        <p:spPr>
          <a:xfrm>
            <a:off x="181253" y="256011"/>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Effect of deposit type on hotel bookings and cancellations</a:t>
            </a:r>
          </a:p>
        </p:txBody>
      </p:sp>
      <p:pic>
        <p:nvPicPr>
          <p:cNvPr id="9" name="Picture 8">
            <a:extLst>
              <a:ext uri="{FF2B5EF4-FFF2-40B4-BE49-F238E27FC236}">
                <a16:creationId xmlns:a16="http://schemas.microsoft.com/office/drawing/2014/main" id="{7EDE6F07-3985-443D-9996-9C891509BE1B}"/>
              </a:ext>
            </a:extLst>
          </p:cNvPr>
          <p:cNvPicPr>
            <a:picLocks noChangeAspect="1"/>
          </p:cNvPicPr>
          <p:nvPr/>
        </p:nvPicPr>
        <p:blipFill>
          <a:blip r:embed="rId2"/>
          <a:stretch>
            <a:fillRect/>
          </a:stretch>
        </p:blipFill>
        <p:spPr>
          <a:xfrm>
            <a:off x="181253" y="1812218"/>
            <a:ext cx="5530788" cy="3233563"/>
          </a:xfrm>
          <a:prstGeom prst="rect">
            <a:avLst/>
          </a:prstGeom>
          <a:ln>
            <a:solidFill>
              <a:schemeClr val="tx1"/>
            </a:solidFill>
          </a:ln>
        </p:spPr>
      </p:pic>
      <p:pic>
        <p:nvPicPr>
          <p:cNvPr id="12" name="Picture 11">
            <a:extLst>
              <a:ext uri="{FF2B5EF4-FFF2-40B4-BE49-F238E27FC236}">
                <a16:creationId xmlns:a16="http://schemas.microsoft.com/office/drawing/2014/main" id="{905E594C-0E1A-4CB6-AED1-FF02D2A15289}"/>
              </a:ext>
            </a:extLst>
          </p:cNvPr>
          <p:cNvPicPr>
            <a:picLocks noChangeAspect="1"/>
          </p:cNvPicPr>
          <p:nvPr/>
        </p:nvPicPr>
        <p:blipFill>
          <a:blip r:embed="rId3"/>
          <a:stretch>
            <a:fillRect/>
          </a:stretch>
        </p:blipFill>
        <p:spPr>
          <a:xfrm>
            <a:off x="5980590" y="1812219"/>
            <a:ext cx="5771503" cy="3241244"/>
          </a:xfrm>
          <a:prstGeom prst="rect">
            <a:avLst/>
          </a:prstGeom>
          <a:ln>
            <a:solidFill>
              <a:schemeClr val="tx1"/>
            </a:solidFill>
          </a:ln>
        </p:spPr>
      </p:pic>
      <p:pic>
        <p:nvPicPr>
          <p:cNvPr id="13" name="Picture 12">
            <a:extLst>
              <a:ext uri="{FF2B5EF4-FFF2-40B4-BE49-F238E27FC236}">
                <a16:creationId xmlns:a16="http://schemas.microsoft.com/office/drawing/2014/main" id="{EE91002B-6098-4B5A-BD87-D013D5474128}"/>
              </a:ext>
            </a:extLst>
          </p:cNvPr>
          <p:cNvPicPr>
            <a:picLocks noChangeAspect="1"/>
          </p:cNvPicPr>
          <p:nvPr/>
        </p:nvPicPr>
        <p:blipFill>
          <a:blip r:embed="rId4"/>
          <a:stretch>
            <a:fillRect/>
          </a:stretch>
        </p:blipFill>
        <p:spPr>
          <a:xfrm>
            <a:off x="10093385" y="167983"/>
            <a:ext cx="1998004" cy="1636556"/>
          </a:xfrm>
          <a:prstGeom prst="rect">
            <a:avLst/>
          </a:prstGeom>
          <a:ln>
            <a:solidFill>
              <a:schemeClr val="tx1"/>
            </a:solidFill>
          </a:ln>
        </p:spPr>
      </p:pic>
      <p:sp>
        <p:nvSpPr>
          <p:cNvPr id="15" name="Content Placeholder 5">
            <a:extLst>
              <a:ext uri="{FF2B5EF4-FFF2-40B4-BE49-F238E27FC236}">
                <a16:creationId xmlns:a16="http://schemas.microsoft.com/office/drawing/2014/main" id="{528A3287-D87D-4D10-8C70-D3CB138EEA4F}"/>
              </a:ext>
            </a:extLst>
          </p:cNvPr>
          <p:cNvSpPr txBox="1">
            <a:spLocks/>
          </p:cNvSpPr>
          <p:nvPr/>
        </p:nvSpPr>
        <p:spPr>
          <a:xfrm>
            <a:off x="181253" y="2580982"/>
            <a:ext cx="11440357" cy="427701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endParaRPr lang="en-US" dirty="0"/>
          </a:p>
          <a:p>
            <a:pPr marL="0" indent="0" algn="r">
              <a:buNone/>
            </a:pPr>
            <a:endParaRPr lang="en-US" sz="4000" b="0" i="0" dirty="0">
              <a:solidFill>
                <a:srgbClr val="000080"/>
              </a:solidFill>
              <a:effectLst/>
              <a:latin typeface="Courier New" panose="02070309020205020404" pitchFamily="49" charset="0"/>
            </a:endParaRPr>
          </a:p>
          <a:p>
            <a:pPr algn="l">
              <a:buFont typeface="Arial" panose="020B0604020202020204" pitchFamily="34" charset="0"/>
              <a:buChar char="•"/>
            </a:pPr>
            <a:r>
              <a:rPr lang="en-US" sz="3400" i="0" dirty="0">
                <a:solidFill>
                  <a:srgbClr val="000000"/>
                </a:solidFill>
                <a:effectLst/>
                <a:latin typeface="Helvetica Neue"/>
              </a:rPr>
              <a:t>24% bookings were cancelled by guests with no deposit, followed by 12% bookings were cancelled which are with Refundable policy</a:t>
            </a:r>
          </a:p>
          <a:p>
            <a:pPr algn="l">
              <a:buFont typeface="Arial" panose="020B0604020202020204" pitchFamily="34" charset="0"/>
              <a:buChar char="•"/>
            </a:pPr>
            <a:r>
              <a:rPr lang="en-US" sz="3400" i="0" dirty="0">
                <a:solidFill>
                  <a:srgbClr val="000000"/>
                </a:solidFill>
                <a:effectLst/>
                <a:latin typeface="Helvetica Neue"/>
              </a:rPr>
              <a:t>And it is very obvious that people who did not pay any deposit while booking were likely to book more reservations and also cancel more.</a:t>
            </a:r>
          </a:p>
          <a:p>
            <a:pPr marL="0" indent="0" algn="l">
              <a:buNone/>
            </a:pPr>
            <a:endParaRPr lang="en-IN" dirty="0"/>
          </a:p>
        </p:txBody>
      </p:sp>
    </p:spTree>
    <p:extLst>
      <p:ext uri="{BB962C8B-B14F-4D97-AF65-F5344CB8AC3E}">
        <p14:creationId xmlns:p14="http://schemas.microsoft.com/office/powerpoint/2010/main" val="216609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D4E2-772D-4ADA-8BE7-5E2D8FB38083}"/>
              </a:ext>
            </a:extLst>
          </p:cNvPr>
          <p:cNvSpPr>
            <a:spLocks noGrp="1"/>
          </p:cNvSpPr>
          <p:nvPr>
            <p:ph type="title"/>
          </p:nvPr>
        </p:nvSpPr>
        <p:spPr>
          <a:xfrm>
            <a:off x="287784" y="0"/>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Effect of customer type on hotel bookings and cancellations</a:t>
            </a:r>
          </a:p>
        </p:txBody>
      </p:sp>
      <p:pic>
        <p:nvPicPr>
          <p:cNvPr id="6" name="Picture 5">
            <a:extLst>
              <a:ext uri="{FF2B5EF4-FFF2-40B4-BE49-F238E27FC236}">
                <a16:creationId xmlns:a16="http://schemas.microsoft.com/office/drawing/2014/main" id="{718BE815-D8E9-4842-A384-67C9C997F6F4}"/>
              </a:ext>
            </a:extLst>
          </p:cNvPr>
          <p:cNvPicPr>
            <a:picLocks noChangeAspect="1"/>
          </p:cNvPicPr>
          <p:nvPr/>
        </p:nvPicPr>
        <p:blipFill>
          <a:blip r:embed="rId2"/>
          <a:stretch>
            <a:fillRect/>
          </a:stretch>
        </p:blipFill>
        <p:spPr>
          <a:xfrm>
            <a:off x="0" y="1706989"/>
            <a:ext cx="6048485" cy="3444021"/>
          </a:xfrm>
          <a:prstGeom prst="rect">
            <a:avLst/>
          </a:prstGeom>
          <a:ln>
            <a:solidFill>
              <a:schemeClr val="tx1"/>
            </a:solidFill>
          </a:ln>
        </p:spPr>
      </p:pic>
      <p:pic>
        <p:nvPicPr>
          <p:cNvPr id="7" name="Picture 6">
            <a:extLst>
              <a:ext uri="{FF2B5EF4-FFF2-40B4-BE49-F238E27FC236}">
                <a16:creationId xmlns:a16="http://schemas.microsoft.com/office/drawing/2014/main" id="{938CDAE8-406F-410F-ABDB-07110E077A05}"/>
              </a:ext>
            </a:extLst>
          </p:cNvPr>
          <p:cNvPicPr>
            <a:picLocks noChangeAspect="1"/>
          </p:cNvPicPr>
          <p:nvPr/>
        </p:nvPicPr>
        <p:blipFill>
          <a:blip r:embed="rId3"/>
          <a:stretch>
            <a:fillRect/>
          </a:stretch>
        </p:blipFill>
        <p:spPr>
          <a:xfrm>
            <a:off x="6247764" y="1706989"/>
            <a:ext cx="5771328" cy="3444021"/>
          </a:xfrm>
          <a:prstGeom prst="rect">
            <a:avLst/>
          </a:prstGeom>
          <a:ln>
            <a:solidFill>
              <a:schemeClr val="tx1"/>
            </a:solidFill>
          </a:ln>
        </p:spPr>
      </p:pic>
      <p:sp>
        <p:nvSpPr>
          <p:cNvPr id="9" name="Content Placeholder 5">
            <a:extLst>
              <a:ext uri="{FF2B5EF4-FFF2-40B4-BE49-F238E27FC236}">
                <a16:creationId xmlns:a16="http://schemas.microsoft.com/office/drawing/2014/main" id="{8B0CC76A-4DED-49E4-BC7D-4EC7FA436AC0}"/>
              </a:ext>
            </a:extLst>
          </p:cNvPr>
          <p:cNvSpPr txBox="1">
            <a:spLocks/>
          </p:cNvSpPr>
          <p:nvPr/>
        </p:nvSpPr>
        <p:spPr>
          <a:xfrm>
            <a:off x="172908" y="2367918"/>
            <a:ext cx="11440357" cy="427701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pPr marL="0" indent="0" algn="l">
              <a:buNone/>
            </a:pPr>
            <a:endParaRPr lang="en-US" sz="5100" i="0" dirty="0">
              <a:solidFill>
                <a:srgbClr val="000000"/>
              </a:solidFill>
              <a:effectLst/>
              <a:latin typeface="Helvetica Neue"/>
            </a:endParaRPr>
          </a:p>
          <a:p>
            <a:pPr algn="l">
              <a:buFont typeface="Arial" panose="020B0604020202020204" pitchFamily="34" charset="0"/>
              <a:buChar char="•"/>
            </a:pPr>
            <a:r>
              <a:rPr lang="en-US" sz="2600" dirty="0">
                <a:solidFill>
                  <a:srgbClr val="000000"/>
                </a:solidFill>
                <a:latin typeface="Helvetica Neue"/>
              </a:rPr>
              <a:t>Around 50 % City hotel bookings were transient bookings and 25% for Resort hotels</a:t>
            </a:r>
            <a:endParaRPr lang="en-US" sz="2600" i="0" dirty="0">
              <a:solidFill>
                <a:srgbClr val="000000"/>
              </a:solidFill>
              <a:effectLst/>
              <a:latin typeface="Helvetica Neue"/>
            </a:endParaRPr>
          </a:p>
          <a:p>
            <a:pPr algn="l">
              <a:buFont typeface="Arial" panose="020B0604020202020204" pitchFamily="34" charset="0"/>
              <a:buChar char="•"/>
            </a:pPr>
            <a:r>
              <a:rPr lang="en-US" sz="2600" i="0" dirty="0">
                <a:solidFill>
                  <a:srgbClr val="000000"/>
                </a:solidFill>
                <a:effectLst/>
                <a:latin typeface="Helvetica Neue"/>
              </a:rPr>
              <a:t>Around 30% of transient bookings were cancelled.</a:t>
            </a:r>
          </a:p>
          <a:p>
            <a:pPr marL="0" indent="0" algn="l">
              <a:buNone/>
            </a:pPr>
            <a:endParaRPr lang="en-IN" dirty="0"/>
          </a:p>
        </p:txBody>
      </p:sp>
    </p:spTree>
    <p:extLst>
      <p:ext uri="{BB962C8B-B14F-4D97-AF65-F5344CB8AC3E}">
        <p14:creationId xmlns:p14="http://schemas.microsoft.com/office/powerpoint/2010/main" val="184199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35B4-0174-42C7-881C-3ADAF2F65B4C}"/>
              </a:ext>
            </a:extLst>
          </p:cNvPr>
          <p:cNvSpPr>
            <a:spLocks noGrp="1"/>
          </p:cNvSpPr>
          <p:nvPr>
            <p:ph type="title"/>
          </p:nvPr>
        </p:nvSpPr>
        <p:spPr>
          <a:xfrm>
            <a:off x="287785" y="-96514"/>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Parking space requested for each hotel types</a:t>
            </a:r>
          </a:p>
        </p:txBody>
      </p:sp>
      <p:pic>
        <p:nvPicPr>
          <p:cNvPr id="9" name="Content Placeholder 8">
            <a:extLst>
              <a:ext uri="{FF2B5EF4-FFF2-40B4-BE49-F238E27FC236}">
                <a16:creationId xmlns:a16="http://schemas.microsoft.com/office/drawing/2014/main" id="{C0FFD5B8-311E-4F45-8117-CEEF34180B3E}"/>
              </a:ext>
            </a:extLst>
          </p:cNvPr>
          <p:cNvPicPr>
            <a:picLocks noGrp="1" noChangeAspect="1"/>
          </p:cNvPicPr>
          <p:nvPr>
            <p:ph idx="1"/>
          </p:nvPr>
        </p:nvPicPr>
        <p:blipFill>
          <a:blip r:embed="rId2"/>
          <a:stretch>
            <a:fillRect/>
          </a:stretch>
        </p:blipFill>
        <p:spPr>
          <a:xfrm>
            <a:off x="6095999" y="1415480"/>
            <a:ext cx="5774365" cy="3172802"/>
          </a:xfrm>
          <a:prstGeom prst="rect">
            <a:avLst/>
          </a:prstGeom>
          <a:ln>
            <a:solidFill>
              <a:schemeClr val="tx1"/>
            </a:solidFill>
          </a:ln>
        </p:spPr>
      </p:pic>
      <p:pic>
        <p:nvPicPr>
          <p:cNvPr id="8" name="Picture 7">
            <a:extLst>
              <a:ext uri="{FF2B5EF4-FFF2-40B4-BE49-F238E27FC236}">
                <a16:creationId xmlns:a16="http://schemas.microsoft.com/office/drawing/2014/main" id="{55D64433-E6CD-4F8F-8131-1B60BC668B1C}"/>
              </a:ext>
            </a:extLst>
          </p:cNvPr>
          <p:cNvPicPr>
            <a:picLocks noChangeAspect="1"/>
          </p:cNvPicPr>
          <p:nvPr/>
        </p:nvPicPr>
        <p:blipFill>
          <a:blip r:embed="rId3"/>
          <a:stretch>
            <a:fillRect/>
          </a:stretch>
        </p:blipFill>
        <p:spPr>
          <a:xfrm>
            <a:off x="426059" y="1415480"/>
            <a:ext cx="5415448" cy="3172802"/>
          </a:xfrm>
          <a:prstGeom prst="rect">
            <a:avLst/>
          </a:prstGeom>
          <a:ln>
            <a:solidFill>
              <a:schemeClr val="tx1"/>
            </a:solidFill>
          </a:ln>
        </p:spPr>
      </p:pic>
      <p:sp>
        <p:nvSpPr>
          <p:cNvPr id="11" name="Content Placeholder 5">
            <a:extLst>
              <a:ext uri="{FF2B5EF4-FFF2-40B4-BE49-F238E27FC236}">
                <a16:creationId xmlns:a16="http://schemas.microsoft.com/office/drawing/2014/main" id="{65954374-A468-4EB9-94C9-1459E5F8E3F7}"/>
              </a:ext>
            </a:extLst>
          </p:cNvPr>
          <p:cNvSpPr txBox="1">
            <a:spLocks/>
          </p:cNvSpPr>
          <p:nvPr/>
        </p:nvSpPr>
        <p:spPr>
          <a:xfrm>
            <a:off x="181253" y="2580982"/>
            <a:ext cx="11440357" cy="4277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pPr marL="0" indent="0" algn="l">
              <a:buNone/>
            </a:pPr>
            <a:endParaRPr lang="en-US" sz="5100" i="0" dirty="0">
              <a:solidFill>
                <a:srgbClr val="000000"/>
              </a:solidFill>
              <a:effectLst/>
              <a:latin typeface="Helvetica Neue"/>
            </a:endParaRPr>
          </a:p>
          <a:p>
            <a:pPr algn="l">
              <a:buFont typeface="Arial" panose="020B0604020202020204" pitchFamily="34" charset="0"/>
              <a:buChar char="•"/>
            </a:pPr>
            <a:r>
              <a:rPr lang="en-US" sz="2400" i="0" dirty="0">
                <a:solidFill>
                  <a:srgbClr val="000000"/>
                </a:solidFill>
                <a:effectLst/>
                <a:latin typeface="Helvetica Neue"/>
              </a:rPr>
              <a:t>Around 38% bookings were cancelled by people who did not choose for Car parking at the time of booking</a:t>
            </a:r>
          </a:p>
          <a:p>
            <a:pPr marL="0" indent="0" algn="l">
              <a:buNone/>
            </a:pPr>
            <a:endParaRPr lang="en-IN" dirty="0"/>
          </a:p>
        </p:txBody>
      </p:sp>
    </p:spTree>
    <p:extLst>
      <p:ext uri="{BB962C8B-B14F-4D97-AF65-F5344CB8AC3E}">
        <p14:creationId xmlns:p14="http://schemas.microsoft.com/office/powerpoint/2010/main" val="236741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D9B1-46B7-464B-895A-A7246093D410}"/>
              </a:ext>
            </a:extLst>
          </p:cNvPr>
          <p:cNvSpPr>
            <a:spLocks noGrp="1"/>
          </p:cNvSpPr>
          <p:nvPr>
            <p:ph type="title"/>
          </p:nvPr>
        </p:nvSpPr>
        <p:spPr>
          <a:xfrm>
            <a:off x="376562" y="0"/>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Effect on Average daily rate (monthly basis)</a:t>
            </a:r>
          </a:p>
        </p:txBody>
      </p:sp>
      <p:pic>
        <p:nvPicPr>
          <p:cNvPr id="6" name="Picture 5">
            <a:extLst>
              <a:ext uri="{FF2B5EF4-FFF2-40B4-BE49-F238E27FC236}">
                <a16:creationId xmlns:a16="http://schemas.microsoft.com/office/drawing/2014/main" id="{D8D90C83-3BAE-42FD-A08F-0AAD55760F32}"/>
              </a:ext>
            </a:extLst>
          </p:cNvPr>
          <p:cNvPicPr>
            <a:picLocks noChangeAspect="1"/>
          </p:cNvPicPr>
          <p:nvPr/>
        </p:nvPicPr>
        <p:blipFill>
          <a:blip r:embed="rId2"/>
          <a:stretch>
            <a:fillRect/>
          </a:stretch>
        </p:blipFill>
        <p:spPr>
          <a:xfrm>
            <a:off x="7310021" y="1778042"/>
            <a:ext cx="4596404" cy="645562"/>
          </a:xfrm>
          <a:prstGeom prst="rect">
            <a:avLst/>
          </a:prstGeom>
          <a:ln>
            <a:solidFill>
              <a:schemeClr val="tx1"/>
            </a:solidFill>
          </a:ln>
        </p:spPr>
      </p:pic>
      <p:pic>
        <p:nvPicPr>
          <p:cNvPr id="9" name="Picture 8">
            <a:extLst>
              <a:ext uri="{FF2B5EF4-FFF2-40B4-BE49-F238E27FC236}">
                <a16:creationId xmlns:a16="http://schemas.microsoft.com/office/drawing/2014/main" id="{C97C9004-F074-4AB5-AB81-BF97BD65691D}"/>
              </a:ext>
            </a:extLst>
          </p:cNvPr>
          <p:cNvPicPr>
            <a:picLocks noChangeAspect="1"/>
          </p:cNvPicPr>
          <p:nvPr/>
        </p:nvPicPr>
        <p:blipFill>
          <a:blip r:embed="rId3"/>
          <a:stretch>
            <a:fillRect/>
          </a:stretch>
        </p:blipFill>
        <p:spPr>
          <a:xfrm>
            <a:off x="518604" y="1224234"/>
            <a:ext cx="6238508" cy="3876871"/>
          </a:xfrm>
          <a:prstGeom prst="rect">
            <a:avLst/>
          </a:prstGeom>
          <a:ln>
            <a:solidFill>
              <a:schemeClr val="tx1"/>
            </a:solidFill>
          </a:ln>
        </p:spPr>
      </p:pic>
      <p:sp>
        <p:nvSpPr>
          <p:cNvPr id="11" name="Content Placeholder 5">
            <a:extLst>
              <a:ext uri="{FF2B5EF4-FFF2-40B4-BE49-F238E27FC236}">
                <a16:creationId xmlns:a16="http://schemas.microsoft.com/office/drawing/2014/main" id="{240BF02D-AEEE-4FAD-9CA9-B23D360DA894}"/>
              </a:ext>
            </a:extLst>
          </p:cNvPr>
          <p:cNvSpPr txBox="1">
            <a:spLocks/>
          </p:cNvSpPr>
          <p:nvPr/>
        </p:nvSpPr>
        <p:spPr>
          <a:xfrm>
            <a:off x="110231" y="2650965"/>
            <a:ext cx="11440357" cy="427701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endParaRPr lang="en-US" dirty="0"/>
          </a:p>
          <a:p>
            <a:pPr algn="l">
              <a:buFont typeface="Arial" panose="020B0604020202020204" pitchFamily="34" charset="0"/>
              <a:buChar char="•"/>
            </a:pPr>
            <a:endParaRPr lang="en-US" b="1" i="0" dirty="0">
              <a:solidFill>
                <a:srgbClr val="000000"/>
              </a:solidFill>
              <a:effectLst/>
              <a:latin typeface="Helvetica Neue"/>
            </a:endParaRPr>
          </a:p>
          <a:p>
            <a:pPr marL="0" indent="0" algn="l">
              <a:buNone/>
            </a:pPr>
            <a:endParaRPr lang="en-US" sz="5100" i="0" dirty="0">
              <a:solidFill>
                <a:srgbClr val="000000"/>
              </a:solidFill>
              <a:effectLst/>
              <a:latin typeface="Helvetica Neue"/>
            </a:endParaRPr>
          </a:p>
          <a:p>
            <a:pPr algn="l">
              <a:buFont typeface="Arial" panose="020B0604020202020204" pitchFamily="34" charset="0"/>
              <a:buChar char="•"/>
            </a:pPr>
            <a:r>
              <a:rPr lang="en-US" sz="4000" i="0" dirty="0">
                <a:solidFill>
                  <a:srgbClr val="000000"/>
                </a:solidFill>
                <a:effectLst/>
                <a:latin typeface="Helvetica Neue"/>
              </a:rPr>
              <a:t>"August" month is the most busiest month for booking across the hotels.</a:t>
            </a:r>
          </a:p>
          <a:p>
            <a:pPr algn="l">
              <a:buFont typeface="Arial" panose="020B0604020202020204" pitchFamily="34" charset="0"/>
              <a:buChar char="•"/>
            </a:pPr>
            <a:r>
              <a:rPr lang="en-US" sz="4000" i="0" dirty="0">
                <a:solidFill>
                  <a:srgbClr val="000000"/>
                </a:solidFill>
                <a:effectLst/>
                <a:latin typeface="Helvetica Neue"/>
              </a:rPr>
              <a:t>The highest Arrival Daily Rate occurred in August obviously. And due to highest ADR in August may be it could be one of the reasons for more canceled bookings in August.</a:t>
            </a:r>
          </a:p>
          <a:p>
            <a:pPr marL="0" indent="0" algn="l">
              <a:buNone/>
            </a:pPr>
            <a:endParaRPr lang="en-IN" dirty="0"/>
          </a:p>
        </p:txBody>
      </p:sp>
    </p:spTree>
    <p:extLst>
      <p:ext uri="{BB962C8B-B14F-4D97-AF65-F5344CB8AC3E}">
        <p14:creationId xmlns:p14="http://schemas.microsoft.com/office/powerpoint/2010/main" val="404135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BC9C-F1A1-41BB-A47A-29BE4D07C712}"/>
              </a:ext>
            </a:extLst>
          </p:cNvPr>
          <p:cNvSpPr>
            <a:spLocks noGrp="1"/>
          </p:cNvSpPr>
          <p:nvPr>
            <p:ph type="title"/>
          </p:nvPr>
        </p:nvSpPr>
        <p:spPr>
          <a:xfrm>
            <a:off x="456462" y="-117279"/>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Effect on Average daily rate (monthly basis)</a:t>
            </a:r>
          </a:p>
        </p:txBody>
      </p:sp>
      <p:pic>
        <p:nvPicPr>
          <p:cNvPr id="5" name="Picture 4">
            <a:extLst>
              <a:ext uri="{FF2B5EF4-FFF2-40B4-BE49-F238E27FC236}">
                <a16:creationId xmlns:a16="http://schemas.microsoft.com/office/drawing/2014/main" id="{AB003FB6-A6B6-4033-9757-D080CEDF52C8}"/>
              </a:ext>
            </a:extLst>
          </p:cNvPr>
          <p:cNvPicPr>
            <a:picLocks noChangeAspect="1"/>
          </p:cNvPicPr>
          <p:nvPr/>
        </p:nvPicPr>
        <p:blipFill>
          <a:blip r:embed="rId2"/>
          <a:stretch>
            <a:fillRect/>
          </a:stretch>
        </p:blipFill>
        <p:spPr>
          <a:xfrm>
            <a:off x="554116" y="1119508"/>
            <a:ext cx="6084483" cy="3567902"/>
          </a:xfrm>
          <a:prstGeom prst="rect">
            <a:avLst/>
          </a:prstGeom>
          <a:ln>
            <a:solidFill>
              <a:schemeClr val="tx1"/>
            </a:solidFill>
          </a:ln>
        </p:spPr>
      </p:pic>
      <p:sp>
        <p:nvSpPr>
          <p:cNvPr id="7" name="Content Placeholder 5">
            <a:extLst>
              <a:ext uri="{FF2B5EF4-FFF2-40B4-BE49-F238E27FC236}">
                <a16:creationId xmlns:a16="http://schemas.microsoft.com/office/drawing/2014/main" id="{B192FBAA-BA7F-4481-9790-6C9E082C5F36}"/>
              </a:ext>
            </a:extLst>
          </p:cNvPr>
          <p:cNvSpPr txBox="1">
            <a:spLocks/>
          </p:cNvSpPr>
          <p:nvPr/>
        </p:nvSpPr>
        <p:spPr>
          <a:xfrm>
            <a:off x="197527" y="1053102"/>
            <a:ext cx="11440357" cy="42770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dirty="0"/>
          </a:p>
          <a:p>
            <a:endParaRPr lang="en-IN" sz="2400" dirty="0"/>
          </a:p>
          <a:p>
            <a:endParaRPr lang="en-IN" sz="2400" dirty="0"/>
          </a:p>
          <a:p>
            <a:endParaRPr lang="en-IN" sz="2400" dirty="0"/>
          </a:p>
          <a:p>
            <a:endParaRPr lang="en-IN" sz="2400" dirty="0"/>
          </a:p>
          <a:p>
            <a:endParaRPr lang="en-IN" sz="2400" dirty="0"/>
          </a:p>
          <a:p>
            <a:endParaRPr lang="en-US" sz="2400" dirty="0"/>
          </a:p>
          <a:p>
            <a:pPr marL="0" indent="0" algn="l">
              <a:buNone/>
            </a:pPr>
            <a:endParaRPr lang="en-US" sz="2400" i="0" dirty="0">
              <a:solidFill>
                <a:srgbClr val="000000"/>
              </a:solidFill>
              <a:effectLst/>
              <a:latin typeface="Helvetica Neue"/>
            </a:endParaRPr>
          </a:p>
          <a:p>
            <a:pPr algn="l">
              <a:buFont typeface="Arial" panose="020B0604020202020204" pitchFamily="34" charset="0"/>
              <a:buChar char="•"/>
            </a:pPr>
            <a:r>
              <a:rPr lang="en-US" sz="2400" i="0" dirty="0">
                <a:solidFill>
                  <a:srgbClr val="000000"/>
                </a:solidFill>
                <a:effectLst/>
                <a:latin typeface="Helvetica Neue"/>
              </a:rPr>
              <a:t>Resort hotels have higher price for peak months of June, July and August.</a:t>
            </a:r>
          </a:p>
          <a:p>
            <a:pPr algn="l">
              <a:buFont typeface="Arial" panose="020B0604020202020204" pitchFamily="34" charset="0"/>
              <a:buChar char="•"/>
            </a:pPr>
            <a:r>
              <a:rPr lang="en-US" sz="2400" i="0" dirty="0">
                <a:solidFill>
                  <a:srgbClr val="000000"/>
                </a:solidFill>
                <a:effectLst/>
                <a:latin typeface="Helvetica Neue"/>
              </a:rPr>
              <a:t>For City Hotel prices almost remains same throughout the year and in months of Jan to May, prices remain higher than resort hotels.</a:t>
            </a:r>
          </a:p>
          <a:p>
            <a:pPr algn="l">
              <a:buFont typeface="Arial" panose="020B0604020202020204" pitchFamily="34" charset="0"/>
              <a:buChar char="•"/>
            </a:pPr>
            <a:r>
              <a:rPr lang="en-US" sz="2400" dirty="0">
                <a:solidFill>
                  <a:srgbClr val="000000"/>
                </a:solidFill>
                <a:latin typeface="Helvetica Neue"/>
              </a:rPr>
              <a:t>The price drop of resort hotels after “August” tells us that bookings in resort hotels are very seasonal in nature.</a:t>
            </a:r>
            <a:endParaRPr lang="en-US" sz="2400" i="0" dirty="0">
              <a:solidFill>
                <a:srgbClr val="000000"/>
              </a:solidFill>
              <a:effectLst/>
              <a:latin typeface="Helvetica Neue"/>
            </a:endParaRPr>
          </a:p>
          <a:p>
            <a:pPr algn="l">
              <a:buFont typeface="Arial" panose="020B0604020202020204" pitchFamily="34" charset="0"/>
              <a:buChar char="•"/>
            </a:pPr>
            <a:endParaRPr lang="en-IN" sz="2400" dirty="0"/>
          </a:p>
        </p:txBody>
      </p:sp>
      <p:pic>
        <p:nvPicPr>
          <p:cNvPr id="9" name="Picture 8">
            <a:extLst>
              <a:ext uri="{FF2B5EF4-FFF2-40B4-BE49-F238E27FC236}">
                <a16:creationId xmlns:a16="http://schemas.microsoft.com/office/drawing/2014/main" id="{0E81F80F-859D-416F-A743-055C5D056C60}"/>
              </a:ext>
            </a:extLst>
          </p:cNvPr>
          <p:cNvPicPr>
            <a:picLocks noChangeAspect="1"/>
          </p:cNvPicPr>
          <p:nvPr/>
        </p:nvPicPr>
        <p:blipFill>
          <a:blip r:embed="rId3"/>
          <a:stretch>
            <a:fillRect/>
          </a:stretch>
        </p:blipFill>
        <p:spPr>
          <a:xfrm>
            <a:off x="6995188" y="1119508"/>
            <a:ext cx="4608250" cy="3567902"/>
          </a:xfrm>
          <a:prstGeom prst="rect">
            <a:avLst/>
          </a:prstGeom>
          <a:ln>
            <a:solidFill>
              <a:schemeClr val="tx1"/>
            </a:solidFill>
          </a:ln>
        </p:spPr>
      </p:pic>
    </p:spTree>
    <p:extLst>
      <p:ext uri="{BB962C8B-B14F-4D97-AF65-F5344CB8AC3E}">
        <p14:creationId xmlns:p14="http://schemas.microsoft.com/office/powerpoint/2010/main" val="188155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76F4-5000-41CA-8882-28F0134195C4}"/>
              </a:ext>
            </a:extLst>
          </p:cNvPr>
          <p:cNvSpPr>
            <a:spLocks noGrp="1"/>
          </p:cNvSpPr>
          <p:nvPr>
            <p:ph type="title"/>
          </p:nvPr>
        </p:nvSpPr>
        <p:spPr>
          <a:xfrm>
            <a:off x="705036" y="5703"/>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Key Findings:</a:t>
            </a:r>
          </a:p>
        </p:txBody>
      </p:sp>
      <p:sp>
        <p:nvSpPr>
          <p:cNvPr id="7" name="Content Placeholder 6">
            <a:extLst>
              <a:ext uri="{FF2B5EF4-FFF2-40B4-BE49-F238E27FC236}">
                <a16:creationId xmlns:a16="http://schemas.microsoft.com/office/drawing/2014/main" id="{761A32ED-A9C3-4BD6-98A3-B7CB26B7C7CC}"/>
              </a:ext>
            </a:extLst>
          </p:cNvPr>
          <p:cNvSpPr>
            <a:spLocks noGrp="1"/>
          </p:cNvSpPr>
          <p:nvPr>
            <p:ph idx="1"/>
          </p:nvPr>
        </p:nvSpPr>
        <p:spPr>
          <a:xfrm>
            <a:off x="705036" y="1253330"/>
            <a:ext cx="11182164" cy="4987671"/>
          </a:xfrm>
        </p:spPr>
        <p:txBody>
          <a:bodyPr>
            <a:normAutofit fontScale="62500" lnSpcReduction="20000"/>
          </a:bodyPr>
          <a:lstStyle/>
          <a:p>
            <a:pPr algn="l">
              <a:buFont typeface="+mj-lt"/>
              <a:buAutoNum type="arabicPeriod"/>
            </a:pPr>
            <a:r>
              <a:rPr lang="en-US" b="0" i="0" dirty="0">
                <a:solidFill>
                  <a:srgbClr val="C00000"/>
                </a:solidFill>
                <a:effectLst/>
                <a:latin typeface="Helvetica Neue"/>
              </a:rPr>
              <a:t>Almost 37% of bookings were canceled and more than 66% of the population booked the City hotel.</a:t>
            </a:r>
          </a:p>
          <a:p>
            <a:pPr algn="l">
              <a:buFont typeface="+mj-lt"/>
              <a:buAutoNum type="arabicPeriod"/>
            </a:pPr>
            <a:endParaRPr lang="en-US" b="0" i="0" dirty="0">
              <a:solidFill>
                <a:srgbClr val="292929"/>
              </a:solidFill>
              <a:effectLst/>
              <a:latin typeface="Helvetica Neue"/>
            </a:endParaRPr>
          </a:p>
          <a:p>
            <a:pPr algn="l">
              <a:buFont typeface="+mj-lt"/>
              <a:buAutoNum type="arabicPeriod"/>
            </a:pPr>
            <a:r>
              <a:rPr lang="en-US" dirty="0">
                <a:solidFill>
                  <a:srgbClr val="002060"/>
                </a:solidFill>
                <a:latin typeface="Helvetica Neue"/>
              </a:rPr>
              <a:t>Year 2016 had most number of bookings comparatively.</a:t>
            </a:r>
          </a:p>
          <a:p>
            <a:pPr algn="l">
              <a:buFont typeface="+mj-lt"/>
              <a:buAutoNum type="arabicPeriod"/>
            </a:pPr>
            <a:endParaRPr lang="en-US" b="0" i="0" dirty="0">
              <a:solidFill>
                <a:srgbClr val="292929"/>
              </a:solidFill>
              <a:effectLst/>
              <a:latin typeface="Helvetica Neue"/>
            </a:endParaRPr>
          </a:p>
          <a:p>
            <a:pPr algn="l">
              <a:buFont typeface="+mj-lt"/>
              <a:buAutoNum type="arabicPeriod"/>
            </a:pPr>
            <a:r>
              <a:rPr lang="en-US" b="0" i="0" dirty="0">
                <a:solidFill>
                  <a:srgbClr val="0070C0"/>
                </a:solidFill>
                <a:effectLst/>
                <a:latin typeface="Helvetica Neue"/>
              </a:rPr>
              <a:t>July and August are the months where booking peaks up so hotels should plan and target their audience accordingly.</a:t>
            </a:r>
          </a:p>
          <a:p>
            <a:pPr algn="l">
              <a:buFont typeface="+mj-lt"/>
              <a:buAutoNum type="arabicPeriod"/>
            </a:pPr>
            <a:endParaRPr lang="en-US" b="0" i="0" dirty="0">
              <a:solidFill>
                <a:srgbClr val="292929"/>
              </a:solidFill>
              <a:effectLst/>
              <a:latin typeface="Helvetica Neue"/>
            </a:endParaRPr>
          </a:p>
          <a:p>
            <a:pPr algn="l">
              <a:buFont typeface="+mj-lt"/>
              <a:buAutoNum type="arabicPeriod"/>
            </a:pPr>
            <a:r>
              <a:rPr lang="en-US" b="0" i="0" dirty="0">
                <a:solidFill>
                  <a:srgbClr val="00B050"/>
                </a:solidFill>
                <a:effectLst/>
                <a:latin typeface="Helvetica Neue"/>
              </a:rPr>
              <a:t>Portugal, UK, France, Spain and Germany are the top countries from most guests come so hotel companies can target these countries to expand their business.</a:t>
            </a:r>
          </a:p>
          <a:p>
            <a:pPr algn="l">
              <a:buFont typeface="+mj-lt"/>
              <a:buAutoNum type="arabicPeriod"/>
            </a:pPr>
            <a:endParaRPr lang="en-US" b="0" i="0" dirty="0">
              <a:solidFill>
                <a:srgbClr val="292929"/>
              </a:solidFill>
              <a:effectLst/>
              <a:latin typeface="Helvetica Neue"/>
            </a:endParaRPr>
          </a:p>
          <a:p>
            <a:pPr algn="l">
              <a:buFont typeface="+mj-lt"/>
              <a:buAutoNum type="arabicPeriod"/>
            </a:pPr>
            <a:r>
              <a:rPr lang="en-US" b="0" i="0" dirty="0">
                <a:solidFill>
                  <a:schemeClr val="accent2">
                    <a:lumMod val="75000"/>
                  </a:schemeClr>
                </a:solidFill>
                <a:effectLst/>
                <a:latin typeface="Helvetica Neue"/>
              </a:rPr>
              <a:t>Couples with no children tends to have more bookings due to obvious reasons. So hotels can make arrangement and plans accordingly.</a:t>
            </a:r>
          </a:p>
          <a:p>
            <a:pPr algn="l">
              <a:buFont typeface="+mj-lt"/>
              <a:buAutoNum type="arabicPeriod"/>
            </a:pPr>
            <a:endParaRPr lang="en-US" b="0" i="0" dirty="0">
              <a:solidFill>
                <a:srgbClr val="292929"/>
              </a:solidFill>
              <a:effectLst/>
              <a:latin typeface="Helvetica Neue"/>
            </a:endParaRPr>
          </a:p>
          <a:p>
            <a:pPr algn="l">
              <a:buFont typeface="+mj-lt"/>
              <a:buAutoNum type="arabicPeriod"/>
            </a:pPr>
            <a:r>
              <a:rPr lang="en-US" b="0" i="0" dirty="0">
                <a:solidFill>
                  <a:schemeClr val="tx2">
                    <a:lumMod val="50000"/>
                  </a:schemeClr>
                </a:solidFill>
                <a:effectLst/>
                <a:latin typeface="Helvetica Neue"/>
              </a:rPr>
              <a:t>Hotels can decrease their lead time to</a:t>
            </a:r>
            <a:r>
              <a:rPr lang="en-US" dirty="0">
                <a:solidFill>
                  <a:schemeClr val="tx2">
                    <a:lumMod val="50000"/>
                  </a:schemeClr>
                </a:solidFill>
                <a:latin typeface="Helvetica Neue"/>
              </a:rPr>
              <a:t> avoid many cancellations.</a:t>
            </a:r>
          </a:p>
          <a:p>
            <a:pPr algn="l">
              <a:buFont typeface="+mj-lt"/>
              <a:buAutoNum type="arabicPeriod"/>
            </a:pPr>
            <a:endParaRPr lang="en-US" dirty="0">
              <a:solidFill>
                <a:schemeClr val="tx2">
                  <a:lumMod val="50000"/>
                </a:schemeClr>
              </a:solidFill>
              <a:latin typeface="Helvetica Neue"/>
            </a:endParaRPr>
          </a:p>
          <a:p>
            <a:pPr algn="l">
              <a:buFont typeface="+mj-lt"/>
              <a:buAutoNum type="arabicPeriod"/>
            </a:pPr>
            <a:r>
              <a:rPr lang="en-US" dirty="0">
                <a:solidFill>
                  <a:schemeClr val="accent6">
                    <a:lumMod val="50000"/>
                  </a:schemeClr>
                </a:solidFill>
                <a:latin typeface="Helvetica Neue"/>
              </a:rPr>
              <a:t>Resort hotels should be more focused on attracting more guests in months of July and August as EDA suggests us that booking in these hotels are very seasonal.</a:t>
            </a:r>
          </a:p>
          <a:p>
            <a:pPr algn="l">
              <a:buFont typeface="+mj-lt"/>
              <a:buAutoNum type="arabicPeriod"/>
            </a:pPr>
            <a:endParaRPr lang="en-US" b="0" i="0" dirty="0">
              <a:solidFill>
                <a:srgbClr val="292929"/>
              </a:solidFill>
              <a:effectLst/>
              <a:latin typeface="Helvetica Neue"/>
            </a:endParaRPr>
          </a:p>
          <a:p>
            <a:pPr algn="l">
              <a:buFont typeface="+mj-lt"/>
              <a:buAutoNum type="arabicPeriod"/>
            </a:pPr>
            <a:endParaRPr lang="en-US" b="0" i="0" dirty="0">
              <a:solidFill>
                <a:srgbClr val="292929"/>
              </a:solidFill>
              <a:effectLst/>
              <a:latin typeface="medium-content-serif-font"/>
            </a:endParaRPr>
          </a:p>
          <a:p>
            <a:endParaRPr lang="en-IN" dirty="0"/>
          </a:p>
        </p:txBody>
      </p:sp>
    </p:spTree>
    <p:extLst>
      <p:ext uri="{BB962C8B-B14F-4D97-AF65-F5344CB8AC3E}">
        <p14:creationId xmlns:p14="http://schemas.microsoft.com/office/powerpoint/2010/main" val="312356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9EC419-EF89-47C0-80F9-66FDD57C875E}"/>
              </a:ext>
            </a:extLst>
          </p:cNvPr>
          <p:cNvSpPr/>
          <p:nvPr/>
        </p:nvSpPr>
        <p:spPr>
          <a:xfrm>
            <a:off x="2050274" y="2212732"/>
            <a:ext cx="7315667" cy="1569660"/>
          </a:xfrm>
          <a:prstGeom prst="rect">
            <a:avLst/>
          </a:prstGeom>
          <a:noFill/>
        </p:spPr>
        <p:txBody>
          <a:bodyPr wrap="squar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Thanks</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8669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42E5-29D0-4B77-BE08-C4AEE0B61669}"/>
              </a:ext>
            </a:extLst>
          </p:cNvPr>
          <p:cNvSpPr>
            <a:spLocks noGrp="1"/>
          </p:cNvSpPr>
          <p:nvPr>
            <p:ph type="title"/>
          </p:nvPr>
        </p:nvSpPr>
        <p:spPr>
          <a:xfrm>
            <a:off x="491971" y="4694"/>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Total hotels booked</a:t>
            </a:r>
          </a:p>
        </p:txBody>
      </p:sp>
      <p:sp>
        <p:nvSpPr>
          <p:cNvPr id="6" name="Content Placeholder 5">
            <a:extLst>
              <a:ext uri="{FF2B5EF4-FFF2-40B4-BE49-F238E27FC236}">
                <a16:creationId xmlns:a16="http://schemas.microsoft.com/office/drawing/2014/main" id="{80946CAB-5EE6-4329-9B0F-524A1F639DFF}"/>
              </a:ext>
            </a:extLst>
          </p:cNvPr>
          <p:cNvSpPr>
            <a:spLocks noGrp="1"/>
          </p:cNvSpPr>
          <p:nvPr>
            <p:ph idx="1"/>
          </p:nvPr>
        </p:nvSpPr>
        <p:spPr>
          <a:xfrm>
            <a:off x="838200" y="2145221"/>
            <a:ext cx="10515600" cy="4351338"/>
          </a:xfrm>
        </p:spPr>
        <p:txBody>
          <a:bodyPr>
            <a:normAutofit/>
          </a:bodyPr>
          <a:lstStyle/>
          <a:p>
            <a:endParaRPr lang="en-IN" dirty="0"/>
          </a:p>
          <a:p>
            <a:endParaRPr lang="en-IN" dirty="0"/>
          </a:p>
          <a:p>
            <a:endParaRPr lang="en-IN" dirty="0"/>
          </a:p>
          <a:p>
            <a:endParaRPr lang="en-IN" dirty="0"/>
          </a:p>
          <a:p>
            <a:endParaRPr lang="en-IN" dirty="0"/>
          </a:p>
          <a:p>
            <a:pPr marL="0" indent="0">
              <a:buNone/>
            </a:pPr>
            <a:endParaRPr lang="en-IN" dirty="0"/>
          </a:p>
          <a:p>
            <a:r>
              <a:rPr lang="en-IN" sz="2600" dirty="0"/>
              <a:t>From above graph it can be depicted that people are more biased towards City Hotels (66%).</a:t>
            </a:r>
          </a:p>
          <a:p>
            <a:endParaRPr lang="en-IN" dirty="0"/>
          </a:p>
        </p:txBody>
      </p:sp>
      <p:pic>
        <p:nvPicPr>
          <p:cNvPr id="8" name="Picture 7">
            <a:extLst>
              <a:ext uri="{FF2B5EF4-FFF2-40B4-BE49-F238E27FC236}">
                <a16:creationId xmlns:a16="http://schemas.microsoft.com/office/drawing/2014/main" id="{88A6C8CB-1AAA-41BF-8433-B34D2F6C1CB3}"/>
              </a:ext>
            </a:extLst>
          </p:cNvPr>
          <p:cNvPicPr>
            <a:picLocks noChangeAspect="1"/>
          </p:cNvPicPr>
          <p:nvPr/>
        </p:nvPicPr>
        <p:blipFill>
          <a:blip r:embed="rId2"/>
          <a:stretch>
            <a:fillRect/>
          </a:stretch>
        </p:blipFill>
        <p:spPr>
          <a:xfrm>
            <a:off x="1869569" y="1330257"/>
            <a:ext cx="8159126" cy="3596850"/>
          </a:xfrm>
          <a:prstGeom prst="rect">
            <a:avLst/>
          </a:prstGeom>
          <a:ln>
            <a:solidFill>
              <a:schemeClr val="tx1"/>
            </a:solidFill>
          </a:ln>
        </p:spPr>
      </p:pic>
    </p:spTree>
    <p:extLst>
      <p:ext uri="{BB962C8B-B14F-4D97-AF65-F5344CB8AC3E}">
        <p14:creationId xmlns:p14="http://schemas.microsoft.com/office/powerpoint/2010/main" val="366599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00E9-BD48-4FEF-A7B9-4E030E264158}"/>
              </a:ext>
            </a:extLst>
          </p:cNvPr>
          <p:cNvSpPr>
            <a:spLocks noGrp="1"/>
          </p:cNvSpPr>
          <p:nvPr>
            <p:ph type="title"/>
          </p:nvPr>
        </p:nvSpPr>
        <p:spPr>
          <a:xfrm>
            <a:off x="741424" y="-119773"/>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Cancellation status by Hotel type</a:t>
            </a:r>
          </a:p>
        </p:txBody>
      </p:sp>
      <p:pic>
        <p:nvPicPr>
          <p:cNvPr id="11" name="Picture 10">
            <a:extLst>
              <a:ext uri="{FF2B5EF4-FFF2-40B4-BE49-F238E27FC236}">
                <a16:creationId xmlns:a16="http://schemas.microsoft.com/office/drawing/2014/main" id="{CE3EC181-58A6-4801-BEB2-410FD8A2C65A}"/>
              </a:ext>
            </a:extLst>
          </p:cNvPr>
          <p:cNvPicPr>
            <a:picLocks noChangeAspect="1"/>
          </p:cNvPicPr>
          <p:nvPr/>
        </p:nvPicPr>
        <p:blipFill>
          <a:blip r:embed="rId2"/>
          <a:stretch>
            <a:fillRect/>
          </a:stretch>
        </p:blipFill>
        <p:spPr>
          <a:xfrm>
            <a:off x="969930" y="1387767"/>
            <a:ext cx="4663487" cy="3322653"/>
          </a:xfrm>
          <a:prstGeom prst="rect">
            <a:avLst/>
          </a:prstGeom>
          <a:ln>
            <a:solidFill>
              <a:schemeClr val="tx1"/>
            </a:solidFill>
          </a:ln>
        </p:spPr>
      </p:pic>
      <p:pic>
        <p:nvPicPr>
          <p:cNvPr id="12" name="Picture 11">
            <a:extLst>
              <a:ext uri="{FF2B5EF4-FFF2-40B4-BE49-F238E27FC236}">
                <a16:creationId xmlns:a16="http://schemas.microsoft.com/office/drawing/2014/main" id="{8A879B4C-8E0C-47AC-85AC-77EB52B6E256}"/>
              </a:ext>
            </a:extLst>
          </p:cNvPr>
          <p:cNvPicPr>
            <a:picLocks noChangeAspect="1"/>
          </p:cNvPicPr>
          <p:nvPr/>
        </p:nvPicPr>
        <p:blipFill>
          <a:blip r:embed="rId3"/>
          <a:stretch>
            <a:fillRect/>
          </a:stretch>
        </p:blipFill>
        <p:spPr>
          <a:xfrm>
            <a:off x="5999224" y="1387767"/>
            <a:ext cx="5720383" cy="3322653"/>
          </a:xfrm>
          <a:prstGeom prst="rect">
            <a:avLst/>
          </a:prstGeom>
          <a:ln>
            <a:solidFill>
              <a:schemeClr val="tx1"/>
            </a:solidFill>
          </a:ln>
        </p:spPr>
      </p:pic>
      <p:sp>
        <p:nvSpPr>
          <p:cNvPr id="13" name="Content Placeholder 5">
            <a:extLst>
              <a:ext uri="{FF2B5EF4-FFF2-40B4-BE49-F238E27FC236}">
                <a16:creationId xmlns:a16="http://schemas.microsoft.com/office/drawing/2014/main" id="{B284A26A-0A32-44F8-8538-AA48D102B6D5}"/>
              </a:ext>
            </a:extLst>
          </p:cNvPr>
          <p:cNvSpPr>
            <a:spLocks noGrp="1"/>
          </p:cNvSpPr>
          <p:nvPr>
            <p:ph idx="1"/>
          </p:nvPr>
        </p:nvSpPr>
        <p:spPr>
          <a:xfrm>
            <a:off x="838200" y="2141537"/>
            <a:ext cx="10515600" cy="4351338"/>
          </a:xfrm>
        </p:spPr>
        <p:txBody>
          <a:bodyPr>
            <a:normAutofit/>
          </a:bodyPr>
          <a:lstStyle/>
          <a:p>
            <a:endParaRPr lang="en-IN" dirty="0"/>
          </a:p>
          <a:p>
            <a:endParaRPr lang="en-IN" dirty="0"/>
          </a:p>
          <a:p>
            <a:endParaRPr lang="en-IN" dirty="0"/>
          </a:p>
          <a:p>
            <a:endParaRPr lang="en-IN" dirty="0"/>
          </a:p>
          <a:p>
            <a:endParaRPr lang="en-IN" dirty="0"/>
          </a:p>
          <a:p>
            <a:pPr marL="0" indent="0">
              <a:buNone/>
            </a:pPr>
            <a:endParaRPr lang="en-IN" dirty="0"/>
          </a:p>
          <a:p>
            <a:r>
              <a:rPr lang="en-IN" sz="2400" dirty="0"/>
              <a:t>Overall of 37% booked reservations were cancelled over these years in which 27% were mostly City Hotels</a:t>
            </a:r>
          </a:p>
          <a:p>
            <a:endParaRPr lang="en-IN" dirty="0"/>
          </a:p>
        </p:txBody>
      </p:sp>
    </p:spTree>
    <p:extLst>
      <p:ext uri="{BB962C8B-B14F-4D97-AF65-F5344CB8AC3E}">
        <p14:creationId xmlns:p14="http://schemas.microsoft.com/office/powerpoint/2010/main" val="369151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9628-44F5-4648-B0FF-7BDC5020C873}"/>
              </a:ext>
            </a:extLst>
          </p:cNvPr>
          <p:cNvSpPr>
            <a:spLocks noGrp="1"/>
          </p:cNvSpPr>
          <p:nvPr>
            <p:ph type="title"/>
          </p:nvPr>
        </p:nvSpPr>
        <p:spPr>
          <a:xfrm>
            <a:off x="119918" y="-225674"/>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Effect of lead time in hotels and cancellations</a:t>
            </a:r>
          </a:p>
        </p:txBody>
      </p:sp>
      <p:pic>
        <p:nvPicPr>
          <p:cNvPr id="11" name="Content Placeholder 10">
            <a:extLst>
              <a:ext uri="{FF2B5EF4-FFF2-40B4-BE49-F238E27FC236}">
                <a16:creationId xmlns:a16="http://schemas.microsoft.com/office/drawing/2014/main" id="{6A2491FC-99CF-4828-82FB-080CDA493A7A}"/>
              </a:ext>
            </a:extLst>
          </p:cNvPr>
          <p:cNvPicPr>
            <a:picLocks noGrp="1" noChangeAspect="1"/>
          </p:cNvPicPr>
          <p:nvPr>
            <p:ph idx="1"/>
          </p:nvPr>
        </p:nvPicPr>
        <p:blipFill>
          <a:blip r:embed="rId2"/>
          <a:stretch>
            <a:fillRect/>
          </a:stretch>
        </p:blipFill>
        <p:spPr>
          <a:xfrm>
            <a:off x="5377718" y="1206250"/>
            <a:ext cx="6473972" cy="3704529"/>
          </a:xfrm>
          <a:prstGeom prst="rect">
            <a:avLst/>
          </a:prstGeom>
          <a:ln>
            <a:solidFill>
              <a:schemeClr val="tx1"/>
            </a:solidFill>
          </a:ln>
        </p:spPr>
      </p:pic>
      <p:pic>
        <p:nvPicPr>
          <p:cNvPr id="10" name="Picture 9">
            <a:extLst>
              <a:ext uri="{FF2B5EF4-FFF2-40B4-BE49-F238E27FC236}">
                <a16:creationId xmlns:a16="http://schemas.microsoft.com/office/drawing/2014/main" id="{0E2EA8EF-8BAC-47C6-AABF-020324DA9E45}"/>
              </a:ext>
            </a:extLst>
          </p:cNvPr>
          <p:cNvPicPr>
            <a:picLocks noChangeAspect="1"/>
          </p:cNvPicPr>
          <p:nvPr/>
        </p:nvPicPr>
        <p:blipFill>
          <a:blip r:embed="rId3"/>
          <a:stretch>
            <a:fillRect/>
          </a:stretch>
        </p:blipFill>
        <p:spPr>
          <a:xfrm>
            <a:off x="594064" y="1206251"/>
            <a:ext cx="4539518" cy="3704529"/>
          </a:xfrm>
          <a:prstGeom prst="rect">
            <a:avLst/>
          </a:prstGeom>
          <a:ln>
            <a:solidFill>
              <a:schemeClr val="tx1"/>
            </a:solidFill>
          </a:ln>
        </p:spPr>
      </p:pic>
      <p:sp>
        <p:nvSpPr>
          <p:cNvPr id="12" name="Content Placeholder 5">
            <a:extLst>
              <a:ext uri="{FF2B5EF4-FFF2-40B4-BE49-F238E27FC236}">
                <a16:creationId xmlns:a16="http://schemas.microsoft.com/office/drawing/2014/main" id="{C2EF7FFD-73ED-4CE9-8807-3B05EFC4E0F0}"/>
              </a:ext>
            </a:extLst>
          </p:cNvPr>
          <p:cNvSpPr txBox="1">
            <a:spLocks/>
          </p:cNvSpPr>
          <p:nvPr/>
        </p:nvSpPr>
        <p:spPr>
          <a:xfrm>
            <a:off x="838200" y="2319091"/>
            <a:ext cx="11253186"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pPr marL="0" indent="0">
              <a:buNone/>
            </a:pPr>
            <a:endParaRPr lang="en-IN" dirty="0"/>
          </a:p>
          <a:p>
            <a:r>
              <a:rPr lang="en-IN" sz="2600" dirty="0"/>
              <a:t>From above it is quite apparent that more lead time caused more cancellations </a:t>
            </a:r>
          </a:p>
          <a:p>
            <a:r>
              <a:rPr lang="en-IN" sz="2600" dirty="0"/>
              <a:t>Lead time of more than 150 has led to many cancellations regardless of hotel types. </a:t>
            </a:r>
          </a:p>
          <a:p>
            <a:pPr marL="0" indent="0">
              <a:buNone/>
            </a:pPr>
            <a:endParaRPr lang="en-IN" dirty="0"/>
          </a:p>
        </p:txBody>
      </p:sp>
    </p:spTree>
    <p:extLst>
      <p:ext uri="{BB962C8B-B14F-4D97-AF65-F5344CB8AC3E}">
        <p14:creationId xmlns:p14="http://schemas.microsoft.com/office/powerpoint/2010/main" val="180017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273C-FBE4-4192-85D8-ED026E458A1F}"/>
              </a:ext>
            </a:extLst>
          </p:cNvPr>
          <p:cNvSpPr>
            <a:spLocks noGrp="1"/>
          </p:cNvSpPr>
          <p:nvPr>
            <p:ph type="title"/>
          </p:nvPr>
        </p:nvSpPr>
        <p:spPr>
          <a:xfrm>
            <a:off x="634013" y="0"/>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Booking Pattern: Year and month wise</a:t>
            </a:r>
          </a:p>
        </p:txBody>
      </p:sp>
      <p:pic>
        <p:nvPicPr>
          <p:cNvPr id="5" name="Picture 4">
            <a:extLst>
              <a:ext uri="{FF2B5EF4-FFF2-40B4-BE49-F238E27FC236}">
                <a16:creationId xmlns:a16="http://schemas.microsoft.com/office/drawing/2014/main" id="{A32245B2-78D3-4088-8E2E-DF0EDE9125C7}"/>
              </a:ext>
            </a:extLst>
          </p:cNvPr>
          <p:cNvPicPr>
            <a:picLocks noChangeAspect="1"/>
          </p:cNvPicPr>
          <p:nvPr/>
        </p:nvPicPr>
        <p:blipFill>
          <a:blip r:embed="rId2"/>
          <a:stretch>
            <a:fillRect/>
          </a:stretch>
        </p:blipFill>
        <p:spPr>
          <a:xfrm>
            <a:off x="864094" y="1325563"/>
            <a:ext cx="3465266" cy="3522307"/>
          </a:xfrm>
          <a:prstGeom prst="rect">
            <a:avLst/>
          </a:prstGeom>
          <a:ln>
            <a:solidFill>
              <a:schemeClr val="tx1"/>
            </a:solidFill>
          </a:ln>
        </p:spPr>
      </p:pic>
      <p:sp>
        <p:nvSpPr>
          <p:cNvPr id="11" name="Content Placeholder 5">
            <a:extLst>
              <a:ext uri="{FF2B5EF4-FFF2-40B4-BE49-F238E27FC236}">
                <a16:creationId xmlns:a16="http://schemas.microsoft.com/office/drawing/2014/main" id="{B1422508-DFA2-426B-8AAC-3F7B96EF5529}"/>
              </a:ext>
            </a:extLst>
          </p:cNvPr>
          <p:cNvSpPr>
            <a:spLocks noGrp="1"/>
          </p:cNvSpPr>
          <p:nvPr>
            <p:ph idx="1"/>
          </p:nvPr>
        </p:nvSpPr>
        <p:spPr>
          <a:xfrm>
            <a:off x="864094" y="2363479"/>
            <a:ext cx="10515600" cy="4351338"/>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r>
              <a:rPr lang="en-IN" sz="2600" dirty="0"/>
              <a:t>Most of the bookings happened in 2016 where it increased by 29% from previous year but decreased by 13% a year later.</a:t>
            </a:r>
          </a:p>
          <a:p>
            <a:r>
              <a:rPr lang="en-IN" sz="2600" dirty="0"/>
              <a:t>August has been the most favourite months for booking in both hotel types</a:t>
            </a:r>
          </a:p>
          <a:p>
            <a:endParaRPr lang="en-IN" dirty="0"/>
          </a:p>
        </p:txBody>
      </p:sp>
      <p:pic>
        <p:nvPicPr>
          <p:cNvPr id="13" name="Picture 12">
            <a:extLst>
              <a:ext uri="{FF2B5EF4-FFF2-40B4-BE49-F238E27FC236}">
                <a16:creationId xmlns:a16="http://schemas.microsoft.com/office/drawing/2014/main" id="{153893F1-B713-4181-A02F-A73DB41C1041}"/>
              </a:ext>
            </a:extLst>
          </p:cNvPr>
          <p:cNvPicPr>
            <a:picLocks noChangeAspect="1"/>
          </p:cNvPicPr>
          <p:nvPr/>
        </p:nvPicPr>
        <p:blipFill>
          <a:blip r:embed="rId3"/>
          <a:stretch>
            <a:fillRect/>
          </a:stretch>
        </p:blipFill>
        <p:spPr>
          <a:xfrm>
            <a:off x="4665972" y="1325563"/>
            <a:ext cx="7350629" cy="3522307"/>
          </a:xfrm>
          <a:prstGeom prst="rect">
            <a:avLst/>
          </a:prstGeom>
          <a:ln>
            <a:solidFill>
              <a:schemeClr val="tx1"/>
            </a:solidFill>
          </a:ln>
        </p:spPr>
      </p:pic>
    </p:spTree>
    <p:extLst>
      <p:ext uri="{BB962C8B-B14F-4D97-AF65-F5344CB8AC3E}">
        <p14:creationId xmlns:p14="http://schemas.microsoft.com/office/powerpoint/2010/main" val="343150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075C-5335-4F84-8CA9-967AFF656E4E}"/>
              </a:ext>
            </a:extLst>
          </p:cNvPr>
          <p:cNvSpPr>
            <a:spLocks noGrp="1"/>
          </p:cNvSpPr>
          <p:nvPr>
            <p:ph type="title"/>
          </p:nvPr>
        </p:nvSpPr>
        <p:spPr>
          <a:xfrm>
            <a:off x="295921" y="0"/>
            <a:ext cx="11830975"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Effect of number of adults and children on hotel bookings</a:t>
            </a:r>
          </a:p>
        </p:txBody>
      </p:sp>
      <p:pic>
        <p:nvPicPr>
          <p:cNvPr id="4" name="Content Placeholder 3">
            <a:extLst>
              <a:ext uri="{FF2B5EF4-FFF2-40B4-BE49-F238E27FC236}">
                <a16:creationId xmlns:a16="http://schemas.microsoft.com/office/drawing/2014/main" id="{0607CC66-030F-4B15-9F11-4BB31F5BCC64}"/>
              </a:ext>
            </a:extLst>
          </p:cNvPr>
          <p:cNvPicPr>
            <a:picLocks noGrp="1" noChangeAspect="1"/>
          </p:cNvPicPr>
          <p:nvPr>
            <p:ph idx="1"/>
          </p:nvPr>
        </p:nvPicPr>
        <p:blipFill>
          <a:blip r:embed="rId2"/>
          <a:stretch>
            <a:fillRect/>
          </a:stretch>
        </p:blipFill>
        <p:spPr>
          <a:xfrm>
            <a:off x="6167021" y="1504256"/>
            <a:ext cx="5485263" cy="3014477"/>
          </a:xfrm>
          <a:prstGeom prst="rect">
            <a:avLst/>
          </a:prstGeom>
          <a:ln>
            <a:solidFill>
              <a:schemeClr val="tx1"/>
            </a:solidFill>
          </a:ln>
        </p:spPr>
      </p:pic>
      <p:sp>
        <p:nvSpPr>
          <p:cNvPr id="9" name="Content Placeholder 5">
            <a:extLst>
              <a:ext uri="{FF2B5EF4-FFF2-40B4-BE49-F238E27FC236}">
                <a16:creationId xmlns:a16="http://schemas.microsoft.com/office/drawing/2014/main" id="{730FAAA1-0071-471F-A795-C55D12FEB425}"/>
              </a:ext>
            </a:extLst>
          </p:cNvPr>
          <p:cNvSpPr txBox="1">
            <a:spLocks/>
          </p:cNvSpPr>
          <p:nvPr/>
        </p:nvSpPr>
        <p:spPr>
          <a:xfrm>
            <a:off x="446843" y="2301335"/>
            <a:ext cx="11440357" cy="4277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Couples (2) or individuals having no children seems to have booked more reservations for obvious reasons.</a:t>
            </a:r>
          </a:p>
          <a:p>
            <a:r>
              <a:rPr lang="en-IN" sz="2400" dirty="0"/>
              <a:t>Almost 93% of all bookings were done where adults did not have children and overall of 62% booked City hotel</a:t>
            </a:r>
          </a:p>
        </p:txBody>
      </p:sp>
      <p:pic>
        <p:nvPicPr>
          <p:cNvPr id="10" name="Picture 9">
            <a:extLst>
              <a:ext uri="{FF2B5EF4-FFF2-40B4-BE49-F238E27FC236}">
                <a16:creationId xmlns:a16="http://schemas.microsoft.com/office/drawing/2014/main" id="{90114868-BF5E-47AA-9E6A-F7D8A3BC3F25}"/>
              </a:ext>
            </a:extLst>
          </p:cNvPr>
          <p:cNvPicPr>
            <a:picLocks noChangeAspect="1"/>
          </p:cNvPicPr>
          <p:nvPr/>
        </p:nvPicPr>
        <p:blipFill>
          <a:blip r:embed="rId3"/>
          <a:stretch>
            <a:fillRect/>
          </a:stretch>
        </p:blipFill>
        <p:spPr>
          <a:xfrm>
            <a:off x="669265" y="1504255"/>
            <a:ext cx="5275335" cy="3014477"/>
          </a:xfrm>
          <a:prstGeom prst="rect">
            <a:avLst/>
          </a:prstGeom>
          <a:ln>
            <a:solidFill>
              <a:schemeClr val="tx1"/>
            </a:solidFill>
          </a:ln>
        </p:spPr>
      </p:pic>
    </p:spTree>
    <p:extLst>
      <p:ext uri="{BB962C8B-B14F-4D97-AF65-F5344CB8AC3E}">
        <p14:creationId xmlns:p14="http://schemas.microsoft.com/office/powerpoint/2010/main" val="131024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075C-5335-4F84-8CA9-967AFF656E4E}"/>
              </a:ext>
            </a:extLst>
          </p:cNvPr>
          <p:cNvSpPr>
            <a:spLocks noGrp="1"/>
          </p:cNvSpPr>
          <p:nvPr>
            <p:ph type="title"/>
          </p:nvPr>
        </p:nvSpPr>
        <p:spPr>
          <a:xfrm>
            <a:off x="181253" y="-213897"/>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Country wise most bookings</a:t>
            </a:r>
          </a:p>
        </p:txBody>
      </p:sp>
      <p:pic>
        <p:nvPicPr>
          <p:cNvPr id="8" name="Picture 7">
            <a:extLst>
              <a:ext uri="{FF2B5EF4-FFF2-40B4-BE49-F238E27FC236}">
                <a16:creationId xmlns:a16="http://schemas.microsoft.com/office/drawing/2014/main" id="{671F3FDC-F107-4B00-A809-25F257558D46}"/>
              </a:ext>
            </a:extLst>
          </p:cNvPr>
          <p:cNvPicPr>
            <a:picLocks noChangeAspect="1"/>
          </p:cNvPicPr>
          <p:nvPr/>
        </p:nvPicPr>
        <p:blipFill>
          <a:blip r:embed="rId2"/>
          <a:stretch>
            <a:fillRect/>
          </a:stretch>
        </p:blipFill>
        <p:spPr>
          <a:xfrm>
            <a:off x="1641257" y="891681"/>
            <a:ext cx="8189892" cy="4612474"/>
          </a:xfrm>
          <a:prstGeom prst="rect">
            <a:avLst/>
          </a:prstGeom>
          <a:ln>
            <a:solidFill>
              <a:schemeClr val="tx1"/>
            </a:solidFill>
          </a:ln>
        </p:spPr>
      </p:pic>
      <p:sp>
        <p:nvSpPr>
          <p:cNvPr id="9" name="Content Placeholder 5">
            <a:extLst>
              <a:ext uri="{FF2B5EF4-FFF2-40B4-BE49-F238E27FC236}">
                <a16:creationId xmlns:a16="http://schemas.microsoft.com/office/drawing/2014/main" id="{730FAAA1-0071-471F-A795-C55D12FEB425}"/>
              </a:ext>
            </a:extLst>
          </p:cNvPr>
          <p:cNvSpPr txBox="1">
            <a:spLocks/>
          </p:cNvSpPr>
          <p:nvPr/>
        </p:nvSpPr>
        <p:spPr>
          <a:xfrm>
            <a:off x="375821" y="2580982"/>
            <a:ext cx="11440357" cy="4277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US" sz="2400" dirty="0"/>
              <a:t>About 40% of all bookings were found from Portugal followed by Britain (10%) and France 8%.</a:t>
            </a:r>
            <a:endParaRPr lang="en-IN" sz="2400" dirty="0"/>
          </a:p>
        </p:txBody>
      </p:sp>
    </p:spTree>
    <p:extLst>
      <p:ext uri="{BB962C8B-B14F-4D97-AF65-F5344CB8AC3E}">
        <p14:creationId xmlns:p14="http://schemas.microsoft.com/office/powerpoint/2010/main" val="175301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6260-881F-42D8-8842-8F8456B0C22F}"/>
              </a:ext>
            </a:extLst>
          </p:cNvPr>
          <p:cNvSpPr>
            <a:spLocks noGrp="1"/>
          </p:cNvSpPr>
          <p:nvPr>
            <p:ph type="title"/>
          </p:nvPr>
        </p:nvSpPr>
        <p:spPr>
          <a:xfrm>
            <a:off x="375820" y="-163155"/>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Mode of booking the hotels</a:t>
            </a:r>
          </a:p>
        </p:txBody>
      </p:sp>
      <p:pic>
        <p:nvPicPr>
          <p:cNvPr id="4" name="Content Placeholder 3">
            <a:extLst>
              <a:ext uri="{FF2B5EF4-FFF2-40B4-BE49-F238E27FC236}">
                <a16:creationId xmlns:a16="http://schemas.microsoft.com/office/drawing/2014/main" id="{6CC3802F-1E42-4B86-AC8F-1EA1BA0A2830}"/>
              </a:ext>
            </a:extLst>
          </p:cNvPr>
          <p:cNvPicPr>
            <a:picLocks noGrp="1" noChangeAspect="1"/>
          </p:cNvPicPr>
          <p:nvPr>
            <p:ph idx="1"/>
          </p:nvPr>
        </p:nvPicPr>
        <p:blipFill>
          <a:blip r:embed="rId2"/>
          <a:stretch>
            <a:fillRect/>
          </a:stretch>
        </p:blipFill>
        <p:spPr>
          <a:xfrm>
            <a:off x="375820" y="1162337"/>
            <a:ext cx="5856445" cy="3441673"/>
          </a:xfrm>
          <a:prstGeom prst="rect">
            <a:avLst/>
          </a:prstGeom>
          <a:ln>
            <a:solidFill>
              <a:schemeClr val="tx1"/>
            </a:solidFill>
          </a:ln>
        </p:spPr>
      </p:pic>
      <p:sp>
        <p:nvSpPr>
          <p:cNvPr id="6" name="Content Placeholder 5">
            <a:extLst>
              <a:ext uri="{FF2B5EF4-FFF2-40B4-BE49-F238E27FC236}">
                <a16:creationId xmlns:a16="http://schemas.microsoft.com/office/drawing/2014/main" id="{1B66772B-5D9B-4F64-8545-B488140D3C0D}"/>
              </a:ext>
            </a:extLst>
          </p:cNvPr>
          <p:cNvSpPr txBox="1">
            <a:spLocks/>
          </p:cNvSpPr>
          <p:nvPr/>
        </p:nvSpPr>
        <p:spPr>
          <a:xfrm>
            <a:off x="375820" y="2465501"/>
            <a:ext cx="11440357" cy="427701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endParaRPr lang="en-US" dirty="0"/>
          </a:p>
          <a:p>
            <a:r>
              <a:rPr lang="en-US" i="0" dirty="0">
                <a:solidFill>
                  <a:srgbClr val="000000"/>
                </a:solidFill>
                <a:effectLst/>
                <a:latin typeface="Helvetica Neue"/>
              </a:rPr>
              <a:t>47% of bookings are made via Online Travel Agents</a:t>
            </a:r>
          </a:p>
          <a:p>
            <a:r>
              <a:rPr lang="en-US" i="0" dirty="0">
                <a:solidFill>
                  <a:srgbClr val="000000"/>
                </a:solidFill>
                <a:effectLst/>
                <a:latin typeface="Helvetica Neue"/>
              </a:rPr>
              <a:t>10% of bookings were made directly</a:t>
            </a:r>
          </a:p>
          <a:p>
            <a:r>
              <a:rPr lang="en-US" i="0" dirty="0">
                <a:solidFill>
                  <a:srgbClr val="000000"/>
                </a:solidFill>
                <a:effectLst/>
                <a:latin typeface="Helvetica Neue"/>
              </a:rPr>
              <a:t>Complementary and people from aviation </a:t>
            </a:r>
            <a:r>
              <a:rPr lang="en-US" b="0" i="0" dirty="0">
                <a:solidFill>
                  <a:srgbClr val="000000"/>
                </a:solidFill>
                <a:effectLst/>
                <a:latin typeface="Helvetica Neue"/>
              </a:rPr>
              <a:t>do not book resort hotels.</a:t>
            </a:r>
            <a:br>
              <a:rPr lang="en-US" b="0" i="0" dirty="0">
                <a:solidFill>
                  <a:srgbClr val="000000"/>
                </a:solidFill>
                <a:effectLst/>
                <a:latin typeface="Helvetica Neue"/>
              </a:rPr>
            </a:br>
            <a:endParaRPr lang="en-IN" dirty="0"/>
          </a:p>
        </p:txBody>
      </p:sp>
      <p:pic>
        <p:nvPicPr>
          <p:cNvPr id="7" name="Picture 6">
            <a:extLst>
              <a:ext uri="{FF2B5EF4-FFF2-40B4-BE49-F238E27FC236}">
                <a16:creationId xmlns:a16="http://schemas.microsoft.com/office/drawing/2014/main" id="{5C927833-58DB-4424-9C23-F4FD8BE493B9}"/>
              </a:ext>
            </a:extLst>
          </p:cNvPr>
          <p:cNvPicPr>
            <a:picLocks noChangeAspect="1"/>
          </p:cNvPicPr>
          <p:nvPr/>
        </p:nvPicPr>
        <p:blipFill>
          <a:blip r:embed="rId3"/>
          <a:stretch>
            <a:fillRect/>
          </a:stretch>
        </p:blipFill>
        <p:spPr>
          <a:xfrm>
            <a:off x="6535590" y="1162337"/>
            <a:ext cx="5280588" cy="3441673"/>
          </a:xfrm>
          <a:prstGeom prst="rect">
            <a:avLst/>
          </a:prstGeom>
          <a:ln>
            <a:solidFill>
              <a:schemeClr val="tx1"/>
            </a:solidFill>
          </a:ln>
        </p:spPr>
      </p:pic>
    </p:spTree>
    <p:extLst>
      <p:ext uri="{BB962C8B-B14F-4D97-AF65-F5344CB8AC3E}">
        <p14:creationId xmlns:p14="http://schemas.microsoft.com/office/powerpoint/2010/main" val="426026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343E-5C39-4864-B225-D526FD3DEF6B}"/>
              </a:ext>
            </a:extLst>
          </p:cNvPr>
          <p:cNvSpPr>
            <a:spLocks noGrp="1"/>
          </p:cNvSpPr>
          <p:nvPr>
            <p:ph type="title"/>
          </p:nvPr>
        </p:nvSpPr>
        <p:spPr>
          <a:xfrm>
            <a:off x="278907" y="115481"/>
            <a:ext cx="10515600" cy="1325563"/>
          </a:xfrm>
        </p:spPr>
        <p:txBody>
          <a:bodyPr/>
          <a:lstStyle/>
          <a:p>
            <a:r>
              <a:rPr lang="en-IN" b="1" dirty="0">
                <a:solidFill>
                  <a:schemeClr val="tx2">
                    <a:lumMod val="75000"/>
                  </a:schemeClr>
                </a:solidFill>
                <a:effectLst>
                  <a:outerShdw blurRad="38100" dist="38100" dir="2700000" algn="tl">
                    <a:srgbClr val="000000">
                      <a:alpha val="43137"/>
                    </a:srgbClr>
                  </a:outerShdw>
                </a:effectLst>
              </a:rPr>
              <a:t>Types of food and accommodation provided</a:t>
            </a:r>
          </a:p>
        </p:txBody>
      </p:sp>
      <p:pic>
        <p:nvPicPr>
          <p:cNvPr id="4" name="Content Placeholder 3">
            <a:extLst>
              <a:ext uri="{FF2B5EF4-FFF2-40B4-BE49-F238E27FC236}">
                <a16:creationId xmlns:a16="http://schemas.microsoft.com/office/drawing/2014/main" id="{0DFC86AA-C586-470D-A700-691EA5CBDA79}"/>
              </a:ext>
            </a:extLst>
          </p:cNvPr>
          <p:cNvPicPr>
            <a:picLocks noGrp="1" noChangeAspect="1"/>
          </p:cNvPicPr>
          <p:nvPr>
            <p:ph idx="1"/>
          </p:nvPr>
        </p:nvPicPr>
        <p:blipFill>
          <a:blip r:embed="rId2"/>
          <a:stretch>
            <a:fillRect/>
          </a:stretch>
        </p:blipFill>
        <p:spPr>
          <a:xfrm>
            <a:off x="6227937" y="1475748"/>
            <a:ext cx="5665366" cy="3183559"/>
          </a:xfrm>
          <a:prstGeom prst="rect">
            <a:avLst/>
          </a:prstGeom>
          <a:ln>
            <a:solidFill>
              <a:schemeClr val="tx1"/>
            </a:solidFill>
          </a:ln>
        </p:spPr>
      </p:pic>
      <p:pic>
        <p:nvPicPr>
          <p:cNvPr id="5" name="Content Placeholder 5">
            <a:extLst>
              <a:ext uri="{FF2B5EF4-FFF2-40B4-BE49-F238E27FC236}">
                <a16:creationId xmlns:a16="http://schemas.microsoft.com/office/drawing/2014/main" id="{21A5EBC3-3895-40C0-A650-1B1C30CA16CC}"/>
              </a:ext>
            </a:extLst>
          </p:cNvPr>
          <p:cNvPicPr>
            <a:picLocks noChangeAspect="1"/>
          </p:cNvPicPr>
          <p:nvPr/>
        </p:nvPicPr>
        <p:blipFill>
          <a:blip r:embed="rId3"/>
          <a:stretch>
            <a:fillRect/>
          </a:stretch>
        </p:blipFill>
        <p:spPr>
          <a:xfrm>
            <a:off x="362909" y="1482450"/>
            <a:ext cx="5489484" cy="3183558"/>
          </a:xfrm>
          <a:prstGeom prst="rect">
            <a:avLst/>
          </a:prstGeom>
          <a:ln>
            <a:solidFill>
              <a:schemeClr val="tx1"/>
            </a:solidFill>
          </a:ln>
        </p:spPr>
      </p:pic>
      <p:sp>
        <p:nvSpPr>
          <p:cNvPr id="7" name="Content Placeholder 5">
            <a:extLst>
              <a:ext uri="{FF2B5EF4-FFF2-40B4-BE49-F238E27FC236}">
                <a16:creationId xmlns:a16="http://schemas.microsoft.com/office/drawing/2014/main" id="{A343CE4C-0E86-4DDC-B32C-36111AA3D95E}"/>
              </a:ext>
            </a:extLst>
          </p:cNvPr>
          <p:cNvSpPr txBox="1">
            <a:spLocks/>
          </p:cNvSpPr>
          <p:nvPr/>
        </p:nvSpPr>
        <p:spPr>
          <a:xfrm>
            <a:off x="375820" y="2465501"/>
            <a:ext cx="11440357" cy="427701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endParaRPr lang="en-US" dirty="0"/>
          </a:p>
          <a:p>
            <a:r>
              <a:rPr lang="en-US" i="0" dirty="0">
                <a:solidFill>
                  <a:srgbClr val="000000"/>
                </a:solidFill>
                <a:effectLst/>
                <a:latin typeface="Helvetica Neue"/>
              </a:rPr>
              <a:t>People across hotels tend to book “A” type rooms (72%) may be due to lower price.</a:t>
            </a:r>
          </a:p>
          <a:p>
            <a:pPr algn="l">
              <a:buFont typeface="Arial" panose="020B0604020202020204" pitchFamily="34" charset="0"/>
              <a:buChar char="•"/>
            </a:pPr>
            <a:r>
              <a:rPr lang="en-US" i="0" dirty="0">
                <a:solidFill>
                  <a:srgbClr val="000000"/>
                </a:solidFill>
                <a:effectLst/>
                <a:latin typeface="Helvetica Neue"/>
              </a:rPr>
              <a:t>Around 77% of all bookings of "BB“ meal type were done and in that almost 50% were from City Hotels.</a:t>
            </a:r>
            <a:br>
              <a:rPr lang="en-US" b="0" i="0" dirty="0">
                <a:solidFill>
                  <a:srgbClr val="000000"/>
                </a:solidFill>
                <a:effectLst/>
                <a:latin typeface="Helvetica Neue"/>
              </a:rPr>
            </a:br>
            <a:endParaRPr lang="en-IN" dirty="0"/>
          </a:p>
        </p:txBody>
      </p:sp>
    </p:spTree>
    <p:extLst>
      <p:ext uri="{BB962C8B-B14F-4D97-AF65-F5344CB8AC3E}">
        <p14:creationId xmlns:p14="http://schemas.microsoft.com/office/powerpoint/2010/main" val="1523976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746</Words>
  <Application>Microsoft Office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Helvetica Neue</vt:lpstr>
      <vt:lpstr>medium-content-serif-font</vt:lpstr>
      <vt:lpstr>Office Theme</vt:lpstr>
      <vt:lpstr>PowerPoint Presentation</vt:lpstr>
      <vt:lpstr>Total hotels booked</vt:lpstr>
      <vt:lpstr>Cancellation status by Hotel type</vt:lpstr>
      <vt:lpstr>Effect of lead time in hotels and cancellations</vt:lpstr>
      <vt:lpstr>Booking Pattern: Year and month wise</vt:lpstr>
      <vt:lpstr>Effect of number of adults and children on hotel bookings</vt:lpstr>
      <vt:lpstr>Country wise most bookings</vt:lpstr>
      <vt:lpstr>Mode of booking the hotels</vt:lpstr>
      <vt:lpstr>Types of food and accommodation provided</vt:lpstr>
      <vt:lpstr>Special changes leveraged by two hotels</vt:lpstr>
      <vt:lpstr>Effect of deposit type on hotel bookings and cancellations</vt:lpstr>
      <vt:lpstr>Effect of customer type on hotel bookings and cancellations</vt:lpstr>
      <vt:lpstr>Parking space requested for each hotel types</vt:lpstr>
      <vt:lpstr>Effect on Average daily rate (monthly basis)</vt:lpstr>
      <vt:lpstr>Effect on Average daily rate (monthly basis)</vt:lpstr>
      <vt:lpstr>Key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saurav kumar</dc:creator>
  <cp:lastModifiedBy>saurav kumar</cp:lastModifiedBy>
  <cp:revision>180</cp:revision>
  <dcterms:created xsi:type="dcterms:W3CDTF">2020-10-07T06:57:55Z</dcterms:created>
  <dcterms:modified xsi:type="dcterms:W3CDTF">2020-10-07T15:25:57Z</dcterms:modified>
</cp:coreProperties>
</file>