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pva.org/" TargetMode="External"/><Relationship Id="rId1" Type="http://schemas.openxmlformats.org/officeDocument/2006/relationships/hyperlink" Target="https://en.wikipedia.org/wiki/Paralyzed_Veterans_of_America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pva.org/" TargetMode="External"/><Relationship Id="rId1" Type="http://schemas.openxmlformats.org/officeDocument/2006/relationships/hyperlink" Target="https://en.wikipedia.org/wiki/Paralyzed_Veterans_of_America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52393-A1CE-4985-A82F-00A8A86FA1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DAE05D-1E89-4586-92CF-7A9FFA5BBA42}">
      <dgm:prSet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Maximise the net amount of money that would be collected through a direct mail activity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358E25-EDAE-40B1-B37C-FD648BD2770F}" type="parTrans" cxnId="{D8AD6320-39E7-4395-990C-98E576EA7CAC}">
      <dgm:prSet/>
      <dgm:spPr/>
      <dgm:t>
        <a:bodyPr/>
        <a:lstStyle/>
        <a:p>
          <a:endParaRPr lang="en-US"/>
        </a:p>
      </dgm:t>
    </dgm:pt>
    <dgm:pt modelId="{2029E25B-44B0-42E4-80C9-1A14DADFD7EB}" type="sibTrans" cxnId="{D8AD6320-39E7-4395-990C-98E576EA7CAC}">
      <dgm:prSet/>
      <dgm:spPr/>
      <dgm:t>
        <a:bodyPr/>
        <a:lstStyle/>
        <a:p>
          <a:endParaRPr lang="en-US"/>
        </a:p>
      </dgm:t>
    </dgm:pt>
    <dgm:pt modelId="{EF413C3E-22FE-4E0F-8D56-8818BB2AA39F}">
      <dgm:prSet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a combination of  classification and regression model to predict the potential people whom we can send the mail.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C590F6-3FBB-4E7A-A1E5-CBE8E9B11C08}" type="parTrans" cxnId="{40538D7D-8820-473E-B8CF-747C6675AD8C}">
      <dgm:prSet/>
      <dgm:spPr/>
      <dgm:t>
        <a:bodyPr/>
        <a:lstStyle/>
        <a:p>
          <a:endParaRPr lang="en-US"/>
        </a:p>
      </dgm:t>
    </dgm:pt>
    <dgm:pt modelId="{E88194CB-A937-4F1F-9B4D-D6E8DF620E13}" type="sibTrans" cxnId="{40538D7D-8820-473E-B8CF-747C6675AD8C}">
      <dgm:prSet/>
      <dgm:spPr/>
      <dgm:t>
        <a:bodyPr/>
        <a:lstStyle/>
        <a:p>
          <a:endParaRPr lang="en-US"/>
        </a:p>
      </dgm:t>
    </dgm:pt>
    <dgm:pt modelId="{C19F5C71-55F9-4A65-8129-910C66DB01D9}">
      <dgm:prSet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Python to perform all the relevant steps of data loading, pre-processing , feature engineering, model building and tuning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80E429-DD66-4D93-9588-97DD47630718}" type="parTrans" cxnId="{38182132-45F8-4360-B052-AD1666B9B643}">
      <dgm:prSet/>
      <dgm:spPr/>
      <dgm:t>
        <a:bodyPr/>
        <a:lstStyle/>
        <a:p>
          <a:endParaRPr lang="en-US"/>
        </a:p>
      </dgm:t>
    </dgm:pt>
    <dgm:pt modelId="{F56FB8F0-72D2-4333-BB14-0945CC7C4402}" type="sibTrans" cxnId="{38182132-45F8-4360-B052-AD1666B9B643}">
      <dgm:prSet/>
      <dgm:spPr/>
      <dgm:t>
        <a:bodyPr/>
        <a:lstStyle/>
        <a:p>
          <a:endParaRPr lang="en-US"/>
        </a:p>
      </dgm:t>
    </dgm:pt>
    <dgm:pt modelId="{BE0932EB-D926-42D3-92DC-CA4314C358C5}" type="pres">
      <dgm:prSet presAssocID="{82C52393-A1CE-4985-A82F-00A8A86FA13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6CC935-EFA2-4172-B1C0-EDEACAAEE3A0}" type="pres">
      <dgm:prSet presAssocID="{DEDAE05D-1E89-4586-92CF-7A9FFA5BBA42}" presName="compNode" presStyleCnt="0"/>
      <dgm:spPr/>
    </dgm:pt>
    <dgm:pt modelId="{A52AAF91-DC25-4173-BFE6-3A971E0A03D4}" type="pres">
      <dgm:prSet presAssocID="{DEDAE05D-1E89-4586-92CF-7A9FFA5BBA42}" presName="bgRect" presStyleLbl="bgShp" presStyleIdx="0" presStyleCnt="3"/>
      <dgm:spPr/>
    </dgm:pt>
    <dgm:pt modelId="{4A32C3F4-AB66-4547-BDFA-76FB64BB23C5}" type="pres">
      <dgm:prSet presAssocID="{DEDAE05D-1E89-4586-92CF-7A9FFA5BBA42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512B104-4B7F-4150-AAFD-21F5858B2635}" type="pres">
      <dgm:prSet presAssocID="{DEDAE05D-1E89-4586-92CF-7A9FFA5BBA42}" presName="spaceRect" presStyleCnt="0"/>
      <dgm:spPr/>
    </dgm:pt>
    <dgm:pt modelId="{AF2B8948-3D30-4D4A-A23E-A2F8FB0E2AB5}" type="pres">
      <dgm:prSet presAssocID="{DEDAE05D-1E89-4586-92CF-7A9FFA5BBA4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70810CB-EA90-4DFD-84E2-3515A3AA7F6E}" type="pres">
      <dgm:prSet presAssocID="{2029E25B-44B0-42E4-80C9-1A14DADFD7EB}" presName="sibTrans" presStyleCnt="0"/>
      <dgm:spPr/>
    </dgm:pt>
    <dgm:pt modelId="{54ACF044-B5C2-4E06-9466-3E6C9E443631}" type="pres">
      <dgm:prSet presAssocID="{EF413C3E-22FE-4E0F-8D56-8818BB2AA39F}" presName="compNode" presStyleCnt="0"/>
      <dgm:spPr/>
    </dgm:pt>
    <dgm:pt modelId="{DA95107B-C354-4EA6-B058-1D251819B5A6}" type="pres">
      <dgm:prSet presAssocID="{EF413C3E-22FE-4E0F-8D56-8818BB2AA39F}" presName="bgRect" presStyleLbl="bgShp" presStyleIdx="1" presStyleCnt="3"/>
      <dgm:spPr/>
    </dgm:pt>
    <dgm:pt modelId="{074E4B1E-498F-4257-8A1A-9B5086D6D5DA}" type="pres">
      <dgm:prSet presAssocID="{EF413C3E-22FE-4E0F-8D56-8818BB2AA39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E079209-D93D-48E3-9D85-8653F73E0313}" type="pres">
      <dgm:prSet presAssocID="{EF413C3E-22FE-4E0F-8D56-8818BB2AA39F}" presName="spaceRect" presStyleCnt="0"/>
      <dgm:spPr/>
    </dgm:pt>
    <dgm:pt modelId="{6650B633-FBE8-49A7-9565-6BA9AC0D53BD}" type="pres">
      <dgm:prSet presAssocID="{EF413C3E-22FE-4E0F-8D56-8818BB2AA39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D8F88DF-ED9C-4F6E-B308-3E5BB6B98645}" type="pres">
      <dgm:prSet presAssocID="{E88194CB-A937-4F1F-9B4D-D6E8DF620E13}" presName="sibTrans" presStyleCnt="0"/>
      <dgm:spPr/>
    </dgm:pt>
    <dgm:pt modelId="{40434A45-1A01-4B2A-B8B8-C09FE96E02ED}" type="pres">
      <dgm:prSet presAssocID="{C19F5C71-55F9-4A65-8129-910C66DB01D9}" presName="compNode" presStyleCnt="0"/>
      <dgm:spPr/>
    </dgm:pt>
    <dgm:pt modelId="{C33C400B-7CB2-4B8D-B504-E52B3CF8BFFB}" type="pres">
      <dgm:prSet presAssocID="{C19F5C71-55F9-4A65-8129-910C66DB01D9}" presName="bgRect" presStyleLbl="bgShp" presStyleIdx="2" presStyleCnt="3"/>
      <dgm:spPr/>
    </dgm:pt>
    <dgm:pt modelId="{8F8D9EF2-4D4C-4260-93BB-C1FEC5365068}" type="pres">
      <dgm:prSet presAssocID="{C19F5C71-55F9-4A65-8129-910C66DB01D9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8E4C59A-DD94-456A-9126-E39400075948}" type="pres">
      <dgm:prSet presAssocID="{C19F5C71-55F9-4A65-8129-910C66DB01D9}" presName="spaceRect" presStyleCnt="0"/>
      <dgm:spPr/>
    </dgm:pt>
    <dgm:pt modelId="{04AF2D10-EC96-4AF1-8C6C-FC95F0BC7F4D}" type="pres">
      <dgm:prSet presAssocID="{C19F5C71-55F9-4A65-8129-910C66DB01D9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8AD6320-39E7-4395-990C-98E576EA7CAC}" srcId="{82C52393-A1CE-4985-A82F-00A8A86FA134}" destId="{DEDAE05D-1E89-4586-92CF-7A9FFA5BBA42}" srcOrd="0" destOrd="0" parTransId="{AD358E25-EDAE-40B1-B37C-FD648BD2770F}" sibTransId="{2029E25B-44B0-42E4-80C9-1A14DADFD7EB}"/>
    <dgm:cxn modelId="{F820BE02-C7C5-4820-B69B-3DE3D9960442}" type="presOf" srcId="{DEDAE05D-1E89-4586-92CF-7A9FFA5BBA42}" destId="{AF2B8948-3D30-4D4A-A23E-A2F8FB0E2AB5}" srcOrd="0" destOrd="0" presId="urn:microsoft.com/office/officeart/2018/2/layout/IconVerticalSolidList"/>
    <dgm:cxn modelId="{A3A6FEA2-F181-4194-87CB-0EB3A03D0EB5}" type="presOf" srcId="{C19F5C71-55F9-4A65-8129-910C66DB01D9}" destId="{04AF2D10-EC96-4AF1-8C6C-FC95F0BC7F4D}" srcOrd="0" destOrd="0" presId="urn:microsoft.com/office/officeart/2018/2/layout/IconVerticalSolidList"/>
    <dgm:cxn modelId="{194A97A7-E64B-4AC4-AAB5-8A54F51A1B16}" type="presOf" srcId="{82C52393-A1CE-4985-A82F-00A8A86FA134}" destId="{BE0932EB-D926-42D3-92DC-CA4314C358C5}" srcOrd="0" destOrd="0" presId="urn:microsoft.com/office/officeart/2018/2/layout/IconVerticalSolidList"/>
    <dgm:cxn modelId="{40538D7D-8820-473E-B8CF-747C6675AD8C}" srcId="{82C52393-A1CE-4985-A82F-00A8A86FA134}" destId="{EF413C3E-22FE-4E0F-8D56-8818BB2AA39F}" srcOrd="1" destOrd="0" parTransId="{E3C590F6-3FBB-4E7A-A1E5-CBE8E9B11C08}" sibTransId="{E88194CB-A937-4F1F-9B4D-D6E8DF620E13}"/>
    <dgm:cxn modelId="{38182132-45F8-4360-B052-AD1666B9B643}" srcId="{82C52393-A1CE-4985-A82F-00A8A86FA134}" destId="{C19F5C71-55F9-4A65-8129-910C66DB01D9}" srcOrd="2" destOrd="0" parTransId="{9B80E429-DD66-4D93-9588-97DD47630718}" sibTransId="{F56FB8F0-72D2-4333-BB14-0945CC7C4402}"/>
    <dgm:cxn modelId="{969A1FC2-10E7-465A-9C94-85811C29D94A}" type="presOf" srcId="{EF413C3E-22FE-4E0F-8D56-8818BB2AA39F}" destId="{6650B633-FBE8-49A7-9565-6BA9AC0D53BD}" srcOrd="0" destOrd="0" presId="urn:microsoft.com/office/officeart/2018/2/layout/IconVerticalSolidList"/>
    <dgm:cxn modelId="{78141EF3-F86B-442C-BDCF-5DC629BA58E7}" type="presParOf" srcId="{BE0932EB-D926-42D3-92DC-CA4314C358C5}" destId="{826CC935-EFA2-4172-B1C0-EDEACAAEE3A0}" srcOrd="0" destOrd="0" presId="urn:microsoft.com/office/officeart/2018/2/layout/IconVerticalSolidList"/>
    <dgm:cxn modelId="{9D31C289-BE3C-4464-9B62-4F887636719B}" type="presParOf" srcId="{826CC935-EFA2-4172-B1C0-EDEACAAEE3A0}" destId="{A52AAF91-DC25-4173-BFE6-3A971E0A03D4}" srcOrd="0" destOrd="0" presId="urn:microsoft.com/office/officeart/2018/2/layout/IconVerticalSolidList"/>
    <dgm:cxn modelId="{0AE2038B-A283-4D83-94D4-E53C10ED4176}" type="presParOf" srcId="{826CC935-EFA2-4172-B1C0-EDEACAAEE3A0}" destId="{4A32C3F4-AB66-4547-BDFA-76FB64BB23C5}" srcOrd="1" destOrd="0" presId="urn:microsoft.com/office/officeart/2018/2/layout/IconVerticalSolidList"/>
    <dgm:cxn modelId="{A0C80248-BF60-4191-8088-42589ECE5B70}" type="presParOf" srcId="{826CC935-EFA2-4172-B1C0-EDEACAAEE3A0}" destId="{D512B104-4B7F-4150-AAFD-21F5858B2635}" srcOrd="2" destOrd="0" presId="urn:microsoft.com/office/officeart/2018/2/layout/IconVerticalSolidList"/>
    <dgm:cxn modelId="{323BA4AA-66F4-4851-BCEA-6369CFAE41B4}" type="presParOf" srcId="{826CC935-EFA2-4172-B1C0-EDEACAAEE3A0}" destId="{AF2B8948-3D30-4D4A-A23E-A2F8FB0E2AB5}" srcOrd="3" destOrd="0" presId="urn:microsoft.com/office/officeart/2018/2/layout/IconVerticalSolidList"/>
    <dgm:cxn modelId="{130C352A-2DFE-4AC5-A1AB-C0B685B0BC5A}" type="presParOf" srcId="{BE0932EB-D926-42D3-92DC-CA4314C358C5}" destId="{270810CB-EA90-4DFD-84E2-3515A3AA7F6E}" srcOrd="1" destOrd="0" presId="urn:microsoft.com/office/officeart/2018/2/layout/IconVerticalSolidList"/>
    <dgm:cxn modelId="{F1DAC946-994A-454D-9AE1-1E4D4770D0A8}" type="presParOf" srcId="{BE0932EB-D926-42D3-92DC-CA4314C358C5}" destId="{54ACF044-B5C2-4E06-9466-3E6C9E443631}" srcOrd="2" destOrd="0" presId="urn:microsoft.com/office/officeart/2018/2/layout/IconVerticalSolidList"/>
    <dgm:cxn modelId="{E0633ACC-66AD-4D08-992E-C9110CD9FEC7}" type="presParOf" srcId="{54ACF044-B5C2-4E06-9466-3E6C9E443631}" destId="{DA95107B-C354-4EA6-B058-1D251819B5A6}" srcOrd="0" destOrd="0" presId="urn:microsoft.com/office/officeart/2018/2/layout/IconVerticalSolidList"/>
    <dgm:cxn modelId="{6B19E078-BD31-4110-92B7-2FFFA41E5E5D}" type="presParOf" srcId="{54ACF044-B5C2-4E06-9466-3E6C9E443631}" destId="{074E4B1E-498F-4257-8A1A-9B5086D6D5DA}" srcOrd="1" destOrd="0" presId="urn:microsoft.com/office/officeart/2018/2/layout/IconVerticalSolidList"/>
    <dgm:cxn modelId="{FAADA9B7-0501-49F4-B5A2-02FBDE8B992B}" type="presParOf" srcId="{54ACF044-B5C2-4E06-9466-3E6C9E443631}" destId="{3E079209-D93D-48E3-9D85-8653F73E0313}" srcOrd="2" destOrd="0" presId="urn:microsoft.com/office/officeart/2018/2/layout/IconVerticalSolidList"/>
    <dgm:cxn modelId="{075291EB-DA8D-479F-98E3-84D07C939953}" type="presParOf" srcId="{54ACF044-B5C2-4E06-9466-3E6C9E443631}" destId="{6650B633-FBE8-49A7-9565-6BA9AC0D53BD}" srcOrd="3" destOrd="0" presId="urn:microsoft.com/office/officeart/2018/2/layout/IconVerticalSolidList"/>
    <dgm:cxn modelId="{5E2AF271-F2FD-4682-AF5A-9A9F336CC8B9}" type="presParOf" srcId="{BE0932EB-D926-42D3-92DC-CA4314C358C5}" destId="{3D8F88DF-ED9C-4F6E-B308-3E5BB6B98645}" srcOrd="3" destOrd="0" presId="urn:microsoft.com/office/officeart/2018/2/layout/IconVerticalSolidList"/>
    <dgm:cxn modelId="{39FF3126-69FB-4BCC-94BD-12D8FD1544F6}" type="presParOf" srcId="{BE0932EB-D926-42D3-92DC-CA4314C358C5}" destId="{40434A45-1A01-4B2A-B8B8-C09FE96E02ED}" srcOrd="4" destOrd="0" presId="urn:microsoft.com/office/officeart/2018/2/layout/IconVerticalSolidList"/>
    <dgm:cxn modelId="{2BD42D31-D700-4F57-849A-351DBCE9F878}" type="presParOf" srcId="{40434A45-1A01-4B2A-B8B8-C09FE96E02ED}" destId="{C33C400B-7CB2-4B8D-B504-E52B3CF8BFFB}" srcOrd="0" destOrd="0" presId="urn:microsoft.com/office/officeart/2018/2/layout/IconVerticalSolidList"/>
    <dgm:cxn modelId="{4AEE9891-C867-4839-84D4-7BF2A159D2CC}" type="presParOf" srcId="{40434A45-1A01-4B2A-B8B8-C09FE96E02ED}" destId="{8F8D9EF2-4D4C-4260-93BB-C1FEC5365068}" srcOrd="1" destOrd="0" presId="urn:microsoft.com/office/officeart/2018/2/layout/IconVerticalSolidList"/>
    <dgm:cxn modelId="{879D9D07-4F28-45E1-8767-945C7BE2DC31}" type="presParOf" srcId="{40434A45-1A01-4B2A-B8B8-C09FE96E02ED}" destId="{78E4C59A-DD94-456A-9126-E39400075948}" srcOrd="2" destOrd="0" presId="urn:microsoft.com/office/officeart/2018/2/layout/IconVerticalSolidList"/>
    <dgm:cxn modelId="{5C60CFEA-0B4B-4764-9156-4805107FA5B2}" type="presParOf" srcId="{40434A45-1A01-4B2A-B8B8-C09FE96E02ED}" destId="{04AF2D10-EC96-4AF1-8C6C-FC95F0BC7F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2E6405-B4F4-49D2-A155-7262B79DFE8E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8B3E50-B7A3-46E6-BCDF-B77CE0BBE556}">
      <dgm:prSet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This company was established in the 1946 with the goals of serving the needs of the disabled veterans.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FB97E-8E13-47C1-A5C7-419B6268A0F5}" type="parTrans" cxnId="{191B1203-1966-4683-B144-5334CF0696F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22A8F-7C64-4DF0-9A6A-4EBA353A8112}" type="sibTrans" cxnId="{191B1203-1966-4683-B144-5334CF0696F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8A8EB0-634A-4C65-BC17-42F3B50EE4C8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Wikipedia link :-</a:t>
          </a:r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https://en.wikipedia.org/wiki/Paralyzed_Veterans_of_America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06A8C3-B76E-4ACD-91C7-A3D8281893C3}" type="parTrans" cxnId="{ADB6664F-9A83-46B9-AD4E-2A7A11C8FC5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78AAD9-BBE2-403A-B006-D8E8FADE12B4}" type="sibTrans" cxnId="{ADB6664F-9A83-46B9-AD4E-2A7A11C8FC5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F803EE-2B2D-4AC3-B78C-7AEB6D231721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Official Website :- </a:t>
          </a:r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/>
            </a:rPr>
            <a:t>https://pva.org/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BE4502-559D-4F90-A769-D1DA7DC60D5F}" type="parTrans" cxnId="{71EBBAEA-30EF-4AAB-9DF0-AB45BBB6EB7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C03D58-1A54-448C-BDBB-9A784A27C318}" type="sibTrans" cxnId="{71EBBAEA-30EF-4AAB-9DF0-AB45BBB6EB7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DEE539-FCEE-44C2-960F-0BB9DF8D98FC}" type="pres">
      <dgm:prSet presAssocID="{CE2E6405-B4F4-49D2-A155-7262B79DFE8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716571D7-CBA0-419C-A9DE-09C32A375719}" type="pres">
      <dgm:prSet presAssocID="{348B3E50-B7A3-46E6-BCDF-B77CE0BBE556}" presName="thickLine" presStyleLbl="alignNode1" presStyleIdx="0" presStyleCnt="3"/>
      <dgm:spPr/>
    </dgm:pt>
    <dgm:pt modelId="{1FB8E2D9-F370-40ED-A102-8630AAFF998E}" type="pres">
      <dgm:prSet presAssocID="{348B3E50-B7A3-46E6-BCDF-B77CE0BBE556}" presName="horz1" presStyleCnt="0"/>
      <dgm:spPr/>
    </dgm:pt>
    <dgm:pt modelId="{39E1A0BD-CA50-4D05-B114-3E7938EEC83D}" type="pres">
      <dgm:prSet presAssocID="{348B3E50-B7A3-46E6-BCDF-B77CE0BBE556}" presName="tx1" presStyleLbl="revTx" presStyleIdx="0" presStyleCnt="3"/>
      <dgm:spPr/>
      <dgm:t>
        <a:bodyPr/>
        <a:lstStyle/>
        <a:p>
          <a:endParaRPr lang="en-IN"/>
        </a:p>
      </dgm:t>
    </dgm:pt>
    <dgm:pt modelId="{83600D61-716E-428F-95CF-BA449529F82D}" type="pres">
      <dgm:prSet presAssocID="{348B3E50-B7A3-46E6-BCDF-B77CE0BBE556}" presName="vert1" presStyleCnt="0"/>
      <dgm:spPr/>
    </dgm:pt>
    <dgm:pt modelId="{72E78F48-F9B0-4A93-B691-CB7C8F37DBA4}" type="pres">
      <dgm:prSet presAssocID="{C58A8EB0-634A-4C65-BC17-42F3B50EE4C8}" presName="thickLine" presStyleLbl="alignNode1" presStyleIdx="1" presStyleCnt="3"/>
      <dgm:spPr/>
    </dgm:pt>
    <dgm:pt modelId="{FB3BE5AA-7EB6-4332-9CFE-FCC0FC7BDF9C}" type="pres">
      <dgm:prSet presAssocID="{C58A8EB0-634A-4C65-BC17-42F3B50EE4C8}" presName="horz1" presStyleCnt="0"/>
      <dgm:spPr/>
    </dgm:pt>
    <dgm:pt modelId="{C54FA3BC-1945-42A3-A453-0537BD564DDF}" type="pres">
      <dgm:prSet presAssocID="{C58A8EB0-634A-4C65-BC17-42F3B50EE4C8}" presName="tx1" presStyleLbl="revTx" presStyleIdx="1" presStyleCnt="3"/>
      <dgm:spPr/>
      <dgm:t>
        <a:bodyPr/>
        <a:lstStyle/>
        <a:p>
          <a:endParaRPr lang="en-IN"/>
        </a:p>
      </dgm:t>
    </dgm:pt>
    <dgm:pt modelId="{B0D94B7E-4B24-48DD-884E-A9E9E6FC8C5D}" type="pres">
      <dgm:prSet presAssocID="{C58A8EB0-634A-4C65-BC17-42F3B50EE4C8}" presName="vert1" presStyleCnt="0"/>
      <dgm:spPr/>
    </dgm:pt>
    <dgm:pt modelId="{54121A6F-7212-47AD-BD1A-E95865654949}" type="pres">
      <dgm:prSet presAssocID="{0BF803EE-2B2D-4AC3-B78C-7AEB6D231721}" presName="thickLine" presStyleLbl="alignNode1" presStyleIdx="2" presStyleCnt="3"/>
      <dgm:spPr/>
    </dgm:pt>
    <dgm:pt modelId="{78DC846C-F40D-43FD-978E-3A3F0016C276}" type="pres">
      <dgm:prSet presAssocID="{0BF803EE-2B2D-4AC3-B78C-7AEB6D231721}" presName="horz1" presStyleCnt="0"/>
      <dgm:spPr/>
    </dgm:pt>
    <dgm:pt modelId="{0894047B-8728-4B9C-A62F-75FD9A4BBD81}" type="pres">
      <dgm:prSet presAssocID="{0BF803EE-2B2D-4AC3-B78C-7AEB6D231721}" presName="tx1" presStyleLbl="revTx" presStyleIdx="2" presStyleCnt="3"/>
      <dgm:spPr/>
      <dgm:t>
        <a:bodyPr/>
        <a:lstStyle/>
        <a:p>
          <a:endParaRPr lang="en-IN"/>
        </a:p>
      </dgm:t>
    </dgm:pt>
    <dgm:pt modelId="{E5F512CC-F91E-471B-A5AA-CF58C0CEE6C7}" type="pres">
      <dgm:prSet presAssocID="{0BF803EE-2B2D-4AC3-B78C-7AEB6D231721}" presName="vert1" presStyleCnt="0"/>
      <dgm:spPr/>
    </dgm:pt>
  </dgm:ptLst>
  <dgm:cxnLst>
    <dgm:cxn modelId="{8CFF1F21-8D09-4DE5-A67E-09543A34560E}" type="presOf" srcId="{CE2E6405-B4F4-49D2-A155-7262B79DFE8E}" destId="{33DEE539-FCEE-44C2-960F-0BB9DF8D98FC}" srcOrd="0" destOrd="0" presId="urn:microsoft.com/office/officeart/2008/layout/LinedList"/>
    <dgm:cxn modelId="{191B1203-1966-4683-B144-5334CF0696F0}" srcId="{CE2E6405-B4F4-49D2-A155-7262B79DFE8E}" destId="{348B3E50-B7A3-46E6-BCDF-B77CE0BBE556}" srcOrd="0" destOrd="0" parTransId="{7E6FB97E-8E13-47C1-A5C7-419B6268A0F5}" sibTransId="{B5822A8F-7C64-4DF0-9A6A-4EBA353A8112}"/>
    <dgm:cxn modelId="{403F47F9-F0F7-4E9C-B6B9-022CE91A2A45}" type="presOf" srcId="{0BF803EE-2B2D-4AC3-B78C-7AEB6D231721}" destId="{0894047B-8728-4B9C-A62F-75FD9A4BBD81}" srcOrd="0" destOrd="0" presId="urn:microsoft.com/office/officeart/2008/layout/LinedList"/>
    <dgm:cxn modelId="{71EBBAEA-30EF-4AAB-9DF0-AB45BBB6EB7E}" srcId="{CE2E6405-B4F4-49D2-A155-7262B79DFE8E}" destId="{0BF803EE-2B2D-4AC3-B78C-7AEB6D231721}" srcOrd="2" destOrd="0" parTransId="{2ABE4502-559D-4F90-A769-D1DA7DC60D5F}" sibTransId="{1DC03D58-1A54-448C-BDBB-9A784A27C318}"/>
    <dgm:cxn modelId="{5FAE82B5-5E77-4FAB-9CA2-27934E269E9A}" type="presOf" srcId="{348B3E50-B7A3-46E6-BCDF-B77CE0BBE556}" destId="{39E1A0BD-CA50-4D05-B114-3E7938EEC83D}" srcOrd="0" destOrd="0" presId="urn:microsoft.com/office/officeart/2008/layout/LinedList"/>
    <dgm:cxn modelId="{23C44EF3-3C34-45FD-81DF-0C9760FA2ED8}" type="presOf" srcId="{C58A8EB0-634A-4C65-BC17-42F3B50EE4C8}" destId="{C54FA3BC-1945-42A3-A453-0537BD564DDF}" srcOrd="0" destOrd="0" presId="urn:microsoft.com/office/officeart/2008/layout/LinedList"/>
    <dgm:cxn modelId="{ADB6664F-9A83-46B9-AD4E-2A7A11C8FC5A}" srcId="{CE2E6405-B4F4-49D2-A155-7262B79DFE8E}" destId="{C58A8EB0-634A-4C65-BC17-42F3B50EE4C8}" srcOrd="1" destOrd="0" parTransId="{0C06A8C3-B76E-4ACD-91C7-A3D8281893C3}" sibTransId="{1E78AAD9-BBE2-403A-B006-D8E8FADE12B4}"/>
    <dgm:cxn modelId="{B2D10141-E801-426F-AB52-69825758A5FF}" type="presParOf" srcId="{33DEE539-FCEE-44C2-960F-0BB9DF8D98FC}" destId="{716571D7-CBA0-419C-A9DE-09C32A375719}" srcOrd="0" destOrd="0" presId="urn:microsoft.com/office/officeart/2008/layout/LinedList"/>
    <dgm:cxn modelId="{05D1DD51-3C93-4E74-99F1-5B1310FB7748}" type="presParOf" srcId="{33DEE539-FCEE-44C2-960F-0BB9DF8D98FC}" destId="{1FB8E2D9-F370-40ED-A102-8630AAFF998E}" srcOrd="1" destOrd="0" presId="urn:microsoft.com/office/officeart/2008/layout/LinedList"/>
    <dgm:cxn modelId="{04C5EE52-0032-4350-B9DA-D4976C55C789}" type="presParOf" srcId="{1FB8E2D9-F370-40ED-A102-8630AAFF998E}" destId="{39E1A0BD-CA50-4D05-B114-3E7938EEC83D}" srcOrd="0" destOrd="0" presId="urn:microsoft.com/office/officeart/2008/layout/LinedList"/>
    <dgm:cxn modelId="{20B3F28A-4862-434C-933B-B2D71D84E81F}" type="presParOf" srcId="{1FB8E2D9-F370-40ED-A102-8630AAFF998E}" destId="{83600D61-716E-428F-95CF-BA449529F82D}" srcOrd="1" destOrd="0" presId="urn:microsoft.com/office/officeart/2008/layout/LinedList"/>
    <dgm:cxn modelId="{BC35E84B-EDFB-4624-94A0-5E6223F0535A}" type="presParOf" srcId="{33DEE539-FCEE-44C2-960F-0BB9DF8D98FC}" destId="{72E78F48-F9B0-4A93-B691-CB7C8F37DBA4}" srcOrd="2" destOrd="0" presId="urn:microsoft.com/office/officeart/2008/layout/LinedList"/>
    <dgm:cxn modelId="{1A5FC09B-6822-4B49-82E0-FD3CA6048EB6}" type="presParOf" srcId="{33DEE539-FCEE-44C2-960F-0BB9DF8D98FC}" destId="{FB3BE5AA-7EB6-4332-9CFE-FCC0FC7BDF9C}" srcOrd="3" destOrd="0" presId="urn:microsoft.com/office/officeart/2008/layout/LinedList"/>
    <dgm:cxn modelId="{52E657A5-FCCA-4318-BF17-AE099F18B750}" type="presParOf" srcId="{FB3BE5AA-7EB6-4332-9CFE-FCC0FC7BDF9C}" destId="{C54FA3BC-1945-42A3-A453-0537BD564DDF}" srcOrd="0" destOrd="0" presId="urn:microsoft.com/office/officeart/2008/layout/LinedList"/>
    <dgm:cxn modelId="{E72197CC-E723-419C-B4F9-C29D0C70FABE}" type="presParOf" srcId="{FB3BE5AA-7EB6-4332-9CFE-FCC0FC7BDF9C}" destId="{B0D94B7E-4B24-48DD-884E-A9E9E6FC8C5D}" srcOrd="1" destOrd="0" presId="urn:microsoft.com/office/officeart/2008/layout/LinedList"/>
    <dgm:cxn modelId="{262952BB-63A2-424C-A62C-455335427195}" type="presParOf" srcId="{33DEE539-FCEE-44C2-960F-0BB9DF8D98FC}" destId="{54121A6F-7212-47AD-BD1A-E95865654949}" srcOrd="4" destOrd="0" presId="urn:microsoft.com/office/officeart/2008/layout/LinedList"/>
    <dgm:cxn modelId="{1A009DA5-05B9-4D39-A783-5B4A7A2BD8E2}" type="presParOf" srcId="{33DEE539-FCEE-44C2-960F-0BB9DF8D98FC}" destId="{78DC846C-F40D-43FD-978E-3A3F0016C276}" srcOrd="5" destOrd="0" presId="urn:microsoft.com/office/officeart/2008/layout/LinedList"/>
    <dgm:cxn modelId="{94D5C571-642C-4CB9-97C8-8D4166C495E7}" type="presParOf" srcId="{78DC846C-F40D-43FD-978E-3A3F0016C276}" destId="{0894047B-8728-4B9C-A62F-75FD9A4BBD81}" srcOrd="0" destOrd="0" presId="urn:microsoft.com/office/officeart/2008/layout/LinedList"/>
    <dgm:cxn modelId="{4CD61C55-A252-47B7-B499-CABC961BB34A}" type="presParOf" srcId="{78DC846C-F40D-43FD-978E-3A3F0016C276}" destId="{E5F512CC-F91E-471B-A5AA-CF58C0CEE6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EC5F0-6C9F-4610-A5CB-CECB667B85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12CB121-2772-4C1D-9B7B-D28431CB3848}">
      <dgm:prSet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two  dataset provided "cup98LRN.txt“( training data) and "cup98VAL.txt“(test data) where both have more than 95K records and around 481 features.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C0DE4-FA7A-41AA-AD14-748788EC3D11}" type="parTrans" cxnId="{CC689347-8CA0-4578-AEF8-9F2D58E7B870}">
      <dgm:prSet/>
      <dgm:spPr/>
      <dgm:t>
        <a:bodyPr/>
        <a:lstStyle/>
        <a:p>
          <a:pPr algn="just"/>
          <a:endParaRPr lang="en-US"/>
        </a:p>
      </dgm:t>
    </dgm:pt>
    <dgm:pt modelId="{F0A35670-F58E-4383-B305-A3C79DE3069D}" type="sibTrans" cxnId="{CC689347-8CA0-4578-AEF8-9F2D58E7B870}">
      <dgm:prSet/>
      <dgm:spPr/>
      <dgm:t>
        <a:bodyPr/>
        <a:lstStyle/>
        <a:p>
          <a:pPr algn="just"/>
          <a:endParaRPr lang="en-US"/>
        </a:p>
      </dgm:t>
    </dgm:pt>
    <dgm:pt modelId="{822A808F-D5C1-4FB3-824B-740CBA3A564A}">
      <dgm:prSet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includes geolocation, occupation, income status, gender , relationship status and much more relevant information in details.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3F8418-261C-4853-8803-7CB80062F9BB}" type="parTrans" cxnId="{85EBB985-BE31-403A-A029-EA04FF1C8542}">
      <dgm:prSet/>
      <dgm:spPr/>
      <dgm:t>
        <a:bodyPr/>
        <a:lstStyle/>
        <a:p>
          <a:pPr algn="just"/>
          <a:endParaRPr lang="en-US"/>
        </a:p>
      </dgm:t>
    </dgm:pt>
    <dgm:pt modelId="{ED807D82-8C2E-4C3A-8C03-6D27D0AEA44D}" type="sibTrans" cxnId="{85EBB985-BE31-403A-A029-EA04FF1C8542}">
      <dgm:prSet/>
      <dgm:spPr/>
      <dgm:t>
        <a:bodyPr/>
        <a:lstStyle/>
        <a:p>
          <a:pPr algn="just"/>
          <a:endParaRPr lang="en-US"/>
        </a:p>
      </dgm:t>
    </dgm:pt>
    <dgm:pt modelId="{9F07F261-52CC-48F1-B053-3D326431AC3C}">
      <dgm:prSet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target columns for classification and regression problems are TARGET_B and TARGET_D respectively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B2A89-8A14-4B14-B752-07DF132E4F1D}" type="parTrans" cxnId="{3C30C070-3F81-4A91-B9E0-96BE6C141CDE}">
      <dgm:prSet/>
      <dgm:spPr/>
      <dgm:t>
        <a:bodyPr/>
        <a:lstStyle/>
        <a:p>
          <a:pPr algn="just"/>
          <a:endParaRPr lang="en-US"/>
        </a:p>
      </dgm:t>
    </dgm:pt>
    <dgm:pt modelId="{863DB87B-FCAC-46D4-9E4C-06F0394A1266}" type="sibTrans" cxnId="{3C30C070-3F81-4A91-B9E0-96BE6C141CDE}">
      <dgm:prSet/>
      <dgm:spPr/>
      <dgm:t>
        <a:bodyPr/>
        <a:lstStyle/>
        <a:p>
          <a:pPr algn="just"/>
          <a:endParaRPr lang="en-US"/>
        </a:p>
      </dgm:t>
    </dgm:pt>
    <dgm:pt modelId="{E9C0973D-CFDF-468F-9B13-4195F16BB727}" type="pres">
      <dgm:prSet presAssocID="{6BAEC5F0-6C9F-4610-A5CB-CECB667B85B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FDB830C-E049-4856-A801-D05B6B777903}" type="pres">
      <dgm:prSet presAssocID="{812CB121-2772-4C1D-9B7B-D28431CB3848}" presName="compNode" presStyleCnt="0"/>
      <dgm:spPr/>
    </dgm:pt>
    <dgm:pt modelId="{A9A08DFB-78EC-48AD-A5E0-282FD4B07C1B}" type="pres">
      <dgm:prSet presAssocID="{812CB121-2772-4C1D-9B7B-D28431CB3848}" presName="bgRect" presStyleLbl="bgShp" presStyleIdx="0" presStyleCnt="3"/>
      <dgm:spPr/>
    </dgm:pt>
    <dgm:pt modelId="{C45F720E-61A7-465C-9770-451D1FD48174}" type="pres">
      <dgm:prSet presAssocID="{812CB121-2772-4C1D-9B7B-D28431CB3848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2F4749-0D71-4701-A686-3A6AC85DF43A}" type="pres">
      <dgm:prSet presAssocID="{812CB121-2772-4C1D-9B7B-D28431CB3848}" presName="spaceRect" presStyleCnt="0"/>
      <dgm:spPr/>
    </dgm:pt>
    <dgm:pt modelId="{EF701266-7BAC-4292-8FBC-34EB472E57A0}" type="pres">
      <dgm:prSet presAssocID="{812CB121-2772-4C1D-9B7B-D28431CB384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A4E2930-BF15-4CAB-9B21-270363FC3642}" type="pres">
      <dgm:prSet presAssocID="{F0A35670-F58E-4383-B305-A3C79DE3069D}" presName="sibTrans" presStyleCnt="0"/>
      <dgm:spPr/>
    </dgm:pt>
    <dgm:pt modelId="{75F16AA4-FF63-4571-8171-B1C942D12288}" type="pres">
      <dgm:prSet presAssocID="{822A808F-D5C1-4FB3-824B-740CBA3A564A}" presName="compNode" presStyleCnt="0"/>
      <dgm:spPr/>
    </dgm:pt>
    <dgm:pt modelId="{2CF39D40-D3F0-4AF0-9ED1-6F525A346405}" type="pres">
      <dgm:prSet presAssocID="{822A808F-D5C1-4FB3-824B-740CBA3A564A}" presName="bgRect" presStyleLbl="bgShp" presStyleIdx="1" presStyleCnt="3"/>
      <dgm:spPr/>
    </dgm:pt>
    <dgm:pt modelId="{CD42B171-8D0A-446E-9598-253E2332C14B}" type="pres">
      <dgm:prSet presAssocID="{822A808F-D5C1-4FB3-824B-740CBA3A564A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56D4F4C-F2E9-4A6E-90AC-DF58C0F3DB1C}" type="pres">
      <dgm:prSet presAssocID="{822A808F-D5C1-4FB3-824B-740CBA3A564A}" presName="spaceRect" presStyleCnt="0"/>
      <dgm:spPr/>
    </dgm:pt>
    <dgm:pt modelId="{E5A2A9AF-FDFB-4AD3-A46F-AA6269B66EE3}" type="pres">
      <dgm:prSet presAssocID="{822A808F-D5C1-4FB3-824B-740CBA3A564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FCB24F9-7D32-4FA2-BD0B-E759AC0FE7DB}" type="pres">
      <dgm:prSet presAssocID="{ED807D82-8C2E-4C3A-8C03-6D27D0AEA44D}" presName="sibTrans" presStyleCnt="0"/>
      <dgm:spPr/>
    </dgm:pt>
    <dgm:pt modelId="{78208409-C41D-4AB9-BB0A-476554CFD885}" type="pres">
      <dgm:prSet presAssocID="{9F07F261-52CC-48F1-B053-3D326431AC3C}" presName="compNode" presStyleCnt="0"/>
      <dgm:spPr/>
    </dgm:pt>
    <dgm:pt modelId="{60048047-4199-401C-B16E-293C71631B88}" type="pres">
      <dgm:prSet presAssocID="{9F07F261-52CC-48F1-B053-3D326431AC3C}" presName="bgRect" presStyleLbl="bgShp" presStyleIdx="2" presStyleCnt="3"/>
      <dgm:spPr/>
    </dgm:pt>
    <dgm:pt modelId="{C55C6D44-9CC4-436E-99C8-2FFDB65F7573}" type="pres">
      <dgm:prSet presAssocID="{9F07F261-52CC-48F1-B053-3D326431AC3C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763A327-6AD3-45A9-8E71-00FDA40CBFEE}" type="pres">
      <dgm:prSet presAssocID="{9F07F261-52CC-48F1-B053-3D326431AC3C}" presName="spaceRect" presStyleCnt="0"/>
      <dgm:spPr/>
    </dgm:pt>
    <dgm:pt modelId="{C534D432-B44F-4111-B2B6-D342DCEF1896}" type="pres">
      <dgm:prSet presAssocID="{9F07F261-52CC-48F1-B053-3D326431AC3C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97A11EEF-48A4-44B0-9FA6-562DFD8830EA}" type="presOf" srcId="{822A808F-D5C1-4FB3-824B-740CBA3A564A}" destId="{E5A2A9AF-FDFB-4AD3-A46F-AA6269B66EE3}" srcOrd="0" destOrd="0" presId="urn:microsoft.com/office/officeart/2018/2/layout/IconVerticalSolidList"/>
    <dgm:cxn modelId="{AA516BBD-EC42-4644-8C35-1FA7FE8F77BF}" type="presOf" srcId="{6BAEC5F0-6C9F-4610-A5CB-CECB667B85B6}" destId="{E9C0973D-CFDF-468F-9B13-4195F16BB727}" srcOrd="0" destOrd="0" presId="urn:microsoft.com/office/officeart/2018/2/layout/IconVerticalSolidList"/>
    <dgm:cxn modelId="{CC689347-8CA0-4578-AEF8-9F2D58E7B870}" srcId="{6BAEC5F0-6C9F-4610-A5CB-CECB667B85B6}" destId="{812CB121-2772-4C1D-9B7B-D28431CB3848}" srcOrd="0" destOrd="0" parTransId="{EF9C0DE4-FA7A-41AA-AD14-748788EC3D11}" sibTransId="{F0A35670-F58E-4383-B305-A3C79DE3069D}"/>
    <dgm:cxn modelId="{85EBB985-BE31-403A-A029-EA04FF1C8542}" srcId="{6BAEC5F0-6C9F-4610-A5CB-CECB667B85B6}" destId="{822A808F-D5C1-4FB3-824B-740CBA3A564A}" srcOrd="1" destOrd="0" parTransId="{B83F8418-261C-4853-8803-7CB80062F9BB}" sibTransId="{ED807D82-8C2E-4C3A-8C03-6D27D0AEA44D}"/>
    <dgm:cxn modelId="{2E0B6804-0FB2-497B-9924-537323721F65}" type="presOf" srcId="{812CB121-2772-4C1D-9B7B-D28431CB3848}" destId="{EF701266-7BAC-4292-8FBC-34EB472E57A0}" srcOrd="0" destOrd="0" presId="urn:microsoft.com/office/officeart/2018/2/layout/IconVerticalSolidList"/>
    <dgm:cxn modelId="{7C18A059-1779-41B1-89D1-F0219BFDBD74}" type="presOf" srcId="{9F07F261-52CC-48F1-B053-3D326431AC3C}" destId="{C534D432-B44F-4111-B2B6-D342DCEF1896}" srcOrd="0" destOrd="0" presId="urn:microsoft.com/office/officeart/2018/2/layout/IconVerticalSolidList"/>
    <dgm:cxn modelId="{3C30C070-3F81-4A91-B9E0-96BE6C141CDE}" srcId="{6BAEC5F0-6C9F-4610-A5CB-CECB667B85B6}" destId="{9F07F261-52CC-48F1-B053-3D326431AC3C}" srcOrd="2" destOrd="0" parTransId="{8A8B2A89-8A14-4B14-B752-07DF132E4F1D}" sibTransId="{863DB87B-FCAC-46D4-9E4C-06F0394A1266}"/>
    <dgm:cxn modelId="{E5C163E2-B2D6-4207-9373-857D37C54FD4}" type="presParOf" srcId="{E9C0973D-CFDF-468F-9B13-4195F16BB727}" destId="{8FDB830C-E049-4856-A801-D05B6B777903}" srcOrd="0" destOrd="0" presId="urn:microsoft.com/office/officeart/2018/2/layout/IconVerticalSolidList"/>
    <dgm:cxn modelId="{B592F318-5823-4031-9274-1B3C79B5DA98}" type="presParOf" srcId="{8FDB830C-E049-4856-A801-D05B6B777903}" destId="{A9A08DFB-78EC-48AD-A5E0-282FD4B07C1B}" srcOrd="0" destOrd="0" presId="urn:microsoft.com/office/officeart/2018/2/layout/IconVerticalSolidList"/>
    <dgm:cxn modelId="{A24FF6C6-967E-4EDA-BACC-2A3F624AD5C8}" type="presParOf" srcId="{8FDB830C-E049-4856-A801-D05B6B777903}" destId="{C45F720E-61A7-465C-9770-451D1FD48174}" srcOrd="1" destOrd="0" presId="urn:microsoft.com/office/officeart/2018/2/layout/IconVerticalSolidList"/>
    <dgm:cxn modelId="{520E9744-3DE4-4DB1-9767-9B8C754EE40B}" type="presParOf" srcId="{8FDB830C-E049-4856-A801-D05B6B777903}" destId="{6E2F4749-0D71-4701-A686-3A6AC85DF43A}" srcOrd="2" destOrd="0" presId="urn:microsoft.com/office/officeart/2018/2/layout/IconVerticalSolidList"/>
    <dgm:cxn modelId="{7D445A06-65A5-4EF2-B295-E1A732B39154}" type="presParOf" srcId="{8FDB830C-E049-4856-A801-D05B6B777903}" destId="{EF701266-7BAC-4292-8FBC-34EB472E57A0}" srcOrd="3" destOrd="0" presId="urn:microsoft.com/office/officeart/2018/2/layout/IconVerticalSolidList"/>
    <dgm:cxn modelId="{35FE2AD1-12F2-49EB-88D4-2C183312B4EA}" type="presParOf" srcId="{E9C0973D-CFDF-468F-9B13-4195F16BB727}" destId="{1A4E2930-BF15-4CAB-9B21-270363FC3642}" srcOrd="1" destOrd="0" presId="urn:microsoft.com/office/officeart/2018/2/layout/IconVerticalSolidList"/>
    <dgm:cxn modelId="{DB77BEA7-198C-451F-AD6B-E8E97001F11B}" type="presParOf" srcId="{E9C0973D-CFDF-468F-9B13-4195F16BB727}" destId="{75F16AA4-FF63-4571-8171-B1C942D12288}" srcOrd="2" destOrd="0" presId="urn:microsoft.com/office/officeart/2018/2/layout/IconVerticalSolidList"/>
    <dgm:cxn modelId="{F077DA13-30A0-4C3D-B9FB-72EA4D0FF81F}" type="presParOf" srcId="{75F16AA4-FF63-4571-8171-B1C942D12288}" destId="{2CF39D40-D3F0-4AF0-9ED1-6F525A346405}" srcOrd="0" destOrd="0" presId="urn:microsoft.com/office/officeart/2018/2/layout/IconVerticalSolidList"/>
    <dgm:cxn modelId="{ADC05077-F235-40EF-A12D-504BC36B6AF2}" type="presParOf" srcId="{75F16AA4-FF63-4571-8171-B1C942D12288}" destId="{CD42B171-8D0A-446E-9598-253E2332C14B}" srcOrd="1" destOrd="0" presId="urn:microsoft.com/office/officeart/2018/2/layout/IconVerticalSolidList"/>
    <dgm:cxn modelId="{4010207C-3592-4673-ACD2-9C89F2EA3ACE}" type="presParOf" srcId="{75F16AA4-FF63-4571-8171-B1C942D12288}" destId="{756D4F4C-F2E9-4A6E-90AC-DF58C0F3DB1C}" srcOrd="2" destOrd="0" presId="urn:microsoft.com/office/officeart/2018/2/layout/IconVerticalSolidList"/>
    <dgm:cxn modelId="{1D1DFC13-B8B5-4399-AA10-25D33FEA2BC7}" type="presParOf" srcId="{75F16AA4-FF63-4571-8171-B1C942D12288}" destId="{E5A2A9AF-FDFB-4AD3-A46F-AA6269B66EE3}" srcOrd="3" destOrd="0" presId="urn:microsoft.com/office/officeart/2018/2/layout/IconVerticalSolidList"/>
    <dgm:cxn modelId="{A23C99A7-92AA-464A-A364-28338D7043FE}" type="presParOf" srcId="{E9C0973D-CFDF-468F-9B13-4195F16BB727}" destId="{AFCB24F9-7D32-4FA2-BD0B-E759AC0FE7DB}" srcOrd="3" destOrd="0" presId="urn:microsoft.com/office/officeart/2018/2/layout/IconVerticalSolidList"/>
    <dgm:cxn modelId="{401236B0-56D4-440C-AAA8-CF62FAF7F54E}" type="presParOf" srcId="{E9C0973D-CFDF-468F-9B13-4195F16BB727}" destId="{78208409-C41D-4AB9-BB0A-476554CFD885}" srcOrd="4" destOrd="0" presId="urn:microsoft.com/office/officeart/2018/2/layout/IconVerticalSolidList"/>
    <dgm:cxn modelId="{2888B31C-244E-4F30-BE5B-6AC3EC075322}" type="presParOf" srcId="{78208409-C41D-4AB9-BB0A-476554CFD885}" destId="{60048047-4199-401C-B16E-293C71631B88}" srcOrd="0" destOrd="0" presId="urn:microsoft.com/office/officeart/2018/2/layout/IconVerticalSolidList"/>
    <dgm:cxn modelId="{260D8B7A-FA99-4A4E-8630-8F85B52C9C74}" type="presParOf" srcId="{78208409-C41D-4AB9-BB0A-476554CFD885}" destId="{C55C6D44-9CC4-436E-99C8-2FFDB65F7573}" srcOrd="1" destOrd="0" presId="urn:microsoft.com/office/officeart/2018/2/layout/IconVerticalSolidList"/>
    <dgm:cxn modelId="{6840FF05-519C-4D34-A81E-56E637E892DE}" type="presParOf" srcId="{78208409-C41D-4AB9-BB0A-476554CFD885}" destId="{D763A327-6AD3-45A9-8E71-00FDA40CBFEE}" srcOrd="2" destOrd="0" presId="urn:microsoft.com/office/officeart/2018/2/layout/IconVerticalSolidList"/>
    <dgm:cxn modelId="{BA5F702C-13C0-4196-A040-943DA3AFD5E0}" type="presParOf" srcId="{78208409-C41D-4AB9-BB0A-476554CFD885}" destId="{C534D432-B44F-4111-B2B6-D342DCEF18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AAF91-DC25-4173-BFE6-3A971E0A03D4}">
      <dsp:nvSpPr>
        <dsp:cNvPr id="0" name=""/>
        <dsp:cNvSpPr/>
      </dsp:nvSpPr>
      <dsp:spPr>
        <a:xfrm>
          <a:off x="0" y="446"/>
          <a:ext cx="8987404" cy="1043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2C3F4-AB66-4547-BDFA-76FB64BB23C5}">
      <dsp:nvSpPr>
        <dsp:cNvPr id="0" name=""/>
        <dsp:cNvSpPr/>
      </dsp:nvSpPr>
      <dsp:spPr>
        <a:xfrm>
          <a:off x="315727" y="235284"/>
          <a:ext cx="574050" cy="5740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B8948-3D30-4D4A-A23E-A2F8FB0E2AB5}">
      <dsp:nvSpPr>
        <dsp:cNvPr id="0" name=""/>
        <dsp:cNvSpPr/>
      </dsp:nvSpPr>
      <dsp:spPr>
        <a:xfrm>
          <a:off x="1205506" y="44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Maximise the net amount of money that would be collected through a direct mail activity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5506" y="446"/>
        <a:ext cx="7781897" cy="1043728"/>
      </dsp:txXfrm>
    </dsp:sp>
    <dsp:sp modelId="{DA95107B-C354-4EA6-B058-1D251819B5A6}">
      <dsp:nvSpPr>
        <dsp:cNvPr id="0" name=""/>
        <dsp:cNvSpPr/>
      </dsp:nvSpPr>
      <dsp:spPr>
        <a:xfrm>
          <a:off x="0" y="1305106"/>
          <a:ext cx="8987404" cy="1043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E4B1E-498F-4257-8A1A-9B5086D6D5DA}">
      <dsp:nvSpPr>
        <dsp:cNvPr id="0" name=""/>
        <dsp:cNvSpPr/>
      </dsp:nvSpPr>
      <dsp:spPr>
        <a:xfrm>
          <a:off x="315727" y="1539945"/>
          <a:ext cx="574050" cy="5740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0B633-FBE8-49A7-9565-6BA9AC0D53BD}">
      <dsp:nvSpPr>
        <dsp:cNvPr id="0" name=""/>
        <dsp:cNvSpPr/>
      </dsp:nvSpPr>
      <dsp:spPr>
        <a:xfrm>
          <a:off x="1205506" y="130510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a combination of  classification and regression model to predict the potential people whom we can send the mail.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5506" y="1305106"/>
        <a:ext cx="7781897" cy="1043728"/>
      </dsp:txXfrm>
    </dsp:sp>
    <dsp:sp modelId="{C33C400B-7CB2-4B8D-B504-E52B3CF8BFFB}">
      <dsp:nvSpPr>
        <dsp:cNvPr id="0" name=""/>
        <dsp:cNvSpPr/>
      </dsp:nvSpPr>
      <dsp:spPr>
        <a:xfrm>
          <a:off x="0" y="2609766"/>
          <a:ext cx="8987404" cy="1043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9EF2-4D4C-4260-93BB-C1FEC5365068}">
      <dsp:nvSpPr>
        <dsp:cNvPr id="0" name=""/>
        <dsp:cNvSpPr/>
      </dsp:nvSpPr>
      <dsp:spPr>
        <a:xfrm>
          <a:off x="315727" y="2844605"/>
          <a:ext cx="574050" cy="57405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F2D10-EC96-4AF1-8C6C-FC95F0BC7F4D}">
      <dsp:nvSpPr>
        <dsp:cNvPr id="0" name=""/>
        <dsp:cNvSpPr/>
      </dsp:nvSpPr>
      <dsp:spPr>
        <a:xfrm>
          <a:off x="1205506" y="260976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Python to perform all the relevant steps of data loading, pre-processing , feature engineering, model building and tuning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5506" y="2609766"/>
        <a:ext cx="7781897" cy="1043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571D7-CBA0-419C-A9DE-09C32A375719}">
      <dsp:nvSpPr>
        <dsp:cNvPr id="0" name=""/>
        <dsp:cNvSpPr/>
      </dsp:nvSpPr>
      <dsp:spPr>
        <a:xfrm>
          <a:off x="0" y="1784"/>
          <a:ext cx="898740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1A0BD-CA50-4D05-B114-3E7938EEC83D}">
      <dsp:nvSpPr>
        <dsp:cNvPr id="0" name=""/>
        <dsp:cNvSpPr/>
      </dsp:nvSpPr>
      <dsp:spPr>
        <a:xfrm>
          <a:off x="0" y="1784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company was established in the 1946 with the goals of serving the needs of the disabled veterans.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84"/>
        <a:ext cx="8987404" cy="1216790"/>
      </dsp:txXfrm>
    </dsp:sp>
    <dsp:sp modelId="{72E78F48-F9B0-4A93-B691-CB7C8F37DBA4}">
      <dsp:nvSpPr>
        <dsp:cNvPr id="0" name=""/>
        <dsp:cNvSpPr/>
      </dsp:nvSpPr>
      <dsp:spPr>
        <a:xfrm>
          <a:off x="0" y="1218575"/>
          <a:ext cx="898740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4FA3BC-1945-42A3-A453-0537BD564DDF}">
      <dsp:nvSpPr>
        <dsp:cNvPr id="0" name=""/>
        <dsp:cNvSpPr/>
      </dsp:nvSpPr>
      <dsp:spPr>
        <a:xfrm>
          <a:off x="0" y="1218575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Wikipedia link :-</a:t>
          </a: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https://en.wikipedia.org/wiki/Paralyzed_Veterans_of_America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18575"/>
        <a:ext cx="8987404" cy="1216790"/>
      </dsp:txXfrm>
    </dsp:sp>
    <dsp:sp modelId="{54121A6F-7212-47AD-BD1A-E95865654949}">
      <dsp:nvSpPr>
        <dsp:cNvPr id="0" name=""/>
        <dsp:cNvSpPr/>
      </dsp:nvSpPr>
      <dsp:spPr>
        <a:xfrm>
          <a:off x="0" y="2435365"/>
          <a:ext cx="898740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94047B-8728-4B9C-A62F-75FD9A4BBD81}">
      <dsp:nvSpPr>
        <dsp:cNvPr id="0" name=""/>
        <dsp:cNvSpPr/>
      </dsp:nvSpPr>
      <dsp:spPr>
        <a:xfrm>
          <a:off x="0" y="2435365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Official Website :- </a:t>
          </a: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/>
            </a:rPr>
            <a:t>https://pva.org/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35365"/>
        <a:ext cx="8987404" cy="1216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08DFB-78EC-48AD-A5E0-282FD4B07C1B}">
      <dsp:nvSpPr>
        <dsp:cNvPr id="0" name=""/>
        <dsp:cNvSpPr/>
      </dsp:nvSpPr>
      <dsp:spPr>
        <a:xfrm>
          <a:off x="0" y="446"/>
          <a:ext cx="8987404" cy="1043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F720E-61A7-465C-9770-451D1FD48174}">
      <dsp:nvSpPr>
        <dsp:cNvPr id="0" name=""/>
        <dsp:cNvSpPr/>
      </dsp:nvSpPr>
      <dsp:spPr>
        <a:xfrm>
          <a:off x="315727" y="235284"/>
          <a:ext cx="574050" cy="5740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01266-7BAC-4292-8FBC-34EB472E57A0}">
      <dsp:nvSpPr>
        <dsp:cNvPr id="0" name=""/>
        <dsp:cNvSpPr/>
      </dsp:nvSpPr>
      <dsp:spPr>
        <a:xfrm>
          <a:off x="1205506" y="44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two  dataset provided "cup98LRN.txt“( training data) and "cup98VAL.txt“(test data) where both have more than 95K records and around 481 features.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5506" y="446"/>
        <a:ext cx="7781897" cy="1043728"/>
      </dsp:txXfrm>
    </dsp:sp>
    <dsp:sp modelId="{2CF39D40-D3F0-4AF0-9ED1-6F525A346405}">
      <dsp:nvSpPr>
        <dsp:cNvPr id="0" name=""/>
        <dsp:cNvSpPr/>
      </dsp:nvSpPr>
      <dsp:spPr>
        <a:xfrm>
          <a:off x="0" y="1305106"/>
          <a:ext cx="8987404" cy="1043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2B171-8D0A-446E-9598-253E2332C14B}">
      <dsp:nvSpPr>
        <dsp:cNvPr id="0" name=""/>
        <dsp:cNvSpPr/>
      </dsp:nvSpPr>
      <dsp:spPr>
        <a:xfrm>
          <a:off x="315727" y="1539945"/>
          <a:ext cx="574050" cy="5740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2A9AF-FDFB-4AD3-A46F-AA6269B66EE3}">
      <dsp:nvSpPr>
        <dsp:cNvPr id="0" name=""/>
        <dsp:cNvSpPr/>
      </dsp:nvSpPr>
      <dsp:spPr>
        <a:xfrm>
          <a:off x="1205506" y="130510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includes geolocation, occupation, income status, gender , relationship status and much more relevant information in details.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5506" y="1305106"/>
        <a:ext cx="7781897" cy="1043728"/>
      </dsp:txXfrm>
    </dsp:sp>
    <dsp:sp modelId="{60048047-4199-401C-B16E-293C71631B88}">
      <dsp:nvSpPr>
        <dsp:cNvPr id="0" name=""/>
        <dsp:cNvSpPr/>
      </dsp:nvSpPr>
      <dsp:spPr>
        <a:xfrm>
          <a:off x="0" y="2609766"/>
          <a:ext cx="8987404" cy="1043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C6D44-9CC4-436E-99C8-2FFDB65F7573}">
      <dsp:nvSpPr>
        <dsp:cNvPr id="0" name=""/>
        <dsp:cNvSpPr/>
      </dsp:nvSpPr>
      <dsp:spPr>
        <a:xfrm>
          <a:off x="315727" y="2844605"/>
          <a:ext cx="574050" cy="57405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4D432-B44F-4111-B2B6-D342DCEF1896}">
      <dsp:nvSpPr>
        <dsp:cNvPr id="0" name=""/>
        <dsp:cNvSpPr/>
      </dsp:nvSpPr>
      <dsp:spPr>
        <a:xfrm>
          <a:off x="1205506" y="260976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target columns for classification and regression problems are TARGET_B and TARGET_D respectively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5506" y="2609766"/>
        <a:ext cx="7781897" cy="1043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12C6-40C4-4568-9FE1-53E49ECBE306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DC084-EFE8-496B-B9DE-566137C765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70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DC084-EFE8-496B-B9DE-566137C7652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15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8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38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2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26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48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5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4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1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4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0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9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3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6D82-8ECC-40AD-93A2-911B6D2C7DB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ED30DE-091E-4C36-8BDF-D6C7B6EE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25286"/>
            <a:ext cx="8915399" cy="2262781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Marketing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34046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project using KDD CUP 1998 data.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-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Saurav Anand </a:t>
            </a:r>
          </a:p>
        </p:txBody>
      </p:sp>
    </p:spTree>
    <p:extLst>
      <p:ext uri="{BB962C8B-B14F-4D97-AF65-F5344CB8AC3E}">
        <p14:creationId xmlns:p14="http://schemas.microsoft.com/office/powerpoint/2010/main" val="368612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Issues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xmlns="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xmlns="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xmlns="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xmlns="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xmlns="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xmlns="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xmlns="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xmlns="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xmlns="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xmlns="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xmlns="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xmlns="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xmlns="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xmlns="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xmlns="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xmlns="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xmlns="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xmlns="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xmlns="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xmlns="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xmlns="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xmlns="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xmlns="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xmlns="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63" name="Freeform 11">
            <a:extLst>
              <a:ext uri="{FF2B5EF4-FFF2-40B4-BE49-F238E27FC236}">
                <a16:creationId xmlns:a16="http://schemas.microsoft.com/office/drawing/2014/main" xmlns="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062" y="2133600"/>
            <a:ext cx="8591256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lot of columns where blank values are present and they refer to a category like in MAILCODE, NOEXCH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blank values nut they need to be replaced with value N ( which refers to N 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takes 4 values. Male, Female, Unknown and A. The A value is a mistake as it takes one (1) value. It will be replaced accordingly.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column has value 0 which doesn’t make sense.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columns , I have replaced the null values with the mean.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704" y="601039"/>
            <a:ext cx="8803248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 input and  TARGET_B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7" y="1394859"/>
            <a:ext cx="10685137" cy="4375863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10356627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input and TARGET_B (continued)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394860"/>
            <a:ext cx="10356627" cy="4375863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10466795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 input and  TARGET_B (continued)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473782"/>
            <a:ext cx="10345610" cy="4420242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A7DA8593-5BA7-45F3-B447-37FB2B9F7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645106"/>
            <a:ext cx="11193909" cy="125989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some numerical columns with donation amount (TARGET_D)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35CBF17-C0BF-49C1-8FB7-B43A3545D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2080486"/>
            <a:ext cx="5762593" cy="381236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935" y="2080486"/>
            <a:ext cx="5519451" cy="3812366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xmlns="" id="{F5147F3F-3E4A-4255-8C92-856618C47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9073237B-D536-4B4C-8928-3510CB0F89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1084136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some numerical columns with donation amount (TARGET_D) continued..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88B1383-B33A-45D9-AF5F-DD1522135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7" y="2006100"/>
            <a:ext cx="5576983" cy="376462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94" y="2006100"/>
            <a:ext cx="5576982" cy="3764622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xmlns="" id="{ADD2565E-493E-4545-99C0-2F033FAF9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2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35" y="1059872"/>
            <a:ext cx="3012216" cy="4851349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Threshold technique to remove constant features 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columns with constant values ADATE_5 and ADATE_15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columns with quasi constant ( threshold = 0.01 ) which means it will find columns with 99 % same data. The columns are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'PUBPHOTO','ADATE_2','ADATE_3','ADATE_5','ADATE_6','ADATE_14','ADATE_15','ADATE_20','ADATE_24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columns with constant value RFA_2R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columns with quasi constant ( threshold = 0.01 ) are 'NOEXCH', 'RECPGVG', 'MAJOR', 'HOMEE', 'PLATES', 'RFA_2R‘.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constant features were dropped from the dataset.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1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was performed to find the relationship between categorical input features and the TARGET_B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finding the relationship , we used the SelectKBest to get the top 10 categorical features which are strongly related to the  TARGET_B.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10 features were 'RECINHSE', 'RECP3', 'SOLIH', 'GEOCODE', 'GARDENIN', 'WALKER', 'LIFESRC', 'PEPSTRFL', 'RFA_2', 'RFA_2A</a:t>
            </a:r>
          </a:p>
        </p:txBody>
      </p:sp>
    </p:spTree>
    <p:extLst>
      <p:ext uri="{BB962C8B-B14F-4D97-AF65-F5344CB8AC3E}">
        <p14:creationId xmlns:p14="http://schemas.microsoft.com/office/powerpoint/2010/main" val="418118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Kendall rank correlation 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Kendall rank statistical test is chosen because of the following reasons:-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the variables where target is categorical and input features is numerical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outliers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assume any specific distribution of the data( non- parametric test).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30 features were selected which showed high correlation with the target.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9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Classification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have already reduced the number of features in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Now our challenge is that the TARGET_B is </a:t>
            </a:r>
            <a:r>
              <a:rPr lang="en-IN" b="1" dirty="0"/>
              <a:t>highly imbalanced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Class 0 -&gt; 95 % of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Class 1 -&gt; 5% of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Our model of choice will be boosting algorithms like Xgboost, </a:t>
            </a:r>
            <a:r>
              <a:rPr lang="en-IN" dirty="0" err="1"/>
              <a:t>LightGBM</a:t>
            </a:r>
            <a:r>
              <a:rPr lang="en-IN" dirty="0"/>
              <a:t> and </a:t>
            </a:r>
            <a:r>
              <a:rPr lang="en-IN" dirty="0" err="1"/>
              <a:t>Catboost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81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66DD2F-FBF5-41CE-A3F4-565352D95D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46FCE2B-F2D2-466E-B0AA-8E341DB49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2BD31C98-199A-4722-A1A5-4393A43E7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8AA9D09-AEAE-6891-A915-BD4295EA3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00058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935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889" y="1059872"/>
            <a:ext cx="3212216" cy="4851349"/>
          </a:xfrm>
        </p:spPr>
        <p:txBody>
          <a:bodyPr>
            <a:norm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scale_pos_weight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hyperparameter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the three algorithm uses the </a:t>
            </a:r>
            <a:r>
              <a:rPr lang="en-US" dirty="0" err="1"/>
              <a:t>scale_pos_weight</a:t>
            </a:r>
            <a:r>
              <a:rPr lang="en-US" dirty="0"/>
              <a:t> parameter for handling the imbalance class. These are the characteristics of this hyper parameter.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scale_pos_weight</a:t>
            </a:r>
            <a:r>
              <a:rPr lang="en-US" dirty="0"/>
              <a:t> is 1 by default.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Both major class and minority class get the same weight- </a:t>
            </a:r>
            <a:r>
              <a:rPr lang="en-US" dirty="0" err="1"/>
              <a:t>scale_pos_weight</a:t>
            </a:r>
            <a:r>
              <a:rPr lang="en-US" dirty="0"/>
              <a:t> = </a:t>
            </a:r>
            <a:r>
              <a:rPr lang="en-US" dirty="0" err="1"/>
              <a:t>total_majority_examples</a:t>
            </a:r>
            <a:r>
              <a:rPr lang="en-US" dirty="0"/>
              <a:t> / </a:t>
            </a:r>
            <a:r>
              <a:rPr lang="en-US" dirty="0" err="1"/>
              <a:t>total_minority_examples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our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of negative values :- 90569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of positive values :- 4843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scale_pos_weight</a:t>
            </a:r>
            <a:r>
              <a:rPr lang="en-US" dirty="0"/>
              <a:t> = 90669/4843 = 18.7 ( 19 )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54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66DD2F-FBF5-41CE-A3F4-565352D95D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with default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scale_pos_weight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46FCE2B-F2D2-466E-B0AA-8E341DB49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2BD31C98-199A-4722-A1A5-4393A43E7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1694870" y="2348991"/>
            <a:ext cx="7512019" cy="3182983"/>
          </a:xfrm>
          <a:prstGeom prst="rect">
            <a:avLst/>
          </a:prstGeom>
        </p:spPr>
        <p:txBody>
          <a:bodyPr/>
          <a:lstStyle/>
          <a:p>
            <a:pPr defTabSz="384048">
              <a:spcAft>
                <a:spcPts val="600"/>
              </a:spcAft>
            </a:pPr>
            <a:r>
              <a:rPr lang="en-IN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got the following results :- </a:t>
            </a:r>
          </a:p>
          <a:p>
            <a:pPr defTabSz="384048">
              <a:spcAft>
                <a:spcPts val="600"/>
              </a:spcAft>
            </a:pPr>
            <a:endParaRPr lang="en-IN" sz="15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97" y="2794906"/>
            <a:ext cx="4655858" cy="1811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897" y="5050077"/>
            <a:ext cx="5619423" cy="5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36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A7DA8593-5BA7-45F3-B447-37FB2B9F7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01" y="645106"/>
            <a:ext cx="4389118" cy="12598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Optuna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tuned Hyperparameters    (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scale_pos_weight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12)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5CBF17-C0BF-49C1-8FB7-B43A3545D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35" y="2706477"/>
            <a:ext cx="4110063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Mathematically ,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scale_pos_weight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19 (checking with values close to it)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Optuna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hyperparameter , which gives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scale_pos_weight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12.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parameters after tuning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38" y="1024531"/>
            <a:ext cx="6768842" cy="29966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38" y="4335581"/>
            <a:ext cx="6768842" cy="875397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xmlns="" id="{F5147F3F-3E4A-4255-8C92-856618C47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56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384" y="390723"/>
            <a:ext cx="500242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Optuna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tuned Hyperparameters with 10 CV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53" y="2007032"/>
            <a:ext cx="6953577" cy="3484265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7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66DD2F-FBF5-41CE-A3F4-565352D95D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LGBM with default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scale_pos_weight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46FCE2B-F2D2-466E-B0AA-8E341DB49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2BD31C98-199A-4722-A1A5-4393A43E7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33" y="2222983"/>
            <a:ext cx="6661040" cy="2697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015" y="5316433"/>
            <a:ext cx="6802297" cy="5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5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75CD74B-9CE8-4F20-A3E4-A22A7F0360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10081286" cy="1280890"/>
          </a:xfrm>
        </p:spPr>
        <p:txBody>
          <a:bodyPr>
            <a:norm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Optuna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scaled_pos_weight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9C44665-BECF-4482-A00C-E4BE2A87DC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20398C1D-D011-4BA8-AC81-E829677B87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2098925" y="1338096"/>
            <a:ext cx="9116248" cy="238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384048">
              <a:spcAft>
                <a:spcPts val="600"/>
              </a:spcAft>
            </a:pP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hyperparameters: {'</a:t>
            </a:r>
            <a:r>
              <a:rPr lang="en-IN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boosting_type</a:t>
            </a: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'dart', 'lambda_l1': 0.0007471005101563267, 'lambda_l2': 0.013891035449242169, '</a:t>
            </a:r>
            <a:r>
              <a:rPr lang="en-IN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num_leaves</a:t>
            </a: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85, '</a:t>
            </a:r>
            <a:r>
              <a:rPr lang="en-IN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max_depth</a:t>
            </a: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3, '</a:t>
            </a:r>
            <a:r>
              <a:rPr lang="en-IN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learning_rate</a:t>
            </a: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0.05785019188245648, '</a:t>
            </a:r>
            <a:r>
              <a:rPr lang="en-IN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min_child_samples</a:t>
            </a: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37, 'subsample': 0.685574858321353, '</a:t>
            </a:r>
            <a:r>
              <a:rPr lang="en-IN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colsample_bytree</a:t>
            </a: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0.9454764722329667, '</a:t>
            </a:r>
            <a:r>
              <a:rPr lang="en-IN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n_estimators</a:t>
            </a: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848, '</a:t>
            </a:r>
            <a:r>
              <a:rPr lang="en-IN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scale_pos_weight</a:t>
            </a: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12, '</a:t>
            </a:r>
            <a:r>
              <a:rPr lang="en-IN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min_split_gain</a:t>
            </a: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1.1829091438181025e-06, '</a:t>
            </a:r>
            <a:r>
              <a:rPr lang="en-IN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cat_smooth</a:t>
            </a:r>
            <a:r>
              <a:rPr lang="en-IN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2.841266138545274e-08, 'cat_l2': 0.06162920478153111}</a:t>
            </a:r>
          </a:p>
          <a:p>
            <a:pPr>
              <a:spcAft>
                <a:spcPts val="600"/>
              </a:spcAft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89" y="3892366"/>
            <a:ext cx="7595920" cy="1915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89" y="6023473"/>
            <a:ext cx="4754719" cy="4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23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/>
              <a:t>Xgboost Optuna tuned model is selected for the prediction for the test set.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This model has better roc_auc curve than others.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All the methods performed pretty average.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With better Feature engineering and experimenting with other models can improve the results more. </a:t>
            </a:r>
          </a:p>
        </p:txBody>
      </p:sp>
    </p:spTree>
    <p:extLst>
      <p:ext uri="{BB962C8B-B14F-4D97-AF65-F5344CB8AC3E}">
        <p14:creationId xmlns:p14="http://schemas.microsoft.com/office/powerpoint/2010/main" val="1258981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Next Steps 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/>
              <a:t>With the help of the classifier model, predictions is made to check which persons have donated on the test data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Please note that we need to pre-process the test data exactly same as the train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This data will be filtered.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Then on the filtered data, we will use the regression model to check the donated money.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7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on the test data 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column predicted for the test data is named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IsDonated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IsDonated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has the following value count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class 0 -&gt; 87926 ( people not donated)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class 1 -&gt; 8441 ( people who have donated)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target the 8441 people who have donated and have to predict how much amount they have predicted ( regression problem).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7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for the Regression task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same cleaned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( selected features) used for the classification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the filtered data with people who have donated the amount.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TARGET_B column from the training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Xgboost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with the same parameters used for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similar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predictions.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predictions were stored as "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Predicted_AMOUNT_Donated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6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400">
              <a:srgbClr val="E9EFD7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66DD2F-FBF5-41CE-A3F4-565352D95D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PARALYZED VETERANS OF AMERICA (PVA)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46FCE2B-F2D2-466E-B0AA-8E341DB49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2BD31C98-199A-4722-A1A5-4393A43E7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7AC66D5-81CA-5D53-8D5F-8BA5F4AC3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62478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381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35" y="1059872"/>
            <a:ext cx="3348070" cy="4851349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of the predicted amount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   8441.000000 ( Total no of people who donated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      14.302376   ( Average amount donated)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5.383672    ( Standard deviation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        5.231349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        12.918017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       13.427476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        14.421945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      140.110321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Total_predicted_donations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120706.3</a:t>
            </a:r>
          </a:p>
        </p:txBody>
      </p:sp>
    </p:spTree>
    <p:extLst>
      <p:ext uri="{BB962C8B-B14F-4D97-AF65-F5344CB8AC3E}">
        <p14:creationId xmlns:p14="http://schemas.microsoft.com/office/powerpoint/2010/main" val="1015406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Envelope strategy 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Stats &amp; Costs: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donation stats (mean, standard deviation) and envelope costs ($5 and $1).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Donations: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simulated donations based on defined statistics.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Calculation: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profit by summing donations and deducting envelope costs.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Optimization: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the  target numbers for each envelope iteratively to maximize profit.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Printed the  optimal numbers and maximum achieved profit.</a:t>
            </a:r>
          </a:p>
        </p:txBody>
      </p:sp>
    </p:spTree>
    <p:extLst>
      <p:ext uri="{BB962C8B-B14F-4D97-AF65-F5344CB8AC3E}">
        <p14:creationId xmlns:p14="http://schemas.microsoft.com/office/powerpoint/2010/main" val="4214808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B249B82-0445-7660-9BF1-15F91F199CAF}"/>
              </a:ext>
            </a:extLst>
          </p:cNvPr>
          <p:cNvSpPr txBox="1">
            <a:spLocks/>
          </p:cNvSpPr>
          <p:nvPr/>
        </p:nvSpPr>
        <p:spPr>
          <a:xfrm>
            <a:off x="1219653" y="946778"/>
            <a:ext cx="3434643" cy="263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Envelope strategy continued 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xmlns="" id="{3DB5F29A-59D1-28F7-E2FC-7DE6DC2AA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914" y="2049468"/>
            <a:ext cx="7100269" cy="15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50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Improvements 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in-depth analysis of data to improve the quality related to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Experimenting with different feature selection technique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with other models  or blending the boosting models with appropriate weights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approach will definitely improve the overall performance of the 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09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xmlns="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xmlns="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xmlns="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xmlns="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xmlns="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xmlns="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xmlns="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xmlns="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xmlns="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xmlns="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xmlns="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xmlns="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xmlns="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xmlns="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xmlns="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xmlns="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xmlns="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xmlns="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xmlns="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xmlns="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xmlns="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xmlns="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xmlns="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xmlns="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xmlns="" id="{5BD23F8E-2E78-4C84-8EFB-FE6C8ACB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57ABABA7-0420-4200-9B65-1C1967CE9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7A03E380-9CD1-4ABA-A763-9F9D252B8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xmlns="" id="{66E01B84-4C2B-4DE5-90C8-9C4001A75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xmlns="" id="{64CE5A7A-D5C5-4FE5-860C-0B5748FD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xmlns="" id="{016A7D2A-6EEA-47B8-A763-7D82E41B3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xmlns="" id="{E758F6E7-6DEC-48D0-ACB1-E5E26B13E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xmlns="" id="{B56657FF-C027-42E7-859B-902929B6F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xmlns="" id="{79047F2A-5978-46C6-B3A2-54AAC2136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xmlns="" id="{F3BE8FD1-0A72-4640-AC7A-2E057273F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xmlns="" id="{752FC782-A372-4D11-B20D-958955E56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xmlns="" id="{AA00B2F1-BEE2-444A-8249-C8E3212C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xmlns="" id="{E7F5747E-514B-4CF7-B6B0-DAD7149097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xmlns="" id="{931614BB-1593-40ED-8113-2BD11870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xmlns="" id="{2691871F-F15C-4E19-BC9C-78E5748D7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xmlns="" id="{8576F020-8157-45CE-B1D9-6FA47AFEB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0674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966DD2F-FBF5-41CE-A3F4-565352D95D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46FCE2B-F2D2-466E-B0AA-8E341DB49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xmlns="" id="{2BD31C98-199A-4722-A1A5-4393A43E7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3289A148-3834-70ED-7D6B-8C380DE5B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6120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10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030214-227F-42DB-9282-BBA6AF8D9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features 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0D7A9289-BAD1-4A78-979F-A655C886D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 which has less business impact like "ZIP", "CONTROLN", "TCODE","ODATEDW“ are removed.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Removing Features with high cardinality ( unique count &gt;20)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a)  'OSOURCE', 'STATE', 'MDMAUD’, 'CLUSTER’,   	'RFA_3', 'RFA_4', 'RFA_5’, 	'RFA_6’,    'RFA_7’, 	'RFA_8', 'RFA_9’, 	'RFA_10', 'RFA_11', 'RFA_12’, 	'RFA_13’, 	'RFA_14', 'RFA_15', 'RFA_16', 'RFA_17’, 	'RFA_18', 'RFA_19', 'RFA_20', 'RFA_21’, 	'RFA_22’, 	'RFA_23', 'RFA_24‘ are removed.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b)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dimensionality of the data.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	c)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Avoid Excessive use of memory.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	d)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the feature space by removing high 		cardinality features can improve interpretability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6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491B121-12B5-4977-A064-636AB0B9B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TARGET_B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ED05F70-AB3E-4472-B26B-EFE6A5A59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2" y="1575412"/>
            <a:ext cx="9558398" cy="4340646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21F6BE39-9E37-45F0-B10C-92305CFB7C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9073237B-D536-4B4C-8928-3510CB0F89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6577841" cy="125989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TARGET_D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B1383-B33A-45D9-AF5F-DD1522135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07" y="1697061"/>
            <a:ext cx="5660728" cy="407366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48" y="1697061"/>
            <a:ext cx="5392252" cy="4073661"/>
          </a:xfrm>
          <a:prstGeom prst="rect">
            <a:avLst/>
          </a:prstGeom>
        </p:spPr>
      </p:pic>
      <p:sp>
        <p:nvSpPr>
          <p:cNvPr id="19" name="Freeform 11">
            <a:extLst>
              <a:ext uri="{FF2B5EF4-FFF2-40B4-BE49-F238E27FC236}">
                <a16:creationId xmlns:a16="http://schemas.microsoft.com/office/drawing/2014/main" xmlns="" id="{ADD2565E-493E-4545-99C0-2F033FAF9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651" y="2179295"/>
            <a:ext cx="2454052" cy="30293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lot of columns with the missing values for both categorical and numerical columns.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columns Age, NUMCHLD, INCOME, WEALTH1, MBCRAFT,MBGARDEN,MBBOOKS,MBCOLECT,MAGFAML,MAGFEM,MAGMALE,PUBGARDN,PUBCULIN,PUBHLTH,PUBDOITY,PUBNEWFN,PUBPHOTO,PUBOPP, WEALTH2,MSA,ADI,DMA, ADATE_3 to ADATE_24 , NEXTDATE and TIMELAG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RDATE columns have more than 90 percent of the missing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RAMNT columns have more than 85% of the missing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A_DATE columns have high percentage of missing data, some of them are as high as 70 %.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columns with the high percentage of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132354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2EC7880-C5D9-40A8-A6B0-3198AD07AD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4543A62-A2AB-454A-878E-D3D9190D5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After the calculation of the five  point summary , we got the idea about the distribution of the 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data are right skewed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xmlns="" id="{50553464-41F1-4160-9D02-7C5EC7013B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03" y="838148"/>
            <a:ext cx="7440433" cy="41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07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</TotalTime>
  <Words>1340</Words>
  <Application>Microsoft Office PowerPoint</Application>
  <PresentationFormat>Widescreen</PresentationFormat>
  <Paragraphs>134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Direct Marketing Campaign</vt:lpstr>
      <vt:lpstr>Business Goals</vt:lpstr>
      <vt:lpstr>PARALYZED VETERANS OF AMERICA (PVA)</vt:lpstr>
      <vt:lpstr>Dataset</vt:lpstr>
      <vt:lpstr>Removing features </vt:lpstr>
      <vt:lpstr>TARGET_B Analysis</vt:lpstr>
      <vt:lpstr>Analysis of TARGET_D</vt:lpstr>
      <vt:lpstr>Missing Values </vt:lpstr>
      <vt:lpstr>Descriptive Statistics </vt:lpstr>
      <vt:lpstr>Data Quality Issues </vt:lpstr>
      <vt:lpstr>Relationship between  input and  TARGET_B</vt:lpstr>
      <vt:lpstr>Relationship between input and TARGET_B (continued)</vt:lpstr>
      <vt:lpstr>Relationship between  input and  TARGET_B (continued)</vt:lpstr>
      <vt:lpstr>Analysis of some numerical columns with donation amount (TARGET_D)</vt:lpstr>
      <vt:lpstr>Analysis of some numerical columns with donation amount (TARGET_D) continued..</vt:lpstr>
      <vt:lpstr>Variance Threshold technique to remove constant features </vt:lpstr>
      <vt:lpstr>Chi-Square Test</vt:lpstr>
      <vt:lpstr>Kendall rank correlation </vt:lpstr>
      <vt:lpstr>Model Building Classification</vt:lpstr>
      <vt:lpstr>scale_pos_weight hyperparameter</vt:lpstr>
      <vt:lpstr>Xgboost with default scale_pos_weight (GridSearch)</vt:lpstr>
      <vt:lpstr>Xgboost with Optuna tuned Hyperparameters    ( scale_pos_weight': 12)</vt:lpstr>
      <vt:lpstr>Xgboost with Optuna tuned Hyperparameters with 10 CV</vt:lpstr>
      <vt:lpstr>LGBM with default scale_pos_weight</vt:lpstr>
      <vt:lpstr>LightGBM with Optuna Hyperparameters (scaled_pos_weight =12)</vt:lpstr>
      <vt:lpstr>Model Selection</vt:lpstr>
      <vt:lpstr>Next Steps </vt:lpstr>
      <vt:lpstr>Prediction on the test data </vt:lpstr>
      <vt:lpstr>Data Preparation for the Regression task</vt:lpstr>
      <vt:lpstr>Descriptive statistics of the predicted amount</vt:lpstr>
      <vt:lpstr>Optimizing Envelope strategy </vt:lpstr>
      <vt:lpstr>PowerPoint Presentation</vt:lpstr>
      <vt:lpstr>Further Improvements </vt:lpstr>
      <vt:lpstr>Questions 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Marketing Campaign</dc:title>
  <dc:creator>Microsoft account</dc:creator>
  <cp:lastModifiedBy>Microsoft account</cp:lastModifiedBy>
  <cp:revision>45</cp:revision>
  <dcterms:created xsi:type="dcterms:W3CDTF">2024-05-13T18:32:28Z</dcterms:created>
  <dcterms:modified xsi:type="dcterms:W3CDTF">2024-05-14T14:34:31Z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ce33f7-04c0-4596-9b71-ba8617e88451_Enabled">
    <vt:lpwstr>true</vt:lpwstr>
  </property>
  <property fmtid="{D5CDD505-2E9C-101B-9397-08002B2CF9AE}" pid="3" name="MSIP_Label_0bce33f7-04c0-4596-9b71-ba8617e88451_SetDate">
    <vt:lpwstr>2024-05-14T13:02:19Z</vt:lpwstr>
  </property>
  <property fmtid="{D5CDD505-2E9C-101B-9397-08002B2CF9AE}" pid="4" name="MSIP_Label_0bce33f7-04c0-4596-9b71-ba8617e88451_Method">
    <vt:lpwstr>Privileged</vt:lpwstr>
  </property>
  <property fmtid="{D5CDD505-2E9C-101B-9397-08002B2CF9AE}" pid="5" name="MSIP_Label_0bce33f7-04c0-4596-9b71-ba8617e88451_Name">
    <vt:lpwstr>0bce33f7-04c0-4596-9b71-ba8617e88451</vt:lpwstr>
  </property>
  <property fmtid="{D5CDD505-2E9C-101B-9397-08002B2CF9AE}" pid="6" name="MSIP_Label_0bce33f7-04c0-4596-9b71-ba8617e88451_SiteId">
    <vt:lpwstr>3a15904d-3fd9-4256-a753-beb05cdf0c6d</vt:lpwstr>
  </property>
  <property fmtid="{D5CDD505-2E9C-101B-9397-08002B2CF9AE}" pid="7" name="MSIP_Label_0bce33f7-04c0-4596-9b71-ba8617e88451_ActionId">
    <vt:lpwstr>506040ff-c891-449a-a9cc-8948056aa5ec</vt:lpwstr>
  </property>
  <property fmtid="{D5CDD505-2E9C-101B-9397-08002B2CF9AE}" pid="8" name="MSIP_Label_0bce33f7-04c0-4596-9b71-ba8617e88451_ContentBits">
    <vt:lpwstr>0</vt:lpwstr>
  </property>
</Properties>
</file>