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61" r:id="rId3"/>
    <p:sldId id="259" r:id="rId4"/>
    <p:sldId id="260" r:id="rId5"/>
    <p:sldId id="262" r:id="rId6"/>
    <p:sldId id="268" r:id="rId7"/>
    <p:sldId id="270" r:id="rId8"/>
    <p:sldId id="271" r:id="rId9"/>
    <p:sldId id="263" r:id="rId10"/>
    <p:sldId id="264" r:id="rId11"/>
    <p:sldId id="272" r:id="rId12"/>
    <p:sldId id="265" r:id="rId13"/>
    <p:sldId id="266" r:id="rId14"/>
    <p:sldId id="267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v" initials="S" lastIdx="1" clrIdx="0">
    <p:extLst>
      <p:ext uri="{19B8F6BF-5375-455C-9EA6-DF929625EA0E}">
        <p15:presenceInfo xmlns:p15="http://schemas.microsoft.com/office/powerpoint/2012/main" userId="S::saurav9801583979@iitkgp.ac.in::a3f73963-75f2-4952-970c-d98a625a3d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6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98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910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195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173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6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0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0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9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7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9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oftware/tokensreg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521784"/>
          </a:xfrm>
        </p:spPr>
        <p:txBody>
          <a:bodyPr>
            <a:normAutofit/>
          </a:bodyPr>
          <a:lstStyle/>
          <a:p>
            <a:r>
              <a:rPr lang="en-US" sz="6600" b="1" dirty="0"/>
              <a:t>Search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 based on covid-19 dataset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1545E-112A-4448-B983-D451BC4C2874}"/>
              </a:ext>
            </a:extLst>
          </p:cNvPr>
          <p:cNvSpPr txBox="1"/>
          <p:nvPr/>
        </p:nvSpPr>
        <p:spPr>
          <a:xfrm>
            <a:off x="5376426" y="600569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Saurav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BB69B-DE1A-47A0-8D79-D6D8493FEFDA}"/>
              </a:ext>
            </a:extLst>
          </p:cNvPr>
          <p:cNvSpPr txBox="1"/>
          <p:nvPr/>
        </p:nvSpPr>
        <p:spPr>
          <a:xfrm>
            <a:off x="5463098" y="639098"/>
            <a:ext cx="471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</a:schemeClr>
                </a:solidFill>
              </a:rPr>
              <a:t>HCL ASSIGNMENT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FA6F-AD3D-4FBE-B0B0-CBB2218E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2. Query search using the 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0933-D6C4-4C9F-80B7-5AAB8A32F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133" y="1484842"/>
            <a:ext cx="4396339" cy="360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Used sqllite3 in python</a:t>
            </a:r>
          </a:p>
          <a:p>
            <a:r>
              <a:rPr lang="en-IN" b="1" dirty="0"/>
              <a:t>Created a database named “covid19”</a:t>
            </a:r>
          </a:p>
          <a:p>
            <a:r>
              <a:rPr lang="en-IN" b="1" dirty="0"/>
              <a:t>Converted CSV files into tables.</a:t>
            </a:r>
          </a:p>
          <a:p>
            <a:r>
              <a:rPr lang="en-IN" b="1" dirty="0"/>
              <a:t>Based on the parameters we  generated corresponding SQL query. </a:t>
            </a:r>
          </a:p>
          <a:p>
            <a:r>
              <a:rPr lang="en-IN" b="1" dirty="0"/>
              <a:t>Done the query search using SQLlite3 in python from the database.</a:t>
            </a:r>
          </a:p>
        </p:txBody>
      </p:sp>
      <p:pic>
        <p:nvPicPr>
          <p:cNvPr id="4098" name="Picture 2" descr="sqlite3 - File Exchange - MATLAB Central">
            <a:extLst>
              <a:ext uri="{FF2B5EF4-FFF2-40B4-BE49-F238E27FC236}">
                <a16:creationId xmlns:a16="http://schemas.microsoft.com/office/drawing/2014/main" id="{CD7FA173-3880-4B5A-83F8-411011A8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83" y="1484843"/>
            <a:ext cx="4396339" cy="360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3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For Example! - Buy this stock illustration and explore similar  illustrations at Adobe Stock | Adobe Stock">
            <a:extLst>
              <a:ext uri="{FF2B5EF4-FFF2-40B4-BE49-F238E27FC236}">
                <a16:creationId xmlns:a16="http://schemas.microsoft.com/office/drawing/2014/main" id="{068CD7D9-3BCE-41DA-BBB4-4C43051D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6" y="452718"/>
            <a:ext cx="7241137" cy="13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185E7-502D-40EC-849E-CC96D2E6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85" y="1862667"/>
            <a:ext cx="8946541" cy="49953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state having maximum number of cases in China?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Parameters: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{'query': 'state having maximum number of cases in China?',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'Place': {'no_match': [], 'states': [], 'countries': ['china']},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'Time Duration': {'begin': '2020-01-01', 'end': '2020-12-31'},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'Case Type': 'confirm',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'Function Type': 'maximum',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'Operation Type': 'state’}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SQL Query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SELECT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 FROM (SELECT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, (MAX(sum)-MIN(sum)) as cases FROM (SELECT Date,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, SUM(Confirmed) as sum FROM timeseries WHERE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Country_Region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 = 'China' AND Date BETWEEN '2020-01-01' AND '2020-12-31' GROUP BY Date,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) GROUP BY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) WHERE cases = (SELECT MAX(cases) from (SELECT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, (MAX(sum)-MIN(sum)) as cases FROM (SELECT Date,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, SUM(Confirmed) as sum FROM timeseries WHERE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Country_Region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 = 'China' AND Date BETWEEN '2020-01-01' AND '2020-12-31' GROUP BY Date,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) GROUP BY </a:t>
            </a:r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Province_State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rial Black" panose="020B0A04020102020204" pitchFamily="34" charset="0"/>
              </a:rPr>
              <a:t>Answer: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Hubei</a:t>
            </a:r>
            <a:endParaRPr lang="en-IN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0A73-4DF6-4C54-8B02-54765566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Results: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31F927-B0AA-4F55-AD2F-A58352C6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936978"/>
            <a:ext cx="9404723" cy="5311421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b="1" dirty="0"/>
              <a:t>total number of cases found in Colombia till </a:t>
            </a:r>
            <a:r>
              <a:rPr lang="en-US" b="1" dirty="0" err="1"/>
              <a:t>july</a:t>
            </a:r>
            <a:r>
              <a:rPr lang="en-US" b="1" dirty="0"/>
              <a:t>?</a:t>
            </a:r>
          </a:p>
          <a:p>
            <a:r>
              <a:rPr lang="en-US" b="1" dirty="0">
                <a:solidFill>
                  <a:srgbClr val="FFC000"/>
                </a:solidFill>
              </a:rPr>
              <a:t>{'Place': {'</a:t>
            </a:r>
            <a:r>
              <a:rPr lang="en-US" b="1" dirty="0" err="1">
                <a:solidFill>
                  <a:srgbClr val="FFC000"/>
                </a:solidFill>
              </a:rPr>
              <a:t>no_match</a:t>
            </a:r>
            <a:r>
              <a:rPr lang="en-US" b="1" dirty="0">
                <a:solidFill>
                  <a:srgbClr val="FFC000"/>
                </a:solidFill>
              </a:rPr>
              <a:t>': [], 'states': [], 'countries': ['</a:t>
            </a:r>
            <a:r>
              <a:rPr lang="en-US" b="1" dirty="0" err="1">
                <a:solidFill>
                  <a:srgbClr val="FFC000"/>
                </a:solidFill>
              </a:rPr>
              <a:t>colombia</a:t>
            </a:r>
            <a:r>
              <a:rPr lang="en-US" b="1" dirty="0">
                <a:solidFill>
                  <a:srgbClr val="FFC000"/>
                </a:solidFill>
              </a:rPr>
              <a:t>']},</a:t>
            </a:r>
          </a:p>
          <a:p>
            <a:r>
              <a:rPr lang="en-US" b="1" dirty="0">
                <a:solidFill>
                  <a:srgbClr val="FFC000"/>
                </a:solidFill>
              </a:rPr>
              <a:t>  'Time Duration': {'begin': '2020-07-01', 'end': '2020-07-31'},</a:t>
            </a:r>
          </a:p>
          <a:p>
            <a:r>
              <a:rPr lang="en-US" b="1" dirty="0">
                <a:solidFill>
                  <a:srgbClr val="FFC000"/>
                </a:solidFill>
              </a:rPr>
              <a:t>  'Case Type': 'confirm',</a:t>
            </a:r>
          </a:p>
          <a:p>
            <a:r>
              <a:rPr lang="en-US" b="1" dirty="0">
                <a:solidFill>
                  <a:srgbClr val="FFC000"/>
                </a:solidFill>
              </a:rPr>
              <a:t>  'Function Type': 'sum',</a:t>
            </a:r>
          </a:p>
          <a:p>
            <a:r>
              <a:rPr lang="en-US" b="1" dirty="0">
                <a:solidFill>
                  <a:srgbClr val="FFC000"/>
                </a:solidFill>
              </a:rPr>
              <a:t>  'Operation Type': 'cases'}</a:t>
            </a:r>
          </a:p>
          <a:p>
            <a:r>
              <a:rPr lang="en-US" b="1" dirty="0">
                <a:solidFill>
                  <a:srgbClr val="FF0000"/>
                </a:solidFill>
              </a:rPr>
              <a:t>193499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total number of deaths in world?</a:t>
            </a:r>
          </a:p>
          <a:p>
            <a:r>
              <a:rPr lang="en-US" b="1" dirty="0">
                <a:solidFill>
                  <a:srgbClr val="FFC000"/>
                </a:solidFill>
              </a:rPr>
              <a:t>{'Place': {'</a:t>
            </a:r>
            <a:r>
              <a:rPr lang="en-US" b="1" dirty="0" err="1">
                <a:solidFill>
                  <a:srgbClr val="FFC000"/>
                </a:solidFill>
              </a:rPr>
              <a:t>no_match</a:t>
            </a:r>
            <a:r>
              <a:rPr lang="en-US" b="1" dirty="0">
                <a:solidFill>
                  <a:srgbClr val="FFC000"/>
                </a:solidFill>
              </a:rPr>
              <a:t>': [], 'states': [], 'countries': []},</a:t>
            </a:r>
          </a:p>
          <a:p>
            <a:r>
              <a:rPr lang="en-US" b="1" dirty="0">
                <a:solidFill>
                  <a:srgbClr val="FFC000"/>
                </a:solidFill>
              </a:rPr>
              <a:t> 'Time Duration': {'begin': '2020-01-01', 'end': '2020-12-31'},</a:t>
            </a:r>
          </a:p>
          <a:p>
            <a:r>
              <a:rPr lang="en-US" b="1" dirty="0">
                <a:solidFill>
                  <a:srgbClr val="FFC000"/>
                </a:solidFill>
              </a:rPr>
              <a:t> 'Case Type': 'death',</a:t>
            </a:r>
          </a:p>
          <a:p>
            <a:r>
              <a:rPr lang="en-US" b="1" dirty="0">
                <a:solidFill>
                  <a:srgbClr val="FFC000"/>
                </a:solidFill>
              </a:rPr>
              <a:t> 'Function Type': 'sum',</a:t>
            </a:r>
          </a:p>
          <a:p>
            <a:r>
              <a:rPr lang="en-US" b="1" dirty="0">
                <a:solidFill>
                  <a:srgbClr val="FFC000"/>
                </a:solidFill>
              </a:rPr>
              <a:t> 'Operation Type': 'cases'}</a:t>
            </a:r>
          </a:p>
          <a:p>
            <a:r>
              <a:rPr lang="en-US" b="1" dirty="0">
                <a:solidFill>
                  <a:srgbClr val="FF0000"/>
                </a:solidFill>
              </a:rPr>
              <a:t>1693188</a:t>
            </a:r>
          </a:p>
        </p:txBody>
      </p:sp>
      <p:pic>
        <p:nvPicPr>
          <p:cNvPr id="5128" name="Picture 8" descr="Cartoon Result Stock Illustrations – 6,192 Cartoon Result Stock  Illustrations, Vectors &amp; Clipart - Dreamstime">
            <a:extLst>
              <a:ext uri="{FF2B5EF4-FFF2-40B4-BE49-F238E27FC236}">
                <a16:creationId xmlns:a16="http://schemas.microsoft.com/office/drawing/2014/main" id="{67643D10-E491-41C6-B222-98405BC0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48" y="45895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1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3231-AB4C-415C-A2A6-8F6357D4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6916"/>
            <a:ext cx="8946541" cy="5021483"/>
          </a:xfrm>
        </p:spPr>
        <p:txBody>
          <a:bodyPr>
            <a:noAutofit/>
          </a:bodyPr>
          <a:lstStyle/>
          <a:p>
            <a:r>
              <a:rPr lang="en-IN" sz="1400" b="1" dirty="0"/>
              <a:t>country having maximum number of recovery cases?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{'Place': {'no_match': [], 'states': [], 'countries': []},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'Time Duration': {'begin': '2020-01-01', 'end': '2020-12-31'},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'Case Type': 'recover',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'Function Type': 'maximum',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'Operation Type': 'country'}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India</a:t>
            </a:r>
          </a:p>
          <a:p>
            <a:endParaRPr lang="en-IN" sz="1400" b="1" dirty="0"/>
          </a:p>
          <a:p>
            <a:r>
              <a:rPr lang="en-IN" sz="1400" b="1" dirty="0"/>
              <a:t>what is the maximum increase rate found till now?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{'Place': {'no_match': [], 'states': [], 'countries': []},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'Time Duration': {'begin': '2020-01-01', 'end': '2020-12-31'},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'Case Type': 'increase rate',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'Function Type': 'maximum',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'Operation Type': 'cases'}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90.570550051247</a:t>
            </a:r>
          </a:p>
        </p:txBody>
      </p:sp>
      <p:pic>
        <p:nvPicPr>
          <p:cNvPr id="7170" name="Picture 2" descr="Cartoon Result Stock Illustrations – 6,192 Cartoon Result Stock  Illustrations, Vectors &amp; Clipart - Dreamstime">
            <a:extLst>
              <a:ext uri="{FF2B5EF4-FFF2-40B4-BE49-F238E27FC236}">
                <a16:creationId xmlns:a16="http://schemas.microsoft.com/office/drawing/2014/main" id="{B2419BC9-4459-4D1D-92DC-456E2ED8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60" y="45595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AC41-ED66-453B-A794-156055A0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14400"/>
            <a:ext cx="8946541" cy="5333999"/>
          </a:xfrm>
        </p:spPr>
        <p:txBody>
          <a:bodyPr>
            <a:noAutofit/>
          </a:bodyPr>
          <a:lstStyle/>
          <a:p>
            <a:r>
              <a:rPr lang="en-IN" sz="1400" b="1" dirty="0"/>
              <a:t>state having maximum number of cases in China?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{'Place': {'no_match': [], 'states': [], 'countries': ['china']},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'Time Duration': {'begin': '2020-01-01', 'end': '2020-12-31'},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'Case Type': 'confirm',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'Function Type': 'maximum',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'Operation Type': 'state'}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Hubei</a:t>
            </a:r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b="1" dirty="0"/>
              <a:t>state having maximum number of recovery cases till </a:t>
            </a:r>
            <a:r>
              <a:rPr lang="en-IN" sz="1400" b="1" dirty="0" err="1"/>
              <a:t>july</a:t>
            </a:r>
            <a:r>
              <a:rPr lang="en-IN" sz="1400" b="1" dirty="0"/>
              <a:t> in Canada?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{'Place': {'no_match': [], 'states': [], 'countries': ['</a:t>
            </a:r>
            <a:r>
              <a:rPr lang="en-IN" sz="1400" b="1" dirty="0" err="1">
                <a:solidFill>
                  <a:srgbClr val="FFC000"/>
                </a:solidFill>
              </a:rPr>
              <a:t>canada</a:t>
            </a:r>
            <a:r>
              <a:rPr lang="en-IN" sz="1400" b="1" dirty="0">
                <a:solidFill>
                  <a:srgbClr val="FFC000"/>
                </a:solidFill>
              </a:rPr>
              <a:t>']},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'Time Duration': {'begin': '2020-07-01', 'end': '2020-07-31'},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'Case Type': 'recover',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'Function Type': 'maximum',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'Operation Type': 'state'}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Alberta</a:t>
            </a:r>
          </a:p>
        </p:txBody>
      </p:sp>
      <p:pic>
        <p:nvPicPr>
          <p:cNvPr id="8194" name="Picture 2" descr="Cartoon Result Stock Illustrations – 6,192 Cartoon Result Stock  Illustrations, Vectors &amp; Clipart - Dreamstime">
            <a:extLst>
              <a:ext uri="{FF2B5EF4-FFF2-40B4-BE49-F238E27FC236}">
                <a16:creationId xmlns:a16="http://schemas.microsoft.com/office/drawing/2014/main" id="{04ECEDA7-3158-4A1D-8271-1537EBD5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37" y="46039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F3F5-6DE3-4711-91A5-3D37A7AB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03" y="3345084"/>
            <a:ext cx="9259631" cy="3298785"/>
          </a:xfrm>
        </p:spPr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Question: state having maximum number of recovery cases in US?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rgbClr val="FFC000"/>
                </a:solidFill>
              </a:rPr>
              <a:t>{'Place': {'</a:t>
            </a:r>
            <a:r>
              <a:rPr lang="en-IN" sz="1400" b="1" dirty="0" err="1">
                <a:solidFill>
                  <a:srgbClr val="FFC000"/>
                </a:solidFill>
              </a:rPr>
              <a:t>no_match</a:t>
            </a:r>
            <a:r>
              <a:rPr lang="en-IN" sz="1400" b="1" dirty="0">
                <a:solidFill>
                  <a:srgbClr val="FFC000"/>
                </a:solidFill>
              </a:rPr>
              <a:t>': [], 'states': [], 'countries': ['us']},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 'Time Duration': {'begin': '2020-01-01', 'end': '2020-12-31'},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 'Case Type': 'recover',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 'Function Type': 'maximum',</a:t>
            </a:r>
          </a:p>
          <a:p>
            <a:r>
              <a:rPr lang="en-IN" sz="1400" b="1" dirty="0">
                <a:solidFill>
                  <a:srgbClr val="FFC000"/>
                </a:solidFill>
              </a:rPr>
              <a:t>  'Operation Type': 'state’}</a:t>
            </a:r>
          </a:p>
          <a:p>
            <a:r>
              <a:rPr lang="en-IN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 Data is not provided for US.</a:t>
            </a:r>
            <a:endParaRPr lang="en-IN" sz="1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FFC000"/>
              </a:solidFill>
            </a:endParaRPr>
          </a:p>
          <a:p>
            <a:endParaRPr lang="en-IN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 descr="How to Handle Exceptions in Python: A Detailed Visual Introduction">
            <a:extLst>
              <a:ext uri="{FF2B5EF4-FFF2-40B4-BE49-F238E27FC236}">
                <a16:creationId xmlns:a16="http://schemas.microsoft.com/office/drawing/2014/main" id="{37C1971D-EB9D-4F88-B36A-329FCE5F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03" y="214131"/>
            <a:ext cx="5561563" cy="2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6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OW THE WORDS &quot;THANK YOU&quot; HELP BUILD A POSITIVE WORK CULTURE - Harris  Whitesell Consulting, LLC">
            <a:extLst>
              <a:ext uri="{FF2B5EF4-FFF2-40B4-BE49-F238E27FC236}">
                <a16:creationId xmlns:a16="http://schemas.microsoft.com/office/drawing/2014/main" id="{4E4945FB-B0D8-40DA-B93A-B87D9F48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22" y="1151467"/>
            <a:ext cx="7913511" cy="4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18D4-2458-4E17-BBBA-F11A5C57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AB29-2764-4DEC-8E16-5F7216ED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42" y="1365957"/>
            <a:ext cx="8946541" cy="488244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The work is divided into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Extracting Pre-defined parameters form question.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Used those parameters to search for answer in database.</a:t>
            </a:r>
          </a:p>
        </p:txBody>
      </p:sp>
      <p:pic>
        <p:nvPicPr>
          <p:cNvPr id="1028" name="Picture 4" descr="Keyword Extraction: A Guide to Finding Keywords in Text">
            <a:extLst>
              <a:ext uri="{FF2B5EF4-FFF2-40B4-BE49-F238E27FC236}">
                <a16:creationId xmlns:a16="http://schemas.microsoft.com/office/drawing/2014/main" id="{ACEE2630-5A3A-406D-ABC4-06F296D2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60" y="3429000"/>
            <a:ext cx="5401958" cy="27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mming? Lemmatization? What?. Taking a high-level dive into what… | by  Hunter Heidenreich | Towards Data Science">
            <a:extLst>
              <a:ext uri="{FF2B5EF4-FFF2-40B4-BE49-F238E27FC236}">
                <a16:creationId xmlns:a16="http://schemas.microsoft.com/office/drawing/2014/main" id="{9733C9A1-3643-4308-A600-B46366C5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5" y="3429000"/>
            <a:ext cx="5715000" cy="27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2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4F54-7F02-4A87-88F8-FBCBFA7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1885"/>
          </a:xfrm>
        </p:spPr>
        <p:txBody>
          <a:bodyPr>
            <a:noAutofit/>
          </a:bodyPr>
          <a:lstStyle/>
          <a:p>
            <a:r>
              <a:rPr lang="en-IN" b="1" dirty="0"/>
              <a:t>Flow Diagram</a:t>
            </a:r>
            <a:br>
              <a:rPr lang="en-IN" b="1" dirty="0"/>
            </a:br>
            <a:r>
              <a:rPr lang="en-IN" sz="2000" b="1" dirty="0">
                <a:solidFill>
                  <a:srgbClr val="FFC000"/>
                </a:solidFill>
              </a:rPr>
              <a:t>Converts normal text search to standard query search</a:t>
            </a:r>
            <a:r>
              <a:rPr lang="en-IN" b="1" dirty="0">
                <a:solidFill>
                  <a:srgbClr val="FFC000"/>
                </a:solidFill>
              </a:rPr>
              <a:t>.</a:t>
            </a:r>
            <a:br>
              <a:rPr lang="en-IN" b="1" dirty="0">
                <a:solidFill>
                  <a:srgbClr val="FFC000"/>
                </a:solidFill>
              </a:rPr>
            </a:b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AED9-A86D-420B-AEF0-B1F3F975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1" y="1964267"/>
            <a:ext cx="11446933" cy="432364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.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24AAB45-57F5-4DFC-B205-B75C86C34742}"/>
              </a:ext>
            </a:extLst>
          </p:cNvPr>
          <p:cNvSpPr/>
          <p:nvPr/>
        </p:nvSpPr>
        <p:spPr>
          <a:xfrm>
            <a:off x="10649637" y="2610555"/>
            <a:ext cx="1395608" cy="1636889"/>
          </a:xfrm>
          <a:prstGeom prst="can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E5D8F48-1BFB-4F32-9EC9-C05D37E0298D}"/>
              </a:ext>
            </a:extLst>
          </p:cNvPr>
          <p:cNvSpPr/>
          <p:nvPr/>
        </p:nvSpPr>
        <p:spPr>
          <a:xfrm>
            <a:off x="1087033" y="3156928"/>
            <a:ext cx="1395324" cy="778934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EA4F77-65AB-4826-B5AF-841C4E29F519}"/>
              </a:ext>
            </a:extLst>
          </p:cNvPr>
          <p:cNvSpPr/>
          <p:nvPr/>
        </p:nvSpPr>
        <p:spPr>
          <a:xfrm>
            <a:off x="4906672" y="3320339"/>
            <a:ext cx="645738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265699D2-789F-49C1-8303-06E79193D522}"/>
              </a:ext>
            </a:extLst>
          </p:cNvPr>
          <p:cNvSpPr/>
          <p:nvPr/>
        </p:nvSpPr>
        <p:spPr>
          <a:xfrm>
            <a:off x="3022441" y="2524750"/>
            <a:ext cx="1765444" cy="2043290"/>
          </a:xfrm>
          <a:prstGeom prst="fram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F7E40-54B6-41FA-A960-DFA5A51BBEE3}"/>
              </a:ext>
            </a:extLst>
          </p:cNvPr>
          <p:cNvSpPr/>
          <p:nvPr/>
        </p:nvSpPr>
        <p:spPr>
          <a:xfrm>
            <a:off x="7838205" y="2881200"/>
            <a:ext cx="1787023" cy="1289755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Search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3D09D06-463E-43DB-A651-4C4CC140BD77}"/>
              </a:ext>
            </a:extLst>
          </p:cNvPr>
          <p:cNvSpPr/>
          <p:nvPr/>
        </p:nvSpPr>
        <p:spPr>
          <a:xfrm>
            <a:off x="9726385" y="3292957"/>
            <a:ext cx="68092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0F05872-AC4D-4832-8171-A13BA11079C8}"/>
              </a:ext>
            </a:extLst>
          </p:cNvPr>
          <p:cNvSpPr/>
          <p:nvPr/>
        </p:nvSpPr>
        <p:spPr>
          <a:xfrm>
            <a:off x="8284960" y="4327610"/>
            <a:ext cx="893512" cy="69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A6341-365B-40BD-8A03-CDE90C368E51}"/>
              </a:ext>
            </a:extLst>
          </p:cNvPr>
          <p:cNvSpPr/>
          <p:nvPr/>
        </p:nvSpPr>
        <p:spPr>
          <a:xfrm>
            <a:off x="7554853" y="5126273"/>
            <a:ext cx="2353725" cy="10667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Answer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8772CD-734A-4BD6-9F16-3209A31CBD50}"/>
              </a:ext>
            </a:extLst>
          </p:cNvPr>
          <p:cNvSpPr/>
          <p:nvPr/>
        </p:nvSpPr>
        <p:spPr>
          <a:xfrm>
            <a:off x="5660520" y="2524750"/>
            <a:ext cx="1654680" cy="204329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Parameters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EE13A47D-AF22-4734-9303-8D261E8B0AF1}"/>
              </a:ext>
            </a:extLst>
          </p:cNvPr>
          <p:cNvSpPr/>
          <p:nvPr/>
        </p:nvSpPr>
        <p:spPr>
          <a:xfrm>
            <a:off x="1670756" y="4638162"/>
            <a:ext cx="2770880" cy="9385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3462ABEE-3B78-4453-BA1D-4AEDB65F75CC}"/>
              </a:ext>
            </a:extLst>
          </p:cNvPr>
          <p:cNvSpPr/>
          <p:nvPr/>
        </p:nvSpPr>
        <p:spPr>
          <a:xfrm>
            <a:off x="6382149" y="1731727"/>
            <a:ext cx="2558651" cy="7518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6006-312A-46F1-810D-67BB5478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988022" cy="2691587"/>
          </a:xfrm>
        </p:spPr>
        <p:txBody>
          <a:bodyPr/>
          <a:lstStyle/>
          <a:p>
            <a:r>
              <a:rPr lang="en-IN" sz="3200" b="1" dirty="0"/>
              <a:t>1. Extraction of Parameters form question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Following are parameters that needs to be found from the question</a:t>
            </a:r>
            <a:b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b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Pre-defined the parameters which covers the maximum types of questions. Those are ‘case type’, ‘function’, ‘duration’, ‘place’, ‘operation’. These 5 parameters are further divided into several categories as mentioned below.</a:t>
            </a:r>
            <a:b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b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So our first task is to find the category of these parameters from the question.</a:t>
            </a:r>
            <a:br>
              <a:rPr lang="en-IN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r>
              <a:rPr lang="en-IN" sz="1600" b="1" dirty="0">
                <a:solidFill>
                  <a:srgbClr val="FFC000"/>
                </a:solidFill>
              </a:rPr>
              <a:t>Entity Tags:</a:t>
            </a:r>
            <a:br>
              <a:rPr lang="en-IN" sz="1600" b="1" dirty="0">
                <a:solidFill>
                  <a:srgbClr val="FFC000"/>
                </a:solidFill>
              </a:rPr>
            </a:br>
            <a:endParaRPr lang="en-IN" sz="1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48C2-40D1-4E41-B9AB-DDB730F1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3144306"/>
            <a:ext cx="4396339" cy="341453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1600" b="1" dirty="0"/>
              <a:t>Case Type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Death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Recovered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Active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Confirmed (Default)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Increase rate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Function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Maximum          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Minimum         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Average          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/>
              <a:t>sum (default)       </a:t>
            </a:r>
          </a:p>
          <a:p>
            <a:pPr marL="400050" lvl="1" indent="0">
              <a:buNone/>
            </a:pPr>
            <a:endParaRPr lang="en-IN" sz="1700" b="1" dirty="0"/>
          </a:p>
          <a:p>
            <a:endParaRPr lang="en-IN" sz="1700" b="1" dirty="0"/>
          </a:p>
          <a:p>
            <a:pPr marL="457200" indent="-457200">
              <a:buFont typeface="+mj-lt"/>
              <a:buAutoNum type="arabicPeriod"/>
            </a:pPr>
            <a:endParaRPr lang="en-IN" sz="15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2ACB-8351-411D-B796-C84BD703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3144304"/>
            <a:ext cx="4396341" cy="3414539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1700" b="1" dirty="0"/>
              <a:t>Duration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700" b="1" dirty="0"/>
              <a:t>Interval</a:t>
            </a:r>
          </a:p>
          <a:p>
            <a:pPr>
              <a:buFont typeface="+mj-lt"/>
              <a:buAutoNum type="arabicPeriod"/>
            </a:pPr>
            <a:r>
              <a:rPr lang="en-IN" sz="1700" b="1" dirty="0"/>
              <a:t>Place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state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country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world (default)</a:t>
            </a:r>
            <a:endParaRPr lang="en-IN" sz="1700" b="1" dirty="0"/>
          </a:p>
          <a:p>
            <a:pPr>
              <a:buFont typeface="+mj-lt"/>
              <a:buAutoNum type="arabicPeriod"/>
            </a:pPr>
            <a:r>
              <a:rPr lang="en-US" sz="1700" dirty="0"/>
              <a:t> </a:t>
            </a:r>
            <a:r>
              <a:rPr lang="en-US" sz="1700" b="1" dirty="0"/>
              <a:t>Operation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state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country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b="1" dirty="0"/>
              <a:t>Cases(Default)</a:t>
            </a:r>
          </a:p>
          <a:p>
            <a:pPr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5274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9592FBB-83C1-4E33-B4BE-ED87C9BA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Extraction of Parameters are done with the help of: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724E51E-4A2C-4893-B6E0-26B515C6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93" y="1332089"/>
            <a:ext cx="2946866" cy="803645"/>
          </a:xfrm>
        </p:spPr>
        <p:txBody>
          <a:bodyPr/>
          <a:lstStyle/>
          <a:p>
            <a:r>
              <a:rPr lang="en-IN" sz="2000" b="1" dirty="0"/>
              <a:t>Tokenization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4D42BE-ABA2-45ED-B5D9-05464038D9F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135735"/>
            <a:ext cx="2927350" cy="412060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entury" panose="02040604050505020304" pitchFamily="18" charset="0"/>
              </a:rPr>
              <a:t>S</a:t>
            </a:r>
            <a:r>
              <a:rPr lang="en-US" sz="1600" b="1" i="0" dirty="0">
                <a:effectLst/>
                <a:latin typeface="Century" panose="02040604050505020304" pitchFamily="18" charset="0"/>
              </a:rPr>
              <a:t>plitting a phrase, sentence, in individual words or terms. Each of these smaller units are called tokens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endParaRPr lang="en-US" sz="1600" b="1" dirty="0">
              <a:solidFill>
                <a:srgbClr val="202124"/>
              </a:solidFill>
              <a:latin typeface="Century" panose="02040604050505020304" pitchFamily="18" charset="0"/>
            </a:endParaRPr>
          </a:p>
          <a:p>
            <a:endParaRPr lang="en-IN" sz="1600" b="1" dirty="0">
              <a:latin typeface="Century" panose="02040604050505020304" pitchFamily="18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61DD6A7-1890-4465-881A-CA5C318A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6" y="1332089"/>
            <a:ext cx="2936241" cy="803646"/>
          </a:xfrm>
        </p:spPr>
        <p:txBody>
          <a:bodyPr/>
          <a:lstStyle/>
          <a:p>
            <a:r>
              <a:rPr lang="en-IN" sz="2000" b="1" dirty="0"/>
              <a:t>Removing Stop words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9007CDA-2820-427B-836F-7A2B0EB920B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135735"/>
            <a:ext cx="2946794" cy="4120603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Century" panose="02040604050505020304" pitchFamily="18" charset="0"/>
              </a:rPr>
              <a:t>Most common words of English language is removed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39A9586-36C1-4864-8C84-40F0DBDEB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332089"/>
            <a:ext cx="3927122" cy="803645"/>
          </a:xfrm>
        </p:spPr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sz="2000" b="1" dirty="0"/>
              <a:t>Stemming and Lemmatization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92E37D7-4387-4462-8DB8-AD495A6AFA7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135735"/>
            <a:ext cx="2932113" cy="4120603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Century" panose="02040604050505020304" pitchFamily="18" charset="0"/>
              </a:rPr>
              <a:t>Lemmatization is the chopping of words to its base form by an algorithm which has the knowledge of </a:t>
            </a:r>
            <a:r>
              <a:rPr lang="en-US" sz="1600" b="1" i="0" dirty="0">
                <a:effectLst/>
                <a:latin typeface="Century" panose="02040604050505020304" pitchFamily="18" charset="0"/>
              </a:rPr>
              <a:t>meaning of the word in the language it belongs to</a:t>
            </a:r>
            <a:endParaRPr lang="en-IN" sz="1600" b="1" dirty="0">
              <a:latin typeface="Century" panose="02040604050505020304" pitchFamily="18" charset="0"/>
            </a:endParaRPr>
          </a:p>
        </p:txBody>
      </p:sp>
      <p:pic>
        <p:nvPicPr>
          <p:cNvPr id="3081" name="Picture 9" descr="Removing stop words in Python using NLP - YouTube">
            <a:extLst>
              <a:ext uri="{FF2B5EF4-FFF2-40B4-BE49-F238E27FC236}">
                <a16:creationId xmlns:a16="http://schemas.microsoft.com/office/drawing/2014/main" id="{41F593E3-8525-408E-B988-C5636834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67" y="3544711"/>
            <a:ext cx="2927350" cy="27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What is difference between stemming and lemmatization? - Quora">
            <a:extLst>
              <a:ext uri="{FF2B5EF4-FFF2-40B4-BE49-F238E27FC236}">
                <a16:creationId xmlns:a16="http://schemas.microsoft.com/office/drawing/2014/main" id="{064EF5F6-55B2-4D1C-AFCB-CBE7EB1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33" y="3691467"/>
            <a:ext cx="4075289" cy="25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Tokenization algorithms in Natural Language Processing (NLP) | by Mehul  Gupta | Data Science in your pocket | Medium">
            <a:extLst>
              <a:ext uri="{FF2B5EF4-FFF2-40B4-BE49-F238E27FC236}">
                <a16:creationId xmlns:a16="http://schemas.microsoft.com/office/drawing/2014/main" id="{DC152760-A05C-4A51-8A2D-C509AFCD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67086"/>
            <a:ext cx="3091921" cy="21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EEE071B-E3F8-48FF-B4FB-A7D38642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64793"/>
          </a:xfrm>
        </p:spPr>
        <p:txBody>
          <a:bodyPr/>
          <a:lstStyle/>
          <a:p>
            <a:r>
              <a:rPr lang="en-IN" sz="3600" b="1" dirty="0"/>
              <a:t>Process of finding different parameters</a:t>
            </a:r>
            <a:br>
              <a:rPr lang="en-IN" sz="3600" b="1" dirty="0"/>
            </a:br>
            <a:r>
              <a:rPr lang="en-IN" sz="2400" b="1" dirty="0">
                <a:solidFill>
                  <a:srgbClr val="FF0000"/>
                </a:solidFill>
              </a:rPr>
              <a:t>Steps: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1800" b="1" dirty="0">
                <a:solidFill>
                  <a:srgbClr val="FFC000"/>
                </a:solidFill>
              </a:rPr>
              <a:t>Place: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5627CF-F810-4A5F-80FB-A88BFFA5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17511"/>
            <a:ext cx="9616468" cy="4921955"/>
          </a:xfrm>
        </p:spPr>
        <p:txBody>
          <a:bodyPr>
            <a:normAutofit lnSpcReduction="10000"/>
          </a:bodyPr>
          <a:lstStyle/>
          <a:p>
            <a:r>
              <a:rPr lang="en-IN" sz="1400" b="1" dirty="0"/>
              <a:t>Find words in text which denotes the geographical location with  the help of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Named Entity Recognition </a:t>
            </a:r>
            <a:r>
              <a:rPr lang="en-IN" sz="1400" b="1" dirty="0"/>
              <a:t>assigned by </a:t>
            </a:r>
            <a:r>
              <a:rPr lang="en-IN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spaCy’s</a:t>
            </a:r>
            <a:r>
              <a:rPr lang="en-IN" sz="1400" b="1" dirty="0"/>
              <a:t> models. (</a:t>
            </a:r>
            <a:r>
              <a:rPr lang="en-IN" sz="1400" b="1" dirty="0">
                <a:solidFill>
                  <a:srgbClr val="92D050"/>
                </a:solidFill>
              </a:rPr>
              <a:t>Entity having tag ‘GPE’ represents </a:t>
            </a:r>
            <a:r>
              <a:rPr lang="en-IN" sz="1400" b="1" i="0" dirty="0">
                <a:solidFill>
                  <a:srgbClr val="92D050"/>
                </a:solidFill>
                <a:effectLst/>
              </a:rPr>
              <a:t>Countries, cities or states</a:t>
            </a:r>
            <a:r>
              <a:rPr lang="en-IN" sz="1400" b="1" dirty="0"/>
              <a:t>)</a:t>
            </a:r>
          </a:p>
          <a:p>
            <a:r>
              <a:rPr lang="en-IN" sz="1400" b="1" dirty="0"/>
              <a:t>Built the list of countries and states which are there in the dataset.</a:t>
            </a:r>
          </a:p>
          <a:p>
            <a:r>
              <a:rPr lang="en-IN" sz="1400" b="1" dirty="0"/>
              <a:t>Match the found entity from the list of countries and states.</a:t>
            </a:r>
          </a:p>
          <a:p>
            <a:r>
              <a:rPr lang="en-IN" sz="1400" b="1" dirty="0"/>
              <a:t>If both country and state were found then we give priority to state </a:t>
            </a:r>
            <a:r>
              <a:rPr lang="en-IN" sz="1400" b="1" dirty="0" err="1"/>
              <a:t>i.e</a:t>
            </a:r>
            <a:r>
              <a:rPr lang="en-IN" sz="1400" b="1" dirty="0"/>
              <a:t> we do searching according to state.</a:t>
            </a:r>
          </a:p>
          <a:p>
            <a:r>
              <a:rPr lang="en-IN" sz="1400" b="1" dirty="0"/>
              <a:t>If nothing were found then by default place will be assigned as ‘World’</a:t>
            </a:r>
          </a:p>
          <a:p>
            <a:endParaRPr lang="en-IN" sz="1400" b="1" dirty="0"/>
          </a:p>
          <a:p>
            <a:pPr marL="0" indent="0">
              <a:buNone/>
            </a:pPr>
            <a:r>
              <a:rPr lang="en-IN" sz="1800" b="1" dirty="0">
                <a:solidFill>
                  <a:srgbClr val="FFC000"/>
                </a:solidFill>
              </a:rPr>
              <a:t>Duration:</a:t>
            </a:r>
          </a:p>
          <a:p>
            <a:r>
              <a:rPr lang="en-IN" sz="1400" b="1" dirty="0"/>
              <a:t>We find range of date from the text.</a:t>
            </a:r>
          </a:p>
          <a:p>
            <a:r>
              <a:rPr lang="en-IN" sz="1400" b="1" dirty="0"/>
              <a:t>Find the date with the help of </a:t>
            </a:r>
            <a:r>
              <a:rPr lang="en-IN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SUTime</a:t>
            </a:r>
            <a:r>
              <a:rPr lang="en-IN" sz="1400" b="1" dirty="0"/>
              <a:t> library in python. </a:t>
            </a:r>
            <a:r>
              <a:rPr lang="en-US" sz="1400" b="1" i="0" dirty="0" err="1">
                <a:effectLst/>
                <a:latin typeface="Open Sans"/>
              </a:rPr>
              <a:t>SUTime</a:t>
            </a:r>
            <a:r>
              <a:rPr lang="en-US" sz="1400" b="1" i="0" dirty="0">
                <a:effectLst/>
                <a:latin typeface="Open Sans"/>
              </a:rPr>
              <a:t> was developed using </a:t>
            </a:r>
            <a:r>
              <a:rPr lang="en-US" sz="1400" b="1" i="0" u="none" strike="noStrike" dirty="0" err="1">
                <a:effectLst/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TokensRegex</a:t>
            </a:r>
            <a:r>
              <a:rPr lang="en-US" sz="1400" b="1" i="0" dirty="0">
                <a:effectLst/>
                <a:latin typeface="Open Sans"/>
              </a:rPr>
              <a:t>, a generic framework for defining patterns over text and mapping to semantic objects.</a:t>
            </a:r>
          </a:p>
          <a:p>
            <a:r>
              <a:rPr lang="en-US" sz="1400" b="1" dirty="0">
                <a:latin typeface="Open Sans"/>
              </a:rPr>
              <a:t>Sometimes the date may not be found in required format </a:t>
            </a:r>
            <a:r>
              <a:rPr lang="en-US" sz="1400" b="1" dirty="0" err="1">
                <a:latin typeface="Open Sans"/>
              </a:rPr>
              <a:t>i.e</a:t>
            </a:r>
            <a:r>
              <a:rPr lang="en-US" sz="1400" b="1" dirty="0">
                <a:latin typeface="Open Sans"/>
              </a:rPr>
              <a:t> </a:t>
            </a:r>
            <a:r>
              <a:rPr lang="en-US" sz="1400" b="1" dirty="0" err="1">
                <a:latin typeface="Open Sans"/>
              </a:rPr>
              <a:t>xxxx</a:t>
            </a:r>
            <a:r>
              <a:rPr lang="en-US" sz="1400" b="1" dirty="0">
                <a:latin typeface="Open Sans"/>
              </a:rPr>
              <a:t>-xx-xx. Therefore we further use the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</a:rPr>
              <a:t>regular expression</a:t>
            </a:r>
            <a:r>
              <a:rPr lang="en-US" sz="1400" b="1" dirty="0">
                <a:latin typeface="Open Sans"/>
              </a:rPr>
              <a:t> to extract date in this format. (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</a:rPr>
              <a:t>re.search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</a:rPr>
              <a:t>('....-..-..', s</a:t>
            </a:r>
            <a:r>
              <a:rPr lang="en-US" sz="1400" b="1" dirty="0">
                <a:latin typeface="Open Sans"/>
              </a:rPr>
              <a:t>)). [</a:t>
            </a:r>
            <a:r>
              <a:rPr lang="en-US" sz="1400" b="1" dirty="0">
                <a:solidFill>
                  <a:srgbClr val="92D050"/>
                </a:solidFill>
                <a:latin typeface="Open Sans"/>
              </a:rPr>
              <a:t>s: output from </a:t>
            </a:r>
            <a:r>
              <a:rPr lang="en-US" sz="1400" b="1" dirty="0" err="1">
                <a:solidFill>
                  <a:srgbClr val="92D050"/>
                </a:solidFill>
                <a:latin typeface="Open Sans"/>
              </a:rPr>
              <a:t>SUTime</a:t>
            </a:r>
            <a:r>
              <a:rPr lang="en-US" sz="1400" b="1" dirty="0">
                <a:latin typeface="Open Sans"/>
              </a:rPr>
              <a:t>]</a:t>
            </a:r>
          </a:p>
          <a:p>
            <a:r>
              <a:rPr lang="en-US" sz="1400" b="1" i="0" dirty="0">
                <a:effectLst/>
                <a:latin typeface="Open Sans"/>
              </a:rPr>
              <a:t>If no start and end date were found then by default </a:t>
            </a:r>
            <a:r>
              <a:rPr lang="en-US" sz="1400" b="1" dirty="0">
                <a:latin typeface="Open Sans"/>
              </a:rPr>
              <a:t>start </a:t>
            </a:r>
            <a:r>
              <a:rPr lang="en-US" sz="1400" b="1" i="0" dirty="0">
                <a:effectLst/>
                <a:latin typeface="Open Sans"/>
              </a:rPr>
              <a:t>date=2020-01-22 and </a:t>
            </a:r>
            <a:r>
              <a:rPr lang="en-US" sz="1400" b="1" i="0" dirty="0" err="1">
                <a:effectLst/>
                <a:latin typeface="Open Sans"/>
              </a:rPr>
              <a:t>end_date</a:t>
            </a:r>
            <a:r>
              <a:rPr lang="en-US" sz="1400" b="1" i="0" dirty="0">
                <a:effectLst/>
                <a:latin typeface="Open Sans"/>
              </a:rPr>
              <a:t>=2020-12-20. (because the dataset contains the dataset of this duration)</a:t>
            </a:r>
          </a:p>
          <a:p>
            <a:r>
              <a:rPr lang="en-US" sz="1400" b="1" dirty="0">
                <a:latin typeface="Open Sans"/>
              </a:rPr>
              <a:t>Extracted the duration in this format {‘begin’: </a:t>
            </a:r>
            <a:r>
              <a:rPr lang="en-US" sz="1400" b="1" dirty="0" err="1">
                <a:latin typeface="Open Sans"/>
              </a:rPr>
              <a:t>xxxx</a:t>
            </a:r>
            <a:r>
              <a:rPr lang="en-US" sz="1400" b="1" dirty="0">
                <a:latin typeface="Open Sans"/>
              </a:rPr>
              <a:t>-xx-xx , ‘end’: </a:t>
            </a:r>
            <a:r>
              <a:rPr lang="en-US" sz="1400" b="1" dirty="0" err="1">
                <a:latin typeface="Open Sans"/>
              </a:rPr>
              <a:t>xxxx</a:t>
            </a:r>
            <a:r>
              <a:rPr lang="en-US" sz="1400" b="1" dirty="0">
                <a:latin typeface="Open Sans"/>
              </a:rPr>
              <a:t>-xx-xx}</a:t>
            </a:r>
          </a:p>
          <a:p>
            <a:endParaRPr lang="en-IN" sz="1400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768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57AC-E786-431C-AD87-7E0AD04D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35468"/>
            <a:ext cx="10205154" cy="6112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C000"/>
                </a:solidFill>
              </a:rPr>
              <a:t>Case Type:</a:t>
            </a:r>
          </a:p>
          <a:p>
            <a:r>
              <a:rPr lang="en-IN" sz="1400" b="1" dirty="0"/>
              <a:t>Find case type like </a:t>
            </a:r>
            <a:r>
              <a:rPr lang="en-IN" sz="1400" b="1" dirty="0">
                <a:solidFill>
                  <a:srgbClr val="92D050"/>
                </a:solidFill>
              </a:rPr>
              <a:t>death</a:t>
            </a:r>
            <a:r>
              <a:rPr lang="en-IN" sz="1400" b="1" dirty="0"/>
              <a:t>, </a:t>
            </a:r>
            <a:r>
              <a:rPr lang="en-IN" sz="1400" b="1" dirty="0">
                <a:solidFill>
                  <a:srgbClr val="92D050"/>
                </a:solidFill>
              </a:rPr>
              <a:t>recover, active, confirm or increase rate.</a:t>
            </a:r>
          </a:p>
          <a:p>
            <a:r>
              <a:rPr lang="en-IN" sz="1400" b="1" dirty="0"/>
              <a:t>For this we match the tokens of text (after eliminating the place and date tokens) with these words (Case types) or words similar to these (lemmatized form of similar words).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'recover' : ['recover’, 'recovery’, 'cure’, 'heal’]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'death' : ['death’, 'fatality’, 'fatal’, 'demise’, 'decease’, 'die’, 'expire’]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'confirm': ['confirm’]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'active' : ['active', 'live']</a:t>
            </a:r>
          </a:p>
          <a:p>
            <a:r>
              <a:rPr lang="en-IN" sz="1400" b="1" dirty="0"/>
              <a:t>If nothing found then by default we set the case type to confirmed.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>
                <a:solidFill>
                  <a:srgbClr val="FFC000"/>
                </a:solidFill>
              </a:rPr>
              <a:t>Function:</a:t>
            </a:r>
          </a:p>
          <a:p>
            <a:r>
              <a:rPr lang="en-IN" sz="1400" b="1" dirty="0"/>
              <a:t>This gives the information about the task we are interested like finding </a:t>
            </a:r>
            <a:r>
              <a:rPr lang="en-IN" sz="1400" b="1" dirty="0">
                <a:solidFill>
                  <a:srgbClr val="92D050"/>
                </a:solidFill>
              </a:rPr>
              <a:t>Minimum, Maximum, Average or Sum</a:t>
            </a:r>
            <a:r>
              <a:rPr lang="en-IN" sz="1400" b="1" dirty="0"/>
              <a:t>.</a:t>
            </a:r>
          </a:p>
          <a:p>
            <a:r>
              <a:rPr lang="en-IN" sz="1400" b="1" dirty="0"/>
              <a:t>We match the tokens of text (after eliminating the place, date and </a:t>
            </a:r>
            <a:r>
              <a:rPr lang="en-IN" sz="1400" b="1" dirty="0" err="1"/>
              <a:t>case_type</a:t>
            </a:r>
            <a:r>
              <a:rPr lang="en-IN" sz="1400" b="1" dirty="0"/>
              <a:t> tokens) with these words (Minimum, Maximum, Average and Sum) or words similar to these (lemmatized form of similar words).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'maximum' : ['maximum', 'high', 'max', 'maximal', 'most’],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'minimum' : ['minimum', 'low', 'least', 'min’],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'average' : ['average', '</a:t>
            </a:r>
            <a:r>
              <a:rPr lang="en-IN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'normally', 'usually', 'generally']</a:t>
            </a:r>
          </a:p>
          <a:p>
            <a:r>
              <a:rPr lang="en-IN" sz="1400" b="1" dirty="0"/>
              <a:t>If nothing is found then by default we assign the function as sum.</a:t>
            </a:r>
          </a:p>
          <a:p>
            <a:endParaRPr lang="en-IN" sz="1400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C9133748-DA7C-43F3-A0A6-8FF75A5F3EDB}"/>
              </a:ext>
            </a:extLst>
          </p:cNvPr>
          <p:cNvSpPr/>
          <p:nvPr/>
        </p:nvSpPr>
        <p:spPr>
          <a:xfrm>
            <a:off x="880533" y="1478844"/>
            <a:ext cx="6581423" cy="1354667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E08DE-2FBD-4E80-898F-7457F6E9FBE0}"/>
              </a:ext>
            </a:extLst>
          </p:cNvPr>
          <p:cNvSpPr txBox="1"/>
          <p:nvPr/>
        </p:nvSpPr>
        <p:spPr>
          <a:xfrm>
            <a:off x="7586132" y="1907822"/>
            <a:ext cx="396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C000"/>
                </a:solidFill>
              </a:rPr>
              <a:t>Similar words in lemmatized form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416E4D2C-D1F5-4A4B-8058-D2A51582AAC5}"/>
              </a:ext>
            </a:extLst>
          </p:cNvPr>
          <p:cNvSpPr/>
          <p:nvPr/>
        </p:nvSpPr>
        <p:spPr>
          <a:xfrm>
            <a:off x="880533" y="4944533"/>
            <a:ext cx="5779911" cy="914400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5E6EC-05F9-4797-8087-262D0DA05E04}"/>
              </a:ext>
            </a:extLst>
          </p:cNvPr>
          <p:cNvSpPr txBox="1"/>
          <p:nvPr/>
        </p:nvSpPr>
        <p:spPr>
          <a:xfrm>
            <a:off x="6942666" y="5204178"/>
            <a:ext cx="3962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C000"/>
                </a:solidFill>
              </a:rPr>
              <a:t>Similar words in lemmatized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2F0F-5BA3-4972-89D9-4BA0AD0D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200"/>
            <a:ext cx="9350199" cy="604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C000"/>
                </a:solidFill>
              </a:rPr>
              <a:t>Operation:</a:t>
            </a:r>
          </a:p>
          <a:p>
            <a:r>
              <a:rPr lang="en-IN" sz="1400" b="1" dirty="0"/>
              <a:t>This gives the information about what we have to find, whether we have to find the number of cases or country or state.</a:t>
            </a:r>
          </a:p>
          <a:p>
            <a:r>
              <a:rPr lang="en-IN" sz="1400" b="1" dirty="0"/>
              <a:t>If </a:t>
            </a:r>
            <a:r>
              <a:rPr lang="en-IN" sz="1400" b="1" dirty="0">
                <a:solidFill>
                  <a:srgbClr val="92D050"/>
                </a:solidFill>
              </a:rPr>
              <a:t>‘country’ or ‘state’ </a:t>
            </a:r>
            <a:r>
              <a:rPr lang="en-IN" sz="1400" b="1" dirty="0"/>
              <a:t>(or similar words as stated below ) appears in the text as object (This is done by </a:t>
            </a:r>
            <a:r>
              <a:rPr lang="en-IN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 tagging</a:t>
            </a:r>
            <a:r>
              <a:rPr lang="en-IN" sz="1400" b="1" dirty="0"/>
              <a:t>)</a:t>
            </a:r>
            <a:r>
              <a:rPr lang="en-IN" sz="1400" b="1" dirty="0">
                <a:solidFill>
                  <a:srgbClr val="92D050"/>
                </a:solidFill>
              </a:rPr>
              <a:t> </a:t>
            </a:r>
            <a:r>
              <a:rPr lang="en-IN" sz="1400" b="1" dirty="0"/>
              <a:t>the operation will be assigned as </a:t>
            </a:r>
            <a:r>
              <a:rPr lang="en-IN" sz="1400" b="1" dirty="0">
                <a:solidFill>
                  <a:srgbClr val="92D050"/>
                </a:solidFill>
              </a:rPr>
              <a:t>‘country’ or ‘state’ . </a:t>
            </a:r>
          </a:p>
          <a:p>
            <a:r>
              <a:rPr lang="en-IN" sz="1400" b="1" dirty="0"/>
              <a:t>Else the Operation will be assigned as cases (here we have to find the number of cases)</a:t>
            </a:r>
          </a:p>
          <a:p>
            <a:endParaRPr lang="en-IN" sz="1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92D050"/>
                </a:solidFill>
              </a:rPr>
              <a:t>    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'state' : ['state', 'province’],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'country' : ['country', 'region', 'nation', 'place']</a:t>
            </a:r>
            <a:endParaRPr lang="en-IN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8EB5CA0F-AC90-42DF-889F-3D03ED991E6B}"/>
              </a:ext>
            </a:extLst>
          </p:cNvPr>
          <p:cNvSpPr/>
          <p:nvPr/>
        </p:nvSpPr>
        <p:spPr>
          <a:xfrm>
            <a:off x="1511212" y="2393245"/>
            <a:ext cx="4425245" cy="620888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57B6C-0774-49E8-B3E3-7E5F6E2D2973}"/>
              </a:ext>
            </a:extLst>
          </p:cNvPr>
          <p:cNvSpPr txBox="1"/>
          <p:nvPr/>
        </p:nvSpPr>
        <p:spPr>
          <a:xfrm>
            <a:off x="6096000" y="2562577"/>
            <a:ext cx="435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C000"/>
                </a:solidFill>
              </a:rPr>
              <a:t>Similar words in lemmatized form</a:t>
            </a:r>
          </a:p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A0783F-AC4A-40BD-9ABA-C7CD81F4AB38}"/>
              </a:ext>
            </a:extLst>
          </p:cNvPr>
          <p:cNvSpPr/>
          <p:nvPr/>
        </p:nvSpPr>
        <p:spPr>
          <a:xfrm>
            <a:off x="2078302" y="4667953"/>
            <a:ext cx="2339799" cy="1004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Parameters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813F41-2DA7-4A74-A0E6-E926400D8807}"/>
              </a:ext>
            </a:extLst>
          </p:cNvPr>
          <p:cNvCxnSpPr>
            <a:cxnSpLocks/>
          </p:cNvCxnSpPr>
          <p:nvPr/>
        </p:nvCxnSpPr>
        <p:spPr>
          <a:xfrm flipV="1">
            <a:off x="3623733" y="3843868"/>
            <a:ext cx="1727200" cy="78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A3D48-47F3-4EB4-8361-52A100428242}"/>
              </a:ext>
            </a:extLst>
          </p:cNvPr>
          <p:cNvCxnSpPr>
            <a:cxnSpLocks/>
          </p:cNvCxnSpPr>
          <p:nvPr/>
        </p:nvCxnSpPr>
        <p:spPr>
          <a:xfrm flipV="1">
            <a:off x="3623733" y="4385733"/>
            <a:ext cx="1873956" cy="57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093310-F50F-4EB5-B184-0C3E4D0F48EF}"/>
              </a:ext>
            </a:extLst>
          </p:cNvPr>
          <p:cNvCxnSpPr/>
          <p:nvPr/>
        </p:nvCxnSpPr>
        <p:spPr>
          <a:xfrm flipV="1">
            <a:off x="3736622" y="5102578"/>
            <a:ext cx="1873956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4E8794-1E28-4857-9195-4835583498DA}"/>
              </a:ext>
            </a:extLst>
          </p:cNvPr>
          <p:cNvCxnSpPr/>
          <p:nvPr/>
        </p:nvCxnSpPr>
        <p:spPr>
          <a:xfrm>
            <a:off x="3736622" y="5475111"/>
            <a:ext cx="1873956" cy="2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0B08A6-4115-47DD-A441-E6F77E66A1CC}"/>
              </a:ext>
            </a:extLst>
          </p:cNvPr>
          <p:cNvCxnSpPr/>
          <p:nvPr/>
        </p:nvCxnSpPr>
        <p:spPr>
          <a:xfrm>
            <a:off x="3623733" y="5723466"/>
            <a:ext cx="1907823" cy="6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F5F5DA-CD80-461B-A382-49EAD0AF19FB}"/>
              </a:ext>
            </a:extLst>
          </p:cNvPr>
          <p:cNvSpPr txBox="1"/>
          <p:nvPr/>
        </p:nvSpPr>
        <p:spPr>
          <a:xfrm>
            <a:off x="5610578" y="3659202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2A116-BCD3-4D5C-A943-A7CDAB5CDF8E}"/>
              </a:ext>
            </a:extLst>
          </p:cNvPr>
          <p:cNvSpPr txBox="1"/>
          <p:nvPr/>
        </p:nvSpPr>
        <p:spPr>
          <a:xfrm>
            <a:off x="5644445" y="4259379"/>
            <a:ext cx="138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4749BA-B90D-4A47-802D-9FD04B5C8082}"/>
              </a:ext>
            </a:extLst>
          </p:cNvPr>
          <p:cNvSpPr txBox="1"/>
          <p:nvPr/>
        </p:nvSpPr>
        <p:spPr>
          <a:xfrm>
            <a:off x="5644445" y="4953800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 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88082-5A43-40DA-A7CF-9292BEC90DF9}"/>
              </a:ext>
            </a:extLst>
          </p:cNvPr>
          <p:cNvSpPr txBox="1"/>
          <p:nvPr/>
        </p:nvSpPr>
        <p:spPr>
          <a:xfrm>
            <a:off x="5644445" y="5544265"/>
            <a:ext cx="158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8E98D-D360-4079-ABF2-31ED1234FA22}"/>
              </a:ext>
            </a:extLst>
          </p:cNvPr>
          <p:cNvSpPr txBox="1"/>
          <p:nvPr/>
        </p:nvSpPr>
        <p:spPr>
          <a:xfrm>
            <a:off x="5667022" y="6166534"/>
            <a:ext cx="153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</a:t>
            </a:r>
          </a:p>
        </p:txBody>
      </p:sp>
      <p:sp>
        <p:nvSpPr>
          <p:cNvPr id="32" name="Callout: Right Arrow 31">
            <a:extLst>
              <a:ext uri="{FF2B5EF4-FFF2-40B4-BE49-F238E27FC236}">
                <a16:creationId xmlns:a16="http://schemas.microsoft.com/office/drawing/2014/main" id="{E20ABFC9-C6AA-4162-A8F8-05FE9CBBAE8D}"/>
              </a:ext>
            </a:extLst>
          </p:cNvPr>
          <p:cNvSpPr/>
          <p:nvPr/>
        </p:nvSpPr>
        <p:spPr>
          <a:xfrm>
            <a:off x="327378" y="3966979"/>
            <a:ext cx="1638035" cy="2428176"/>
          </a:xfrm>
          <a:prstGeom prst="rightArrowCallout">
            <a:avLst/>
          </a:prstGeom>
          <a:solidFill>
            <a:schemeClr val="accent3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882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7FAB-EB0C-444C-938C-0A3003A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53156"/>
            <a:ext cx="8946541" cy="569524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the process we get the parameters in the required format.</a:t>
            </a: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FFC000"/>
                </a:solidFill>
              </a:rPr>
              <a:t>question: 'total number of new cases found in Greece between </a:t>
            </a:r>
            <a:r>
              <a:rPr lang="en-IN" sz="1600" b="1" dirty="0" err="1">
                <a:solidFill>
                  <a:srgbClr val="FFC000"/>
                </a:solidFill>
              </a:rPr>
              <a:t>april</a:t>
            </a:r>
            <a:r>
              <a:rPr lang="en-IN" sz="1600" b="1" dirty="0">
                <a:solidFill>
                  <a:srgbClr val="FFC000"/>
                </a:solidFill>
              </a:rPr>
              <a:t> to </a:t>
            </a:r>
            <a:r>
              <a:rPr lang="en-IN" sz="1600" b="1" dirty="0" err="1">
                <a:solidFill>
                  <a:srgbClr val="FFC000"/>
                </a:solidFill>
              </a:rPr>
              <a:t>september</a:t>
            </a:r>
            <a:r>
              <a:rPr lang="en-IN" sz="1600" b="1" dirty="0">
                <a:solidFill>
                  <a:srgbClr val="FFC000"/>
                </a:solidFill>
              </a:rPr>
              <a:t>?’</a:t>
            </a:r>
          </a:p>
          <a:p>
            <a:pPr marL="0" indent="0">
              <a:buNone/>
            </a:pPr>
            <a:endParaRPr lang="en-IN" sz="1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92D050"/>
                </a:solidFill>
              </a:rPr>
              <a:t>Parameters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{'Place': {'no_match': [], 'states': [], 'countries': ['</a:t>
            </a:r>
            <a:r>
              <a:rPr lang="en-IN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greece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']},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'Time Duration': {'begin': '2020-04-01', 'end': '2020-09-31'},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'Case Type': 'confirm',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'Function Type': 'sum',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'Operation Type': 'cases'}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9" name="Picture 5" descr="For Example! - Buy this stock illustration and explore similar  illustrations at Adobe Stock | Adobe Stock">
            <a:extLst>
              <a:ext uri="{FF2B5EF4-FFF2-40B4-BE49-F238E27FC236}">
                <a16:creationId xmlns:a16="http://schemas.microsoft.com/office/drawing/2014/main" id="{1BD43F44-32F8-464F-AABD-2EE237D0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151467"/>
            <a:ext cx="6155444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78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3555</TotalTime>
  <Words>1636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Century</vt:lpstr>
      <vt:lpstr>Century Gothic</vt:lpstr>
      <vt:lpstr>Courier New</vt:lpstr>
      <vt:lpstr>Open Sans</vt:lpstr>
      <vt:lpstr>Wingdings 3</vt:lpstr>
      <vt:lpstr>Ion</vt:lpstr>
      <vt:lpstr>Search Engine </vt:lpstr>
      <vt:lpstr>Menu</vt:lpstr>
      <vt:lpstr>Flow Diagram Converts normal text search to standard query search. </vt:lpstr>
      <vt:lpstr>1. Extraction of Parameters form question  Following are parameters that needs to be found from the question  Pre-defined the parameters which covers the maximum types of questions. Those are ‘case type’, ‘function’, ‘duration’, ‘place’, ‘operation’. These 5 parameters are further divided into several categories as mentioned below.  So our first task is to find the category of these parameters from the question. Entity Tags: </vt:lpstr>
      <vt:lpstr>Extraction of Parameters are done with the help of:   </vt:lpstr>
      <vt:lpstr>Process of finding different parameters Steps: Place:</vt:lpstr>
      <vt:lpstr>PowerPoint Presentation</vt:lpstr>
      <vt:lpstr>PowerPoint Presentation</vt:lpstr>
      <vt:lpstr>PowerPoint Presentation</vt:lpstr>
      <vt:lpstr>2. Query search using the parameters:</vt:lpstr>
      <vt:lpstr>PowerPoint Presentation</vt:lpstr>
      <vt:lpstr>Results: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Based on Covid-19 Dataset</dc:title>
  <dc:creator>Saurav</dc:creator>
  <cp:lastModifiedBy>Saurav</cp:lastModifiedBy>
  <cp:revision>96</cp:revision>
  <dcterms:created xsi:type="dcterms:W3CDTF">2021-01-03T10:32:56Z</dcterms:created>
  <dcterms:modified xsi:type="dcterms:W3CDTF">2021-01-05T21:53:51Z</dcterms:modified>
</cp:coreProperties>
</file>