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304" r:id="rId2"/>
    <p:sldId id="305" r:id="rId3"/>
    <p:sldId id="306" r:id="rId4"/>
    <p:sldId id="327" r:id="rId5"/>
    <p:sldId id="328" r:id="rId6"/>
    <p:sldId id="329" r:id="rId7"/>
    <p:sldId id="307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5" r:id="rId22"/>
    <p:sldId id="346" r:id="rId23"/>
    <p:sldId id="347" r:id="rId24"/>
    <p:sldId id="348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90" d="100"/>
          <a:sy n="90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1C3ED-4F63-4F2B-8C49-DA4CBDF08F3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CE542-3C3F-47D5-A940-F173B34FD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2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CE542-3C3F-47D5-A940-F173B34FD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CE542-3C3F-47D5-A940-F173B34FD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CE542-3C3F-47D5-A940-F173B34FD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1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of our structures so far that have allowed lookup of arbitrary items, we must traverse the entire structure in the worst case, giving us </a:t>
            </a:r>
            <a:r>
              <a:rPr lang="en-US" i="1" dirty="0"/>
              <a:t>O(n)</a:t>
            </a:r>
            <a:r>
              <a:rPr lang="en-US" dirty="0"/>
              <a:t> lookup time.</a:t>
            </a:r>
          </a:p>
          <a:p>
            <a:r>
              <a:rPr lang="en-US" dirty="0"/>
              <a:t>What if we impose an additional restriction on binary trees that every value in the left </a:t>
            </a:r>
            <a:r>
              <a:rPr lang="en-US" dirty="0" err="1"/>
              <a:t>subtree</a:t>
            </a:r>
            <a:r>
              <a:rPr lang="en-US" dirty="0"/>
              <a:t> is less than the parent's value and every value in the right </a:t>
            </a:r>
            <a:r>
              <a:rPr lang="en-US" dirty="0" err="1"/>
              <a:t>subtree</a:t>
            </a:r>
            <a:r>
              <a:rPr lang="en-US" dirty="0"/>
              <a:t> is greater than the parent's value?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3E91C9E8-B000-4EF8-91E8-90A7A336F196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6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8524735" y="227769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889342" y="227769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224523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13961" y="371525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89554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707039" y="927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84962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</a:p>
        </p:txBody>
      </p:sp>
      <p:cxnSp>
        <p:nvCxnSpPr>
          <p:cNvPr id="119" name="Straight Connector 118"/>
          <p:cNvCxnSpPr>
            <a:stCxn id="110" idx="2"/>
            <a:endCxn id="99" idx="0"/>
          </p:cNvCxnSpPr>
          <p:nvPr/>
        </p:nvCxnSpPr>
        <p:spPr>
          <a:xfrm flipH="1">
            <a:off x="3278304" y="1705180"/>
            <a:ext cx="2817697" cy="57251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0" idx="2"/>
            <a:endCxn id="97" idx="0"/>
          </p:cNvCxnSpPr>
          <p:nvPr/>
        </p:nvCxnSpPr>
        <p:spPr>
          <a:xfrm>
            <a:off x="6096001" y="1705180"/>
            <a:ext cx="2817696" cy="57251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9" idx="2"/>
            <a:endCxn id="100" idx="0"/>
          </p:cNvCxnSpPr>
          <p:nvPr/>
        </p:nvCxnSpPr>
        <p:spPr>
          <a:xfrm>
            <a:off x="3278304" y="3055620"/>
            <a:ext cx="1335181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7" idx="2"/>
            <a:endCxn id="101" idx="0"/>
          </p:cNvCxnSpPr>
          <p:nvPr/>
        </p:nvCxnSpPr>
        <p:spPr>
          <a:xfrm>
            <a:off x="8913697" y="3055621"/>
            <a:ext cx="1389226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7" idx="2"/>
            <a:endCxn id="102" idx="0"/>
          </p:cNvCxnSpPr>
          <p:nvPr/>
        </p:nvCxnSpPr>
        <p:spPr>
          <a:xfrm flipH="1">
            <a:off x="7578516" y="3055621"/>
            <a:ext cx="1335181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2" idx="2"/>
            <a:endCxn id="113" idx="0"/>
          </p:cNvCxnSpPr>
          <p:nvPr/>
        </p:nvCxnSpPr>
        <p:spPr>
          <a:xfrm flipH="1">
            <a:off x="6873924" y="4493180"/>
            <a:ext cx="704592" cy="659635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02658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544033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</a:p>
        </p:txBody>
      </p:sp>
      <p:cxnSp>
        <p:nvCxnSpPr>
          <p:cNvPr id="6" name="Straight Connector 5"/>
          <p:cNvCxnSpPr>
            <a:stCxn id="16" idx="0"/>
            <a:endCxn id="101" idx="2"/>
          </p:cNvCxnSpPr>
          <p:nvPr/>
        </p:nvCxnSpPr>
        <p:spPr>
          <a:xfrm flipV="1">
            <a:off x="9691620" y="4493181"/>
            <a:ext cx="611303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0"/>
            <a:endCxn id="101" idx="2"/>
          </p:cNvCxnSpPr>
          <p:nvPr/>
        </p:nvCxnSpPr>
        <p:spPr>
          <a:xfrm flipH="1" flipV="1">
            <a:off x="10302923" y="4493181"/>
            <a:ext cx="630072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9483" y="92725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remove(48)</a:t>
            </a:r>
          </a:p>
        </p:txBody>
      </p:sp>
      <p:sp>
        <p:nvSpPr>
          <p:cNvPr id="20" name="Rectangle 19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0867914B-51B2-46AE-82C1-AF6BA3B0F71C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Values From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holding value </a:t>
            </a:r>
            <a:r>
              <a:rPr lang="en-US" i="1" dirty="0"/>
              <a:t>x</a:t>
            </a:r>
            <a:r>
              <a:rPr lang="en-US" dirty="0"/>
              <a:t> has no children, removing it is trivial. Simply set the reference to it from the parent node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.</a:t>
            </a:r>
          </a:p>
          <a:p>
            <a:r>
              <a:rPr lang="en-US" dirty="0"/>
              <a:t>If the node holding value </a:t>
            </a:r>
            <a:r>
              <a:rPr lang="en-US" i="1" dirty="0"/>
              <a:t>x</a:t>
            </a:r>
            <a:r>
              <a:rPr lang="en-US" dirty="0"/>
              <a:t> has one child, the removal process is similar to that of a linked list. Just have the parent of the departing node link to that node's child.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DDD2D71E-58EF-4F1A-A1F6-EA39A6524BEE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9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8524735" y="227769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889342" y="227769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224523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13961" y="371525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89554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707039" y="927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46240" y="5152816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</a:p>
        </p:txBody>
      </p:sp>
      <p:cxnSp>
        <p:nvCxnSpPr>
          <p:cNvPr id="119" name="Straight Connector 118"/>
          <p:cNvCxnSpPr>
            <a:stCxn id="110" idx="2"/>
            <a:endCxn id="99" idx="0"/>
          </p:cNvCxnSpPr>
          <p:nvPr/>
        </p:nvCxnSpPr>
        <p:spPr>
          <a:xfrm flipH="1">
            <a:off x="3278304" y="1705180"/>
            <a:ext cx="2817697" cy="57251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0" idx="2"/>
            <a:endCxn id="97" idx="0"/>
          </p:cNvCxnSpPr>
          <p:nvPr/>
        </p:nvCxnSpPr>
        <p:spPr>
          <a:xfrm>
            <a:off x="6096001" y="1705180"/>
            <a:ext cx="2817696" cy="57251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9" idx="2"/>
            <a:endCxn id="100" idx="0"/>
          </p:cNvCxnSpPr>
          <p:nvPr/>
        </p:nvCxnSpPr>
        <p:spPr>
          <a:xfrm>
            <a:off x="3278304" y="3055620"/>
            <a:ext cx="1335181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7" idx="2"/>
            <a:endCxn id="101" idx="0"/>
          </p:cNvCxnSpPr>
          <p:nvPr/>
        </p:nvCxnSpPr>
        <p:spPr>
          <a:xfrm>
            <a:off x="8913697" y="3055621"/>
            <a:ext cx="1389226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7" idx="2"/>
            <a:endCxn id="102" idx="0"/>
          </p:cNvCxnSpPr>
          <p:nvPr/>
        </p:nvCxnSpPr>
        <p:spPr>
          <a:xfrm flipH="1">
            <a:off x="7578516" y="3055621"/>
            <a:ext cx="1335181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2" idx="2"/>
            <a:endCxn id="113" idx="0"/>
          </p:cNvCxnSpPr>
          <p:nvPr/>
        </p:nvCxnSpPr>
        <p:spPr>
          <a:xfrm flipH="1">
            <a:off x="6835202" y="4493180"/>
            <a:ext cx="743314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02658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544033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</a:p>
        </p:txBody>
      </p:sp>
      <p:cxnSp>
        <p:nvCxnSpPr>
          <p:cNvPr id="6" name="Straight Connector 5"/>
          <p:cNvCxnSpPr>
            <a:stCxn id="16" idx="0"/>
            <a:endCxn id="101" idx="2"/>
          </p:cNvCxnSpPr>
          <p:nvPr/>
        </p:nvCxnSpPr>
        <p:spPr>
          <a:xfrm flipV="1">
            <a:off x="9691620" y="4493181"/>
            <a:ext cx="611303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0"/>
            <a:endCxn id="101" idx="2"/>
          </p:cNvCxnSpPr>
          <p:nvPr/>
        </p:nvCxnSpPr>
        <p:spPr>
          <a:xfrm flipH="1" flipV="1">
            <a:off x="10302923" y="4493181"/>
            <a:ext cx="630072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9483" y="92725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remove(50)</a:t>
            </a:r>
          </a:p>
        </p:txBody>
      </p:sp>
      <p:sp>
        <p:nvSpPr>
          <p:cNvPr id="20" name="Rectangle 19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47064624-7A33-4270-86ED-E6D7BC0311E8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7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Values From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1"/>
            <a:ext cx="10515600" cy="4662062"/>
          </a:xfrm>
        </p:spPr>
        <p:txBody>
          <a:bodyPr/>
          <a:lstStyle/>
          <a:p>
            <a:r>
              <a:rPr lang="en-US" dirty="0"/>
              <a:t>If the node holding value </a:t>
            </a:r>
            <a:r>
              <a:rPr lang="en-US" i="1" dirty="0"/>
              <a:t>x</a:t>
            </a:r>
            <a:r>
              <a:rPr lang="en-US" dirty="0"/>
              <a:t> has no children, removing it is trivial. Simply set the reference to it from the parent node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.</a:t>
            </a:r>
          </a:p>
          <a:p>
            <a:r>
              <a:rPr lang="en-US" dirty="0"/>
              <a:t>If the node holding value </a:t>
            </a:r>
            <a:r>
              <a:rPr lang="en-US" i="1" dirty="0"/>
              <a:t>x</a:t>
            </a:r>
            <a:r>
              <a:rPr lang="en-US" dirty="0"/>
              <a:t> has one child, the removal process is similar to that of a linked list. Just have the parent of the departing node link to that node's child.</a:t>
            </a:r>
          </a:p>
          <a:p>
            <a:r>
              <a:rPr lang="en-US" dirty="0"/>
              <a:t>If the node holding </a:t>
            </a:r>
            <a:r>
              <a:rPr lang="en-US" i="1" dirty="0"/>
              <a:t>x</a:t>
            </a:r>
            <a:r>
              <a:rPr lang="en-US" dirty="0"/>
              <a:t> has two children, update the node to contain the smallest value in the right </a:t>
            </a:r>
            <a:r>
              <a:rPr lang="en-US" dirty="0" err="1"/>
              <a:t>subtree</a:t>
            </a:r>
            <a:r>
              <a:rPr lang="en-US" dirty="0"/>
              <a:t>, then remove the (possibly deep) child node with that value.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01FC3E08-B049-416A-9D6C-0AF71B8788D2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7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8524735" y="227769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889342" y="227769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224523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13961" y="371525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89554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707039" y="927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46240" y="5152816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</a:p>
        </p:txBody>
      </p:sp>
      <p:cxnSp>
        <p:nvCxnSpPr>
          <p:cNvPr id="119" name="Straight Connector 118"/>
          <p:cNvCxnSpPr>
            <a:stCxn id="110" idx="2"/>
            <a:endCxn id="99" idx="0"/>
          </p:cNvCxnSpPr>
          <p:nvPr/>
        </p:nvCxnSpPr>
        <p:spPr>
          <a:xfrm flipH="1">
            <a:off x="3278304" y="1705180"/>
            <a:ext cx="2817697" cy="57251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0" idx="2"/>
            <a:endCxn id="97" idx="0"/>
          </p:cNvCxnSpPr>
          <p:nvPr/>
        </p:nvCxnSpPr>
        <p:spPr>
          <a:xfrm>
            <a:off x="6096001" y="1705180"/>
            <a:ext cx="2817696" cy="57251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9" idx="2"/>
            <a:endCxn id="100" idx="0"/>
          </p:cNvCxnSpPr>
          <p:nvPr/>
        </p:nvCxnSpPr>
        <p:spPr>
          <a:xfrm>
            <a:off x="3278304" y="3055620"/>
            <a:ext cx="1335181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7" idx="2"/>
            <a:endCxn id="101" idx="0"/>
          </p:cNvCxnSpPr>
          <p:nvPr/>
        </p:nvCxnSpPr>
        <p:spPr>
          <a:xfrm>
            <a:off x="8913697" y="3055621"/>
            <a:ext cx="1389226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7" idx="2"/>
            <a:endCxn id="102" idx="0"/>
          </p:cNvCxnSpPr>
          <p:nvPr/>
        </p:nvCxnSpPr>
        <p:spPr>
          <a:xfrm flipH="1">
            <a:off x="7578516" y="3055621"/>
            <a:ext cx="1335181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2" idx="2"/>
            <a:endCxn id="113" idx="0"/>
          </p:cNvCxnSpPr>
          <p:nvPr/>
        </p:nvCxnSpPr>
        <p:spPr>
          <a:xfrm flipH="1">
            <a:off x="6835202" y="4493180"/>
            <a:ext cx="743314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02658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544033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</a:p>
        </p:txBody>
      </p:sp>
      <p:cxnSp>
        <p:nvCxnSpPr>
          <p:cNvPr id="6" name="Straight Connector 5"/>
          <p:cNvCxnSpPr>
            <a:stCxn id="16" idx="0"/>
            <a:endCxn id="101" idx="2"/>
          </p:cNvCxnSpPr>
          <p:nvPr/>
        </p:nvCxnSpPr>
        <p:spPr>
          <a:xfrm flipV="1">
            <a:off x="9691620" y="4493181"/>
            <a:ext cx="611303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0"/>
            <a:endCxn id="101" idx="2"/>
          </p:cNvCxnSpPr>
          <p:nvPr/>
        </p:nvCxnSpPr>
        <p:spPr>
          <a:xfrm flipH="1" flipV="1">
            <a:off x="10302923" y="4493181"/>
            <a:ext cx="630072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9483" y="92725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remove(78)</a:t>
            </a:r>
          </a:p>
        </p:txBody>
      </p:sp>
      <p:sp>
        <p:nvSpPr>
          <p:cNvPr id="20" name="Rectangle 19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80EA4B76-D461-4F05-A38C-831CA6F95B9D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7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root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, then the value being inserted becomes the new root.</a:t>
            </a:r>
          </a:p>
          <a:p>
            <a:r>
              <a:rPr lang="en-US" dirty="0"/>
              <a:t>Otherwise, compare value to be inserted with value at root. Move left if the new value is less than the root; move right if the new value is greater than the root.</a:t>
            </a:r>
          </a:p>
          <a:p>
            <a:r>
              <a:rPr lang="en-US" dirty="0"/>
              <a:t>Insertion is recursive, because each node in a tree is (conceptually) the root of a subtree!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AC88EA51-2AB9-427F-ABA2-A6EA9DF0B1A7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6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method for insertion should be similar to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insert(x)</a:t>
            </a:r>
          </a:p>
          <a:p>
            <a:r>
              <a:rPr lang="en-US" dirty="0"/>
              <a:t>To make the method recursive, add a helper method with an additional parameter.</a:t>
            </a:r>
          </a:p>
          <a:p>
            <a:r>
              <a:rPr lang="en-US" dirty="0"/>
              <a:t>What should the additional parameter and return values for the recursive method be?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FD4FACEC-F59D-4CE4-A22A-A23BD9118453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7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20 10 40 5 15 12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52FF0CB6-00E3-45FD-A20D-2800288B0F0F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6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BST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Insert value </a:t>
            </a:r>
            <a:r>
              <a:rPr lang="en-US" sz="2400" i="1" dirty="0"/>
              <a:t>x</a:t>
            </a:r>
            <a:r>
              <a:rPr lang="en-US" sz="2400" dirty="0"/>
              <a:t> at node </a:t>
            </a:r>
            <a:r>
              <a:rPr lang="en-US" sz="2400" i="1" dirty="0"/>
              <a:t>t</a:t>
            </a:r>
            <a:r>
              <a:rPr lang="en-US" sz="2400" dirty="0"/>
              <a:t> (initially the root).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t</a:t>
            </a:r>
            <a:r>
              <a:rPr lang="en-US" sz="2400" dirty="0"/>
              <a:t> is None, make a new Node with value </a:t>
            </a:r>
            <a:r>
              <a:rPr lang="en-US" sz="2400" i="1" dirty="0"/>
              <a:t>x</a:t>
            </a:r>
            <a:r>
              <a:rPr lang="en-US" sz="2400" dirty="0"/>
              <a:t> and return that node. (Base case)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&lt; </a:t>
            </a:r>
            <a:r>
              <a:rPr lang="en-US" sz="2400" i="1" dirty="0"/>
              <a:t>t</a:t>
            </a:r>
            <a:r>
              <a:rPr lang="en-US" sz="2400" dirty="0"/>
              <a:t>'s value, update </a:t>
            </a:r>
            <a:r>
              <a:rPr lang="en-US" sz="2400" i="1" dirty="0"/>
              <a:t>t</a:t>
            </a:r>
            <a:r>
              <a:rPr lang="en-US" sz="2400" dirty="0"/>
              <a:t>'s left child to be the return value of inserting </a:t>
            </a:r>
            <a:r>
              <a:rPr lang="en-US" sz="2400" i="1" dirty="0"/>
              <a:t>x</a:t>
            </a:r>
            <a:r>
              <a:rPr lang="en-US" sz="2400" dirty="0"/>
              <a:t> at node </a:t>
            </a:r>
            <a:r>
              <a:rPr lang="en-US" sz="2400" i="1" dirty="0"/>
              <a:t>t</a:t>
            </a:r>
            <a:r>
              <a:rPr lang="en-US" sz="2400" dirty="0"/>
              <a:t>'s left child.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&gt; </a:t>
            </a:r>
            <a:r>
              <a:rPr lang="en-US" sz="2400" i="1" dirty="0"/>
              <a:t>t</a:t>
            </a:r>
            <a:r>
              <a:rPr lang="en-US" sz="2400" dirty="0"/>
              <a:t>'s value, update </a:t>
            </a:r>
            <a:r>
              <a:rPr lang="en-US" sz="2400" i="1" dirty="0"/>
              <a:t>t</a:t>
            </a:r>
            <a:r>
              <a:rPr lang="en-US" sz="2400" dirty="0"/>
              <a:t>'s right child to be the return value of inserting insert </a:t>
            </a:r>
            <a:r>
              <a:rPr lang="en-US" sz="2400" i="1" dirty="0"/>
              <a:t>x</a:t>
            </a:r>
            <a:r>
              <a:rPr lang="en-US" sz="2400" dirty="0"/>
              <a:t> at node </a:t>
            </a:r>
            <a:r>
              <a:rPr lang="en-US" sz="2400" i="1" dirty="0"/>
              <a:t>t</a:t>
            </a:r>
            <a:r>
              <a:rPr lang="en-US" sz="2400" dirty="0"/>
              <a:t>'s right child.</a:t>
            </a:r>
          </a:p>
          <a:p>
            <a:r>
              <a:rPr lang="en-US" sz="2400" dirty="0"/>
              <a:t>Return t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C1C493D0-74DB-4202-AC93-F1001A649BAD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80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BST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Delete value </a:t>
            </a:r>
            <a:r>
              <a:rPr lang="en-US" sz="2400" i="1" dirty="0"/>
              <a:t>x</a:t>
            </a:r>
            <a:r>
              <a:rPr lang="en-US" sz="2400" dirty="0"/>
              <a:t> from tree rooted at node </a:t>
            </a:r>
            <a:r>
              <a:rPr lang="en-US" sz="2400" i="1" dirty="0"/>
              <a:t>t</a:t>
            </a:r>
            <a:r>
              <a:rPr lang="en-US" sz="2400" dirty="0"/>
              <a:t> (initially the root).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t</a:t>
            </a:r>
            <a:r>
              <a:rPr lang="en-US" sz="2400" dirty="0"/>
              <a:t> is None, then the item was not found. Return </a:t>
            </a:r>
            <a:r>
              <a:rPr lang="en-US" sz="2400" i="1" dirty="0"/>
              <a:t>t</a:t>
            </a:r>
            <a:r>
              <a:rPr lang="en-US" sz="2400" dirty="0"/>
              <a:t>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&lt; </a:t>
            </a:r>
            <a:r>
              <a:rPr lang="en-US" sz="2400" i="1" dirty="0"/>
              <a:t>t</a:t>
            </a:r>
            <a:r>
              <a:rPr lang="en-US" sz="2400" dirty="0"/>
              <a:t>'s value, update </a:t>
            </a:r>
            <a:r>
              <a:rPr lang="en-US" sz="2400" i="1" dirty="0"/>
              <a:t>t</a:t>
            </a:r>
            <a:r>
              <a:rPr lang="en-US" sz="2400" dirty="0"/>
              <a:t>'s left child to be the </a:t>
            </a:r>
            <a:r>
              <a:rPr lang="en-US" sz="2400" dirty="0" err="1"/>
              <a:t>subtree</a:t>
            </a:r>
            <a:r>
              <a:rPr lang="en-US" sz="2400" dirty="0"/>
              <a:t> returned by removing </a:t>
            </a:r>
            <a:r>
              <a:rPr lang="en-US" sz="2400" i="1" dirty="0"/>
              <a:t>x</a:t>
            </a:r>
            <a:r>
              <a:rPr lang="en-US" sz="2400" dirty="0"/>
              <a:t> from the </a:t>
            </a:r>
            <a:r>
              <a:rPr lang="en-US" sz="2400" dirty="0" err="1"/>
              <a:t>subtree</a:t>
            </a:r>
            <a:r>
              <a:rPr lang="en-US" sz="2400" dirty="0"/>
              <a:t> rooted at node </a:t>
            </a:r>
            <a:r>
              <a:rPr lang="en-US" sz="2400" i="1" dirty="0"/>
              <a:t>t</a:t>
            </a:r>
            <a:r>
              <a:rPr lang="en-US" sz="2400" dirty="0"/>
              <a:t>'s left child.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&gt; </a:t>
            </a:r>
            <a:r>
              <a:rPr lang="en-US" sz="2400" i="1" dirty="0"/>
              <a:t>t</a:t>
            </a:r>
            <a:r>
              <a:rPr lang="en-US" sz="2400" dirty="0"/>
              <a:t>'s value, update </a:t>
            </a:r>
            <a:r>
              <a:rPr lang="en-US" sz="2400" i="1" dirty="0"/>
              <a:t>t</a:t>
            </a:r>
            <a:r>
              <a:rPr lang="en-US" sz="2400" dirty="0"/>
              <a:t>'s right child to be the </a:t>
            </a:r>
            <a:r>
              <a:rPr lang="en-US" sz="2400" dirty="0" err="1"/>
              <a:t>subtree</a:t>
            </a:r>
            <a:r>
              <a:rPr lang="en-US" sz="2400" dirty="0"/>
              <a:t> returned by removing </a:t>
            </a:r>
            <a:r>
              <a:rPr lang="en-US" sz="2400" i="1" dirty="0"/>
              <a:t>x</a:t>
            </a:r>
            <a:r>
              <a:rPr lang="en-US" sz="2400" dirty="0"/>
              <a:t> from the </a:t>
            </a:r>
            <a:r>
              <a:rPr lang="en-US" sz="2400" dirty="0" err="1"/>
              <a:t>subtree</a:t>
            </a:r>
            <a:r>
              <a:rPr lang="en-US" sz="2400" dirty="0"/>
              <a:t> rooted at node </a:t>
            </a:r>
            <a:r>
              <a:rPr lang="en-US" sz="2400" i="1" dirty="0"/>
              <a:t>t</a:t>
            </a:r>
            <a:r>
              <a:rPr lang="en-US" sz="2400" dirty="0"/>
              <a:t>'s right child.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== </a:t>
            </a:r>
            <a:r>
              <a:rPr lang="en-US" sz="2400" i="1" dirty="0"/>
              <a:t>t</a:t>
            </a:r>
            <a:r>
              <a:rPr lang="en-US" sz="2400" dirty="0"/>
              <a:t>'s value, consider how many children </a:t>
            </a:r>
            <a:r>
              <a:rPr lang="en-US" sz="2400" i="1" dirty="0"/>
              <a:t>t</a:t>
            </a:r>
            <a:r>
              <a:rPr lang="en-US" sz="2400" dirty="0"/>
              <a:t> has.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46452BD7-4F0B-40FA-87BE-4623239FA267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Because we know whether the value we are searching for is on the left side or the right side, we no longer have to visit every node.</a:t>
            </a:r>
          </a:p>
          <a:p>
            <a:r>
              <a:rPr lang="en-US" dirty="0"/>
              <a:t>To locate item, first visit the root. If your item is less than the root's value, descend left. If it is greater, descend right.</a:t>
            </a:r>
          </a:p>
          <a:p>
            <a:r>
              <a:rPr lang="en-US" dirty="0"/>
              <a:t>Insertions work the same way. Start at the root and compare values, descending left if the new value is less, and descending right if the new value is greater.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35FD2FAB-58CF-4031-AB34-7024216F915C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65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BST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i="1" dirty="0"/>
              <a:t>t</a:t>
            </a:r>
            <a:r>
              <a:rPr lang="en-US" sz="2400" dirty="0"/>
              <a:t> has two children (neither child reference is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2400" dirty="0"/>
              <a:t>), then update </a:t>
            </a:r>
            <a:r>
              <a:rPr lang="en-US" sz="2400" i="1" dirty="0"/>
              <a:t>t</a:t>
            </a:r>
            <a:r>
              <a:rPr lang="en-US" sz="2400" dirty="0"/>
              <a:t>'s value with the smallest value </a:t>
            </a:r>
            <a:r>
              <a:rPr lang="en-US" sz="2400" i="1" dirty="0"/>
              <a:t>r</a:t>
            </a:r>
            <a:r>
              <a:rPr lang="en-US" sz="2400" dirty="0"/>
              <a:t> from </a:t>
            </a:r>
            <a:r>
              <a:rPr lang="en-US" sz="2400" i="1" dirty="0"/>
              <a:t>t</a:t>
            </a:r>
            <a:r>
              <a:rPr lang="en-US" sz="2400" dirty="0"/>
              <a:t>'s right child. Then update </a:t>
            </a:r>
            <a:r>
              <a:rPr lang="en-US" sz="2400" i="1" dirty="0"/>
              <a:t>t</a:t>
            </a:r>
            <a:r>
              <a:rPr lang="en-US" sz="2400" dirty="0"/>
              <a:t>'s right child to be the </a:t>
            </a:r>
            <a:r>
              <a:rPr lang="en-US" sz="2400" dirty="0" err="1"/>
              <a:t>subtree</a:t>
            </a:r>
            <a:r>
              <a:rPr lang="en-US" sz="2400" dirty="0"/>
              <a:t> returned by removing </a:t>
            </a:r>
            <a:r>
              <a:rPr lang="en-US" sz="2400" i="1" dirty="0"/>
              <a:t>r</a:t>
            </a:r>
            <a:r>
              <a:rPr lang="en-US" sz="2400" dirty="0"/>
              <a:t> from the </a:t>
            </a:r>
            <a:r>
              <a:rPr lang="en-US" sz="2400" dirty="0" err="1"/>
              <a:t>subtree</a:t>
            </a:r>
            <a:r>
              <a:rPr lang="en-US" sz="2400" dirty="0"/>
              <a:t> rooted at </a:t>
            </a:r>
            <a:r>
              <a:rPr lang="en-US" sz="2400" i="1" dirty="0"/>
              <a:t>t</a:t>
            </a:r>
            <a:r>
              <a:rPr lang="en-US" sz="2400" dirty="0"/>
              <a:t>'s right child.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t</a:t>
            </a:r>
            <a:r>
              <a:rPr lang="en-US" sz="2400" dirty="0"/>
              <a:t>'s left child is None, then update </a:t>
            </a:r>
            <a:r>
              <a:rPr lang="en-US" sz="2400" i="1" dirty="0"/>
              <a:t>t</a:t>
            </a:r>
            <a:r>
              <a:rPr lang="en-US" sz="2400" dirty="0"/>
              <a:t> to be </a:t>
            </a:r>
            <a:r>
              <a:rPr lang="en-US" sz="2400" i="1" dirty="0"/>
              <a:t>t</a:t>
            </a:r>
            <a:r>
              <a:rPr lang="en-US" sz="2400" dirty="0"/>
              <a:t>'s right child. Otherwise, update </a:t>
            </a:r>
            <a:r>
              <a:rPr lang="en-US" sz="2400" i="1" dirty="0"/>
              <a:t>t</a:t>
            </a:r>
            <a:r>
              <a:rPr lang="en-US" sz="2400" dirty="0"/>
              <a:t> to be </a:t>
            </a:r>
            <a:r>
              <a:rPr lang="en-US" sz="2400" i="1" dirty="0"/>
              <a:t>t</a:t>
            </a:r>
            <a:r>
              <a:rPr lang="en-US" sz="2400" dirty="0"/>
              <a:t>'s left child.</a:t>
            </a:r>
          </a:p>
          <a:p>
            <a:r>
              <a:rPr lang="en-US" sz="2400" dirty="0"/>
              <a:t>return </a:t>
            </a:r>
            <a:r>
              <a:rPr lang="en-US" sz="2400" i="1" dirty="0"/>
              <a:t>t</a:t>
            </a:r>
            <a:endParaRPr lang="en-US" sz="2400" dirty="0"/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A833DB42-F025-4037-93BC-C932C9B365A3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0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3586"/>
            <a:ext cx="10515600" cy="6250828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50, 20, 75, 80, 90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 75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75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 20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 50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83, 81, 85, 82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 80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 81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B7DA7541-7F68-45A0-B50E-F423BF932602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7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B7DA7541-7F68-45A0-B50E-F423BF932602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15BFB-782D-4673-B813-78E7668D3E00}"/>
              </a:ext>
            </a:extLst>
          </p:cNvPr>
          <p:cNvSpPr txBox="1"/>
          <p:nvPr/>
        </p:nvSpPr>
        <p:spPr>
          <a:xfrm>
            <a:off x="409092" y="505021"/>
            <a:ext cx="1118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INS 50,20,75,80,90 | REM 75 | INS 75 | REM 20,50 | INS 83,81,85,82 | REM 80,81</a:t>
            </a:r>
          </a:p>
        </p:txBody>
      </p:sp>
    </p:spTree>
    <p:extLst>
      <p:ext uri="{BB962C8B-B14F-4D97-AF65-F5344CB8AC3E}">
        <p14:creationId xmlns:p14="http://schemas.microsoft.com/office/powerpoint/2010/main" val="73643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97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83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12 7 3 20 9 25 16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172318C4-65CF-4E63-9ACC-999927EB1145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eliminate half of the tree each time we choose a direction.</a:t>
            </a:r>
          </a:p>
          <a:p>
            <a:r>
              <a:rPr lang="en-US" dirty="0"/>
              <a:t>Eliminating half each time is the opposite of doubling each time.</a:t>
            </a:r>
          </a:p>
          <a:p>
            <a:r>
              <a:rPr lang="en-US" dirty="0"/>
              <a:t>Doubling each time = exponential growth </a:t>
            </a:r>
            <a:r>
              <a:rPr lang="en-US" i="1" dirty="0"/>
              <a:t>O(2</a:t>
            </a:r>
            <a:r>
              <a:rPr lang="en-US" i="1" baseline="30000" dirty="0"/>
              <a:t>n</a:t>
            </a:r>
            <a:r>
              <a:rPr lang="en-US" i="1" dirty="0"/>
              <a:t>).</a:t>
            </a:r>
          </a:p>
          <a:p>
            <a:r>
              <a:rPr lang="en-US" dirty="0"/>
              <a:t>Halving each time = logarithmic growth </a:t>
            </a:r>
            <a:r>
              <a:rPr lang="en-US" i="1" dirty="0"/>
              <a:t>O(log n)</a:t>
            </a:r>
            <a:r>
              <a:rPr lang="en-US" dirty="0"/>
              <a:t>.</a:t>
            </a:r>
          </a:p>
          <a:p>
            <a:r>
              <a:rPr lang="en-US" dirty="0"/>
              <a:t>We have achieved </a:t>
            </a:r>
            <a:r>
              <a:rPr lang="en-US" i="1" dirty="0"/>
              <a:t>O(log n)</a:t>
            </a:r>
            <a:r>
              <a:rPr lang="en-US" dirty="0"/>
              <a:t> lookup time instead of </a:t>
            </a:r>
            <a:r>
              <a:rPr lang="en-US" i="1" dirty="0"/>
              <a:t>O(n)</a:t>
            </a:r>
            <a:r>
              <a:rPr lang="en-US" dirty="0"/>
              <a:t>!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6D7B205A-CE64-487D-9D9B-5A8856E1E541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9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 ADT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have achieved </a:t>
            </a:r>
            <a:r>
              <a:rPr lang="en-US" i="1" dirty="0"/>
              <a:t>O(log n)</a:t>
            </a:r>
            <a:r>
              <a:rPr lang="en-US" dirty="0"/>
              <a:t> lookup time instead of </a:t>
            </a:r>
            <a:r>
              <a:rPr lang="en-US" i="1" dirty="0"/>
              <a:t>O(n)</a:t>
            </a:r>
            <a:r>
              <a:rPr lang="en-US" dirty="0"/>
              <a:t>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18" y="2768711"/>
            <a:ext cx="4265682" cy="3748089"/>
          </a:xfrm>
          <a:prstGeom prst="rect">
            <a:avLst/>
          </a:prstGeom>
        </p:spPr>
      </p:pic>
      <p:sp>
        <p:nvSpPr>
          <p:cNvPr id="8" name="Rectangle 7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FB626EEF-167B-45E3-A84C-15F4157EEE18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7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3 7 9 12 16 20 25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4B963B10-8CBB-42C4-A9A6-A4E0DA7439B2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1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keep the left and right subtrees of roughly equal height, </a:t>
            </a:r>
            <a:r>
              <a:rPr lang="en-US" i="1" dirty="0"/>
              <a:t>then</a:t>
            </a:r>
            <a:r>
              <a:rPr lang="en-US" dirty="0"/>
              <a:t> we will have </a:t>
            </a:r>
            <a:r>
              <a:rPr lang="en-US" i="1" dirty="0"/>
              <a:t>O(log n)</a:t>
            </a:r>
            <a:r>
              <a:rPr lang="en-US" dirty="0"/>
              <a:t> lookup time.</a:t>
            </a:r>
          </a:p>
          <a:p>
            <a:r>
              <a:rPr lang="en-US" dirty="0"/>
              <a:t>Your patience will be rewarded soon.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F841EB11-39E3-49F0-977B-17AA20B8A9F6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Values From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a value from a BST is more complicated that insertion, but there is a finite number of cases.</a:t>
            </a:r>
          </a:p>
          <a:p>
            <a:r>
              <a:rPr lang="en-US" dirty="0"/>
              <a:t>First, traverse the tree to locate the value </a:t>
            </a:r>
            <a:r>
              <a:rPr lang="en-US" i="1" dirty="0"/>
              <a:t>x</a:t>
            </a:r>
            <a:r>
              <a:rPr lang="en-US" dirty="0"/>
              <a:t> that should be removed.</a:t>
            </a:r>
          </a:p>
          <a:p>
            <a:r>
              <a:rPr lang="en-US" dirty="0"/>
              <a:t>Consider the number of children from the node containing the value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7E085FBA-A085-4371-9726-C12AE24AD187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1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Values From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holding value </a:t>
            </a:r>
            <a:r>
              <a:rPr lang="en-US" i="1" dirty="0"/>
              <a:t>x</a:t>
            </a:r>
            <a:r>
              <a:rPr lang="en-US" dirty="0"/>
              <a:t> has no children, removing it is trivial. Simply set the reference to it from the parent node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CEA285CC-09F9-467A-8512-3D6C1D87AC7C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55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1060</Words>
  <Application>Microsoft Office PowerPoint</Application>
  <PresentationFormat>Widescreen</PresentationFormat>
  <Paragraphs>94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Verdana</vt:lpstr>
      <vt:lpstr>1_Custom Design</vt:lpstr>
      <vt:lpstr>Locating Values</vt:lpstr>
      <vt:lpstr>The Binary Search Tree ADT</vt:lpstr>
      <vt:lpstr>12 7 3 20 9 25 16</vt:lpstr>
      <vt:lpstr>The Binary Search Tree ADT</vt:lpstr>
      <vt:lpstr>The Binary Search Tree ADT</vt:lpstr>
      <vt:lpstr>3 7 9 12 16 20 25</vt:lpstr>
      <vt:lpstr>The Binary Search Tree ADT</vt:lpstr>
      <vt:lpstr>Removing Values From a BST</vt:lpstr>
      <vt:lpstr>Removing Values From a BST</vt:lpstr>
      <vt:lpstr>PowerPoint Presentation</vt:lpstr>
      <vt:lpstr>Removing Values From a BST</vt:lpstr>
      <vt:lpstr>PowerPoint Presentation</vt:lpstr>
      <vt:lpstr>Removing Values From a BST</vt:lpstr>
      <vt:lpstr>PowerPoint Presentation</vt:lpstr>
      <vt:lpstr>Binary Search Tree Insertion</vt:lpstr>
      <vt:lpstr>Binary Search Tree Insertion</vt:lpstr>
      <vt:lpstr>20 10 40 5 15 12</vt:lpstr>
      <vt:lpstr>Recursive BST Insertion</vt:lpstr>
      <vt:lpstr>Recursive BST Deletion</vt:lpstr>
      <vt:lpstr>Recursive BST Deletion</vt:lpstr>
      <vt:lpstr>INSERT 50, 20, 75, 80, 90 REMOVE 75 INSERT 75 REMOVE 20 REMOVE 50 INSERT 83, 81, 85, 82 REMOVE 80 REMOVE 81</vt:lpstr>
      <vt:lpstr>PowerPoint Presentation</vt:lpstr>
      <vt:lpstr>PowerPoint Presentation</vt:lpstr>
      <vt:lpstr>PowerPoint Presentation</vt:lpstr>
      <vt:lpstr>PowerPoint Presentation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Deverick, James</dc:creator>
  <cp:lastModifiedBy>Deverick, Jim</cp:lastModifiedBy>
  <cp:revision>165</cp:revision>
  <dcterms:created xsi:type="dcterms:W3CDTF">2015-09-09T12:15:11Z</dcterms:created>
  <dcterms:modified xsi:type="dcterms:W3CDTF">2021-10-17T10:22:48Z</dcterms:modified>
</cp:coreProperties>
</file>