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307" r:id="rId2"/>
    <p:sldId id="331" r:id="rId3"/>
    <p:sldId id="330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06" r:id="rId13"/>
    <p:sldId id="340" r:id="rId14"/>
    <p:sldId id="344" r:id="rId15"/>
    <p:sldId id="341" r:id="rId16"/>
    <p:sldId id="342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90" d="100"/>
          <a:sy n="90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64096-0C1E-4741-9522-592DB7B1380C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799A9-E949-4486-86C1-DECD1FDD8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799A9-E949-4486-86C1-DECD1FDD82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19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799A9-E949-4486-86C1-DECD1FDD82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9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799A9-E949-4486-86C1-DECD1FDD82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68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799A9-E949-4486-86C1-DECD1FDD82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4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799A9-E949-4486-86C1-DECD1FDD82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86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799A9-E949-4486-86C1-DECD1FDD82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799A9-E949-4486-86C1-DECD1FDD82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79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799A9-E949-4486-86C1-DECD1FDD82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9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799A9-E949-4486-86C1-DECD1FDD82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5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799A9-E949-4486-86C1-DECD1FDD82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6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799A9-E949-4486-86C1-DECD1FDD82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09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799A9-E949-4486-86C1-DECD1FDD82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72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799A9-E949-4486-86C1-DECD1FDD82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7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799A9-E949-4486-86C1-DECD1FDD82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2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7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3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7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1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1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9163-5641-417B-A4AF-9D87861810C0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0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9163-5641-417B-A4AF-9D87861810C0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B555-72C6-4794-A2E3-097960036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4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can keep the left and right subtrees of roughly equal depth, </a:t>
            </a:r>
            <a:r>
              <a:rPr lang="en-US" i="1" dirty="0"/>
              <a:t>then</a:t>
            </a:r>
            <a:r>
              <a:rPr lang="en-US" dirty="0"/>
              <a:t> we will have </a:t>
            </a:r>
            <a:r>
              <a:rPr lang="en-US" i="1" dirty="0"/>
              <a:t>O(log n)</a:t>
            </a:r>
            <a:r>
              <a:rPr lang="en-US" dirty="0"/>
              <a:t> lookup time.</a:t>
            </a:r>
          </a:p>
          <a:p>
            <a:r>
              <a:rPr lang="en-US" dirty="0"/>
              <a:t>We have already seen that a perfect tree has height log(n), so looking up items in a perfect tree is </a:t>
            </a:r>
            <a:r>
              <a:rPr lang="en-US" i="1" dirty="0"/>
              <a:t>O(log n).</a:t>
            </a:r>
            <a:endParaRPr lang="en-US" dirty="0"/>
          </a:p>
          <a:p>
            <a:r>
              <a:rPr lang="en-US" dirty="0"/>
              <a:t>For ease of presentation, let's equate the height with the number of levels (starting at 1).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FDF76651-3C6F-4946-A50E-DEA3064FC20C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&amp;&gt;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&amp;&lt;2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e>
                      </m:eqAr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So the height of the tree is not more than 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Remove the constants, and we see that the height is </a:t>
                </a:r>
                <a:r>
                  <a:rPr lang="en-US" i="1" dirty="0">
                    <a:ea typeface="Cambria Math" panose="02040503050406030204" pitchFamily="18" charset="0"/>
                  </a:rPr>
                  <a:t>O(log n)</a:t>
                </a:r>
                <a:r>
                  <a:rPr lang="en-US" dirty="0">
                    <a:ea typeface="Cambria Math" panose="02040503050406030204" pitchFamily="18" charset="0"/>
                  </a:rPr>
                  <a:t>, where </a:t>
                </a:r>
                <a:r>
                  <a:rPr lang="en-US" i="1" dirty="0">
                    <a:ea typeface="Cambria Math" panose="02040503050406030204" pitchFamily="18" charset="0"/>
                  </a:rPr>
                  <a:t>n</a:t>
                </a:r>
                <a:r>
                  <a:rPr lang="en-US" dirty="0">
                    <a:ea typeface="Cambria Math" panose="02040503050406030204" pitchFamily="18" charset="0"/>
                  </a:rPr>
                  <a:t> is the number of nodes in the tree.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043" b="-2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C5980580-79B7-455F-8445-646FB66ADC98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46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the tree becomes unbalanced because of an insertion, rotate nodes away from the unbalanced side to re-balance it.</a:t>
            </a:r>
          </a:p>
          <a:p>
            <a:r>
              <a:rPr lang="en-US" dirty="0"/>
              <a:t>Be sure to maintain the ordered property of a BST!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4C3427CA-F563-4A3D-BDA8-6A3450A82D88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8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20 10 5</a:t>
            </a:r>
          </a:p>
        </p:txBody>
      </p:sp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AB76904B-AA5C-4A93-8C8D-25E78C2998FC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2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311634" y="2151146"/>
            <a:ext cx="3724086" cy="2157857"/>
            <a:chOff x="4311633" y="2151145"/>
            <a:chExt cx="3724086" cy="2157857"/>
          </a:xfrm>
        </p:grpSpPr>
        <p:sp>
          <p:nvSpPr>
            <p:cNvPr id="24" name="Rectangle 23"/>
            <p:cNvSpPr/>
            <p:nvPr/>
          </p:nvSpPr>
          <p:spPr>
            <a:xfrm>
              <a:off x="5805513" y="2151145"/>
              <a:ext cx="777923" cy="77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11633" y="3531079"/>
              <a:ext cx="777923" cy="77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57796" y="3531079"/>
              <a:ext cx="777923" cy="77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</a:p>
          </p:txBody>
        </p:sp>
        <p:cxnSp>
          <p:nvCxnSpPr>
            <p:cNvPr id="27" name="Straight Connector 26"/>
            <p:cNvCxnSpPr>
              <a:stCxn id="26" idx="0"/>
              <a:endCxn id="24" idx="2"/>
            </p:cNvCxnSpPr>
            <p:nvPr/>
          </p:nvCxnSpPr>
          <p:spPr>
            <a:xfrm flipH="1" flipV="1">
              <a:off x="6194475" y="2929068"/>
              <a:ext cx="1452283" cy="602011"/>
            </a:xfrm>
            <a:prstGeom prst="line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2"/>
              <a:endCxn id="25" idx="0"/>
            </p:cNvCxnSpPr>
            <p:nvPr/>
          </p:nvCxnSpPr>
          <p:spPr>
            <a:xfrm flipH="1">
              <a:off x="4700595" y="2929068"/>
              <a:ext cx="1493880" cy="602011"/>
            </a:xfrm>
            <a:prstGeom prst="line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20 10 5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1634" y="3531079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7754" y="4911011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805513" y="2151146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</p:txBody>
      </p:sp>
      <p:cxnSp>
        <p:nvCxnSpPr>
          <p:cNvPr id="11" name="Straight Connector 10"/>
          <p:cNvCxnSpPr>
            <a:stCxn id="9" idx="2"/>
            <a:endCxn id="5" idx="0"/>
          </p:cNvCxnSpPr>
          <p:nvPr/>
        </p:nvCxnSpPr>
        <p:spPr>
          <a:xfrm flipH="1">
            <a:off x="4700596" y="2929069"/>
            <a:ext cx="1493879" cy="60201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 flipH="1">
            <a:off x="3206716" y="4309002"/>
            <a:ext cx="1493880" cy="602009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763AD1F1-F2EE-4811-8C49-60101E909591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1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7 L 0.11914 0.1995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997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0.12252 -0.201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0" y="-1057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12253 -0.2013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0" y="-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is easy when there are no children in the way, but consider the case when the new root previously had two children.</a:t>
            </a:r>
          </a:p>
          <a:p>
            <a:r>
              <a:rPr lang="en-US" dirty="0"/>
              <a:t>When rotating right, what used to be the right child of the new root becomes the left child of the old root.</a:t>
            </a:r>
          </a:p>
          <a:p>
            <a:r>
              <a:rPr lang="en-US" dirty="0"/>
              <a:t>When rotating left, what used to be the left child of the new root becomes the right child of the old root.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39657271-A6D1-486A-A22B-2DE60DADBBCC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8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20 10 40 5 15 7</a:t>
            </a:r>
          </a:p>
        </p:txBody>
      </p:sp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D295C810-1413-4074-ABCB-C404E698156A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3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526787" y="1690688"/>
            <a:ext cx="4498276" cy="3537789"/>
            <a:chOff x="4526787" y="1690688"/>
            <a:chExt cx="4498276" cy="3537789"/>
          </a:xfrm>
        </p:grpSpPr>
        <p:grpSp>
          <p:nvGrpSpPr>
            <p:cNvPr id="39" name="Group 38"/>
            <p:cNvGrpSpPr/>
            <p:nvPr/>
          </p:nvGrpSpPr>
          <p:grpSpPr>
            <a:xfrm>
              <a:off x="4526787" y="1690688"/>
              <a:ext cx="4498276" cy="3537789"/>
              <a:chOff x="4526787" y="1690688"/>
              <a:chExt cx="4498276" cy="353778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298438" y="3070620"/>
                <a:ext cx="777923" cy="777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020665" y="1690688"/>
                <a:ext cx="777923" cy="777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4526787" y="3070621"/>
                <a:ext cx="1180336" cy="2157856"/>
                <a:chOff x="3032907" y="4450553"/>
                <a:chExt cx="1180336" cy="2157856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3032907" y="4450553"/>
                  <a:ext cx="777923" cy="777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5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435320" y="5830486"/>
                  <a:ext cx="777923" cy="777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7</a:t>
                  </a:r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8247140" y="4450552"/>
                <a:ext cx="777923" cy="777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40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400210" y="4450552"/>
                <a:ext cx="777923" cy="777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15</a:t>
                </a:r>
              </a:p>
            </p:txBody>
          </p:sp>
        </p:grpSp>
        <p:cxnSp>
          <p:nvCxnSpPr>
            <p:cNvPr id="40" name="Straight Connector 39"/>
            <p:cNvCxnSpPr>
              <a:stCxn id="46" idx="2"/>
              <a:endCxn id="50" idx="0"/>
            </p:cNvCxnSpPr>
            <p:nvPr/>
          </p:nvCxnSpPr>
          <p:spPr>
            <a:xfrm flipH="1">
              <a:off x="4915749" y="2468611"/>
              <a:ext cx="1493878" cy="602010"/>
            </a:xfrm>
            <a:prstGeom prst="line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0" idx="2"/>
              <a:endCxn id="51" idx="0"/>
            </p:cNvCxnSpPr>
            <p:nvPr/>
          </p:nvCxnSpPr>
          <p:spPr>
            <a:xfrm>
              <a:off x="4915749" y="3848544"/>
              <a:ext cx="402413" cy="602010"/>
            </a:xfrm>
            <a:prstGeom prst="line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6" idx="2"/>
              <a:endCxn id="45" idx="0"/>
            </p:cNvCxnSpPr>
            <p:nvPr/>
          </p:nvCxnSpPr>
          <p:spPr>
            <a:xfrm>
              <a:off x="6409627" y="2468611"/>
              <a:ext cx="1277773" cy="602009"/>
            </a:xfrm>
            <a:prstGeom prst="line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5" idx="2"/>
              <a:endCxn id="49" idx="0"/>
            </p:cNvCxnSpPr>
            <p:nvPr/>
          </p:nvCxnSpPr>
          <p:spPr>
            <a:xfrm flipH="1">
              <a:off x="6789172" y="3848543"/>
              <a:ext cx="898228" cy="602009"/>
            </a:xfrm>
            <a:prstGeom prst="line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5" idx="2"/>
              <a:endCxn id="48" idx="0"/>
            </p:cNvCxnSpPr>
            <p:nvPr/>
          </p:nvCxnSpPr>
          <p:spPr>
            <a:xfrm>
              <a:off x="7687400" y="3848543"/>
              <a:ext cx="948702" cy="602009"/>
            </a:xfrm>
            <a:prstGeom prst="line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20 10 40 5 15 7</a:t>
            </a:r>
          </a:p>
        </p:txBody>
      </p:sp>
      <p:sp>
        <p:nvSpPr>
          <p:cNvPr id="5" name="Rectangle 4"/>
          <p:cNvSpPr/>
          <p:nvPr/>
        </p:nvSpPr>
        <p:spPr>
          <a:xfrm>
            <a:off x="4526787" y="3070621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6020666" y="1690688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</p:txBody>
      </p:sp>
      <p:cxnSp>
        <p:nvCxnSpPr>
          <p:cNvPr id="11" name="Straight Connector 10"/>
          <p:cNvCxnSpPr>
            <a:stCxn id="9" idx="2"/>
            <a:endCxn id="5" idx="0"/>
          </p:cNvCxnSpPr>
          <p:nvPr/>
        </p:nvCxnSpPr>
        <p:spPr>
          <a:xfrm flipH="1">
            <a:off x="4915749" y="2468611"/>
            <a:ext cx="1493879" cy="60201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 flipH="1">
            <a:off x="3421869" y="3848544"/>
            <a:ext cx="1493880" cy="602009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96882" y="3070621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</a:p>
        </p:txBody>
      </p:sp>
      <p:cxnSp>
        <p:nvCxnSpPr>
          <p:cNvPr id="4" name="Straight Connector 3"/>
          <p:cNvCxnSpPr>
            <a:stCxn id="9" idx="2"/>
            <a:endCxn id="14" idx="0"/>
          </p:cNvCxnSpPr>
          <p:nvPr/>
        </p:nvCxnSpPr>
        <p:spPr>
          <a:xfrm>
            <a:off x="6409628" y="2468611"/>
            <a:ext cx="1276216" cy="60201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14080" y="4450553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</p:txBody>
      </p:sp>
      <p:cxnSp>
        <p:nvCxnSpPr>
          <p:cNvPr id="8" name="Straight Connector 7"/>
          <p:cNvCxnSpPr>
            <a:stCxn id="5" idx="2"/>
            <a:endCxn id="17" idx="0"/>
          </p:cNvCxnSpPr>
          <p:nvPr/>
        </p:nvCxnSpPr>
        <p:spPr>
          <a:xfrm>
            <a:off x="4915749" y="3848544"/>
            <a:ext cx="1187293" cy="602009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032907" y="4450553"/>
            <a:ext cx="1180336" cy="2157856"/>
            <a:chOff x="3032907" y="4450553"/>
            <a:chExt cx="1180336" cy="2157856"/>
          </a:xfrm>
        </p:grpSpPr>
        <p:sp>
          <p:nvSpPr>
            <p:cNvPr id="6" name="Rectangle 5"/>
            <p:cNvSpPr/>
            <p:nvPr/>
          </p:nvSpPr>
          <p:spPr>
            <a:xfrm>
              <a:off x="3032907" y="4450553"/>
              <a:ext cx="777923" cy="77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35320" y="5830486"/>
              <a:ext cx="777923" cy="77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</p:txBody>
        </p:sp>
      </p:grpSp>
      <p:cxnSp>
        <p:nvCxnSpPr>
          <p:cNvPr id="15" name="Straight Connector 14"/>
          <p:cNvCxnSpPr>
            <a:stCxn id="6" idx="2"/>
            <a:endCxn id="20" idx="0"/>
          </p:cNvCxnSpPr>
          <p:nvPr/>
        </p:nvCxnSpPr>
        <p:spPr>
          <a:xfrm>
            <a:off x="3421869" y="5228476"/>
            <a:ext cx="402413" cy="60201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0B893BB4-3681-4B85-BEDE-568539E297B4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0.12278 -0.2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3" y="-100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0.12239 -0.201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0" y="-100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0.10456 0.2013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1" y="100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0.07851 0.2013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100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0.05521 0.0002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4" grpId="0" animBg="1"/>
      <p:bldP spid="14" grpId="1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AVL Tree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 additional field to the Node structure to track the </a:t>
            </a:r>
            <a:r>
              <a:rPr lang="en-US" i="1" dirty="0"/>
              <a:t>height</a:t>
            </a:r>
            <a:r>
              <a:rPr lang="en-US" dirty="0"/>
              <a:t> of the tree rooted at that node.</a:t>
            </a:r>
          </a:p>
          <a:p>
            <a:r>
              <a:rPr lang="en-US" dirty="0"/>
              <a:t>A 0 balance means that both child </a:t>
            </a:r>
            <a:r>
              <a:rPr lang="en-US" dirty="0" err="1"/>
              <a:t>subtrees</a:t>
            </a:r>
            <a:r>
              <a:rPr lang="en-US" dirty="0"/>
              <a:t> are of the same height.</a:t>
            </a:r>
          </a:p>
          <a:p>
            <a:r>
              <a:rPr lang="en-US" dirty="0"/>
              <a:t>A negative balance means that the left </a:t>
            </a:r>
            <a:r>
              <a:rPr lang="en-US" dirty="0" err="1"/>
              <a:t>subtree</a:t>
            </a:r>
            <a:r>
              <a:rPr lang="en-US" dirty="0"/>
              <a:t> is taller than the right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r>
              <a:rPr lang="en-US" dirty="0"/>
              <a:t>A positive balance means that the right </a:t>
            </a:r>
            <a:r>
              <a:rPr lang="en-US" dirty="0" err="1"/>
              <a:t>subtree</a:t>
            </a:r>
            <a:r>
              <a:rPr lang="en-US" dirty="0"/>
              <a:t> is taller than the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78D2AA1E-C9AE-4619-945B-55D0500D2041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12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AVL Tree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an insertion, consider the balances starting at the insertion point and moving upward to the root.</a:t>
            </a:r>
          </a:p>
          <a:p>
            <a:r>
              <a:rPr lang="en-US" dirty="0"/>
              <a:t>If a balance ever becomes -2 or +2, the </a:t>
            </a:r>
            <a:r>
              <a:rPr lang="en-US" dirty="0" err="1"/>
              <a:t>subtree</a:t>
            </a:r>
            <a:r>
              <a:rPr lang="en-US" dirty="0"/>
              <a:t> rooted at that node is unbalanced.</a:t>
            </a:r>
          </a:p>
          <a:p>
            <a:r>
              <a:rPr lang="en-US" dirty="0"/>
              <a:t>There are four possible ways that an AVL tree can fall out of balances. Two are easily fixed with a single rotation. The other two require two rotations.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4E33AE6F-898A-49D5-A7DB-A36618643CBA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2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240654" y="3290817"/>
            <a:ext cx="641519" cy="641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b="1" dirty="0"/>
              <a:t>Left-Left:</a:t>
            </a:r>
            <a:r>
              <a:rPr lang="en-US" dirty="0"/>
              <a:t> The root of the unbalanced </a:t>
            </a:r>
            <a:r>
              <a:rPr lang="en-US" dirty="0" err="1"/>
              <a:t>subtree</a:t>
            </a:r>
            <a:r>
              <a:rPr lang="en-US" dirty="0"/>
              <a:t> has balance -2, and its left child has balance -1. Fix with a single right rotation at the -2 node.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AVL Unbalanced Cases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725554" y="3290817"/>
            <a:ext cx="2692890" cy="3353032"/>
            <a:chOff x="838200" y="3289815"/>
            <a:chExt cx="2692890" cy="3353032"/>
          </a:xfrm>
        </p:grpSpPr>
        <p:sp>
          <p:nvSpPr>
            <p:cNvPr id="6" name="Rectangle 5"/>
            <p:cNvSpPr/>
            <p:nvPr/>
          </p:nvSpPr>
          <p:spPr>
            <a:xfrm>
              <a:off x="1560387" y="4209047"/>
              <a:ext cx="641519" cy="641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24868" y="3289815"/>
              <a:ext cx="635491" cy="635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44</a:t>
              </a:r>
            </a:p>
          </p:txBody>
        </p:sp>
        <p:cxnSp>
          <p:nvCxnSpPr>
            <p:cNvPr id="12" name="Straight Connector 11"/>
            <p:cNvCxnSpPr>
              <a:stCxn id="10" idx="2"/>
              <a:endCxn id="6" idx="0"/>
            </p:cNvCxnSpPr>
            <p:nvPr/>
          </p:nvCxnSpPr>
          <p:spPr>
            <a:xfrm flipH="1">
              <a:off x="1881147" y="3925306"/>
              <a:ext cx="761467" cy="283741"/>
            </a:xfrm>
            <a:prstGeom prst="line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Isosceles Triangle 19"/>
            <p:cNvSpPr/>
            <p:nvPr/>
          </p:nvSpPr>
          <p:spPr>
            <a:xfrm>
              <a:off x="838200" y="5161736"/>
              <a:ext cx="1042947" cy="1481111"/>
            </a:xfrm>
            <a:prstGeom prst="triangle">
              <a:avLst/>
            </a:prstGeom>
            <a:gradFill>
              <a:gsLst>
                <a:gs pos="5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22" name="Straight Connector 21"/>
            <p:cNvCxnSpPr>
              <a:stCxn id="6" idx="2"/>
              <a:endCxn id="20" idx="0"/>
            </p:cNvCxnSpPr>
            <p:nvPr/>
          </p:nvCxnSpPr>
          <p:spPr>
            <a:xfrm flipH="1">
              <a:off x="1359674" y="4850566"/>
              <a:ext cx="521473" cy="311170"/>
            </a:xfrm>
            <a:prstGeom prst="line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Isosceles Triangle 25"/>
            <p:cNvSpPr/>
            <p:nvPr/>
          </p:nvSpPr>
          <p:spPr>
            <a:xfrm>
              <a:off x="2960359" y="4274230"/>
              <a:ext cx="570731" cy="641519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31" name="Straight Connector 30"/>
            <p:cNvCxnSpPr>
              <a:stCxn id="10" idx="2"/>
              <a:endCxn id="26" idx="0"/>
            </p:cNvCxnSpPr>
            <p:nvPr/>
          </p:nvCxnSpPr>
          <p:spPr>
            <a:xfrm>
              <a:off x="2642614" y="3925306"/>
              <a:ext cx="603111" cy="348924"/>
            </a:xfrm>
            <a:prstGeom prst="line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Isosceles Triangle 51"/>
            <p:cNvSpPr/>
            <p:nvPr/>
          </p:nvSpPr>
          <p:spPr>
            <a:xfrm>
              <a:off x="2090344" y="5161736"/>
              <a:ext cx="570731" cy="641519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56" name="Straight Connector 55"/>
            <p:cNvCxnSpPr>
              <a:stCxn id="6" idx="2"/>
              <a:endCxn id="52" idx="0"/>
            </p:cNvCxnSpPr>
            <p:nvPr/>
          </p:nvCxnSpPr>
          <p:spPr>
            <a:xfrm>
              <a:off x="1881147" y="4850566"/>
              <a:ext cx="494563" cy="311170"/>
            </a:xfrm>
            <a:prstGeom prst="line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8995377" y="4229290"/>
            <a:ext cx="635491" cy="63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</a:p>
        </p:txBody>
      </p:sp>
      <p:cxnSp>
        <p:nvCxnSpPr>
          <p:cNvPr id="70" name="Straight Connector 69"/>
          <p:cNvCxnSpPr>
            <a:stCxn id="69" idx="0"/>
            <a:endCxn id="68" idx="2"/>
          </p:cNvCxnSpPr>
          <p:nvPr/>
        </p:nvCxnSpPr>
        <p:spPr>
          <a:xfrm flipH="1" flipV="1">
            <a:off x="8561414" y="3932336"/>
            <a:ext cx="751709" cy="296954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Isosceles Triangle 70"/>
          <p:cNvSpPr/>
          <p:nvPr/>
        </p:nvSpPr>
        <p:spPr>
          <a:xfrm>
            <a:off x="6890071" y="4322143"/>
            <a:ext cx="1042947" cy="1481111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cxnSp>
        <p:nvCxnSpPr>
          <p:cNvPr id="72" name="Straight Connector 71"/>
          <p:cNvCxnSpPr>
            <a:stCxn id="68" idx="2"/>
            <a:endCxn id="71" idx="0"/>
          </p:cNvCxnSpPr>
          <p:nvPr/>
        </p:nvCxnSpPr>
        <p:spPr>
          <a:xfrm flipH="1">
            <a:off x="7411545" y="3932336"/>
            <a:ext cx="1149869" cy="38980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Isosceles Triangle 72"/>
          <p:cNvSpPr/>
          <p:nvPr/>
        </p:nvSpPr>
        <p:spPr>
          <a:xfrm>
            <a:off x="9630868" y="5161735"/>
            <a:ext cx="570731" cy="64151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cxnSp>
        <p:nvCxnSpPr>
          <p:cNvPr id="74" name="Straight Connector 73"/>
          <p:cNvCxnSpPr>
            <a:stCxn id="69" idx="2"/>
            <a:endCxn id="73" idx="0"/>
          </p:cNvCxnSpPr>
          <p:nvPr/>
        </p:nvCxnSpPr>
        <p:spPr>
          <a:xfrm>
            <a:off x="9313123" y="4864781"/>
            <a:ext cx="603111" cy="296954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Isosceles Triangle 74"/>
          <p:cNvSpPr/>
          <p:nvPr/>
        </p:nvSpPr>
        <p:spPr>
          <a:xfrm>
            <a:off x="8415977" y="5161735"/>
            <a:ext cx="570731" cy="64151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cxnSp>
        <p:nvCxnSpPr>
          <p:cNvPr id="76" name="Straight Connector 75"/>
          <p:cNvCxnSpPr>
            <a:stCxn id="69" idx="2"/>
            <a:endCxn id="75" idx="0"/>
          </p:cNvCxnSpPr>
          <p:nvPr/>
        </p:nvCxnSpPr>
        <p:spPr>
          <a:xfrm flipH="1">
            <a:off x="8701343" y="4864781"/>
            <a:ext cx="611780" cy="296954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54CB3F39-83BA-4574-A0AC-94D50E693C79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2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8524735" y="2277698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889342" y="227769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224523" y="3715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913961" y="3715258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88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189554" y="3715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500116" y="3715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707039" y="92725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0684490" y="5152814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29588" y="5152820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151717" y="5152819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545710" y="5152818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27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967839" y="5152817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37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868369" y="5152816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262362" y="5152815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446240" y="5152816"/>
            <a:ext cx="777923" cy="77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</a:t>
            </a:r>
          </a:p>
        </p:txBody>
      </p:sp>
      <p:cxnSp>
        <p:nvCxnSpPr>
          <p:cNvPr id="119" name="Straight Connector 118"/>
          <p:cNvCxnSpPr>
            <a:stCxn id="110" idx="2"/>
            <a:endCxn id="99" idx="0"/>
          </p:cNvCxnSpPr>
          <p:nvPr/>
        </p:nvCxnSpPr>
        <p:spPr>
          <a:xfrm flipH="1">
            <a:off x="3278304" y="1705180"/>
            <a:ext cx="2817697" cy="57251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0" idx="2"/>
            <a:endCxn id="97" idx="0"/>
          </p:cNvCxnSpPr>
          <p:nvPr/>
        </p:nvCxnSpPr>
        <p:spPr>
          <a:xfrm>
            <a:off x="6096001" y="1705180"/>
            <a:ext cx="2817696" cy="572518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9" idx="2"/>
          </p:cNvCxnSpPr>
          <p:nvPr/>
        </p:nvCxnSpPr>
        <p:spPr>
          <a:xfrm flipH="1">
            <a:off x="1869456" y="3055620"/>
            <a:ext cx="1408848" cy="65963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9" idx="2"/>
            <a:endCxn id="100" idx="0"/>
          </p:cNvCxnSpPr>
          <p:nvPr/>
        </p:nvCxnSpPr>
        <p:spPr>
          <a:xfrm>
            <a:off x="3278304" y="3055620"/>
            <a:ext cx="1335181" cy="65963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97" idx="2"/>
            <a:endCxn id="101" idx="0"/>
          </p:cNvCxnSpPr>
          <p:nvPr/>
        </p:nvCxnSpPr>
        <p:spPr>
          <a:xfrm>
            <a:off x="8913697" y="3055621"/>
            <a:ext cx="1389226" cy="65963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7" idx="2"/>
            <a:endCxn id="102" idx="0"/>
          </p:cNvCxnSpPr>
          <p:nvPr/>
        </p:nvCxnSpPr>
        <p:spPr>
          <a:xfrm flipH="1">
            <a:off x="7578516" y="3055621"/>
            <a:ext cx="1335181" cy="65963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03" idx="2"/>
            <a:endCxn id="106" idx="0"/>
          </p:cNvCxnSpPr>
          <p:nvPr/>
        </p:nvCxnSpPr>
        <p:spPr>
          <a:xfrm flipH="1">
            <a:off x="1118550" y="4493180"/>
            <a:ext cx="770528" cy="65964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03" idx="2"/>
            <a:endCxn id="107" idx="0"/>
          </p:cNvCxnSpPr>
          <p:nvPr/>
        </p:nvCxnSpPr>
        <p:spPr>
          <a:xfrm>
            <a:off x="1889078" y="4493180"/>
            <a:ext cx="651601" cy="659639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0" idx="2"/>
            <a:endCxn id="108" idx="0"/>
          </p:cNvCxnSpPr>
          <p:nvPr/>
        </p:nvCxnSpPr>
        <p:spPr>
          <a:xfrm flipH="1">
            <a:off x="3934672" y="4493180"/>
            <a:ext cx="678813" cy="659638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00" idx="2"/>
            <a:endCxn id="109" idx="0"/>
          </p:cNvCxnSpPr>
          <p:nvPr/>
        </p:nvCxnSpPr>
        <p:spPr>
          <a:xfrm>
            <a:off x="4613485" y="4493180"/>
            <a:ext cx="743316" cy="65963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02" idx="2"/>
            <a:endCxn id="113" idx="0"/>
          </p:cNvCxnSpPr>
          <p:nvPr/>
        </p:nvCxnSpPr>
        <p:spPr>
          <a:xfrm flipH="1">
            <a:off x="6835202" y="4493180"/>
            <a:ext cx="743314" cy="65963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2" idx="2"/>
            <a:endCxn id="111" idx="0"/>
          </p:cNvCxnSpPr>
          <p:nvPr/>
        </p:nvCxnSpPr>
        <p:spPr>
          <a:xfrm>
            <a:off x="7578516" y="4493180"/>
            <a:ext cx="678815" cy="65963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1" idx="2"/>
            <a:endCxn id="112" idx="0"/>
          </p:cNvCxnSpPr>
          <p:nvPr/>
        </p:nvCxnSpPr>
        <p:spPr>
          <a:xfrm flipH="1">
            <a:off x="9651324" y="4493181"/>
            <a:ext cx="651599" cy="659634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01" idx="2"/>
            <a:endCxn id="98" idx="0"/>
          </p:cNvCxnSpPr>
          <p:nvPr/>
        </p:nvCxnSpPr>
        <p:spPr>
          <a:xfrm>
            <a:off x="10302923" y="4493181"/>
            <a:ext cx="770529" cy="659633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9A4681E8-FE6E-47ED-859C-93B56864037C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58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b="1" dirty="0"/>
              <a:t>Right-Right:</a:t>
            </a:r>
            <a:r>
              <a:rPr lang="en-US" dirty="0"/>
              <a:t> The root of the unbalanced </a:t>
            </a:r>
            <a:r>
              <a:rPr lang="en-US" dirty="0" err="1"/>
              <a:t>subtree</a:t>
            </a:r>
            <a:r>
              <a:rPr lang="en-US" dirty="0"/>
              <a:t> has balance +2, and its right child has balance +1. Fix with a single left rotation at the +2 node.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AVL Unbalanced Cases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14477" y="3279753"/>
            <a:ext cx="2872593" cy="3398953"/>
            <a:chOff x="1605488" y="3279753"/>
            <a:chExt cx="2872593" cy="3398953"/>
          </a:xfrm>
        </p:grpSpPr>
        <p:sp>
          <p:nvSpPr>
            <p:cNvPr id="68" name="Rectangle 67"/>
            <p:cNvSpPr/>
            <p:nvPr/>
          </p:nvSpPr>
          <p:spPr>
            <a:xfrm>
              <a:off x="2281513" y="3279753"/>
              <a:ext cx="641519" cy="641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43506" y="4265149"/>
              <a:ext cx="635491" cy="635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44</a:t>
              </a: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3435134" y="5197595"/>
              <a:ext cx="1042947" cy="1481111"/>
            </a:xfrm>
            <a:prstGeom prst="triangle">
              <a:avLst/>
            </a:prstGeom>
            <a:gradFill>
              <a:gsLst>
                <a:gs pos="5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2372775" y="5197595"/>
              <a:ext cx="570731" cy="641519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1605488" y="4265149"/>
              <a:ext cx="570731" cy="641519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7" name="Straight Connector 6"/>
            <p:cNvCxnSpPr>
              <a:stCxn id="68" idx="2"/>
              <a:endCxn id="75" idx="0"/>
            </p:cNvCxnSpPr>
            <p:nvPr/>
          </p:nvCxnSpPr>
          <p:spPr>
            <a:xfrm flipH="1">
              <a:off x="1890854" y="3921272"/>
              <a:ext cx="711419" cy="343877"/>
            </a:xfrm>
            <a:prstGeom prst="line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8" idx="2"/>
              <a:endCxn id="69" idx="0"/>
            </p:cNvCxnSpPr>
            <p:nvPr/>
          </p:nvCxnSpPr>
          <p:spPr>
            <a:xfrm>
              <a:off x="2602273" y="3921272"/>
              <a:ext cx="658979" cy="343877"/>
            </a:xfrm>
            <a:prstGeom prst="line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9" idx="2"/>
              <a:endCxn id="73" idx="0"/>
            </p:cNvCxnSpPr>
            <p:nvPr/>
          </p:nvCxnSpPr>
          <p:spPr>
            <a:xfrm flipH="1">
              <a:off x="2658141" y="4900640"/>
              <a:ext cx="603111" cy="296955"/>
            </a:xfrm>
            <a:prstGeom prst="line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9" idx="2"/>
              <a:endCxn id="71" idx="0"/>
            </p:cNvCxnSpPr>
            <p:nvPr/>
          </p:nvCxnSpPr>
          <p:spPr>
            <a:xfrm>
              <a:off x="3261252" y="4900640"/>
              <a:ext cx="695356" cy="296955"/>
            </a:xfrm>
            <a:prstGeom prst="line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7797202" y="4198985"/>
            <a:ext cx="641519" cy="641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561683" y="3279753"/>
            <a:ext cx="635491" cy="63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</a:p>
        </p:txBody>
      </p:sp>
      <p:cxnSp>
        <p:nvCxnSpPr>
          <p:cNvPr id="37" name="Straight Connector 36"/>
          <p:cNvCxnSpPr>
            <a:stCxn id="36" idx="2"/>
            <a:endCxn id="35" idx="0"/>
          </p:cNvCxnSpPr>
          <p:nvPr/>
        </p:nvCxnSpPr>
        <p:spPr>
          <a:xfrm flipH="1">
            <a:off x="8117962" y="3915244"/>
            <a:ext cx="761467" cy="283741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>
          <a:xfrm>
            <a:off x="9500208" y="4312081"/>
            <a:ext cx="1042947" cy="1481111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7154110" y="5151673"/>
            <a:ext cx="570731" cy="64151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42" name="Isosceles Triangle 41"/>
          <p:cNvSpPr/>
          <p:nvPr/>
        </p:nvSpPr>
        <p:spPr>
          <a:xfrm>
            <a:off x="8327159" y="5151674"/>
            <a:ext cx="570731" cy="64151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cxnSp>
        <p:nvCxnSpPr>
          <p:cNvPr id="43" name="Straight Connector 42"/>
          <p:cNvCxnSpPr>
            <a:stCxn id="35" idx="2"/>
            <a:endCxn id="42" idx="0"/>
          </p:cNvCxnSpPr>
          <p:nvPr/>
        </p:nvCxnSpPr>
        <p:spPr>
          <a:xfrm>
            <a:off x="8117962" y="4840504"/>
            <a:ext cx="494563" cy="31117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6" idx="2"/>
            <a:endCxn id="38" idx="0"/>
          </p:cNvCxnSpPr>
          <p:nvPr/>
        </p:nvCxnSpPr>
        <p:spPr>
          <a:xfrm>
            <a:off x="8879429" y="3915244"/>
            <a:ext cx="1142253" cy="39683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5" idx="2"/>
            <a:endCxn id="40" idx="0"/>
          </p:cNvCxnSpPr>
          <p:nvPr/>
        </p:nvCxnSpPr>
        <p:spPr>
          <a:xfrm flipH="1">
            <a:off x="7439476" y="4840504"/>
            <a:ext cx="678486" cy="311169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70ABBDB7-0A5E-4B1B-BB15-26496CCC194B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18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776"/>
            <a:ext cx="10515600" cy="4351338"/>
          </a:xfrm>
        </p:spPr>
        <p:txBody>
          <a:bodyPr/>
          <a:lstStyle/>
          <a:p>
            <a:r>
              <a:rPr lang="en-US" b="1" dirty="0"/>
              <a:t>Left-Right:</a:t>
            </a:r>
            <a:r>
              <a:rPr lang="en-US" dirty="0"/>
              <a:t> The root of the unbalanced </a:t>
            </a:r>
            <a:r>
              <a:rPr lang="en-US" dirty="0" err="1"/>
              <a:t>subtree</a:t>
            </a:r>
            <a:r>
              <a:rPr lang="en-US" dirty="0"/>
              <a:t> has balance -2, and its left child has balance +1. Fix with a left rotation at the +1 node, then a right rotation at the -2 node.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AVL Unbalanced Cases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9544BE5F-0A9C-4F3C-B220-F2E870F3407E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200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7734854" y="2519559"/>
            <a:ext cx="641519" cy="641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283" y="450376"/>
            <a:ext cx="10515600" cy="632161"/>
          </a:xfrm>
        </p:spPr>
        <p:txBody>
          <a:bodyPr/>
          <a:lstStyle/>
          <a:p>
            <a:r>
              <a:rPr lang="en-US" b="1" dirty="0"/>
              <a:t>Left-Right:</a:t>
            </a:r>
            <a:r>
              <a:rPr lang="en-US" dirty="0"/>
              <a:t> Rotate left at +1, then right at -2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34364" y="2519559"/>
            <a:ext cx="641519" cy="641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40581" y="1496530"/>
            <a:ext cx="635491" cy="63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</a:p>
        </p:txBody>
      </p:sp>
      <p:cxnSp>
        <p:nvCxnSpPr>
          <p:cNvPr id="27" name="Straight Connector 26"/>
          <p:cNvCxnSpPr>
            <a:stCxn id="26" idx="2"/>
            <a:endCxn id="24" idx="0"/>
          </p:cNvCxnSpPr>
          <p:nvPr/>
        </p:nvCxnSpPr>
        <p:spPr>
          <a:xfrm flipH="1">
            <a:off x="1755124" y="2132021"/>
            <a:ext cx="1303203" cy="387538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1667618" y="4198742"/>
            <a:ext cx="1042947" cy="1481111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cxnSp>
        <p:nvCxnSpPr>
          <p:cNvPr id="31" name="Straight Connector 30"/>
          <p:cNvCxnSpPr>
            <a:stCxn id="26" idx="2"/>
            <a:endCxn id="25" idx="0"/>
          </p:cNvCxnSpPr>
          <p:nvPr/>
        </p:nvCxnSpPr>
        <p:spPr>
          <a:xfrm>
            <a:off x="3058327" y="2132021"/>
            <a:ext cx="1407211" cy="387538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24" idx="2"/>
            <a:endCxn id="23" idx="0"/>
          </p:cNvCxnSpPr>
          <p:nvPr/>
        </p:nvCxnSpPr>
        <p:spPr>
          <a:xfrm flipH="1">
            <a:off x="799709" y="3161078"/>
            <a:ext cx="955415" cy="198072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Isosceles Triangle 48"/>
          <p:cNvSpPr/>
          <p:nvPr/>
        </p:nvSpPr>
        <p:spPr>
          <a:xfrm>
            <a:off x="3057001" y="4204161"/>
            <a:ext cx="570731" cy="64151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sp>
        <p:nvSpPr>
          <p:cNvPr id="23" name="Isosceles Triangle 22"/>
          <p:cNvSpPr/>
          <p:nvPr/>
        </p:nvSpPr>
        <p:spPr>
          <a:xfrm>
            <a:off x="278235" y="3359150"/>
            <a:ext cx="1042947" cy="148111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5" name="Isosceles Triangle 24"/>
          <p:cNvSpPr/>
          <p:nvPr/>
        </p:nvSpPr>
        <p:spPr>
          <a:xfrm>
            <a:off x="3944064" y="2519559"/>
            <a:ext cx="1042947" cy="148111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20639" y="3359150"/>
            <a:ext cx="641519" cy="641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cxnSp>
        <p:nvCxnSpPr>
          <p:cNvPr id="18" name="Straight Connector 17"/>
          <p:cNvCxnSpPr>
            <a:stCxn id="35" idx="2"/>
            <a:endCxn id="28" idx="0"/>
          </p:cNvCxnSpPr>
          <p:nvPr/>
        </p:nvCxnSpPr>
        <p:spPr>
          <a:xfrm flipH="1">
            <a:off x="2189092" y="4000669"/>
            <a:ext cx="552307" cy="198073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5" idx="2"/>
            <a:endCxn id="49" idx="0"/>
          </p:cNvCxnSpPr>
          <p:nvPr/>
        </p:nvCxnSpPr>
        <p:spPr>
          <a:xfrm>
            <a:off x="2741399" y="4000669"/>
            <a:ext cx="600968" cy="203492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2"/>
            <a:endCxn id="35" idx="0"/>
          </p:cNvCxnSpPr>
          <p:nvPr/>
        </p:nvCxnSpPr>
        <p:spPr>
          <a:xfrm>
            <a:off x="1755124" y="3161078"/>
            <a:ext cx="986275" cy="198072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770231" y="3359150"/>
            <a:ext cx="641519" cy="641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041071" y="1496530"/>
            <a:ext cx="635491" cy="63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</a:p>
        </p:txBody>
      </p:sp>
      <p:sp>
        <p:nvSpPr>
          <p:cNvPr id="54" name="Isosceles Triangle 53"/>
          <p:cNvSpPr/>
          <p:nvPr/>
        </p:nvSpPr>
        <p:spPr>
          <a:xfrm>
            <a:off x="7525867" y="4198741"/>
            <a:ext cx="1042947" cy="1481111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cxnSp>
        <p:nvCxnSpPr>
          <p:cNvPr id="55" name="Straight Connector 54"/>
          <p:cNvCxnSpPr>
            <a:stCxn id="52" idx="2"/>
            <a:endCxn id="59" idx="0"/>
          </p:cNvCxnSpPr>
          <p:nvPr/>
        </p:nvCxnSpPr>
        <p:spPr>
          <a:xfrm>
            <a:off x="9358817" y="2132021"/>
            <a:ext cx="1407211" cy="387538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Isosceles Triangle 56"/>
          <p:cNvSpPr/>
          <p:nvPr/>
        </p:nvSpPr>
        <p:spPr>
          <a:xfrm>
            <a:off x="8737511" y="3359150"/>
            <a:ext cx="570731" cy="64151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sp>
        <p:nvSpPr>
          <p:cNvPr id="58" name="Isosceles Triangle 57"/>
          <p:cNvSpPr/>
          <p:nvPr/>
        </p:nvSpPr>
        <p:spPr>
          <a:xfrm>
            <a:off x="5677861" y="4198742"/>
            <a:ext cx="1042947" cy="148111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59" name="Isosceles Triangle 58"/>
          <p:cNvSpPr/>
          <p:nvPr/>
        </p:nvSpPr>
        <p:spPr>
          <a:xfrm>
            <a:off x="10244554" y="2519559"/>
            <a:ext cx="1042947" cy="148111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cxnSp>
        <p:nvCxnSpPr>
          <p:cNvPr id="61" name="Straight Connector 60"/>
          <p:cNvCxnSpPr>
            <a:stCxn id="51" idx="2"/>
            <a:endCxn id="54" idx="0"/>
          </p:cNvCxnSpPr>
          <p:nvPr/>
        </p:nvCxnSpPr>
        <p:spPr>
          <a:xfrm>
            <a:off x="7090991" y="4000669"/>
            <a:ext cx="956350" cy="198072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2"/>
            <a:endCxn id="57" idx="0"/>
          </p:cNvCxnSpPr>
          <p:nvPr/>
        </p:nvCxnSpPr>
        <p:spPr>
          <a:xfrm>
            <a:off x="8055614" y="3161078"/>
            <a:ext cx="967263" cy="198072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1" idx="2"/>
            <a:endCxn id="58" idx="0"/>
          </p:cNvCxnSpPr>
          <p:nvPr/>
        </p:nvCxnSpPr>
        <p:spPr>
          <a:xfrm flipH="1">
            <a:off x="6199335" y="4000669"/>
            <a:ext cx="891656" cy="198073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2" idx="2"/>
            <a:endCxn id="60" idx="0"/>
          </p:cNvCxnSpPr>
          <p:nvPr/>
        </p:nvCxnSpPr>
        <p:spPr>
          <a:xfrm flipH="1">
            <a:off x="8055614" y="2132021"/>
            <a:ext cx="1303203" cy="387538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0" idx="2"/>
            <a:endCxn id="51" idx="0"/>
          </p:cNvCxnSpPr>
          <p:nvPr/>
        </p:nvCxnSpPr>
        <p:spPr>
          <a:xfrm flipH="1">
            <a:off x="7090991" y="3161078"/>
            <a:ext cx="964623" cy="198072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14825D54-9000-4BF2-9746-2E5E454EA7E9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78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8837379" y="1335165"/>
            <a:ext cx="641519" cy="641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07044" y="2358194"/>
            <a:ext cx="641519" cy="641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283" y="450376"/>
            <a:ext cx="10515600" cy="632161"/>
          </a:xfrm>
        </p:spPr>
        <p:txBody>
          <a:bodyPr/>
          <a:lstStyle/>
          <a:p>
            <a:r>
              <a:rPr lang="en-US" b="1" dirty="0"/>
              <a:t>Left-Right:</a:t>
            </a:r>
            <a:r>
              <a:rPr lang="en-US" dirty="0"/>
              <a:t> Rotate left at +1, then right at -2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03394" y="3197784"/>
            <a:ext cx="641519" cy="641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13261" y="1335165"/>
            <a:ext cx="635491" cy="63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</a:p>
        </p:txBody>
      </p:sp>
      <p:sp>
        <p:nvSpPr>
          <p:cNvPr id="54" name="Isosceles Triangle 53"/>
          <p:cNvSpPr/>
          <p:nvPr/>
        </p:nvSpPr>
        <p:spPr>
          <a:xfrm>
            <a:off x="2359030" y="4037375"/>
            <a:ext cx="1042947" cy="1481111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cxnSp>
        <p:nvCxnSpPr>
          <p:cNvPr id="55" name="Straight Connector 54"/>
          <p:cNvCxnSpPr>
            <a:stCxn id="52" idx="2"/>
            <a:endCxn id="59" idx="0"/>
          </p:cNvCxnSpPr>
          <p:nvPr/>
        </p:nvCxnSpPr>
        <p:spPr>
          <a:xfrm>
            <a:off x="4231007" y="1970656"/>
            <a:ext cx="1407211" cy="387538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Isosceles Triangle 56"/>
          <p:cNvSpPr/>
          <p:nvPr/>
        </p:nvSpPr>
        <p:spPr>
          <a:xfrm>
            <a:off x="3570674" y="3197784"/>
            <a:ext cx="570731" cy="64151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sp>
        <p:nvSpPr>
          <p:cNvPr id="58" name="Isosceles Triangle 57"/>
          <p:cNvSpPr/>
          <p:nvPr/>
        </p:nvSpPr>
        <p:spPr>
          <a:xfrm>
            <a:off x="511024" y="4037376"/>
            <a:ext cx="1042947" cy="148111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59" name="Isosceles Triangle 58"/>
          <p:cNvSpPr/>
          <p:nvPr/>
        </p:nvSpPr>
        <p:spPr>
          <a:xfrm>
            <a:off x="5116744" y="2358194"/>
            <a:ext cx="1042947" cy="148111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cxnSp>
        <p:nvCxnSpPr>
          <p:cNvPr id="61" name="Straight Connector 60"/>
          <p:cNvCxnSpPr>
            <a:stCxn id="51" idx="2"/>
            <a:endCxn id="54" idx="0"/>
          </p:cNvCxnSpPr>
          <p:nvPr/>
        </p:nvCxnSpPr>
        <p:spPr>
          <a:xfrm>
            <a:off x="1924154" y="3839303"/>
            <a:ext cx="956350" cy="198072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2"/>
            <a:endCxn id="57" idx="0"/>
          </p:cNvCxnSpPr>
          <p:nvPr/>
        </p:nvCxnSpPr>
        <p:spPr>
          <a:xfrm>
            <a:off x="2927804" y="2999713"/>
            <a:ext cx="928236" cy="198071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1" idx="2"/>
            <a:endCxn id="58" idx="0"/>
          </p:cNvCxnSpPr>
          <p:nvPr/>
        </p:nvCxnSpPr>
        <p:spPr>
          <a:xfrm flipH="1">
            <a:off x="1032498" y="3839303"/>
            <a:ext cx="891656" cy="198073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2" idx="2"/>
            <a:endCxn id="60" idx="0"/>
          </p:cNvCxnSpPr>
          <p:nvPr/>
        </p:nvCxnSpPr>
        <p:spPr>
          <a:xfrm flipH="1">
            <a:off x="2927804" y="1970656"/>
            <a:ext cx="1303203" cy="387538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0" idx="2"/>
            <a:endCxn id="51" idx="0"/>
          </p:cNvCxnSpPr>
          <p:nvPr/>
        </p:nvCxnSpPr>
        <p:spPr>
          <a:xfrm flipH="1">
            <a:off x="1924154" y="2999713"/>
            <a:ext cx="1003650" cy="198071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577392" y="2358194"/>
            <a:ext cx="641519" cy="641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244589" y="2358194"/>
            <a:ext cx="635491" cy="63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</a:p>
        </p:txBody>
      </p:sp>
      <p:sp>
        <p:nvSpPr>
          <p:cNvPr id="34" name="Isosceles Triangle 33"/>
          <p:cNvSpPr/>
          <p:nvPr/>
        </p:nvSpPr>
        <p:spPr>
          <a:xfrm>
            <a:off x="8225651" y="3375195"/>
            <a:ext cx="1042947" cy="1481111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cxnSp>
        <p:nvCxnSpPr>
          <p:cNvPr id="36" name="Straight Connector 35"/>
          <p:cNvCxnSpPr>
            <a:stCxn id="33" idx="2"/>
            <a:endCxn id="39" idx="0"/>
          </p:cNvCxnSpPr>
          <p:nvPr/>
        </p:nvCxnSpPr>
        <p:spPr>
          <a:xfrm>
            <a:off x="10562335" y="2993685"/>
            <a:ext cx="574382" cy="38151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>
            <a:off x="9652208" y="3375195"/>
            <a:ext cx="570731" cy="64151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sp>
        <p:nvSpPr>
          <p:cNvPr id="38" name="Isosceles Triangle 37"/>
          <p:cNvSpPr/>
          <p:nvPr/>
        </p:nvSpPr>
        <p:spPr>
          <a:xfrm>
            <a:off x="6377645" y="3375196"/>
            <a:ext cx="1042947" cy="148111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39" name="Isosceles Triangle 38"/>
          <p:cNvSpPr/>
          <p:nvPr/>
        </p:nvSpPr>
        <p:spPr>
          <a:xfrm>
            <a:off x="10615243" y="3375195"/>
            <a:ext cx="1042947" cy="148111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cxnSp>
        <p:nvCxnSpPr>
          <p:cNvPr id="40" name="Straight Connector 39"/>
          <p:cNvCxnSpPr>
            <a:stCxn id="32" idx="2"/>
            <a:endCxn id="34" idx="0"/>
          </p:cNvCxnSpPr>
          <p:nvPr/>
        </p:nvCxnSpPr>
        <p:spPr>
          <a:xfrm>
            <a:off x="7898152" y="2999713"/>
            <a:ext cx="848973" cy="375482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2"/>
            <a:endCxn id="37" idx="0"/>
          </p:cNvCxnSpPr>
          <p:nvPr/>
        </p:nvCxnSpPr>
        <p:spPr>
          <a:xfrm flipH="1">
            <a:off x="9937574" y="2993685"/>
            <a:ext cx="624761" cy="38151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2"/>
            <a:endCxn id="38" idx="0"/>
          </p:cNvCxnSpPr>
          <p:nvPr/>
        </p:nvCxnSpPr>
        <p:spPr>
          <a:xfrm flipH="1">
            <a:off x="6899119" y="2999713"/>
            <a:ext cx="999033" cy="375483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" idx="2"/>
            <a:endCxn id="32" idx="0"/>
          </p:cNvCxnSpPr>
          <p:nvPr/>
        </p:nvCxnSpPr>
        <p:spPr>
          <a:xfrm flipH="1">
            <a:off x="7898152" y="1976684"/>
            <a:ext cx="1259987" cy="38151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0" idx="2"/>
            <a:endCxn id="33" idx="0"/>
          </p:cNvCxnSpPr>
          <p:nvPr/>
        </p:nvCxnSpPr>
        <p:spPr>
          <a:xfrm>
            <a:off x="9158139" y="1976684"/>
            <a:ext cx="1404196" cy="38151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A0AF06A7-1E9F-46F4-BA59-F108D27746DD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42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776"/>
            <a:ext cx="10515600" cy="4351338"/>
          </a:xfrm>
        </p:spPr>
        <p:txBody>
          <a:bodyPr/>
          <a:lstStyle/>
          <a:p>
            <a:r>
              <a:rPr lang="en-US" b="1" dirty="0"/>
              <a:t>Right-Left:</a:t>
            </a:r>
            <a:r>
              <a:rPr lang="en-US" dirty="0"/>
              <a:t> The root of the unbalanced </a:t>
            </a:r>
            <a:r>
              <a:rPr lang="en-US" dirty="0" err="1"/>
              <a:t>subtree</a:t>
            </a:r>
            <a:r>
              <a:rPr lang="en-US" dirty="0"/>
              <a:t> has balance +2, and its right child has balance -1. Fix with a right rotation at the -1 node, then a left rotation at the +2 node.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AVL Unbalanced Cases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D9692F66-9D36-44B4-8225-E8EB76815F05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715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9851963" y="2514160"/>
            <a:ext cx="641519" cy="641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40581" y="1493515"/>
            <a:ext cx="641519" cy="641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283" y="450376"/>
            <a:ext cx="10515600" cy="632161"/>
          </a:xfrm>
        </p:spPr>
        <p:txBody>
          <a:bodyPr/>
          <a:lstStyle/>
          <a:p>
            <a:r>
              <a:rPr lang="en-US" b="1" dirty="0"/>
              <a:t>Right-Left:</a:t>
            </a:r>
            <a:r>
              <a:rPr lang="en-US" dirty="0"/>
              <a:t> Rotate right at -1, then left at +2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47791" y="2517175"/>
            <a:ext cx="635491" cy="63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</a:p>
        </p:txBody>
      </p:sp>
      <p:sp>
        <p:nvSpPr>
          <p:cNvPr id="28" name="Isosceles Triangle 27"/>
          <p:cNvSpPr/>
          <p:nvPr/>
        </p:nvSpPr>
        <p:spPr>
          <a:xfrm>
            <a:off x="2275401" y="4215560"/>
            <a:ext cx="1042947" cy="1481111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cxnSp>
        <p:nvCxnSpPr>
          <p:cNvPr id="31" name="Straight Connector 30"/>
          <p:cNvCxnSpPr>
            <a:stCxn id="26" idx="2"/>
            <a:endCxn id="25" idx="0"/>
          </p:cNvCxnSpPr>
          <p:nvPr/>
        </p:nvCxnSpPr>
        <p:spPr>
          <a:xfrm>
            <a:off x="4465537" y="3152666"/>
            <a:ext cx="817025" cy="214892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24" idx="2"/>
            <a:endCxn id="23" idx="0"/>
          </p:cNvCxnSpPr>
          <p:nvPr/>
        </p:nvCxnSpPr>
        <p:spPr>
          <a:xfrm flipH="1">
            <a:off x="1232454" y="2135034"/>
            <a:ext cx="1828887" cy="384524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Isosceles Triangle 48"/>
          <p:cNvSpPr/>
          <p:nvPr/>
        </p:nvSpPr>
        <p:spPr>
          <a:xfrm>
            <a:off x="3749604" y="4215560"/>
            <a:ext cx="570731" cy="64151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sp>
        <p:nvSpPr>
          <p:cNvPr id="23" name="Isosceles Triangle 22"/>
          <p:cNvSpPr/>
          <p:nvPr/>
        </p:nvSpPr>
        <p:spPr>
          <a:xfrm>
            <a:off x="710980" y="2519558"/>
            <a:ext cx="1042947" cy="148111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5" name="Isosceles Triangle 24"/>
          <p:cNvSpPr/>
          <p:nvPr/>
        </p:nvSpPr>
        <p:spPr>
          <a:xfrm>
            <a:off x="4761088" y="3367558"/>
            <a:ext cx="1042947" cy="148111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110966" y="3367558"/>
            <a:ext cx="641519" cy="641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cxnSp>
        <p:nvCxnSpPr>
          <p:cNvPr id="18" name="Straight Connector 17"/>
          <p:cNvCxnSpPr>
            <a:stCxn id="35" idx="2"/>
            <a:endCxn id="28" idx="0"/>
          </p:cNvCxnSpPr>
          <p:nvPr/>
        </p:nvCxnSpPr>
        <p:spPr>
          <a:xfrm flipH="1">
            <a:off x="2796875" y="4009077"/>
            <a:ext cx="634851" cy="206483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5" idx="2"/>
            <a:endCxn id="49" idx="0"/>
          </p:cNvCxnSpPr>
          <p:nvPr/>
        </p:nvCxnSpPr>
        <p:spPr>
          <a:xfrm>
            <a:off x="3431726" y="4009077"/>
            <a:ext cx="603244" cy="206483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2"/>
            <a:endCxn id="35" idx="0"/>
          </p:cNvCxnSpPr>
          <p:nvPr/>
        </p:nvCxnSpPr>
        <p:spPr>
          <a:xfrm flipH="1">
            <a:off x="3431726" y="3152666"/>
            <a:ext cx="1033811" cy="214892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2"/>
            <a:endCxn id="26" idx="0"/>
          </p:cNvCxnSpPr>
          <p:nvPr/>
        </p:nvCxnSpPr>
        <p:spPr>
          <a:xfrm>
            <a:off x="3061341" y="2135034"/>
            <a:ext cx="1404196" cy="382141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444753" y="1493515"/>
            <a:ext cx="641519" cy="641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0493482" y="3373586"/>
            <a:ext cx="635491" cy="63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</a:p>
        </p:txBody>
      </p:sp>
      <p:sp>
        <p:nvSpPr>
          <p:cNvPr id="63" name="Isosceles Triangle 62"/>
          <p:cNvSpPr/>
          <p:nvPr/>
        </p:nvSpPr>
        <p:spPr>
          <a:xfrm>
            <a:off x="8434350" y="3375968"/>
            <a:ext cx="1042947" cy="1481111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cxnSp>
        <p:nvCxnSpPr>
          <p:cNvPr id="64" name="Straight Connector 63"/>
          <p:cNvCxnSpPr>
            <a:stCxn id="56" idx="2"/>
            <a:endCxn id="68" idx="0"/>
          </p:cNvCxnSpPr>
          <p:nvPr/>
        </p:nvCxnSpPr>
        <p:spPr>
          <a:xfrm>
            <a:off x="10811228" y="4009077"/>
            <a:ext cx="534998" cy="206482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3" idx="2"/>
            <a:endCxn id="67" idx="0"/>
          </p:cNvCxnSpPr>
          <p:nvPr/>
        </p:nvCxnSpPr>
        <p:spPr>
          <a:xfrm flipH="1">
            <a:off x="6936626" y="2135034"/>
            <a:ext cx="1828887" cy="384524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9893610" y="4207150"/>
            <a:ext cx="570731" cy="64151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6415152" y="2519558"/>
            <a:ext cx="1042947" cy="148111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68" name="Isosceles Triangle 67"/>
          <p:cNvSpPr/>
          <p:nvPr/>
        </p:nvSpPr>
        <p:spPr>
          <a:xfrm>
            <a:off x="10824752" y="4215559"/>
            <a:ext cx="1042947" cy="148111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cxnSp>
        <p:nvCxnSpPr>
          <p:cNvPr id="70" name="Straight Connector 69"/>
          <p:cNvCxnSpPr>
            <a:stCxn id="69" idx="2"/>
            <a:endCxn id="63" idx="0"/>
          </p:cNvCxnSpPr>
          <p:nvPr/>
        </p:nvCxnSpPr>
        <p:spPr>
          <a:xfrm flipH="1">
            <a:off x="8955824" y="3155679"/>
            <a:ext cx="1216899" cy="220289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6" idx="2"/>
            <a:endCxn id="66" idx="0"/>
          </p:cNvCxnSpPr>
          <p:nvPr/>
        </p:nvCxnSpPr>
        <p:spPr>
          <a:xfrm flipH="1">
            <a:off x="10178976" y="4009077"/>
            <a:ext cx="632252" cy="198073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3" idx="2"/>
            <a:endCxn id="69" idx="0"/>
          </p:cNvCxnSpPr>
          <p:nvPr/>
        </p:nvCxnSpPr>
        <p:spPr>
          <a:xfrm>
            <a:off x="8765513" y="2135034"/>
            <a:ext cx="1407210" cy="37912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9" idx="2"/>
            <a:endCxn id="56" idx="0"/>
          </p:cNvCxnSpPr>
          <p:nvPr/>
        </p:nvCxnSpPr>
        <p:spPr>
          <a:xfrm>
            <a:off x="10172723" y="3155679"/>
            <a:ext cx="638505" cy="21790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9821D365-9776-4B4A-9D60-F4D2A766BAFF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153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8643690" y="1578376"/>
            <a:ext cx="641519" cy="641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902188" y="2599021"/>
            <a:ext cx="641519" cy="641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283" y="450376"/>
            <a:ext cx="10515600" cy="632161"/>
          </a:xfrm>
        </p:spPr>
        <p:txBody>
          <a:bodyPr/>
          <a:lstStyle/>
          <a:p>
            <a:r>
              <a:rPr lang="en-US" b="1" dirty="0"/>
              <a:t>Right-Left:</a:t>
            </a:r>
            <a:r>
              <a:rPr lang="en-US" dirty="0"/>
              <a:t> Rotate right at -1, then left at +2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494978" y="1578376"/>
            <a:ext cx="641519" cy="641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581062" y="3480014"/>
            <a:ext cx="635491" cy="63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</a:p>
        </p:txBody>
      </p:sp>
      <p:sp>
        <p:nvSpPr>
          <p:cNvPr id="63" name="Isosceles Triangle 62"/>
          <p:cNvSpPr/>
          <p:nvPr/>
        </p:nvSpPr>
        <p:spPr>
          <a:xfrm>
            <a:off x="2521930" y="3482396"/>
            <a:ext cx="1042947" cy="1481111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cxnSp>
        <p:nvCxnSpPr>
          <p:cNvPr id="64" name="Straight Connector 63"/>
          <p:cNvCxnSpPr>
            <a:stCxn id="56" idx="2"/>
            <a:endCxn id="68" idx="0"/>
          </p:cNvCxnSpPr>
          <p:nvPr/>
        </p:nvCxnSpPr>
        <p:spPr>
          <a:xfrm>
            <a:off x="4898808" y="4115505"/>
            <a:ext cx="534998" cy="206482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3" idx="2"/>
            <a:endCxn id="67" idx="0"/>
          </p:cNvCxnSpPr>
          <p:nvPr/>
        </p:nvCxnSpPr>
        <p:spPr>
          <a:xfrm flipH="1">
            <a:off x="986851" y="2219895"/>
            <a:ext cx="1828887" cy="384524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>
            <a:off x="3981190" y="4313578"/>
            <a:ext cx="570731" cy="64151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65377" y="2604419"/>
            <a:ext cx="1042947" cy="148111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68" name="Isosceles Triangle 67"/>
          <p:cNvSpPr/>
          <p:nvPr/>
        </p:nvSpPr>
        <p:spPr>
          <a:xfrm>
            <a:off x="4912332" y="4321987"/>
            <a:ext cx="1042947" cy="148111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cxnSp>
        <p:nvCxnSpPr>
          <p:cNvPr id="70" name="Straight Connector 69"/>
          <p:cNvCxnSpPr>
            <a:stCxn id="69" idx="2"/>
            <a:endCxn id="63" idx="0"/>
          </p:cNvCxnSpPr>
          <p:nvPr/>
        </p:nvCxnSpPr>
        <p:spPr>
          <a:xfrm flipH="1">
            <a:off x="3043404" y="3240540"/>
            <a:ext cx="1179544" cy="24185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6" idx="2"/>
            <a:endCxn id="66" idx="0"/>
          </p:cNvCxnSpPr>
          <p:nvPr/>
        </p:nvCxnSpPr>
        <p:spPr>
          <a:xfrm flipH="1">
            <a:off x="4266556" y="4115505"/>
            <a:ext cx="632252" cy="198073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3" idx="2"/>
            <a:endCxn id="69" idx="0"/>
          </p:cNvCxnSpPr>
          <p:nvPr/>
        </p:nvCxnSpPr>
        <p:spPr>
          <a:xfrm>
            <a:off x="2815738" y="2219895"/>
            <a:ext cx="1407210" cy="37912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9" idx="2"/>
            <a:endCxn id="56" idx="0"/>
          </p:cNvCxnSpPr>
          <p:nvPr/>
        </p:nvCxnSpPr>
        <p:spPr>
          <a:xfrm>
            <a:off x="4222948" y="3240540"/>
            <a:ext cx="675860" cy="239474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22376" y="2599021"/>
            <a:ext cx="641519" cy="641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965083" y="2605049"/>
            <a:ext cx="635491" cy="63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</a:p>
        </p:txBody>
      </p:sp>
      <p:sp>
        <p:nvSpPr>
          <p:cNvPr id="34" name="Isosceles Triangle 33"/>
          <p:cNvSpPr/>
          <p:nvPr/>
        </p:nvSpPr>
        <p:spPr>
          <a:xfrm>
            <a:off x="7898636" y="3736380"/>
            <a:ext cx="1042947" cy="1481111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cxnSp>
        <p:nvCxnSpPr>
          <p:cNvPr id="36" name="Straight Connector 35"/>
          <p:cNvCxnSpPr>
            <a:stCxn id="33" idx="2"/>
            <a:endCxn id="41" idx="0"/>
          </p:cNvCxnSpPr>
          <p:nvPr/>
        </p:nvCxnSpPr>
        <p:spPr>
          <a:xfrm>
            <a:off x="10282829" y="3240540"/>
            <a:ext cx="741581" cy="495839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2"/>
            <a:endCxn id="40" idx="0"/>
          </p:cNvCxnSpPr>
          <p:nvPr/>
        </p:nvCxnSpPr>
        <p:spPr>
          <a:xfrm flipH="1">
            <a:off x="6852774" y="3240540"/>
            <a:ext cx="790362" cy="507538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>
            <a:off x="9375337" y="3748078"/>
            <a:ext cx="570731" cy="64151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6331300" y="3748078"/>
            <a:ext cx="1042947" cy="148111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41" name="Isosceles Triangle 40"/>
          <p:cNvSpPr/>
          <p:nvPr/>
        </p:nvSpPr>
        <p:spPr>
          <a:xfrm>
            <a:off x="10502936" y="3736379"/>
            <a:ext cx="1042947" cy="148111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cxnSp>
        <p:nvCxnSpPr>
          <p:cNvPr id="42" name="Straight Connector 41"/>
          <p:cNvCxnSpPr>
            <a:stCxn id="32" idx="2"/>
            <a:endCxn id="34" idx="0"/>
          </p:cNvCxnSpPr>
          <p:nvPr/>
        </p:nvCxnSpPr>
        <p:spPr>
          <a:xfrm>
            <a:off x="7643136" y="3240540"/>
            <a:ext cx="776974" cy="49584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3" idx="2"/>
            <a:endCxn id="39" idx="0"/>
          </p:cNvCxnSpPr>
          <p:nvPr/>
        </p:nvCxnSpPr>
        <p:spPr>
          <a:xfrm flipH="1">
            <a:off x="9660703" y="3240540"/>
            <a:ext cx="622126" cy="507538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0" idx="2"/>
            <a:endCxn id="33" idx="0"/>
          </p:cNvCxnSpPr>
          <p:nvPr/>
        </p:nvCxnSpPr>
        <p:spPr>
          <a:xfrm>
            <a:off x="8964450" y="2219895"/>
            <a:ext cx="1318379" cy="385154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" idx="2"/>
            <a:endCxn id="32" idx="0"/>
          </p:cNvCxnSpPr>
          <p:nvPr/>
        </p:nvCxnSpPr>
        <p:spPr>
          <a:xfrm flipH="1">
            <a:off x="7643136" y="2219895"/>
            <a:ext cx="1321314" cy="37912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A6A73FD3-AB0B-42F9-AD2E-CBBFCFF4CA8D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16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03586"/>
            <a:ext cx="10515600" cy="62508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50, 30, 20, 10, 5,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25, 60, 70, 80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22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C2351AB0-C50A-4113-A839-C3B3DCD12DA0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4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03586"/>
            <a:ext cx="10515600" cy="71610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INSERT 50, 30, 20, 10, 5, 25, 60, 70, 80, 22</a:t>
            </a:r>
          </a:p>
        </p:txBody>
      </p:sp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22F3BF08-D48E-4AE4-92A7-85118F1E15A6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60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1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smallest possible balanced tree of height </a:t>
            </a:r>
            <a:r>
              <a:rPr lang="en-US" i="1" dirty="0"/>
              <a:t>h</a:t>
            </a:r>
            <a:r>
              <a:rPr lang="en-US" dirty="0"/>
              <a:t>. Let </a:t>
            </a:r>
            <a:r>
              <a:rPr lang="en-US" i="1" dirty="0"/>
              <a:t>n(h)</a:t>
            </a:r>
            <a:r>
              <a:rPr lang="en-US" dirty="0"/>
              <a:t> be the number of nodes in that tree.</a:t>
            </a:r>
          </a:p>
          <a:p>
            <a:r>
              <a:rPr lang="en-US" dirty="0"/>
              <a:t>The left and right subtrees differ in height by no more than a constant number. Let’s use 1.</a:t>
            </a:r>
          </a:p>
          <a:p>
            <a:r>
              <a:rPr lang="en-US" dirty="0"/>
              <a:t>If the root has height </a:t>
            </a:r>
            <a:r>
              <a:rPr lang="en-US" i="1" dirty="0"/>
              <a:t>h</a:t>
            </a:r>
            <a:r>
              <a:rPr lang="en-US" dirty="0"/>
              <a:t>, then one subtree is of height </a:t>
            </a:r>
            <a:r>
              <a:rPr lang="en-US" i="1" dirty="0"/>
              <a:t>h-1</a:t>
            </a:r>
            <a:r>
              <a:rPr lang="en-US" dirty="0"/>
              <a:t>, and the other is of height </a:t>
            </a:r>
            <a:r>
              <a:rPr lang="en-US" i="1" dirty="0"/>
              <a:t>h-2</a:t>
            </a:r>
            <a:r>
              <a:rPr lang="en-US" dirty="0"/>
              <a:t>.</a:t>
            </a:r>
          </a:p>
          <a:p>
            <a:r>
              <a:rPr lang="en-US" dirty="0"/>
              <a:t>Even this smallest possible balanced BST of height </a:t>
            </a:r>
            <a:r>
              <a:rPr lang="en-US" i="1" dirty="0"/>
              <a:t>h</a:t>
            </a:r>
            <a:r>
              <a:rPr lang="en-US" dirty="0"/>
              <a:t> has an exponential number of nodes.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BA2080CB-0A3B-4E77-ADCF-F2F02F247056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501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11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89342" y="927257"/>
            <a:ext cx="7802542" cy="5003482"/>
            <a:chOff x="2889342" y="927257"/>
            <a:chExt cx="7802542" cy="5003482"/>
          </a:xfrm>
        </p:grpSpPr>
        <p:sp>
          <p:nvSpPr>
            <p:cNvPr id="97" name="Rectangle 96"/>
            <p:cNvSpPr/>
            <p:nvPr/>
          </p:nvSpPr>
          <p:spPr>
            <a:xfrm>
              <a:off x="8524735" y="2277698"/>
              <a:ext cx="777923" cy="77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78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889342" y="2277697"/>
              <a:ext cx="777923" cy="77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224523" y="3715257"/>
              <a:ext cx="777923" cy="77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913961" y="3715258"/>
              <a:ext cx="777923" cy="77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88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189554" y="3715257"/>
              <a:ext cx="777923" cy="77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50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707039" y="927257"/>
              <a:ext cx="777923" cy="77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44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446240" y="5152816"/>
              <a:ext cx="777923" cy="777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48</a:t>
              </a:r>
            </a:p>
          </p:txBody>
        </p:sp>
        <p:cxnSp>
          <p:nvCxnSpPr>
            <p:cNvPr id="119" name="Straight Connector 118"/>
            <p:cNvCxnSpPr>
              <a:stCxn id="110" idx="2"/>
              <a:endCxn id="99" idx="0"/>
            </p:cNvCxnSpPr>
            <p:nvPr/>
          </p:nvCxnSpPr>
          <p:spPr>
            <a:xfrm flipH="1">
              <a:off x="3278304" y="1705180"/>
              <a:ext cx="2817697" cy="572517"/>
            </a:xfrm>
            <a:prstGeom prst="line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0" idx="2"/>
              <a:endCxn id="97" idx="0"/>
            </p:cNvCxnSpPr>
            <p:nvPr/>
          </p:nvCxnSpPr>
          <p:spPr>
            <a:xfrm>
              <a:off x="6096001" y="1705180"/>
              <a:ext cx="2817696" cy="572518"/>
            </a:xfrm>
            <a:prstGeom prst="line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99" idx="2"/>
              <a:endCxn id="100" idx="0"/>
            </p:cNvCxnSpPr>
            <p:nvPr/>
          </p:nvCxnSpPr>
          <p:spPr>
            <a:xfrm>
              <a:off x="3278304" y="3055620"/>
              <a:ext cx="1335181" cy="659637"/>
            </a:xfrm>
            <a:prstGeom prst="line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97" idx="2"/>
              <a:endCxn id="101" idx="0"/>
            </p:cNvCxnSpPr>
            <p:nvPr/>
          </p:nvCxnSpPr>
          <p:spPr>
            <a:xfrm>
              <a:off x="8913697" y="3055621"/>
              <a:ext cx="1389226" cy="659637"/>
            </a:xfrm>
            <a:prstGeom prst="line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97" idx="2"/>
              <a:endCxn id="102" idx="0"/>
            </p:cNvCxnSpPr>
            <p:nvPr/>
          </p:nvCxnSpPr>
          <p:spPr>
            <a:xfrm flipH="1">
              <a:off x="7578516" y="3055621"/>
              <a:ext cx="1335181" cy="659636"/>
            </a:xfrm>
            <a:prstGeom prst="line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02" idx="2"/>
              <a:endCxn id="113" idx="0"/>
            </p:cNvCxnSpPr>
            <p:nvPr/>
          </p:nvCxnSpPr>
          <p:spPr>
            <a:xfrm flipH="1">
              <a:off x="6835202" y="4493180"/>
              <a:ext cx="743314" cy="659636"/>
            </a:xfrm>
            <a:prstGeom prst="line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5A67DCBF-9DB5-4E81-BAB1-8AC2CF3D4E72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89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balanced binary search tree with the smallest number of nodes possible, if the root has height </a:t>
                </a:r>
                <a:r>
                  <a:rPr lang="en-US" i="1" dirty="0"/>
                  <a:t>h</a:t>
                </a:r>
                <a:r>
                  <a:rPr lang="en-US" dirty="0"/>
                  <a:t>, then one </a:t>
                </a:r>
                <a:r>
                  <a:rPr lang="en-US" dirty="0" err="1"/>
                  <a:t>subtree</a:t>
                </a:r>
                <a:r>
                  <a:rPr lang="en-US" dirty="0"/>
                  <a:t> is of height </a:t>
                </a:r>
                <a:r>
                  <a:rPr lang="en-US" i="1" dirty="0"/>
                  <a:t>h-1</a:t>
                </a:r>
                <a:r>
                  <a:rPr lang="en-US" dirty="0"/>
                  <a:t>, and the other is of height </a:t>
                </a:r>
                <a:r>
                  <a:rPr lang="en-US" i="1" dirty="0"/>
                  <a:t>h-2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number of nodes in the tree is equal to the sum of the numbers of nodes in each </a:t>
                </a:r>
                <a:r>
                  <a:rPr lang="en-US" dirty="0" err="1"/>
                  <a:t>subtree</a:t>
                </a:r>
                <a:r>
                  <a:rPr lang="en-US" dirty="0"/>
                  <a:t> plus 1 (the root).</a:t>
                </a:r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dirty="0"/>
                  <a:t>. (See? Fibonacci is everywhere.)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57858ED2-E371-4F89-9488-5488DD856B9A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5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show that the number of nodes in a balanced BST with as few nodes as possible grows exponentially with the height of the tree (even if the tree is not perfect).</a:t>
            </a:r>
          </a:p>
          <a:p>
            <a:r>
              <a:rPr lang="en-US" dirty="0"/>
              <a:t>Once we establish that the number of nodes grows exponentially with the height, algebra shows us that the number of levels grows logarithmically with the number of nodes.</a:t>
            </a:r>
          </a:p>
        </p:txBody>
      </p:sp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079AAD08-C83B-4E2D-99F0-9C27733EF568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3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)&amp;=1+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&amp;&gt;2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&amp;&gt;4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−4)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&amp;&gt;8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−6)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&amp;&gt;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D4552073-C3F1-4044-81D2-13CAA9FD12F4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6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)&gt;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This inequality holds as long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. We already know the values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, so we choose a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that </a:t>
                </a:r>
                <a:r>
                  <a:rPr lang="en-US" dirty="0">
                    <a:ea typeface="Cambria Math" panose="02040503050406030204" pitchFamily="18" charset="0"/>
                  </a:rPr>
                  <a:t>gives us one of those</a:t>
                </a:r>
                <a:r>
                  <a:rPr lang="en-US" b="0" dirty="0">
                    <a:ea typeface="Cambria Math" panose="02040503050406030204" pitchFamily="18" charset="0"/>
                  </a:rPr>
                  <a:t>. This means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For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, 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back into the inequality.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2087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6B4B6A16-93C3-48B6-8922-061C562122E1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6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&amp;&gt;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&amp;&gt;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&amp;≥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)&amp;≥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eqAr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Now just take the log of both sides.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88A4152F-5CC5-493D-8256-67EF58D11BEF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806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none" w="lg" len="lg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3345</TotalTime>
  <Words>1154</Words>
  <Application>Microsoft Office PowerPoint</Application>
  <PresentationFormat>Widescreen</PresentationFormat>
  <Paragraphs>196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Consolas</vt:lpstr>
      <vt:lpstr>Verdana</vt:lpstr>
      <vt:lpstr>1_Custom Design</vt:lpstr>
      <vt:lpstr>Balanced Binary Search Trees</vt:lpstr>
      <vt:lpstr>PowerPoint Presentation</vt:lpstr>
      <vt:lpstr>Balanced Binary Search Trees</vt:lpstr>
      <vt:lpstr>PowerPoint Presentation</vt:lpstr>
      <vt:lpstr>Balanced Binary Search Trees</vt:lpstr>
      <vt:lpstr>Balanced Binary Search Trees</vt:lpstr>
      <vt:lpstr>Balanced Binary Search Trees</vt:lpstr>
      <vt:lpstr>Balanced Binary Search Trees</vt:lpstr>
      <vt:lpstr>Balanced Binary Search Trees</vt:lpstr>
      <vt:lpstr>Balanced Binary Search Trees</vt:lpstr>
      <vt:lpstr>Balanced Binary Search Trees</vt:lpstr>
      <vt:lpstr>20 10 5</vt:lpstr>
      <vt:lpstr>20 10 5</vt:lpstr>
      <vt:lpstr>Balanced Binary Search Trees</vt:lpstr>
      <vt:lpstr>20 10 40 5 15 7</vt:lpstr>
      <vt:lpstr>20 10 40 5 15 7</vt:lpstr>
      <vt:lpstr>The AVL Tree ADT</vt:lpstr>
      <vt:lpstr>The AVL Tree ADT</vt:lpstr>
      <vt:lpstr>Four AVL Unbalanced Cases</vt:lpstr>
      <vt:lpstr>Four AVL Unbalanced Cases</vt:lpstr>
      <vt:lpstr>Four AVL Unbalanced Cases</vt:lpstr>
      <vt:lpstr>PowerPoint Presentation</vt:lpstr>
      <vt:lpstr>PowerPoint Presentation</vt:lpstr>
      <vt:lpstr>Four AVL Unbalanced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College of 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Deverick, James</dc:creator>
  <cp:lastModifiedBy>Deverick, Jim</cp:lastModifiedBy>
  <cp:revision>207</cp:revision>
  <dcterms:created xsi:type="dcterms:W3CDTF">2015-09-09T12:15:11Z</dcterms:created>
  <dcterms:modified xsi:type="dcterms:W3CDTF">2021-10-17T10:30:02Z</dcterms:modified>
</cp:coreProperties>
</file>