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21"/>
  </p:handoutMasterIdLst>
  <p:sldIdLst>
    <p:sldId id="356" r:id="rId2"/>
    <p:sldId id="355" r:id="rId3"/>
    <p:sldId id="359" r:id="rId4"/>
    <p:sldId id="375" r:id="rId5"/>
    <p:sldId id="361" r:id="rId6"/>
    <p:sldId id="362" r:id="rId7"/>
    <p:sldId id="363" r:id="rId8"/>
    <p:sldId id="365" r:id="rId9"/>
    <p:sldId id="366" r:id="rId10"/>
    <p:sldId id="367" r:id="rId11"/>
    <p:sldId id="368" r:id="rId12"/>
    <p:sldId id="369" r:id="rId13"/>
    <p:sldId id="370" r:id="rId14"/>
    <p:sldId id="371" r:id="rId15"/>
    <p:sldId id="372" r:id="rId16"/>
    <p:sldId id="373" r:id="rId17"/>
    <p:sldId id="374" r:id="rId18"/>
    <p:sldId id="376" r:id="rId19"/>
    <p:sldId id="377" r:id="rId2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90" d="100"/>
          <a:sy n="90" d="100"/>
        </p:scale>
        <p:origin x="67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0F8C0425-77C4-4080-8F1D-368BE0AAFFAA}" type="datetimeFigureOut">
              <a:rPr lang="en-US" smtClean="0"/>
              <a:t>10/17/2021</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CB303E92-EE02-4A22-8470-6AFE77D12F3D}" type="slidenum">
              <a:rPr lang="en-US" smtClean="0"/>
              <a:t>‹#›</a:t>
            </a:fld>
            <a:endParaRPr lang="en-US"/>
          </a:p>
        </p:txBody>
      </p:sp>
    </p:spTree>
    <p:extLst>
      <p:ext uri="{BB962C8B-B14F-4D97-AF65-F5344CB8AC3E}">
        <p14:creationId xmlns:p14="http://schemas.microsoft.com/office/powerpoint/2010/main" val="371407519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6T14:07:37.909"/>
    </inkml:context>
    <inkml:brush xml:id="br0">
      <inkml:brushProperty name="width" value="0.05" units="cm"/>
      <inkml:brushProperty name="height" value="0.05" units="cm"/>
      <inkml:brushProperty name="color" value="#004F8B"/>
    </inkml:brush>
  </inkml:definitions>
  <inkml:trace contextRef="#ctx0" brushRef="#br0">36 59 12416,'-15'-10'4639,"15"10"-3583,0 0-4479,10 0-2209,-16-13 1536,-19-23 960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lnSpc>
                <a:spcPct val="100000"/>
              </a:lnSpc>
              <a:spcAft>
                <a:spcPts val="1200"/>
              </a:spcAft>
              <a:defRPr>
                <a:latin typeface="Verdana" panose="020B0604030504040204" pitchFamily="34" charset="0"/>
                <a:ea typeface="Verdana" panose="020B0604030504040204" pitchFamily="34" charset="0"/>
                <a:cs typeface="Verdana" panose="020B0604030504040204" pitchFamily="34" charset="0"/>
              </a:defRPr>
            </a:lvl1pPr>
            <a:lvl2pPr>
              <a:lnSpc>
                <a:spcPct val="100000"/>
              </a:lnSpc>
              <a:spcAft>
                <a:spcPts val="1200"/>
              </a:spcAft>
              <a:defRPr>
                <a:latin typeface="Verdana" panose="020B0604030504040204" pitchFamily="34" charset="0"/>
                <a:ea typeface="Verdana" panose="020B0604030504040204" pitchFamily="34" charset="0"/>
                <a:cs typeface="Verdana" panose="020B0604030504040204" pitchFamily="34" charset="0"/>
              </a:defRPr>
            </a:lvl2pPr>
            <a:lvl3pPr>
              <a:lnSpc>
                <a:spcPct val="100000"/>
              </a:lnSpc>
              <a:spcAft>
                <a:spcPts val="1200"/>
              </a:spcAft>
              <a:defRPr>
                <a:latin typeface="Verdana" panose="020B0604030504040204" pitchFamily="34" charset="0"/>
                <a:ea typeface="Verdana" panose="020B0604030504040204" pitchFamily="34" charset="0"/>
                <a:cs typeface="Verdana" panose="020B0604030504040204" pitchFamily="34" charset="0"/>
              </a:defRPr>
            </a:lvl3pPr>
            <a:lvl4pPr>
              <a:lnSpc>
                <a:spcPct val="100000"/>
              </a:lnSpc>
              <a:spcAft>
                <a:spcPts val="1200"/>
              </a:spcAft>
              <a:defRPr>
                <a:latin typeface="Verdana" panose="020B0604030504040204" pitchFamily="34" charset="0"/>
                <a:ea typeface="Verdana" panose="020B0604030504040204" pitchFamily="34" charset="0"/>
                <a:cs typeface="Verdana" panose="020B0604030504040204" pitchFamily="34" charset="0"/>
              </a:defRPr>
            </a:lvl4pPr>
            <a:lvl5pPr>
              <a:lnSpc>
                <a:spcPct val="100000"/>
              </a:lnSpc>
              <a:spcAft>
                <a:spcPts val="1200"/>
              </a:spcAft>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1099163-5641-417B-A4AF-9D87861810C0}" type="datetimeFigureOut">
              <a:rPr lang="en-US" smtClean="0"/>
              <a:t>10/17/2021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A2B555-72C6-4794-A2E3-097960036DAD}" type="slidenum">
              <a:rPr lang="en-US" smtClean="0"/>
              <a:t>‹#›</a:t>
            </a:fld>
            <a:endParaRPr lang="en-US" dirty="0"/>
          </a:p>
        </p:txBody>
      </p:sp>
    </p:spTree>
    <p:extLst>
      <p:ext uri="{BB962C8B-B14F-4D97-AF65-F5344CB8AC3E}">
        <p14:creationId xmlns:p14="http://schemas.microsoft.com/office/powerpoint/2010/main" val="412697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99163-5641-417B-A4AF-9D87861810C0}" type="datetimeFigureOut">
              <a:rPr lang="en-US" smtClean="0"/>
              <a:t>10/17/2021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A2B555-72C6-4794-A2E3-097960036DAD}" type="slidenum">
              <a:rPr lang="en-US" smtClean="0"/>
              <a:t>‹#›</a:t>
            </a:fld>
            <a:endParaRPr lang="en-US" dirty="0"/>
          </a:p>
        </p:txBody>
      </p:sp>
    </p:spTree>
    <p:extLst>
      <p:ext uri="{BB962C8B-B14F-4D97-AF65-F5344CB8AC3E}">
        <p14:creationId xmlns:p14="http://schemas.microsoft.com/office/powerpoint/2010/main" val="107571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099163-5641-417B-A4AF-9D87861810C0}" type="datetimeFigureOut">
              <a:rPr lang="en-US" smtClean="0"/>
              <a:t>10/17/2021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A2B555-72C6-4794-A2E3-097960036DAD}" type="slidenum">
              <a:rPr lang="en-US" smtClean="0"/>
              <a:t>‹#›</a:t>
            </a:fld>
            <a:endParaRPr lang="en-US" dirty="0"/>
          </a:p>
        </p:txBody>
      </p:sp>
    </p:spTree>
    <p:extLst>
      <p:ext uri="{BB962C8B-B14F-4D97-AF65-F5344CB8AC3E}">
        <p14:creationId xmlns:p14="http://schemas.microsoft.com/office/powerpoint/2010/main" val="2284761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099163-5641-417B-A4AF-9D87861810C0}" type="datetimeFigureOut">
              <a:rPr lang="en-US" smtClean="0"/>
              <a:t>10/17/2021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A2B555-72C6-4794-A2E3-097960036DAD}" type="slidenum">
              <a:rPr lang="en-US" smtClean="0"/>
              <a:t>‹#›</a:t>
            </a:fld>
            <a:endParaRPr lang="en-US" dirty="0"/>
          </a:p>
        </p:txBody>
      </p:sp>
    </p:spTree>
    <p:extLst>
      <p:ext uri="{BB962C8B-B14F-4D97-AF65-F5344CB8AC3E}">
        <p14:creationId xmlns:p14="http://schemas.microsoft.com/office/powerpoint/2010/main" val="3400731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099163-5641-417B-A4AF-9D87861810C0}" type="datetimeFigureOut">
              <a:rPr lang="en-US" smtClean="0"/>
              <a:t>10/17/2021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A2B555-72C6-4794-A2E3-097960036DAD}" type="slidenum">
              <a:rPr lang="en-US" smtClean="0"/>
              <a:t>‹#›</a:t>
            </a:fld>
            <a:endParaRPr lang="en-US" dirty="0"/>
          </a:p>
        </p:txBody>
      </p:sp>
    </p:spTree>
    <p:extLst>
      <p:ext uri="{BB962C8B-B14F-4D97-AF65-F5344CB8AC3E}">
        <p14:creationId xmlns:p14="http://schemas.microsoft.com/office/powerpoint/2010/main" val="1323370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99163-5641-417B-A4AF-9D87861810C0}" type="datetimeFigureOut">
              <a:rPr lang="en-US" smtClean="0"/>
              <a:t>10/17/2021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A2B555-72C6-4794-A2E3-097960036DAD}" type="slidenum">
              <a:rPr lang="en-US" smtClean="0"/>
              <a:t>‹#›</a:t>
            </a:fld>
            <a:endParaRPr lang="en-US" dirty="0"/>
          </a:p>
        </p:txBody>
      </p:sp>
    </p:spTree>
    <p:extLst>
      <p:ext uri="{BB962C8B-B14F-4D97-AF65-F5344CB8AC3E}">
        <p14:creationId xmlns:p14="http://schemas.microsoft.com/office/powerpoint/2010/main" val="1258417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099163-5641-417B-A4AF-9D87861810C0}" type="datetimeFigureOut">
              <a:rPr lang="en-US" smtClean="0"/>
              <a:t>10/17/2021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A2B555-72C6-4794-A2E3-097960036DAD}" type="slidenum">
              <a:rPr lang="en-US" smtClean="0"/>
              <a:t>‹#›</a:t>
            </a:fld>
            <a:endParaRPr lang="en-US" dirty="0"/>
          </a:p>
        </p:txBody>
      </p:sp>
    </p:spTree>
    <p:extLst>
      <p:ext uri="{BB962C8B-B14F-4D97-AF65-F5344CB8AC3E}">
        <p14:creationId xmlns:p14="http://schemas.microsoft.com/office/powerpoint/2010/main" val="1958318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099163-5641-417B-A4AF-9D87861810C0}" type="datetimeFigureOut">
              <a:rPr lang="en-US" smtClean="0"/>
              <a:t>10/17/2021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A2B555-72C6-4794-A2E3-097960036DAD}" type="slidenum">
              <a:rPr lang="en-US" smtClean="0"/>
              <a:t>‹#›</a:t>
            </a:fld>
            <a:endParaRPr lang="en-US" dirty="0"/>
          </a:p>
        </p:txBody>
      </p:sp>
    </p:spTree>
    <p:extLst>
      <p:ext uri="{BB962C8B-B14F-4D97-AF65-F5344CB8AC3E}">
        <p14:creationId xmlns:p14="http://schemas.microsoft.com/office/powerpoint/2010/main" val="59910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099163-5641-417B-A4AF-9D87861810C0}" type="datetimeFigureOut">
              <a:rPr lang="en-US" smtClean="0"/>
              <a:t>10/17/2021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2B555-72C6-4794-A2E3-097960036DAD}" type="slidenum">
              <a:rPr lang="en-US" smtClean="0"/>
              <a:t>‹#›</a:t>
            </a:fld>
            <a:endParaRPr lang="en-US" dirty="0"/>
          </a:p>
        </p:txBody>
      </p:sp>
    </p:spTree>
    <p:extLst>
      <p:ext uri="{BB962C8B-B14F-4D97-AF65-F5344CB8AC3E}">
        <p14:creationId xmlns:p14="http://schemas.microsoft.com/office/powerpoint/2010/main" val="114764014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Balance in AVL Trees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want to track the balance of each node in a tree. We have previously defined the balance of a node </a:t>
                </a:r>
                <a14:m>
                  <m:oMath xmlns:m="http://schemas.openxmlformats.org/officeDocument/2006/math">
                    <m:r>
                      <a:rPr lang="en-US" b="0" i="1" smtClean="0">
                        <a:latin typeface="Cambria Math" panose="02040503050406030204" pitchFamily="18" charset="0"/>
                      </a:rPr>
                      <m:t>𝑛</m:t>
                    </m:r>
                  </m:oMath>
                </a14:m>
                <a:r>
                  <a:rPr lang="en-US" dirty="0"/>
                  <a:t> as follows:</a:t>
                </a:r>
              </a:p>
              <a:p>
                <a:pPr marL="0" indent="0">
                  <a:buNone/>
                </a:pPr>
                <a:r>
                  <a:rPr lang="en-US" sz="2400" dirty="0"/>
                  <a:t>-2: The left </a:t>
                </a:r>
                <a:r>
                  <a:rPr lang="en-US" sz="2400" dirty="0" err="1"/>
                  <a:t>subtree</a:t>
                </a:r>
                <a:r>
                  <a:rPr lang="en-US" sz="2400" dirty="0"/>
                  <a:t> is two levels higher than the right </a:t>
                </a:r>
                <a:r>
                  <a:rPr lang="en-US" sz="2400" dirty="0" err="1"/>
                  <a:t>subtree</a:t>
                </a:r>
                <a:r>
                  <a:rPr lang="en-US" sz="2400" dirty="0"/>
                  <a:t>.</a:t>
                </a:r>
                <a:br>
                  <a:rPr lang="en-US" sz="2400" dirty="0"/>
                </a:br>
                <a:r>
                  <a:rPr lang="en-US" sz="2400" dirty="0"/>
                  <a:t>-1: The left </a:t>
                </a:r>
                <a:r>
                  <a:rPr lang="en-US" sz="2400" dirty="0" err="1"/>
                  <a:t>subtree</a:t>
                </a:r>
                <a:r>
                  <a:rPr lang="en-US" sz="2400" dirty="0"/>
                  <a:t> is one level higher than the right </a:t>
                </a:r>
                <a:r>
                  <a:rPr lang="en-US" sz="2400" dirty="0" err="1"/>
                  <a:t>subtree</a:t>
                </a:r>
                <a:r>
                  <a:rPr lang="en-US" sz="2400" dirty="0"/>
                  <a:t>.</a:t>
                </a:r>
                <a:br>
                  <a:rPr lang="en-US" sz="2400" dirty="0"/>
                </a:br>
                <a:r>
                  <a:rPr lang="en-US" sz="2400" dirty="0"/>
                  <a:t>0: The left and right </a:t>
                </a:r>
                <a:r>
                  <a:rPr lang="en-US" sz="2400" dirty="0" err="1"/>
                  <a:t>subtrees</a:t>
                </a:r>
                <a:r>
                  <a:rPr lang="en-US" sz="2400" dirty="0"/>
                  <a:t> are of equal height.</a:t>
                </a:r>
                <a:br>
                  <a:rPr lang="en-US" sz="2400" dirty="0"/>
                </a:br>
                <a:r>
                  <a:rPr lang="en-US" sz="2400" dirty="0"/>
                  <a:t>+1: The right </a:t>
                </a:r>
                <a:r>
                  <a:rPr lang="en-US" sz="2400" dirty="0" err="1"/>
                  <a:t>subtree</a:t>
                </a:r>
                <a:r>
                  <a:rPr lang="en-US" sz="2400" dirty="0"/>
                  <a:t> is one level higher than the left </a:t>
                </a:r>
                <a:r>
                  <a:rPr lang="en-US" sz="2400" dirty="0" err="1"/>
                  <a:t>subtree</a:t>
                </a:r>
                <a:r>
                  <a:rPr lang="en-US" sz="2400" dirty="0"/>
                  <a:t>.</a:t>
                </a:r>
                <a:br>
                  <a:rPr lang="en-US" sz="2400" dirty="0"/>
                </a:br>
                <a:r>
                  <a:rPr lang="en-US" sz="2400" dirty="0"/>
                  <a:t>+2: The right </a:t>
                </a:r>
                <a:r>
                  <a:rPr lang="en-US" sz="2400" dirty="0" err="1"/>
                  <a:t>subtree</a:t>
                </a:r>
                <a:r>
                  <a:rPr lang="en-US" sz="2400" dirty="0"/>
                  <a:t> is two levels higher than the left </a:t>
                </a:r>
                <a:r>
                  <a:rPr lang="en-US" sz="2400" dirty="0" err="1"/>
                  <a:t>subtree</a:t>
                </a:r>
                <a:r>
                  <a:rPr lang="en-US" sz="24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401" r="-2261"/>
                </a:stretch>
              </a:blipFill>
            </p:spPr>
            <p:txBody>
              <a:bodyPr/>
              <a:lstStyle/>
              <a:p>
                <a:r>
                  <a:rPr lang="en-US">
                    <a:noFill/>
                  </a:rPr>
                  <a:t> </a:t>
                </a:r>
              </a:p>
            </p:txBody>
          </p:sp>
        </mc:Fallback>
      </mc:AlternateContent>
      <p:sp>
        <p:nvSpPr>
          <p:cNvPr id="4" name="Rectangle 3">
            <a:hlinkClick r:id="" action="ppaction://macro?name=UpdateRandomNumber"/>
            <a:extLst>
              <a:ext uri="{FF2B5EF4-FFF2-40B4-BE49-F238E27FC236}">
                <a16:creationId xmlns:a16="http://schemas.microsoft.com/office/drawing/2014/main" id="{865C8FEB-C16A-43EB-9B6B-3EE6D85C48B1}"/>
              </a:ext>
            </a:extLst>
          </p:cNvPr>
          <p:cNvSpPr/>
          <p:nvPr/>
        </p:nvSpPr>
        <p:spPr>
          <a:xfrm>
            <a:off x="6002931" y="45842"/>
            <a:ext cx="6135555" cy="459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39952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Removal in AVL Trees</a:t>
            </a:r>
          </a:p>
        </p:txBody>
      </p:sp>
      <p:sp>
        <p:nvSpPr>
          <p:cNvPr id="3" name="Content Placeholder 2"/>
          <p:cNvSpPr>
            <a:spLocks noGrp="1"/>
          </p:cNvSpPr>
          <p:nvPr>
            <p:ph idx="1"/>
          </p:nvPr>
        </p:nvSpPr>
        <p:spPr/>
        <p:txBody>
          <a:bodyPr/>
          <a:lstStyle/>
          <a:p>
            <a:r>
              <a:rPr lang="en-US" dirty="0"/>
              <a:t>Perform removal recursively as before, but return the </a:t>
            </a:r>
            <a:r>
              <a:rPr lang="en-US" i="1" dirty="0"/>
              <a:t>balanced</a:t>
            </a:r>
            <a:r>
              <a:rPr lang="en-US" dirty="0"/>
              <a:t> tree rooted at </a:t>
            </a:r>
            <a:r>
              <a:rPr lang="en-US" i="1" dirty="0"/>
              <a:t>t</a:t>
            </a:r>
            <a:r>
              <a:rPr lang="en-US" dirty="0"/>
              <a:t> at each step.</a:t>
            </a:r>
          </a:p>
          <a:p>
            <a:r>
              <a:rPr lang="en-US" dirty="0"/>
              <a:t>The balance operation is the same as it was for insertion. When you encounter an imbalance of 2 on the return path, rotate before returning </a:t>
            </a:r>
            <a:r>
              <a:rPr lang="en-US" i="1" dirty="0"/>
              <a:t>t</a:t>
            </a:r>
            <a:r>
              <a:rPr lang="en-US" dirty="0"/>
              <a:t>.</a:t>
            </a:r>
          </a:p>
        </p:txBody>
      </p:sp>
      <p:sp>
        <p:nvSpPr>
          <p:cNvPr id="4" name="Rectangle 3">
            <a:hlinkClick r:id="" action="ppaction://macro?name=UpdateRandomNumber"/>
            <a:extLst>
              <a:ext uri="{FF2B5EF4-FFF2-40B4-BE49-F238E27FC236}">
                <a16:creationId xmlns:a16="http://schemas.microsoft.com/office/drawing/2014/main" id="{518FF5F1-3965-4D81-9C25-E0FCE86A9E92}"/>
              </a:ext>
            </a:extLst>
          </p:cNvPr>
          <p:cNvSpPr/>
          <p:nvPr/>
        </p:nvSpPr>
        <p:spPr>
          <a:xfrm>
            <a:off x="6002931" y="45842"/>
            <a:ext cx="6135555" cy="459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00004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BST Deletion</a:t>
            </a:r>
          </a:p>
        </p:txBody>
      </p:sp>
      <p:sp>
        <p:nvSpPr>
          <p:cNvPr id="3" name="Content Placeholder 2"/>
          <p:cNvSpPr>
            <a:spLocks noGrp="1"/>
          </p:cNvSpPr>
          <p:nvPr>
            <p:ph idx="1"/>
          </p:nvPr>
        </p:nvSpPr>
        <p:spPr/>
        <p:txBody>
          <a:bodyPr>
            <a:normAutofit/>
          </a:bodyPr>
          <a:lstStyle/>
          <a:p>
            <a:r>
              <a:rPr lang="en-US" sz="2400" dirty="0"/>
              <a:t>Delete value </a:t>
            </a:r>
            <a:r>
              <a:rPr lang="en-US" sz="2400" i="1" dirty="0"/>
              <a:t>x</a:t>
            </a:r>
            <a:r>
              <a:rPr lang="en-US" sz="2400" dirty="0"/>
              <a:t> from tree rooted at node </a:t>
            </a:r>
            <a:r>
              <a:rPr lang="en-US" sz="2400" i="1" dirty="0"/>
              <a:t>t</a:t>
            </a:r>
            <a:r>
              <a:rPr lang="en-US" sz="2400" dirty="0"/>
              <a:t> (initially the root).</a:t>
            </a:r>
          </a:p>
          <a:p>
            <a:r>
              <a:rPr lang="en-US" sz="2400" dirty="0"/>
              <a:t>If </a:t>
            </a:r>
            <a:r>
              <a:rPr lang="en-US" sz="2400" i="1" dirty="0"/>
              <a:t>t</a:t>
            </a:r>
            <a:r>
              <a:rPr lang="en-US" sz="2400" dirty="0"/>
              <a:t> is None, then the item was not found. Return </a:t>
            </a:r>
            <a:r>
              <a:rPr lang="en-US" sz="2400" i="1" dirty="0"/>
              <a:t>t</a:t>
            </a:r>
            <a:r>
              <a:rPr lang="en-US" sz="2400" dirty="0"/>
              <a:t>.</a:t>
            </a:r>
          </a:p>
          <a:p>
            <a:r>
              <a:rPr lang="en-US" sz="2400" dirty="0"/>
              <a:t>If </a:t>
            </a:r>
            <a:r>
              <a:rPr lang="en-US" sz="2400" i="1" dirty="0"/>
              <a:t>x</a:t>
            </a:r>
            <a:r>
              <a:rPr lang="en-US" sz="2400" dirty="0"/>
              <a:t> &lt; </a:t>
            </a:r>
            <a:r>
              <a:rPr lang="en-US" sz="2400" i="1" dirty="0"/>
              <a:t>t</a:t>
            </a:r>
            <a:r>
              <a:rPr lang="en-US" sz="2400" dirty="0"/>
              <a:t>'s value, update </a:t>
            </a:r>
            <a:r>
              <a:rPr lang="en-US" sz="2400" i="1" dirty="0"/>
              <a:t>t</a:t>
            </a:r>
            <a:r>
              <a:rPr lang="en-US" sz="2400" dirty="0"/>
              <a:t>'s left child to be the </a:t>
            </a:r>
            <a:r>
              <a:rPr lang="en-US" sz="2400" dirty="0" err="1"/>
              <a:t>subtree</a:t>
            </a:r>
            <a:r>
              <a:rPr lang="en-US" sz="2400" dirty="0"/>
              <a:t> returned by removing </a:t>
            </a:r>
            <a:r>
              <a:rPr lang="en-US" sz="2400" i="1" dirty="0"/>
              <a:t>x</a:t>
            </a:r>
            <a:r>
              <a:rPr lang="en-US" sz="2400" dirty="0"/>
              <a:t> from the </a:t>
            </a:r>
            <a:r>
              <a:rPr lang="en-US" sz="2400" dirty="0" err="1"/>
              <a:t>subtree</a:t>
            </a:r>
            <a:r>
              <a:rPr lang="en-US" sz="2400" dirty="0"/>
              <a:t> rooted at node </a:t>
            </a:r>
            <a:r>
              <a:rPr lang="en-US" sz="2400" i="1" dirty="0"/>
              <a:t>t</a:t>
            </a:r>
            <a:r>
              <a:rPr lang="en-US" sz="2400" dirty="0"/>
              <a:t>'s left child.</a:t>
            </a:r>
          </a:p>
          <a:p>
            <a:r>
              <a:rPr lang="en-US" sz="2400" dirty="0"/>
              <a:t>If </a:t>
            </a:r>
            <a:r>
              <a:rPr lang="en-US" sz="2400" i="1" dirty="0"/>
              <a:t>x</a:t>
            </a:r>
            <a:r>
              <a:rPr lang="en-US" sz="2400" dirty="0"/>
              <a:t> &gt; </a:t>
            </a:r>
            <a:r>
              <a:rPr lang="en-US" sz="2400" i="1" dirty="0"/>
              <a:t>t</a:t>
            </a:r>
            <a:r>
              <a:rPr lang="en-US" sz="2400" dirty="0"/>
              <a:t>'s value, update </a:t>
            </a:r>
            <a:r>
              <a:rPr lang="en-US" sz="2400" i="1" dirty="0"/>
              <a:t>t</a:t>
            </a:r>
            <a:r>
              <a:rPr lang="en-US" sz="2400" dirty="0"/>
              <a:t>'s right child to be the </a:t>
            </a:r>
            <a:r>
              <a:rPr lang="en-US" sz="2400" dirty="0" err="1"/>
              <a:t>subtree</a:t>
            </a:r>
            <a:r>
              <a:rPr lang="en-US" sz="2400" dirty="0"/>
              <a:t> returned by removing </a:t>
            </a:r>
            <a:r>
              <a:rPr lang="en-US" sz="2400" i="1" dirty="0"/>
              <a:t>x</a:t>
            </a:r>
            <a:r>
              <a:rPr lang="en-US" sz="2400" dirty="0"/>
              <a:t> from the </a:t>
            </a:r>
            <a:r>
              <a:rPr lang="en-US" sz="2400" dirty="0" err="1"/>
              <a:t>subtree</a:t>
            </a:r>
            <a:r>
              <a:rPr lang="en-US" sz="2400" dirty="0"/>
              <a:t> rooted at node </a:t>
            </a:r>
            <a:r>
              <a:rPr lang="en-US" sz="2400" i="1" dirty="0"/>
              <a:t>t</a:t>
            </a:r>
            <a:r>
              <a:rPr lang="en-US" sz="2400" dirty="0"/>
              <a:t>'s right child.</a:t>
            </a:r>
          </a:p>
          <a:p>
            <a:r>
              <a:rPr lang="en-US" sz="2400" dirty="0"/>
              <a:t>If </a:t>
            </a:r>
            <a:r>
              <a:rPr lang="en-US" sz="2400" i="1" dirty="0"/>
              <a:t>x</a:t>
            </a:r>
            <a:r>
              <a:rPr lang="en-US" sz="2400" dirty="0"/>
              <a:t> == </a:t>
            </a:r>
            <a:r>
              <a:rPr lang="en-US" sz="2400" i="1" dirty="0"/>
              <a:t>t</a:t>
            </a:r>
            <a:r>
              <a:rPr lang="en-US" sz="2400" dirty="0"/>
              <a:t>'s value, consider how many children </a:t>
            </a:r>
            <a:r>
              <a:rPr lang="en-US" sz="2400" i="1" dirty="0"/>
              <a:t>t</a:t>
            </a:r>
            <a:r>
              <a:rPr lang="en-US" sz="2400" dirty="0"/>
              <a:t> has.</a:t>
            </a:r>
          </a:p>
        </p:txBody>
      </p:sp>
      <p:sp>
        <p:nvSpPr>
          <p:cNvPr id="4" name="Rectangle 3">
            <a:hlinkClick r:id="" action="ppaction://macro?name=UpdateRandomNumber"/>
            <a:extLst>
              <a:ext uri="{FF2B5EF4-FFF2-40B4-BE49-F238E27FC236}">
                <a16:creationId xmlns:a16="http://schemas.microsoft.com/office/drawing/2014/main" id="{54BD08B1-51ED-4F7C-B1E8-933C64868846}"/>
              </a:ext>
            </a:extLst>
          </p:cNvPr>
          <p:cNvSpPr/>
          <p:nvPr/>
        </p:nvSpPr>
        <p:spPr>
          <a:xfrm>
            <a:off x="6002931" y="45842"/>
            <a:ext cx="6135555" cy="459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71677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BST Deletion</a:t>
            </a:r>
          </a:p>
        </p:txBody>
      </p:sp>
      <p:sp>
        <p:nvSpPr>
          <p:cNvPr id="3" name="Content Placeholder 2"/>
          <p:cNvSpPr>
            <a:spLocks noGrp="1"/>
          </p:cNvSpPr>
          <p:nvPr>
            <p:ph idx="1"/>
          </p:nvPr>
        </p:nvSpPr>
        <p:spPr/>
        <p:txBody>
          <a:bodyPr>
            <a:normAutofit/>
          </a:bodyPr>
          <a:lstStyle/>
          <a:p>
            <a:r>
              <a:rPr lang="en-US" sz="2400" dirty="0"/>
              <a:t>If </a:t>
            </a:r>
            <a:r>
              <a:rPr lang="en-US" sz="2400" i="1" dirty="0"/>
              <a:t>t</a:t>
            </a:r>
            <a:r>
              <a:rPr lang="en-US" sz="2400" dirty="0"/>
              <a:t> has two children (neither child reference is </a:t>
            </a:r>
            <a:r>
              <a:rPr lang="en-US" sz="2400" dirty="0">
                <a:latin typeface="Consolas" panose="020B0609020204030204" pitchFamily="49" charset="0"/>
                <a:cs typeface="Consolas" panose="020B0609020204030204" pitchFamily="49" charset="0"/>
              </a:rPr>
              <a:t>None</a:t>
            </a:r>
            <a:r>
              <a:rPr lang="en-US" sz="2400" dirty="0"/>
              <a:t>), then update </a:t>
            </a:r>
            <a:r>
              <a:rPr lang="en-US" sz="2400" i="1" dirty="0"/>
              <a:t>t</a:t>
            </a:r>
            <a:r>
              <a:rPr lang="en-US" sz="2400" dirty="0"/>
              <a:t>'s value with the smallest value </a:t>
            </a:r>
            <a:r>
              <a:rPr lang="en-US" sz="2400" i="1" dirty="0"/>
              <a:t>r</a:t>
            </a:r>
            <a:r>
              <a:rPr lang="en-US" sz="2400" dirty="0"/>
              <a:t> from </a:t>
            </a:r>
            <a:r>
              <a:rPr lang="en-US" sz="2400" i="1" dirty="0"/>
              <a:t>t</a:t>
            </a:r>
            <a:r>
              <a:rPr lang="en-US" sz="2400" dirty="0"/>
              <a:t>'s right child. Then update </a:t>
            </a:r>
            <a:r>
              <a:rPr lang="en-US" sz="2400" i="1" dirty="0"/>
              <a:t>t</a:t>
            </a:r>
            <a:r>
              <a:rPr lang="en-US" sz="2400" dirty="0"/>
              <a:t>'s right child to be the </a:t>
            </a:r>
            <a:r>
              <a:rPr lang="en-US" sz="2400" dirty="0" err="1"/>
              <a:t>subtree</a:t>
            </a:r>
            <a:r>
              <a:rPr lang="en-US" sz="2400" dirty="0"/>
              <a:t> returned by removing </a:t>
            </a:r>
            <a:r>
              <a:rPr lang="en-US" sz="2400" i="1" dirty="0"/>
              <a:t>r</a:t>
            </a:r>
            <a:r>
              <a:rPr lang="en-US" sz="2400" dirty="0"/>
              <a:t> from the </a:t>
            </a:r>
            <a:r>
              <a:rPr lang="en-US" sz="2400" dirty="0" err="1"/>
              <a:t>subtree</a:t>
            </a:r>
            <a:r>
              <a:rPr lang="en-US" sz="2400" dirty="0"/>
              <a:t> rooted at </a:t>
            </a:r>
            <a:r>
              <a:rPr lang="en-US" sz="2400" i="1" dirty="0"/>
              <a:t>t</a:t>
            </a:r>
            <a:r>
              <a:rPr lang="en-US" sz="2400" dirty="0"/>
              <a:t>'s right child.</a:t>
            </a:r>
          </a:p>
          <a:p>
            <a:r>
              <a:rPr lang="en-US" sz="2400" dirty="0"/>
              <a:t>If </a:t>
            </a:r>
            <a:r>
              <a:rPr lang="en-US" sz="2400" i="1" dirty="0"/>
              <a:t>t</a:t>
            </a:r>
            <a:r>
              <a:rPr lang="en-US" sz="2400" dirty="0"/>
              <a:t>'s left child is None, then update </a:t>
            </a:r>
            <a:r>
              <a:rPr lang="en-US" sz="2400" i="1" dirty="0"/>
              <a:t>t</a:t>
            </a:r>
            <a:r>
              <a:rPr lang="en-US" sz="2400" dirty="0"/>
              <a:t> to be </a:t>
            </a:r>
            <a:r>
              <a:rPr lang="en-US" sz="2400" i="1" dirty="0"/>
              <a:t>t</a:t>
            </a:r>
            <a:r>
              <a:rPr lang="en-US" sz="2400" dirty="0"/>
              <a:t>'s right child. Otherwise, update </a:t>
            </a:r>
            <a:r>
              <a:rPr lang="en-US" sz="2400" i="1" dirty="0"/>
              <a:t>t</a:t>
            </a:r>
            <a:r>
              <a:rPr lang="en-US" sz="2400" dirty="0"/>
              <a:t> to be </a:t>
            </a:r>
            <a:r>
              <a:rPr lang="en-US" sz="2400" i="1" dirty="0"/>
              <a:t>t</a:t>
            </a:r>
            <a:r>
              <a:rPr lang="en-US" sz="2400" dirty="0"/>
              <a:t>'s left child.</a:t>
            </a:r>
          </a:p>
          <a:p>
            <a:r>
              <a:rPr lang="en-US" sz="2400" dirty="0"/>
              <a:t>Update </a:t>
            </a:r>
            <a:r>
              <a:rPr lang="en-US" sz="2400" i="1" dirty="0"/>
              <a:t>t</a:t>
            </a:r>
            <a:r>
              <a:rPr lang="en-US" sz="2400" dirty="0"/>
              <a:t>’s height and return </a:t>
            </a:r>
            <a:r>
              <a:rPr lang="en-US" sz="2400" i="1" dirty="0"/>
              <a:t>t.</a:t>
            </a:r>
            <a:endParaRPr lang="en-US" sz="2400" dirty="0"/>
          </a:p>
        </p:txBody>
      </p:sp>
      <p:sp>
        <p:nvSpPr>
          <p:cNvPr id="4" name="Rectangle 3">
            <a:hlinkClick r:id="" action="ppaction://macro?name=UpdateRandomNumber"/>
            <a:extLst>
              <a:ext uri="{FF2B5EF4-FFF2-40B4-BE49-F238E27FC236}">
                <a16:creationId xmlns:a16="http://schemas.microsoft.com/office/drawing/2014/main" id="{8719DAED-E949-4556-BB7D-C25B60E317E7}"/>
              </a:ext>
            </a:extLst>
          </p:cNvPr>
          <p:cNvSpPr/>
          <p:nvPr/>
        </p:nvSpPr>
        <p:spPr>
          <a:xfrm>
            <a:off x="6002931" y="45842"/>
            <a:ext cx="6135555" cy="459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20190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a:t>
            </a:r>
            <a:r>
              <a:rPr lang="en-US" b="1" dirty="0">
                <a:solidFill>
                  <a:srgbClr val="00B050"/>
                </a:solidFill>
              </a:rPr>
              <a:t>AVL</a:t>
            </a:r>
            <a:r>
              <a:rPr lang="en-US" dirty="0"/>
              <a:t> Deletion</a:t>
            </a:r>
          </a:p>
        </p:txBody>
      </p:sp>
      <p:sp>
        <p:nvSpPr>
          <p:cNvPr id="3" name="Content Placeholder 2"/>
          <p:cNvSpPr>
            <a:spLocks noGrp="1"/>
          </p:cNvSpPr>
          <p:nvPr>
            <p:ph idx="1"/>
          </p:nvPr>
        </p:nvSpPr>
        <p:spPr/>
        <p:txBody>
          <a:bodyPr>
            <a:normAutofit/>
          </a:bodyPr>
          <a:lstStyle/>
          <a:p>
            <a:r>
              <a:rPr lang="en-US" sz="2400" dirty="0"/>
              <a:t>If </a:t>
            </a:r>
            <a:r>
              <a:rPr lang="en-US" sz="2400" i="1" dirty="0"/>
              <a:t>t</a:t>
            </a:r>
            <a:r>
              <a:rPr lang="en-US" sz="2400" dirty="0"/>
              <a:t> has two children (neither child reference is </a:t>
            </a:r>
            <a:r>
              <a:rPr lang="en-US" sz="2400" dirty="0">
                <a:latin typeface="Consolas" panose="020B0609020204030204" pitchFamily="49" charset="0"/>
                <a:cs typeface="Consolas" panose="020B0609020204030204" pitchFamily="49" charset="0"/>
              </a:rPr>
              <a:t>None</a:t>
            </a:r>
            <a:r>
              <a:rPr lang="en-US" sz="2400" dirty="0"/>
              <a:t>), then update </a:t>
            </a:r>
            <a:r>
              <a:rPr lang="en-US" sz="2400" i="1" dirty="0"/>
              <a:t>t</a:t>
            </a:r>
            <a:r>
              <a:rPr lang="en-US" sz="2400" dirty="0"/>
              <a:t>'s value with the smallest value </a:t>
            </a:r>
            <a:r>
              <a:rPr lang="en-US" sz="2400" i="1" dirty="0"/>
              <a:t>r</a:t>
            </a:r>
            <a:r>
              <a:rPr lang="en-US" sz="2400" dirty="0"/>
              <a:t> from </a:t>
            </a:r>
            <a:r>
              <a:rPr lang="en-US" sz="2400" i="1" dirty="0"/>
              <a:t>t</a:t>
            </a:r>
            <a:r>
              <a:rPr lang="en-US" sz="2400" dirty="0"/>
              <a:t>'s right child. Then update </a:t>
            </a:r>
            <a:r>
              <a:rPr lang="en-US" sz="2400" i="1" dirty="0"/>
              <a:t>t</a:t>
            </a:r>
            <a:r>
              <a:rPr lang="en-US" sz="2400" dirty="0"/>
              <a:t>'s right child to be the </a:t>
            </a:r>
            <a:r>
              <a:rPr lang="en-US" sz="2400" dirty="0" err="1"/>
              <a:t>subtree</a:t>
            </a:r>
            <a:r>
              <a:rPr lang="en-US" sz="2400" dirty="0"/>
              <a:t> returned by removing </a:t>
            </a:r>
            <a:r>
              <a:rPr lang="en-US" sz="2400" i="1" dirty="0"/>
              <a:t>r</a:t>
            </a:r>
            <a:r>
              <a:rPr lang="en-US" sz="2400" dirty="0"/>
              <a:t> from the </a:t>
            </a:r>
            <a:r>
              <a:rPr lang="en-US" sz="2400" dirty="0" err="1"/>
              <a:t>subtree</a:t>
            </a:r>
            <a:r>
              <a:rPr lang="en-US" sz="2400" dirty="0"/>
              <a:t> rooted at </a:t>
            </a:r>
            <a:r>
              <a:rPr lang="en-US" sz="2400" i="1" dirty="0"/>
              <a:t>t</a:t>
            </a:r>
            <a:r>
              <a:rPr lang="en-US" sz="2400" dirty="0"/>
              <a:t>'s right child.</a:t>
            </a:r>
          </a:p>
          <a:p>
            <a:r>
              <a:rPr lang="en-US" sz="2400" dirty="0"/>
              <a:t>If </a:t>
            </a:r>
            <a:r>
              <a:rPr lang="en-US" sz="2400" i="1" dirty="0"/>
              <a:t>t</a:t>
            </a:r>
            <a:r>
              <a:rPr lang="en-US" sz="2400" dirty="0"/>
              <a:t>'s left child is None, then update </a:t>
            </a:r>
            <a:r>
              <a:rPr lang="en-US" sz="2400" i="1" dirty="0"/>
              <a:t>t</a:t>
            </a:r>
            <a:r>
              <a:rPr lang="en-US" sz="2400" dirty="0"/>
              <a:t> to be </a:t>
            </a:r>
            <a:r>
              <a:rPr lang="en-US" sz="2400" i="1" dirty="0"/>
              <a:t>t</a:t>
            </a:r>
            <a:r>
              <a:rPr lang="en-US" sz="2400" dirty="0"/>
              <a:t>'s right child. Otherwise, update </a:t>
            </a:r>
            <a:r>
              <a:rPr lang="en-US" sz="2400" i="1" dirty="0"/>
              <a:t>t</a:t>
            </a:r>
            <a:r>
              <a:rPr lang="en-US" sz="2400" dirty="0"/>
              <a:t> to be </a:t>
            </a:r>
            <a:r>
              <a:rPr lang="en-US" sz="2400" i="1" dirty="0"/>
              <a:t>t</a:t>
            </a:r>
            <a:r>
              <a:rPr lang="en-US" sz="2400" dirty="0"/>
              <a:t>'s left child.</a:t>
            </a:r>
          </a:p>
          <a:p>
            <a:r>
              <a:rPr lang="en-US" sz="2400" dirty="0"/>
              <a:t>Update </a:t>
            </a:r>
            <a:r>
              <a:rPr lang="en-US" sz="2400" i="1" dirty="0"/>
              <a:t>t</a:t>
            </a:r>
            <a:r>
              <a:rPr lang="en-US" sz="2400" dirty="0"/>
              <a:t>’s height and </a:t>
            </a:r>
            <a:r>
              <a:rPr lang="en-US" sz="2400" b="1" dirty="0">
                <a:solidFill>
                  <a:srgbClr val="00B050"/>
                </a:solidFill>
              </a:rPr>
              <a:t>return balanced(</a:t>
            </a:r>
            <a:r>
              <a:rPr lang="en-US" sz="2400" b="1" i="1" dirty="0">
                <a:solidFill>
                  <a:srgbClr val="00B050"/>
                </a:solidFill>
              </a:rPr>
              <a:t>t</a:t>
            </a:r>
            <a:r>
              <a:rPr lang="en-US" sz="2400" b="1" dirty="0">
                <a:solidFill>
                  <a:srgbClr val="00B050"/>
                </a:solidFill>
              </a:rPr>
              <a:t>)</a:t>
            </a:r>
            <a:r>
              <a:rPr lang="en-US" sz="2400" i="1" dirty="0"/>
              <a:t>.</a:t>
            </a:r>
            <a:endParaRPr lang="en-US" sz="2400" dirty="0"/>
          </a:p>
        </p:txBody>
      </p:sp>
      <p:sp>
        <p:nvSpPr>
          <p:cNvPr id="4" name="Rectangle 3">
            <a:hlinkClick r:id="" action="ppaction://macro?name=UpdateRandomNumber"/>
            <a:extLst>
              <a:ext uri="{FF2B5EF4-FFF2-40B4-BE49-F238E27FC236}">
                <a16:creationId xmlns:a16="http://schemas.microsoft.com/office/drawing/2014/main" id="{7E221A7A-1F98-497A-A829-ACA58475F046}"/>
              </a:ext>
            </a:extLst>
          </p:cNvPr>
          <p:cNvSpPr/>
          <p:nvPr/>
        </p:nvSpPr>
        <p:spPr>
          <a:xfrm>
            <a:off x="6002931" y="45842"/>
            <a:ext cx="6135555" cy="459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73136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Balancing </a:t>
            </a:r>
            <a:r>
              <a:rPr lang="en-US" b="1" dirty="0">
                <a:solidFill>
                  <a:srgbClr val="00B050"/>
                </a:solidFill>
              </a:rPr>
              <a:t>AVL</a:t>
            </a:r>
            <a:r>
              <a:rPr lang="en-US" dirty="0"/>
              <a:t> Tree at Node </a:t>
            </a:r>
            <a:r>
              <a:rPr lang="en-US" i="1" dirty="0"/>
              <a:t>t</a:t>
            </a:r>
            <a:endParaRPr lang="en-US" dirty="0"/>
          </a:p>
        </p:txBody>
      </p:sp>
      <p:sp>
        <p:nvSpPr>
          <p:cNvPr id="3" name="Content Placeholder 2"/>
          <p:cNvSpPr>
            <a:spLocks noGrp="1"/>
          </p:cNvSpPr>
          <p:nvPr>
            <p:ph idx="1"/>
          </p:nvPr>
        </p:nvSpPr>
        <p:spPr/>
        <p:txBody>
          <a:bodyPr/>
          <a:lstStyle/>
          <a:p>
            <a:r>
              <a:rPr lang="en-US" dirty="0"/>
              <a:t>If </a:t>
            </a:r>
            <a:r>
              <a:rPr lang="en-US" i="1" dirty="0"/>
              <a:t>t</a:t>
            </a:r>
            <a:r>
              <a:rPr lang="en-US" dirty="0"/>
              <a:t> is None, the tree is already balanced. Return </a:t>
            </a:r>
            <a:r>
              <a:rPr lang="en-US" i="1" dirty="0"/>
              <a:t>t</a:t>
            </a:r>
            <a:r>
              <a:rPr lang="en-US" dirty="0"/>
              <a:t>.</a:t>
            </a:r>
          </a:p>
          <a:p>
            <a:r>
              <a:rPr lang="en-US" dirty="0"/>
              <a:t>If </a:t>
            </a:r>
            <a:r>
              <a:rPr lang="en-US" i="1" dirty="0"/>
              <a:t>t</a:t>
            </a:r>
            <a:r>
              <a:rPr lang="en-US" dirty="0"/>
              <a:t> is left-heavy by 2:</a:t>
            </a:r>
          </a:p>
          <a:p>
            <a:pPr lvl="1"/>
            <a:r>
              <a:rPr lang="en-US" dirty="0"/>
              <a:t>If </a:t>
            </a:r>
            <a:r>
              <a:rPr lang="en-US" i="1" dirty="0"/>
              <a:t>t</a:t>
            </a:r>
            <a:r>
              <a:rPr lang="en-US" dirty="0"/>
              <a:t>'s left child is left-heavy by 1 </a:t>
            </a:r>
            <a:r>
              <a:rPr lang="en-US" b="1" dirty="0">
                <a:solidFill>
                  <a:srgbClr val="00B050"/>
                </a:solidFill>
              </a:rPr>
              <a:t>or balanced at 0</a:t>
            </a:r>
            <a:r>
              <a:rPr lang="en-US" dirty="0"/>
              <a:t>, rotate right about </a:t>
            </a:r>
            <a:r>
              <a:rPr lang="en-US" i="1" dirty="0"/>
              <a:t>t</a:t>
            </a:r>
            <a:r>
              <a:rPr lang="en-US" dirty="0"/>
              <a:t> and return the new root.</a:t>
            </a:r>
          </a:p>
          <a:p>
            <a:pPr lvl="1"/>
            <a:r>
              <a:rPr lang="en-US" dirty="0"/>
              <a:t>If </a:t>
            </a:r>
            <a:r>
              <a:rPr lang="en-US" i="1" dirty="0"/>
              <a:t>t</a:t>
            </a:r>
            <a:r>
              <a:rPr lang="en-US" dirty="0"/>
              <a:t>'s left child is right-heavy by 1, rotate left about </a:t>
            </a:r>
            <a:r>
              <a:rPr lang="en-US" i="1" dirty="0"/>
              <a:t>t</a:t>
            </a:r>
            <a:r>
              <a:rPr lang="en-US" dirty="0"/>
              <a:t>'s left child, then rotate right about </a:t>
            </a:r>
            <a:r>
              <a:rPr lang="en-US" i="1" dirty="0"/>
              <a:t>t</a:t>
            </a:r>
            <a:r>
              <a:rPr lang="en-US" dirty="0"/>
              <a:t> and return the new root.</a:t>
            </a:r>
          </a:p>
        </p:txBody>
      </p:sp>
      <p:sp>
        <p:nvSpPr>
          <p:cNvPr id="4" name="Rectangle 3">
            <a:hlinkClick r:id="" action="ppaction://macro?name=UpdateRandomNumber"/>
            <a:extLst>
              <a:ext uri="{FF2B5EF4-FFF2-40B4-BE49-F238E27FC236}">
                <a16:creationId xmlns:a16="http://schemas.microsoft.com/office/drawing/2014/main" id="{A3B3164C-4B29-4B0B-B67D-321843EC8E93}"/>
              </a:ext>
            </a:extLst>
          </p:cNvPr>
          <p:cNvSpPr/>
          <p:nvPr/>
        </p:nvSpPr>
        <p:spPr>
          <a:xfrm>
            <a:off x="6002931" y="45842"/>
            <a:ext cx="6135555" cy="459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55518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Balancing </a:t>
            </a:r>
            <a:r>
              <a:rPr lang="en-US" b="1" dirty="0">
                <a:solidFill>
                  <a:srgbClr val="00B050"/>
                </a:solidFill>
              </a:rPr>
              <a:t>AVL</a:t>
            </a:r>
            <a:r>
              <a:rPr lang="en-US" dirty="0"/>
              <a:t> Tree at Node </a:t>
            </a:r>
            <a:r>
              <a:rPr lang="en-US" i="1" dirty="0"/>
              <a:t>t</a:t>
            </a:r>
            <a:endParaRPr lang="en-US" dirty="0"/>
          </a:p>
        </p:txBody>
      </p:sp>
      <p:sp>
        <p:nvSpPr>
          <p:cNvPr id="3" name="Content Placeholder 2"/>
          <p:cNvSpPr>
            <a:spLocks noGrp="1"/>
          </p:cNvSpPr>
          <p:nvPr>
            <p:ph idx="1"/>
          </p:nvPr>
        </p:nvSpPr>
        <p:spPr/>
        <p:txBody>
          <a:bodyPr/>
          <a:lstStyle/>
          <a:p>
            <a:r>
              <a:rPr lang="en-US" dirty="0"/>
              <a:t>If </a:t>
            </a:r>
            <a:r>
              <a:rPr lang="en-US" i="1" dirty="0"/>
              <a:t>t</a:t>
            </a:r>
            <a:r>
              <a:rPr lang="en-US" dirty="0"/>
              <a:t> is right-heavy by 2:</a:t>
            </a:r>
          </a:p>
          <a:p>
            <a:pPr lvl="1"/>
            <a:r>
              <a:rPr lang="en-US" dirty="0"/>
              <a:t>If </a:t>
            </a:r>
            <a:r>
              <a:rPr lang="en-US" i="1" dirty="0"/>
              <a:t>t</a:t>
            </a:r>
            <a:r>
              <a:rPr lang="en-US" dirty="0"/>
              <a:t>'s right child is right-heavy by 1 </a:t>
            </a:r>
            <a:r>
              <a:rPr lang="en-US" b="1" dirty="0">
                <a:solidFill>
                  <a:srgbClr val="00B050"/>
                </a:solidFill>
              </a:rPr>
              <a:t>or balanced at 0</a:t>
            </a:r>
            <a:r>
              <a:rPr lang="en-US" dirty="0"/>
              <a:t>, rotate left about </a:t>
            </a:r>
            <a:r>
              <a:rPr lang="en-US" i="1" dirty="0"/>
              <a:t>t</a:t>
            </a:r>
            <a:r>
              <a:rPr lang="en-US" dirty="0"/>
              <a:t> and return the new root.</a:t>
            </a:r>
          </a:p>
          <a:p>
            <a:pPr lvl="1"/>
            <a:r>
              <a:rPr lang="en-US" dirty="0"/>
              <a:t>If </a:t>
            </a:r>
            <a:r>
              <a:rPr lang="en-US" i="1" dirty="0"/>
              <a:t>t</a:t>
            </a:r>
            <a:r>
              <a:rPr lang="en-US" dirty="0"/>
              <a:t>'s right child is left-heavy by 1, rotate right about </a:t>
            </a:r>
            <a:r>
              <a:rPr lang="en-US" i="1"/>
              <a:t>t</a:t>
            </a:r>
            <a:r>
              <a:rPr lang="en-US"/>
              <a:t>’s right </a:t>
            </a:r>
            <a:r>
              <a:rPr lang="en-US" dirty="0"/>
              <a:t>child, then rotate left about </a:t>
            </a:r>
            <a:r>
              <a:rPr lang="en-US" i="1" dirty="0"/>
              <a:t>t</a:t>
            </a:r>
            <a:r>
              <a:rPr lang="en-US" dirty="0"/>
              <a:t> and return the new root.</a:t>
            </a:r>
          </a:p>
          <a:p>
            <a:r>
              <a:rPr lang="en-US" dirty="0"/>
              <a:t>Before returning the new (balanced) root, </a:t>
            </a:r>
            <a:r>
              <a:rPr lang="en-US" dirty="0" err="1"/>
              <a:t>recompute</a:t>
            </a:r>
            <a:r>
              <a:rPr lang="en-US" dirty="0"/>
              <a:t> the heights of the two nodes involved in each rotation.</a:t>
            </a:r>
          </a:p>
          <a:p>
            <a:pPr lvl="1"/>
            <a:endParaRPr lang="en-US" dirty="0"/>
          </a:p>
        </p:txBody>
      </p:sp>
      <p:sp>
        <p:nvSpPr>
          <p:cNvPr id="4" name="Rectangle 3">
            <a:hlinkClick r:id="" action="ppaction://macro?name=UpdateRandomNumber"/>
            <a:extLst>
              <a:ext uri="{FF2B5EF4-FFF2-40B4-BE49-F238E27FC236}">
                <a16:creationId xmlns:a16="http://schemas.microsoft.com/office/drawing/2014/main" id="{08ABE640-1C14-4653-B2CC-B9ABCD3E2258}"/>
              </a:ext>
            </a:extLst>
          </p:cNvPr>
          <p:cNvSpPr/>
          <p:nvPr/>
        </p:nvSpPr>
        <p:spPr>
          <a:xfrm>
            <a:off x="6002931" y="45842"/>
            <a:ext cx="6135555" cy="459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24978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03586"/>
            <a:ext cx="10515600" cy="6250828"/>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Consolas" panose="020B0609020204030204" pitchFamily="49" charset="0"/>
                <a:cs typeface="Consolas" panose="020B0609020204030204" pitchFamily="49" charset="0"/>
              </a:rPr>
              <a:t>INSERT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25, 30, 31, 50,</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45, 55, 34</a:t>
            </a:r>
          </a:p>
          <a:p>
            <a:pPr algn="ctr"/>
            <a:endParaRPr lang="en-US" dirty="0">
              <a:latin typeface="Consolas" panose="020B0609020204030204" pitchFamily="49" charset="0"/>
              <a:cs typeface="Consolas" panose="020B0609020204030204" pitchFamily="49" charset="0"/>
            </a:endParaRPr>
          </a:p>
          <a:p>
            <a:pPr algn="ctr"/>
            <a:r>
              <a:rPr lang="en-US" dirty="0">
                <a:latin typeface="Consolas" panose="020B0609020204030204" pitchFamily="49" charset="0"/>
                <a:cs typeface="Consolas" panose="020B0609020204030204" pitchFamily="49" charset="0"/>
              </a:rPr>
              <a:t>REMOVE</a:t>
            </a:r>
          </a:p>
          <a:p>
            <a:pPr algn="ctr"/>
            <a:r>
              <a:rPr lang="en-US" dirty="0">
                <a:latin typeface="Consolas" panose="020B0609020204030204" pitchFamily="49" charset="0"/>
                <a:cs typeface="Consolas" panose="020B0609020204030204" pitchFamily="49" charset="0"/>
              </a:rPr>
              <a:t>50, 25, 30 </a:t>
            </a:r>
          </a:p>
        </p:txBody>
      </p:sp>
      <p:sp>
        <p:nvSpPr>
          <p:cNvPr id="3" name="Rectangle 2">
            <a:hlinkClick r:id="" action="ppaction://macro?name=UpdateRandomNumber"/>
            <a:extLst>
              <a:ext uri="{FF2B5EF4-FFF2-40B4-BE49-F238E27FC236}">
                <a16:creationId xmlns:a16="http://schemas.microsoft.com/office/drawing/2014/main" id="{22BE09CF-C94C-4851-8819-6B5E8F4E7E26}"/>
              </a:ext>
            </a:extLst>
          </p:cNvPr>
          <p:cNvSpPr/>
          <p:nvPr/>
        </p:nvSpPr>
        <p:spPr>
          <a:xfrm>
            <a:off x="6002931" y="45842"/>
            <a:ext cx="6135555" cy="459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4404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03586"/>
            <a:ext cx="10515600" cy="887905"/>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onsolas" panose="020B0609020204030204" pitchFamily="49" charset="0"/>
                <a:cs typeface="Consolas" panose="020B0609020204030204" pitchFamily="49" charset="0"/>
              </a:rPr>
              <a:t>INSERT 25, 30, 31, 50, 45, 55, 34</a:t>
            </a:r>
          </a:p>
          <a:p>
            <a:pPr algn="ctr"/>
            <a:r>
              <a:rPr lang="en-US" sz="2800" dirty="0">
                <a:latin typeface="Consolas" panose="020B0609020204030204" pitchFamily="49" charset="0"/>
                <a:cs typeface="Consolas" panose="020B0609020204030204" pitchFamily="49" charset="0"/>
              </a:rPr>
              <a:t>REMOVE 50, 25, 30 </a:t>
            </a:r>
          </a:p>
        </p:txBody>
      </p:sp>
      <p:sp>
        <p:nvSpPr>
          <p:cNvPr id="3" name="Rectangle 2">
            <a:hlinkClick r:id="" action="ppaction://macro?name=UpdateRandomNumber"/>
            <a:extLst>
              <a:ext uri="{FF2B5EF4-FFF2-40B4-BE49-F238E27FC236}">
                <a16:creationId xmlns:a16="http://schemas.microsoft.com/office/drawing/2014/main" id="{33CD5925-C9CF-4D4A-86F2-E0D58EDF6FFC}"/>
              </a:ext>
            </a:extLst>
          </p:cNvPr>
          <p:cNvSpPr/>
          <p:nvPr/>
        </p:nvSpPr>
        <p:spPr>
          <a:xfrm>
            <a:off x="6002931" y="45842"/>
            <a:ext cx="6135555" cy="459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F965E132-98D4-4C96-8E5F-07456C5C16AA}"/>
                  </a:ext>
                </a:extLst>
              </p14:cNvPr>
              <p14:cNvContentPartPr/>
              <p14:nvPr/>
            </p14:nvContentPartPr>
            <p14:xfrm>
              <a:off x="5525133" y="3468620"/>
              <a:ext cx="13320" cy="21240"/>
            </p14:xfrm>
          </p:contentPart>
        </mc:Choice>
        <mc:Fallback xmlns="">
          <p:pic>
            <p:nvPicPr>
              <p:cNvPr id="5" name="Ink 4">
                <a:extLst>
                  <a:ext uri="{FF2B5EF4-FFF2-40B4-BE49-F238E27FC236}">
                    <a16:creationId xmlns:a16="http://schemas.microsoft.com/office/drawing/2014/main" id="{F965E132-98D4-4C96-8E5F-07456C5C16AA}"/>
                  </a:ext>
                </a:extLst>
              </p:cNvPr>
              <p:cNvPicPr/>
              <p:nvPr/>
            </p:nvPicPr>
            <p:blipFill>
              <a:blip r:embed="rId3"/>
              <a:stretch>
                <a:fillRect/>
              </a:stretch>
            </p:blipFill>
            <p:spPr>
              <a:xfrm>
                <a:off x="5516133" y="3459620"/>
                <a:ext cx="30960" cy="38880"/>
              </a:xfrm>
              <a:prstGeom prst="rect">
                <a:avLst/>
              </a:prstGeom>
            </p:spPr>
          </p:pic>
        </mc:Fallback>
      </mc:AlternateContent>
    </p:spTree>
    <p:extLst>
      <p:ext uri="{BB962C8B-B14F-4D97-AF65-F5344CB8AC3E}">
        <p14:creationId xmlns:p14="http://schemas.microsoft.com/office/powerpoint/2010/main" val="1889025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023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6268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Balance in AVL Trees</a:t>
            </a:r>
          </a:p>
        </p:txBody>
      </p:sp>
      <p:sp>
        <p:nvSpPr>
          <p:cNvPr id="3" name="Content Placeholder 2"/>
          <p:cNvSpPr>
            <a:spLocks noGrp="1"/>
          </p:cNvSpPr>
          <p:nvPr>
            <p:ph idx="1"/>
          </p:nvPr>
        </p:nvSpPr>
        <p:spPr/>
        <p:txBody>
          <a:bodyPr/>
          <a:lstStyle/>
          <a:p>
            <a:r>
              <a:rPr lang="en-US" dirty="0"/>
              <a:t>Because the balance can be computed easily when the heights of the two child subtrees are available, we don't have to store a </a:t>
            </a:r>
            <a:r>
              <a:rPr lang="en-US" dirty="0">
                <a:latin typeface="Consolas" panose="020B0609020204030204" pitchFamily="49" charset="0"/>
                <a:cs typeface="Consolas" panose="020B0609020204030204" pitchFamily="49" charset="0"/>
              </a:rPr>
              <a:t>__balance</a:t>
            </a:r>
            <a:r>
              <a:rPr lang="en-US" dirty="0"/>
              <a:t> attribute in the node class.</a:t>
            </a:r>
          </a:p>
          <a:p>
            <a:r>
              <a:rPr lang="en-US" dirty="0"/>
              <a:t>Storing the height of the subtree rooted at any node allows the parent of that node to compare the heights of its children and compute balance in constant time.</a:t>
            </a:r>
          </a:p>
        </p:txBody>
      </p:sp>
      <p:sp>
        <p:nvSpPr>
          <p:cNvPr id="4" name="Rectangle 3">
            <a:hlinkClick r:id="" action="ppaction://macro?name=UpdateRandomNumber"/>
            <a:extLst>
              <a:ext uri="{FF2B5EF4-FFF2-40B4-BE49-F238E27FC236}">
                <a16:creationId xmlns:a16="http://schemas.microsoft.com/office/drawing/2014/main" id="{3C1D4D77-2FF2-4AA8-B4DF-76257200290B}"/>
              </a:ext>
            </a:extLst>
          </p:cNvPr>
          <p:cNvSpPr/>
          <p:nvPr/>
        </p:nvSpPr>
        <p:spPr>
          <a:xfrm>
            <a:off x="6002931" y="45842"/>
            <a:ext cx="6135555" cy="459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0482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Balance in AVL Trees</a:t>
            </a:r>
          </a:p>
        </p:txBody>
      </p:sp>
      <p:sp>
        <p:nvSpPr>
          <p:cNvPr id="3" name="Content Placeholder 2"/>
          <p:cNvSpPr>
            <a:spLocks noGrp="1"/>
          </p:cNvSpPr>
          <p:nvPr>
            <p:ph idx="1"/>
          </p:nvPr>
        </p:nvSpPr>
        <p:spPr/>
        <p:txBody>
          <a:bodyPr>
            <a:normAutofit lnSpcReduction="10000"/>
          </a:bodyPr>
          <a:lstStyle/>
          <a:p>
            <a:r>
              <a:rPr lang="en-US" dirty="0"/>
              <a:t>The only nodes whose height or balance can be affected by an insertion are the nodes along the insertion path from the root to the leaf position where the insertion occurs.</a:t>
            </a:r>
          </a:p>
          <a:p>
            <a:r>
              <a:rPr lang="en-US" dirty="0"/>
              <a:t>On the return path from recursive insertion, check for balance, rotating when necessary, and updating heights.</a:t>
            </a:r>
          </a:p>
          <a:p>
            <a:r>
              <a:rPr lang="en-US" dirty="0"/>
              <a:t>Notice the height of the subtree rooted at node </a:t>
            </a:r>
            <a:r>
              <a:rPr lang="en-US" i="1" dirty="0"/>
              <a:t>t</a:t>
            </a:r>
            <a:r>
              <a:rPr lang="en-US" dirty="0"/>
              <a:t> is the max of the heights of </a:t>
            </a:r>
            <a:r>
              <a:rPr lang="en-US" i="1" dirty="0"/>
              <a:t>t</a:t>
            </a:r>
            <a:r>
              <a:rPr lang="en-US" dirty="0"/>
              <a:t>'s child subtrees plus one.</a:t>
            </a:r>
          </a:p>
        </p:txBody>
      </p:sp>
      <p:sp>
        <p:nvSpPr>
          <p:cNvPr id="4" name="Rectangle 3">
            <a:hlinkClick r:id="" action="ppaction://macro?name=UpdateRandomNumber"/>
            <a:extLst>
              <a:ext uri="{FF2B5EF4-FFF2-40B4-BE49-F238E27FC236}">
                <a16:creationId xmlns:a16="http://schemas.microsoft.com/office/drawing/2014/main" id="{09D391F8-B61F-447A-9D95-DED64ADE7DD1}"/>
              </a:ext>
            </a:extLst>
          </p:cNvPr>
          <p:cNvSpPr/>
          <p:nvPr/>
        </p:nvSpPr>
        <p:spPr>
          <a:xfrm>
            <a:off x="6002931" y="45842"/>
            <a:ext cx="6135555" cy="459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86046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5006987" y="1756476"/>
            <a:ext cx="2142485" cy="80095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4" name="Isosceles Triangle 3"/>
          <p:cNvSpPr/>
          <p:nvPr/>
        </p:nvSpPr>
        <p:spPr>
          <a:xfrm>
            <a:off x="3882182" y="3737842"/>
            <a:ext cx="892606" cy="1516773"/>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Isosceles Triangle 4"/>
          <p:cNvSpPr/>
          <p:nvPr/>
        </p:nvSpPr>
        <p:spPr>
          <a:xfrm>
            <a:off x="5274797" y="3737842"/>
            <a:ext cx="892606" cy="2040209"/>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6" name="Straight Connector 5"/>
          <p:cNvCxnSpPr/>
          <p:nvPr/>
        </p:nvCxnSpPr>
        <p:spPr>
          <a:xfrm flipH="1">
            <a:off x="4321391" y="3223758"/>
            <a:ext cx="684332" cy="478824"/>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5060549" y="3245178"/>
            <a:ext cx="660529" cy="460979"/>
          </a:xfrm>
          <a:prstGeom prst="line">
            <a:avLst/>
          </a:prstGeom>
        </p:spPr>
        <p:style>
          <a:lnRef idx="1">
            <a:schemeClr val="dk1"/>
          </a:lnRef>
          <a:fillRef idx="0">
            <a:schemeClr val="dk1"/>
          </a:fillRef>
          <a:effectRef idx="0">
            <a:schemeClr val="dk1"/>
          </a:effectRef>
          <a:fontRef idx="minor">
            <a:schemeClr val="tx1"/>
          </a:fontRef>
        </p:style>
      </p:cxnSp>
      <p:grpSp>
        <p:nvGrpSpPr>
          <p:cNvPr id="8" name="Group 7"/>
          <p:cNvGrpSpPr/>
          <p:nvPr/>
        </p:nvGrpSpPr>
        <p:grpSpPr>
          <a:xfrm>
            <a:off x="3218012" y="3705712"/>
            <a:ext cx="189122" cy="1554188"/>
            <a:chOff x="0" y="0"/>
            <a:chExt cx="80716" cy="663677"/>
          </a:xfrm>
        </p:grpSpPr>
        <p:cxnSp>
          <p:nvCxnSpPr>
            <p:cNvPr id="24" name="Straight Connector 23"/>
            <p:cNvCxnSpPr/>
            <p:nvPr/>
          </p:nvCxnSpPr>
          <p:spPr>
            <a:xfrm>
              <a:off x="40223" y="0"/>
              <a:ext cx="0" cy="6623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0" y="1341"/>
              <a:ext cx="79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341" y="663677"/>
              <a:ext cx="7937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6592426" y="3748552"/>
            <a:ext cx="189122" cy="2049129"/>
            <a:chOff x="0" y="0"/>
            <a:chExt cx="80716" cy="663677"/>
          </a:xfrm>
        </p:grpSpPr>
        <p:cxnSp>
          <p:nvCxnSpPr>
            <p:cNvPr id="21" name="Straight Connector 20"/>
            <p:cNvCxnSpPr/>
            <p:nvPr/>
          </p:nvCxnSpPr>
          <p:spPr>
            <a:xfrm>
              <a:off x="40223" y="0"/>
              <a:ext cx="0" cy="6623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0" y="1341"/>
              <a:ext cx="79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341" y="663677"/>
              <a:ext cx="79375" cy="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 Box 2"/>
              <p:cNvSpPr txBox="1">
                <a:spLocks noChangeArrowheads="1"/>
              </p:cNvSpPr>
              <p:nvPr/>
            </p:nvSpPr>
            <p:spPr bwMode="auto">
              <a:xfrm>
                <a:off x="2687336" y="4176956"/>
                <a:ext cx="766154" cy="624554"/>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2800" i="1">
                          <a:effectLst/>
                          <a:latin typeface="Cambria Math" panose="02040503050406030204" pitchFamily="18" charset="0"/>
                          <a:ea typeface="Calibri" panose="020F0502020204030204" pitchFamily="34" charset="0"/>
                          <a:cs typeface="Times New Roman" panose="02020603050405020304" pitchFamily="18" charset="0"/>
                        </a:rPr>
                        <m:t>𝑙h</m:t>
                      </m:r>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0" name="Text Box 2"/>
              <p:cNvSpPr txBox="1">
                <a:spLocks noRot="1" noChangeAspect="1" noMove="1" noResize="1" noEditPoints="1" noAdjustHandles="1" noChangeArrowheads="1" noChangeShapeType="1" noTextEdit="1"/>
              </p:cNvSpPr>
              <p:nvPr/>
            </p:nvSpPr>
            <p:spPr bwMode="auto">
              <a:xfrm>
                <a:off x="2687336" y="4176956"/>
                <a:ext cx="766154" cy="624554"/>
              </a:xfrm>
              <a:prstGeom prst="rect">
                <a:avLst/>
              </a:prstGeom>
              <a:blipFill>
                <a:blip r:embed="rId2"/>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 Box 2"/>
              <p:cNvSpPr txBox="1">
                <a:spLocks noChangeArrowheads="1"/>
              </p:cNvSpPr>
              <p:nvPr/>
            </p:nvSpPr>
            <p:spPr bwMode="auto">
              <a:xfrm>
                <a:off x="6549576" y="4508968"/>
                <a:ext cx="766154" cy="624554"/>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2800" i="1">
                          <a:effectLst/>
                          <a:latin typeface="Cambria Math" panose="02040503050406030204" pitchFamily="18" charset="0"/>
                          <a:ea typeface="Calibri" panose="020F0502020204030204" pitchFamily="34" charset="0"/>
                          <a:cs typeface="Times New Roman" panose="02020603050405020304" pitchFamily="18" charset="0"/>
                        </a:rPr>
                        <m:t>𝑟h</m:t>
                      </m:r>
                    </m:oMath>
                  </m:oMathPara>
                </a14:m>
                <a:endParaRPr lang="en-US" sz="28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 name="Text Box 2"/>
              <p:cNvSpPr txBox="1">
                <a:spLocks noRot="1" noChangeAspect="1" noMove="1" noResize="1" noEditPoints="1" noAdjustHandles="1" noChangeArrowheads="1" noChangeShapeType="1" noTextEdit="1"/>
              </p:cNvSpPr>
              <p:nvPr/>
            </p:nvSpPr>
            <p:spPr bwMode="auto">
              <a:xfrm>
                <a:off x="6549576" y="4508968"/>
                <a:ext cx="766154" cy="624554"/>
              </a:xfrm>
              <a:prstGeom prst="rect">
                <a:avLst/>
              </a:prstGeom>
              <a:blipFill>
                <a:blip r:embed="rId3"/>
                <a:stretch>
                  <a:fillRect/>
                </a:stretch>
              </a:blipFill>
              <a:ln w="9525">
                <a:noFill/>
                <a:miter lim="800000"/>
                <a:headEnd/>
                <a:tailEnd/>
              </a:ln>
            </p:spPr>
            <p:txBody>
              <a:bodyPr/>
              <a:lstStyle/>
              <a:p>
                <a:r>
                  <a:rPr lang="en-US">
                    <a:noFill/>
                  </a:rPr>
                  <a:t> </a:t>
                </a:r>
              </a:p>
            </p:txBody>
          </p:sp>
        </mc:Fallback>
      </mc:AlternateContent>
      <p:grpSp>
        <p:nvGrpSpPr>
          <p:cNvPr id="12" name="Group 11"/>
          <p:cNvGrpSpPr/>
          <p:nvPr/>
        </p:nvGrpSpPr>
        <p:grpSpPr>
          <a:xfrm>
            <a:off x="8027891" y="2538312"/>
            <a:ext cx="189122" cy="3253625"/>
            <a:chOff x="0" y="0"/>
            <a:chExt cx="80716" cy="663677"/>
          </a:xfrm>
        </p:grpSpPr>
        <p:cxnSp>
          <p:nvCxnSpPr>
            <p:cNvPr id="18" name="Straight Connector 17"/>
            <p:cNvCxnSpPr/>
            <p:nvPr/>
          </p:nvCxnSpPr>
          <p:spPr>
            <a:xfrm>
              <a:off x="40223" y="0"/>
              <a:ext cx="0" cy="6623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0" y="1341"/>
              <a:ext cx="79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341" y="663677"/>
              <a:ext cx="79375" cy="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 name="Text Box 2"/>
              <p:cNvSpPr txBox="1">
                <a:spLocks noChangeArrowheads="1"/>
              </p:cNvSpPr>
              <p:nvPr/>
            </p:nvSpPr>
            <p:spPr bwMode="auto">
              <a:xfrm>
                <a:off x="7931479" y="3630741"/>
                <a:ext cx="1535281" cy="624554"/>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2800" i="1">
                          <a:effectLst/>
                          <a:latin typeface="Cambria Math" panose="02040503050406030204" pitchFamily="18" charset="0"/>
                          <a:ea typeface="Calibri" panose="020F0502020204030204" pitchFamily="34" charset="0"/>
                          <a:cs typeface="Times New Roman" panose="02020603050405020304" pitchFamily="18" charset="0"/>
                        </a:rPr>
                        <m:t>𝑟h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3" name="Text Box 2"/>
              <p:cNvSpPr txBox="1">
                <a:spLocks noRot="1" noChangeAspect="1" noMove="1" noResize="1" noEditPoints="1" noAdjustHandles="1" noChangeArrowheads="1" noChangeShapeType="1" noTextEdit="1"/>
              </p:cNvSpPr>
              <p:nvPr/>
            </p:nvSpPr>
            <p:spPr bwMode="auto">
              <a:xfrm>
                <a:off x="7931479" y="3630741"/>
                <a:ext cx="1535281" cy="624554"/>
              </a:xfrm>
              <a:prstGeom prst="rect">
                <a:avLst/>
              </a:prstGeom>
              <a:blipFill>
                <a:blip r:embed="rId4"/>
                <a:stretch>
                  <a:fillRect/>
                </a:stretch>
              </a:blipFill>
              <a:ln w="9525">
                <a:noFill/>
                <a:miter lim="800000"/>
                <a:headEnd/>
                <a:tailEnd/>
              </a:ln>
            </p:spPr>
            <p:txBody>
              <a:bodyPr/>
              <a:lstStyle/>
              <a:p>
                <a:r>
                  <a:rPr lang="en-US">
                    <a:noFill/>
                  </a:rPr>
                  <a:t> </a:t>
                </a:r>
              </a:p>
            </p:txBody>
          </p:sp>
        </mc:Fallback>
      </mc:AlternateContent>
      <p:grpSp>
        <p:nvGrpSpPr>
          <p:cNvPr id="14" name="Group 13"/>
          <p:cNvGrpSpPr/>
          <p:nvPr/>
        </p:nvGrpSpPr>
        <p:grpSpPr>
          <a:xfrm>
            <a:off x="4642764" y="2559732"/>
            <a:ext cx="766154" cy="679573"/>
            <a:chOff x="0" y="0"/>
            <a:chExt cx="326990" cy="290101"/>
          </a:xfrm>
        </p:grpSpPr>
        <p:sp>
          <p:nvSpPr>
            <p:cNvPr id="16" name="Oval 15"/>
            <p:cNvSpPr/>
            <p:nvPr/>
          </p:nvSpPr>
          <p:spPr>
            <a:xfrm>
              <a:off x="19824" y="0"/>
              <a:ext cx="290164" cy="29010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Text Box 2"/>
            <p:cNvSpPr txBox="1">
              <a:spLocks noChangeArrowheads="1"/>
            </p:cNvSpPr>
            <p:nvPr/>
          </p:nvSpPr>
          <p:spPr bwMode="auto">
            <a:xfrm>
              <a:off x="0" y="12391"/>
              <a:ext cx="326990" cy="266614"/>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3200" dirty="0">
                  <a:effectLst/>
                  <a:latin typeface="Consolas" panose="020B0609020204030204" pitchFamily="49" charset="0"/>
                  <a:ea typeface="Calibri" panose="020F0502020204030204" pitchFamily="34" charset="0"/>
                  <a:cs typeface="Times New Roman" panose="02020603050405020304" pitchFamily="18" charset="0"/>
                </a:rPr>
                <a:t>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5" name="Oval 14"/>
          <p:cNvSpPr/>
          <p:nvPr/>
        </p:nvSpPr>
        <p:spPr>
          <a:xfrm>
            <a:off x="6795962" y="1060320"/>
            <a:ext cx="678622" cy="678306"/>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Rectangle 26">
            <a:hlinkClick r:id="" action="ppaction://macro?name=UpdateRandomNumber"/>
            <a:extLst>
              <a:ext uri="{FF2B5EF4-FFF2-40B4-BE49-F238E27FC236}">
                <a16:creationId xmlns:a16="http://schemas.microsoft.com/office/drawing/2014/main" id="{A3B63F63-DE69-492F-89D2-1971F8465BF9}"/>
              </a:ext>
            </a:extLst>
          </p:cNvPr>
          <p:cNvSpPr/>
          <p:nvPr/>
        </p:nvSpPr>
        <p:spPr>
          <a:xfrm>
            <a:off x="6002931" y="45842"/>
            <a:ext cx="6135555" cy="459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05275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Insertion in AVL Trees</a:t>
            </a:r>
          </a:p>
        </p:txBody>
      </p:sp>
      <p:sp>
        <p:nvSpPr>
          <p:cNvPr id="3" name="Content Placeholder 2"/>
          <p:cNvSpPr>
            <a:spLocks noGrp="1"/>
          </p:cNvSpPr>
          <p:nvPr>
            <p:ph idx="1"/>
          </p:nvPr>
        </p:nvSpPr>
        <p:spPr/>
        <p:txBody>
          <a:bodyPr/>
          <a:lstStyle/>
          <a:p>
            <a:r>
              <a:rPr lang="en-US" dirty="0"/>
              <a:t>Perform insertion recursively as before, but return the </a:t>
            </a:r>
            <a:r>
              <a:rPr lang="en-US" i="1" dirty="0"/>
              <a:t>balanced</a:t>
            </a:r>
            <a:r>
              <a:rPr lang="en-US" dirty="0"/>
              <a:t> tree rooted at </a:t>
            </a:r>
            <a:r>
              <a:rPr lang="en-US" i="1" dirty="0"/>
              <a:t>t</a:t>
            </a:r>
            <a:r>
              <a:rPr lang="en-US" dirty="0"/>
              <a:t> at each step.</a:t>
            </a:r>
          </a:p>
          <a:p>
            <a:r>
              <a:rPr lang="en-US" dirty="0"/>
              <a:t>Given node (</a:t>
            </a:r>
            <a:r>
              <a:rPr lang="en-US" dirty="0" err="1"/>
              <a:t>subtree</a:t>
            </a:r>
            <a:r>
              <a:rPr lang="en-US" dirty="0"/>
              <a:t>) </a:t>
            </a:r>
            <a:r>
              <a:rPr lang="en-US" i="1" dirty="0"/>
              <a:t>t</a:t>
            </a:r>
            <a:r>
              <a:rPr lang="en-US" dirty="0"/>
              <a:t>, how do we balance? Remember there are four cases plus trivial cases where balancing is not required.</a:t>
            </a:r>
          </a:p>
        </p:txBody>
      </p:sp>
      <p:sp>
        <p:nvSpPr>
          <p:cNvPr id="4" name="Rectangle 3">
            <a:hlinkClick r:id="" action="ppaction://macro?name=UpdateRandomNumber"/>
            <a:extLst>
              <a:ext uri="{FF2B5EF4-FFF2-40B4-BE49-F238E27FC236}">
                <a16:creationId xmlns:a16="http://schemas.microsoft.com/office/drawing/2014/main" id="{6C4CCD49-ED64-4315-9E6E-8D8C0BE6ECEF}"/>
              </a:ext>
            </a:extLst>
          </p:cNvPr>
          <p:cNvSpPr/>
          <p:nvPr/>
        </p:nvSpPr>
        <p:spPr>
          <a:xfrm>
            <a:off x="6002931" y="45842"/>
            <a:ext cx="6135555" cy="459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1379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Balancing AVL Tree at Node </a:t>
            </a:r>
            <a:r>
              <a:rPr lang="en-US" i="1" dirty="0"/>
              <a:t>t</a:t>
            </a:r>
            <a:endParaRPr lang="en-US" dirty="0"/>
          </a:p>
        </p:txBody>
      </p:sp>
      <p:sp>
        <p:nvSpPr>
          <p:cNvPr id="3" name="Content Placeholder 2"/>
          <p:cNvSpPr>
            <a:spLocks noGrp="1"/>
          </p:cNvSpPr>
          <p:nvPr>
            <p:ph idx="1"/>
          </p:nvPr>
        </p:nvSpPr>
        <p:spPr/>
        <p:txBody>
          <a:bodyPr/>
          <a:lstStyle/>
          <a:p>
            <a:r>
              <a:rPr lang="en-US" dirty="0"/>
              <a:t>If </a:t>
            </a:r>
            <a:r>
              <a:rPr lang="en-US" i="1" dirty="0"/>
              <a:t>t</a:t>
            </a:r>
            <a:r>
              <a:rPr lang="en-US" dirty="0"/>
              <a:t> is None, the tree is already balanced. Return </a:t>
            </a:r>
            <a:r>
              <a:rPr lang="en-US" i="1" dirty="0"/>
              <a:t>t</a:t>
            </a:r>
            <a:r>
              <a:rPr lang="en-US" dirty="0"/>
              <a:t>.</a:t>
            </a:r>
          </a:p>
          <a:p>
            <a:r>
              <a:rPr lang="en-US" dirty="0"/>
              <a:t>If </a:t>
            </a:r>
            <a:r>
              <a:rPr lang="en-US" i="1" dirty="0"/>
              <a:t>t</a:t>
            </a:r>
            <a:r>
              <a:rPr lang="en-US" dirty="0"/>
              <a:t> is left-heavy by 2:</a:t>
            </a:r>
          </a:p>
          <a:p>
            <a:pPr lvl="1"/>
            <a:r>
              <a:rPr lang="en-US" dirty="0"/>
              <a:t>If </a:t>
            </a:r>
            <a:r>
              <a:rPr lang="en-US" i="1" dirty="0"/>
              <a:t>t</a:t>
            </a:r>
            <a:r>
              <a:rPr lang="en-US" dirty="0"/>
              <a:t>'s left child is left-heavy by 1, rotate right about </a:t>
            </a:r>
            <a:r>
              <a:rPr lang="en-US" i="1" dirty="0"/>
              <a:t>t</a:t>
            </a:r>
            <a:r>
              <a:rPr lang="en-US" dirty="0"/>
              <a:t> and return the new root.</a:t>
            </a:r>
          </a:p>
          <a:p>
            <a:pPr lvl="1"/>
            <a:r>
              <a:rPr lang="en-US" dirty="0"/>
              <a:t>If </a:t>
            </a:r>
            <a:r>
              <a:rPr lang="en-US" i="1" dirty="0"/>
              <a:t>t</a:t>
            </a:r>
            <a:r>
              <a:rPr lang="en-US" dirty="0"/>
              <a:t>'s left child is right-heavy by 1, rotate left about </a:t>
            </a:r>
            <a:r>
              <a:rPr lang="en-US" i="1" dirty="0"/>
              <a:t>t</a:t>
            </a:r>
            <a:r>
              <a:rPr lang="en-US" dirty="0"/>
              <a:t>'s left child, then rotate right about </a:t>
            </a:r>
            <a:r>
              <a:rPr lang="en-US" i="1" dirty="0"/>
              <a:t>t</a:t>
            </a:r>
            <a:r>
              <a:rPr lang="en-US" dirty="0"/>
              <a:t> and return the new root.</a:t>
            </a:r>
          </a:p>
        </p:txBody>
      </p:sp>
      <p:sp>
        <p:nvSpPr>
          <p:cNvPr id="4" name="Rectangle 3">
            <a:hlinkClick r:id="" action="ppaction://macro?name=UpdateRandomNumber"/>
            <a:extLst>
              <a:ext uri="{FF2B5EF4-FFF2-40B4-BE49-F238E27FC236}">
                <a16:creationId xmlns:a16="http://schemas.microsoft.com/office/drawing/2014/main" id="{F160E88F-FFEE-4359-A719-448C97BCA84E}"/>
              </a:ext>
            </a:extLst>
          </p:cNvPr>
          <p:cNvSpPr/>
          <p:nvPr/>
        </p:nvSpPr>
        <p:spPr>
          <a:xfrm>
            <a:off x="6002931" y="45842"/>
            <a:ext cx="6135555" cy="459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60442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Balancing AVL Tree at Node </a:t>
            </a:r>
            <a:r>
              <a:rPr lang="en-US" i="1" dirty="0"/>
              <a:t>t</a:t>
            </a:r>
            <a:endParaRPr lang="en-US" dirty="0"/>
          </a:p>
        </p:txBody>
      </p:sp>
      <p:sp>
        <p:nvSpPr>
          <p:cNvPr id="3" name="Content Placeholder 2"/>
          <p:cNvSpPr>
            <a:spLocks noGrp="1"/>
          </p:cNvSpPr>
          <p:nvPr>
            <p:ph idx="1"/>
          </p:nvPr>
        </p:nvSpPr>
        <p:spPr/>
        <p:txBody>
          <a:bodyPr/>
          <a:lstStyle/>
          <a:p>
            <a:r>
              <a:rPr lang="en-US" dirty="0"/>
              <a:t>If </a:t>
            </a:r>
            <a:r>
              <a:rPr lang="en-US" i="1" dirty="0"/>
              <a:t>t</a:t>
            </a:r>
            <a:r>
              <a:rPr lang="en-US" dirty="0"/>
              <a:t> is right-heavy by 2:</a:t>
            </a:r>
          </a:p>
          <a:p>
            <a:pPr lvl="1"/>
            <a:r>
              <a:rPr lang="en-US" dirty="0"/>
              <a:t>If </a:t>
            </a:r>
            <a:r>
              <a:rPr lang="en-US" i="1" dirty="0"/>
              <a:t>t</a:t>
            </a:r>
            <a:r>
              <a:rPr lang="en-US" dirty="0"/>
              <a:t>'s right child is right-heavy by 1, rotate left about </a:t>
            </a:r>
            <a:r>
              <a:rPr lang="en-US" i="1" dirty="0"/>
              <a:t>t</a:t>
            </a:r>
            <a:r>
              <a:rPr lang="en-US" dirty="0"/>
              <a:t> and return the new root.</a:t>
            </a:r>
          </a:p>
          <a:p>
            <a:pPr lvl="1"/>
            <a:r>
              <a:rPr lang="en-US" dirty="0"/>
              <a:t>If </a:t>
            </a:r>
            <a:r>
              <a:rPr lang="en-US" i="1" dirty="0"/>
              <a:t>t</a:t>
            </a:r>
            <a:r>
              <a:rPr lang="en-US" dirty="0"/>
              <a:t>'s right child is left-heavy by 1, rotate right </a:t>
            </a:r>
            <a:r>
              <a:rPr lang="en-US"/>
              <a:t>about </a:t>
            </a:r>
            <a:r>
              <a:rPr lang="en-US" i="1"/>
              <a:t>t</a:t>
            </a:r>
            <a:r>
              <a:rPr lang="en-US"/>
              <a:t>’s right </a:t>
            </a:r>
            <a:r>
              <a:rPr lang="en-US" dirty="0"/>
              <a:t>child, then rotate left about </a:t>
            </a:r>
            <a:r>
              <a:rPr lang="en-US" i="1" dirty="0"/>
              <a:t>t</a:t>
            </a:r>
            <a:r>
              <a:rPr lang="en-US" dirty="0"/>
              <a:t> and return the new root.</a:t>
            </a:r>
          </a:p>
          <a:p>
            <a:r>
              <a:rPr lang="en-US" dirty="0"/>
              <a:t>Before returning the new (balanced) root, </a:t>
            </a:r>
            <a:r>
              <a:rPr lang="en-US" dirty="0" err="1"/>
              <a:t>recompute</a:t>
            </a:r>
            <a:r>
              <a:rPr lang="en-US" dirty="0"/>
              <a:t> the heights of the two nodes involved in each rotation.</a:t>
            </a:r>
          </a:p>
          <a:p>
            <a:pPr lvl="1"/>
            <a:endParaRPr lang="en-US" dirty="0"/>
          </a:p>
        </p:txBody>
      </p:sp>
      <p:sp>
        <p:nvSpPr>
          <p:cNvPr id="4" name="Rectangle 3">
            <a:hlinkClick r:id="" action="ppaction://macro?name=UpdateRandomNumber"/>
            <a:extLst>
              <a:ext uri="{FF2B5EF4-FFF2-40B4-BE49-F238E27FC236}">
                <a16:creationId xmlns:a16="http://schemas.microsoft.com/office/drawing/2014/main" id="{6E866E1B-50F1-4F49-AB86-DCE522C03332}"/>
              </a:ext>
            </a:extLst>
          </p:cNvPr>
          <p:cNvSpPr/>
          <p:nvPr/>
        </p:nvSpPr>
        <p:spPr>
          <a:xfrm>
            <a:off x="6002931" y="45842"/>
            <a:ext cx="6135555" cy="459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67822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BST Insertion</a:t>
            </a:r>
          </a:p>
        </p:txBody>
      </p:sp>
      <p:sp>
        <p:nvSpPr>
          <p:cNvPr id="3" name="Content Placeholder 2"/>
          <p:cNvSpPr>
            <a:spLocks noGrp="1"/>
          </p:cNvSpPr>
          <p:nvPr>
            <p:ph idx="1"/>
          </p:nvPr>
        </p:nvSpPr>
        <p:spPr/>
        <p:txBody>
          <a:bodyPr>
            <a:normAutofit/>
          </a:bodyPr>
          <a:lstStyle/>
          <a:p>
            <a:r>
              <a:rPr lang="en-US" sz="2400" dirty="0"/>
              <a:t>Insert value </a:t>
            </a:r>
            <a:r>
              <a:rPr lang="en-US" sz="2400" i="1" dirty="0"/>
              <a:t>x</a:t>
            </a:r>
            <a:r>
              <a:rPr lang="en-US" sz="2400" dirty="0"/>
              <a:t> at node </a:t>
            </a:r>
            <a:r>
              <a:rPr lang="en-US" sz="2400" i="1" dirty="0"/>
              <a:t>t</a:t>
            </a:r>
            <a:r>
              <a:rPr lang="en-US" sz="2400" dirty="0"/>
              <a:t> (initially the root).</a:t>
            </a:r>
          </a:p>
          <a:p>
            <a:r>
              <a:rPr lang="en-US" sz="2400" dirty="0"/>
              <a:t>If </a:t>
            </a:r>
            <a:r>
              <a:rPr lang="en-US" sz="2400" i="1" dirty="0"/>
              <a:t>t</a:t>
            </a:r>
            <a:r>
              <a:rPr lang="en-US" sz="2400" dirty="0"/>
              <a:t> is None, make a new Node with value </a:t>
            </a:r>
            <a:r>
              <a:rPr lang="en-US" sz="2400" i="1" dirty="0"/>
              <a:t>x</a:t>
            </a:r>
            <a:r>
              <a:rPr lang="en-US" sz="2400" dirty="0"/>
              <a:t> and return that node as the new root. (Base case)</a:t>
            </a:r>
          </a:p>
          <a:p>
            <a:r>
              <a:rPr lang="en-US" sz="2400" dirty="0"/>
              <a:t>If </a:t>
            </a:r>
            <a:r>
              <a:rPr lang="en-US" sz="2400" i="1" dirty="0"/>
              <a:t>x</a:t>
            </a:r>
            <a:r>
              <a:rPr lang="en-US" sz="2400" dirty="0"/>
              <a:t> &lt; </a:t>
            </a:r>
            <a:r>
              <a:rPr lang="en-US" sz="2400" i="1" dirty="0"/>
              <a:t>t</a:t>
            </a:r>
            <a:r>
              <a:rPr lang="en-US" sz="2400" dirty="0"/>
              <a:t>'s value, update </a:t>
            </a:r>
            <a:r>
              <a:rPr lang="en-US" sz="2400" i="1" dirty="0"/>
              <a:t>t</a:t>
            </a:r>
            <a:r>
              <a:rPr lang="en-US" sz="2400" dirty="0"/>
              <a:t>'s left child to be the return value of inserting </a:t>
            </a:r>
            <a:r>
              <a:rPr lang="en-US" sz="2400" i="1" dirty="0"/>
              <a:t>x</a:t>
            </a:r>
            <a:r>
              <a:rPr lang="en-US" sz="2400" dirty="0"/>
              <a:t> at node </a:t>
            </a:r>
            <a:r>
              <a:rPr lang="en-US" sz="2400" i="1" dirty="0"/>
              <a:t>t</a:t>
            </a:r>
            <a:r>
              <a:rPr lang="en-US" sz="2400" dirty="0"/>
              <a:t>'s left child.</a:t>
            </a:r>
          </a:p>
          <a:p>
            <a:r>
              <a:rPr lang="en-US" sz="2400" dirty="0"/>
              <a:t>If </a:t>
            </a:r>
            <a:r>
              <a:rPr lang="en-US" sz="2400" i="1" dirty="0"/>
              <a:t>x</a:t>
            </a:r>
            <a:r>
              <a:rPr lang="en-US" sz="2400" dirty="0"/>
              <a:t> &gt; </a:t>
            </a:r>
            <a:r>
              <a:rPr lang="en-US" sz="2400" i="1" dirty="0"/>
              <a:t>t</a:t>
            </a:r>
            <a:r>
              <a:rPr lang="en-US" sz="2400" dirty="0"/>
              <a:t>'s value, update </a:t>
            </a:r>
            <a:r>
              <a:rPr lang="en-US" sz="2400" i="1" dirty="0"/>
              <a:t>t</a:t>
            </a:r>
            <a:r>
              <a:rPr lang="en-US" sz="2400" dirty="0"/>
              <a:t>'s right child to be the return value of inserting insert </a:t>
            </a:r>
            <a:r>
              <a:rPr lang="en-US" sz="2400" i="1" dirty="0"/>
              <a:t>x</a:t>
            </a:r>
            <a:r>
              <a:rPr lang="en-US" sz="2400" dirty="0"/>
              <a:t> at node </a:t>
            </a:r>
            <a:r>
              <a:rPr lang="en-US" sz="2400" i="1" dirty="0"/>
              <a:t>t</a:t>
            </a:r>
            <a:r>
              <a:rPr lang="en-US" sz="2400" dirty="0"/>
              <a:t>'s right child.</a:t>
            </a:r>
          </a:p>
          <a:p>
            <a:r>
              <a:rPr lang="en-US" sz="2400" dirty="0"/>
              <a:t>Update </a:t>
            </a:r>
            <a:r>
              <a:rPr lang="en-US" sz="2400" i="1" dirty="0"/>
              <a:t>t</a:t>
            </a:r>
            <a:r>
              <a:rPr lang="en-US" sz="2400" dirty="0"/>
              <a:t>’s height and return </a:t>
            </a:r>
            <a:r>
              <a:rPr lang="en-US" sz="2400" i="1" dirty="0"/>
              <a:t>t</a:t>
            </a:r>
            <a:r>
              <a:rPr lang="en-US" sz="2400" dirty="0"/>
              <a:t>.</a:t>
            </a:r>
            <a:endParaRPr lang="en-US" sz="2400" i="1" dirty="0"/>
          </a:p>
        </p:txBody>
      </p:sp>
      <p:sp>
        <p:nvSpPr>
          <p:cNvPr id="4" name="Rectangle 3">
            <a:hlinkClick r:id="" action="ppaction://macro?name=UpdateRandomNumber"/>
            <a:extLst>
              <a:ext uri="{FF2B5EF4-FFF2-40B4-BE49-F238E27FC236}">
                <a16:creationId xmlns:a16="http://schemas.microsoft.com/office/drawing/2014/main" id="{71BD3261-1F48-411F-8720-812A0F1FAEBC}"/>
              </a:ext>
            </a:extLst>
          </p:cNvPr>
          <p:cNvSpPr/>
          <p:nvPr/>
        </p:nvSpPr>
        <p:spPr>
          <a:xfrm>
            <a:off x="6002931" y="45842"/>
            <a:ext cx="6135555" cy="459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10244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a:t>
            </a:r>
            <a:r>
              <a:rPr lang="en-US" b="1" dirty="0">
                <a:solidFill>
                  <a:srgbClr val="00B050"/>
                </a:solidFill>
              </a:rPr>
              <a:t>AVL</a:t>
            </a:r>
            <a:r>
              <a:rPr lang="en-US" dirty="0"/>
              <a:t> Insertion</a:t>
            </a:r>
          </a:p>
        </p:txBody>
      </p:sp>
      <p:sp>
        <p:nvSpPr>
          <p:cNvPr id="3" name="Content Placeholder 2"/>
          <p:cNvSpPr>
            <a:spLocks noGrp="1"/>
          </p:cNvSpPr>
          <p:nvPr>
            <p:ph idx="1"/>
          </p:nvPr>
        </p:nvSpPr>
        <p:spPr/>
        <p:txBody>
          <a:bodyPr>
            <a:normAutofit/>
          </a:bodyPr>
          <a:lstStyle/>
          <a:p>
            <a:r>
              <a:rPr lang="en-US" sz="2400" dirty="0"/>
              <a:t>Insert value </a:t>
            </a:r>
            <a:r>
              <a:rPr lang="en-US" sz="2400" i="1" dirty="0"/>
              <a:t>x</a:t>
            </a:r>
            <a:r>
              <a:rPr lang="en-US" sz="2400" dirty="0"/>
              <a:t> at node </a:t>
            </a:r>
            <a:r>
              <a:rPr lang="en-US" sz="2400" i="1" dirty="0"/>
              <a:t>t</a:t>
            </a:r>
            <a:r>
              <a:rPr lang="en-US" sz="2400" dirty="0"/>
              <a:t> (initially the root).</a:t>
            </a:r>
          </a:p>
          <a:p>
            <a:r>
              <a:rPr lang="en-US" sz="2400" dirty="0"/>
              <a:t>If </a:t>
            </a:r>
            <a:r>
              <a:rPr lang="en-US" sz="2400" i="1" dirty="0"/>
              <a:t>t</a:t>
            </a:r>
            <a:r>
              <a:rPr lang="en-US" sz="2400" dirty="0"/>
              <a:t> is None, make a new Node with value </a:t>
            </a:r>
            <a:r>
              <a:rPr lang="en-US" sz="2400" i="1" dirty="0"/>
              <a:t>x</a:t>
            </a:r>
            <a:r>
              <a:rPr lang="en-US" sz="2400" dirty="0"/>
              <a:t> and return that node as the new root. (Base case)</a:t>
            </a:r>
          </a:p>
          <a:p>
            <a:r>
              <a:rPr lang="en-US" sz="2400" dirty="0"/>
              <a:t>If </a:t>
            </a:r>
            <a:r>
              <a:rPr lang="en-US" sz="2400" i="1" dirty="0"/>
              <a:t>x</a:t>
            </a:r>
            <a:r>
              <a:rPr lang="en-US" sz="2400" dirty="0"/>
              <a:t> &lt; </a:t>
            </a:r>
            <a:r>
              <a:rPr lang="en-US" sz="2400" i="1" dirty="0"/>
              <a:t>t</a:t>
            </a:r>
            <a:r>
              <a:rPr lang="en-US" sz="2400" dirty="0"/>
              <a:t>'s value, update </a:t>
            </a:r>
            <a:r>
              <a:rPr lang="en-US" sz="2400" i="1" dirty="0"/>
              <a:t>t</a:t>
            </a:r>
            <a:r>
              <a:rPr lang="en-US" sz="2400" dirty="0"/>
              <a:t>'s left child to be the return value of inserting </a:t>
            </a:r>
            <a:r>
              <a:rPr lang="en-US" sz="2400" i="1" dirty="0"/>
              <a:t>x</a:t>
            </a:r>
            <a:r>
              <a:rPr lang="en-US" sz="2400" dirty="0"/>
              <a:t> at node </a:t>
            </a:r>
            <a:r>
              <a:rPr lang="en-US" sz="2400" i="1" dirty="0"/>
              <a:t>t</a:t>
            </a:r>
            <a:r>
              <a:rPr lang="en-US" sz="2400" dirty="0"/>
              <a:t>'s left child.</a:t>
            </a:r>
          </a:p>
          <a:p>
            <a:r>
              <a:rPr lang="en-US" sz="2400" dirty="0"/>
              <a:t>If </a:t>
            </a:r>
            <a:r>
              <a:rPr lang="en-US" sz="2400" i="1" dirty="0"/>
              <a:t>x</a:t>
            </a:r>
            <a:r>
              <a:rPr lang="en-US" sz="2400" dirty="0"/>
              <a:t> &gt; </a:t>
            </a:r>
            <a:r>
              <a:rPr lang="en-US" sz="2400" i="1" dirty="0"/>
              <a:t>t</a:t>
            </a:r>
            <a:r>
              <a:rPr lang="en-US" sz="2400" dirty="0"/>
              <a:t>'s value, update </a:t>
            </a:r>
            <a:r>
              <a:rPr lang="en-US" sz="2400" i="1" dirty="0"/>
              <a:t>t</a:t>
            </a:r>
            <a:r>
              <a:rPr lang="en-US" sz="2400" dirty="0"/>
              <a:t>'s right child to be the return value of inserting insert </a:t>
            </a:r>
            <a:r>
              <a:rPr lang="en-US" sz="2400" i="1" dirty="0"/>
              <a:t>x</a:t>
            </a:r>
            <a:r>
              <a:rPr lang="en-US" sz="2400" dirty="0"/>
              <a:t> at node </a:t>
            </a:r>
            <a:r>
              <a:rPr lang="en-US" sz="2400" i="1" dirty="0"/>
              <a:t>t</a:t>
            </a:r>
            <a:r>
              <a:rPr lang="en-US" sz="2400" dirty="0"/>
              <a:t>'s right child.</a:t>
            </a:r>
          </a:p>
          <a:p>
            <a:r>
              <a:rPr lang="en-US" sz="2400" dirty="0"/>
              <a:t>Update </a:t>
            </a:r>
            <a:r>
              <a:rPr lang="en-US" sz="2400" i="1" dirty="0"/>
              <a:t>t</a:t>
            </a:r>
            <a:r>
              <a:rPr lang="en-US" sz="2400" dirty="0"/>
              <a:t>’s height and </a:t>
            </a:r>
            <a:r>
              <a:rPr lang="en-US" sz="2400" b="1" dirty="0">
                <a:solidFill>
                  <a:srgbClr val="00B050"/>
                </a:solidFill>
              </a:rPr>
              <a:t>return balanced(</a:t>
            </a:r>
            <a:r>
              <a:rPr lang="en-US" sz="2400" b="1" i="1" dirty="0">
                <a:solidFill>
                  <a:srgbClr val="00B050"/>
                </a:solidFill>
              </a:rPr>
              <a:t>t</a:t>
            </a:r>
            <a:r>
              <a:rPr lang="en-US" sz="2400" b="1" dirty="0">
                <a:solidFill>
                  <a:srgbClr val="00B050"/>
                </a:solidFill>
              </a:rPr>
              <a:t>)</a:t>
            </a:r>
            <a:r>
              <a:rPr lang="en-US" sz="2400" dirty="0"/>
              <a:t>.</a:t>
            </a:r>
            <a:endParaRPr lang="en-US" sz="2400" i="1" dirty="0"/>
          </a:p>
        </p:txBody>
      </p:sp>
      <p:sp>
        <p:nvSpPr>
          <p:cNvPr id="4" name="Rectangle 3">
            <a:hlinkClick r:id="" action="ppaction://macro?name=UpdateRandomNumber"/>
            <a:extLst>
              <a:ext uri="{FF2B5EF4-FFF2-40B4-BE49-F238E27FC236}">
                <a16:creationId xmlns:a16="http://schemas.microsoft.com/office/drawing/2014/main" id="{A9260E30-40F6-49D6-A722-55FE4A456D24}"/>
              </a:ext>
            </a:extLst>
          </p:cNvPr>
          <p:cNvSpPr/>
          <p:nvPr/>
        </p:nvSpPr>
        <p:spPr>
          <a:xfrm>
            <a:off x="6002931" y="45842"/>
            <a:ext cx="6135555" cy="459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26937047"/>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none" w="lg" len="lg"/>
        </a:ln>
      </a:spPr>
      <a:bodyPr/>
      <a:lstStyle/>
      <a:style>
        <a:lnRef idx="3">
          <a:schemeClr val="dk1"/>
        </a:lnRef>
        <a:fillRef idx="0">
          <a:schemeClr val="dk1"/>
        </a:fillRef>
        <a:effectRef idx="2">
          <a:schemeClr val="dk1"/>
        </a:effectRef>
        <a:fontRef idx="minor">
          <a:schemeClr val="tx1"/>
        </a:fontRef>
      </a:style>
    </a:lnDef>
    <a:txDef>
      <a:spPr>
        <a:noFill/>
      </a:spPr>
      <a:bodyPr wrap="square" rtlCol="0">
        <a:spAutoFit/>
      </a:bodyPr>
      <a:lstStyle>
        <a:defPPr>
          <a:defRPr sz="2000" dirty="0" smtClean="0">
            <a:latin typeface="Consolas" panose="020B0609020204030204" pitchFamily="49" charset="0"/>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1745</TotalTime>
  <Words>1183</Words>
  <Application>Microsoft Office PowerPoint</Application>
  <PresentationFormat>Widescreen</PresentationFormat>
  <Paragraphs>72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Cambria Math</vt:lpstr>
      <vt:lpstr>Consolas</vt:lpstr>
      <vt:lpstr>Verdana</vt:lpstr>
      <vt:lpstr>1_Custom Design</vt:lpstr>
      <vt:lpstr>Computing Balance in AVL Trees</vt:lpstr>
      <vt:lpstr>Computing Balance in AVL Trees</vt:lpstr>
      <vt:lpstr>Computing Balance in AVL Trees</vt:lpstr>
      <vt:lpstr>PowerPoint Presentation</vt:lpstr>
      <vt:lpstr>Balanced Insertion in AVL Trees</vt:lpstr>
      <vt:lpstr>Balancing AVL Tree at Node t</vt:lpstr>
      <vt:lpstr>Balancing AVL Tree at Node t</vt:lpstr>
      <vt:lpstr>Recursive BST Insertion</vt:lpstr>
      <vt:lpstr>Recursive AVL Insertion</vt:lpstr>
      <vt:lpstr>Balanced Removal in AVL Trees</vt:lpstr>
      <vt:lpstr>Recursive BST Deletion</vt:lpstr>
      <vt:lpstr>Recursive BST Deletion</vt:lpstr>
      <vt:lpstr>Recursive AVL Deletion</vt:lpstr>
      <vt:lpstr>Balancing AVL Tree at Node t</vt:lpstr>
      <vt:lpstr>Balancing AVL Tree at Node t</vt:lpstr>
      <vt:lpstr>PowerPoint Presentation</vt:lpstr>
      <vt:lpstr>PowerPoint Presentation</vt:lpstr>
      <vt:lpstr>PowerPoint Presentation</vt:lpstr>
      <vt:lpstr>PowerPoint Presentation</vt:lpstr>
    </vt:vector>
  </TitlesOfParts>
  <Company>College of William and Mary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Deverick, James</dc:creator>
  <cp:lastModifiedBy>Deverick, Jim</cp:lastModifiedBy>
  <cp:revision>230</cp:revision>
  <cp:lastPrinted>2015-11-04T18:37:34Z</cp:lastPrinted>
  <dcterms:created xsi:type="dcterms:W3CDTF">2015-09-09T12:15:11Z</dcterms:created>
  <dcterms:modified xsi:type="dcterms:W3CDTF">2021-10-17T10:31:06Z</dcterms:modified>
</cp:coreProperties>
</file>