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ca588d7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ca588d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plotted using seaborn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e6dca9f2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e6dca9f2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saurav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e8bae922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e8bae922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saurav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e78a67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e78a67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Saurav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e80bd3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e80bd3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e8bae92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e8bae92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e8bae92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e8bae92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e8bae92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e8bae92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e6dca9f2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e6dca9f2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e6dca9f21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e6dca9f21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e8bae92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e8bae92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e8bae92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e8bae92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e8bae9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e8bae9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saurav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ca588d7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ca588d7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saurav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e8bae922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e8bae922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ca588d7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ca588d7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plotted using seaborn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jsm.bmj.com/content/47/12/738" TargetMode="External"/><Relationship Id="rId4" Type="http://schemas.openxmlformats.org/officeDocument/2006/relationships/hyperlink" Target="https://bjsm.bmj.com/content/49/9/599" TargetMode="External"/><Relationship Id="rId5" Type="http://schemas.openxmlformats.org/officeDocument/2006/relationships/hyperlink" Target="https://www.scielo.br/j/rbme/a/Dg9XwsYgLQBKHQgRrpqqgvk/?lang=en#" TargetMode="External"/><Relationship Id="rId6" Type="http://schemas.openxmlformats.org/officeDocument/2006/relationships/hyperlink" Target="https://doi.org/10.1249/MSS.0b013e31821e9c5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Correlations Between Major International Summer Tournaments and Defensive Actions Across the Following Seasons in Soccer</a:t>
            </a:r>
            <a:endParaRPr sz="22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Saurav Banerjee and Joshua 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3888375" cy="254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625" y="0"/>
            <a:ext cx="3888369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831" y="2571750"/>
            <a:ext cx="3888345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056750" y="170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Pressures In the Attacking Third</a:t>
            </a:r>
            <a:endParaRPr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805575"/>
            <a:ext cx="2910335" cy="21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925" y="805575"/>
            <a:ext cx="2910325" cy="208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713" y="2932925"/>
            <a:ext cx="2828963" cy="21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4098" y="3212023"/>
            <a:ext cx="4246650" cy="5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056750" y="215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74" y="619275"/>
            <a:ext cx="3018121" cy="22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625" y="633362"/>
            <a:ext cx="3018125" cy="218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8475" y="2571750"/>
            <a:ext cx="2747046" cy="19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2550" y="4651525"/>
            <a:ext cx="4788950" cy="4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67" name="Google Shape;367;p25"/>
          <p:cNvSpPr txBox="1"/>
          <p:nvPr>
            <p:ph idx="1" type="body"/>
          </p:nvPr>
        </p:nvSpPr>
        <p:spPr>
          <a:xfrm>
            <a:off x="1303800" y="1186050"/>
            <a:ext cx="70305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ANOVA results were not statistically significant,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Could not conclude that there is any statistically significant differences between years after World Cups and regular soccer years.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trends that previous literature have talked about could’ve been covered up by confounding variables.</a:t>
            </a:r>
            <a:endParaRPr sz="1600"/>
          </a:p>
        </p:txBody>
      </p:sp>
      <p:pic>
        <p:nvPicPr>
          <p:cNvPr id="368" name="Google Shape;3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850" y="3106150"/>
            <a:ext cx="1929979" cy="176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813" y="3106150"/>
            <a:ext cx="1946426" cy="17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Drawbacks/Confounding Variables</a:t>
            </a:r>
            <a:endParaRPr/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1303800" y="1375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Uncertain Link Between Final 3rd Pressures and Fatigue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Players could be playing normally through pain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Teams are Impacted By World Cup Differently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Different Amounts of Players from teams play in the World Cup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Worse teams have less and less World Cup Players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3362550" y="2197950"/>
            <a:ext cx="24189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1303800" y="1229250"/>
            <a:ext cx="70305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Hägglund, M., Waldén, M., Magnusson, H., Kristenson, K., Bengtsson, H., &amp;amp; Ekstrand, J. (2013, August 1). Injuries affect team performance negatively in professional football: An 11-year follow-up of the UEFA Champions League Injury Study. British Journal of Sports Medicine. Retrieved May 24, 2022, from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https://bjsm.bmj.com/content/47/12/738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Junge, A., &amp; Dvořák, J. (2015, May 1). Football injuries during the 2014 FIFA World Cup. British Journal of Sports Medicine. Retrieved May 24, 2022, from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https://bjsm.bmj.com/content/49/9/599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Kunrath, C. A., Cardoso, F. da S. L., Calvo, T. G., &amp;amp; Costa, I. T. da. (2020, April 6). Mental fatigue in soccer: A systematic review. Revista Brasileira de Medicina do Esporte. Retrieved May 24, 2022, from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https://www.scielo.br/j/rbme/a/Dg9XwsYgLQBKHQgRrpqqgvk/?lang=en#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Rampinini, E., Bosio, A., Ferraresi, I., Petruolo, A., Morelli, A., &amp; Sassi, A. (2011). Match-related fatigue in soccer players. Medicine and science in sports and exercise, 43(11), 2161–2170.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https://doi.org/10.1249/MSS.0b013e31821e9c5c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50" y="1241350"/>
            <a:ext cx="6364101" cy="35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628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coaches and players have complained in recent years about increased amounts of matches with inadequate 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wanted to see how playing in the World Cup affected fatigue in players, given that this meant they would not have a summer break and instead would have to go straight back to playing.</a:t>
            </a:r>
            <a:endParaRPr sz="1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975" y="2932225"/>
            <a:ext cx="2660050" cy="19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00950"/>
            <a:ext cx="70305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104 injuries</a:t>
            </a:r>
            <a:r>
              <a:rPr lang="en" sz="1600"/>
              <a:t> (1.68 injuries/match) were reported during the 2014 World Cup (Junge &amp; Dvorak, 2015)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 injury burden and higher match availability → </a:t>
            </a:r>
            <a:r>
              <a:rPr b="1" lang="en" sz="1600"/>
              <a:t>higher league ranking</a:t>
            </a:r>
            <a:r>
              <a:rPr lang="en" sz="1600"/>
              <a:t> and </a:t>
            </a:r>
            <a:r>
              <a:rPr b="1" lang="en" sz="1600"/>
              <a:t>success</a:t>
            </a:r>
            <a:r>
              <a:rPr lang="en" sz="1600"/>
              <a:t> in European competitions (Hagglund et al., 2013)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performance, measures of muscle contractile function, perceived muscle soreness, and more </a:t>
            </a:r>
            <a:r>
              <a:rPr b="1" lang="en" sz="1600"/>
              <a:t>worsened</a:t>
            </a:r>
            <a:r>
              <a:rPr lang="en" sz="1600"/>
              <a:t> after 90 minute games for professional players, and full </a:t>
            </a:r>
            <a:r>
              <a:rPr b="1" lang="en" sz="1600"/>
              <a:t>recovery required</a:t>
            </a:r>
            <a:r>
              <a:rPr lang="en" sz="1600"/>
              <a:t> at least </a:t>
            </a:r>
            <a:r>
              <a:rPr b="1" lang="en" sz="1600"/>
              <a:t>48</a:t>
            </a:r>
            <a:r>
              <a:rPr lang="en" sz="1600"/>
              <a:t> </a:t>
            </a:r>
            <a:r>
              <a:rPr b="1" lang="en" sz="1600"/>
              <a:t>hours</a:t>
            </a:r>
            <a:r>
              <a:rPr lang="en" sz="1600"/>
              <a:t> (Rampinini et al., 2011)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Mental fatigue</a:t>
            </a:r>
            <a:r>
              <a:rPr lang="en" sz="1600"/>
              <a:t> has a harmful effect on individual tactical performance in </a:t>
            </a:r>
            <a:r>
              <a:rPr b="1" lang="en" sz="1600"/>
              <a:t>defensive actions</a:t>
            </a:r>
            <a:r>
              <a:rPr lang="en" sz="1600"/>
              <a:t> (Kunrath et al., 2020)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278750"/>
            <a:ext cx="7030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Defensive Actions from FBREF’s datasets from the Premier League → exported them as CSV files → processed and analyzed using Pandas and SciPy in Python.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75" y="2666275"/>
            <a:ext cx="2866725" cy="14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000" y="2004400"/>
            <a:ext cx="4190576" cy="120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16"/>
          <p:cNvCxnSpPr>
            <a:stCxn id="298" idx="3"/>
            <a:endCxn id="299" idx="1"/>
          </p:cNvCxnSpPr>
          <p:nvPr/>
        </p:nvCxnSpPr>
        <p:spPr>
          <a:xfrm flipH="1" rot="10800000">
            <a:off x="3086100" y="2608688"/>
            <a:ext cx="6909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6600" y="3409700"/>
            <a:ext cx="2560274" cy="1641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16"/>
          <p:cNvCxnSpPr>
            <a:stCxn id="299" idx="2"/>
            <a:endCxn id="301" idx="0"/>
          </p:cNvCxnSpPr>
          <p:nvPr/>
        </p:nvCxnSpPr>
        <p:spPr>
          <a:xfrm>
            <a:off x="5872288" y="3213101"/>
            <a:ext cx="16545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Defensive Actions?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4907925" y="1287125"/>
            <a:ext cx="38694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Lack of clear dataset on distance traveled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Second best thing to look at is Defensive Actions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Relates to how much effort players can put off the ball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Mental Fatigue In Soccer: A Systematic Review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Reduced tactical and cognitive performance related to defense when fatigued</a:t>
            </a:r>
            <a:endParaRPr sz="1600"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50" y="1597863"/>
            <a:ext cx="3312951" cy="24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13111" l="16611" r="0" t="12770"/>
          <a:stretch/>
        </p:blipFill>
        <p:spPr>
          <a:xfrm>
            <a:off x="2065125" y="2975375"/>
            <a:ext cx="2739100" cy="18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Looked At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249150"/>
            <a:ext cx="70305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 of over 20 options, we chose to focus on two metrics: Pressures in the Attacking Third and Errors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Pressures in the Attacking Third because teams pressing high on the field requires lots of energy → highly affected by fatigue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Errors because mental fatigue → more errors</a:t>
            </a:r>
            <a:endParaRPr sz="1600"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225" y="2967700"/>
            <a:ext cx="2768750" cy="18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324050"/>
            <a:ext cx="70305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Pressures In Attacking Third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</a:t>
            </a:r>
            <a:r>
              <a:rPr baseline="-25000" lang="en" sz="1500"/>
              <a:t>0</a:t>
            </a:r>
            <a:r>
              <a:rPr lang="en" sz="1500"/>
              <a:t>: Pressures In Attacking Third 17/18 = Pressures In Attacking Third 18/19 = Pressures In Attack Third 19/20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</a:t>
            </a:r>
            <a:r>
              <a:rPr baseline="-25000" lang="en" sz="1500"/>
              <a:t>A</a:t>
            </a:r>
            <a:r>
              <a:rPr lang="en" sz="1500"/>
              <a:t>:  Mean</a:t>
            </a:r>
            <a:r>
              <a:rPr lang="en" sz="1500"/>
              <a:t>s</a:t>
            </a:r>
            <a:r>
              <a:rPr lang="en" sz="1500"/>
              <a:t> of Pressures In Attacking Third During 17/18, 18/19, 19/20 seasons are Not Equal To Each Other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Errors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</a:t>
            </a:r>
            <a:r>
              <a:rPr baseline="-25000" lang="en" sz="1500"/>
              <a:t>0</a:t>
            </a:r>
            <a:r>
              <a:rPr lang="en" sz="1500"/>
              <a:t>: Errors 17/18 = Errors 18/19 = Errors 19/20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H</a:t>
            </a:r>
            <a:r>
              <a:rPr baseline="-25000" lang="en" sz="1500"/>
              <a:t>A</a:t>
            </a:r>
            <a:r>
              <a:rPr lang="en" sz="1500"/>
              <a:t>:  Means of Errors During 17/18, 18/19, 19/20 seasons are Not Equal To Each Other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Conditions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329975"/>
            <a:ext cx="7030500" cy="3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Random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Two possible years after major summer tournaments we could’ve used based on data available: 2018-2019 or 2021-2022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Flipped coin to use 2018-2019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Years of comparison are the seasons before and after 2018-2019 to control for tactical trends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year has element of randomness with relegation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Normality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all distributions are approximately Normal, but most 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Equal Variance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residual plots are roughly equally scattered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814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575" y="0"/>
            <a:ext cx="37814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288" y="2752725"/>
            <a:ext cx="37814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