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nsolas" pitchFamily="49" charset="0"/>
      <p:regular r:id="rId9"/>
      <p:bold r:id="rId10"/>
      <p:italic r:id="rId11"/>
      <p:boldItalic r:id="rId12"/>
    </p:embeddedFont>
    <p:embeddedFont>
      <p:font typeface="Corbel" pitchFamily="34" charset="0"/>
      <p:regular r:id="rId13"/>
      <p:bold r:id="rId14"/>
      <p:italic r:id="rId15"/>
      <p:boldItalic r:id="rId16"/>
    </p:embeddedFont>
    <p:embeddedFont>
      <p:font typeface="Wingdings 2" pitchFamily="18" charset="2"/>
      <p:regular r:id="rId17"/>
    </p:embeddedFont>
    <p:embeddedFont>
      <p:font typeface="Wingdings 3" pitchFamily="18" charset="2"/>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0" d="100"/>
          <a:sy n="100" d="100"/>
        </p:scale>
        <p:origin x="-1908" y="-85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0f4918f6c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0f4918f6c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f4918f6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0f4918f6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0f4918f6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0f4918f6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0f4918f6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0f4918f6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0f4918f6c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0f4918f6c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32" name="Rectangle 31"/>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510358"/>
            <a:ext cx="45720"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3257550"/>
            <a:ext cx="7772400" cy="1481328"/>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125980"/>
            <a:ext cx="7772400" cy="113157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981200" cy="4388644"/>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05980"/>
            <a:ext cx="58674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05416"/>
            <a:ext cx="4322136" cy="43434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4961499"/>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976478" y="964110"/>
            <a:ext cx="30861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32004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3200400"/>
            <a:ext cx="3200400" cy="85725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32004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4" y="3184923"/>
            <a:ext cx="2090737" cy="195857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3200400"/>
            <a:ext cx="1600200" cy="19431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028700"/>
            <a:ext cx="3200400" cy="21717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314450"/>
            <a:ext cx="3200400" cy="188595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3200400"/>
            <a:ext cx="4953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3200400"/>
            <a:ext cx="5334000" cy="19431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1828800"/>
            <a:ext cx="5638800" cy="13716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1600200"/>
            <a:ext cx="5638800" cy="16002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3200400"/>
            <a:ext cx="1371600" cy="19431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013754"/>
            <a:ext cx="5718048" cy="733115"/>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Rectangle 6"/>
          <p:cNvSpPr/>
          <p:nvPr/>
        </p:nvSpPr>
        <p:spPr>
          <a:xfrm>
            <a:off x="363160" y="301698"/>
            <a:ext cx="850392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384048"/>
            <a:ext cx="8156448" cy="58293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510358"/>
            <a:ext cx="27432"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510358"/>
            <a:ext cx="9144"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510358"/>
            <a:ext cx="36576" cy="27432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4048"/>
            <a:ext cx="8229600" cy="6858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327876"/>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301699"/>
            <a:ext cx="8867080" cy="664699"/>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384048"/>
            <a:ext cx="7772400" cy="6858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57312"/>
            <a:ext cx="4040188" cy="47982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57312"/>
            <a:ext cx="4041775" cy="47982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44278"/>
            <a:ext cx="4040188"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44278"/>
            <a:ext cx="4041775" cy="2969514"/>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6" name="Rectangle 15"/>
          <p:cNvSpPr/>
          <p:nvPr/>
        </p:nvSpPr>
        <p:spPr>
          <a:xfrm>
            <a:off x="87790" y="510358"/>
            <a:ext cx="45720"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510358"/>
            <a:ext cx="27432"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510358"/>
            <a:ext cx="9144"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510358"/>
            <a:ext cx="36576" cy="27432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84048"/>
            <a:ext cx="7772400" cy="6858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4787"/>
            <a:ext cx="8229600" cy="871538"/>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076325"/>
            <a:ext cx="2514600" cy="3429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076325"/>
            <a:ext cx="5486400"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551265-3434-4B9C-9730-AB91E69D45D5}" type="datetimeFigureOut">
              <a:rPr lang="en-US" smtClean="0"/>
              <a:t>3/4/2020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408528"/>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413771"/>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31177" y="898342"/>
            <a:ext cx="99572"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330939"/>
            <a:ext cx="6858000" cy="526312"/>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420336"/>
            <a:ext cx="8778240" cy="3720108"/>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862608"/>
            <a:ext cx="6858000" cy="51435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83577" y="1012642"/>
            <a:ext cx="99572"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36684" y="1090014"/>
            <a:ext cx="99572"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41625"/>
            <a:ext cx="2133600" cy="273844"/>
          </a:xfrm>
        </p:spPr>
        <p:txBody>
          <a:bodyPr/>
          <a:lstStyle>
            <a:extLst/>
          </a:lstStyle>
          <a:p>
            <a:fld id="{69551265-3434-4B9C-9730-AB91E69D45D5}" type="datetimeFigureOut">
              <a:rPr lang="en-US" smtClean="0"/>
              <a:t>3/4/2020</a:t>
            </a:fld>
            <a:endParaRPr lang="en-US"/>
          </a:p>
        </p:txBody>
      </p:sp>
      <p:sp>
        <p:nvSpPr>
          <p:cNvPr id="6" name="Footer Placeholder 5"/>
          <p:cNvSpPr>
            <a:spLocks noGrp="1"/>
          </p:cNvSpPr>
          <p:nvPr>
            <p:ph type="ftr" sz="quarter" idx="11"/>
          </p:nvPr>
        </p:nvSpPr>
        <p:spPr>
          <a:xfrm>
            <a:off x="914400" y="41625"/>
            <a:ext cx="5562600" cy="273844"/>
          </a:xfrm>
        </p:spPr>
        <p:txBody>
          <a:bodyPr/>
          <a:lstStyle>
            <a:extLst/>
          </a:lstStyle>
          <a:p>
            <a:endParaRPr lang="en-US"/>
          </a:p>
        </p:txBody>
      </p:sp>
      <p:sp>
        <p:nvSpPr>
          <p:cNvPr id="7" name="Slide Number Placeholder 6"/>
          <p:cNvSpPr>
            <a:spLocks noGrp="1"/>
          </p:cNvSpPr>
          <p:nvPr>
            <p:ph type="sldNum" sz="quarter" idx="12"/>
          </p:nvPr>
        </p:nvSpPr>
        <p:spPr>
          <a:xfrm>
            <a:off x="8610600" y="41625"/>
            <a:ext cx="457200" cy="273844"/>
          </a:xfrm>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5140842"/>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3785546"/>
            <a:ext cx="73152" cy="126873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3597614"/>
            <a:ext cx="73152" cy="17145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3478264"/>
            <a:ext cx="73152" cy="10287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3406919"/>
            <a:ext cx="73152" cy="5486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510358"/>
            <a:ext cx="45720"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510358"/>
            <a:ext cx="27432"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510358"/>
            <a:ext cx="9144" cy="27432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384048"/>
            <a:ext cx="7772400" cy="6858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337670"/>
            <a:ext cx="7772400" cy="3429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4812507"/>
            <a:ext cx="2133600" cy="273844"/>
          </a:xfrm>
          <a:prstGeom prst="rect">
            <a:avLst/>
          </a:prstGeom>
        </p:spPr>
        <p:txBody>
          <a:bodyPr vert="horz" anchor="b"/>
          <a:lstStyle>
            <a:lvl1pPr algn="l" eaLnBrk="1" latinLnBrk="0" hangingPunct="1">
              <a:defRPr kumimoji="0" sz="1100">
                <a:solidFill>
                  <a:schemeClr val="tx2"/>
                </a:solidFill>
              </a:defRPr>
            </a:lvl1pPr>
            <a:extLst/>
          </a:lstStyle>
          <a:p>
            <a:fld id="{69551265-3434-4B9C-9730-AB91E69D45D5}" type="datetimeFigureOut">
              <a:rPr lang="en-US" smtClean="0"/>
              <a:t>3/4/2020</a:t>
            </a:fld>
            <a:endParaRPr lang="en-US"/>
          </a:p>
        </p:txBody>
      </p:sp>
      <p:sp>
        <p:nvSpPr>
          <p:cNvPr id="3" name="Footer Placeholder 2"/>
          <p:cNvSpPr>
            <a:spLocks noGrp="1"/>
          </p:cNvSpPr>
          <p:nvPr>
            <p:ph type="ftr" sz="quarter" idx="3"/>
          </p:nvPr>
        </p:nvSpPr>
        <p:spPr>
          <a:xfrm>
            <a:off x="914400" y="4812507"/>
            <a:ext cx="5562600" cy="273844"/>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4812507"/>
            <a:ext cx="457200" cy="273844"/>
          </a:xfrm>
          <a:prstGeom prst="rect">
            <a:avLst/>
          </a:prstGeom>
        </p:spPr>
        <p:txBody>
          <a:bodyPr vert="horz" anchor="b"/>
          <a:lstStyle>
            <a:lvl1pPr algn="l" eaLnBrk="1" latinLnBrk="0" hangingPunct="1">
              <a:defRPr kumimoji="0" sz="1200">
                <a:solidFill>
                  <a:schemeClr val="tx2"/>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862519"/>
            <a:ext cx="6594962" cy="26241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HIGH PERFORMANCE DISTRIBUTED STORAGE</a:t>
            </a:r>
            <a:endParaRPr/>
          </a:p>
        </p:txBody>
      </p:sp>
      <p:sp>
        <p:nvSpPr>
          <p:cNvPr id="278" name="Google Shape;278;p13"/>
          <p:cNvSpPr txBox="1">
            <a:spLocks noGrp="1"/>
          </p:cNvSpPr>
          <p:nvPr>
            <p:ph type="subTitle" idx="1"/>
          </p:nvPr>
        </p:nvSpPr>
        <p:spPr>
          <a:xfrm>
            <a:off x="824000" y="3596299"/>
            <a:ext cx="4255500" cy="1332381"/>
          </a:xfrm>
          <a:prstGeom prst="rect">
            <a:avLst/>
          </a:prstGeom>
        </p:spPr>
        <p:txBody>
          <a:bodyPr spcFirstLastPara="1" wrap="square" lIns="91425" tIns="91425" rIns="91425" bIns="91425" anchor="t" anchorCtr="0">
            <a:noAutofit/>
          </a:bodyPr>
          <a:lstStyle/>
          <a:p>
            <a:r>
              <a:rPr lang="en-GB" dirty="0" smtClean="0"/>
              <a:t>SAURAV </a:t>
            </a:r>
            <a:r>
              <a:rPr lang="en-GB" dirty="0" smtClean="0"/>
              <a:t>KANCHAN</a:t>
            </a:r>
            <a:endParaRPr lang="en-GB" dirty="0" smtClean="0"/>
          </a:p>
          <a:p>
            <a:pPr marL="0" lvl="0" indent="0" algn="l" rtl="0">
              <a:spcBef>
                <a:spcPts val="0"/>
              </a:spcBef>
              <a:spcAft>
                <a:spcPts val="0"/>
              </a:spcAft>
              <a:buNone/>
            </a:pPr>
            <a:r>
              <a:rPr lang="en-GB" dirty="0" smtClean="0"/>
              <a:t>AISHWARYA KAMTAM</a:t>
            </a:r>
            <a:endParaRPr smtClean="0"/>
          </a:p>
          <a:p>
            <a:pPr marL="0" lvl="0" indent="0" algn="l" rtl="0">
              <a:spcBef>
                <a:spcPts val="0"/>
              </a:spcBef>
              <a:spcAft>
                <a:spcPts val="0"/>
              </a:spcAft>
              <a:buNone/>
            </a:pPr>
            <a:r>
              <a:rPr lang="en-GB" dirty="0" smtClean="0"/>
              <a:t>NIKITA CHORGHE</a:t>
            </a:r>
            <a:endParaRPr lang="en-GB" dirty="0"/>
          </a:p>
          <a:p>
            <a:pPr marL="0" lvl="0" indent="0" algn="l" rtl="0">
              <a:spcBef>
                <a:spcPts val="0"/>
              </a:spcBef>
              <a:spcAft>
                <a:spcPts val="0"/>
              </a:spcAft>
              <a:buNone/>
            </a:pPr>
            <a:r>
              <a:rPr lang="en-GB" dirty="0" smtClean="0"/>
              <a:t>AKHIL KEDARE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733750" y="430725"/>
            <a:ext cx="6866100" cy="4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Problem Statement</a:t>
            </a:r>
            <a:endParaRPr/>
          </a:p>
        </p:txBody>
      </p:sp>
      <p:sp>
        <p:nvSpPr>
          <p:cNvPr id="284" name="Google Shape;284;p14"/>
          <p:cNvSpPr txBox="1">
            <a:spLocks noGrp="1"/>
          </p:cNvSpPr>
          <p:nvPr>
            <p:ph type="subTitle" idx="1"/>
          </p:nvPr>
        </p:nvSpPr>
        <p:spPr>
          <a:xfrm>
            <a:off x="581525" y="1149875"/>
            <a:ext cx="7299300" cy="3452100"/>
          </a:xfrm>
          <a:prstGeom prst="rect">
            <a:avLst/>
          </a:prstGeom>
        </p:spPr>
        <p:txBody>
          <a:bodyPr spcFirstLastPara="1" wrap="square" lIns="91425" tIns="91425" rIns="91425" bIns="91425" anchor="t" anchorCtr="0">
            <a:noAutofit/>
          </a:bodyPr>
          <a:lstStyle/>
          <a:p>
            <a:pPr marL="0" lvl="0" indent="0"/>
            <a:r>
              <a:rPr lang="en-US" dirty="0" smtClean="0"/>
              <a:t>IPFS </a:t>
            </a:r>
            <a:r>
              <a:rPr lang="en-US" dirty="0" smtClean="0"/>
              <a:t>is a peer-to-peer version controlled </a:t>
            </a:r>
            <a:r>
              <a:rPr lang="en-US" dirty="0" err="1" smtClean="0"/>
              <a:t>filesystem</a:t>
            </a:r>
            <a:r>
              <a:rPr lang="en-US" dirty="0" smtClean="0"/>
              <a:t> that synthesizes </a:t>
            </a:r>
            <a:r>
              <a:rPr lang="en-US" dirty="0" err="1" smtClean="0"/>
              <a:t>learnings</a:t>
            </a:r>
            <a:r>
              <a:rPr lang="en-US" dirty="0" smtClean="0"/>
              <a:t> from many previous successful systems. IPFS combines a distributed Hash table, an incentivized block exchange, and a self-certifying namespace </a:t>
            </a:r>
            <a:r>
              <a:rPr lang="en-US" dirty="0" smtClean="0"/>
              <a:t>. </a:t>
            </a:r>
            <a:r>
              <a:rPr lang="en-US" dirty="0" smtClean="0"/>
              <a:t>IPFS is a peer-to-peer hypermedia protocol to make the web faster, safer, and more open. According to the characteristics of IPFS, we propose an improved P2P file system </a:t>
            </a:r>
            <a:r>
              <a:rPr lang="en-US" dirty="0" smtClean="0"/>
              <a:t>scheme. </a:t>
            </a:r>
            <a:r>
              <a:rPr lang="en-US" dirty="0" smtClean="0"/>
              <a:t>We address the high-throughput problem for individual users in </a:t>
            </a:r>
            <a:r>
              <a:rPr lang="en-US" dirty="0" smtClean="0"/>
              <a:t>network by </a:t>
            </a:r>
            <a:r>
              <a:rPr lang="en-US" dirty="0" smtClean="0"/>
              <a:t>introducing the role of content service providers. Consider data reliability and availability, storage overhead and other issues for service </a:t>
            </a:r>
            <a:r>
              <a:rPr lang="en-US" dirty="0" smtClean="0"/>
              <a:t>providers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439550" y="0"/>
            <a:ext cx="6371400" cy="8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Proposed Methodology</a:t>
            </a:r>
            <a:endParaRPr/>
          </a:p>
        </p:txBody>
      </p:sp>
      <p:sp>
        <p:nvSpPr>
          <p:cNvPr id="290" name="Google Shape;290;p15"/>
          <p:cNvSpPr txBox="1">
            <a:spLocks noGrp="1"/>
          </p:cNvSpPr>
          <p:nvPr>
            <p:ph type="subTitle" idx="1"/>
          </p:nvPr>
        </p:nvSpPr>
        <p:spPr>
          <a:xfrm>
            <a:off x="824000" y="1525300"/>
            <a:ext cx="6330300" cy="27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3"/>
          <a:srcRect/>
          <a:stretch>
            <a:fillRect/>
          </a:stretch>
        </p:blipFill>
        <p:spPr bwMode="auto">
          <a:xfrm>
            <a:off x="622571" y="990533"/>
            <a:ext cx="6796391" cy="39295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a:spLocks noGrp="1"/>
          </p:cNvSpPr>
          <p:nvPr>
            <p:ph type="subTitle" idx="1"/>
          </p:nvPr>
        </p:nvSpPr>
        <p:spPr>
          <a:xfrm>
            <a:off x="824000" y="3596300"/>
            <a:ext cx="5222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a:blip r:embed="rId3"/>
          <a:srcRect/>
          <a:stretch>
            <a:fillRect/>
          </a:stretch>
        </p:blipFill>
        <p:spPr bwMode="auto">
          <a:xfrm>
            <a:off x="1" y="246742"/>
            <a:ext cx="9160092" cy="439782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p:nvPr>
        </p:nvSpPr>
        <p:spPr>
          <a:xfrm>
            <a:off x="789800" y="341625"/>
            <a:ext cx="6631200" cy="10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Requirements</a:t>
            </a:r>
            <a:endParaRPr/>
          </a:p>
        </p:txBody>
      </p:sp>
      <p:sp>
        <p:nvSpPr>
          <p:cNvPr id="304" name="Google Shape;304;p17"/>
          <p:cNvSpPr txBox="1">
            <a:spLocks noGrp="1"/>
          </p:cNvSpPr>
          <p:nvPr>
            <p:ph type="subTitle" idx="1"/>
          </p:nvPr>
        </p:nvSpPr>
        <p:spPr>
          <a:xfrm>
            <a:off x="824000" y="1586825"/>
            <a:ext cx="8095200" cy="270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dirty="0"/>
              <a:t>Frontend ::  HTML5, </a:t>
            </a:r>
            <a:r>
              <a:rPr lang="en-GB" dirty="0" smtClean="0"/>
              <a:t>CSS3, JavaScript, </a:t>
            </a:r>
            <a:r>
              <a:rPr lang="en-GB" dirty="0" err="1" smtClean="0"/>
              <a:t>VueJs</a:t>
            </a:r>
            <a:endParaRPr/>
          </a:p>
          <a:p>
            <a:pPr lvl="0" indent="-330200">
              <a:buChar char="●"/>
            </a:pPr>
            <a:r>
              <a:rPr lang="en-GB" dirty="0"/>
              <a:t>Backend ::  </a:t>
            </a:r>
            <a:r>
              <a:rPr lang="en-GB" dirty="0" err="1" smtClean="0"/>
              <a:t>NodeJs</a:t>
            </a:r>
            <a:r>
              <a:rPr lang="en-GB" dirty="0" smtClean="0"/>
              <a:t>, </a:t>
            </a:r>
            <a:r>
              <a:rPr lang="en-US" dirty="0" smtClean="0"/>
              <a:t>RPC, IPFS, NGINX, </a:t>
            </a:r>
            <a:r>
              <a:rPr lang="en-US" dirty="0" err="1" smtClean="0"/>
              <a:t>LetsEncrypt</a:t>
            </a:r>
            <a:r>
              <a:rPr lang="en-US" dirty="0" smtClean="0"/>
              <a:t>, </a:t>
            </a:r>
            <a:r>
              <a:rPr lang="en-US" dirty="0" err="1" smtClean="0"/>
              <a:t>CertBot</a:t>
            </a:r>
            <a:endParaRPr/>
          </a:p>
          <a:p>
            <a:pPr marL="457200" lvl="0" indent="-330200" algn="l" rtl="0">
              <a:spcBef>
                <a:spcPts val="0"/>
              </a:spcBef>
              <a:spcAft>
                <a:spcPts val="0"/>
              </a:spcAft>
              <a:buSzPts val="1600"/>
              <a:buChar char="●"/>
            </a:pPr>
            <a:r>
              <a:rPr lang="en-GB" dirty="0"/>
              <a:t>Cloud Platform Used :: </a:t>
            </a:r>
            <a:r>
              <a:rPr lang="en-GB" dirty="0" smtClean="0"/>
              <a:t>EC2 Instance of AWS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964350" y="260275"/>
            <a:ext cx="6585600" cy="6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Cloud Platform required</a:t>
            </a:r>
            <a:endParaRPr/>
          </a:p>
        </p:txBody>
      </p:sp>
      <p:sp>
        <p:nvSpPr>
          <p:cNvPr id="310" name="Google Shape;310;p18"/>
          <p:cNvSpPr txBox="1">
            <a:spLocks noGrp="1"/>
          </p:cNvSpPr>
          <p:nvPr>
            <p:ph type="subTitle" idx="1"/>
          </p:nvPr>
        </p:nvSpPr>
        <p:spPr>
          <a:xfrm>
            <a:off x="964350" y="1117875"/>
            <a:ext cx="6834000" cy="3081900"/>
          </a:xfrm>
          <a:prstGeom prst="rect">
            <a:avLst/>
          </a:prstGeom>
        </p:spPr>
        <p:txBody>
          <a:bodyPr spcFirstLastPara="1" wrap="square" lIns="91425" tIns="91425" rIns="91425" bIns="91425" anchor="t" anchorCtr="0">
            <a:noAutofit/>
          </a:bodyPr>
          <a:lstStyle/>
          <a:p>
            <a:r>
              <a:rPr lang="en-US" b="1" dirty="0" smtClean="0"/>
              <a:t>Amazon </a:t>
            </a:r>
            <a:r>
              <a:rPr lang="en-US" b="1" dirty="0" smtClean="0"/>
              <a:t>EC2 Instance Types</a:t>
            </a:r>
          </a:p>
          <a:p>
            <a:r>
              <a:rPr lang="en-US" dirty="0" smtClean="0"/>
              <a:t>Amazon EC2 provides a wide selection of instance types optimized to fit different use cases. Instance types comprise varying combinations of CPU, memory, storage, and networking capacity and give you the flexibility to choose the appropriate mix of resources for your applications. Each instance type includes one or more instance sizes, allowing you to scale your resources to the requirements of your target workload.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39</TotalTime>
  <Words>225</Words>
  <PresentationFormat>On-screen Show (16:9)</PresentationFormat>
  <Paragraphs>15</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Consolas</vt:lpstr>
      <vt:lpstr>Corbel</vt:lpstr>
      <vt:lpstr>Wingdings</vt:lpstr>
      <vt:lpstr>Wingdings 2</vt:lpstr>
      <vt:lpstr>Wingdings 3</vt:lpstr>
      <vt:lpstr>Metro</vt:lpstr>
      <vt:lpstr>HIGH PERFORMANCE DISTRIBUTED STORAGE</vt:lpstr>
      <vt:lpstr>Problem Statement</vt:lpstr>
      <vt:lpstr>Proposed Methodology</vt:lpstr>
      <vt:lpstr>Slide 4</vt:lpstr>
      <vt:lpstr>Requirements</vt:lpstr>
      <vt:lpstr>Cloud Platform required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DISTRIBUTED STORAGE</dc:title>
  <dc:creator>user</dc:creator>
  <cp:lastModifiedBy>sur</cp:lastModifiedBy>
  <cp:revision>8</cp:revision>
  <dcterms:modified xsi:type="dcterms:W3CDTF">2020-03-04T07:09:39Z</dcterms:modified>
</cp:coreProperties>
</file>