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JC+8v/jgsGCCDQyEybjVv2A5N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regular.fntdata"/><Relationship Id="rId14" Type="http://schemas.openxmlformats.org/officeDocument/2006/relationships/slide" Target="slides/slide10.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Garamon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2"/>
          <p:cNvGrpSpPr/>
          <p:nvPr/>
        </p:nvGrpSpPr>
        <p:grpSpPr>
          <a:xfrm>
            <a:off x="-16934" y="0"/>
            <a:ext cx="12231160" cy="6856214"/>
            <a:chOff x="-16934" y="0"/>
            <a:chExt cx="12231160" cy="6856214"/>
          </a:xfrm>
        </p:grpSpPr>
        <p:pic>
          <p:nvPicPr>
            <p:cNvPr descr="HD-PanelTitleR1.png" id="18" name="Google Shape;18;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85" name="Shape 85"/>
        <p:cNvGrpSpPr/>
        <p:nvPr/>
      </p:nvGrpSpPr>
      <p:grpSpPr>
        <a:xfrm>
          <a:off x="0" y="0"/>
          <a:ext cx="0" cy="0"/>
          <a:chOff x="0" y="0"/>
          <a:chExt cx="0" cy="0"/>
        </a:xfrm>
      </p:grpSpPr>
      <p:sp>
        <p:nvSpPr>
          <p:cNvPr id="86" name="Google Shape;86;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92" name="Shape 92"/>
        <p:cNvGrpSpPr/>
        <p:nvPr/>
      </p:nvGrpSpPr>
      <p:grpSpPr>
        <a:xfrm>
          <a:off x="0" y="0"/>
          <a:ext cx="0" cy="0"/>
          <a:chOff x="0" y="0"/>
          <a:chExt cx="0" cy="0"/>
        </a:xfrm>
      </p:grpSpPr>
      <p:sp>
        <p:nvSpPr>
          <p:cNvPr id="93" name="Google Shape;93;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8" name="Google Shape;98;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9" name="Shape 99"/>
        <p:cNvGrpSpPr/>
        <p:nvPr/>
      </p:nvGrpSpPr>
      <p:grpSpPr>
        <a:xfrm>
          <a:off x="0" y="0"/>
          <a:ext cx="0" cy="0"/>
          <a:chOff x="0" y="0"/>
          <a:chExt cx="0" cy="0"/>
        </a:xfrm>
      </p:grpSpPr>
      <p:sp>
        <p:nvSpPr>
          <p:cNvPr id="100" name="Google Shape;100;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6" name="Google Shape;106;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07" name="Google Shape;107;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08" name="Google Shape;10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9" name="Shape 109"/>
        <p:cNvGrpSpPr/>
        <p:nvPr/>
      </p:nvGrpSpPr>
      <p:grpSpPr>
        <a:xfrm>
          <a:off x="0" y="0"/>
          <a:ext cx="0" cy="0"/>
          <a:chOff x="0" y="0"/>
          <a:chExt cx="0" cy="0"/>
        </a:xfrm>
      </p:grpSpPr>
      <p:sp>
        <p:nvSpPr>
          <p:cNvPr id="110" name="Google Shape;110;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showMasterSp="0">
  <p:cSld name="Quote Name Card">
    <p:spTree>
      <p:nvGrpSpPr>
        <p:cNvPr id="115" name="Shape 115"/>
        <p:cNvGrpSpPr/>
        <p:nvPr/>
      </p:nvGrpSpPr>
      <p:grpSpPr>
        <a:xfrm>
          <a:off x="0" y="0"/>
          <a:ext cx="0" cy="0"/>
          <a:chOff x="0" y="0"/>
          <a:chExt cx="0" cy="0"/>
        </a:xfrm>
      </p:grpSpPr>
      <p:sp>
        <p:nvSpPr>
          <p:cNvPr id="116" name="Google Shape;116;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2" name="Google Shape;122;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23" name="Google Shape;123;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24" name="Google Shape;124;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showMasterSp="0">
  <p:cSld name="True or False">
    <p:spTree>
      <p:nvGrpSpPr>
        <p:cNvPr id="125" name="Shape 125"/>
        <p:cNvGrpSpPr/>
        <p:nvPr/>
      </p:nvGrpSpPr>
      <p:grpSpPr>
        <a:xfrm>
          <a:off x="0" y="0"/>
          <a:ext cx="0" cy="0"/>
          <a:chOff x="0" y="0"/>
          <a:chExt cx="0" cy="0"/>
        </a:xfrm>
      </p:grpSpPr>
      <p:sp>
        <p:nvSpPr>
          <p:cNvPr id="126" name="Google Shape;126;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2" name="Google Shape;132;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9" name="Google Shape;139;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0" name="Shape 140"/>
        <p:cNvGrpSpPr/>
        <p:nvPr/>
      </p:nvGrpSpPr>
      <p:grpSpPr>
        <a:xfrm>
          <a:off x="0" y="0"/>
          <a:ext cx="0" cy="0"/>
          <a:chOff x="0" y="0"/>
          <a:chExt cx="0" cy="0"/>
        </a:xfrm>
      </p:grpSpPr>
      <p:sp>
        <p:nvSpPr>
          <p:cNvPr id="141" name="Google Shape;141;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6" name="Google Shape;146;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 name="Shape 28"/>
        <p:cNvGrpSpPr/>
        <p:nvPr/>
      </p:nvGrpSpPr>
      <p:grpSpPr>
        <a:xfrm>
          <a:off x="0" y="0"/>
          <a:ext cx="0" cy="0"/>
          <a:chOff x="0" y="0"/>
          <a:chExt cx="0" cy="0"/>
        </a:xfrm>
      </p:grpSpPr>
      <p:cxnSp>
        <p:nvCxnSpPr>
          <p:cNvPr id="29" name="Google Shape;29;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5" name="Shape 35"/>
        <p:cNvGrpSpPr/>
        <p:nvPr/>
      </p:nvGrpSpPr>
      <p:grpSpPr>
        <a:xfrm>
          <a:off x="0" y="0"/>
          <a:ext cx="0" cy="0"/>
          <a:chOff x="0" y="0"/>
          <a:chExt cx="0" cy="0"/>
        </a:xfrm>
      </p:grpSpPr>
      <p:sp>
        <p:nvSpPr>
          <p:cNvPr id="36" name="Google Shape;36;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5" name="Google Shape;45;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cxnSp>
        <p:nvCxnSpPr>
          <p:cNvPr id="47" name="Google Shape;47;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4" name="Shape 54"/>
        <p:cNvGrpSpPr/>
        <p:nvPr/>
      </p:nvGrpSpPr>
      <p:grpSpPr>
        <a:xfrm>
          <a:off x="0" y="0"/>
          <a:ext cx="0" cy="0"/>
          <a:chOff x="0" y="0"/>
          <a:chExt cx="0" cy="0"/>
        </a:xfrm>
      </p:grpSpPr>
      <p:sp>
        <p:nvSpPr>
          <p:cNvPr id="55" name="Google Shape;55;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3" name="Google Shape;63;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7" name="Google Shape;77;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1"/>
          <p:cNvGrpSpPr/>
          <p:nvPr/>
        </p:nvGrpSpPr>
        <p:grpSpPr>
          <a:xfrm>
            <a:off x="-15736" y="0"/>
            <a:ext cx="12229962" cy="6856214"/>
            <a:chOff x="-15736" y="0"/>
            <a:chExt cx="12229962" cy="6856214"/>
          </a:xfrm>
        </p:grpSpPr>
        <p:pic>
          <p:nvPicPr>
            <p:cNvPr descr="HD-PanelContent.png" id="7" name="Google Shape;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524000" y="1289789"/>
            <a:ext cx="9144000" cy="145341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Calibri"/>
              <a:buNone/>
            </a:pPr>
            <a:r>
              <a:rPr b="1" lang="en-IN" sz="3100">
                <a:latin typeface="Calibri"/>
                <a:ea typeface="Calibri"/>
                <a:cs typeface="Calibri"/>
                <a:sym typeface="Calibri"/>
              </a:rPr>
              <a:t>Capstone Project - AIML Online Batch</a:t>
            </a:r>
            <a:br>
              <a:rPr b="1" lang="en-IN" sz="3100">
                <a:latin typeface="Calibri"/>
                <a:ea typeface="Calibri"/>
                <a:cs typeface="Calibri"/>
                <a:sym typeface="Calibri"/>
              </a:rPr>
            </a:br>
            <a:r>
              <a:rPr b="1" lang="en-IN" sz="3100">
                <a:latin typeface="Calibri"/>
                <a:ea typeface="Calibri"/>
                <a:cs typeface="Calibri"/>
                <a:sym typeface="Calibri"/>
              </a:rPr>
              <a:t>2020-2021</a:t>
            </a:r>
            <a:br>
              <a:rPr lang="en-IN" sz="3100">
                <a:latin typeface="Calibri"/>
                <a:ea typeface="Calibri"/>
                <a:cs typeface="Calibri"/>
                <a:sym typeface="Calibri"/>
              </a:rPr>
            </a:br>
            <a:br>
              <a:rPr lang="en-IN" sz="2400">
                <a:latin typeface="Calibri"/>
                <a:ea typeface="Calibri"/>
                <a:cs typeface="Calibri"/>
                <a:sym typeface="Calibri"/>
              </a:rPr>
            </a:br>
            <a:br>
              <a:rPr lang="en-IN" sz="2400">
                <a:latin typeface="Calibri"/>
                <a:ea typeface="Calibri"/>
                <a:cs typeface="Calibri"/>
                <a:sym typeface="Calibri"/>
              </a:rPr>
            </a:br>
            <a:br>
              <a:rPr lang="en-IN" sz="2400">
                <a:latin typeface="Calibri"/>
                <a:ea typeface="Calibri"/>
                <a:cs typeface="Calibri"/>
                <a:sym typeface="Calibri"/>
              </a:rPr>
            </a:br>
            <a:r>
              <a:rPr b="1" lang="en-IN" sz="4400">
                <a:latin typeface="Calibri"/>
                <a:ea typeface="Calibri"/>
                <a:cs typeface="Calibri"/>
                <a:sym typeface="Calibri"/>
              </a:rPr>
              <a:t>Automatic Ticket Assignment</a:t>
            </a:r>
            <a:endParaRPr b="1" sz="3100">
              <a:latin typeface="Calibri"/>
              <a:ea typeface="Calibri"/>
              <a:cs typeface="Calibri"/>
              <a:sym typeface="Calibri"/>
            </a:endParaRPr>
          </a:p>
        </p:txBody>
      </p:sp>
      <p:sp>
        <p:nvSpPr>
          <p:cNvPr id="152" name="Google Shape;152;p1"/>
          <p:cNvSpPr txBox="1"/>
          <p:nvPr>
            <p:ph idx="1" type="subTitle"/>
          </p:nvPr>
        </p:nvSpPr>
        <p:spPr>
          <a:xfrm>
            <a:off x="2464158" y="3587969"/>
            <a:ext cx="7263684" cy="227825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rtl="0" algn="r">
              <a:spcBef>
                <a:spcPts val="0"/>
              </a:spcBef>
              <a:spcAft>
                <a:spcPts val="0"/>
              </a:spcAft>
              <a:buSzPts val="2070"/>
              <a:buNone/>
            </a:pPr>
            <a:r>
              <a:rPr b="1" lang="en-IN" sz="1800">
                <a:latin typeface="Calibri"/>
                <a:ea typeface="Calibri"/>
                <a:cs typeface="Calibri"/>
                <a:sym typeface="Calibri"/>
              </a:rPr>
              <a:t>Prepared By: </a:t>
            </a:r>
            <a:endParaRPr/>
          </a:p>
          <a:p>
            <a:pPr indent="0" lvl="0" marL="0" rtl="0" algn="r">
              <a:spcBef>
                <a:spcPts val="960"/>
              </a:spcBef>
              <a:spcAft>
                <a:spcPts val="0"/>
              </a:spcAft>
              <a:buSzPts val="2070"/>
              <a:buNone/>
            </a:pPr>
            <a:r>
              <a:rPr lang="en-IN" sz="1800">
                <a:latin typeface="Calibri"/>
                <a:ea typeface="Calibri"/>
                <a:cs typeface="Calibri"/>
                <a:sym typeface="Calibri"/>
              </a:rPr>
              <a:t>Krishnaveni Subramoniam </a:t>
            </a:r>
            <a:endParaRPr/>
          </a:p>
          <a:p>
            <a:pPr indent="0" lvl="0" marL="0" rtl="0" algn="r">
              <a:spcBef>
                <a:spcPts val="960"/>
              </a:spcBef>
              <a:spcAft>
                <a:spcPts val="0"/>
              </a:spcAft>
              <a:buSzPts val="2070"/>
              <a:buNone/>
            </a:pPr>
            <a:r>
              <a:rPr lang="en-IN" sz="1800">
                <a:latin typeface="Calibri"/>
                <a:ea typeface="Calibri"/>
                <a:cs typeface="Calibri"/>
                <a:sym typeface="Calibri"/>
              </a:rPr>
              <a:t>Rajalakshmi Raveendran</a:t>
            </a:r>
            <a:endParaRPr sz="1800">
              <a:latin typeface="Calibri"/>
              <a:ea typeface="Calibri"/>
              <a:cs typeface="Calibri"/>
              <a:sym typeface="Calibri"/>
            </a:endParaRPr>
          </a:p>
          <a:p>
            <a:pPr indent="0" lvl="0" marL="0" rtl="0" algn="l">
              <a:spcBef>
                <a:spcPts val="960"/>
              </a:spcBef>
              <a:spcAft>
                <a:spcPts val="0"/>
              </a:spcAft>
              <a:buSzPts val="2070"/>
              <a:buNone/>
            </a:pPr>
            <a:r>
              <a:rPr b="1" lang="en-IN" sz="1800">
                <a:latin typeface="Calibri"/>
                <a:ea typeface="Calibri"/>
                <a:cs typeface="Calibri"/>
                <a:sym typeface="Calibri"/>
              </a:rPr>
              <a:t>Supervised by: 									</a:t>
            </a:r>
            <a:r>
              <a:rPr lang="en-IN" sz="1800">
                <a:latin typeface="Calibri"/>
                <a:ea typeface="Calibri"/>
                <a:cs typeface="Calibri"/>
                <a:sym typeface="Calibri"/>
              </a:rPr>
              <a:t>Saurav Karmakar</a:t>
            </a:r>
            <a:endParaRPr sz="1800">
              <a:latin typeface="Calibri"/>
              <a:ea typeface="Calibri"/>
              <a:cs typeface="Calibri"/>
              <a:sym typeface="Calibri"/>
            </a:endParaRPr>
          </a:p>
          <a:p>
            <a:pPr indent="0" lvl="0" marL="0" rtl="0" algn="l">
              <a:spcBef>
                <a:spcPts val="960"/>
              </a:spcBef>
              <a:spcAft>
                <a:spcPts val="0"/>
              </a:spcAft>
              <a:buSzPts val="2070"/>
              <a:buNone/>
            </a:pPr>
            <a:r>
              <a:rPr lang="en-IN" sz="1800">
                <a:latin typeface="Calibri"/>
                <a:ea typeface="Calibri"/>
                <a:cs typeface="Calibri"/>
                <a:sym typeface="Calibri"/>
              </a:rPr>
              <a:t>Akshay Kumar 									                Shivangi Jain</a:t>
            </a:r>
            <a:endParaRPr/>
          </a:p>
          <a:p>
            <a:pPr indent="0" lvl="0" marL="0" rtl="0" algn="l">
              <a:spcBef>
                <a:spcPts val="960"/>
              </a:spcBef>
              <a:spcAft>
                <a:spcPts val="0"/>
              </a:spcAft>
              <a:buSzPts val="2070"/>
              <a:buNone/>
            </a:pPr>
            <a:r>
              <a:t/>
            </a:r>
            <a:endParaRPr sz="1800">
              <a:latin typeface="Calibri"/>
              <a:ea typeface="Calibri"/>
              <a:cs typeface="Calibri"/>
              <a:sym typeface="Calibri"/>
            </a:endParaRPr>
          </a:p>
          <a:p>
            <a:pPr indent="0" lvl="0" marL="0" rtl="0" algn="l">
              <a:spcBef>
                <a:spcPts val="960"/>
              </a:spcBef>
              <a:spcAft>
                <a:spcPts val="0"/>
              </a:spcAft>
              <a:buSzPts val="2070"/>
              <a:buNone/>
            </a:pPr>
            <a:r>
              <a:t/>
            </a:r>
            <a:endParaRPr b="1" sz="1800">
              <a:latin typeface="Calibri"/>
              <a:ea typeface="Calibri"/>
              <a:cs typeface="Calibri"/>
              <a:sym typeface="Calibri"/>
            </a:endParaRPr>
          </a:p>
          <a:p>
            <a:pPr indent="0" lvl="0" marL="0" rtl="0" algn="l">
              <a:spcBef>
                <a:spcPts val="960"/>
              </a:spcBef>
              <a:spcAft>
                <a:spcPts val="0"/>
              </a:spcAft>
              <a:buSzPts val="2070"/>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0"/>
          <p:cNvSpPr txBox="1"/>
          <p:nvPr>
            <p:ph idx="1" type="body"/>
          </p:nvPr>
        </p:nvSpPr>
        <p:spPr>
          <a:xfrm>
            <a:off x="838200" y="399245"/>
            <a:ext cx="10515600" cy="577771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80"/>
              <a:buNone/>
            </a:pPr>
            <a:r>
              <a:t/>
            </a:r>
            <a:endParaRPr b="1" sz="3200"/>
          </a:p>
          <a:p>
            <a:pPr indent="0" lvl="0" marL="0" rtl="0" algn="ctr">
              <a:spcBef>
                <a:spcPts val="1240"/>
              </a:spcBef>
              <a:spcAft>
                <a:spcPts val="0"/>
              </a:spcAft>
              <a:buSzPts val="3680"/>
              <a:buNone/>
            </a:pPr>
            <a:r>
              <a:rPr b="1" lang="en-IN" sz="3200"/>
              <a:t>Questions ?</a:t>
            </a:r>
            <a:endParaRPr/>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rPr b="1" lang="en-IN" sz="3200"/>
              <a:t>Thank You</a:t>
            </a:r>
            <a:endParaRPr b="1" sz="3200"/>
          </a:p>
          <a:p>
            <a:pPr indent="0" lvl="0" marL="0" rtl="0" algn="ctr">
              <a:spcBef>
                <a:spcPts val="1080"/>
              </a:spcBef>
              <a:spcAft>
                <a:spcPts val="0"/>
              </a:spcAft>
              <a:buSzPts val="2760"/>
              <a:buNone/>
            </a:pPr>
            <a:r>
              <a:t/>
            </a:r>
            <a:endParaRPr/>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960"/>
              </a:spcBef>
              <a:spcAft>
                <a:spcPts val="0"/>
              </a:spcAft>
              <a:buSzPts val="2070"/>
              <a:buNone/>
            </a:pPr>
            <a:r>
              <a:rPr b="1" lang="en-IN" sz="1800"/>
              <a:t>References:</a:t>
            </a:r>
            <a:endParaRPr/>
          </a:p>
          <a:p>
            <a:pPr indent="0" lvl="0" marL="0" rtl="0" algn="l">
              <a:spcBef>
                <a:spcPts val="920"/>
              </a:spcBef>
              <a:spcAft>
                <a:spcPts val="0"/>
              </a:spcAft>
              <a:buSzPts val="1840"/>
              <a:buNone/>
            </a:pPr>
            <a:r>
              <a:rPr lang="en-IN" sz="1600"/>
              <a:t>Application : </a:t>
            </a:r>
            <a:r>
              <a:rPr lang="en-IN" sz="1600">
                <a:solidFill>
                  <a:srgbClr val="22374E"/>
                </a:solidFill>
              </a:rPr>
              <a:t>https://github.com/SauravKarmakar/CapstoneProjectGL/tree/main/application</a:t>
            </a:r>
            <a:endParaRPr/>
          </a:p>
          <a:p>
            <a:pPr indent="0" lvl="0" marL="0" rtl="0" algn="l">
              <a:spcBef>
                <a:spcPts val="920"/>
              </a:spcBef>
              <a:spcAft>
                <a:spcPts val="0"/>
              </a:spcAft>
              <a:buSzPts val="1840"/>
              <a:buNone/>
            </a:pPr>
            <a:r>
              <a:t/>
            </a:r>
            <a:endParaRPr sz="1600">
              <a:solidFill>
                <a:srgbClr val="22374E"/>
              </a:solidFill>
            </a:endParaRPr>
          </a:p>
          <a:p>
            <a:pPr indent="0" lvl="0" marL="0" rtl="0" algn="l">
              <a:spcBef>
                <a:spcPts val="960"/>
              </a:spcBef>
              <a:spcAft>
                <a:spcPts val="0"/>
              </a:spcAft>
              <a:buSzPts val="2070"/>
              <a:buNone/>
            </a:pPr>
            <a:r>
              <a:t/>
            </a:r>
            <a:endParaRPr sz="1800">
              <a:solidFill>
                <a:srgbClr val="22374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
          <p:cNvSpPr txBox="1"/>
          <p:nvPr>
            <p:ph idx="1" type="body"/>
          </p:nvPr>
        </p:nvSpPr>
        <p:spPr>
          <a:xfrm>
            <a:off x="838200" y="360608"/>
            <a:ext cx="10515600" cy="581635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15000"/>
              <a:buNone/>
            </a:pPr>
            <a:r>
              <a:t/>
            </a:r>
            <a:endParaRPr b="1">
              <a:latin typeface="Calibri"/>
              <a:ea typeface="Calibri"/>
              <a:cs typeface="Calibri"/>
              <a:sym typeface="Calibri"/>
            </a:endParaRPr>
          </a:p>
          <a:p>
            <a:pPr indent="0" lvl="0" marL="0" rtl="0" algn="l">
              <a:spcBef>
                <a:spcPts val="1044"/>
              </a:spcBef>
              <a:spcAft>
                <a:spcPts val="0"/>
              </a:spcAft>
              <a:buSzPct val="115000"/>
              <a:buNone/>
            </a:pPr>
            <a:r>
              <a:rPr b="1" lang="en-IN">
                <a:latin typeface="Calibri"/>
                <a:ea typeface="Calibri"/>
                <a:cs typeface="Calibri"/>
                <a:sym typeface="Calibri"/>
              </a:rPr>
              <a:t>Problem Statement: </a:t>
            </a:r>
            <a:endParaRPr/>
          </a:p>
          <a:p>
            <a:pPr indent="0" lvl="0" marL="0" rtl="0" algn="just">
              <a:spcBef>
                <a:spcPts val="970"/>
              </a:spcBef>
              <a:spcAft>
                <a:spcPts val="0"/>
              </a:spcAft>
              <a:buSzPct val="115000"/>
              <a:buNone/>
            </a:pPr>
            <a:r>
              <a:rPr lang="en-IN" sz="2000">
                <a:latin typeface="Calibri"/>
                <a:ea typeface="Calibri"/>
                <a:cs typeface="Calibri"/>
                <a:sym typeface="Calibri"/>
              </a:rPr>
              <a:t>In most of the IT organizations, the assignment of incidents to appropriate IT groups is still a manual process which is time consuming and requires human efforts. That leads to human errors and resource consumption. And, on the other hand, manual assignment increases the response and resolution times which result in user satisfaction deterioration / poor customer service.</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1044"/>
              </a:spcBef>
              <a:spcAft>
                <a:spcPts val="0"/>
              </a:spcAft>
              <a:buSzPct val="115000"/>
              <a:buNone/>
            </a:pPr>
            <a:r>
              <a:rPr b="1" lang="en-IN">
                <a:latin typeface="Calibri"/>
                <a:ea typeface="Calibri"/>
                <a:cs typeface="Calibri"/>
                <a:sym typeface="Calibri"/>
              </a:rPr>
              <a:t>Solution:</a:t>
            </a:r>
            <a:endParaRPr/>
          </a:p>
          <a:p>
            <a:pPr indent="0" lvl="0" marL="0" rtl="0" algn="just">
              <a:spcBef>
                <a:spcPts val="970"/>
              </a:spcBef>
              <a:spcAft>
                <a:spcPts val="0"/>
              </a:spcAft>
              <a:buSzPct val="115000"/>
              <a:buNone/>
            </a:pPr>
            <a:r>
              <a:rPr lang="en-IN" sz="2000">
                <a:latin typeface="Calibri"/>
                <a:ea typeface="Calibri"/>
                <a:cs typeface="Calibri"/>
                <a:sym typeface="Calibri"/>
              </a:rPr>
              <a:t>This capstone project intends to reduce the manual intervention of IT operations/Service desk teams by automating the ticket assignment process . </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1044"/>
              </a:spcBef>
              <a:spcAft>
                <a:spcPts val="0"/>
              </a:spcAft>
              <a:buSzPct val="138000"/>
              <a:buNone/>
            </a:pPr>
            <a:r>
              <a:rPr b="1" lang="en-IN">
                <a:latin typeface="Calibri"/>
                <a:ea typeface="Calibri"/>
                <a:cs typeface="Calibri"/>
                <a:sym typeface="Calibri"/>
              </a:rPr>
              <a:t>Goal:</a:t>
            </a:r>
            <a:endParaRPr b="1" sz="2000">
              <a:latin typeface="Calibri"/>
              <a:ea typeface="Calibri"/>
              <a:cs typeface="Calibri"/>
              <a:sym typeface="Calibri"/>
            </a:endParaRPr>
          </a:p>
          <a:p>
            <a:pPr indent="0" lvl="0" marL="0" rtl="0" algn="just">
              <a:spcBef>
                <a:spcPts val="970"/>
              </a:spcBef>
              <a:spcAft>
                <a:spcPts val="0"/>
              </a:spcAft>
              <a:buSzPct val="115000"/>
              <a:buNone/>
            </a:pPr>
            <a:r>
              <a:rPr lang="en-IN" sz="2000">
                <a:latin typeface="Calibri"/>
                <a:ea typeface="Calibri"/>
                <a:cs typeface="Calibri"/>
                <a:sym typeface="Calibri"/>
              </a:rPr>
              <a:t>The goal here is to create a text classification based ML model that can automatically classify any new tickets by analysing its description to one of the relevant Assignment groups, which could be later integrated to any ITSM tool like Service Now Based on the ticket description.</a:t>
            </a:r>
            <a:endParaRPr/>
          </a:p>
          <a:p>
            <a:pPr indent="0" lvl="0" marL="0" rtl="0" algn="just">
              <a:spcBef>
                <a:spcPts val="970"/>
              </a:spcBef>
              <a:spcAft>
                <a:spcPts val="0"/>
              </a:spcAft>
              <a:buSzPct val="115000"/>
              <a:buNone/>
            </a:pPr>
            <a:r>
              <a:rPr lang="en-IN" sz="2000">
                <a:latin typeface="Calibri"/>
                <a:ea typeface="Calibri"/>
                <a:cs typeface="Calibri"/>
                <a:sym typeface="Calibri"/>
              </a:rPr>
              <a:t>Our model will output the probability of assigning it to one of the 74 Groups.</a:t>
            </a:r>
            <a:endParaRPr/>
          </a:p>
          <a:p>
            <a:pPr indent="0" lvl="0" marL="0" rtl="0" algn="just">
              <a:spcBef>
                <a:spcPts val="970"/>
              </a:spcBef>
              <a:spcAft>
                <a:spcPts val="0"/>
              </a:spcAft>
              <a:buSzPct val="115000"/>
              <a:buNone/>
            </a:pPr>
            <a:r>
              <a:t/>
            </a:r>
            <a:endParaRPr sz="2000">
              <a:latin typeface="Calibri"/>
              <a:ea typeface="Calibri"/>
              <a:cs typeface="Calibri"/>
              <a:sym typeface="Calibri"/>
            </a:endParaRPr>
          </a:p>
          <a:p>
            <a:pPr indent="0" lvl="0" marL="0" rtl="0" algn="just">
              <a:spcBef>
                <a:spcPts val="970"/>
              </a:spcBef>
              <a:spcAft>
                <a:spcPts val="0"/>
              </a:spcAft>
              <a:buSzPct val="11500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3"/>
          <p:cNvSpPr txBox="1"/>
          <p:nvPr>
            <p:ph idx="1" type="body"/>
          </p:nvPr>
        </p:nvSpPr>
        <p:spPr>
          <a:xfrm>
            <a:off x="838200" y="450761"/>
            <a:ext cx="10515600" cy="57262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15000"/>
              <a:buNone/>
            </a:pPr>
            <a:r>
              <a:t/>
            </a:r>
            <a:endParaRPr b="1">
              <a:latin typeface="Calibri"/>
              <a:ea typeface="Calibri"/>
              <a:cs typeface="Calibri"/>
              <a:sym typeface="Calibri"/>
            </a:endParaRPr>
          </a:p>
          <a:p>
            <a:pPr indent="0" lvl="0" marL="0" rtl="0" algn="l">
              <a:spcBef>
                <a:spcPts val="1044"/>
              </a:spcBef>
              <a:spcAft>
                <a:spcPts val="0"/>
              </a:spcAft>
              <a:buSzPct val="115000"/>
              <a:buNone/>
            </a:pPr>
            <a:r>
              <a:rPr b="1" lang="en-IN">
                <a:latin typeface="Calibri"/>
                <a:ea typeface="Calibri"/>
                <a:cs typeface="Calibri"/>
                <a:sym typeface="Calibri"/>
              </a:rPr>
              <a:t>Tools &amp; Technology:</a:t>
            </a:r>
            <a:endParaRPr/>
          </a:p>
          <a:p>
            <a:pPr indent="0" lvl="0" marL="0" rtl="0" algn="l">
              <a:spcBef>
                <a:spcPts val="896"/>
              </a:spcBef>
              <a:spcAft>
                <a:spcPts val="0"/>
              </a:spcAft>
              <a:buSzPct val="115000"/>
              <a:buNone/>
            </a:pPr>
            <a:r>
              <a:t/>
            </a:r>
            <a:endParaRPr b="1" sz="1600">
              <a:latin typeface="Calibri"/>
              <a:ea typeface="Calibri"/>
              <a:cs typeface="Calibri"/>
              <a:sym typeface="Calibri"/>
            </a:endParaRPr>
          </a:p>
          <a:p>
            <a:pPr indent="-285750" lvl="0" marL="285750" rtl="0" algn="l">
              <a:spcBef>
                <a:spcPts val="970"/>
              </a:spcBef>
              <a:spcAft>
                <a:spcPts val="0"/>
              </a:spcAft>
              <a:buSzPct val="115000"/>
              <a:buChar char="•"/>
            </a:pPr>
            <a:r>
              <a:rPr lang="en-IN" sz="2000">
                <a:latin typeface="Calibri"/>
                <a:ea typeface="Calibri"/>
                <a:cs typeface="Calibri"/>
                <a:sym typeface="Calibri"/>
              </a:rPr>
              <a:t>Exploratory Data Analysis</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Machine learning </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Deep Learning</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Natural Language Processing</a:t>
            </a:r>
            <a:endParaRPr/>
          </a:p>
          <a:p>
            <a:pPr indent="-285750" lvl="0" marL="285750" rtl="0" algn="l">
              <a:spcBef>
                <a:spcPts val="970"/>
              </a:spcBef>
              <a:spcAft>
                <a:spcPts val="0"/>
              </a:spcAft>
              <a:buSzPct val="115000"/>
              <a:buChar char="•"/>
            </a:pPr>
            <a:r>
              <a:rPr lang="en-IN" sz="2000">
                <a:latin typeface="Calibri"/>
                <a:ea typeface="Calibri"/>
                <a:cs typeface="Calibri"/>
                <a:sym typeface="Calibri"/>
              </a:rPr>
              <a:t>Dimensionality Reduction Techniques</a:t>
            </a:r>
            <a:endParaRPr/>
          </a:p>
          <a:p>
            <a:pPr indent="0" lvl="0" marL="0" rtl="0" algn="l">
              <a:spcBef>
                <a:spcPts val="1044"/>
              </a:spcBef>
              <a:spcAft>
                <a:spcPts val="0"/>
              </a:spcAft>
              <a:buSzPct val="115000"/>
              <a:buNone/>
            </a:pPr>
            <a:r>
              <a:t/>
            </a:r>
            <a:endParaRPr b="1" sz="2400">
              <a:latin typeface="Calibri"/>
              <a:ea typeface="Calibri"/>
              <a:cs typeface="Calibri"/>
              <a:sym typeface="Calibri"/>
            </a:endParaRPr>
          </a:p>
          <a:p>
            <a:pPr indent="0" lvl="0" marL="0" rtl="0" algn="l">
              <a:spcBef>
                <a:spcPts val="1044"/>
              </a:spcBef>
              <a:spcAft>
                <a:spcPts val="0"/>
              </a:spcAft>
              <a:buSzPct val="115000"/>
              <a:buNone/>
            </a:pPr>
            <a:r>
              <a:rPr b="1" lang="en-IN" sz="2400">
                <a:latin typeface="Calibri"/>
                <a:ea typeface="Calibri"/>
                <a:cs typeface="Calibri"/>
                <a:sym typeface="Calibri"/>
              </a:rPr>
              <a:t>Libraries:</a:t>
            </a:r>
            <a:r>
              <a:rPr lang="en-IN">
                <a:latin typeface="Calibri"/>
                <a:ea typeface="Calibri"/>
                <a:cs typeface="Calibri"/>
                <a:sym typeface="Calibri"/>
              </a:rPr>
              <a:t> </a:t>
            </a:r>
            <a:endParaRPr/>
          </a:p>
          <a:p>
            <a:pPr indent="0" lvl="0" marL="0" rtl="0" algn="l">
              <a:spcBef>
                <a:spcPts val="970"/>
              </a:spcBef>
              <a:spcAft>
                <a:spcPts val="0"/>
              </a:spcAft>
              <a:buSzPct val="115000"/>
              <a:buNone/>
            </a:pPr>
            <a:r>
              <a:rPr lang="en-IN" sz="2000">
                <a:latin typeface="Calibri"/>
                <a:ea typeface="Calibri"/>
                <a:cs typeface="Calibri"/>
                <a:sym typeface="Calibri"/>
              </a:rPr>
              <a:t>Numpy, Pandas, Seaborn, Matplotlib, Scikit learn, NLTK, Tensorflow, Keras, Langdetect, Googletrans.</a:t>
            </a:r>
            <a:endParaRPr/>
          </a:p>
          <a:p>
            <a:pPr indent="0" lvl="0" marL="0" rtl="0" algn="l">
              <a:spcBef>
                <a:spcPts val="970"/>
              </a:spcBef>
              <a:spcAft>
                <a:spcPts val="0"/>
              </a:spcAft>
              <a:buSzPct val="115000"/>
              <a:buNone/>
            </a:pPr>
            <a:r>
              <a:t/>
            </a:r>
            <a:endParaRPr sz="2000">
              <a:latin typeface="Calibri"/>
              <a:ea typeface="Calibri"/>
              <a:cs typeface="Calibri"/>
              <a:sym typeface="Calibri"/>
            </a:endParaRPr>
          </a:p>
          <a:p>
            <a:pPr indent="0" lvl="0" marL="0" rtl="0" algn="l">
              <a:spcBef>
                <a:spcPts val="1044"/>
              </a:spcBef>
              <a:spcAft>
                <a:spcPts val="0"/>
              </a:spcAft>
              <a:buSzPct val="115000"/>
              <a:buNone/>
            </a:pPr>
            <a:r>
              <a:rPr b="1" lang="en-IN" sz="2400">
                <a:latin typeface="Calibri"/>
                <a:ea typeface="Calibri"/>
                <a:cs typeface="Calibri"/>
                <a:sym typeface="Calibri"/>
              </a:rPr>
              <a:t>Algorithms:</a:t>
            </a:r>
            <a:r>
              <a:rPr lang="en-IN">
                <a:latin typeface="Calibri"/>
                <a:ea typeface="Calibri"/>
                <a:cs typeface="Calibri"/>
                <a:sym typeface="Calibri"/>
              </a:rPr>
              <a:t> </a:t>
            </a:r>
            <a:endParaRPr/>
          </a:p>
          <a:p>
            <a:pPr indent="0" lvl="0" marL="0" rtl="0" algn="l">
              <a:spcBef>
                <a:spcPts val="970"/>
              </a:spcBef>
              <a:spcAft>
                <a:spcPts val="0"/>
              </a:spcAft>
              <a:buSzPct val="115000"/>
              <a:buNone/>
            </a:pPr>
            <a:r>
              <a:rPr lang="en-IN" sz="2000">
                <a:latin typeface="Calibri"/>
                <a:ea typeface="Calibri"/>
                <a:cs typeface="Calibri"/>
                <a:sym typeface="Calibri"/>
              </a:rPr>
              <a:t>Logistic Regression, SVM, Multinomial NB, Randomforest classifier, XGBoost.</a:t>
            </a:r>
            <a:endParaRPr/>
          </a:p>
          <a:p>
            <a:pPr indent="-123634" lvl="0" marL="285750" rtl="0" algn="l">
              <a:spcBef>
                <a:spcPts val="1044"/>
              </a:spcBef>
              <a:spcAft>
                <a:spcPts val="0"/>
              </a:spcAft>
              <a:buSzPct val="115000"/>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pic>
        <p:nvPicPr>
          <p:cNvPr id="167" name="Google Shape;167;p4"/>
          <p:cNvPicPr preferRelativeResize="0"/>
          <p:nvPr>
            <p:ph idx="1" type="body"/>
          </p:nvPr>
        </p:nvPicPr>
        <p:blipFill rotWithShape="1">
          <a:blip r:embed="rId3">
            <a:alphaModFix/>
          </a:blip>
          <a:srcRect b="0" l="0" r="0" t="0"/>
          <a:stretch/>
        </p:blipFill>
        <p:spPr>
          <a:xfrm>
            <a:off x="5821251" y="1107584"/>
            <a:ext cx="5618442" cy="4558909"/>
          </a:xfrm>
          <a:prstGeom prst="rect">
            <a:avLst/>
          </a:prstGeom>
          <a:noFill/>
          <a:ln>
            <a:noFill/>
          </a:ln>
        </p:spPr>
      </p:pic>
      <p:pic>
        <p:nvPicPr>
          <p:cNvPr id="168" name="Google Shape;168;p4"/>
          <p:cNvPicPr preferRelativeResize="0"/>
          <p:nvPr/>
        </p:nvPicPr>
        <p:blipFill rotWithShape="1">
          <a:blip r:embed="rId4">
            <a:alphaModFix/>
          </a:blip>
          <a:srcRect b="0" l="0" r="0" t="0"/>
          <a:stretch/>
        </p:blipFill>
        <p:spPr>
          <a:xfrm>
            <a:off x="1102351" y="2215167"/>
            <a:ext cx="3069857" cy="2807796"/>
          </a:xfrm>
          <a:prstGeom prst="rect">
            <a:avLst/>
          </a:prstGeom>
          <a:noFill/>
          <a:ln>
            <a:noFill/>
          </a:ln>
        </p:spPr>
      </p:pic>
      <p:sp>
        <p:nvSpPr>
          <p:cNvPr id="169" name="Google Shape;169;p4"/>
          <p:cNvSpPr txBox="1"/>
          <p:nvPr/>
        </p:nvSpPr>
        <p:spPr>
          <a:xfrm>
            <a:off x="1102351" y="507419"/>
            <a:ext cx="932953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chemeClr val="dk1"/>
                </a:solidFill>
                <a:latin typeface="Calibri"/>
                <a:ea typeface="Calibri"/>
                <a:cs typeface="Calibri"/>
                <a:sym typeface="Calibri"/>
              </a:rPr>
              <a:t>Distribution of tickets in dataset based on assignment groups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br>
              <a:rPr lang="en-IN"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
        <p:nvSpPr>
          <p:cNvPr id="170" name="Google Shape;170;p4"/>
          <p:cNvSpPr txBox="1"/>
          <p:nvPr/>
        </p:nvSpPr>
        <p:spPr>
          <a:xfrm>
            <a:off x="605307" y="5821251"/>
            <a:ext cx="10451899" cy="1323439"/>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rPr b="1" lang="en-IN" sz="2000">
                <a:solidFill>
                  <a:schemeClr val="dk1"/>
                </a:solidFill>
                <a:latin typeface="Calibri"/>
                <a:ea typeface="Calibri"/>
                <a:cs typeface="Calibri"/>
                <a:sym typeface="Calibri"/>
              </a:rPr>
              <a:t>Details about the data and dataset files are from the below link:</a:t>
            </a:r>
            <a:endParaRPr b="1" sz="2000">
              <a:solidFill>
                <a:schemeClr val="dk1"/>
              </a:solidFill>
              <a:latin typeface="Calibri"/>
              <a:ea typeface="Calibri"/>
              <a:cs typeface="Calibri"/>
              <a:sym typeface="Calibri"/>
            </a:endParaRPr>
          </a:p>
          <a:p>
            <a:pPr indent="0" lvl="0" marL="457200" marR="0" rtl="0" algn="just">
              <a:spcBef>
                <a:spcPts val="0"/>
              </a:spcBef>
              <a:spcAft>
                <a:spcPts val="0"/>
              </a:spcAft>
              <a:buNone/>
            </a:pPr>
            <a:r>
              <a:rPr lang="en-IN" sz="2000">
                <a:solidFill>
                  <a:schemeClr val="dk1"/>
                </a:solidFill>
                <a:latin typeface="Calibri"/>
                <a:ea typeface="Calibri"/>
                <a:cs typeface="Calibri"/>
                <a:sym typeface="Calibri"/>
              </a:rPr>
              <a:t>https://drive.google.com/open?id=1OZNJm81JXucV3HmZroMq6qCT2m7ez7IJ</a:t>
            </a:r>
            <a:endParaRPr/>
          </a:p>
          <a:p>
            <a:pPr indent="0" lvl="0" marL="0" marR="0" rtl="0" algn="l">
              <a:spcBef>
                <a:spcPts val="0"/>
              </a:spcBef>
              <a:spcAft>
                <a:spcPts val="0"/>
              </a:spcAft>
              <a:buNone/>
            </a:pPr>
            <a:br>
              <a:rPr lang="en-IN"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5"/>
          <p:cNvSpPr txBox="1"/>
          <p:nvPr>
            <p:ph idx="1" type="body"/>
          </p:nvPr>
        </p:nvSpPr>
        <p:spPr>
          <a:xfrm>
            <a:off x="838200" y="476518"/>
            <a:ext cx="10515600" cy="570044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15000"/>
              <a:buNone/>
            </a:pPr>
            <a:r>
              <a:rPr b="1" lang="en-IN">
                <a:latin typeface="Calibri"/>
                <a:ea typeface="Calibri"/>
                <a:cs typeface="Calibri"/>
                <a:sym typeface="Calibri"/>
              </a:rPr>
              <a:t>Benchmark model:</a:t>
            </a:r>
            <a:endParaRPr b="1">
              <a:latin typeface="Calibri"/>
              <a:ea typeface="Calibri"/>
              <a:cs typeface="Calibri"/>
              <a:sym typeface="Calibri"/>
            </a:endParaRPr>
          </a:p>
          <a:p>
            <a:pPr indent="0" lvl="0" marL="0" rtl="0" algn="just">
              <a:spcBef>
                <a:spcPts val="970"/>
              </a:spcBef>
              <a:spcAft>
                <a:spcPts val="0"/>
              </a:spcAft>
              <a:buSzPct val="115000"/>
              <a:buNone/>
            </a:pPr>
            <a:r>
              <a:rPr lang="en-IN" sz="2000">
                <a:latin typeface="Calibri"/>
                <a:ea typeface="Calibri"/>
                <a:cs typeface="Calibri"/>
                <a:sym typeface="Calibri"/>
              </a:rPr>
              <a:t>We have used the traditional Machine Learning Classification Models Logistic Regression, Multinomial NB, Random Forest, SVC and XGBoost Classifier whose accuracy is as below in Fig.1.</a:t>
            </a:r>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rPr lang="en-IN">
                <a:latin typeface="Calibri"/>
                <a:ea typeface="Calibri"/>
                <a:cs typeface="Calibri"/>
                <a:sym typeface="Calibri"/>
              </a:rPr>
              <a:t> </a:t>
            </a:r>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a:p>
            <a:pPr indent="0" lvl="0" marL="0" rtl="0" algn="l">
              <a:spcBef>
                <a:spcPts val="933"/>
              </a:spcBef>
              <a:spcAft>
                <a:spcPts val="0"/>
              </a:spcAft>
              <a:buSzPct val="115000"/>
              <a:buNone/>
            </a:pPr>
            <a:r>
              <a:rPr lang="en-IN" sz="1800">
                <a:latin typeface="Calibri"/>
                <a:ea typeface="Calibri"/>
                <a:cs typeface="Calibri"/>
                <a:sym typeface="Calibri"/>
              </a:rPr>
              <a:t>		</a:t>
            </a:r>
            <a:endParaRPr/>
          </a:p>
          <a:p>
            <a:pPr indent="0" lvl="0" marL="0" rtl="0" algn="l">
              <a:spcBef>
                <a:spcPts val="933"/>
              </a:spcBef>
              <a:spcAft>
                <a:spcPts val="0"/>
              </a:spcAft>
              <a:buSzPct val="115000"/>
              <a:buNone/>
            </a:pPr>
            <a:r>
              <a:rPr lang="en-IN" sz="1800">
                <a:latin typeface="Calibri"/>
                <a:ea typeface="Calibri"/>
                <a:cs typeface="Calibri"/>
                <a:sym typeface="Calibri"/>
              </a:rPr>
              <a:t>		                     Fig.1											Fig.2</a:t>
            </a:r>
            <a:endParaRPr/>
          </a:p>
          <a:p>
            <a:pPr indent="0" lvl="0" marL="0" rtl="0" algn="just">
              <a:spcBef>
                <a:spcPts val="970"/>
              </a:spcBef>
              <a:spcAft>
                <a:spcPts val="0"/>
              </a:spcAft>
              <a:buSzPct val="115000"/>
              <a:buNone/>
            </a:pPr>
            <a:r>
              <a:rPr lang="en-IN" sz="2000">
                <a:latin typeface="Calibri"/>
                <a:ea typeface="Calibri"/>
                <a:cs typeface="Calibri"/>
                <a:sym typeface="Calibri"/>
              </a:rPr>
              <a:t>From the above Fig.1 the accuracy we got is seen less and Hence, we proceed with hyper-tuning of the data for a better accuracy as in Fig.2.</a:t>
            </a:r>
            <a:endParaRPr/>
          </a:p>
          <a:p>
            <a:pPr indent="0" lvl="0" marL="0" rtl="0" algn="just">
              <a:spcBef>
                <a:spcPts val="1044"/>
              </a:spcBef>
              <a:spcAft>
                <a:spcPts val="0"/>
              </a:spcAft>
              <a:buSzPct val="115000"/>
              <a:buNone/>
            </a:pPr>
            <a:r>
              <a:rPr b="1" lang="en-IN" sz="2400">
                <a:latin typeface="Calibri"/>
                <a:ea typeface="Calibri"/>
                <a:cs typeface="Calibri"/>
                <a:sym typeface="Calibri"/>
              </a:rPr>
              <a:t>Inference:</a:t>
            </a:r>
            <a:r>
              <a:rPr lang="en-IN" sz="2000">
                <a:latin typeface="Calibri"/>
                <a:ea typeface="Calibri"/>
                <a:cs typeface="Calibri"/>
                <a:sym typeface="Calibri"/>
              </a:rPr>
              <a:t> </a:t>
            </a:r>
            <a:endParaRPr/>
          </a:p>
          <a:p>
            <a:pPr indent="0" lvl="0" marL="0" rtl="0" algn="just">
              <a:spcBef>
                <a:spcPts val="970"/>
              </a:spcBef>
              <a:spcAft>
                <a:spcPts val="0"/>
              </a:spcAft>
              <a:buSzPct val="115000"/>
              <a:buNone/>
            </a:pPr>
            <a:r>
              <a:rPr lang="en-IN" sz="2000">
                <a:latin typeface="Calibri"/>
                <a:ea typeface="Calibri"/>
                <a:cs typeface="Calibri"/>
                <a:sym typeface="Calibri"/>
              </a:rPr>
              <a:t>After hyper parameter tuning though, we are get less accuracy due to imbalanced dataset, we use the Random oversampling technique.</a:t>
            </a:r>
            <a:endParaRPr sz="2000">
              <a:latin typeface="Calibri"/>
              <a:ea typeface="Calibri"/>
              <a:cs typeface="Calibri"/>
              <a:sym typeface="Calibri"/>
            </a:endParaRPr>
          </a:p>
          <a:p>
            <a:pPr indent="0" lvl="0" marL="0" rtl="0" algn="l">
              <a:spcBef>
                <a:spcPts val="970"/>
              </a:spcBef>
              <a:spcAft>
                <a:spcPts val="0"/>
              </a:spcAft>
              <a:buSzPct val="115000"/>
              <a:buNone/>
            </a:pPr>
            <a:r>
              <a:t/>
            </a:r>
            <a:endParaRPr sz="2000">
              <a:latin typeface="Calibri"/>
              <a:ea typeface="Calibri"/>
              <a:cs typeface="Calibri"/>
              <a:sym typeface="Calibri"/>
            </a:endParaRPr>
          </a:p>
          <a:p>
            <a:pPr indent="0" lvl="0" marL="0" rtl="0" algn="l">
              <a:spcBef>
                <a:spcPts val="1044"/>
              </a:spcBef>
              <a:spcAft>
                <a:spcPts val="0"/>
              </a:spcAft>
              <a:buSzPct val="115000"/>
              <a:buNone/>
            </a:pPr>
            <a:r>
              <a:t/>
            </a:r>
            <a:endParaRPr>
              <a:latin typeface="Calibri"/>
              <a:ea typeface="Calibri"/>
              <a:cs typeface="Calibri"/>
              <a:sym typeface="Calibri"/>
            </a:endParaRPr>
          </a:p>
        </p:txBody>
      </p:sp>
      <p:pic>
        <p:nvPicPr>
          <p:cNvPr id="176" name="Google Shape;176;p5"/>
          <p:cNvPicPr preferRelativeResize="0"/>
          <p:nvPr/>
        </p:nvPicPr>
        <p:blipFill rotWithShape="1">
          <a:blip r:embed="rId3">
            <a:alphaModFix/>
          </a:blip>
          <a:srcRect b="0" l="0" r="0" t="0"/>
          <a:stretch/>
        </p:blipFill>
        <p:spPr>
          <a:xfrm>
            <a:off x="1619633" y="1636237"/>
            <a:ext cx="3567333" cy="2182645"/>
          </a:xfrm>
          <a:prstGeom prst="rect">
            <a:avLst/>
          </a:prstGeom>
          <a:noFill/>
          <a:ln>
            <a:noFill/>
          </a:ln>
        </p:spPr>
      </p:pic>
      <p:pic>
        <p:nvPicPr>
          <p:cNvPr id="177" name="Google Shape;177;p5"/>
          <p:cNvPicPr preferRelativeResize="0"/>
          <p:nvPr/>
        </p:nvPicPr>
        <p:blipFill rotWithShape="1">
          <a:blip r:embed="rId4">
            <a:alphaModFix/>
          </a:blip>
          <a:srcRect b="0" l="0" r="0" t="0"/>
          <a:stretch/>
        </p:blipFill>
        <p:spPr>
          <a:xfrm>
            <a:off x="6657901" y="1636237"/>
            <a:ext cx="3905165" cy="21826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6"/>
          <p:cNvSpPr txBox="1"/>
          <p:nvPr>
            <p:ph idx="1" type="body"/>
          </p:nvPr>
        </p:nvSpPr>
        <p:spPr>
          <a:xfrm>
            <a:off x="422031" y="231819"/>
            <a:ext cx="11282289" cy="650383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115000"/>
              <a:buNone/>
            </a:pPr>
            <a:r>
              <a:rPr b="1" lang="en-IN" sz="2800">
                <a:latin typeface="Calibri"/>
                <a:ea typeface="Calibri"/>
                <a:cs typeface="Calibri"/>
                <a:sym typeface="Calibri"/>
              </a:rPr>
              <a:t>Handling Class imbalance:</a:t>
            </a:r>
            <a:endParaRPr b="1" sz="2800">
              <a:latin typeface="Calibri"/>
              <a:ea typeface="Calibri"/>
              <a:cs typeface="Calibri"/>
              <a:sym typeface="Calibri"/>
            </a:endParaRPr>
          </a:p>
          <a:p>
            <a:pPr indent="0" lvl="0" marL="0" rtl="0" algn="just">
              <a:spcBef>
                <a:spcPts val="987"/>
              </a:spcBef>
              <a:spcAft>
                <a:spcPts val="0"/>
              </a:spcAft>
              <a:buSzPct val="115000"/>
              <a:buNone/>
            </a:pPr>
            <a:r>
              <a:rPr lang="en-IN" sz="2500">
                <a:latin typeface="Calibri"/>
                <a:ea typeface="Calibri"/>
                <a:cs typeface="Calibri"/>
                <a:sym typeface="Calibri"/>
              </a:rPr>
              <a:t>Random oversampling involves randomly selecting examples from the minority class, with replacement and adding them to the training dataset.</a:t>
            </a:r>
            <a:endParaRPr/>
          </a:p>
          <a:p>
            <a:pPr indent="0" lvl="0" marL="0" rtl="0" algn="l">
              <a:spcBef>
                <a:spcPts val="941"/>
              </a:spcBef>
              <a:spcAft>
                <a:spcPts val="0"/>
              </a:spcAft>
              <a:buSzPct val="115000"/>
              <a:buNone/>
            </a:pPr>
            <a:r>
              <a:rPr lang="en-IN" sz="2200">
                <a:latin typeface="Calibri"/>
                <a:ea typeface="Calibri"/>
                <a:cs typeface="Calibri"/>
                <a:sym typeface="Calibri"/>
              </a:rPr>
              <a:t> </a:t>
            </a:r>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87"/>
              </a:spcBef>
              <a:spcAft>
                <a:spcPts val="0"/>
              </a:spcAft>
              <a:buSzPct val="115000"/>
              <a:buNone/>
            </a:pPr>
            <a:r>
              <a:rPr lang="en-IN" sz="2500">
                <a:latin typeface="Calibri"/>
                <a:ea typeface="Calibri"/>
                <a:cs typeface="Calibri"/>
                <a:sym typeface="Calibri"/>
              </a:rPr>
              <a:t>Below are the accuracies we have got after using random oversampling technique.</a:t>
            </a:r>
            <a:endParaRPr/>
          </a:p>
          <a:p>
            <a:pPr indent="0" lvl="0" marL="0" rtl="0" algn="l">
              <a:spcBef>
                <a:spcPts val="987"/>
              </a:spcBef>
              <a:spcAft>
                <a:spcPts val="0"/>
              </a:spcAft>
              <a:buSzPct val="115000"/>
              <a:buNone/>
            </a:pPr>
            <a:r>
              <a:t/>
            </a:r>
            <a:endParaRPr sz="25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rPr lang="en-IN" sz="2200">
                <a:latin typeface="Calibri"/>
                <a:ea typeface="Calibri"/>
                <a:cs typeface="Calibri"/>
                <a:sym typeface="Calibri"/>
              </a:rPr>
              <a:t> </a:t>
            </a:r>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a:p>
            <a:pPr indent="0" lvl="0" marL="0" rtl="0" algn="just">
              <a:spcBef>
                <a:spcPts val="987"/>
              </a:spcBef>
              <a:spcAft>
                <a:spcPts val="0"/>
              </a:spcAft>
              <a:buSzPct val="115000"/>
              <a:buNone/>
            </a:pPr>
            <a:r>
              <a:rPr lang="en-IN" sz="2500">
                <a:latin typeface="Calibri"/>
                <a:ea typeface="Calibri"/>
                <a:cs typeface="Calibri"/>
                <a:sym typeface="Calibri"/>
              </a:rPr>
              <a:t>Where, we can see the accuracies improved drastically after handling imbalance. Thus, we are able to achieve 93.8% accuracy for Random forest classifier and therefore we decide to take this model further in our Model.</a:t>
            </a:r>
            <a:endParaRPr sz="2500">
              <a:latin typeface="Calibri"/>
              <a:ea typeface="Calibri"/>
              <a:cs typeface="Calibri"/>
              <a:sym typeface="Calibri"/>
            </a:endParaRPr>
          </a:p>
          <a:p>
            <a:pPr indent="0" lvl="0" marL="0" rtl="0" algn="l">
              <a:spcBef>
                <a:spcPts val="941"/>
              </a:spcBef>
              <a:spcAft>
                <a:spcPts val="0"/>
              </a:spcAft>
              <a:buSzPct val="115000"/>
              <a:buNone/>
            </a:pPr>
            <a:r>
              <a:t/>
            </a:r>
            <a:endParaRPr sz="2200">
              <a:latin typeface="Calibri"/>
              <a:ea typeface="Calibri"/>
              <a:cs typeface="Calibri"/>
              <a:sym typeface="Calibri"/>
            </a:endParaRPr>
          </a:p>
        </p:txBody>
      </p:sp>
      <p:pic>
        <p:nvPicPr>
          <p:cNvPr descr="Chart, diagram&#10;&#10;Description automatically generated" id="183" name="Google Shape;183;p6"/>
          <p:cNvPicPr preferRelativeResize="0"/>
          <p:nvPr/>
        </p:nvPicPr>
        <p:blipFill rotWithShape="1">
          <a:blip r:embed="rId3">
            <a:alphaModFix/>
          </a:blip>
          <a:srcRect b="0" l="0" r="0" t="0"/>
          <a:stretch/>
        </p:blipFill>
        <p:spPr>
          <a:xfrm>
            <a:off x="2716772" y="1270847"/>
            <a:ext cx="6246452" cy="1734580"/>
          </a:xfrm>
          <a:prstGeom prst="rect">
            <a:avLst/>
          </a:prstGeom>
          <a:noFill/>
          <a:ln>
            <a:noFill/>
          </a:ln>
        </p:spPr>
      </p:pic>
      <p:pic>
        <p:nvPicPr>
          <p:cNvPr id="184" name="Google Shape;184;p6"/>
          <p:cNvPicPr preferRelativeResize="0"/>
          <p:nvPr/>
        </p:nvPicPr>
        <p:blipFill rotWithShape="1">
          <a:blip r:embed="rId4">
            <a:alphaModFix/>
          </a:blip>
          <a:srcRect b="0" l="0" r="0" t="0"/>
          <a:stretch/>
        </p:blipFill>
        <p:spPr>
          <a:xfrm>
            <a:off x="3137100" y="3629901"/>
            <a:ext cx="5050900" cy="179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idx="4294967295" type="body"/>
          </p:nvPr>
        </p:nvSpPr>
        <p:spPr>
          <a:xfrm>
            <a:off x="914400" y="482870"/>
            <a:ext cx="10515600" cy="5778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t/>
            </a:r>
            <a:endParaRPr/>
          </a:p>
          <a:p>
            <a:pPr indent="0" lvl="0" marL="0" rtl="0" algn="ctr">
              <a:spcBef>
                <a:spcPts val="1080"/>
              </a:spcBef>
              <a:spcAft>
                <a:spcPts val="0"/>
              </a:spcAft>
              <a:buSzPts val="2760"/>
              <a:buNone/>
            </a:pPr>
            <a:r>
              <a:t/>
            </a:r>
            <a:endParaRPr/>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t/>
            </a:r>
            <a:endParaRPr b="1" sz="3200"/>
          </a:p>
          <a:p>
            <a:pPr indent="0" lvl="0" marL="0" rtl="0" algn="ctr">
              <a:spcBef>
                <a:spcPts val="1240"/>
              </a:spcBef>
              <a:spcAft>
                <a:spcPts val="0"/>
              </a:spcAft>
              <a:buSzPts val="3680"/>
              <a:buNone/>
            </a:pPr>
            <a:r>
              <a:t/>
            </a:r>
            <a:endParaRPr b="1" sz="3200"/>
          </a:p>
          <a:p>
            <a:pPr indent="0" lvl="0" marL="0" rtl="0" algn="ctr">
              <a:spcBef>
                <a:spcPts val="1080"/>
              </a:spcBef>
              <a:spcAft>
                <a:spcPts val="0"/>
              </a:spcAft>
              <a:buSzPts val="2760"/>
              <a:buNone/>
            </a:pPr>
            <a:r>
              <a:t/>
            </a:r>
            <a:endParaRPr/>
          </a:p>
        </p:txBody>
      </p:sp>
      <p:sp>
        <p:nvSpPr>
          <p:cNvPr id="190" name="Google Shape;190;p7"/>
          <p:cNvSpPr txBox="1"/>
          <p:nvPr/>
        </p:nvSpPr>
        <p:spPr>
          <a:xfrm>
            <a:off x="451282" y="342193"/>
            <a:ext cx="112389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600">
                <a:solidFill>
                  <a:schemeClr val="dk1"/>
                </a:solidFill>
                <a:latin typeface="Calibri"/>
                <a:ea typeface="Calibri"/>
                <a:cs typeface="Calibri"/>
                <a:sym typeface="Calibri"/>
              </a:rPr>
              <a:t>Cloud Application Model Implication: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On understanding the problem statement, the major issue of existing ticket system is 25% tickets are wrongly assigned resulting in re-assigning and missing SLA. Therefore, additional effort is applied to re-assigning the ticket.</a:t>
            </a:r>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IN" sz="1900">
                <a:solidFill>
                  <a:schemeClr val="dk1"/>
                </a:solidFill>
                <a:latin typeface="Calibri"/>
                <a:ea typeface="Calibri"/>
                <a:cs typeface="Calibri"/>
                <a:sym typeface="Calibri"/>
              </a:rPr>
              <a:t>Thus, to cater this problem with the help of ML/AI-Natural language processing, the existing ticket assignment data is pre-processed by exploratory data analysis where Regex, Text cleaning, Word computation and NLP techniques are applied to construct the models that can accurately predict re-assigning of tickets. For example: Fast-text, Bidirectional LSTM, Naïve Bayes, SVM and Random Forest.</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br>
              <a:rPr lang="en-IN" sz="1900">
                <a:solidFill>
                  <a:schemeClr val="dk1"/>
                </a:solidFill>
                <a:latin typeface="Calibri"/>
                <a:ea typeface="Calibri"/>
                <a:cs typeface="Calibri"/>
                <a:sym typeface="Calibri"/>
              </a:rPr>
            </a:br>
            <a:r>
              <a:rPr lang="en-IN" sz="1900">
                <a:solidFill>
                  <a:schemeClr val="dk1"/>
                </a:solidFill>
                <a:latin typeface="Calibri"/>
                <a:ea typeface="Calibri"/>
                <a:cs typeface="Calibri"/>
                <a:sym typeface="Calibri"/>
              </a:rPr>
              <a:t>On the basis of better precision, recall and accuracy the </a:t>
            </a:r>
            <a:r>
              <a:rPr lang="en-IN" sz="1900">
                <a:solidFill>
                  <a:schemeClr val="dk1"/>
                </a:solidFill>
                <a:latin typeface="Calibri"/>
                <a:ea typeface="Calibri"/>
                <a:cs typeface="Calibri"/>
                <a:sym typeface="Calibri"/>
              </a:rPr>
              <a:t>two </a:t>
            </a:r>
            <a:r>
              <a:rPr lang="en-IN" sz="1900">
                <a:solidFill>
                  <a:schemeClr val="dk1"/>
                </a:solidFill>
                <a:latin typeface="Calibri"/>
                <a:ea typeface="Calibri"/>
                <a:cs typeface="Calibri"/>
                <a:sym typeface="Calibri"/>
              </a:rPr>
              <a:t>model’s Bidirectional LSTM and Fast-Text are used to further improve the Accuracy by applying hyper parameter tuning that finally shows the accuracy for Bidirectional LSTM as </a:t>
            </a:r>
            <a:r>
              <a:rPr b="1" lang="en-IN" sz="1900">
                <a:solidFill>
                  <a:schemeClr val="dk1"/>
                </a:solidFill>
                <a:latin typeface="Calibri"/>
                <a:ea typeface="Calibri"/>
                <a:cs typeface="Calibri"/>
                <a:sym typeface="Calibri"/>
              </a:rPr>
              <a:t>80 </a:t>
            </a:r>
            <a:r>
              <a:rPr b="1" lang="en-IN" sz="1900">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and Fast-Text as </a:t>
            </a:r>
            <a:r>
              <a:rPr b="1" lang="en-IN" sz="1900">
                <a:solidFill>
                  <a:schemeClr val="dk1"/>
                </a:solidFill>
                <a:latin typeface="Calibri"/>
                <a:ea typeface="Calibri"/>
                <a:cs typeface="Calibri"/>
                <a:sym typeface="Calibri"/>
              </a:rPr>
              <a:t>80 %.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br>
              <a:rPr lang="en-IN"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8"/>
          <p:cNvPicPr preferRelativeResize="0"/>
          <p:nvPr>
            <p:ph idx="4294967295" type="body"/>
          </p:nvPr>
        </p:nvPicPr>
        <p:blipFill rotWithShape="1">
          <a:blip r:embed="rId3">
            <a:alphaModFix/>
          </a:blip>
          <a:srcRect b="0" l="0" r="0" t="0"/>
          <a:stretch/>
        </p:blipFill>
        <p:spPr>
          <a:xfrm>
            <a:off x="1294228" y="1154643"/>
            <a:ext cx="9720775" cy="5228176"/>
          </a:xfrm>
          <a:prstGeom prst="rect">
            <a:avLst/>
          </a:prstGeom>
          <a:noFill/>
          <a:ln>
            <a:noFill/>
          </a:ln>
        </p:spPr>
      </p:pic>
      <p:sp>
        <p:nvSpPr>
          <p:cNvPr id="196" name="Google Shape;196;p8"/>
          <p:cNvSpPr txBox="1"/>
          <p:nvPr/>
        </p:nvSpPr>
        <p:spPr>
          <a:xfrm>
            <a:off x="1294228" y="309489"/>
            <a:ext cx="68791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Automatic Ticket Assignment UI:</a:t>
            </a:r>
            <a:endParaRPr b="1"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idx="4294967295" type="body"/>
          </p:nvPr>
        </p:nvSpPr>
        <p:spPr>
          <a:xfrm>
            <a:off x="858130" y="398463"/>
            <a:ext cx="10515600" cy="577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15000"/>
              <a:buNone/>
            </a:pPr>
            <a:r>
              <a:rPr b="1" lang="en-IN">
                <a:latin typeface="Calibri"/>
                <a:ea typeface="Calibri"/>
                <a:cs typeface="Calibri"/>
                <a:sym typeface="Calibri"/>
              </a:rPr>
              <a:t>Learning Reflections:  </a:t>
            </a:r>
            <a:endParaRPr b="1">
              <a:latin typeface="Calibri"/>
              <a:ea typeface="Calibri"/>
              <a:cs typeface="Calibri"/>
              <a:sym typeface="Calibri"/>
            </a:endParaRPr>
          </a:p>
          <a:p>
            <a:pPr indent="0" lvl="0" marL="0" rtl="0" algn="l">
              <a:spcBef>
                <a:spcPts val="974"/>
              </a:spcBef>
              <a:spcAft>
                <a:spcPts val="0"/>
              </a:spcAft>
              <a:buSzPct val="115000"/>
              <a:buNone/>
            </a:pPr>
            <a:r>
              <a:rPr lang="en-IN" sz="2200">
                <a:latin typeface="Calibri"/>
                <a:ea typeface="Calibri"/>
                <a:cs typeface="Calibri"/>
                <a:sym typeface="Calibri"/>
              </a:rPr>
              <a:t>Working on the problem statement, we learned: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Understanding the data its distribution and type.</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Pre-processing of data and its Exploratory analysis.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Text cleaning and translation.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Visualizing the data.</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Semantic analysis.</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Word cloud. </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Implementing models like Fast text, LSTM, SVM, Naïve Bayes, Random Forest.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Hyper parameter tuning.</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Feature engineering.</a:t>
            </a:r>
            <a:endParaRPr sz="2200">
              <a:latin typeface="Calibri"/>
              <a:ea typeface="Calibri"/>
              <a:cs typeface="Calibri"/>
              <a:sym typeface="Calibri"/>
            </a:endParaRPr>
          </a:p>
          <a:p>
            <a:pPr indent="0" lvl="0" marL="0" rtl="0" algn="l">
              <a:spcBef>
                <a:spcPts val="1008"/>
              </a:spcBef>
              <a:spcAft>
                <a:spcPts val="0"/>
              </a:spcAft>
              <a:buSzPct val="115000"/>
              <a:buNone/>
            </a:pPr>
            <a:r>
              <a:rPr b="1" lang="en-IN">
                <a:latin typeface="Calibri"/>
                <a:ea typeface="Calibri"/>
                <a:cs typeface="Calibri"/>
                <a:sym typeface="Calibri"/>
              </a:rPr>
              <a:t>Future Scope:</a:t>
            </a:r>
            <a:endParaRPr>
              <a:latin typeface="Calibri"/>
              <a:ea typeface="Calibri"/>
              <a:cs typeface="Calibri"/>
              <a:sym typeface="Calibri"/>
            </a:endParaRPr>
          </a:p>
          <a:p>
            <a:pPr indent="-285750" lvl="0" marL="285750" rtl="0" algn="l">
              <a:spcBef>
                <a:spcPts val="974"/>
              </a:spcBef>
              <a:spcAft>
                <a:spcPts val="0"/>
              </a:spcAft>
              <a:buSzPct val="115000"/>
              <a:buChar char="•"/>
            </a:pPr>
            <a:r>
              <a:rPr lang="en-IN" sz="2200">
                <a:latin typeface="Calibri"/>
                <a:ea typeface="Calibri"/>
                <a:cs typeface="Calibri"/>
                <a:sym typeface="Calibri"/>
              </a:rPr>
              <a:t>Executing model on balanced data and large dataset.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Executing model on multiple language dataset.</a:t>
            </a:r>
            <a:endParaRPr/>
          </a:p>
          <a:p>
            <a:pPr indent="-285750" lvl="0" marL="285750" rtl="0" algn="l">
              <a:spcBef>
                <a:spcPts val="974"/>
              </a:spcBef>
              <a:spcAft>
                <a:spcPts val="0"/>
              </a:spcAft>
              <a:buSzPct val="115000"/>
              <a:buChar char="•"/>
            </a:pPr>
            <a:r>
              <a:rPr lang="en-IN" sz="2200">
                <a:latin typeface="Calibri"/>
                <a:ea typeface="Calibri"/>
                <a:cs typeface="Calibri"/>
                <a:sym typeface="Calibri"/>
              </a:rPr>
              <a:t>Experimenting with different models like BERT.</a:t>
            </a:r>
            <a:endParaRPr sz="2200">
              <a:latin typeface="Calibri"/>
              <a:ea typeface="Calibri"/>
              <a:cs typeface="Calibri"/>
              <a:sym typeface="Calibri"/>
            </a:endParaRPr>
          </a:p>
          <a:p>
            <a:pPr indent="0" lvl="0" marL="0" rtl="0" algn="l">
              <a:spcBef>
                <a:spcPts val="974"/>
              </a:spcBef>
              <a:spcAft>
                <a:spcPts val="0"/>
              </a:spcAft>
              <a:buSzPct val="115000"/>
              <a:buNone/>
            </a:pPr>
            <a:r>
              <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2021-07-02T10:00:30Z</dcterms:created>
  <dc:creator>RAJALAKHMI RAVEENDRAN</dc:creator>
</cp:coreProperties>
</file>