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70" r:id="rId6"/>
    <p:sldId id="260" r:id="rId7"/>
    <p:sldId id="261" r:id="rId8"/>
    <p:sldId id="262" r:id="rId9"/>
    <p:sldId id="263" r:id="rId10"/>
    <p:sldId id="273" r:id="rId11"/>
    <p:sldId id="274" r:id="rId12"/>
    <p:sldId id="264" r:id="rId13"/>
    <p:sldId id="272" r:id="rId14"/>
    <p:sldId id="271" r:id="rId15"/>
    <p:sldId id="275" r:id="rId16"/>
    <p:sldId id="276" r:id="rId17"/>
    <p:sldId id="269"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E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1BEF0D-F0BB-DE4B-95CE-6DB70DBA9567}" type="datetimeFigureOut">
              <a:rPr lang="en-US" smtClean="0"/>
            </a:fld>
            <a:endParaRPr lang="en-US" dirty="0"/>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61BEF0D-F0BB-DE4B-95CE-6DB70DBA9567}" type="datetimeFigureOut">
              <a:rPr lang="en-US" smtClean="0"/>
            </a:fld>
            <a:endParaRPr lang="en-US" dirty="0"/>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0828" y="2731016"/>
            <a:ext cx="9001462" cy="1396350"/>
          </a:xfrm>
        </p:spPr>
        <p:txBody>
          <a:bodyPr>
            <a:normAutofit/>
          </a:bodyPr>
          <a:lstStyle/>
          <a:p>
            <a:r>
              <a:rPr lang="en-US" sz="3500" dirty="0"/>
              <a:t>Call Center Performance Dashboard Insights</a:t>
            </a:r>
            <a:endParaRPr lang="en-IN" sz="3500" dirty="0"/>
          </a:p>
        </p:txBody>
      </p:sp>
      <p:pic>
        <p:nvPicPr>
          <p:cNvPr id="6" name="Graphic 5" descr="Drama with solid fill"/>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935083" y="120205"/>
            <a:ext cx="1994662" cy="1994662"/>
          </a:xfrm>
          <a:prstGeom prst="rect">
            <a:avLst/>
          </a:prstGeom>
        </p:spPr>
      </p:pic>
      <p:pic>
        <p:nvPicPr>
          <p:cNvPr id="8" name="Graphic 7" descr="Statistics with solid fill"/>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1954" y="120205"/>
            <a:ext cx="1994662" cy="19946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Month list</a:t>
            </a:r>
            <a:endParaRPr lang="en-IN" dirty="0"/>
          </a:p>
        </p:txBody>
      </p:sp>
      <p:sp>
        <p:nvSpPr>
          <p:cNvPr id="3" name="Content Placeholder 2"/>
          <p:cNvSpPr>
            <a:spLocks noGrp="1"/>
          </p:cNvSpPr>
          <p:nvPr>
            <p:ph idx="1"/>
          </p:nvPr>
        </p:nvSpPr>
        <p:spPr>
          <a:xfrm>
            <a:off x="913795" y="2096064"/>
            <a:ext cx="5182205" cy="4544579"/>
          </a:xfrm>
        </p:spPr>
        <p:txBody>
          <a:bodyPr>
            <a:noAutofit/>
          </a:bodyPr>
          <a:lstStyle/>
          <a:p>
            <a:r>
              <a:rPr lang="en-IN" dirty="0"/>
              <a:t>This is a list made from Advanced Slicer which represents the months in which the data was collected from the centre.</a:t>
            </a:r>
            <a:endParaRPr lang="en-IN" dirty="0"/>
          </a:p>
          <a:p>
            <a:r>
              <a:rPr lang="en-IN" dirty="0"/>
              <a:t>By selecting the button as per the names the graph changes its values accordingly.</a:t>
            </a:r>
            <a:endParaRPr lang="en-IN" dirty="0"/>
          </a:p>
          <a:p>
            <a:r>
              <a:rPr lang="en-IN" dirty="0"/>
              <a:t>All the example images are from January month.</a:t>
            </a:r>
            <a:endParaRPr lang="en-IN" dirty="0"/>
          </a:p>
        </p:txBody>
      </p:sp>
      <p:pic>
        <p:nvPicPr>
          <p:cNvPr id="6" name="Picture 5"/>
          <p:cNvPicPr>
            <a:picLocks noChangeAspect="1"/>
          </p:cNvPicPr>
          <p:nvPr/>
        </p:nvPicPr>
        <p:blipFill>
          <a:blip r:embed="rId1"/>
          <a:stretch>
            <a:fillRect/>
          </a:stretch>
        </p:blipFill>
        <p:spPr>
          <a:xfrm>
            <a:off x="7889585" y="2264124"/>
            <a:ext cx="3248107" cy="3495844"/>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893" y="0"/>
            <a:ext cx="10353761" cy="1326321"/>
          </a:xfrm>
        </p:spPr>
        <p:txBody>
          <a:bodyPr/>
          <a:lstStyle/>
          <a:p>
            <a:r>
              <a:rPr lang="en-IN" dirty="0"/>
              <a:t>Topics for Calls</a:t>
            </a:r>
            <a:endParaRPr lang="en-IN" dirty="0"/>
          </a:p>
        </p:txBody>
      </p:sp>
      <p:sp>
        <p:nvSpPr>
          <p:cNvPr id="3" name="TextBox 2"/>
          <p:cNvSpPr txBox="1"/>
          <p:nvPr/>
        </p:nvSpPr>
        <p:spPr>
          <a:xfrm>
            <a:off x="304800" y="1555531"/>
            <a:ext cx="4761875" cy="3416320"/>
          </a:xfrm>
          <a:prstGeom prst="rect">
            <a:avLst/>
          </a:prstGeom>
          <a:noFill/>
        </p:spPr>
        <p:txBody>
          <a:bodyPr wrap="square" rtlCol="0">
            <a:spAutoFit/>
          </a:bodyPr>
          <a:lstStyle/>
          <a:p>
            <a:pPr marL="285750" indent="-285750">
              <a:buFont typeface="Arial" panose="020B0604020202020204" pitchFamily="34" charset="0"/>
              <a:buChar char="•"/>
            </a:pPr>
            <a:r>
              <a:rPr lang="en-IN" dirty="0"/>
              <a:t>This doughnut chart shows the </a:t>
            </a:r>
            <a:r>
              <a:rPr lang="en-US" dirty="0"/>
              <a:t>distribution of calls by topic.</a:t>
            </a:r>
            <a:endParaRPr lang="en-US" dirty="0"/>
          </a:p>
          <a:p>
            <a:pPr marL="742950" lvl="1" indent="-285750">
              <a:buFont typeface="Arial" panose="020B0604020202020204" pitchFamily="34" charset="0"/>
              <a:buChar char="•"/>
            </a:pPr>
            <a:r>
              <a:rPr lang="en-US" dirty="0"/>
              <a:t>Streaming (25.11%)</a:t>
            </a:r>
            <a:endParaRPr lang="en-US" dirty="0"/>
          </a:p>
          <a:p>
            <a:pPr marL="742950" lvl="1" indent="-285750">
              <a:buFont typeface="Arial" panose="020B0604020202020204" pitchFamily="34" charset="0"/>
              <a:buChar char="•"/>
            </a:pPr>
            <a:r>
              <a:rPr lang="en-US" dirty="0"/>
              <a:t>Admin Support (13.22%)</a:t>
            </a:r>
            <a:endParaRPr lang="en-US" dirty="0"/>
          </a:p>
          <a:p>
            <a:pPr marL="742950" lvl="1" indent="-285750">
              <a:buFont typeface="Arial" panose="020B0604020202020204" pitchFamily="34" charset="0"/>
              <a:buChar char="•"/>
            </a:pPr>
            <a:r>
              <a:rPr lang="en-US" dirty="0"/>
              <a:t>Technical Support (21.15%)</a:t>
            </a:r>
            <a:endParaRPr lang="en-US" dirty="0"/>
          </a:p>
          <a:p>
            <a:pPr marL="742950" lvl="1" indent="-285750">
              <a:buFont typeface="Arial" panose="020B0604020202020204" pitchFamily="34" charset="0"/>
              <a:buChar char="•"/>
            </a:pPr>
            <a:r>
              <a:rPr lang="en-US" dirty="0"/>
              <a:t>Payment Related (23.79%)</a:t>
            </a:r>
            <a:endParaRPr lang="en-US" dirty="0"/>
          </a:p>
          <a:p>
            <a:pPr marL="742950" lvl="1" indent="-285750">
              <a:buFont typeface="Arial" panose="020B0604020202020204" pitchFamily="34" charset="0"/>
              <a:buChar char="•"/>
            </a:pPr>
            <a:r>
              <a:rPr lang="en-US" dirty="0"/>
              <a:t>Contract Related (16.74%)</a:t>
            </a:r>
            <a:endParaRPr lang="en-IN" dirty="0"/>
          </a:p>
          <a:p>
            <a:pPr marL="285750" indent="-285750">
              <a:buFont typeface="Arial" panose="020B0604020202020204" pitchFamily="34" charset="0"/>
              <a:buChar char="•"/>
            </a:pPr>
            <a:r>
              <a:rPr lang="en-US" dirty="0"/>
              <a:t>Insight: The majority of calls are related to Streaming and Contract issues.</a:t>
            </a:r>
            <a:endParaRPr lang="en-US" dirty="0"/>
          </a:p>
          <a:p>
            <a:pPr marL="285750" indent="-285750">
              <a:buFont typeface="Arial" panose="020B0604020202020204" pitchFamily="34" charset="0"/>
              <a:buChar char="•"/>
            </a:pPr>
            <a:r>
              <a:rPr lang="en-US" dirty="0"/>
              <a:t>Action Plan: Focus on addressing common issues in these areas to improve efficiency.</a:t>
            </a:r>
            <a:endParaRPr lang="en-IN" dirty="0"/>
          </a:p>
        </p:txBody>
      </p:sp>
      <p:pic>
        <p:nvPicPr>
          <p:cNvPr id="14" name="Picture 13"/>
          <p:cNvPicPr>
            <a:picLocks noChangeAspect="1"/>
          </p:cNvPicPr>
          <p:nvPr/>
        </p:nvPicPr>
        <p:blipFill>
          <a:blip r:embed="rId1"/>
          <a:stretch>
            <a:fillRect/>
          </a:stretch>
        </p:blipFill>
        <p:spPr>
          <a:xfrm>
            <a:off x="5334465" y="1555531"/>
            <a:ext cx="6701417" cy="3001479"/>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893" y="0"/>
            <a:ext cx="10353761" cy="1326321"/>
          </a:xfrm>
        </p:spPr>
        <p:txBody>
          <a:bodyPr/>
          <a:lstStyle/>
          <a:p>
            <a:r>
              <a:rPr lang="en-IN" dirty="0"/>
              <a:t>Calls by Time</a:t>
            </a:r>
            <a:endParaRPr lang="en-IN" dirty="0"/>
          </a:p>
        </p:txBody>
      </p:sp>
      <p:sp>
        <p:nvSpPr>
          <p:cNvPr id="3" name="TextBox 2"/>
          <p:cNvSpPr txBox="1"/>
          <p:nvPr/>
        </p:nvSpPr>
        <p:spPr>
          <a:xfrm>
            <a:off x="304800" y="1555531"/>
            <a:ext cx="476187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Analysis of call volume and resolution over time.</a:t>
            </a:r>
            <a:endParaRPr lang="en-US" dirty="0"/>
          </a:p>
          <a:p>
            <a:pPr marL="285750" indent="-285750">
              <a:buFont typeface="Arial" panose="020B0604020202020204" pitchFamily="34" charset="0"/>
              <a:buChar char="•"/>
            </a:pPr>
            <a:r>
              <a:rPr lang="en-US" dirty="0"/>
              <a:t>This chart is of an Agent named Dan.</a:t>
            </a:r>
            <a:endParaRPr lang="en-US" dirty="0"/>
          </a:p>
          <a:p>
            <a:pPr marL="285750" indent="-285750">
              <a:buFont typeface="Arial" panose="020B0604020202020204" pitchFamily="34" charset="0"/>
              <a:buChar char="•"/>
            </a:pPr>
            <a:r>
              <a:rPr lang="en-US" dirty="0"/>
              <a:t>Peak call volume was observed during Week 5 and it also has the highest number of calls resolved.</a:t>
            </a:r>
            <a:endParaRPr lang="en-US" dirty="0"/>
          </a:p>
          <a:p>
            <a:pPr marL="285750" indent="-285750">
              <a:buFont typeface="Arial" panose="020B0604020202020204" pitchFamily="34" charset="0"/>
              <a:buChar char="•"/>
            </a:pPr>
            <a:r>
              <a:rPr lang="en-US" dirty="0"/>
              <a:t>Resolution times trend analysis: Identify periods of high efficiency and potential bottlenecks.</a:t>
            </a:r>
            <a:endParaRPr lang="en-IN" dirty="0"/>
          </a:p>
        </p:txBody>
      </p:sp>
      <p:pic>
        <p:nvPicPr>
          <p:cNvPr id="9" name="Picture 8"/>
          <p:cNvPicPr>
            <a:picLocks noChangeAspect="1"/>
          </p:cNvPicPr>
          <p:nvPr/>
        </p:nvPicPr>
        <p:blipFill>
          <a:blip r:embed="rId1"/>
          <a:stretch>
            <a:fillRect/>
          </a:stretch>
        </p:blipFill>
        <p:spPr>
          <a:xfrm>
            <a:off x="5250865" y="1555531"/>
            <a:ext cx="6490811" cy="2585323"/>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893" y="0"/>
            <a:ext cx="10353761" cy="1326321"/>
          </a:xfrm>
        </p:spPr>
        <p:txBody>
          <a:bodyPr/>
          <a:lstStyle/>
          <a:p>
            <a:r>
              <a:rPr lang="en-US" dirty="0"/>
              <a:t> Call Answered/Not Answered Ratio</a:t>
            </a:r>
            <a:endParaRPr lang="en-IN" dirty="0"/>
          </a:p>
        </p:txBody>
      </p:sp>
      <p:sp>
        <p:nvSpPr>
          <p:cNvPr id="3" name="TextBox 2"/>
          <p:cNvSpPr txBox="1"/>
          <p:nvPr/>
        </p:nvSpPr>
        <p:spPr>
          <a:xfrm>
            <a:off x="304800" y="1555530"/>
            <a:ext cx="519659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data is from January month and of the Agent named Dan</a:t>
            </a:r>
            <a:endParaRPr lang="en-US" dirty="0"/>
          </a:p>
          <a:p>
            <a:pPr marL="285750" indent="-285750">
              <a:buFont typeface="Arial" panose="020B0604020202020204" pitchFamily="34" charset="0"/>
              <a:buChar char="•"/>
            </a:pPr>
            <a:r>
              <a:rPr lang="en-US" dirty="0"/>
              <a:t>Total calls answered: 190</a:t>
            </a:r>
            <a:endParaRPr lang="en-US" dirty="0"/>
          </a:p>
          <a:p>
            <a:pPr marL="285750" indent="-285750">
              <a:buFont typeface="Arial" panose="020B0604020202020204" pitchFamily="34" charset="0"/>
              <a:buChar char="•"/>
            </a:pPr>
            <a:r>
              <a:rPr lang="en-US" dirty="0"/>
              <a:t>Calls not answered: 37</a:t>
            </a:r>
            <a:endParaRPr lang="en-US" dirty="0"/>
          </a:p>
          <a:p>
            <a:pPr marL="285750" indent="-285750">
              <a:buFont typeface="Arial" panose="020B0604020202020204" pitchFamily="34" charset="0"/>
              <a:buChar char="•"/>
            </a:pPr>
            <a:r>
              <a:rPr lang="en-US" dirty="0"/>
              <a:t>This ratio is crucial for assessing the call center's availability and reliability.</a:t>
            </a:r>
            <a:endParaRPr lang="en-US" dirty="0"/>
          </a:p>
          <a:p>
            <a:pPr marL="285750" indent="-285750">
              <a:buFont typeface="Arial" panose="020B0604020202020204" pitchFamily="34" charset="0"/>
              <a:buChar char="•"/>
            </a:pPr>
            <a:r>
              <a:rPr lang="en-US" dirty="0"/>
              <a:t>Focus on reducing the number of missed calls by optimizing agent availability.</a:t>
            </a:r>
            <a:endParaRPr lang="en-IN" dirty="0"/>
          </a:p>
        </p:txBody>
      </p:sp>
      <p:pic>
        <p:nvPicPr>
          <p:cNvPr id="7" name="Picture 6"/>
          <p:cNvPicPr>
            <a:picLocks noChangeAspect="1"/>
          </p:cNvPicPr>
          <p:nvPr/>
        </p:nvPicPr>
        <p:blipFill>
          <a:blip r:embed="rId1"/>
          <a:stretch>
            <a:fillRect/>
          </a:stretch>
        </p:blipFill>
        <p:spPr>
          <a:xfrm>
            <a:off x="5266476" y="1326321"/>
            <a:ext cx="5851178" cy="327565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53716"/>
            <a:ext cx="10353761" cy="769495"/>
          </a:xfrm>
        </p:spPr>
        <p:txBody>
          <a:bodyPr/>
          <a:lstStyle/>
          <a:p>
            <a:r>
              <a:rPr lang="en-IN" dirty="0"/>
              <a:t>Resolution Time by Topic</a:t>
            </a:r>
            <a:endParaRPr lang="en-IN" dirty="0"/>
          </a:p>
        </p:txBody>
      </p:sp>
      <p:sp>
        <p:nvSpPr>
          <p:cNvPr id="3" name="Content Placeholder 2"/>
          <p:cNvSpPr>
            <a:spLocks noGrp="1"/>
          </p:cNvSpPr>
          <p:nvPr>
            <p:ph idx="1"/>
          </p:nvPr>
        </p:nvSpPr>
        <p:spPr>
          <a:xfrm>
            <a:off x="913795" y="1354051"/>
            <a:ext cx="9624290" cy="1546546"/>
          </a:xfrm>
        </p:spPr>
        <p:txBody>
          <a:bodyPr>
            <a:normAutofit fontScale="92500" lnSpcReduction="20000"/>
          </a:bodyPr>
          <a:lstStyle/>
          <a:p>
            <a:r>
              <a:rPr lang="en-US" dirty="0"/>
              <a:t>Breakdown of average resolution time by topic.</a:t>
            </a:r>
            <a:endParaRPr lang="en-US" dirty="0"/>
          </a:p>
          <a:p>
            <a:r>
              <a:rPr lang="en-US" dirty="0"/>
              <a:t>Areas with longest resolution times: Contract and Admin Support.</a:t>
            </a:r>
            <a:endParaRPr lang="en-US" dirty="0"/>
          </a:p>
          <a:p>
            <a:r>
              <a:rPr lang="en-US" dirty="0"/>
              <a:t>Strategy: Develop targeted training and resources to reduce resolution times in these areas.</a:t>
            </a:r>
            <a:endParaRPr lang="en-IN"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5395" y="3957403"/>
            <a:ext cx="11269438" cy="244688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53716"/>
            <a:ext cx="10353761" cy="769495"/>
          </a:xfrm>
        </p:spPr>
        <p:txBody>
          <a:bodyPr/>
          <a:lstStyle/>
          <a:p>
            <a:r>
              <a:rPr lang="en-IN" dirty="0"/>
              <a:t>Top Topics for call purpose</a:t>
            </a:r>
            <a:endParaRPr lang="en-IN" dirty="0"/>
          </a:p>
        </p:txBody>
      </p:sp>
      <p:sp>
        <p:nvSpPr>
          <p:cNvPr id="3" name="Content Placeholder 2"/>
          <p:cNvSpPr>
            <a:spLocks noGrp="1"/>
          </p:cNvSpPr>
          <p:nvPr>
            <p:ph idx="1"/>
          </p:nvPr>
        </p:nvSpPr>
        <p:spPr>
          <a:xfrm>
            <a:off x="913795" y="1354051"/>
            <a:ext cx="9624290" cy="1546546"/>
          </a:xfrm>
        </p:spPr>
        <p:txBody>
          <a:bodyPr>
            <a:normAutofit/>
          </a:bodyPr>
          <a:lstStyle/>
          <a:p>
            <a:r>
              <a:rPr lang="en-US" dirty="0"/>
              <a:t>Breakdown of the topics for which the callers call.</a:t>
            </a:r>
            <a:endParaRPr lang="en-US" dirty="0"/>
          </a:p>
          <a:p>
            <a:r>
              <a:rPr lang="en-US" dirty="0"/>
              <a:t> The largest area for which the callers call is Streaming purpose while the smallest reason for callers is Admin Support.</a:t>
            </a:r>
            <a:endParaRPr lang="en-US" dirty="0"/>
          </a:p>
        </p:txBody>
      </p:sp>
      <p:pic>
        <p:nvPicPr>
          <p:cNvPr id="5" name="Picture 4"/>
          <p:cNvPicPr>
            <a:picLocks noChangeAspect="1"/>
          </p:cNvPicPr>
          <p:nvPr/>
        </p:nvPicPr>
        <p:blipFill>
          <a:blip r:embed="rId1"/>
          <a:stretch>
            <a:fillRect/>
          </a:stretch>
        </p:blipFill>
        <p:spPr>
          <a:xfrm>
            <a:off x="1123720" y="3521871"/>
            <a:ext cx="9530268" cy="2671733"/>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 and Recommendations</a:t>
            </a:r>
            <a:endParaRPr lang="en-IN" dirty="0"/>
          </a:p>
        </p:txBody>
      </p:sp>
      <p:sp>
        <p:nvSpPr>
          <p:cNvPr id="5" name="Content Placeholder 2"/>
          <p:cNvSpPr>
            <a:spLocks noGrp="1"/>
          </p:cNvSpPr>
          <p:nvPr>
            <p:ph idx="1"/>
          </p:nvPr>
        </p:nvSpPr>
        <p:spPr>
          <a:xfrm>
            <a:off x="914400" y="2095500"/>
            <a:ext cx="10353675" cy="3695700"/>
          </a:xfrm>
        </p:spPr>
        <p:txBody>
          <a:bodyPr/>
          <a:lstStyle/>
          <a:p>
            <a:r>
              <a:rPr lang="en-US" dirty="0"/>
              <a:t>Summary of key insights:</a:t>
            </a:r>
            <a:endParaRPr lang="en-US" dirty="0"/>
          </a:p>
          <a:p>
            <a:pPr lvl="1"/>
            <a:r>
              <a:rPr lang="en-US" dirty="0"/>
              <a:t>Maintain/improve response times.</a:t>
            </a:r>
            <a:endParaRPr lang="en-US" dirty="0"/>
          </a:p>
          <a:p>
            <a:pPr lvl="1"/>
            <a:r>
              <a:rPr lang="en-US" dirty="0"/>
              <a:t>Enhance customer satisfaction scores.</a:t>
            </a:r>
            <a:endParaRPr lang="en-US" dirty="0"/>
          </a:p>
          <a:p>
            <a:pPr lvl="1"/>
            <a:r>
              <a:rPr lang="en-US" dirty="0"/>
              <a:t>Optimize agent availability and performance.</a:t>
            </a:r>
            <a:endParaRPr lang="en-US" dirty="0"/>
          </a:p>
          <a:p>
            <a:pPr lvl="1"/>
            <a:r>
              <a:rPr lang="en-US" dirty="0"/>
              <a:t>Focus on high-volume topics like Streaming and Contract issues.</a:t>
            </a:r>
            <a:endParaRPr lang="en-US" dirty="0"/>
          </a:p>
          <a:p>
            <a:r>
              <a:rPr lang="en-US" dirty="0"/>
              <a:t>Recommendations for next steps:</a:t>
            </a:r>
            <a:endParaRPr lang="en-US" dirty="0"/>
          </a:p>
          <a:p>
            <a:pPr lvl="1"/>
            <a:r>
              <a:rPr lang="en-US" dirty="0"/>
              <a:t>Implement regular training programs.</a:t>
            </a:r>
            <a:endParaRPr lang="en-US" dirty="0"/>
          </a:p>
          <a:p>
            <a:pPr lvl="1"/>
            <a:r>
              <a:rPr lang="en-US" dirty="0"/>
              <a:t>Monitor and adjust staffing levels based on call volume trends.</a:t>
            </a:r>
            <a:endParaRPr lang="en-US" dirty="0"/>
          </a:p>
          <a:p>
            <a:pPr lvl="1"/>
            <a:r>
              <a:rPr lang="en-US" dirty="0"/>
              <a:t>Develop specialized resources for common issue areas.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687" y="2765839"/>
            <a:ext cx="10353761" cy="1326321"/>
          </a:xfrm>
        </p:spPr>
        <p:txBody>
          <a:bodyPr/>
          <a:lstStyle/>
          <a:p>
            <a:r>
              <a:rPr lang="en-IN" dirty="0"/>
              <a:t>Thank you!</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description</a:t>
            </a:r>
            <a:endParaRPr lang="en-IN" dirty="0"/>
          </a:p>
        </p:txBody>
      </p:sp>
      <p:sp>
        <p:nvSpPr>
          <p:cNvPr id="3" name="Content Placeholder 2"/>
          <p:cNvSpPr>
            <a:spLocks noGrp="1"/>
          </p:cNvSpPr>
          <p:nvPr>
            <p:ph idx="1"/>
          </p:nvPr>
        </p:nvSpPr>
        <p:spPr/>
        <p:txBody>
          <a:bodyPr/>
          <a:lstStyle/>
          <a:p>
            <a:r>
              <a:rPr lang="en-IN" dirty="0"/>
              <a:t>The given project is one of the tasks in Forage PWC Job Simulation which asks us to analyse Call-Centre data and draw some insights from it.</a:t>
            </a:r>
            <a:endParaRPr lang="en-IN" dirty="0"/>
          </a:p>
          <a:p>
            <a:r>
              <a:rPr lang="en-IN" dirty="0"/>
              <a:t>PowerBI is used to perform the visualization</a:t>
            </a:r>
            <a:r>
              <a:rPr lang="en-US" dirty="0"/>
              <a:t>, allowing us to develop new measures using DAX Expressions and has varied </a:t>
            </a:r>
            <a:r>
              <a:rPr lang="en-IN" dirty="0"/>
              <a:t>charts.</a:t>
            </a:r>
            <a:endParaRPr lang="en-IN" dirty="0"/>
          </a:p>
          <a:p>
            <a:r>
              <a:rPr lang="en-IN" dirty="0"/>
              <a:t>In this project we are required to clean the data, find the total calls by all the agents, Average satisfaction score, Average response time, Number of topics, the most calls by the topic, Sum of resolved by topic, and speed of response and visualize them in charts.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a:t>
            </a:r>
            <a:endParaRPr lang="en-IN" dirty="0"/>
          </a:p>
        </p:txBody>
      </p:sp>
      <p:sp>
        <p:nvSpPr>
          <p:cNvPr id="3" name="Content Placeholder 2"/>
          <p:cNvSpPr>
            <a:spLocks noGrp="1"/>
          </p:cNvSpPr>
          <p:nvPr>
            <p:ph idx="1"/>
          </p:nvPr>
        </p:nvSpPr>
        <p:spPr/>
        <p:txBody>
          <a:bodyPr/>
          <a:lstStyle/>
          <a:p>
            <a:r>
              <a:rPr lang="en-US" dirty="0"/>
              <a:t>Introduction to the dashboard</a:t>
            </a:r>
            <a:endParaRPr lang="en-US" dirty="0"/>
          </a:p>
          <a:p>
            <a:r>
              <a:rPr lang="en-US" dirty="0"/>
              <a:t>Key metrics tracked:</a:t>
            </a:r>
            <a:endParaRPr lang="en-US" dirty="0"/>
          </a:p>
          <a:p>
            <a:pPr marL="914400" lvl="1" indent="-457200">
              <a:buFont typeface="+mj-lt"/>
              <a:buAutoNum type="arabicPeriod"/>
            </a:pPr>
            <a:r>
              <a:rPr lang="en-US" dirty="0"/>
              <a:t>Average Response Time</a:t>
            </a:r>
            <a:endParaRPr lang="en-US" dirty="0"/>
          </a:p>
          <a:p>
            <a:pPr marL="914400" lvl="1" indent="-457200">
              <a:buFont typeface="+mj-lt"/>
              <a:buAutoNum type="arabicPeriod"/>
            </a:pPr>
            <a:r>
              <a:rPr lang="en-US" dirty="0"/>
              <a:t>Average Satisfaction Score</a:t>
            </a:r>
            <a:endParaRPr lang="en-US" dirty="0"/>
          </a:p>
          <a:p>
            <a:pPr marL="914400" lvl="1" indent="-457200">
              <a:buFont typeface="+mj-lt"/>
              <a:buAutoNum type="arabicPeriod"/>
            </a:pPr>
            <a:r>
              <a:rPr lang="en-US" dirty="0"/>
              <a:t>Call Answered/Not Answered Ratio</a:t>
            </a:r>
            <a:endParaRPr lang="en-US" dirty="0"/>
          </a:p>
          <a:p>
            <a:r>
              <a:rPr lang="en-US" dirty="0"/>
              <a:t>Overview of the agents' performance and topics addressed</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011" y="144905"/>
            <a:ext cx="10353761" cy="1326321"/>
          </a:xfrm>
        </p:spPr>
        <p:txBody>
          <a:bodyPr/>
          <a:lstStyle/>
          <a:p>
            <a:r>
              <a:rPr lang="en-IN" dirty="0"/>
              <a:t>Dashboard</a:t>
            </a:r>
            <a:endParaRPr lang="en-IN" dirty="0"/>
          </a:p>
        </p:txBody>
      </p:sp>
      <p:pic>
        <p:nvPicPr>
          <p:cNvPr id="7" name="Picture 6"/>
          <p:cNvPicPr>
            <a:picLocks noChangeAspect="1"/>
          </p:cNvPicPr>
          <p:nvPr/>
        </p:nvPicPr>
        <p:blipFill>
          <a:blip r:embed="rId1"/>
          <a:stretch>
            <a:fillRect/>
          </a:stretch>
        </p:blipFill>
        <p:spPr>
          <a:xfrm>
            <a:off x="584011" y="1118865"/>
            <a:ext cx="11168278" cy="5401856"/>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INSIGHTS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578069"/>
            <a:ext cx="10353761" cy="1326321"/>
          </a:xfrm>
        </p:spPr>
        <p:txBody>
          <a:bodyPr/>
          <a:lstStyle/>
          <a:p>
            <a:pPr algn="l"/>
            <a:r>
              <a:rPr lang="en-IN" dirty="0"/>
              <a:t>1.Data Loading and Transforming</a:t>
            </a:r>
            <a:endParaRPr lang="en-IN" dirty="0"/>
          </a:p>
        </p:txBody>
      </p:sp>
      <p:sp>
        <p:nvSpPr>
          <p:cNvPr id="3" name="Content Placeholder 2"/>
          <p:cNvSpPr>
            <a:spLocks noGrp="1"/>
          </p:cNvSpPr>
          <p:nvPr>
            <p:ph idx="1"/>
          </p:nvPr>
        </p:nvSpPr>
        <p:spPr>
          <a:xfrm>
            <a:off x="913795" y="2096064"/>
            <a:ext cx="10826260" cy="3695136"/>
          </a:xfrm>
        </p:spPr>
        <p:txBody>
          <a:bodyPr/>
          <a:lstStyle/>
          <a:p>
            <a:r>
              <a:rPr lang="en-IN" dirty="0"/>
              <a:t>The dataset was in an Excel file format and loaded in PowerBI.</a:t>
            </a:r>
            <a:endParaRPr lang="en-IN" dirty="0"/>
          </a:p>
          <a:p>
            <a:r>
              <a:rPr lang="en-IN" dirty="0"/>
              <a:t> The date column was transformed and divided into three columns date, time, and month name.</a:t>
            </a:r>
            <a:endParaRPr lang="en-IN" dirty="0"/>
          </a:p>
          <a:p>
            <a:r>
              <a:rPr lang="en-IN" dirty="0"/>
              <a:t>Month name was derived from date column by changing it’s format type.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10510"/>
            <a:ext cx="10353761" cy="1326321"/>
          </a:xfrm>
        </p:spPr>
        <p:txBody>
          <a:bodyPr/>
          <a:lstStyle/>
          <a:p>
            <a:r>
              <a:rPr lang="en-IN" dirty="0"/>
              <a:t>2.Key metrics</a:t>
            </a:r>
            <a:endParaRPr lang="en-IN" dirty="0"/>
          </a:p>
        </p:txBody>
      </p:sp>
      <p:sp>
        <p:nvSpPr>
          <p:cNvPr id="3" name="Content Placeholder 2"/>
          <p:cNvSpPr>
            <a:spLocks noGrp="1"/>
          </p:cNvSpPr>
          <p:nvPr>
            <p:ph idx="1"/>
          </p:nvPr>
        </p:nvSpPr>
        <p:spPr>
          <a:xfrm>
            <a:off x="136633" y="919468"/>
            <a:ext cx="10353761" cy="2618212"/>
          </a:xfrm>
        </p:spPr>
        <p:txBody>
          <a:bodyPr>
            <a:normAutofit/>
          </a:bodyPr>
          <a:lstStyle/>
          <a:p>
            <a:pPr>
              <a:buFont typeface="Wingdings" panose="05000000000000000000" pitchFamily="2" charset="2"/>
              <a:buChar char="Ø"/>
            </a:pPr>
            <a:r>
              <a:rPr lang="en-IN" dirty="0"/>
              <a:t>Average Response Time: </a:t>
            </a:r>
            <a:endParaRPr lang="en-IN" dirty="0"/>
          </a:p>
          <a:p>
            <a:pPr lvl="1" algn="just"/>
            <a:r>
              <a:rPr lang="en-US" sz="2000" dirty="0">
                <a:effectLst/>
              </a:rPr>
              <a:t>The average response time for calls is 55 seconds.</a:t>
            </a:r>
            <a:endParaRPr lang="en-US" sz="2000" dirty="0">
              <a:effectLst/>
            </a:endParaRPr>
          </a:p>
          <a:p>
            <a:pPr lvl="1" algn="just"/>
            <a:r>
              <a:rPr lang="en-US" sz="2000" dirty="0">
                <a:effectLst/>
              </a:rPr>
              <a:t>This metric indicates the efficiency and responsiveness of the call center.</a:t>
            </a:r>
            <a:endParaRPr lang="en-US" sz="2000" dirty="0">
              <a:effectLst/>
            </a:endParaRPr>
          </a:p>
          <a:p>
            <a:pPr lvl="1" algn="just"/>
            <a:r>
              <a:rPr lang="en-US" sz="2000" dirty="0">
                <a:effectLst/>
              </a:rPr>
              <a:t>This is derived through the DAX Formula which calculates average.</a:t>
            </a:r>
            <a:endParaRPr lang="en-US" sz="2000" dirty="0">
              <a:effectLst/>
            </a:endParaRPr>
          </a:p>
          <a:p>
            <a:pPr lvl="1" algn="just"/>
            <a:r>
              <a:rPr lang="en-US" sz="2000" dirty="0">
                <a:effectLst/>
              </a:rPr>
              <a:t>Goal: Maintain or reduce the response time to improve customer satisfaction</a:t>
            </a:r>
            <a:r>
              <a:rPr lang="en-US" dirty="0">
                <a:effectLst/>
              </a:rPr>
              <a:t>.</a:t>
            </a:r>
            <a:endParaRPr lang="en-US" dirty="0">
              <a:effectLst/>
            </a:endParaRPr>
          </a:p>
          <a:p>
            <a:pPr marL="0" indent="0">
              <a:buNone/>
            </a:pPr>
            <a:endParaRPr lang="en-IN" dirty="0">
              <a:effectLst/>
            </a:endParaRPr>
          </a:p>
        </p:txBody>
      </p:sp>
      <p:pic>
        <p:nvPicPr>
          <p:cNvPr id="9" name="Picture 8"/>
          <p:cNvPicPr>
            <a:picLocks noChangeAspect="1"/>
          </p:cNvPicPr>
          <p:nvPr/>
        </p:nvPicPr>
        <p:blipFill rotWithShape="1">
          <a:blip r:embed="rId1"/>
          <a:srcRect l="2607" t="5100"/>
          <a:stretch>
            <a:fillRect/>
          </a:stretch>
        </p:blipFill>
        <p:spPr>
          <a:xfrm>
            <a:off x="554637" y="4047344"/>
            <a:ext cx="10083842" cy="527112"/>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001" y="462136"/>
            <a:ext cx="10353762" cy="2565877"/>
          </a:xfrm>
        </p:spPr>
        <p:txBody>
          <a:bodyPr/>
          <a:lstStyle/>
          <a:p>
            <a:pPr>
              <a:buFont typeface="Wingdings" panose="05000000000000000000" pitchFamily="2" charset="2"/>
              <a:buChar char="Ø"/>
            </a:pPr>
            <a:r>
              <a:rPr lang="en-IN" dirty="0"/>
              <a:t>Average Satisfaction Score</a:t>
            </a:r>
            <a:endParaRPr lang="en-IN" dirty="0"/>
          </a:p>
          <a:p>
            <a:pPr lvl="1"/>
            <a:r>
              <a:rPr lang="en-US" sz="2000" dirty="0"/>
              <a:t>The average satisfaction score is 3 on a scale of 1 to 5. </a:t>
            </a:r>
            <a:endParaRPr lang="en-US" sz="2000" dirty="0"/>
          </a:p>
          <a:p>
            <a:pPr lvl="1"/>
            <a:r>
              <a:rPr lang="en-US" sz="2000" dirty="0"/>
              <a:t>This score reflects customer satisfaction with the support provided. </a:t>
            </a:r>
            <a:endParaRPr lang="en-US" sz="2000" dirty="0"/>
          </a:p>
          <a:p>
            <a:pPr lvl="1"/>
            <a:r>
              <a:rPr lang="en-US" sz="2000" dirty="0"/>
              <a:t>Actionable Insight: Implement strategies to improve customer satisfaction, such as additional training for agents and enhancing problem-solving capabilities.</a:t>
            </a:r>
            <a:endParaRPr lang="en-US" sz="2000" dirty="0"/>
          </a:p>
          <a:p>
            <a:pPr lvl="1"/>
            <a:r>
              <a:rPr lang="en-US" sz="2000" dirty="0">
                <a:effectLst/>
              </a:rPr>
              <a:t>This is derived through the DAX Formula which calculates the average.</a:t>
            </a:r>
            <a:endParaRPr lang="en-US" sz="2000" dirty="0">
              <a:effectLst/>
            </a:endParaRPr>
          </a:p>
          <a:p>
            <a:pPr marL="457200" lvl="1" indent="0">
              <a:buNone/>
            </a:pPr>
            <a:endParaRPr lang="en-IN" sz="2000" dirty="0"/>
          </a:p>
        </p:txBody>
      </p:sp>
      <p:pic>
        <p:nvPicPr>
          <p:cNvPr id="8" name="Picture 7"/>
          <p:cNvPicPr>
            <a:picLocks noChangeAspect="1"/>
          </p:cNvPicPr>
          <p:nvPr/>
        </p:nvPicPr>
        <p:blipFill>
          <a:blip r:embed="rId1"/>
          <a:stretch>
            <a:fillRect/>
          </a:stretch>
        </p:blipFill>
        <p:spPr>
          <a:xfrm>
            <a:off x="802071" y="3777524"/>
            <a:ext cx="10587857" cy="445956"/>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Agents list</a:t>
            </a:r>
            <a:endParaRPr lang="en-IN" dirty="0"/>
          </a:p>
        </p:txBody>
      </p:sp>
      <p:sp>
        <p:nvSpPr>
          <p:cNvPr id="3" name="Content Placeholder 2"/>
          <p:cNvSpPr>
            <a:spLocks noGrp="1"/>
          </p:cNvSpPr>
          <p:nvPr>
            <p:ph idx="1"/>
          </p:nvPr>
        </p:nvSpPr>
        <p:spPr>
          <a:xfrm>
            <a:off x="913795" y="2096064"/>
            <a:ext cx="5182205" cy="4544579"/>
          </a:xfrm>
        </p:spPr>
        <p:txBody>
          <a:bodyPr>
            <a:noAutofit/>
          </a:bodyPr>
          <a:lstStyle/>
          <a:p>
            <a:r>
              <a:rPr lang="en-IN" dirty="0"/>
              <a:t>This is a list made from Advanced Slicer which represents the unique names of Agents who work in the centre.</a:t>
            </a:r>
            <a:endParaRPr lang="en-IN" dirty="0"/>
          </a:p>
          <a:p>
            <a:r>
              <a:rPr lang="en-IN" dirty="0"/>
              <a:t>By selecting the button as per the names the graph changes its values accordingly.</a:t>
            </a:r>
            <a:endParaRPr lang="en-IN" dirty="0"/>
          </a:p>
          <a:p>
            <a:r>
              <a:rPr lang="en-IN" dirty="0"/>
              <a:t>All the example images are from the Agent named Dan.</a:t>
            </a:r>
            <a:endParaRPr lang="en-IN" dirty="0"/>
          </a:p>
        </p:txBody>
      </p:sp>
      <p:pic>
        <p:nvPicPr>
          <p:cNvPr id="5" name="Picture 4"/>
          <p:cNvPicPr>
            <a:picLocks noChangeAspect="1"/>
          </p:cNvPicPr>
          <p:nvPr/>
        </p:nvPicPr>
        <p:blipFill>
          <a:blip r:embed="rId1"/>
          <a:stretch>
            <a:fillRect/>
          </a:stretch>
        </p:blipFill>
        <p:spPr>
          <a:xfrm>
            <a:off x="6791903" y="2247552"/>
            <a:ext cx="4475653" cy="2955621"/>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4033</Words>
  <Application>WPS Presentation</Application>
  <PresentationFormat>Widescreen</PresentationFormat>
  <Paragraphs>106</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Bookman Old Style</vt:lpstr>
      <vt:lpstr>Microsoft YaHei</vt:lpstr>
      <vt:lpstr>Arial Unicode MS</vt:lpstr>
      <vt:lpstr>Rockwell</vt:lpstr>
      <vt:lpstr>Calibri</vt:lpstr>
      <vt:lpstr>Business Cooperate</vt:lpstr>
      <vt:lpstr>Call Center Performance Dashboard Insights</vt:lpstr>
      <vt:lpstr>Project description</vt:lpstr>
      <vt:lpstr>overview</vt:lpstr>
      <vt:lpstr>Dashboard</vt:lpstr>
      <vt:lpstr>INSIGHTS</vt:lpstr>
      <vt:lpstr>1.Data Loading and Transforming</vt:lpstr>
      <vt:lpstr>2.Key metrics</vt:lpstr>
      <vt:lpstr>PowerPoint 演示文稿</vt:lpstr>
      <vt:lpstr>Agents list</vt:lpstr>
      <vt:lpstr>Month list</vt:lpstr>
      <vt:lpstr>Topics for Calls</vt:lpstr>
      <vt:lpstr>Calls by Time</vt:lpstr>
      <vt:lpstr> Call Answered/Not Answered Ratio</vt:lpstr>
      <vt:lpstr>Resolution Time by Topic</vt:lpstr>
      <vt:lpstr>Top Topics for call purpose</vt:lpstr>
      <vt:lpstr>Conclusion and Recommendations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IMDB-Movie Analysis</dc:title>
  <dc:creator>shreshth vashisht</dc:creator>
  <cp:lastModifiedBy>Saurav Kumar</cp:lastModifiedBy>
  <cp:revision>30</cp:revision>
  <dcterms:created xsi:type="dcterms:W3CDTF">2023-02-24T06:28:00Z</dcterms:created>
  <dcterms:modified xsi:type="dcterms:W3CDTF">2025-08-14T08:33:41Z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6F1B7F33DE8D4994AD647FB6BBF134B4_12</vt:lpwstr>
  </property>
  <property fmtid="{D5CDD505-2E9C-101B-9397-08002B2CF9AE}" pid="3" name="KSOProductBuildVer">
    <vt:lpwstr>1033-12.2.0.21931</vt:lpwstr>
  </property>
</Properties>
</file>