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g"/>
  <Override PartName="/ppt/media/image3.jpg" ContentType="image/jpg"/>
  <Override PartName="/ppt/notesSlides/notesSlide2.xml" ContentType="application/vnd.openxmlformats-officedocument.presentationml.notesSlide+xml"/>
  <Override PartName="/ppt/media/image4.jpg" ContentType="image/jpg"/>
  <Override PartName="/ppt/notesSlides/notesSlide3.xml" ContentType="application/vnd.openxmlformats-officedocument.presentationml.notesSlide+xml"/>
  <Override PartName="/ppt/media/image5.jpg" ContentType="image/jpg"/>
  <Override PartName="/ppt/media/image6.jpg" ContentType="image/jpg"/>
  <Override PartName="/ppt/notesSlides/notesSlide4.xml" ContentType="application/vnd.openxmlformats-officedocument.presentationml.notesSlide+xml"/>
  <Override PartName="/ppt/media/image7.jpg" ContentType="image/jpg"/>
  <Override PartName="/ppt/notesSlides/notesSlide5.xml" ContentType="application/vnd.openxmlformats-officedocument.presentationml.notesSlide+xml"/>
  <Override PartName="/ppt/media/image8.jpg" ContentType="image/jpg"/>
  <Override PartName="/ppt/notesSlides/notesSlide6.xml" ContentType="application/vnd.openxmlformats-officedocument.presentationml.notesSlide+xml"/>
  <Override PartName="/ppt/media/image9.jpg" ContentType="image/jpg"/>
  <Override PartName="/ppt/notesSlides/notesSlide7.xml" ContentType="application/vnd.openxmlformats-officedocument.presentationml.notesSlide+xml"/>
  <Override PartName="/ppt/media/image10.jpg" ContentType="image/jpg"/>
  <Override PartName="/ppt/notesSlides/notesSlide8.xml" ContentType="application/vnd.openxmlformats-officedocument.presentationml.notesSlide+xml"/>
  <Override PartName="/ppt/media/image11.jpg" ContentType="image/jpg"/>
  <Override PartName="/ppt/notesSlides/notesSlide9.xml" ContentType="application/vnd.openxmlformats-officedocument.presentationml.notesSlide+xml"/>
  <Override PartName="/ppt/media/image12.jpg" ContentType="image/jpg"/>
  <Override PartName="/ppt/notesSlides/notesSlide10.xml" ContentType="application/vnd.openxmlformats-officedocument.presentationml.notesSlide+xml"/>
  <Override PartName="/ppt/media/image13.jpg" ContentType="image/jpg"/>
  <Override PartName="/ppt/notesSlides/notesSlide11.xml" ContentType="application/vnd.openxmlformats-officedocument.presentationml.notesSlide+xml"/>
  <Override PartName="/ppt/media/image14.jpg" ContentType="image/jpg"/>
  <Override PartName="/ppt/media/image15.jpg" ContentType="image/jpg"/>
  <Override PartName="/ppt/notesSlides/notesSlide12.xml" ContentType="application/vnd.openxmlformats-officedocument.presentationml.notesSlide+xml"/>
  <Override PartName="/ppt/media/image16.jpg" ContentType="image/jpg"/>
  <Override PartName="/ppt/media/image17.jpg" ContentType="image/jpg"/>
  <Override PartName="/ppt/notesSlides/notesSlide13.xml" ContentType="application/vnd.openxmlformats-officedocument.presentationml.notesSlide+xml"/>
  <Override PartName="/ppt/media/image18.jpg" ContentType="image/jpg"/>
  <Override PartName="/ppt/media/image19.jpg" ContentType="image/jpg"/>
  <Override PartName="/ppt/notesSlides/notesSlide14.xml" ContentType="application/vnd.openxmlformats-officedocument.presentationml.notesSlide+xml"/>
  <Override PartName="/ppt/media/image20.jpg" ContentType="image/jpg"/>
  <Override PartName="/ppt/notesSlides/notesSlide15.xml" ContentType="application/vnd.openxmlformats-officedocument.presentationml.notesSlide+xml"/>
  <Override PartName="/ppt/media/image21.jpg" ContentType="image/jpg"/>
  <Override PartName="/ppt/notesSlides/notesSlide16.xml" ContentType="application/vnd.openxmlformats-officedocument.presentationml.notesSlide+xml"/>
  <Override PartName="/ppt/media/image22.jpg" ContentType="image/jpg"/>
  <Override PartName="/ppt/media/image23.jpg" ContentType="image/jpg"/>
  <Override PartName="/ppt/notesSlides/notesSlide17.xml" ContentType="application/vnd.openxmlformats-officedocument.presentationml.notesSlide+xml"/>
  <Override PartName="/ppt/media/image2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9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0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0175" y="2623958"/>
            <a:ext cx="9624060" cy="248299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21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550" y="5432237"/>
            <a:ext cx="9624060" cy="997537"/>
          </a:xfrm>
        </p:spPr>
        <p:txBody>
          <a:bodyPr>
            <a:normAutofit/>
          </a:bodyPr>
          <a:lstStyle>
            <a:lvl1pPr marL="0" indent="0" algn="r">
              <a:buNone/>
              <a:defRPr sz="3274" b="0" i="0">
                <a:solidFill>
                  <a:schemeClr val="bg1"/>
                </a:solidFill>
              </a:defRPr>
            </a:lvl1pPr>
            <a:lvl2pPr marL="534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9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3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8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3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7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2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5756" y="7033450"/>
            <a:ext cx="3421887" cy="276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9248" y="7033450"/>
            <a:ext cx="2459482" cy="276999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4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3"/>
            <a:ext cx="9624059" cy="121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5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918" y="2990201"/>
            <a:ext cx="9580940" cy="1690241"/>
          </a:xfrm>
        </p:spPr>
        <p:txBody>
          <a:bodyPr>
            <a:normAutofit fontScale="90000"/>
          </a:bodyPr>
          <a:lstStyle/>
          <a:p>
            <a:r>
              <a:rPr lang="en-US" dirty="0"/>
              <a:t>Saurav Mahalik </a:t>
            </a:r>
            <a:br>
              <a:rPr lang="en-US" dirty="0"/>
            </a:br>
            <a:r>
              <a:rPr lang="en-US" dirty="0"/>
              <a:t>Group - 10</a:t>
            </a:r>
            <a:br>
              <a:rPr lang="en-US" dirty="0"/>
            </a:br>
            <a:r>
              <a:rPr lang="en-US" dirty="0"/>
              <a:t>Batch – A3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29136"/>
            <a:ext cx="8110220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dirty="0">
                <a:latin typeface="Times New Roman"/>
                <a:cs typeface="Times New Roman"/>
              </a:rPr>
              <a:t>niv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at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distribution of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ppli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nts comi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m 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kind of univ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 Most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ppli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nts come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 a tier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2 </a:t>
            </a:r>
            <a:r>
              <a:rPr sz="1200" spc="2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549018"/>
            <a:ext cx="5730240" cy="440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307848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847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86059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7254240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27612"/>
            <a:ext cx="8746490" cy="646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ist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ibu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n of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ab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 the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ata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750"/>
              </a:spcBef>
            </a:pP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ooki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bles 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see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 va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in e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ss don</a:t>
            </a:r>
            <a:r>
              <a:rPr sz="1200" spc="-10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 too mu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h.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ca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tual</a:t>
            </a:r>
            <a:r>
              <a:rPr sz="1200" spc="4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 500 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lues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olumn but in the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ur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mod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m pass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2525" y="1797308"/>
            <a:ext cx="4594219" cy="3873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307848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847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86059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7254240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27612"/>
            <a:ext cx="23577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orr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la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on be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ween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ar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ab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759854"/>
            <a:ext cx="7675245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30" dirty="0">
                <a:latin typeface="Times New Roman"/>
                <a:cs typeface="Times New Roman"/>
              </a:rPr>
              <a:t>k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15" dirty="0">
                <a:latin typeface="Times New Roman"/>
                <a:cs typeface="Times New Roman"/>
              </a:rPr>
              <a:t>i</a:t>
            </a:r>
            <a:r>
              <a:rPr sz="1400" b="1" spc="-30" dirty="0">
                <a:latin typeface="Times New Roman"/>
                <a:cs typeface="Times New Roman"/>
              </a:rPr>
              <a:t>k</a:t>
            </a:r>
            <a:r>
              <a:rPr sz="1400" b="1" dirty="0">
                <a:latin typeface="Times New Roman"/>
                <a:cs typeface="Times New Roman"/>
              </a:rPr>
              <a:t>e a</a:t>
            </a:r>
            <a:r>
              <a:rPr sz="1400" b="1" spc="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les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are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port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-10" dirty="0">
                <a:latin typeface="Times New Roman"/>
                <a:cs typeface="Times New Roman"/>
              </a:rPr>
              <a:t>va</a:t>
            </a:r>
            <a:r>
              <a:rPr sz="1400" b="1" dirty="0">
                <a:latin typeface="Times New Roman"/>
                <a:cs typeface="Times New Roman"/>
              </a:rPr>
              <a:t>ri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bl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or pre</a:t>
            </a: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ic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it chanc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king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olumns in indep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va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iab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s(p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Ch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dmit as </a:t>
            </a:r>
            <a:r>
              <a:rPr sz="1200" spc="-5" dirty="0">
                <a:latin typeface="Times New Roman"/>
                <a:cs typeface="Times New Roman"/>
              </a:rPr>
              <a:t>De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va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(to </a:t>
            </a:r>
            <a:r>
              <a:rPr sz="1200" spc="5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211580"/>
            <a:ext cx="5727710" cy="2412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651" y="4521948"/>
            <a:ext cx="5727710" cy="2406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07848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847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86059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" y="7254240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29136"/>
            <a:ext cx="336740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Spl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tt</a:t>
            </a:r>
            <a:r>
              <a:rPr sz="1400" b="1" spc="5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nto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Tes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spc="1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ng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ini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525153"/>
            <a:ext cx="1392555" cy="674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redic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e </a:t>
            </a:r>
            <a:r>
              <a:rPr sz="1400" b="1" spc="-1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od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lang="en-US" sz="1200" b="1" dirty="0">
                <a:latin typeface="Times New Roman"/>
                <a:cs typeface="Times New Roman"/>
              </a:rPr>
              <a:t>Multiple </a:t>
            </a:r>
            <a:r>
              <a:rPr sz="1200" b="1" dirty="0">
                <a:latin typeface="Times New Roman"/>
                <a:cs typeface="Times New Roman"/>
              </a:rPr>
              <a:t>Li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ar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b="1" spc="-5" dirty="0">
                <a:latin typeface="Times New Roman"/>
                <a:cs typeface="Times New Roman"/>
              </a:rPr>
              <a:t>re</a:t>
            </a:r>
            <a:r>
              <a:rPr sz="1200" b="1" dirty="0">
                <a:latin typeface="Times New Roman"/>
                <a:cs typeface="Times New Roman"/>
              </a:rPr>
              <a:t>ssion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1700" y="4605530"/>
            <a:ext cx="4921239" cy="1154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558" y="1292861"/>
            <a:ext cx="5721339" cy="16636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07848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847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86059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" y="7254240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213077"/>
            <a:ext cx="33178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Bu</a:t>
            </a:r>
            <a:r>
              <a:rPr sz="1400" spc="-10" dirty="0">
                <a:latin typeface="Times New Roman"/>
                <a:cs typeface="Times New Roman"/>
              </a:rPr>
              <a:t>il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odel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2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4091026"/>
            <a:ext cx="14979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va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del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7536" y="1465469"/>
            <a:ext cx="7226289" cy="2547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9619" y="4290276"/>
            <a:ext cx="4426579" cy="28721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07848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847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86059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" y="7254240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29136"/>
            <a:ext cx="8606155" cy="62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is</a:t>
            </a:r>
            <a:r>
              <a:rPr sz="1400" b="1" spc="-15" dirty="0">
                <a:latin typeface="Times New Roman"/>
                <a:cs typeface="Times New Roman"/>
              </a:rPr>
              <a:t>u</a:t>
            </a:r>
            <a:r>
              <a:rPr sz="1400" b="1" dirty="0">
                <a:latin typeface="Times New Roman"/>
                <a:cs typeface="Times New Roman"/>
              </a:rPr>
              <a:t>al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ep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nta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on of R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qu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re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05"/>
              </a:spcBef>
            </a:pPr>
            <a:r>
              <a:rPr sz="1200" dirty="0">
                <a:latin typeface="Times New Roman"/>
                <a:cs typeface="Times New Roman"/>
              </a:rPr>
              <a:t>R² 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the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ie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t of 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min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plains how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much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v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 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du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l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st squ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1657350"/>
            <a:ext cx="4819406" cy="2708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307848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847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86059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7254240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817629"/>
            <a:ext cx="8844280" cy="130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ine Tu</a:t>
            </a:r>
            <a:r>
              <a:rPr sz="1400" b="1" spc="-5" dirty="0">
                <a:latin typeface="Times New Roman"/>
                <a:cs typeface="Times New Roman"/>
              </a:rPr>
              <a:t>n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od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b="1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oss Validation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575"/>
              </a:spcBef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bas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ns 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on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testin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/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luating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on the oth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t</a:t>
            </a:r>
            <a:r>
              <a:rPr sz="1200" spc="-5" dirty="0">
                <a:latin typeface="Times New Roman"/>
                <a:cs typeface="Times New Roman"/>
              </a:rPr>
              <a:t>ra</a:t>
            </a:r>
            <a:r>
              <a:rPr sz="1200" dirty="0">
                <a:latin typeface="Times New Roman"/>
                <a:cs typeface="Times New Roman"/>
              </a:rPr>
              <a:t>ini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it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lf.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a possibili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itti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 mod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, just to ve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2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to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ross 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lid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 t</a:t>
            </a:r>
            <a:r>
              <a:rPr sz="1200" spc="-5" dirty="0">
                <a:latin typeface="Times New Roman"/>
                <a:cs typeface="Times New Roman"/>
              </a:rPr>
              <a:t>ra</a:t>
            </a:r>
            <a:r>
              <a:rPr sz="1200" dirty="0">
                <a:latin typeface="Times New Roman"/>
                <a:cs typeface="Times New Roman"/>
              </a:rPr>
              <a:t>ini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itself.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his is usual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done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divi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into 3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ts: T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ta, 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 data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nd 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lid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t tou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 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until we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2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l, we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fid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ab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ut, so 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d to 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ra</a:t>
            </a:r>
            <a:r>
              <a:rPr sz="1200" dirty="0">
                <a:latin typeface="Times New Roman"/>
                <a:cs typeface="Times New Roman"/>
              </a:rPr>
              <a:t>inin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p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m</a:t>
            </a:r>
            <a:r>
              <a:rPr sz="1200" spc="3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lid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9913" y="3212467"/>
            <a:ext cx="6969770" cy="2178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307848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847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86059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7254240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27612"/>
            <a:ext cx="2763520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andom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ore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t 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g</a:t>
            </a:r>
            <a:r>
              <a:rPr sz="1400" b="1" dirty="0">
                <a:latin typeface="Times New Roman"/>
                <a:cs typeface="Times New Roman"/>
              </a:rPr>
              <a:t>re</a:t>
            </a:r>
            <a:r>
              <a:rPr sz="1400" b="1" spc="-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uilding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mod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 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554101"/>
            <a:ext cx="8750935" cy="471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al</a:t>
            </a:r>
            <a:r>
              <a:rPr sz="1400" b="1" spc="-15" dirty="0">
                <a:latin typeface="Times New Roman"/>
                <a:cs typeface="Times New Roman"/>
              </a:rPr>
              <a:t>u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ion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 </a:t>
            </a:r>
            <a:r>
              <a:rPr sz="1400" b="1" spc="-1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el</a:t>
            </a: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ndom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 mod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 has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sq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the 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ision T</a:t>
            </a:r>
            <a:r>
              <a:rPr sz="1200" spc="-5" dirty="0">
                <a:latin typeface="Times New Roman"/>
                <a:cs typeface="Times New Roman"/>
              </a:rPr>
              <a:t>re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od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 and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RMSE</a:t>
            </a:r>
            <a:r>
              <a:rPr sz="1200">
                <a:latin typeface="Times New Roman"/>
                <a:cs typeface="Times New Roman"/>
              </a:rPr>
              <a:t>. 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463040"/>
            <a:ext cx="5727710" cy="1999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4497958"/>
            <a:ext cx="4921239" cy="1765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07848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847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86059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" y="7254240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27612"/>
            <a:ext cx="1487170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ine Tu</a:t>
            </a:r>
            <a:r>
              <a:rPr sz="1400" b="1" spc="-5" dirty="0">
                <a:latin typeface="Times New Roman"/>
                <a:cs typeface="Times New Roman"/>
              </a:rPr>
              <a:t>n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ng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od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200" b="1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oss Validation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308744"/>
            <a:ext cx="870839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oncl</a:t>
            </a:r>
            <a:r>
              <a:rPr sz="1400" b="1" spc="-15" dirty="0">
                <a:latin typeface="Times New Roman"/>
                <a:cs typeface="Times New Roman"/>
              </a:rPr>
              <a:t>u</a:t>
            </a:r>
            <a:r>
              <a:rPr sz="1400" b="1" spc="-1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io</a:t>
            </a:r>
            <a:r>
              <a:rPr sz="1400" b="1" spc="-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latin typeface="Times New Roman"/>
                <a:cs typeface="Times New Roman"/>
              </a:rPr>
              <a:t>All mod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ls pe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 w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 bas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on the RM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 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lues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ndom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gr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or is 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1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gr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low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476756"/>
            <a:ext cx="5727710" cy="1701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307848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847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86059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7254240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CBEF02-B7A7-4552-A60E-DC951EAD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96"/>
            <a:ext cx="10693400" cy="75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94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3791351"/>
            <a:ext cx="8521700" cy="273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algn="ctr">
              <a:lnSpc>
                <a:spcPct val="100000"/>
              </a:lnSpc>
            </a:pPr>
            <a:r>
              <a:rPr lang="en-US" sz="1600" dirty="0">
                <a:latin typeface="Times New Roman"/>
                <a:cs typeface="Times New Roman"/>
              </a:rPr>
              <a:t>Machine Learning Project on Graduate Admission</a:t>
            </a:r>
            <a:endParaRPr sz="1600" dirty="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805"/>
              </a:spcBef>
            </a:pPr>
            <a:r>
              <a:rPr sz="1400" b="1" dirty="0">
                <a:latin typeface="Times New Roman"/>
                <a:cs typeface="Times New Roman"/>
              </a:rPr>
              <a:t>Int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oduc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on: 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set is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bout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Admissions 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i.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 Giv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of stan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rdiz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like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EF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, SOP stand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rd s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OR st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rd s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s, wh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is pr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bili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(b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S/NO sc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) of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dmission into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ular 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hool.</a:t>
            </a: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at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se</a:t>
            </a:r>
            <a:r>
              <a:rPr sz="1400" b="1" spc="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dat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diction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dmissions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the 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lin</a:t>
            </a:r>
            <a:r>
              <a:rPr sz="1200" spc="15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:</a:t>
            </a:r>
          </a:p>
          <a:p>
            <a:pPr marL="469900" indent="-228600">
              <a:lnSpc>
                <a:spcPct val="100000"/>
              </a:lnSpc>
              <a:spcBef>
                <a:spcPts val="1110"/>
              </a:spcBef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tu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t:</a:t>
            </a: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GRE 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(290 to 340)</a:t>
            </a: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EFL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(92 to 1</a:t>
            </a:r>
            <a:r>
              <a:rPr sz="1200" spc="10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0)</a:t>
            </a: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Univ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 to </a:t>
            </a:r>
            <a:r>
              <a:rPr sz="1200" spc="5" dirty="0">
                <a:latin typeface="Times New Roman"/>
                <a:cs typeface="Times New Roman"/>
              </a:rPr>
              <a:t>5</a:t>
            </a:r>
            <a:r>
              <a:rPr sz="1200" dirty="0">
                <a:latin typeface="Times New Roman"/>
                <a:cs typeface="Times New Roman"/>
              </a:rPr>
              <a:t>)</a:t>
            </a: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Stat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 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5)</a:t>
            </a:r>
          </a:p>
        </p:txBody>
      </p:sp>
      <p:sp>
        <p:nvSpPr>
          <p:cNvPr id="3" name="object 3"/>
          <p:cNvSpPr/>
          <p:nvPr/>
        </p:nvSpPr>
        <p:spPr>
          <a:xfrm>
            <a:off x="4326879" y="406399"/>
            <a:ext cx="2032001" cy="2032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41070" y="2453640"/>
            <a:ext cx="3809999" cy="1059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307848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847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86059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7254240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23379"/>
            <a:ext cx="5314950" cy="155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Str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th (1 to 5)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Und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CGPA (6</a:t>
            </a:r>
            <a:r>
              <a:rPr sz="1200" spc="5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Times New Roman"/>
                <a:cs typeface="Times New Roman"/>
              </a:rPr>
              <a:t>8 to 9.92)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1)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840"/>
              </a:spcBef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Ch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dmit (0.34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0.97)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port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nt </a:t>
            </a:r>
            <a:r>
              <a:rPr sz="1400" b="1" spc="-2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ib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 </a:t>
            </a: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a: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mporting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ibr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ult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772284"/>
            <a:ext cx="5318760" cy="2377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307848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847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86059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7254240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3311" y="1170944"/>
            <a:ext cx="5721614" cy="2826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923379"/>
            <a:ext cx="3861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t, 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s import 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and see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10" dirty="0">
                <a:latin typeface="Times New Roman"/>
                <a:cs typeface="Times New Roman"/>
              </a:rPr>
              <a:t>w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re wo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king with.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971644"/>
            <a:ext cx="5713597" cy="26054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307848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847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86059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7254240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27612"/>
            <a:ext cx="5577840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Ex</a:t>
            </a:r>
            <a:r>
              <a:rPr sz="1400" b="1" spc="-15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lo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y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ysi</a:t>
            </a:r>
            <a:r>
              <a:rPr sz="1400" b="1" spc="1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s plot a 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tm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 to 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lation of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to 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Admit: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5635082"/>
            <a:ext cx="3579495" cy="95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top thr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tu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th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a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fe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mit 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150">
              <a:latin typeface="Times New Roman"/>
              <a:cs typeface="Times New Roman"/>
            </a:endParaRPr>
          </a:p>
          <a:p>
            <a:pPr marL="774700" indent="-228600">
              <a:lnSpc>
                <a:spcPct val="100000"/>
              </a:lnSpc>
              <a:buFont typeface="Times New Roman"/>
              <a:buAutoNum type="arabicPeriod"/>
              <a:tabLst>
                <a:tab pos="775335" algn="l"/>
              </a:tabLst>
            </a:pPr>
            <a:r>
              <a:rPr sz="1200" dirty="0">
                <a:latin typeface="Times New Roman"/>
                <a:cs typeface="Times New Roman"/>
              </a:rPr>
              <a:t>CGPA</a:t>
            </a:r>
            <a:endParaRPr sz="1200">
              <a:latin typeface="Times New Roman"/>
              <a:cs typeface="Times New Roman"/>
            </a:endParaRPr>
          </a:p>
          <a:p>
            <a:pPr marL="774700" indent="-228600">
              <a:lnSpc>
                <a:spcPct val="100000"/>
              </a:lnSpc>
              <a:spcBef>
                <a:spcPts val="225"/>
              </a:spcBef>
              <a:buFont typeface="Times New Roman"/>
              <a:buAutoNum type="arabicPeriod"/>
              <a:tabLst>
                <a:tab pos="775335" algn="l"/>
              </a:tabLst>
            </a:pPr>
            <a:r>
              <a:rPr sz="1200" dirty="0">
                <a:latin typeface="Times New Roman"/>
                <a:cs typeface="Times New Roman"/>
              </a:rPr>
              <a:t>GRE 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ore</a:t>
            </a:r>
            <a:endParaRPr sz="1200">
              <a:latin typeface="Times New Roman"/>
              <a:cs typeface="Times New Roman"/>
            </a:endParaRPr>
          </a:p>
          <a:p>
            <a:pPr marL="774700" indent="-228600">
              <a:lnSpc>
                <a:spcPct val="100000"/>
              </a:lnSpc>
              <a:spcBef>
                <a:spcPts val="240"/>
              </a:spcBef>
              <a:buFont typeface="Times New Roman"/>
              <a:buAutoNum type="arabicPeriod"/>
              <a:tabLst>
                <a:tab pos="775335" algn="l"/>
              </a:tabLst>
            </a:pP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EFL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501140"/>
            <a:ext cx="5722619" cy="3718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307848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847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86059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7254240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9003" y="2939960"/>
            <a:ext cx="6294120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1251039"/>
            <a:ext cx="8357234" cy="164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plore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to 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a b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Cumul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oint Av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10" dirty="0">
                <a:latin typeface="Times New Roman"/>
                <a:cs typeface="Times New Roman"/>
              </a:rPr>
              <a:t>0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point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rom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sho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low, it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rs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submissions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distribut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d.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ith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of </a:t>
            </a:r>
            <a:r>
              <a:rPr sz="1200" spc="-5" dirty="0">
                <a:latin typeface="Times New Roman"/>
                <a:cs typeface="Times New Roman"/>
              </a:rPr>
              <a:t>8</a:t>
            </a:r>
            <a:r>
              <a:rPr sz="1200" dirty="0">
                <a:latin typeface="Times New Roman"/>
                <a:cs typeface="Times New Roman"/>
              </a:rPr>
              <a:t>.6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st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rd 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vi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0.6.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hance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spc="5" dirty="0">
                <a:latin typeface="Times New Roman"/>
                <a:cs typeface="Times New Roman"/>
              </a:rPr>
              <a:t>d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it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ap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rs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ppli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-10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CGPA 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orr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lation with their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dmissio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050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7848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847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86059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7254240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4703" y="3583813"/>
            <a:ext cx="6522720" cy="384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929136"/>
            <a:ext cx="8876030" cy="238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G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 Score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R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rd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min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is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rdiz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m, oft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qui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dmission to 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M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lo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s ma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 of thr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omponents: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100">
              <a:latin typeface="Times New Roman"/>
              <a:cs typeface="Times New Roman"/>
            </a:endParaRPr>
          </a:p>
          <a:p>
            <a:pPr marL="774700" indent="-228600">
              <a:lnSpc>
                <a:spcPct val="100000"/>
              </a:lnSpc>
              <a:buFont typeface="Times New Roman"/>
              <a:buAutoNum type="arabicPeriod"/>
              <a:tabLst>
                <a:tab pos="775335" algn="l"/>
              </a:tabLst>
            </a:pP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riting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(Sc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on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0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6 s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le in 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point inc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ments)</a:t>
            </a:r>
            <a:endParaRPr sz="1200">
              <a:latin typeface="Times New Roman"/>
              <a:cs typeface="Times New Roman"/>
            </a:endParaRPr>
          </a:p>
          <a:p>
            <a:pPr marL="774700" indent="-228600">
              <a:lnSpc>
                <a:spcPct val="100000"/>
              </a:lnSpc>
              <a:spcBef>
                <a:spcPts val="240"/>
              </a:spcBef>
              <a:buFont typeface="Times New Roman"/>
              <a:buAutoNum type="arabicPeriod"/>
              <a:tabLst>
                <a:tab pos="775335" algn="l"/>
              </a:tabLst>
            </a:pP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rb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soning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ored on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13</a:t>
            </a:r>
            <a:r>
              <a:rPr sz="1200" spc="5" dirty="0">
                <a:latin typeface="Times New Roman"/>
                <a:cs typeface="Times New Roman"/>
              </a:rPr>
              <a:t>0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170 s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774700" indent="-228600">
              <a:lnSpc>
                <a:spcPct val="100000"/>
              </a:lnSpc>
              <a:spcBef>
                <a:spcPts val="240"/>
              </a:spcBef>
              <a:buFont typeface="Times New Roman"/>
              <a:buAutoNum type="arabicPeriod"/>
              <a:tabLst>
                <a:tab pos="775335" algn="l"/>
              </a:tabLst>
            </a:pP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ntitative 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soni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on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13</a:t>
            </a:r>
            <a:r>
              <a:rPr sz="1200" spc="5" dirty="0">
                <a:latin typeface="Times New Roman"/>
                <a:cs typeface="Times New Roman"/>
              </a:rPr>
              <a:t>0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170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this dat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t,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bas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5" dirty="0">
                <a:latin typeface="Times New Roman"/>
                <a:cs typeface="Times New Roman"/>
              </a:rPr>
              <a:t>x</a:t>
            </a: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mum of 3</a:t>
            </a:r>
            <a:r>
              <a:rPr sz="1200" spc="-5" dirty="0">
                <a:latin typeface="Times New Roman"/>
                <a:cs typeface="Times New Roman"/>
              </a:rPr>
              <a:t>4</a:t>
            </a:r>
            <a:r>
              <a:rPr sz="1200" dirty="0">
                <a:latin typeface="Times New Roman"/>
                <a:cs typeface="Times New Roman"/>
              </a:rPr>
              <a:t>0 points.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is 317 with a stan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rd 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viation of 11.5.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400" b="1" dirty="0">
                <a:latin typeface="Times New Roman"/>
                <a:cs typeface="Times New Roman"/>
              </a:rPr>
              <a:t>G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 Score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spc="-15" dirty="0">
                <a:latin typeface="Times New Roman"/>
                <a:cs typeface="Times New Roman"/>
              </a:rPr>
              <a:t>h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ce of 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it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latin typeface="Times New Roman"/>
                <a:cs typeface="Times New Roman"/>
              </a:rPr>
              <a:t>GRE 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 with the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dmission how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not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strong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s on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GPA.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7848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847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86059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7254240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5020" y="3992706"/>
            <a:ext cx="6377939" cy="3140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929136"/>
            <a:ext cx="8736330" cy="302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TOE</a:t>
            </a:r>
            <a:r>
              <a:rPr sz="1400" b="1" spc="-1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L Sc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re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 of E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lish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a 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test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1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lish spe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th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hoosi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en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oll 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En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lis</a:t>
            </a:r>
            <a:r>
              <a:rPr sz="1200" spc="15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sp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king unive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sities.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 is split up into 4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tions: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150">
              <a:latin typeface="Times New Roman"/>
              <a:cs typeface="Times New Roman"/>
            </a:endParaRPr>
          </a:p>
          <a:p>
            <a:pPr marL="774700" indent="-228600">
              <a:lnSpc>
                <a:spcPct val="100000"/>
              </a:lnSpc>
              <a:buFont typeface="Times New Roman"/>
              <a:buAutoNum type="arabicPeriod"/>
              <a:tabLst>
                <a:tab pos="775335" algn="l"/>
              </a:tabLst>
            </a:pP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ding</a:t>
            </a:r>
            <a:endParaRPr sz="1200">
              <a:latin typeface="Times New Roman"/>
              <a:cs typeface="Times New Roman"/>
            </a:endParaRPr>
          </a:p>
          <a:p>
            <a:pPr marL="774700" indent="-228600">
              <a:lnSpc>
                <a:spcPct val="100000"/>
              </a:lnSpc>
              <a:spcBef>
                <a:spcPts val="240"/>
              </a:spcBef>
              <a:buFont typeface="Times New Roman"/>
              <a:buAutoNum type="arabicPeriod"/>
              <a:tabLst>
                <a:tab pos="775335" algn="l"/>
              </a:tabLst>
            </a:pP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ist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  <a:p>
            <a:pPr marL="774700" indent="-228600">
              <a:lnSpc>
                <a:spcPct val="100000"/>
              </a:lnSpc>
              <a:spcBef>
                <a:spcPts val="240"/>
              </a:spcBef>
              <a:buFont typeface="Times New Roman"/>
              <a:buAutoNum type="arabicPeriod"/>
              <a:tabLst>
                <a:tab pos="775335" algn="l"/>
              </a:tabLst>
            </a:pPr>
            <a:r>
              <a:rPr sz="1200" dirty="0">
                <a:latin typeface="Times New Roman"/>
                <a:cs typeface="Times New Roman"/>
              </a:rPr>
              <a:t>Sp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king</a:t>
            </a:r>
            <a:endParaRPr sz="1200">
              <a:latin typeface="Times New Roman"/>
              <a:cs typeface="Times New Roman"/>
            </a:endParaRPr>
          </a:p>
          <a:p>
            <a:pPr marL="774700" indent="-228600">
              <a:lnSpc>
                <a:spcPct val="100000"/>
              </a:lnSpc>
              <a:spcBef>
                <a:spcPts val="240"/>
              </a:spcBef>
              <a:buFont typeface="Times New Roman"/>
              <a:buAutoNum type="arabicPeriod"/>
              <a:tabLst>
                <a:tab pos="775335" algn="l"/>
              </a:tabLst>
            </a:pP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riting</a:t>
            </a:r>
            <a:endParaRPr sz="1200">
              <a:latin typeface="Times New Roman"/>
              <a:cs typeface="Times New Roman"/>
            </a:endParaRPr>
          </a:p>
          <a:p>
            <a:pPr marL="12700" marR="357505">
              <a:lnSpc>
                <a:spcPts val="1380"/>
              </a:lnSpc>
              <a:spcBef>
                <a:spcPts val="335"/>
              </a:spcBef>
            </a:pPr>
            <a:r>
              <a:rPr sz="1200" dirty="0">
                <a:latin typeface="Times New Roman"/>
                <a:cs typeface="Times New Roman"/>
              </a:rPr>
              <a:t>All s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tions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ut of 30,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ivi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 a total 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1</a:t>
            </a:r>
            <a:r>
              <a:rPr sz="1200" spc="-5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0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this 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t,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EFL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20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07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a stand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rd 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viation of 6.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TOE</a:t>
            </a:r>
            <a:r>
              <a:rPr sz="1400" b="1" spc="-1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L Sc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re </a:t>
            </a:r>
            <a:r>
              <a:rPr sz="1400" b="1" spc="-10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spc="-15" dirty="0">
                <a:latin typeface="Times New Roman"/>
                <a:cs typeface="Times New Roman"/>
              </a:rPr>
              <a:t>h</a:t>
            </a:r>
            <a:r>
              <a:rPr sz="1400" b="1" dirty="0">
                <a:latin typeface="Times New Roman"/>
                <a:cs typeface="Times New Roman"/>
              </a:rPr>
              <a:t>ance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 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it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ike </a:t>
            </a:r>
            <a:r>
              <a:rPr sz="1200" spc="-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RE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s, the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re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ived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ppli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-5" dirty="0">
                <a:latin typeface="Times New Roman"/>
                <a:cs typeface="Times New Roman"/>
              </a:rPr>
              <a:t>’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admission.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7848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847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86059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7254240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923379"/>
            <a:ext cx="8742680" cy="142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14655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2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uriosi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nt to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plore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little bit fu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rdi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uni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nk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s. Ev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tho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 th</a:t>
            </a:r>
            <a:r>
              <a:rPr sz="1200" spc="5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ld a low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import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dmission, it would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nice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unde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their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istics 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rch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plore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ppli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nts have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ms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appli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nts have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. Ho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r, 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st import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nt 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tur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so it doesn</a:t>
            </a:r>
            <a:r>
              <a:rPr sz="1200" spc="-15" dirty="0">
                <a:latin typeface="Times New Roman"/>
                <a:cs typeface="Times New Roman"/>
              </a:rPr>
              <a:t>'</a:t>
            </a:r>
            <a:r>
              <a:rPr sz="1200" dirty="0">
                <a:latin typeface="Times New Roman"/>
                <a:cs typeface="Times New Roman"/>
              </a:rPr>
              <a:t>t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too mu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if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ppli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nt has the</a:t>
            </a:r>
            <a:r>
              <a:rPr sz="1200" spc="-5" dirty="0">
                <a:latin typeface="Times New Roman"/>
                <a:cs typeface="Times New Roman"/>
              </a:rPr>
              <a:t> 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rien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n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490380"/>
            <a:ext cx="5722619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307848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847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86059" y="310896"/>
            <a:ext cx="0" cy="6940550"/>
          </a:xfrm>
          <a:custGeom>
            <a:avLst/>
            <a:gdLst/>
            <a:ahLst/>
            <a:cxnLst/>
            <a:rect l="l" t="t" r="r" b="b"/>
            <a:pathLst>
              <a:path h="6940550">
                <a:moveTo>
                  <a:pt x="0" y="0"/>
                </a:moveTo>
                <a:lnTo>
                  <a:pt x="0" y="6940295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7254240"/>
            <a:ext cx="10084435" cy="0"/>
          </a:xfrm>
          <a:custGeom>
            <a:avLst/>
            <a:gdLst/>
            <a:ahLst/>
            <a:cxnLst/>
            <a:rect l="l" t="t" r="r" b="b"/>
            <a:pathLst>
              <a:path w="10084435">
                <a:moveTo>
                  <a:pt x="0" y="0"/>
                </a:moveTo>
                <a:lnTo>
                  <a:pt x="10084307" y="0"/>
                </a:lnTo>
              </a:path>
            </a:pathLst>
          </a:custGeom>
          <a:ln w="7365">
            <a:solidFill>
              <a:srgbClr val="00AF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949</Words>
  <Application>Microsoft Office PowerPoint</Application>
  <PresentationFormat>Custom</PresentationFormat>
  <Paragraphs>83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Office Theme</vt:lpstr>
      <vt:lpstr>Saurav Mahalik  Group - 10 Batch – A3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SAURAV MAHALIK</cp:lastModifiedBy>
  <cp:revision>7</cp:revision>
  <dcterms:created xsi:type="dcterms:W3CDTF">2021-11-27T18:50:55Z</dcterms:created>
  <dcterms:modified xsi:type="dcterms:W3CDTF">2021-11-28T08:31:28Z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2021-11-27T00:00:00Z</vt:filetime>
  </property>
  <property fmtid="{D5CDD505-2E9C-101B-9397-08002B2CF9AE}" pid="3" name="LastSaved">
    <vt:filetime>2021-11-27T00:00:00Z</vt:filetime>
  </property>
</Properties>
</file>