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8" r:id="rId20"/>
    <p:sldId id="279" r:id="rId21"/>
    <p:sldId id="275" r:id="rId22"/>
    <p:sldId id="276"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a:srgbClr val="FF00FF"/>
    <a:srgbClr val="3333CC"/>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21" autoAdjust="0"/>
  </p:normalViewPr>
  <p:slideViewPr>
    <p:cSldViewPr>
      <p:cViewPr varScale="1">
        <p:scale>
          <a:sx n="80" d="100"/>
          <a:sy n="80" d="100"/>
        </p:scale>
        <p:origin x="1522"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E8FAA74-DEBC-44C0-948A-4943D2E7F422}" type="datetimeFigureOut">
              <a:rPr lang="en-US" smtClean="0"/>
              <a:pPr/>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F69A44-D76B-4C33-9D42-EE25EE953FBF}"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8FAA74-DEBC-44C0-948A-4943D2E7F422}" type="datetimeFigureOut">
              <a:rPr lang="en-US" smtClean="0"/>
              <a:pPr/>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F69A44-D76B-4C33-9D42-EE25EE953FB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8FAA74-DEBC-44C0-948A-4943D2E7F422}" type="datetimeFigureOut">
              <a:rPr lang="en-US" smtClean="0"/>
              <a:pPr/>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F69A44-D76B-4C33-9D42-EE25EE953FB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8FAA74-DEBC-44C0-948A-4943D2E7F422}" type="datetimeFigureOut">
              <a:rPr lang="en-US" smtClean="0"/>
              <a:pPr/>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F69A44-D76B-4C33-9D42-EE25EE953FB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8FAA74-DEBC-44C0-948A-4943D2E7F422}" type="datetimeFigureOut">
              <a:rPr lang="en-US" smtClean="0"/>
              <a:pPr/>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F69A44-D76B-4C33-9D42-EE25EE953FB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E8FAA74-DEBC-44C0-948A-4943D2E7F422}" type="datetimeFigureOut">
              <a:rPr lang="en-US" smtClean="0"/>
              <a:pPr/>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F69A44-D76B-4C33-9D42-EE25EE953FB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8FAA74-DEBC-44C0-948A-4943D2E7F422}" type="datetimeFigureOut">
              <a:rPr lang="en-US" smtClean="0"/>
              <a:pPr/>
              <a:t>2/13/2023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1F69A44-D76B-4C33-9D42-EE25EE953FB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E8FAA74-DEBC-44C0-948A-4943D2E7F422}" type="datetimeFigureOut">
              <a:rPr lang="en-US" smtClean="0"/>
              <a:pPr/>
              <a:t>2/13/2023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1F69A44-D76B-4C33-9D42-EE25EE953FB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8FAA74-DEBC-44C0-948A-4943D2E7F422}" type="datetimeFigureOut">
              <a:rPr lang="en-US" smtClean="0"/>
              <a:pPr/>
              <a:t>2/13/2023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1F69A44-D76B-4C33-9D42-EE25EE953FB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8FAA74-DEBC-44C0-948A-4943D2E7F422}" type="datetimeFigureOut">
              <a:rPr lang="en-US" smtClean="0"/>
              <a:pPr/>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F69A44-D76B-4C33-9D42-EE25EE953FBF}"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8FAA74-DEBC-44C0-948A-4943D2E7F422}" type="datetimeFigureOut">
              <a:rPr lang="en-US" smtClean="0"/>
              <a:pPr/>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F69A44-D76B-4C33-9D42-EE25EE953FB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8FAA74-DEBC-44C0-948A-4943D2E7F422}" type="datetimeFigureOut">
              <a:rPr lang="en-US" smtClean="0"/>
              <a:pPr/>
              <a:t>2/13/2023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69A44-D76B-4C33-9D42-EE25EE953FB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TextBox 3"/>
          <p:cNvSpPr txBox="1"/>
          <p:nvPr/>
        </p:nvSpPr>
        <p:spPr>
          <a:xfrm>
            <a:off x="1447800" y="914400"/>
            <a:ext cx="5562600" cy="584775"/>
          </a:xfrm>
          <a:prstGeom prst="rect">
            <a:avLst/>
          </a:prstGeom>
          <a:noFill/>
        </p:spPr>
        <p:txBody>
          <a:bodyPr wrap="square" rtlCol="0">
            <a:spAutoFit/>
          </a:bodyPr>
          <a:lstStyle/>
          <a:p>
            <a:r>
              <a:rPr lang="en-US" sz="3200" b="1" dirty="0">
                <a:solidFill>
                  <a:srgbClr val="FF00FF"/>
                </a:solidFill>
                <a:latin typeface="Times New Roman" pitchFamily="18" charset="0"/>
                <a:cs typeface="Times New Roman" pitchFamily="18" charset="0"/>
              </a:rPr>
              <a:t>      PROJECT  SEMINAR   </a:t>
            </a:r>
          </a:p>
        </p:txBody>
      </p:sp>
      <p:sp>
        <p:nvSpPr>
          <p:cNvPr id="5" name="TextBox 4"/>
          <p:cNvSpPr txBox="1"/>
          <p:nvPr/>
        </p:nvSpPr>
        <p:spPr>
          <a:xfrm>
            <a:off x="2743200" y="1676400"/>
            <a:ext cx="23622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         </a:t>
            </a:r>
            <a:r>
              <a:rPr lang="en-US" sz="3200" b="1" dirty="0">
                <a:solidFill>
                  <a:srgbClr val="3333CC"/>
                </a:solidFill>
                <a:latin typeface="Times New Roman" pitchFamily="18" charset="0"/>
                <a:cs typeface="Times New Roman" pitchFamily="18" charset="0"/>
              </a:rPr>
              <a:t> ON</a:t>
            </a:r>
          </a:p>
        </p:txBody>
      </p:sp>
      <p:sp>
        <p:nvSpPr>
          <p:cNvPr id="6" name="TextBox 5"/>
          <p:cNvSpPr txBox="1"/>
          <p:nvPr/>
        </p:nvSpPr>
        <p:spPr>
          <a:xfrm>
            <a:off x="1447800" y="2438400"/>
            <a:ext cx="6477000" cy="461665"/>
          </a:xfrm>
          <a:prstGeom prst="rect">
            <a:avLst/>
          </a:prstGeom>
          <a:noFill/>
        </p:spPr>
        <p:txBody>
          <a:bodyPr wrap="square" rtlCol="0">
            <a:spAutoFit/>
          </a:bodyPr>
          <a:lstStyle/>
          <a:p>
            <a:r>
              <a:rPr lang="en-US" sz="2400" b="1" dirty="0">
                <a:solidFill>
                  <a:srgbClr val="FF00FF"/>
                </a:solidFill>
                <a:latin typeface="Times New Roman" pitchFamily="18" charset="0"/>
                <a:cs typeface="Times New Roman" pitchFamily="18" charset="0"/>
              </a:rPr>
              <a:t>Distributed E-Health Care System Using SOA</a:t>
            </a:r>
          </a:p>
        </p:txBody>
      </p:sp>
      <p:sp>
        <p:nvSpPr>
          <p:cNvPr id="8" name="Frame 7"/>
          <p:cNvSpPr/>
          <p:nvPr/>
        </p:nvSpPr>
        <p:spPr>
          <a:xfrm>
            <a:off x="0" y="0"/>
            <a:ext cx="9144000" cy="6858000"/>
          </a:xfrm>
          <a:prstGeom prst="frame">
            <a:avLst>
              <a:gd name="adj1" fmla="val 4564"/>
            </a:avLst>
          </a:prstGeom>
          <a:solidFill>
            <a:srgbClr val="FF66CC">
              <a:alpha val="5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G:\Picture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15" name="Half Frame 14"/>
          <p:cNvSpPr/>
          <p:nvPr/>
        </p:nvSpPr>
        <p:spPr>
          <a:xfrm>
            <a:off x="0" y="0"/>
            <a:ext cx="5105400" cy="6858000"/>
          </a:xfrm>
          <a:prstGeom prst="halfFrame">
            <a:avLst>
              <a:gd name="adj1" fmla="val 4295"/>
              <a:gd name="adj2" fmla="val 3525"/>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FF"/>
              </a:solidFill>
            </a:endParaRPr>
          </a:p>
        </p:txBody>
      </p:sp>
      <p:sp>
        <p:nvSpPr>
          <p:cNvPr id="16" name="TextBox 15"/>
          <p:cNvSpPr txBox="1"/>
          <p:nvPr/>
        </p:nvSpPr>
        <p:spPr>
          <a:xfrm>
            <a:off x="685800" y="762000"/>
            <a:ext cx="5257800" cy="461665"/>
          </a:xfrm>
          <a:prstGeom prst="rect">
            <a:avLst/>
          </a:prstGeom>
          <a:noFill/>
        </p:spPr>
        <p:txBody>
          <a:bodyPr wrap="square" rtlCol="0">
            <a:spAutoFit/>
          </a:bodyPr>
          <a:lstStyle/>
          <a:p>
            <a:r>
              <a:rPr lang="en-US" sz="2400" b="1" dirty="0">
                <a:solidFill>
                  <a:srgbClr val="66FF33"/>
                </a:solidFill>
                <a:latin typeface="Times New Roman" pitchFamily="18" charset="0"/>
                <a:cs typeface="Times New Roman" pitchFamily="18" charset="0"/>
              </a:rPr>
              <a:t>PROPOSED SYSTEM FEATURES:</a:t>
            </a:r>
          </a:p>
        </p:txBody>
      </p:sp>
      <p:sp>
        <p:nvSpPr>
          <p:cNvPr id="22533" name="Rectangle 5"/>
          <p:cNvSpPr>
            <a:spLocks noChangeArrowheads="1"/>
          </p:cNvSpPr>
          <p:nvPr/>
        </p:nvSpPr>
        <p:spPr bwMode="auto">
          <a:xfrm>
            <a:off x="533400" y="1828800"/>
            <a:ext cx="7620000"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50000"/>
              </a:lnSpc>
              <a:spcBef>
                <a:spcPct val="0"/>
              </a:spcBef>
              <a:spcAft>
                <a:spcPct val="0"/>
              </a:spcAft>
              <a:buClrTx/>
              <a:buSzTx/>
              <a:buFont typeface="Wingdings" pitchFamily="2" charset="2"/>
              <a:buChar char="Ø"/>
              <a:tabLst/>
            </a:pPr>
            <a:r>
              <a:rPr kumimoji="0" lang="en-US" sz="1600"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In this project we are trying to implement which parts of a data-mining project for hospital management are equal or highly similar across different hospitals (at least in the same national healthcare system). </a:t>
            </a:r>
          </a:p>
          <a:p>
            <a:pPr marL="0" marR="0" lvl="0" indent="457200" algn="just" defTabSz="914400" rtl="0" eaLnBrk="1" fontAlgn="base" latinLnBrk="0" hangingPunct="1">
              <a:lnSpc>
                <a:spcPct val="100000"/>
              </a:lnSpc>
              <a:spcBef>
                <a:spcPct val="0"/>
              </a:spcBef>
              <a:spcAft>
                <a:spcPct val="0"/>
              </a:spcAft>
              <a:buClrTx/>
              <a:buSzTx/>
              <a:buFontTx/>
              <a:buNone/>
              <a:tabLst/>
            </a:pPr>
            <a:endParaRPr lang="en-US" sz="1600" dirty="0">
              <a:solidFill>
                <a:schemeClr val="bg1"/>
              </a:solidFill>
              <a:latin typeface="Times New Roman" pitchFamily="18" charset="0"/>
              <a:ea typeface="Times New Roman" pitchFamily="18" charset="0"/>
              <a:cs typeface="Times New Roman" pitchFamily="18" charset="0"/>
            </a:endParaRPr>
          </a:p>
          <a:p>
            <a:pPr marL="0" marR="0" lvl="0" indent="457200" algn="just" defTabSz="914400" rtl="0" eaLnBrk="1" fontAlgn="base" latinLnBrk="0" hangingPunct="1">
              <a:lnSpc>
                <a:spcPct val="150000"/>
              </a:lnSpc>
              <a:spcBef>
                <a:spcPct val="0"/>
              </a:spcBef>
              <a:spcAft>
                <a:spcPct val="0"/>
              </a:spcAft>
              <a:buClrTx/>
              <a:buSzTx/>
              <a:buFont typeface="Wingdings" pitchFamily="2" charset="2"/>
              <a:buChar char="Ø"/>
              <a:tabLst/>
            </a:pPr>
            <a:r>
              <a:rPr kumimoji="0" lang="en-US" sz="1600"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This allows us to design several data mining modules, which can be portable across several hospitals, thus dramatically reducing the time to implement a data-mining program in a new hospital.</a:t>
            </a:r>
            <a:endParaRPr kumimoji="0" lang="en-US" sz="1600" b="0" i="0" u="none" strike="noStrike" cap="none" normalizeH="0" baseline="0" dirty="0">
              <a:ln>
                <a:noFill/>
              </a:ln>
              <a:solidFill>
                <a:schemeClr val="bg1"/>
              </a:solidFill>
              <a:effectLst/>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Picture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Half Frame 2"/>
          <p:cNvSpPr/>
          <p:nvPr/>
        </p:nvSpPr>
        <p:spPr>
          <a:xfrm>
            <a:off x="0" y="0"/>
            <a:ext cx="5105400" cy="6858000"/>
          </a:xfrm>
          <a:prstGeom prst="halfFrame">
            <a:avLst>
              <a:gd name="adj1" fmla="val 3485"/>
              <a:gd name="adj2" fmla="val 4194"/>
            </a:avLst>
          </a:prstGeom>
          <a:solidFill>
            <a:srgbClr val="66FF33">
              <a:alpha val="7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553" name="Rectangle 1"/>
          <p:cNvSpPr>
            <a:spLocks noChangeArrowheads="1"/>
          </p:cNvSpPr>
          <p:nvPr/>
        </p:nvSpPr>
        <p:spPr bwMode="auto">
          <a:xfrm>
            <a:off x="533400" y="523220"/>
            <a:ext cx="67056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FF00FF"/>
                </a:solidFill>
                <a:effectLst/>
                <a:latin typeface="Times New Roman" pitchFamily="18" charset="0"/>
                <a:ea typeface="Times New Roman" pitchFamily="18" charset="0"/>
                <a:cs typeface="Times New Roman" pitchFamily="18" charset="0"/>
              </a:rPr>
              <a:t>Structure of an Automated Tool for Medicare Management: </a:t>
            </a:r>
            <a:endParaRPr kumimoji="0" lang="en-US" sz="2000" b="0" i="0" u="none" strike="noStrike" cap="none" normalizeH="0" baseline="0" dirty="0">
              <a:ln>
                <a:noFill/>
              </a:ln>
              <a:solidFill>
                <a:srgbClr val="FF00FF"/>
              </a:solidFill>
              <a:effectLst/>
              <a:latin typeface="Times New Roman" pitchFamily="18" charset="0"/>
              <a:cs typeface="Times New Roman" pitchFamily="18" charset="0"/>
            </a:endParaRPr>
          </a:p>
        </p:txBody>
      </p:sp>
      <p:sp>
        <p:nvSpPr>
          <p:cNvPr id="5" name="Rectangle 4"/>
          <p:cNvSpPr/>
          <p:nvPr/>
        </p:nvSpPr>
        <p:spPr>
          <a:xfrm>
            <a:off x="533400" y="1295400"/>
            <a:ext cx="8077200" cy="830997"/>
          </a:xfrm>
          <a:prstGeom prst="rect">
            <a:avLst/>
          </a:prstGeom>
        </p:spPr>
        <p:txBody>
          <a:bodyPr wrap="square">
            <a:spAutoFit/>
          </a:bodyPr>
          <a:lstStyle/>
          <a:p>
            <a:pPr>
              <a:buFont typeface="Wingdings" pitchFamily="2" charset="2"/>
              <a:buChar char="Ø"/>
            </a:pPr>
            <a:r>
              <a:rPr lang="en-US" sz="1600" dirty="0">
                <a:solidFill>
                  <a:schemeClr val="bg1"/>
                </a:solidFill>
                <a:latin typeface="Times New Roman" pitchFamily="18" charset="0"/>
                <a:cs typeface="Times New Roman" pitchFamily="18" charset="0"/>
              </a:rPr>
              <a:t>CRISP-DM (Standard Cross-Industry Process for Data Mining), is a consortium of companies (initially granted by the European Commission) which has defined and validated a data mining process that is applicable to several industry sectors.  </a:t>
            </a:r>
          </a:p>
        </p:txBody>
      </p:sp>
      <p:pic>
        <p:nvPicPr>
          <p:cNvPr id="23554" name="Picture 17"/>
          <p:cNvPicPr>
            <a:picLocks noChangeAspect="1" noChangeArrowheads="1"/>
          </p:cNvPicPr>
          <p:nvPr/>
        </p:nvPicPr>
        <p:blipFill>
          <a:blip r:embed="rId3"/>
          <a:srcRect/>
          <a:stretch>
            <a:fillRect/>
          </a:stretch>
        </p:blipFill>
        <p:spPr bwMode="auto">
          <a:xfrm>
            <a:off x="1371600" y="2590800"/>
            <a:ext cx="6781800" cy="35814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Picture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Half Frame 2"/>
          <p:cNvSpPr/>
          <p:nvPr/>
        </p:nvSpPr>
        <p:spPr>
          <a:xfrm>
            <a:off x="0" y="0"/>
            <a:ext cx="5105400" cy="6858000"/>
          </a:xfrm>
          <a:prstGeom prst="halfFrame">
            <a:avLst>
              <a:gd name="adj1" fmla="val 4295"/>
              <a:gd name="adj2" fmla="val 3525"/>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FF"/>
              </a:solidFill>
            </a:endParaRPr>
          </a:p>
        </p:txBody>
      </p:sp>
      <p:pic>
        <p:nvPicPr>
          <p:cNvPr id="24578" name="Picture 20"/>
          <p:cNvPicPr>
            <a:picLocks noChangeAspect="1" noChangeArrowheads="1"/>
          </p:cNvPicPr>
          <p:nvPr/>
        </p:nvPicPr>
        <p:blipFill>
          <a:blip r:embed="rId3"/>
          <a:srcRect/>
          <a:stretch>
            <a:fillRect/>
          </a:stretch>
        </p:blipFill>
        <p:spPr bwMode="auto">
          <a:xfrm>
            <a:off x="1371600" y="1762125"/>
            <a:ext cx="6934200" cy="4333875"/>
          </a:xfrm>
          <a:prstGeom prst="rect">
            <a:avLst/>
          </a:prstGeom>
          <a:noFill/>
          <a:ln w="9525">
            <a:noFill/>
            <a:miter lim="800000"/>
            <a:headEnd/>
            <a:tailEnd/>
          </a:ln>
        </p:spPr>
      </p:pic>
      <p:sp>
        <p:nvSpPr>
          <p:cNvPr id="5" name="TextBox 4"/>
          <p:cNvSpPr txBox="1"/>
          <p:nvPr/>
        </p:nvSpPr>
        <p:spPr>
          <a:xfrm>
            <a:off x="609600" y="762000"/>
            <a:ext cx="6096000" cy="369332"/>
          </a:xfrm>
          <a:prstGeom prst="rect">
            <a:avLst/>
          </a:prstGeom>
          <a:noFill/>
        </p:spPr>
        <p:txBody>
          <a:bodyPr wrap="square" rtlCol="0">
            <a:spAutoFit/>
          </a:bodyPr>
          <a:lstStyle/>
          <a:p>
            <a:r>
              <a:rPr lang="en-US" b="1" dirty="0">
                <a:solidFill>
                  <a:srgbClr val="66FF33"/>
                </a:solidFill>
                <a:latin typeface="Times New Roman" pitchFamily="18" charset="0"/>
                <a:cs typeface="Times New Roman" pitchFamily="18" charset="0"/>
              </a:rPr>
              <a:t>DATAMINING TOOL FOR HOSPITAL MANAGEMENT: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Picture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Half Frame 2"/>
          <p:cNvSpPr/>
          <p:nvPr/>
        </p:nvSpPr>
        <p:spPr>
          <a:xfrm>
            <a:off x="0" y="0"/>
            <a:ext cx="5105400" cy="6858000"/>
          </a:xfrm>
          <a:prstGeom prst="halfFrame">
            <a:avLst>
              <a:gd name="adj1" fmla="val 3485"/>
              <a:gd name="adj2" fmla="val 4194"/>
            </a:avLst>
          </a:prstGeom>
          <a:solidFill>
            <a:srgbClr val="66FF33">
              <a:alpha val="7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601" name="Rectangle 1"/>
          <p:cNvSpPr>
            <a:spLocks noChangeArrowheads="1"/>
          </p:cNvSpPr>
          <p:nvPr/>
        </p:nvSpPr>
        <p:spPr bwMode="auto">
          <a:xfrm>
            <a:off x="457200" y="1143000"/>
            <a:ext cx="79248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tabLst/>
            </a:pPr>
            <a:r>
              <a:rPr kumimoji="0" lang="en-US" sz="1600"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Now, the previous objectives have to be transformed into Data Mining objectives, such as:</a:t>
            </a:r>
          </a:p>
          <a:p>
            <a:pPr marL="0" marR="0" lvl="0" indent="457200" algn="just" defTabSz="914400" rtl="0" eaLnBrk="1" fontAlgn="base" latinLnBrk="0" hangingPunct="1">
              <a:lnSpc>
                <a:spcPct val="100000"/>
              </a:lnSpc>
              <a:spcBef>
                <a:spcPct val="0"/>
              </a:spcBef>
              <a:spcAft>
                <a:spcPct val="0"/>
              </a:spcAft>
              <a:buClrTx/>
              <a:buSzTx/>
              <a:tabLst/>
            </a:pPr>
            <a:endParaRPr kumimoji="0" lang="en-US" sz="1600" b="0" i="0" u="none" strike="noStrike" cap="none" normalizeH="0" baseline="0" dirty="0">
              <a:ln>
                <a:noFill/>
              </a:ln>
              <a:solidFill>
                <a:schemeClr val="bg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600"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To carry out global models about pressure emergencies by different time periods (daily, by shifts of work, by day of the week, etc).</a:t>
            </a:r>
          </a:p>
          <a:p>
            <a:pPr marL="0" marR="0" lvl="0" indent="0" algn="just" defTabSz="914400" rtl="0" eaLnBrk="0" fontAlgn="base" latinLnBrk="0" hangingPunct="0">
              <a:lnSpc>
                <a:spcPct val="100000"/>
              </a:lnSpc>
              <a:spcBef>
                <a:spcPct val="0"/>
              </a:spcBef>
              <a:spcAft>
                <a:spcPct val="0"/>
              </a:spcAft>
              <a:buClrTx/>
              <a:buSzTx/>
              <a:tabLst/>
            </a:pPr>
            <a:endParaRPr kumimoji="0" lang="en-US" sz="1600" b="0" i="0" u="none" strike="noStrike" cap="none" normalizeH="0" baseline="0" dirty="0">
              <a:ln>
                <a:noFill/>
              </a:ln>
              <a:solidFill>
                <a:schemeClr val="bg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600"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To generate a model for predicting the number of daily hospitalizations coming from emergencies.</a:t>
            </a:r>
          </a:p>
          <a:p>
            <a:pPr marL="0" marR="0" lvl="0" indent="0" algn="just" defTabSz="914400" rtl="0" eaLnBrk="0" fontAlgn="base" latinLnBrk="0" hangingPunct="0">
              <a:lnSpc>
                <a:spcPct val="100000"/>
              </a:lnSpc>
              <a:spcBef>
                <a:spcPct val="0"/>
              </a:spcBef>
              <a:spcAft>
                <a:spcPct val="0"/>
              </a:spcAft>
              <a:buClrTx/>
              <a:buSzTx/>
              <a:tabLst/>
            </a:pPr>
            <a:endParaRPr kumimoji="0" lang="en-US" sz="1600" b="0" i="0" u="none" strike="noStrike" cap="none" normalizeH="0" baseline="0" dirty="0">
              <a:ln>
                <a:noFill/>
              </a:ln>
              <a:solidFill>
                <a:schemeClr val="bg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600"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To obtain predictive models of global and partial use of beds by hospital service.</a:t>
            </a:r>
          </a:p>
          <a:p>
            <a:pPr marL="0" marR="0" lvl="0" indent="0" algn="just" defTabSz="914400" rtl="0" eaLnBrk="0" fontAlgn="base" latinLnBrk="0" hangingPunct="0">
              <a:lnSpc>
                <a:spcPct val="100000"/>
              </a:lnSpc>
              <a:spcBef>
                <a:spcPct val="0"/>
              </a:spcBef>
              <a:spcAft>
                <a:spcPct val="0"/>
              </a:spcAft>
              <a:buClrTx/>
              <a:buSzTx/>
              <a:tabLst/>
            </a:pPr>
            <a:endParaRPr kumimoji="0" lang="en-US" sz="1600" b="0" i="0" u="none" strike="noStrike" cap="none" normalizeH="0" baseline="0" dirty="0">
              <a:ln>
                <a:noFill/>
              </a:ln>
              <a:solidFill>
                <a:schemeClr val="bg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600"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To construct models for estimating how the resources of a hospital are affected by a certain disease (for instance, influenza).</a:t>
            </a:r>
          </a:p>
          <a:p>
            <a:pPr marL="0" marR="0" lvl="0" indent="0" algn="just" defTabSz="914400" rtl="0" eaLnBrk="0" fontAlgn="base" latinLnBrk="0" hangingPunct="0">
              <a:lnSpc>
                <a:spcPct val="100000"/>
              </a:lnSpc>
              <a:spcBef>
                <a:spcPct val="0"/>
              </a:spcBef>
              <a:spcAft>
                <a:spcPct val="0"/>
              </a:spcAft>
              <a:buClrTx/>
              <a:buSzTx/>
              <a:tabLst/>
            </a:pPr>
            <a:endParaRPr kumimoji="0" lang="en-US" sz="1600" b="0" i="0" u="none" strike="noStrike" cap="none" normalizeH="0" baseline="0" dirty="0">
              <a:ln>
                <a:noFill/>
              </a:ln>
              <a:solidFill>
                <a:schemeClr val="bg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600"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To carry out models to cluster patients (by age, by area, by pathology class, etc).</a:t>
            </a:r>
            <a:endParaRPr kumimoji="0" lang="en-US" sz="1600" b="0" i="0" u="none" strike="noStrike" cap="none" normalizeH="0" baseline="0" dirty="0">
              <a:ln>
                <a:noFill/>
              </a:ln>
              <a:solidFill>
                <a:schemeClr val="bg1"/>
              </a:solidFill>
              <a:effectLst/>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Picture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Half Frame 2"/>
          <p:cNvSpPr/>
          <p:nvPr/>
        </p:nvSpPr>
        <p:spPr>
          <a:xfrm>
            <a:off x="0" y="0"/>
            <a:ext cx="5105400" cy="6858000"/>
          </a:xfrm>
          <a:prstGeom prst="halfFrame">
            <a:avLst>
              <a:gd name="adj1" fmla="val 4295"/>
              <a:gd name="adj2" fmla="val 3525"/>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FF"/>
              </a:solidFill>
            </a:endParaRPr>
          </a:p>
        </p:txBody>
      </p:sp>
      <p:sp>
        <p:nvSpPr>
          <p:cNvPr id="4" name="TextBox 3"/>
          <p:cNvSpPr txBox="1"/>
          <p:nvPr/>
        </p:nvSpPr>
        <p:spPr>
          <a:xfrm>
            <a:off x="762000" y="609600"/>
            <a:ext cx="5181600" cy="461665"/>
          </a:xfrm>
          <a:prstGeom prst="rect">
            <a:avLst/>
          </a:prstGeom>
          <a:noFill/>
        </p:spPr>
        <p:txBody>
          <a:bodyPr wrap="square" rtlCol="0">
            <a:spAutoFit/>
          </a:bodyPr>
          <a:lstStyle/>
          <a:p>
            <a:r>
              <a:rPr lang="en-US" sz="2400" b="1" dirty="0">
                <a:solidFill>
                  <a:srgbClr val="66FF33"/>
                </a:solidFill>
                <a:latin typeface="Times New Roman" pitchFamily="18" charset="0"/>
                <a:cs typeface="Times New Roman" pitchFamily="18" charset="0"/>
              </a:rPr>
              <a:t>FEASIBILITY:</a:t>
            </a:r>
          </a:p>
        </p:txBody>
      </p:sp>
      <p:sp>
        <p:nvSpPr>
          <p:cNvPr id="27649" name="Rectangle 1"/>
          <p:cNvSpPr>
            <a:spLocks noChangeArrowheads="1"/>
          </p:cNvSpPr>
          <p:nvPr/>
        </p:nvSpPr>
        <p:spPr bwMode="auto">
          <a:xfrm>
            <a:off x="609600" y="1524000"/>
            <a:ext cx="76200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tabLst/>
            </a:pPr>
            <a:r>
              <a:rPr kumimoji="0" lang="en-US" sz="1600"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Feasibility study should be performed on the basis of various criteria and parameters. </a:t>
            </a:r>
          </a:p>
          <a:p>
            <a:pPr marL="0" marR="0" lvl="0" indent="457200" algn="just" defTabSz="914400" rtl="0" eaLnBrk="1" fontAlgn="base" latinLnBrk="0" hangingPunct="1">
              <a:lnSpc>
                <a:spcPct val="100000"/>
              </a:lnSpc>
              <a:spcBef>
                <a:spcPct val="0"/>
              </a:spcBef>
              <a:spcAft>
                <a:spcPct val="0"/>
              </a:spcAft>
              <a:buClrTx/>
              <a:buSzTx/>
              <a:buFontTx/>
              <a:buNone/>
              <a:tabLst/>
            </a:pPr>
            <a:endParaRPr lang="en-US" sz="1600" dirty="0">
              <a:solidFill>
                <a:schemeClr val="bg1"/>
              </a:solidFill>
              <a:latin typeface="Times New Roman" pitchFamily="18" charset="0"/>
              <a:ea typeface="Times New Roman" pitchFamily="18" charset="0"/>
              <a:cs typeface="Times New Roman" pitchFamily="18" charset="0"/>
            </a:endParaRPr>
          </a:p>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The various feasibility studies are:</a:t>
            </a:r>
          </a:p>
          <a:p>
            <a:pPr marL="0" marR="0" lvl="0" indent="457200" algn="just"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tabLst/>
            </a:pPr>
            <a:r>
              <a:rPr kumimoji="0" lang="en-US" sz="1600"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1.Economic Feasibility</a:t>
            </a:r>
          </a:p>
          <a:p>
            <a:pPr marL="0" marR="0" lvl="0" indent="457200" algn="just" defTabSz="914400" rtl="0" eaLnBrk="0" fontAlgn="base" latinLnBrk="0" hangingPunct="0">
              <a:lnSpc>
                <a:spcPct val="100000"/>
              </a:lnSpc>
              <a:spcBef>
                <a:spcPct val="0"/>
              </a:spcBef>
              <a:spcAft>
                <a:spcPct val="0"/>
              </a:spcAft>
              <a:buClrTx/>
              <a:buSzTx/>
              <a:buFontTx/>
              <a:buAutoNum type="arabicPeriod"/>
              <a:tabLst/>
            </a:pPr>
            <a:endParaRPr kumimoji="0" lang="en-US" sz="1600" b="0" i="0" u="none" strike="noStrike" cap="none" normalizeH="0" baseline="0" dirty="0">
              <a:ln>
                <a:noFill/>
              </a:ln>
              <a:solidFill>
                <a:schemeClr val="bg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2. Operational Feasibility</a:t>
            </a: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3. Technical Feasibility</a:t>
            </a:r>
            <a:endParaRPr kumimoji="0" lang="en-US" sz="1600" b="0" i="0" u="none" strike="noStrike" cap="none" normalizeH="0" baseline="0" dirty="0">
              <a:ln>
                <a:noFill/>
              </a:ln>
              <a:solidFill>
                <a:schemeClr val="bg1"/>
              </a:solidFill>
              <a:effectLst/>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Picture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Half Frame 2"/>
          <p:cNvSpPr/>
          <p:nvPr/>
        </p:nvSpPr>
        <p:spPr>
          <a:xfrm>
            <a:off x="0" y="0"/>
            <a:ext cx="5105400" cy="6858000"/>
          </a:xfrm>
          <a:prstGeom prst="halfFrame">
            <a:avLst>
              <a:gd name="adj1" fmla="val 3485"/>
              <a:gd name="adj2" fmla="val 4194"/>
            </a:avLst>
          </a:prstGeom>
          <a:solidFill>
            <a:srgbClr val="66FF33">
              <a:alpha val="7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4" name="Group 173"/>
          <p:cNvGrpSpPr>
            <a:grpSpLocks noChangeAspect="1"/>
          </p:cNvGrpSpPr>
          <p:nvPr/>
        </p:nvGrpSpPr>
        <p:grpSpPr bwMode="auto">
          <a:xfrm>
            <a:off x="533400" y="1752600"/>
            <a:ext cx="7467245" cy="4083301"/>
            <a:chOff x="1688" y="2062"/>
            <a:chExt cx="10139" cy="5709"/>
          </a:xfrm>
        </p:grpSpPr>
        <p:sp>
          <p:nvSpPr>
            <p:cNvPr id="5" name="AutoShape 205"/>
            <p:cNvSpPr>
              <a:spLocks noChangeAspect="1" noChangeArrowheads="1" noTextEdit="1"/>
            </p:cNvSpPr>
            <p:nvPr/>
          </p:nvSpPr>
          <p:spPr bwMode="auto">
            <a:xfrm>
              <a:off x="1777" y="2062"/>
              <a:ext cx="10050" cy="5709"/>
            </a:xfrm>
            <a:prstGeom prst="rect">
              <a:avLst/>
            </a:prstGeom>
            <a:noFill/>
            <a:ln w="9525">
              <a:solidFill>
                <a:srgbClr val="FF00F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 name="Oval 204"/>
            <p:cNvSpPr>
              <a:spLocks noChangeArrowheads="1"/>
            </p:cNvSpPr>
            <p:nvPr/>
          </p:nvSpPr>
          <p:spPr bwMode="auto">
            <a:xfrm>
              <a:off x="6277" y="2216"/>
              <a:ext cx="1650" cy="61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ea typeface="Times New Roman" pitchFamily="18" charset="0"/>
                </a:rPr>
                <a:t>      SOA</a:t>
              </a:r>
              <a:endParaRPr kumimoji="0" lang="en-US" sz="1800" b="0" i="0" u="none" strike="noStrike" cap="none" normalizeH="0" baseline="0">
                <a:ln>
                  <a:noFill/>
                </a:ln>
                <a:solidFill>
                  <a:schemeClr val="tx1"/>
                </a:solidFill>
                <a:effectLst/>
                <a:latin typeface="Arial" pitchFamily="34" charset="0"/>
              </a:endParaRPr>
            </a:p>
          </p:txBody>
        </p:sp>
        <p:sp>
          <p:nvSpPr>
            <p:cNvPr id="7" name="AutoShape 203"/>
            <p:cNvSpPr>
              <a:spLocks noChangeArrowheads="1"/>
            </p:cNvSpPr>
            <p:nvPr/>
          </p:nvSpPr>
          <p:spPr bwMode="auto">
            <a:xfrm>
              <a:off x="3727" y="3759"/>
              <a:ext cx="1200" cy="772"/>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ea typeface="Times New Roman" pitchFamily="18" charset="0"/>
                </a:rPr>
                <a:t>  Admin</a:t>
              </a:r>
              <a:endParaRPr kumimoji="0" lang="en-US" sz="1800" b="0" i="0" u="none" strike="noStrike" cap="none" normalizeH="0" baseline="0">
                <a:ln>
                  <a:noFill/>
                </a:ln>
                <a:solidFill>
                  <a:schemeClr val="tx1"/>
                </a:solidFill>
                <a:effectLst/>
                <a:latin typeface="Arial" pitchFamily="34" charset="0"/>
              </a:endParaRPr>
            </a:p>
          </p:txBody>
        </p:sp>
        <p:sp>
          <p:nvSpPr>
            <p:cNvPr id="8" name="AutoShape 202"/>
            <p:cNvSpPr>
              <a:spLocks noChangeArrowheads="1"/>
            </p:cNvSpPr>
            <p:nvPr/>
          </p:nvSpPr>
          <p:spPr bwMode="auto">
            <a:xfrm>
              <a:off x="7275" y="3759"/>
              <a:ext cx="1252" cy="86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ea typeface="Times New Roman" pitchFamily="18" charset="0"/>
                </a:rPr>
                <a:t>  Doctor</a:t>
              </a:r>
              <a:endParaRPr kumimoji="0" lang="en-US" sz="8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ea typeface="Times New Roman" pitchFamily="18" charset="0"/>
                </a:rPr>
                <a:t>(Register)</a:t>
              </a:r>
              <a:endParaRPr kumimoji="0" lang="en-US" sz="1800" b="0" i="0" u="none" strike="noStrike" cap="none" normalizeH="0" baseline="0" dirty="0">
                <a:ln>
                  <a:noFill/>
                </a:ln>
                <a:solidFill>
                  <a:schemeClr val="tx1"/>
                </a:solidFill>
                <a:effectLst/>
                <a:latin typeface="Arial" pitchFamily="34" charset="0"/>
              </a:endParaRPr>
            </a:p>
          </p:txBody>
        </p:sp>
        <p:sp>
          <p:nvSpPr>
            <p:cNvPr id="9" name="AutoShape 201"/>
            <p:cNvSpPr>
              <a:spLocks noChangeArrowheads="1"/>
            </p:cNvSpPr>
            <p:nvPr/>
          </p:nvSpPr>
          <p:spPr bwMode="auto">
            <a:xfrm>
              <a:off x="8827" y="3759"/>
              <a:ext cx="1350" cy="86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ea typeface="Times New Roman" pitchFamily="18" charset="0"/>
                </a:rPr>
                <a:t>  Patient</a:t>
              </a:r>
              <a:endParaRPr kumimoji="0" lang="en-US" sz="8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ea typeface="Times New Roman" pitchFamily="18" charset="0"/>
                </a:rPr>
                <a:t> (Register)</a:t>
              </a:r>
              <a:endParaRPr kumimoji="0" lang="en-US" sz="1800" b="0" i="0" u="none" strike="noStrike" cap="none" normalizeH="0" baseline="0" dirty="0">
                <a:ln>
                  <a:noFill/>
                </a:ln>
                <a:solidFill>
                  <a:schemeClr val="tx1"/>
                </a:solidFill>
                <a:effectLst/>
                <a:latin typeface="Arial" pitchFamily="34" charset="0"/>
              </a:endParaRPr>
            </a:p>
          </p:txBody>
        </p:sp>
        <p:sp>
          <p:nvSpPr>
            <p:cNvPr id="10" name="AutoShape 200"/>
            <p:cNvSpPr>
              <a:spLocks noChangeArrowheads="1"/>
            </p:cNvSpPr>
            <p:nvPr/>
          </p:nvSpPr>
          <p:spPr bwMode="auto">
            <a:xfrm>
              <a:off x="10477" y="3759"/>
              <a:ext cx="1350" cy="771"/>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ea typeface="Times New Roman" pitchFamily="18" charset="0"/>
                </a:rPr>
                <a:t> Pharmacy</a:t>
              </a:r>
              <a:endParaRPr kumimoji="0" lang="en-US" sz="8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ea typeface="Times New Roman" pitchFamily="18" charset="0"/>
                </a:rPr>
                <a:t> (Register)</a:t>
              </a:r>
              <a:endParaRPr kumimoji="0" lang="en-US" sz="1800" b="0" i="0" u="none" strike="noStrike" cap="none" normalizeH="0" baseline="0" dirty="0">
                <a:ln>
                  <a:noFill/>
                </a:ln>
                <a:solidFill>
                  <a:schemeClr val="tx1"/>
                </a:solidFill>
                <a:effectLst/>
                <a:latin typeface="Arial" pitchFamily="34" charset="0"/>
              </a:endParaRPr>
            </a:p>
          </p:txBody>
        </p:sp>
        <p:sp>
          <p:nvSpPr>
            <p:cNvPr id="11" name="AutoShape 199"/>
            <p:cNvSpPr>
              <a:spLocks noChangeShapeType="1"/>
            </p:cNvSpPr>
            <p:nvPr/>
          </p:nvSpPr>
          <p:spPr bwMode="auto">
            <a:xfrm rot="5400000">
              <a:off x="5252" y="1908"/>
              <a:ext cx="926" cy="2775"/>
            </a:xfrm>
            <a:prstGeom prst="bentConnector3">
              <a:avLst>
                <a:gd name="adj1" fmla="val 49954"/>
              </a:avLst>
            </a:prstGeom>
            <a:noFill/>
            <a:ln w="9525">
              <a:solidFill>
                <a:srgbClr val="FF00FF"/>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2" name="AutoShape 198"/>
            <p:cNvSpPr>
              <a:spLocks noChangeShapeType="1"/>
            </p:cNvSpPr>
            <p:nvPr/>
          </p:nvSpPr>
          <p:spPr bwMode="auto">
            <a:xfrm rot="16200000" flipH="1">
              <a:off x="7052" y="2883"/>
              <a:ext cx="926" cy="825"/>
            </a:xfrm>
            <a:prstGeom prst="bentConnector3">
              <a:avLst>
                <a:gd name="adj1" fmla="val 49954"/>
              </a:avLst>
            </a:prstGeom>
            <a:noFill/>
            <a:ln w="9525">
              <a:solidFill>
                <a:srgbClr val="FF00FF"/>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3" name="AutoShape 197"/>
            <p:cNvSpPr>
              <a:spLocks noChangeShapeType="1"/>
            </p:cNvSpPr>
            <p:nvPr/>
          </p:nvSpPr>
          <p:spPr bwMode="auto">
            <a:xfrm rot="16200000" flipH="1">
              <a:off x="7877" y="2058"/>
              <a:ext cx="926" cy="2475"/>
            </a:xfrm>
            <a:prstGeom prst="bentConnector3">
              <a:avLst>
                <a:gd name="adj1" fmla="val 49954"/>
              </a:avLst>
            </a:prstGeom>
            <a:noFill/>
            <a:ln w="9525">
              <a:solidFill>
                <a:srgbClr val="FF00FF"/>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4" name="AutoShape 196"/>
            <p:cNvSpPr>
              <a:spLocks noChangeShapeType="1"/>
            </p:cNvSpPr>
            <p:nvPr/>
          </p:nvSpPr>
          <p:spPr bwMode="auto">
            <a:xfrm rot="16200000" flipH="1">
              <a:off x="8627" y="1308"/>
              <a:ext cx="926" cy="3975"/>
            </a:xfrm>
            <a:prstGeom prst="bentConnector3">
              <a:avLst>
                <a:gd name="adj1" fmla="val 49954"/>
              </a:avLst>
            </a:prstGeom>
            <a:noFill/>
            <a:ln w="9525">
              <a:solidFill>
                <a:srgbClr val="FF00FF"/>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5" name="AutoShape 195"/>
            <p:cNvSpPr>
              <a:spLocks noChangeArrowheads="1"/>
            </p:cNvSpPr>
            <p:nvPr/>
          </p:nvSpPr>
          <p:spPr bwMode="auto">
            <a:xfrm>
              <a:off x="1688" y="4994"/>
              <a:ext cx="1439" cy="96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ea typeface="Times New Roman" pitchFamily="18" charset="0"/>
                </a:rPr>
                <a:t>New Admin</a:t>
              </a:r>
              <a:endParaRPr kumimoji="0" lang="en-US" sz="8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ea typeface="Times New Roman" pitchFamily="18" charset="0"/>
                </a:rPr>
                <a:t>Creation</a:t>
              </a:r>
              <a:endParaRPr kumimoji="0" lang="en-US" sz="1800" b="0" i="0" u="none" strike="noStrike" cap="none" normalizeH="0" baseline="0" dirty="0">
                <a:ln>
                  <a:noFill/>
                </a:ln>
                <a:solidFill>
                  <a:schemeClr val="tx1"/>
                </a:solidFill>
                <a:effectLst/>
                <a:latin typeface="Arial" pitchFamily="34" charset="0"/>
              </a:endParaRPr>
            </a:p>
          </p:txBody>
        </p:sp>
        <p:sp>
          <p:nvSpPr>
            <p:cNvPr id="16" name="AutoShape 194"/>
            <p:cNvSpPr>
              <a:spLocks noChangeArrowheads="1"/>
            </p:cNvSpPr>
            <p:nvPr/>
          </p:nvSpPr>
          <p:spPr bwMode="auto">
            <a:xfrm>
              <a:off x="3240" y="4994"/>
              <a:ext cx="1242" cy="90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ea typeface="Times New Roman" pitchFamily="18" charset="0"/>
                </a:rPr>
                <a:t>Schedule</a:t>
              </a:r>
              <a:endParaRPr kumimoji="0" lang="en-US" sz="8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ea typeface="Times New Roman" pitchFamily="18" charset="0"/>
                </a:rPr>
                <a:t> Patient</a:t>
              </a:r>
              <a:endParaRPr kumimoji="0" lang="en-US" sz="1800" b="0" i="0" u="none" strike="noStrike" cap="none" normalizeH="0" baseline="0" dirty="0">
                <a:ln>
                  <a:noFill/>
                </a:ln>
                <a:solidFill>
                  <a:schemeClr val="tx1"/>
                </a:solidFill>
                <a:effectLst/>
                <a:latin typeface="Arial" pitchFamily="34" charset="0"/>
              </a:endParaRPr>
            </a:p>
          </p:txBody>
        </p:sp>
        <p:sp>
          <p:nvSpPr>
            <p:cNvPr id="17" name="AutoShape 193"/>
            <p:cNvSpPr>
              <a:spLocks noChangeArrowheads="1"/>
            </p:cNvSpPr>
            <p:nvPr/>
          </p:nvSpPr>
          <p:spPr bwMode="auto">
            <a:xfrm>
              <a:off x="4627" y="4994"/>
              <a:ext cx="1096" cy="77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ea typeface="Times New Roman" pitchFamily="18" charset="0"/>
                </a:rPr>
                <a:t>Bill General</a:t>
              </a:r>
              <a:endParaRPr kumimoji="0" lang="en-US" sz="1800" b="0" i="0" u="none" strike="noStrike" cap="none" normalizeH="0" baseline="0">
                <a:ln>
                  <a:noFill/>
                </a:ln>
                <a:solidFill>
                  <a:schemeClr val="tx1"/>
                </a:solidFill>
                <a:effectLst/>
                <a:latin typeface="Arial" pitchFamily="34" charset="0"/>
              </a:endParaRPr>
            </a:p>
          </p:txBody>
        </p:sp>
        <p:sp>
          <p:nvSpPr>
            <p:cNvPr id="18" name="AutoShape 192"/>
            <p:cNvSpPr>
              <a:spLocks noChangeArrowheads="1"/>
            </p:cNvSpPr>
            <p:nvPr/>
          </p:nvSpPr>
          <p:spPr bwMode="auto">
            <a:xfrm>
              <a:off x="5827" y="4994"/>
              <a:ext cx="1050" cy="771"/>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ea typeface="Times New Roman" pitchFamily="18" charset="0"/>
                </a:rPr>
                <a:t>Invite Doctor</a:t>
              </a:r>
              <a:endParaRPr kumimoji="0" lang="en-US" sz="1800" b="0" i="0" u="none" strike="noStrike" cap="none" normalizeH="0" baseline="0">
                <a:ln>
                  <a:noFill/>
                </a:ln>
                <a:solidFill>
                  <a:schemeClr val="tx1"/>
                </a:solidFill>
                <a:effectLst/>
                <a:latin typeface="Arial" pitchFamily="34" charset="0"/>
              </a:endParaRPr>
            </a:p>
          </p:txBody>
        </p:sp>
        <p:sp>
          <p:nvSpPr>
            <p:cNvPr id="19" name="AutoShape 191"/>
            <p:cNvSpPr>
              <a:spLocks noChangeShapeType="1"/>
            </p:cNvSpPr>
            <p:nvPr/>
          </p:nvSpPr>
          <p:spPr bwMode="auto">
            <a:xfrm rot="5400000">
              <a:off x="3158" y="3825"/>
              <a:ext cx="463" cy="1875"/>
            </a:xfrm>
            <a:prstGeom prst="bentConnector3">
              <a:avLst>
                <a:gd name="adj1" fmla="val 50000"/>
              </a:avLst>
            </a:prstGeom>
            <a:noFill/>
            <a:ln w="9525">
              <a:solidFill>
                <a:srgbClr val="FF00FF"/>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0" name="AutoShape 190"/>
            <p:cNvSpPr>
              <a:spLocks noChangeShapeType="1"/>
            </p:cNvSpPr>
            <p:nvPr/>
          </p:nvSpPr>
          <p:spPr bwMode="auto">
            <a:xfrm rot="5400000">
              <a:off x="3833" y="4500"/>
              <a:ext cx="463" cy="525"/>
            </a:xfrm>
            <a:prstGeom prst="bentConnector3">
              <a:avLst>
                <a:gd name="adj1" fmla="val 50000"/>
              </a:avLst>
            </a:prstGeom>
            <a:noFill/>
            <a:ln w="9525">
              <a:solidFill>
                <a:srgbClr val="FF00FF"/>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1" name="AutoShape 189"/>
            <p:cNvSpPr>
              <a:spLocks noChangeShapeType="1"/>
            </p:cNvSpPr>
            <p:nvPr/>
          </p:nvSpPr>
          <p:spPr bwMode="auto">
            <a:xfrm rot="16200000" flipH="1">
              <a:off x="4508" y="4350"/>
              <a:ext cx="463" cy="825"/>
            </a:xfrm>
            <a:prstGeom prst="bentConnector3">
              <a:avLst>
                <a:gd name="adj1" fmla="val 50000"/>
              </a:avLst>
            </a:prstGeom>
            <a:noFill/>
            <a:ln w="9525">
              <a:solidFill>
                <a:srgbClr val="FF00FF"/>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2" name="AutoShape 188"/>
            <p:cNvSpPr>
              <a:spLocks noChangeShapeType="1"/>
            </p:cNvSpPr>
            <p:nvPr/>
          </p:nvSpPr>
          <p:spPr bwMode="auto">
            <a:xfrm rot="16200000" flipH="1">
              <a:off x="5108" y="3750"/>
              <a:ext cx="463" cy="2025"/>
            </a:xfrm>
            <a:prstGeom prst="bentConnector3">
              <a:avLst>
                <a:gd name="adj1" fmla="val 50000"/>
              </a:avLst>
            </a:prstGeom>
            <a:noFill/>
            <a:ln w="9525">
              <a:solidFill>
                <a:srgbClr val="FF00FF"/>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3" name="AutoShape 187"/>
            <p:cNvSpPr>
              <a:spLocks noChangeArrowheads="1"/>
            </p:cNvSpPr>
            <p:nvPr/>
          </p:nvSpPr>
          <p:spPr bwMode="auto">
            <a:xfrm>
              <a:off x="7177" y="4994"/>
              <a:ext cx="1500" cy="771"/>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ea typeface="Times New Roman" pitchFamily="18" charset="0"/>
                </a:rPr>
                <a:t>     Check </a:t>
              </a:r>
              <a:endParaRPr kumimoji="0" lang="en-US" sz="800" b="0" i="0" u="none" strike="noStrike" cap="none" normalizeH="0" baseline="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ea typeface="Times New Roman" pitchFamily="18" charset="0"/>
                </a:rPr>
                <a:t>Appointment  </a:t>
              </a:r>
              <a:endParaRPr kumimoji="0" lang="en-US" sz="1800" b="0" i="0" u="none" strike="noStrike" cap="none" normalizeH="0" baseline="0">
                <a:ln>
                  <a:noFill/>
                </a:ln>
                <a:solidFill>
                  <a:schemeClr val="tx1"/>
                </a:solidFill>
                <a:effectLst/>
                <a:latin typeface="Arial" pitchFamily="34" charset="0"/>
              </a:endParaRPr>
            </a:p>
          </p:txBody>
        </p:sp>
        <p:sp>
          <p:nvSpPr>
            <p:cNvPr id="24" name="AutoShape 186"/>
            <p:cNvSpPr>
              <a:spLocks noChangeShapeType="1"/>
            </p:cNvSpPr>
            <p:nvPr/>
          </p:nvSpPr>
          <p:spPr bwMode="auto">
            <a:xfrm rot="5400000">
              <a:off x="7696" y="4762"/>
              <a:ext cx="463" cy="1"/>
            </a:xfrm>
            <a:prstGeom prst="straightConnector1">
              <a:avLst/>
            </a:prstGeom>
            <a:noFill/>
            <a:ln w="9525">
              <a:solidFill>
                <a:srgbClr val="FF00FF"/>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5" name="AutoShape 185"/>
            <p:cNvSpPr>
              <a:spLocks noChangeArrowheads="1"/>
            </p:cNvSpPr>
            <p:nvPr/>
          </p:nvSpPr>
          <p:spPr bwMode="auto">
            <a:xfrm>
              <a:off x="8827" y="4994"/>
              <a:ext cx="1500" cy="771"/>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ea typeface="Times New Roman" pitchFamily="18" charset="0"/>
                </a:rPr>
                <a:t>    Check</a:t>
              </a:r>
              <a:endParaRPr kumimoji="0" lang="en-US" sz="800" b="0" i="0" u="none" strike="noStrike" cap="none" normalizeH="0" baseline="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ea typeface="Times New Roman" pitchFamily="18" charset="0"/>
                </a:rPr>
                <a:t>Appointment</a:t>
              </a:r>
              <a:endParaRPr kumimoji="0" lang="en-US" sz="1800" b="0" i="0" u="none" strike="noStrike" cap="none" normalizeH="0" baseline="0">
                <a:ln>
                  <a:noFill/>
                </a:ln>
                <a:solidFill>
                  <a:schemeClr val="tx1"/>
                </a:solidFill>
                <a:effectLst/>
                <a:latin typeface="Arial" pitchFamily="34" charset="0"/>
              </a:endParaRPr>
            </a:p>
          </p:txBody>
        </p:sp>
        <p:sp>
          <p:nvSpPr>
            <p:cNvPr id="26" name="AutoShape 184"/>
            <p:cNvSpPr>
              <a:spLocks noChangeShapeType="1"/>
            </p:cNvSpPr>
            <p:nvPr/>
          </p:nvSpPr>
          <p:spPr bwMode="auto">
            <a:xfrm rot="5400000">
              <a:off x="9346" y="4762"/>
              <a:ext cx="463" cy="1"/>
            </a:xfrm>
            <a:prstGeom prst="straightConnector1">
              <a:avLst/>
            </a:prstGeom>
            <a:noFill/>
            <a:ln w="9525">
              <a:solidFill>
                <a:srgbClr val="FF00FF"/>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7" name="AutoShape 183"/>
            <p:cNvSpPr>
              <a:spLocks noChangeArrowheads="1"/>
            </p:cNvSpPr>
            <p:nvPr/>
          </p:nvSpPr>
          <p:spPr bwMode="auto">
            <a:xfrm>
              <a:off x="10477" y="4832"/>
              <a:ext cx="1350" cy="932"/>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ea typeface="Times New Roman" pitchFamily="18" charset="0"/>
                </a:rPr>
                <a:t>      Get      Diagnostic                       Report </a:t>
              </a:r>
              <a:endParaRPr kumimoji="0" lang="en-US" sz="1800" b="0" i="0" u="none" strike="noStrike" cap="none" normalizeH="0" baseline="0" dirty="0">
                <a:ln>
                  <a:noFill/>
                </a:ln>
                <a:solidFill>
                  <a:schemeClr val="tx1"/>
                </a:solidFill>
                <a:effectLst/>
                <a:latin typeface="Arial" pitchFamily="34" charset="0"/>
              </a:endParaRPr>
            </a:p>
          </p:txBody>
        </p:sp>
        <p:sp>
          <p:nvSpPr>
            <p:cNvPr id="28" name="AutoShape 182"/>
            <p:cNvSpPr>
              <a:spLocks noChangeArrowheads="1"/>
            </p:cNvSpPr>
            <p:nvPr/>
          </p:nvSpPr>
          <p:spPr bwMode="auto">
            <a:xfrm>
              <a:off x="5977" y="6845"/>
              <a:ext cx="1800" cy="617"/>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ea typeface="Times New Roman" pitchFamily="18" charset="0"/>
                </a:rPr>
                <a:t>        </a:t>
              </a:r>
              <a:r>
                <a:rPr kumimoji="0" lang="en-US" sz="1600" b="0" i="0" u="none" strike="noStrike" cap="none" normalizeH="0" baseline="0">
                  <a:ln>
                    <a:noFill/>
                  </a:ln>
                  <a:solidFill>
                    <a:schemeClr val="tx1"/>
                  </a:solidFill>
                  <a:effectLst/>
                  <a:latin typeface="Arial" pitchFamily="34" charset="0"/>
                  <a:ea typeface="Times New Roman" pitchFamily="18" charset="0"/>
                </a:rPr>
                <a:t>Logout</a:t>
              </a:r>
              <a:endParaRPr kumimoji="0" lang="en-US" sz="1800" b="0" i="0" u="none" strike="noStrike" cap="none" normalizeH="0" baseline="0">
                <a:ln>
                  <a:noFill/>
                </a:ln>
                <a:solidFill>
                  <a:schemeClr val="tx1"/>
                </a:solidFill>
                <a:effectLst/>
                <a:latin typeface="Arial" pitchFamily="34" charset="0"/>
              </a:endParaRPr>
            </a:p>
          </p:txBody>
        </p:sp>
        <p:sp>
          <p:nvSpPr>
            <p:cNvPr id="29" name="AutoShape 181"/>
            <p:cNvSpPr>
              <a:spLocks noChangeShapeType="1"/>
            </p:cNvSpPr>
            <p:nvPr/>
          </p:nvSpPr>
          <p:spPr bwMode="auto">
            <a:xfrm rot="16200000" flipH="1">
              <a:off x="4223" y="4190"/>
              <a:ext cx="947" cy="4362"/>
            </a:xfrm>
            <a:prstGeom prst="bentConnector3">
              <a:avLst>
                <a:gd name="adj1" fmla="val 50000"/>
              </a:avLst>
            </a:prstGeom>
            <a:noFill/>
            <a:ln w="9525">
              <a:solidFill>
                <a:srgbClr val="FF00FF"/>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0" name="AutoShape 180"/>
            <p:cNvSpPr>
              <a:spLocks noChangeShapeType="1"/>
            </p:cNvSpPr>
            <p:nvPr/>
          </p:nvSpPr>
          <p:spPr bwMode="auto">
            <a:xfrm rot="16200000" flipH="1">
              <a:off x="4800" y="4767"/>
              <a:ext cx="1080" cy="3075"/>
            </a:xfrm>
            <a:prstGeom prst="bentConnector3">
              <a:avLst>
                <a:gd name="adj1" fmla="val 50000"/>
              </a:avLst>
            </a:prstGeom>
            <a:noFill/>
            <a:ln w="9525">
              <a:solidFill>
                <a:srgbClr val="FF00FF"/>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1" name="AutoShape 179"/>
            <p:cNvSpPr>
              <a:spLocks noChangeShapeType="1"/>
            </p:cNvSpPr>
            <p:nvPr/>
          </p:nvSpPr>
          <p:spPr bwMode="auto">
            <a:xfrm rot="16200000" flipH="1">
              <a:off x="5474" y="5442"/>
              <a:ext cx="1081" cy="1725"/>
            </a:xfrm>
            <a:prstGeom prst="bentConnector3">
              <a:avLst>
                <a:gd name="adj1" fmla="val 49958"/>
              </a:avLst>
            </a:prstGeom>
            <a:noFill/>
            <a:ln w="9525">
              <a:solidFill>
                <a:srgbClr val="FF00FF"/>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2" name="AutoShape 178"/>
            <p:cNvSpPr>
              <a:spLocks noChangeShapeType="1"/>
            </p:cNvSpPr>
            <p:nvPr/>
          </p:nvSpPr>
          <p:spPr bwMode="auto">
            <a:xfrm rot="16200000" flipH="1">
              <a:off x="6075" y="6042"/>
              <a:ext cx="1080" cy="525"/>
            </a:xfrm>
            <a:prstGeom prst="bentConnector3">
              <a:avLst>
                <a:gd name="adj1" fmla="val 50000"/>
              </a:avLst>
            </a:prstGeom>
            <a:noFill/>
            <a:ln w="9525">
              <a:solidFill>
                <a:srgbClr val="FF00FF"/>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3" name="AutoShape 177"/>
            <p:cNvSpPr>
              <a:spLocks noChangeShapeType="1"/>
            </p:cNvSpPr>
            <p:nvPr/>
          </p:nvSpPr>
          <p:spPr bwMode="auto">
            <a:xfrm rot="5400000">
              <a:off x="6862" y="5780"/>
              <a:ext cx="1080" cy="1050"/>
            </a:xfrm>
            <a:prstGeom prst="bentConnector3">
              <a:avLst>
                <a:gd name="adj1" fmla="val 50000"/>
              </a:avLst>
            </a:prstGeom>
            <a:noFill/>
            <a:ln w="9525">
              <a:solidFill>
                <a:srgbClr val="FF00FF"/>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4" name="AutoShape 176"/>
            <p:cNvSpPr>
              <a:spLocks noChangeShapeType="1"/>
            </p:cNvSpPr>
            <p:nvPr/>
          </p:nvSpPr>
          <p:spPr bwMode="auto">
            <a:xfrm rot="5400000">
              <a:off x="7687" y="4955"/>
              <a:ext cx="1080" cy="2700"/>
            </a:xfrm>
            <a:prstGeom prst="bentConnector3">
              <a:avLst>
                <a:gd name="adj1" fmla="val 50000"/>
              </a:avLst>
            </a:prstGeom>
            <a:noFill/>
            <a:ln w="9525">
              <a:solidFill>
                <a:srgbClr val="FF00FF"/>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5" name="AutoShape 175"/>
            <p:cNvSpPr>
              <a:spLocks noChangeShapeType="1"/>
            </p:cNvSpPr>
            <p:nvPr/>
          </p:nvSpPr>
          <p:spPr bwMode="auto">
            <a:xfrm rot="5400000">
              <a:off x="8474" y="4167"/>
              <a:ext cx="1081" cy="4275"/>
            </a:xfrm>
            <a:prstGeom prst="bentConnector3">
              <a:avLst>
                <a:gd name="adj1" fmla="val 49958"/>
              </a:avLst>
            </a:prstGeom>
            <a:noFill/>
            <a:ln w="9525">
              <a:solidFill>
                <a:srgbClr val="FF00FF"/>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6" name="AutoShape 174"/>
            <p:cNvSpPr>
              <a:spLocks noChangeShapeType="1"/>
            </p:cNvSpPr>
            <p:nvPr/>
          </p:nvSpPr>
          <p:spPr bwMode="auto">
            <a:xfrm rot="16200000" flipH="1">
              <a:off x="10960" y="4647"/>
              <a:ext cx="309" cy="75"/>
            </a:xfrm>
            <a:prstGeom prst="bentConnector3">
              <a:avLst>
                <a:gd name="adj1" fmla="val 49861"/>
              </a:avLst>
            </a:prstGeom>
            <a:noFill/>
            <a:ln w="9525">
              <a:solidFill>
                <a:srgbClr val="FF00FF"/>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grpSp>
      <p:sp>
        <p:nvSpPr>
          <p:cNvPr id="37" name="TextBox 36"/>
          <p:cNvSpPr txBox="1"/>
          <p:nvPr/>
        </p:nvSpPr>
        <p:spPr>
          <a:xfrm>
            <a:off x="533400" y="685800"/>
            <a:ext cx="4495800" cy="461665"/>
          </a:xfrm>
          <a:prstGeom prst="rect">
            <a:avLst/>
          </a:prstGeom>
          <a:noFill/>
        </p:spPr>
        <p:txBody>
          <a:bodyPr wrap="square" rtlCol="0">
            <a:spAutoFit/>
          </a:bodyPr>
          <a:lstStyle/>
          <a:p>
            <a:r>
              <a:rPr lang="en-US" sz="2400" b="1" dirty="0">
                <a:solidFill>
                  <a:srgbClr val="92D050"/>
                </a:solidFill>
                <a:latin typeface="Times New Roman" pitchFamily="18" charset="0"/>
                <a:cs typeface="Times New Roman" pitchFamily="18" charset="0"/>
              </a:rPr>
              <a:t>ARCHITECTURE DIAGRAM: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Picture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Half Frame 2"/>
          <p:cNvSpPr/>
          <p:nvPr/>
        </p:nvSpPr>
        <p:spPr>
          <a:xfrm>
            <a:off x="0" y="0"/>
            <a:ext cx="5105400" cy="6858000"/>
          </a:xfrm>
          <a:prstGeom prst="halfFrame">
            <a:avLst>
              <a:gd name="adj1" fmla="val 4295"/>
              <a:gd name="adj2" fmla="val 3525"/>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FF"/>
              </a:solidFill>
            </a:endParaRPr>
          </a:p>
        </p:txBody>
      </p:sp>
      <p:sp>
        <p:nvSpPr>
          <p:cNvPr id="4" name="TextBox 3"/>
          <p:cNvSpPr txBox="1"/>
          <p:nvPr/>
        </p:nvSpPr>
        <p:spPr>
          <a:xfrm>
            <a:off x="533400" y="533400"/>
            <a:ext cx="4419600" cy="461665"/>
          </a:xfrm>
          <a:prstGeom prst="rect">
            <a:avLst/>
          </a:prstGeom>
          <a:noFill/>
        </p:spPr>
        <p:txBody>
          <a:bodyPr wrap="square" rtlCol="0">
            <a:spAutoFit/>
          </a:bodyPr>
          <a:lstStyle/>
          <a:p>
            <a:r>
              <a:rPr lang="en-US" sz="2400" b="1" dirty="0">
                <a:solidFill>
                  <a:srgbClr val="66FF33"/>
                </a:solidFill>
                <a:latin typeface="Times New Roman" pitchFamily="18" charset="0"/>
                <a:cs typeface="Times New Roman" pitchFamily="18" charset="0"/>
              </a:rPr>
              <a:t>SCREEN SHOTS:</a:t>
            </a:r>
          </a:p>
        </p:txBody>
      </p:sp>
      <p:pic>
        <p:nvPicPr>
          <p:cNvPr id="5" name="Picture 4"/>
          <p:cNvPicPr/>
          <p:nvPr/>
        </p:nvPicPr>
        <p:blipFill>
          <a:blip r:embed="rId3"/>
          <a:srcRect/>
          <a:stretch>
            <a:fillRect/>
          </a:stretch>
        </p:blipFill>
        <p:spPr bwMode="auto">
          <a:xfrm>
            <a:off x="152400" y="990600"/>
            <a:ext cx="8991600" cy="58674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Picture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Half Frame 2"/>
          <p:cNvSpPr/>
          <p:nvPr/>
        </p:nvSpPr>
        <p:spPr>
          <a:xfrm>
            <a:off x="0" y="0"/>
            <a:ext cx="5105400" cy="6858000"/>
          </a:xfrm>
          <a:prstGeom prst="halfFrame">
            <a:avLst>
              <a:gd name="adj1" fmla="val 3485"/>
              <a:gd name="adj2" fmla="val 4194"/>
            </a:avLst>
          </a:prstGeom>
          <a:solidFill>
            <a:srgbClr val="66FF33">
              <a:alpha val="7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5" name="Picture 4"/>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0" y="1"/>
            <a:ext cx="9144000" cy="3581399"/>
          </a:xfrm>
          <a:prstGeom prst="rect">
            <a:avLst/>
          </a:prstGeom>
          <a:noFill/>
          <a:ln w="9525">
            <a:noFill/>
            <a:miter lim="800000"/>
            <a:headEnd/>
            <a:tailEnd/>
          </a:ln>
        </p:spPr>
      </p:pic>
      <p:pic>
        <p:nvPicPr>
          <p:cNvPr id="3" name="Picture 2"/>
          <p:cNvPicPr/>
          <p:nvPr/>
        </p:nvPicPr>
        <p:blipFill>
          <a:blip r:embed="rId3"/>
          <a:srcRect/>
          <a:stretch>
            <a:fillRect/>
          </a:stretch>
        </p:blipFill>
        <p:spPr bwMode="auto">
          <a:xfrm>
            <a:off x="0" y="3581400"/>
            <a:ext cx="9144000" cy="32766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1"/>
          <p:cNvPicPr/>
          <p:nvPr/>
        </p:nvPicPr>
        <p:blipFill>
          <a:blip r:embed="rId3"/>
          <a:srcRect/>
          <a:stretch>
            <a:fillRect/>
          </a:stretch>
        </p:blipFill>
        <p:spPr bwMode="auto">
          <a:xfrm>
            <a:off x="0" y="685800"/>
            <a:ext cx="9144000" cy="2971800"/>
          </a:xfrm>
          <a:prstGeom prst="rect">
            <a:avLst/>
          </a:prstGeom>
          <a:noFill/>
          <a:ln w="9525">
            <a:noFill/>
            <a:miter lim="800000"/>
            <a:headEnd/>
            <a:tailEnd/>
          </a:ln>
        </p:spPr>
      </p:pic>
      <p:pic>
        <p:nvPicPr>
          <p:cNvPr id="3" name="Picture 2"/>
          <p:cNvPicPr/>
          <p:nvPr/>
        </p:nvPicPr>
        <p:blipFill>
          <a:blip r:embed="rId4"/>
          <a:srcRect/>
          <a:stretch>
            <a:fillRect/>
          </a:stretch>
        </p:blipFill>
        <p:spPr bwMode="auto">
          <a:xfrm>
            <a:off x="0" y="3657600"/>
            <a:ext cx="9144000" cy="3200400"/>
          </a:xfrm>
          <a:prstGeom prst="rect">
            <a:avLst/>
          </a:prstGeom>
          <a:noFill/>
          <a:ln w="9525">
            <a:noFill/>
            <a:miter lim="800000"/>
            <a:headEnd/>
            <a:tailEnd/>
          </a:ln>
        </p:spPr>
      </p:pic>
      <p:sp>
        <p:nvSpPr>
          <p:cNvPr id="4" name="TextBox 3"/>
          <p:cNvSpPr txBox="1"/>
          <p:nvPr/>
        </p:nvSpPr>
        <p:spPr>
          <a:xfrm>
            <a:off x="152400" y="228600"/>
            <a:ext cx="4800600" cy="461665"/>
          </a:xfrm>
          <a:prstGeom prst="rect">
            <a:avLst/>
          </a:prstGeom>
          <a:noFill/>
        </p:spPr>
        <p:txBody>
          <a:bodyPr wrap="square" rtlCol="0">
            <a:spAutoFit/>
          </a:bodyPr>
          <a:lstStyle/>
          <a:p>
            <a:r>
              <a:rPr lang="en-US" sz="2400" b="1" dirty="0">
                <a:solidFill>
                  <a:srgbClr val="FF00FF"/>
                </a:solidFill>
              </a:rPr>
              <a:t>REGISTRATION SCREENS: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Picture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Half Frame 2"/>
          <p:cNvSpPr/>
          <p:nvPr/>
        </p:nvSpPr>
        <p:spPr>
          <a:xfrm>
            <a:off x="0" y="0"/>
            <a:ext cx="4953000" cy="6858000"/>
          </a:xfrm>
          <a:prstGeom prst="halfFrame">
            <a:avLst>
              <a:gd name="adj1" fmla="val 4295"/>
              <a:gd name="adj2" fmla="val 3525"/>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FF"/>
              </a:solidFill>
            </a:endParaRPr>
          </a:p>
        </p:txBody>
      </p:sp>
      <p:sp>
        <p:nvSpPr>
          <p:cNvPr id="4" name="TextBox 3"/>
          <p:cNvSpPr txBox="1"/>
          <p:nvPr/>
        </p:nvSpPr>
        <p:spPr>
          <a:xfrm>
            <a:off x="533400" y="685800"/>
            <a:ext cx="4953000" cy="461665"/>
          </a:xfrm>
          <a:prstGeom prst="rect">
            <a:avLst/>
          </a:prstGeom>
          <a:noFill/>
        </p:spPr>
        <p:txBody>
          <a:bodyPr wrap="square" rtlCol="0">
            <a:spAutoFit/>
          </a:bodyPr>
          <a:lstStyle/>
          <a:p>
            <a:r>
              <a:rPr lang="en-US" sz="2400" b="1" dirty="0">
                <a:solidFill>
                  <a:srgbClr val="92D050"/>
                </a:solidFill>
                <a:latin typeface="Times New Roman" pitchFamily="18" charset="0"/>
                <a:cs typeface="Times New Roman" pitchFamily="18" charset="0"/>
              </a:rPr>
              <a:t>CONTENTS:</a:t>
            </a:r>
          </a:p>
        </p:txBody>
      </p:sp>
      <p:sp>
        <p:nvSpPr>
          <p:cNvPr id="6" name="TextBox 5"/>
          <p:cNvSpPr txBox="1"/>
          <p:nvPr/>
        </p:nvSpPr>
        <p:spPr>
          <a:xfrm>
            <a:off x="533400" y="1447800"/>
            <a:ext cx="5029200" cy="5170646"/>
          </a:xfrm>
          <a:prstGeom prst="rect">
            <a:avLst/>
          </a:prstGeom>
          <a:noFill/>
        </p:spPr>
        <p:txBody>
          <a:bodyPr wrap="square" rtlCol="0">
            <a:spAutoFit/>
          </a:bodyPr>
          <a:lstStyle/>
          <a:p>
            <a:pPr>
              <a:lnSpc>
                <a:spcPct val="150000"/>
              </a:lnSpc>
              <a:buFont typeface="Wingdings" pitchFamily="2" charset="2"/>
              <a:buChar char="Ø"/>
            </a:pPr>
            <a:r>
              <a:rPr lang="en-US" sz="1600" dirty="0">
                <a:solidFill>
                  <a:schemeClr val="bg1"/>
                </a:solidFill>
              </a:rPr>
              <a:t>ABSTRACT</a:t>
            </a:r>
          </a:p>
          <a:p>
            <a:pPr>
              <a:lnSpc>
                <a:spcPct val="150000"/>
              </a:lnSpc>
              <a:buFont typeface="Wingdings" pitchFamily="2" charset="2"/>
              <a:buChar char="Ø"/>
            </a:pPr>
            <a:r>
              <a:rPr lang="en-US" sz="1600" dirty="0">
                <a:solidFill>
                  <a:schemeClr val="bg1"/>
                </a:solidFill>
              </a:rPr>
              <a:t>INTRODUCTION</a:t>
            </a:r>
          </a:p>
          <a:p>
            <a:pPr>
              <a:lnSpc>
                <a:spcPct val="150000"/>
              </a:lnSpc>
              <a:buFont typeface="Wingdings" pitchFamily="2" charset="2"/>
              <a:buChar char="Ø"/>
            </a:pPr>
            <a:r>
              <a:rPr lang="en-US" sz="1600" dirty="0">
                <a:solidFill>
                  <a:schemeClr val="bg1"/>
                </a:solidFill>
              </a:rPr>
              <a:t>OBJECTIVES</a:t>
            </a:r>
          </a:p>
          <a:p>
            <a:pPr>
              <a:lnSpc>
                <a:spcPct val="150000"/>
              </a:lnSpc>
              <a:buFont typeface="Wingdings" pitchFamily="2" charset="2"/>
              <a:buChar char="Ø"/>
            </a:pPr>
            <a:r>
              <a:rPr lang="en-US" sz="1600" dirty="0">
                <a:solidFill>
                  <a:schemeClr val="bg1"/>
                </a:solidFill>
              </a:rPr>
              <a:t>MODULES</a:t>
            </a:r>
          </a:p>
          <a:p>
            <a:pPr>
              <a:lnSpc>
                <a:spcPct val="150000"/>
              </a:lnSpc>
              <a:buFont typeface="Wingdings" pitchFamily="2" charset="2"/>
              <a:buChar char="Ø"/>
            </a:pPr>
            <a:r>
              <a:rPr lang="en-US" sz="1600" dirty="0">
                <a:solidFill>
                  <a:schemeClr val="bg1"/>
                </a:solidFill>
              </a:rPr>
              <a:t>REQUIREMENTS</a:t>
            </a:r>
          </a:p>
          <a:p>
            <a:pPr>
              <a:lnSpc>
                <a:spcPct val="150000"/>
              </a:lnSpc>
              <a:buFont typeface="Wingdings" pitchFamily="2" charset="2"/>
              <a:buChar char="Ø"/>
            </a:pPr>
            <a:r>
              <a:rPr lang="en-US" sz="1600" dirty="0">
                <a:solidFill>
                  <a:schemeClr val="bg1"/>
                </a:solidFill>
              </a:rPr>
              <a:t>EXISTING SYSTEM</a:t>
            </a:r>
          </a:p>
          <a:p>
            <a:pPr>
              <a:lnSpc>
                <a:spcPct val="150000"/>
              </a:lnSpc>
              <a:buFont typeface="Wingdings" pitchFamily="2" charset="2"/>
              <a:buChar char="Ø"/>
            </a:pPr>
            <a:r>
              <a:rPr lang="en-US" sz="1600" dirty="0">
                <a:solidFill>
                  <a:schemeClr val="bg1"/>
                </a:solidFill>
              </a:rPr>
              <a:t>PROPOSED SYSTEM</a:t>
            </a:r>
          </a:p>
          <a:p>
            <a:pPr>
              <a:lnSpc>
                <a:spcPct val="150000"/>
              </a:lnSpc>
              <a:buFont typeface="Wingdings" pitchFamily="2" charset="2"/>
              <a:buChar char="Ø"/>
            </a:pPr>
            <a:r>
              <a:rPr lang="en-US" sz="1600" dirty="0">
                <a:solidFill>
                  <a:schemeClr val="bg1"/>
                </a:solidFill>
              </a:rPr>
              <a:t>DDM TOOL FOR HMS</a:t>
            </a:r>
          </a:p>
          <a:p>
            <a:pPr>
              <a:lnSpc>
                <a:spcPct val="150000"/>
              </a:lnSpc>
              <a:buFont typeface="Wingdings" pitchFamily="2" charset="2"/>
              <a:buChar char="Ø"/>
            </a:pPr>
            <a:r>
              <a:rPr lang="en-US" sz="1600" dirty="0">
                <a:solidFill>
                  <a:schemeClr val="bg1"/>
                </a:solidFill>
              </a:rPr>
              <a:t>FEASIBILITY</a:t>
            </a:r>
          </a:p>
          <a:p>
            <a:pPr>
              <a:lnSpc>
                <a:spcPct val="150000"/>
              </a:lnSpc>
              <a:buFont typeface="Wingdings" pitchFamily="2" charset="2"/>
              <a:buChar char="Ø"/>
            </a:pPr>
            <a:r>
              <a:rPr lang="en-US" sz="1600" dirty="0">
                <a:solidFill>
                  <a:schemeClr val="bg1"/>
                </a:solidFill>
              </a:rPr>
              <a:t>ARCHITECTURE DIAGRAM</a:t>
            </a:r>
          </a:p>
          <a:p>
            <a:pPr>
              <a:lnSpc>
                <a:spcPct val="150000"/>
              </a:lnSpc>
              <a:buFont typeface="Wingdings" pitchFamily="2" charset="2"/>
              <a:buChar char="Ø"/>
            </a:pPr>
            <a:r>
              <a:rPr lang="en-US" sz="1600" dirty="0">
                <a:solidFill>
                  <a:schemeClr val="bg1"/>
                </a:solidFill>
              </a:rPr>
              <a:t>SCREEN SHOTS</a:t>
            </a:r>
          </a:p>
          <a:p>
            <a:pPr>
              <a:lnSpc>
                <a:spcPct val="150000"/>
              </a:lnSpc>
              <a:buFont typeface="Wingdings" pitchFamily="2" charset="2"/>
              <a:buChar char="Ø"/>
            </a:pPr>
            <a:r>
              <a:rPr lang="en-US" sz="1600" dirty="0">
                <a:solidFill>
                  <a:schemeClr val="bg1"/>
                </a:solidFill>
              </a:rPr>
              <a:t>REFERENCES</a:t>
            </a:r>
          </a:p>
          <a:p>
            <a:pPr>
              <a:lnSpc>
                <a:spcPct val="150000"/>
              </a:lnSpc>
              <a:buFont typeface="Wingdings" pitchFamily="2" charset="2"/>
              <a:buChar char="Ø"/>
            </a:pPr>
            <a:r>
              <a:rPr lang="en-US" sz="1600" dirty="0">
                <a:solidFill>
                  <a:schemeClr val="bg1"/>
                </a:solidFill>
              </a:rPr>
              <a:t>CONCLUSION</a:t>
            </a:r>
          </a:p>
          <a:p>
            <a:endParaRPr lang="en-US"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Picture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Half Frame 2"/>
          <p:cNvSpPr/>
          <p:nvPr/>
        </p:nvSpPr>
        <p:spPr>
          <a:xfrm>
            <a:off x="0" y="0"/>
            <a:ext cx="5105400" cy="6858000"/>
          </a:xfrm>
          <a:prstGeom prst="halfFrame">
            <a:avLst>
              <a:gd name="adj1" fmla="val 4295"/>
              <a:gd name="adj2" fmla="val 3525"/>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FF"/>
              </a:solidFill>
            </a:endParaRPr>
          </a:p>
        </p:txBody>
      </p:sp>
      <p:sp>
        <p:nvSpPr>
          <p:cNvPr id="4" name="TextBox 3"/>
          <p:cNvSpPr txBox="1"/>
          <p:nvPr/>
        </p:nvSpPr>
        <p:spPr>
          <a:xfrm>
            <a:off x="1066800" y="762000"/>
            <a:ext cx="3276600" cy="461665"/>
          </a:xfrm>
          <a:prstGeom prst="rect">
            <a:avLst/>
          </a:prstGeom>
          <a:noFill/>
        </p:spPr>
        <p:txBody>
          <a:bodyPr wrap="square" rtlCol="0">
            <a:spAutoFit/>
          </a:bodyPr>
          <a:lstStyle/>
          <a:p>
            <a:r>
              <a:rPr lang="en-US" sz="2400" b="1" dirty="0">
                <a:solidFill>
                  <a:srgbClr val="66FF33"/>
                </a:solidFill>
                <a:latin typeface="Times New Roman" pitchFamily="18" charset="0"/>
                <a:cs typeface="Times New Roman" pitchFamily="18" charset="0"/>
              </a:rPr>
              <a:t>REFERENCES:</a:t>
            </a:r>
          </a:p>
        </p:txBody>
      </p:sp>
      <p:sp>
        <p:nvSpPr>
          <p:cNvPr id="6" name="TextBox 5"/>
          <p:cNvSpPr txBox="1"/>
          <p:nvPr/>
        </p:nvSpPr>
        <p:spPr>
          <a:xfrm>
            <a:off x="1371600" y="1752600"/>
            <a:ext cx="2117952" cy="369332"/>
          </a:xfrm>
          <a:prstGeom prst="rect">
            <a:avLst/>
          </a:prstGeom>
          <a:noFill/>
        </p:spPr>
        <p:txBody>
          <a:bodyPr wrap="none" rtlCol="0">
            <a:spAutoFit/>
          </a:bodyPr>
          <a:lstStyle/>
          <a:p>
            <a:pPr>
              <a:buFont typeface="Wingdings" pitchFamily="2" charset="2"/>
              <a:buChar char="Ø"/>
            </a:pPr>
            <a:r>
              <a:rPr lang="en-US" b="1" dirty="0">
                <a:solidFill>
                  <a:schemeClr val="bg1"/>
                </a:solidFill>
                <a:latin typeface="Times New Roman" pitchFamily="18" charset="0"/>
                <a:cs typeface="Times New Roman" pitchFamily="18" charset="0"/>
              </a:rPr>
              <a:t>www.who.int.com</a:t>
            </a:r>
          </a:p>
        </p:txBody>
      </p:sp>
      <p:sp>
        <p:nvSpPr>
          <p:cNvPr id="7" name="TextBox 6"/>
          <p:cNvSpPr txBox="1"/>
          <p:nvPr/>
        </p:nvSpPr>
        <p:spPr>
          <a:xfrm>
            <a:off x="1447800" y="2362200"/>
            <a:ext cx="1905000" cy="369332"/>
          </a:xfrm>
          <a:prstGeom prst="rect">
            <a:avLst/>
          </a:prstGeom>
          <a:noFill/>
        </p:spPr>
        <p:txBody>
          <a:bodyPr wrap="square" rtlCol="0">
            <a:spAutoFit/>
          </a:bodyPr>
          <a:lstStyle/>
          <a:p>
            <a:pPr>
              <a:buFont typeface="Wingdings" pitchFamily="2" charset="2"/>
              <a:buChar char="Ø"/>
            </a:pPr>
            <a:r>
              <a:rPr lang="en-US" b="1" dirty="0">
                <a:solidFill>
                  <a:schemeClr val="bg1"/>
                </a:solidFill>
                <a:latin typeface="Times New Roman" pitchFamily="18" charset="0"/>
                <a:cs typeface="Times New Roman" pitchFamily="18" charset="0"/>
              </a:rPr>
              <a:t>www.omg.org</a:t>
            </a:r>
          </a:p>
        </p:txBody>
      </p:sp>
      <p:sp>
        <p:nvSpPr>
          <p:cNvPr id="8" name="TextBox 7"/>
          <p:cNvSpPr txBox="1"/>
          <p:nvPr/>
        </p:nvSpPr>
        <p:spPr>
          <a:xfrm>
            <a:off x="1447800" y="2971800"/>
            <a:ext cx="2286000" cy="369332"/>
          </a:xfrm>
          <a:prstGeom prst="rect">
            <a:avLst/>
          </a:prstGeom>
          <a:noFill/>
        </p:spPr>
        <p:txBody>
          <a:bodyPr wrap="square" rtlCol="0">
            <a:spAutoFit/>
          </a:bodyPr>
          <a:lstStyle/>
          <a:p>
            <a:pPr>
              <a:buFont typeface="Wingdings" pitchFamily="2" charset="2"/>
              <a:buChar char="Ø"/>
            </a:pPr>
            <a:r>
              <a:rPr lang="en-US" b="1" dirty="0">
                <a:solidFill>
                  <a:schemeClr val="bg1"/>
                </a:solidFill>
                <a:latin typeface="Times New Roman" pitchFamily="18" charset="0"/>
                <a:cs typeface="Times New Roman" pitchFamily="18" charset="0"/>
              </a:rPr>
              <a:t>www.ehealth.com</a:t>
            </a:r>
          </a:p>
        </p:txBody>
      </p:sp>
      <p:sp>
        <p:nvSpPr>
          <p:cNvPr id="9" name="TextBox 8"/>
          <p:cNvSpPr txBox="1"/>
          <p:nvPr/>
        </p:nvSpPr>
        <p:spPr>
          <a:xfrm>
            <a:off x="1447800" y="3505200"/>
            <a:ext cx="2819400" cy="646331"/>
          </a:xfrm>
          <a:prstGeom prst="rect">
            <a:avLst/>
          </a:prstGeom>
          <a:noFill/>
        </p:spPr>
        <p:txBody>
          <a:bodyPr wrap="square" rtlCol="0">
            <a:spAutoFit/>
          </a:bodyPr>
          <a:lstStyle/>
          <a:p>
            <a:pPr>
              <a:buFont typeface="Wingdings" pitchFamily="2" charset="2"/>
              <a:buChar char="Ø"/>
            </a:pPr>
            <a:r>
              <a:rPr lang="en-US" b="1" dirty="0">
                <a:solidFill>
                  <a:schemeClr val="bg1"/>
                </a:solidFill>
                <a:latin typeface="Times New Roman" pitchFamily="18" charset="0"/>
                <a:cs typeface="Times New Roman" pitchFamily="18" charset="0"/>
              </a:rPr>
              <a:t>www.webhealthsoa.com</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Picture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Half Frame 2"/>
          <p:cNvSpPr/>
          <p:nvPr/>
        </p:nvSpPr>
        <p:spPr>
          <a:xfrm>
            <a:off x="0" y="0"/>
            <a:ext cx="5105400" cy="6858000"/>
          </a:xfrm>
          <a:prstGeom prst="halfFrame">
            <a:avLst>
              <a:gd name="adj1" fmla="val 3485"/>
              <a:gd name="adj2" fmla="val 4194"/>
            </a:avLst>
          </a:prstGeom>
          <a:solidFill>
            <a:srgbClr val="66FF33">
              <a:alpha val="7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609600" y="609600"/>
            <a:ext cx="3200400" cy="461665"/>
          </a:xfrm>
          <a:prstGeom prst="rect">
            <a:avLst/>
          </a:prstGeom>
          <a:noFill/>
        </p:spPr>
        <p:txBody>
          <a:bodyPr wrap="square" rtlCol="0">
            <a:spAutoFit/>
          </a:bodyPr>
          <a:lstStyle/>
          <a:p>
            <a:r>
              <a:rPr lang="en-US" sz="2400" b="1" dirty="0">
                <a:solidFill>
                  <a:srgbClr val="FF00FF"/>
                </a:solidFill>
                <a:latin typeface="Times New Roman" pitchFamily="18" charset="0"/>
                <a:cs typeface="Times New Roman" pitchFamily="18" charset="0"/>
              </a:rPr>
              <a:t>CONCLUSION:</a:t>
            </a:r>
          </a:p>
        </p:txBody>
      </p:sp>
      <p:sp>
        <p:nvSpPr>
          <p:cNvPr id="29697" name="Rectangle 1"/>
          <p:cNvSpPr>
            <a:spLocks noChangeArrowheads="1"/>
          </p:cNvSpPr>
          <p:nvPr/>
        </p:nvSpPr>
        <p:spPr bwMode="auto">
          <a:xfrm>
            <a:off x="457200" y="1524000"/>
            <a:ext cx="8229600"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 typeface="Wingdings" pitchFamily="2" charset="2"/>
              <a:buChar char="Ø"/>
              <a:tabLst/>
            </a:pPr>
            <a:r>
              <a:rPr kumimoji="0" lang="en-US" sz="1600"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The growing quality demand in the hospital sector makes it necessary to exploit the whole potential of stored data efficiently, not only the clinical data, in order to improve diagnoses and treatments, but also on management, in order to minimize costs and improve the care given to the patients. </a:t>
            </a:r>
          </a:p>
          <a:p>
            <a:pPr marL="0" marR="0" lvl="0" indent="457200" algn="just" defTabSz="914400" rtl="0" eaLnBrk="1" fontAlgn="base" latinLnBrk="0" hangingPunct="1">
              <a:lnSpc>
                <a:spcPct val="100000"/>
              </a:lnSpc>
              <a:spcBef>
                <a:spcPct val="0"/>
              </a:spcBef>
              <a:spcAft>
                <a:spcPct val="0"/>
              </a:spcAft>
              <a:buClrTx/>
              <a:buSzTx/>
              <a:buFont typeface="Wingdings" pitchFamily="2" charset="2"/>
              <a:buChar char="Ø"/>
              <a:tabLst/>
            </a:pPr>
            <a:endParaRPr lang="en-US" sz="1600" dirty="0">
              <a:solidFill>
                <a:schemeClr val="bg1"/>
              </a:solidFill>
              <a:latin typeface="Times New Roman" pitchFamily="18" charset="0"/>
              <a:cs typeface="Times New Roman" pitchFamily="18" charset="0"/>
            </a:endParaRPr>
          </a:p>
          <a:p>
            <a:pPr marL="0" marR="0" lvl="0" indent="457200" algn="just" defTabSz="914400" rtl="0" eaLnBrk="1" fontAlgn="base" latinLnBrk="0" hangingPunct="1">
              <a:lnSpc>
                <a:spcPct val="100000"/>
              </a:lnSpc>
              <a:spcBef>
                <a:spcPct val="0"/>
              </a:spcBef>
              <a:spcAft>
                <a:spcPct val="0"/>
              </a:spcAft>
              <a:buClrTx/>
              <a:buSzTx/>
              <a:tabLst/>
            </a:pPr>
            <a:endParaRPr kumimoji="0" lang="en-US" sz="1600" b="0" i="0" u="none" strike="noStrike" cap="none" normalizeH="0" baseline="0" dirty="0">
              <a:ln>
                <a:noFill/>
              </a:ln>
              <a:solidFill>
                <a:schemeClr val="bg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600"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In this sense, Data Mining (DM) can contribute with important benefits to the health sector, as a fundamental tool to analyze the data gathered by hospital information systems (HIS) and obtain models and patterns which can improve patient assistance and a better use of resources and pharmaceutical expense. </a:t>
            </a:r>
            <a:endParaRPr kumimoji="0" lang="en-US" sz="1600" b="0" i="0" u="none" strike="noStrike" cap="none" normalizeH="0" baseline="0" dirty="0">
              <a:ln>
                <a:noFill/>
              </a:ln>
              <a:solidFill>
                <a:schemeClr val="bg1"/>
              </a:solidFill>
              <a:effectLst/>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414041DIlh_w.jpg"/>
          <p:cNvPicPr>
            <a:picLocks noChangeAspect="1" noChangeArrowheads="1"/>
          </p:cNvPicPr>
          <p:nvPr/>
        </p:nvPicPr>
        <p:blipFill>
          <a:blip r:embed="rId2"/>
          <a:srcRect/>
          <a:stretch>
            <a:fillRect/>
          </a:stretch>
        </p:blipFill>
        <p:spPr bwMode="auto">
          <a:xfrm>
            <a:off x="-15875" y="0"/>
            <a:ext cx="9159875" cy="6858000"/>
          </a:xfrm>
          <a:prstGeom prst="rect">
            <a:avLst/>
          </a:prstGeom>
          <a:noFill/>
          <a:ln w="9525">
            <a:noFill/>
            <a:miter lim="800000"/>
            <a:headEnd/>
            <a:tailEnd/>
          </a:ln>
        </p:spPr>
      </p:pic>
      <p:sp>
        <p:nvSpPr>
          <p:cNvPr id="3" name="Rectangle 2"/>
          <p:cNvSpPr/>
          <p:nvPr/>
        </p:nvSpPr>
        <p:spPr>
          <a:xfrm>
            <a:off x="533401" y="457200"/>
            <a:ext cx="4114800" cy="707886"/>
          </a:xfrm>
          <a:prstGeom prst="rect">
            <a:avLst/>
          </a:prstGeom>
        </p:spPr>
        <p:txBody>
          <a:bodyPr wrap="square">
            <a:spAutoFit/>
          </a:bodyPr>
          <a:lstStyle/>
          <a:p>
            <a:pPr algn="ctr"/>
            <a:r>
              <a:rPr lang="en-US" sz="40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QUERIES….?</a:t>
            </a:r>
          </a:p>
        </p:txBody>
      </p:sp>
      <p:pic>
        <p:nvPicPr>
          <p:cNvPr id="4" name="Picture 3" descr="C:\Users\Administrator\Desktop\ist2_1043593-question.jpg"/>
          <p:cNvPicPr>
            <a:picLocks noChangeAspect="1" noChangeArrowheads="1"/>
          </p:cNvPicPr>
          <p:nvPr/>
        </p:nvPicPr>
        <p:blipFill>
          <a:blip r:embed="rId3"/>
          <a:srcRect/>
          <a:stretch>
            <a:fillRect/>
          </a:stretch>
        </p:blipFill>
        <p:spPr bwMode="auto">
          <a:xfrm>
            <a:off x="6248400" y="228600"/>
            <a:ext cx="2286000" cy="2286000"/>
          </a:xfrm>
          <a:prstGeom prst="rect">
            <a:avLst/>
          </a:prstGeom>
          <a:noFill/>
          <a:ln w="9525">
            <a:noFill/>
            <a:miter lim="800000"/>
            <a:headEnd/>
            <a:tailEnd/>
          </a:ln>
          <a:effectLst>
            <a:glow rad="101600">
              <a:schemeClr val="bg1">
                <a:alpha val="60000"/>
              </a:schemeClr>
            </a:glo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indefinite" fill="hold" nodeType="withEffect">
                                  <p:stCondLst>
                                    <p:cond delay="0"/>
                                  </p:stCondLst>
                                  <p:endCondLst>
                                    <p:cond evt="onNext" delay="0">
                                      <p:tgtEl>
                                        <p:sldTgt/>
                                      </p:tgtEl>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3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3d1041.jpg"/>
          <p:cNvPicPr>
            <a:picLocks noChangeAspect="1"/>
          </p:cNvPicPr>
          <p:nvPr/>
        </p:nvPicPr>
        <p:blipFill>
          <a:blip r:embed="rId2"/>
          <a:stretch>
            <a:fillRect/>
          </a:stretch>
        </p:blipFill>
        <p:spPr>
          <a:xfrm>
            <a:off x="-279400" y="0"/>
            <a:ext cx="9423400" cy="7067550"/>
          </a:xfrm>
          <a:prstGeom prst="rect">
            <a:avLst/>
          </a:prstGeom>
        </p:spPr>
      </p:pic>
      <p:sp>
        <p:nvSpPr>
          <p:cNvPr id="3" name="Rectangle 2"/>
          <p:cNvSpPr/>
          <p:nvPr/>
        </p:nvSpPr>
        <p:spPr>
          <a:xfrm>
            <a:off x="228600" y="457200"/>
            <a:ext cx="5105400" cy="707886"/>
          </a:xfrm>
          <a:prstGeom prst="rect">
            <a:avLst/>
          </a:prstGeom>
        </p:spPr>
        <p:txBody>
          <a:bodyPr wrap="square">
            <a:spAutoFit/>
          </a:bodyPr>
          <a:lstStyle/>
          <a:p>
            <a:pPr algn="ctr"/>
            <a:r>
              <a:rPr lang="en-US" sz="4000" b="1" i="1" spc="50" dirty="0">
                <a:ln w="11430"/>
                <a:solidFill>
                  <a:srgbClr val="FF3300"/>
                </a:solidFill>
                <a:effectLst>
                  <a:outerShdw blurRad="76200" dist="50800" dir="5400000" algn="tl" rotWithShape="0">
                    <a:srgbClr val="000000">
                      <a:alpha val="65000"/>
                    </a:srgbClr>
                  </a:outerShdw>
                </a:effectLst>
                <a:latin typeface="Algerian" pitchFamily="82"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Picture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Rectangle 2"/>
          <p:cNvSpPr/>
          <p:nvPr/>
        </p:nvSpPr>
        <p:spPr>
          <a:xfrm>
            <a:off x="762000" y="1981200"/>
            <a:ext cx="7620000" cy="3093154"/>
          </a:xfrm>
          <a:prstGeom prst="rect">
            <a:avLst/>
          </a:prstGeom>
        </p:spPr>
        <p:txBody>
          <a:bodyPr wrap="square">
            <a:spAutoFit/>
          </a:bodyPr>
          <a:lstStyle/>
          <a:p>
            <a:pPr>
              <a:lnSpc>
                <a:spcPct val="150000"/>
              </a:lnSpc>
            </a:pPr>
            <a:r>
              <a:rPr lang="en-US" sz="1600" dirty="0">
                <a:solidFill>
                  <a:schemeClr val="bg1"/>
                </a:solidFill>
                <a:latin typeface="Times New Roman" pitchFamily="18" charset="0"/>
                <a:cs typeface="Times New Roman" pitchFamily="18" charset="0"/>
              </a:rPr>
              <a:t>This project deals with the Corporate Medicare Management. This project is very helpful to both  Medicare  staff as well as to the public.</a:t>
            </a:r>
            <a:r>
              <a:rPr lang="en-US" sz="1600" dirty="0">
                <a:latin typeface="Times New Roman" pitchFamily="18" charset="0"/>
                <a:cs typeface="Times New Roman" pitchFamily="18" charset="0"/>
              </a:rPr>
              <a:t> </a:t>
            </a:r>
            <a:r>
              <a:rPr lang="en-US" sz="1600" dirty="0">
                <a:solidFill>
                  <a:schemeClr val="bg1"/>
                </a:solidFill>
                <a:latin typeface="Times New Roman" pitchFamily="18" charset="0"/>
                <a:cs typeface="Times New Roman" pitchFamily="18" charset="0"/>
              </a:rPr>
              <a:t>All the branches of the Medicare can be</a:t>
            </a:r>
          </a:p>
          <a:p>
            <a:pPr>
              <a:lnSpc>
                <a:spcPct val="150000"/>
              </a:lnSpc>
            </a:pPr>
            <a:r>
              <a:rPr lang="en-US" sz="1600" dirty="0">
                <a:solidFill>
                  <a:schemeClr val="bg1"/>
                </a:solidFill>
                <a:latin typeface="Times New Roman" pitchFamily="18" charset="0"/>
                <a:cs typeface="Times New Roman" pitchFamily="18" charset="0"/>
              </a:rPr>
              <a:t>integrated with one to another. So any body can get the status of each branch easily from the Medicare center. People  can  take  appointments  online by approaching the website of</a:t>
            </a:r>
          </a:p>
          <a:p>
            <a:pPr>
              <a:lnSpc>
                <a:spcPct val="150000"/>
              </a:lnSpc>
            </a:pPr>
            <a:r>
              <a:rPr lang="en-US" sz="1600" dirty="0">
                <a:solidFill>
                  <a:schemeClr val="bg1"/>
                </a:solidFill>
                <a:latin typeface="Times New Roman" pitchFamily="18" charset="0"/>
                <a:cs typeface="Times New Roman" pitchFamily="18" charset="0"/>
              </a:rPr>
              <a:t>Medicare Center. That site also includes Information about the Facilities, Specialties available in every Medicare Branch. So they can also send their problems about their health and get some useful tips from the doctors.</a:t>
            </a:r>
          </a:p>
          <a:p>
            <a:pPr>
              <a:lnSpc>
                <a:spcPct val="150000"/>
              </a:lnSpc>
            </a:pPr>
            <a:r>
              <a:rPr lang="en-US" dirty="0">
                <a:solidFill>
                  <a:schemeClr val="bg1"/>
                </a:solidFill>
                <a:latin typeface="Times New Roman" pitchFamily="18" charset="0"/>
                <a:cs typeface="Times New Roman" pitchFamily="18" charset="0"/>
              </a:rPr>
              <a:t> </a:t>
            </a:r>
          </a:p>
        </p:txBody>
      </p:sp>
      <p:sp>
        <p:nvSpPr>
          <p:cNvPr id="6" name="Rectangle 5"/>
          <p:cNvSpPr/>
          <p:nvPr/>
        </p:nvSpPr>
        <p:spPr>
          <a:xfrm>
            <a:off x="533400" y="2667000"/>
            <a:ext cx="6324600" cy="369332"/>
          </a:xfrm>
          <a:prstGeom prst="rect">
            <a:avLst/>
          </a:prstGeom>
        </p:spPr>
        <p:txBody>
          <a:bodyPr wrap="square">
            <a:spAutoFit/>
          </a:bodyPr>
          <a:lstStyle/>
          <a:p>
            <a:endParaRPr lang="en-US" dirty="0">
              <a:solidFill>
                <a:schemeClr val="bg1"/>
              </a:solidFill>
            </a:endParaRPr>
          </a:p>
        </p:txBody>
      </p:sp>
      <p:sp>
        <p:nvSpPr>
          <p:cNvPr id="7" name="TextBox 6"/>
          <p:cNvSpPr txBox="1"/>
          <p:nvPr/>
        </p:nvSpPr>
        <p:spPr>
          <a:xfrm>
            <a:off x="609600" y="609600"/>
            <a:ext cx="2057400" cy="461665"/>
          </a:xfrm>
          <a:prstGeom prst="rect">
            <a:avLst/>
          </a:prstGeom>
          <a:noFill/>
        </p:spPr>
        <p:txBody>
          <a:bodyPr wrap="square" rtlCol="0">
            <a:spAutoFit/>
          </a:bodyPr>
          <a:lstStyle/>
          <a:p>
            <a:r>
              <a:rPr lang="en-US" sz="2400" b="1" dirty="0">
                <a:solidFill>
                  <a:srgbClr val="FF00FF"/>
                </a:solidFill>
                <a:latin typeface="Times New Roman" pitchFamily="18" charset="0"/>
                <a:cs typeface="Times New Roman" pitchFamily="18" charset="0"/>
              </a:rPr>
              <a:t>ABSTRACT:</a:t>
            </a:r>
          </a:p>
        </p:txBody>
      </p:sp>
      <p:sp>
        <p:nvSpPr>
          <p:cNvPr id="9" name="Half Frame 8"/>
          <p:cNvSpPr/>
          <p:nvPr/>
        </p:nvSpPr>
        <p:spPr>
          <a:xfrm>
            <a:off x="0" y="0"/>
            <a:ext cx="5105400" cy="6858000"/>
          </a:xfrm>
          <a:prstGeom prst="halfFrame">
            <a:avLst>
              <a:gd name="adj1" fmla="val 3485"/>
              <a:gd name="adj2" fmla="val 4194"/>
            </a:avLst>
          </a:prstGeom>
          <a:solidFill>
            <a:srgbClr val="66FF33">
              <a:alpha val="7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alf Frame 2"/>
          <p:cNvSpPr/>
          <p:nvPr/>
        </p:nvSpPr>
        <p:spPr>
          <a:xfrm>
            <a:off x="0" y="0"/>
            <a:ext cx="4953000" cy="6858000"/>
          </a:xfrm>
          <a:prstGeom prst="halfFrame">
            <a:avLst>
              <a:gd name="adj1" fmla="val 4295"/>
              <a:gd name="adj2" fmla="val 3525"/>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FF"/>
              </a:solidFill>
            </a:endParaRPr>
          </a:p>
        </p:txBody>
      </p:sp>
      <p:pic>
        <p:nvPicPr>
          <p:cNvPr id="7" name="Picture 2" descr="G:\Picture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8" name="Half Frame 7"/>
          <p:cNvSpPr/>
          <p:nvPr/>
        </p:nvSpPr>
        <p:spPr>
          <a:xfrm>
            <a:off x="0" y="0"/>
            <a:ext cx="5105400" cy="7010400"/>
          </a:xfrm>
          <a:prstGeom prst="halfFrame">
            <a:avLst>
              <a:gd name="adj1" fmla="val 4295"/>
              <a:gd name="adj2" fmla="val 3525"/>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FF"/>
              </a:solidFill>
            </a:endParaRPr>
          </a:p>
        </p:txBody>
      </p:sp>
      <p:sp>
        <p:nvSpPr>
          <p:cNvPr id="9" name="TextBox 8"/>
          <p:cNvSpPr txBox="1"/>
          <p:nvPr/>
        </p:nvSpPr>
        <p:spPr>
          <a:xfrm>
            <a:off x="609600" y="685800"/>
            <a:ext cx="2895600" cy="461665"/>
          </a:xfrm>
          <a:prstGeom prst="rect">
            <a:avLst/>
          </a:prstGeom>
          <a:noFill/>
        </p:spPr>
        <p:txBody>
          <a:bodyPr wrap="square" rtlCol="0">
            <a:spAutoFit/>
          </a:bodyPr>
          <a:lstStyle/>
          <a:p>
            <a:r>
              <a:rPr lang="en-US" sz="2400" b="1" dirty="0">
                <a:solidFill>
                  <a:srgbClr val="66FF33"/>
                </a:solidFill>
                <a:latin typeface="Times New Roman" pitchFamily="18" charset="0"/>
                <a:cs typeface="Times New Roman" pitchFamily="18" charset="0"/>
              </a:rPr>
              <a:t>INTRODUCTION</a:t>
            </a:r>
          </a:p>
        </p:txBody>
      </p:sp>
      <p:sp>
        <p:nvSpPr>
          <p:cNvPr id="10" name="Rectangle 9"/>
          <p:cNvSpPr/>
          <p:nvPr/>
        </p:nvSpPr>
        <p:spPr>
          <a:xfrm>
            <a:off x="838200" y="1752600"/>
            <a:ext cx="6858000" cy="2479525"/>
          </a:xfrm>
          <a:prstGeom prst="rect">
            <a:avLst/>
          </a:prstGeom>
        </p:spPr>
        <p:txBody>
          <a:bodyPr wrap="square">
            <a:spAutoFit/>
          </a:bodyPr>
          <a:lstStyle/>
          <a:p>
            <a:pPr>
              <a:lnSpc>
                <a:spcPct val="200000"/>
              </a:lnSpc>
              <a:buFont typeface="Wingdings" pitchFamily="2" charset="2"/>
              <a:buChar char="Ø"/>
            </a:pPr>
            <a:r>
              <a:rPr lang="en-US" sz="1600" dirty="0">
                <a:solidFill>
                  <a:schemeClr val="bg1"/>
                </a:solidFill>
                <a:latin typeface="Times New Roman" pitchFamily="18" charset="0"/>
                <a:cs typeface="Times New Roman" pitchFamily="18" charset="0"/>
              </a:rPr>
              <a:t>This project deals with the Corporate Medicare Management. </a:t>
            </a:r>
          </a:p>
          <a:p>
            <a:pPr>
              <a:lnSpc>
                <a:spcPct val="200000"/>
              </a:lnSpc>
              <a:buFont typeface="Wingdings" pitchFamily="2" charset="2"/>
              <a:buChar char="Ø"/>
            </a:pPr>
            <a:r>
              <a:rPr lang="en-US" sz="1600" dirty="0">
                <a:solidFill>
                  <a:schemeClr val="bg1"/>
                </a:solidFill>
                <a:latin typeface="Times New Roman" pitchFamily="18" charset="0"/>
                <a:cs typeface="Times New Roman" pitchFamily="18" charset="0"/>
              </a:rPr>
              <a:t>This project is very helpful to both Medicare staff as well as to the public. </a:t>
            </a:r>
          </a:p>
          <a:p>
            <a:pPr>
              <a:lnSpc>
                <a:spcPct val="200000"/>
              </a:lnSpc>
              <a:buFont typeface="Wingdings" pitchFamily="2" charset="2"/>
              <a:buChar char="Ø"/>
            </a:pPr>
            <a:r>
              <a:rPr lang="en-US" sz="1600" dirty="0">
                <a:solidFill>
                  <a:schemeClr val="bg1"/>
                </a:solidFill>
                <a:latin typeface="Times New Roman" pitchFamily="18" charset="0"/>
                <a:cs typeface="Times New Roman" pitchFamily="18" charset="0"/>
              </a:rPr>
              <a:t>It is having mainly Administration and Client modules. </a:t>
            </a:r>
          </a:p>
          <a:p>
            <a:pPr>
              <a:lnSpc>
                <a:spcPct val="200000"/>
              </a:lnSpc>
              <a:buFont typeface="Wingdings" pitchFamily="2" charset="2"/>
              <a:buChar char="Ø"/>
            </a:pPr>
            <a:r>
              <a:rPr lang="en-US" sz="1600" dirty="0">
                <a:solidFill>
                  <a:schemeClr val="bg1"/>
                </a:solidFill>
                <a:latin typeface="Times New Roman" pitchFamily="18" charset="0"/>
                <a:cs typeface="Times New Roman" pitchFamily="18" charset="0"/>
              </a:rPr>
              <a:t>All the branches of the Medicare can be integrated with one to another. </a:t>
            </a:r>
          </a:p>
          <a:p>
            <a:pPr>
              <a:lnSpc>
                <a:spcPct val="200000"/>
              </a:lnSpc>
              <a:buFont typeface="Wingdings" pitchFamily="2" charset="2"/>
              <a:buChar char="Ø"/>
            </a:pPr>
            <a:r>
              <a:rPr lang="en-US" sz="1600" dirty="0">
                <a:solidFill>
                  <a:schemeClr val="bg1"/>
                </a:solidFill>
                <a:latin typeface="Times New Roman" pitchFamily="18" charset="0"/>
                <a:cs typeface="Times New Roman" pitchFamily="18" charset="0"/>
              </a:rPr>
              <a:t>So any body can get the status of each branch easily from the Medicare center.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Picture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Half Frame 2"/>
          <p:cNvSpPr/>
          <p:nvPr/>
        </p:nvSpPr>
        <p:spPr>
          <a:xfrm>
            <a:off x="0" y="0"/>
            <a:ext cx="5105400" cy="6858000"/>
          </a:xfrm>
          <a:prstGeom prst="halfFrame">
            <a:avLst>
              <a:gd name="adj1" fmla="val 3485"/>
              <a:gd name="adj2" fmla="val 4194"/>
            </a:avLst>
          </a:prstGeom>
          <a:solidFill>
            <a:srgbClr val="66FF33">
              <a:alpha val="7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762000" y="533400"/>
            <a:ext cx="3962400" cy="461665"/>
          </a:xfrm>
          <a:prstGeom prst="rect">
            <a:avLst/>
          </a:prstGeom>
          <a:noFill/>
        </p:spPr>
        <p:txBody>
          <a:bodyPr wrap="square" rtlCol="0">
            <a:spAutoFit/>
          </a:bodyPr>
          <a:lstStyle/>
          <a:p>
            <a:r>
              <a:rPr lang="en-US" sz="2400" b="1" dirty="0">
                <a:solidFill>
                  <a:srgbClr val="FF00FF"/>
                </a:solidFill>
                <a:latin typeface="Times New Roman" pitchFamily="18" charset="0"/>
                <a:cs typeface="Times New Roman" pitchFamily="18" charset="0"/>
              </a:rPr>
              <a:t>OBJECTIVES:</a:t>
            </a:r>
          </a:p>
        </p:txBody>
      </p:sp>
      <p:sp>
        <p:nvSpPr>
          <p:cNvPr id="2049" name="Rectangle 1"/>
          <p:cNvSpPr>
            <a:spLocks noChangeArrowheads="1"/>
          </p:cNvSpPr>
          <p:nvPr/>
        </p:nvSpPr>
        <p:spPr bwMode="auto">
          <a:xfrm>
            <a:off x="914400" y="1447800"/>
            <a:ext cx="7543800" cy="3970318"/>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In Medicare management situations we are dealing with Data Mining objectives such as: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dirty="0">
              <a:ln>
                <a:noFill/>
              </a:ln>
              <a:solidFill>
                <a:schemeClr val="bg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60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To optimize bed occupation.</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endParaRPr kumimoji="0" lang="en-US" sz="160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60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To improve the use of operating theatres, avoiding the cancellation of</a:t>
            </a:r>
            <a:r>
              <a:rPr kumimoji="0" lang="en-US" sz="1600" i="0" u="none" strike="noStrike" cap="none" normalizeH="0" dirty="0">
                <a:ln>
                  <a:noFill/>
                </a:ln>
                <a:solidFill>
                  <a:schemeClr val="bg1"/>
                </a:solidFill>
                <a:effectLst/>
                <a:latin typeface="Times New Roman" pitchFamily="18" charset="0"/>
                <a:ea typeface="Times New Roman" pitchFamily="18" charset="0"/>
                <a:cs typeface="Times New Roman" pitchFamily="18" charset="0"/>
              </a:rPr>
              <a:t> </a:t>
            </a:r>
            <a:r>
              <a:rPr kumimoji="0" lang="en-US" sz="160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operations.</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endParaRPr kumimoji="0" lang="en-US" sz="160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60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To know how emergencies affect to the administration of the hospital departments </a:t>
            </a:r>
          </a:p>
          <a:p>
            <a:pPr marL="0" marR="0" lvl="0" indent="0" algn="l" defTabSz="914400" rtl="0" eaLnBrk="0" fontAlgn="base" latinLnBrk="0" hangingPunct="0">
              <a:lnSpc>
                <a:spcPct val="100000"/>
              </a:lnSpc>
              <a:spcBef>
                <a:spcPct val="0"/>
              </a:spcBef>
              <a:spcAft>
                <a:spcPct val="0"/>
              </a:spcAft>
              <a:buClrTx/>
              <a:buSzTx/>
              <a:tabLst/>
            </a:pPr>
            <a:r>
              <a:rPr lang="en-US" sz="1600" dirty="0">
                <a:solidFill>
                  <a:schemeClr val="bg1"/>
                </a:solidFill>
                <a:latin typeface="Times New Roman" pitchFamily="18" charset="0"/>
                <a:ea typeface="Times New Roman" pitchFamily="18" charset="0"/>
                <a:cs typeface="Times New Roman" pitchFamily="18" charset="0"/>
              </a:rPr>
              <a:t>    </a:t>
            </a:r>
            <a:r>
              <a:rPr kumimoji="0" lang="en-US" sz="160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or services (cancellation of operations, etc).</a:t>
            </a:r>
          </a:p>
          <a:p>
            <a:pPr lvl="0"/>
            <a:endParaRPr lang="en-US" sz="1600" dirty="0">
              <a:solidFill>
                <a:schemeClr val="bg1"/>
              </a:solidFill>
              <a:latin typeface="Times New Roman" pitchFamily="18" charset="0"/>
              <a:cs typeface="Times New Roman" pitchFamily="18" charset="0"/>
            </a:endParaRPr>
          </a:p>
          <a:p>
            <a:pPr lvl="0">
              <a:buFont typeface="Wingdings" pitchFamily="2" charset="2"/>
              <a:buChar char="Ø"/>
            </a:pPr>
            <a:r>
              <a:rPr lang="en-US" sz="1600" dirty="0">
                <a:solidFill>
                  <a:schemeClr val="bg1"/>
                </a:solidFill>
                <a:latin typeface="Times New Roman" pitchFamily="18" charset="0"/>
                <a:cs typeface="Times New Roman" pitchFamily="18" charset="0"/>
              </a:rPr>
              <a:t>To optimize the allocation of human and material resources to wards and shifts.</a:t>
            </a:r>
          </a:p>
          <a:p>
            <a:pPr lvl="0">
              <a:buFont typeface="Wingdings" pitchFamily="2" charset="2"/>
              <a:buChar char="Ø"/>
            </a:pPr>
            <a:endParaRPr lang="en-US" sz="1600" dirty="0">
              <a:solidFill>
                <a:schemeClr val="bg1"/>
              </a:solidFill>
              <a:latin typeface="Times New Roman" pitchFamily="18" charset="0"/>
              <a:cs typeface="Times New Roman" pitchFamily="18" charset="0"/>
            </a:endParaRPr>
          </a:p>
          <a:p>
            <a:pPr lvl="0">
              <a:buFont typeface="Wingdings" pitchFamily="2" charset="2"/>
              <a:buChar char="Ø"/>
            </a:pPr>
            <a:r>
              <a:rPr lang="en-US" sz="1600" dirty="0">
                <a:solidFill>
                  <a:schemeClr val="bg1"/>
                </a:solidFill>
                <a:latin typeface="Times New Roman" pitchFamily="18" charset="0"/>
                <a:cs typeface="Times New Roman" pitchFamily="18" charset="0"/>
              </a:rPr>
              <a:t>To detect the influence of certain diseases in the hospital’s services.</a:t>
            </a:r>
          </a:p>
          <a:p>
            <a:pPr lvl="0"/>
            <a:endParaRPr lang="en-US" sz="1600" dirty="0">
              <a:solidFill>
                <a:schemeClr val="bg1"/>
              </a:solidFill>
              <a:latin typeface="Times New Roman" pitchFamily="18" charset="0"/>
              <a:cs typeface="Times New Roman" pitchFamily="18" charset="0"/>
            </a:endParaRPr>
          </a:p>
          <a:p>
            <a:pPr lvl="0">
              <a:buFont typeface="Wingdings" pitchFamily="2" charset="2"/>
              <a:buChar char="Ø"/>
            </a:pPr>
            <a:r>
              <a:rPr lang="en-US" sz="1600" dirty="0">
                <a:solidFill>
                  <a:schemeClr val="bg1"/>
                </a:solidFill>
                <a:latin typeface="Times New Roman" pitchFamily="18" charset="0"/>
                <a:cs typeface="Times New Roman" pitchFamily="18" charset="0"/>
              </a:rPr>
              <a:t>To find clusters of patients.</a:t>
            </a:r>
          </a:p>
          <a:p>
            <a:pPr marL="0" marR="0" lvl="0" indent="0" algn="l" defTabSz="914400" rtl="0" eaLnBrk="0" fontAlgn="base" latinLnBrk="0" hangingPunct="0">
              <a:lnSpc>
                <a:spcPct val="100000"/>
              </a:lnSpc>
              <a:spcBef>
                <a:spcPct val="0"/>
              </a:spcBef>
              <a:spcAft>
                <a:spcPct val="0"/>
              </a:spcAft>
              <a:buClrTx/>
              <a:buSzTx/>
              <a:tabLst/>
            </a:pPr>
            <a:endParaRPr kumimoji="0" lang="en-US" sz="1600" i="0" u="none" strike="noStrike" cap="none" normalizeH="0" baseline="0" dirty="0">
              <a:ln>
                <a:noFill/>
              </a:ln>
              <a:solidFill>
                <a:schemeClr val="bg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Picture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Half Frame 2"/>
          <p:cNvSpPr/>
          <p:nvPr/>
        </p:nvSpPr>
        <p:spPr>
          <a:xfrm>
            <a:off x="0" y="0"/>
            <a:ext cx="5105400" cy="6858000"/>
          </a:xfrm>
          <a:prstGeom prst="halfFrame">
            <a:avLst>
              <a:gd name="adj1" fmla="val 4295"/>
              <a:gd name="adj2" fmla="val 3525"/>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FF"/>
              </a:solidFill>
            </a:endParaRPr>
          </a:p>
        </p:txBody>
      </p:sp>
      <p:sp>
        <p:nvSpPr>
          <p:cNvPr id="4" name="TextBox 3"/>
          <p:cNvSpPr txBox="1"/>
          <p:nvPr/>
        </p:nvSpPr>
        <p:spPr>
          <a:xfrm>
            <a:off x="609600" y="762000"/>
            <a:ext cx="3810000" cy="461665"/>
          </a:xfrm>
          <a:prstGeom prst="rect">
            <a:avLst/>
          </a:prstGeom>
          <a:noFill/>
        </p:spPr>
        <p:txBody>
          <a:bodyPr wrap="square" rtlCol="0">
            <a:spAutoFit/>
          </a:bodyPr>
          <a:lstStyle/>
          <a:p>
            <a:r>
              <a:rPr lang="en-US" sz="2400" b="1" dirty="0">
                <a:solidFill>
                  <a:srgbClr val="66FF33"/>
                </a:solidFill>
                <a:latin typeface="Times New Roman" pitchFamily="18" charset="0"/>
                <a:cs typeface="Times New Roman" pitchFamily="18" charset="0"/>
              </a:rPr>
              <a:t>MODULES:</a:t>
            </a:r>
          </a:p>
        </p:txBody>
      </p:sp>
      <p:sp>
        <p:nvSpPr>
          <p:cNvPr id="5" name="Rectangle 4"/>
          <p:cNvSpPr/>
          <p:nvPr/>
        </p:nvSpPr>
        <p:spPr>
          <a:xfrm>
            <a:off x="838200" y="1997839"/>
            <a:ext cx="7239000" cy="2554545"/>
          </a:xfrm>
          <a:prstGeom prst="rect">
            <a:avLst/>
          </a:prstGeom>
        </p:spPr>
        <p:txBody>
          <a:bodyPr wrap="square">
            <a:spAutoFit/>
          </a:bodyPr>
          <a:lstStyle/>
          <a:p>
            <a:r>
              <a:rPr lang="en-US" sz="1600" dirty="0">
                <a:solidFill>
                  <a:schemeClr val="bg1"/>
                </a:solidFill>
                <a:latin typeface="Times New Roman" pitchFamily="18" charset="0"/>
                <a:cs typeface="Times New Roman" pitchFamily="18" charset="0"/>
              </a:rPr>
              <a:t>It is having mainly  two modules:</a:t>
            </a:r>
          </a:p>
          <a:p>
            <a:endParaRPr lang="en-US" sz="1600" dirty="0">
              <a:solidFill>
                <a:schemeClr val="bg1"/>
              </a:solidFill>
              <a:latin typeface="Times New Roman" pitchFamily="18" charset="0"/>
              <a:cs typeface="Times New Roman" pitchFamily="18" charset="0"/>
            </a:endParaRPr>
          </a:p>
          <a:p>
            <a:pPr>
              <a:buFont typeface="Wingdings" pitchFamily="2" charset="2"/>
              <a:buChar char="Ø"/>
            </a:pPr>
            <a:r>
              <a:rPr lang="en-US" sz="1600" dirty="0">
                <a:solidFill>
                  <a:schemeClr val="bg1"/>
                </a:solidFill>
                <a:latin typeface="Times New Roman" pitchFamily="18" charset="0"/>
                <a:cs typeface="Times New Roman" pitchFamily="18" charset="0"/>
              </a:rPr>
              <a:t>Administration  module: </a:t>
            </a:r>
          </a:p>
          <a:p>
            <a:r>
              <a:rPr lang="en-US" sz="1600" dirty="0">
                <a:solidFill>
                  <a:schemeClr val="bg1"/>
                </a:solidFill>
                <a:latin typeface="Times New Roman" pitchFamily="18" charset="0"/>
                <a:cs typeface="Times New Roman" pitchFamily="18" charset="0"/>
              </a:rPr>
              <a:t>Administration module mainly deals with the all the Medicare management such as department, ward, staff, inventory management of the Medicare.</a:t>
            </a:r>
          </a:p>
          <a:p>
            <a:r>
              <a:rPr lang="en-US" sz="1600" dirty="0">
                <a:solidFill>
                  <a:schemeClr val="bg1"/>
                </a:solidFill>
                <a:latin typeface="Times New Roman" pitchFamily="18" charset="0"/>
                <a:cs typeface="Times New Roman" pitchFamily="18" charset="0"/>
              </a:rPr>
              <a:t> </a:t>
            </a:r>
          </a:p>
          <a:p>
            <a:endParaRPr lang="en-US" sz="1600" dirty="0">
              <a:solidFill>
                <a:schemeClr val="bg1"/>
              </a:solidFill>
              <a:latin typeface="Times New Roman" pitchFamily="18" charset="0"/>
              <a:cs typeface="Times New Roman" pitchFamily="18" charset="0"/>
            </a:endParaRPr>
          </a:p>
          <a:p>
            <a:endParaRPr lang="en-US" sz="1600" dirty="0">
              <a:solidFill>
                <a:schemeClr val="bg1"/>
              </a:solidFill>
              <a:latin typeface="Times New Roman" pitchFamily="18" charset="0"/>
              <a:cs typeface="Times New Roman" pitchFamily="18" charset="0"/>
            </a:endParaRPr>
          </a:p>
          <a:p>
            <a:pPr>
              <a:buFont typeface="Wingdings" pitchFamily="2" charset="2"/>
              <a:buChar char="Ø"/>
            </a:pPr>
            <a:r>
              <a:rPr lang="en-US" sz="1600" dirty="0">
                <a:solidFill>
                  <a:schemeClr val="bg1"/>
                </a:solidFill>
                <a:latin typeface="Times New Roman" pitchFamily="18" charset="0"/>
                <a:cs typeface="Times New Roman" pitchFamily="18" charset="0"/>
              </a:rPr>
              <a:t>Client module:</a:t>
            </a:r>
          </a:p>
          <a:p>
            <a:r>
              <a:rPr lang="en-US" sz="1600" dirty="0">
                <a:solidFill>
                  <a:schemeClr val="bg1"/>
                </a:solidFill>
                <a:latin typeface="Times New Roman" pitchFamily="18" charset="0"/>
                <a:cs typeface="Times New Roman" pitchFamily="18" charset="0"/>
              </a:rPr>
              <a:t>Client module mainly includes doctors  , patients etc.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Picture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Half Frame 2"/>
          <p:cNvSpPr/>
          <p:nvPr/>
        </p:nvSpPr>
        <p:spPr>
          <a:xfrm>
            <a:off x="0" y="0"/>
            <a:ext cx="5105400" cy="6858000"/>
          </a:xfrm>
          <a:prstGeom prst="halfFrame">
            <a:avLst>
              <a:gd name="adj1" fmla="val 3485"/>
              <a:gd name="adj2" fmla="val 4194"/>
            </a:avLst>
          </a:prstGeom>
          <a:solidFill>
            <a:srgbClr val="66FF33">
              <a:alpha val="7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762000" y="838200"/>
            <a:ext cx="3048000" cy="461665"/>
          </a:xfrm>
          <a:prstGeom prst="rect">
            <a:avLst/>
          </a:prstGeom>
          <a:noFill/>
        </p:spPr>
        <p:txBody>
          <a:bodyPr wrap="square" rtlCol="0">
            <a:spAutoFit/>
          </a:bodyPr>
          <a:lstStyle/>
          <a:p>
            <a:r>
              <a:rPr lang="en-US" sz="2400" b="1" dirty="0">
                <a:solidFill>
                  <a:srgbClr val="FF00FF"/>
                </a:solidFill>
                <a:latin typeface="Times New Roman" pitchFamily="18" charset="0"/>
                <a:cs typeface="Times New Roman" pitchFamily="18" charset="0"/>
              </a:rPr>
              <a:t>REQUIREMENTS:</a:t>
            </a:r>
          </a:p>
        </p:txBody>
      </p:sp>
      <p:sp>
        <p:nvSpPr>
          <p:cNvPr id="1025" name="Rectangle 1"/>
          <p:cNvSpPr>
            <a:spLocks noChangeArrowheads="1"/>
          </p:cNvSpPr>
          <p:nvPr/>
        </p:nvSpPr>
        <p:spPr bwMode="auto">
          <a:xfrm>
            <a:off x="838200" y="1828800"/>
            <a:ext cx="6934200" cy="280076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Software Requirements Specifications:</a:t>
            </a:r>
            <a:endParaRPr kumimoji="0" lang="en-US" sz="1600" b="0" i="0" u="none" strike="noStrike" cap="none" normalizeH="0" baseline="0" dirty="0">
              <a:ln>
                <a:noFill/>
              </a:ln>
              <a:solidFill>
                <a:schemeClr val="bg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1600" dirty="0">
              <a:solidFill>
                <a:schemeClr val="bg1"/>
              </a:solidFill>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OPERATING SYSTEM	: 	WIN 98/2000/XP, UNIX/LINUX</a:t>
            </a:r>
            <a:endParaRPr kumimoji="0" lang="en-US" sz="1600" b="0" i="0" u="none" strike="noStrike" cap="none" normalizeH="0" baseline="0" dirty="0">
              <a:ln>
                <a:noFill/>
              </a:ln>
              <a:solidFill>
                <a:schemeClr val="bg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DATA BASE		:                 ORACLE </a:t>
            </a:r>
            <a:endParaRPr kumimoji="0" lang="en-US" sz="1600" b="0" i="0" u="none" strike="noStrike" cap="none" normalizeH="0" baseline="0" dirty="0">
              <a:ln>
                <a:noFill/>
              </a:ln>
              <a:solidFill>
                <a:schemeClr val="bg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SOFTWARE	</a:t>
            </a:r>
            <a:r>
              <a:rPr lang="en-US" sz="1600" dirty="0">
                <a:solidFill>
                  <a:schemeClr val="bg1"/>
                </a:solidFill>
                <a:latin typeface="Times New Roman" pitchFamily="18" charset="0"/>
                <a:ea typeface="Times New Roman" pitchFamily="18" charset="0"/>
                <a:cs typeface="Times New Roman" pitchFamily="18" charset="0"/>
              </a:rPr>
              <a:t>                  </a:t>
            </a:r>
            <a:r>
              <a:rPr kumimoji="0" lang="en-US" sz="1600"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	APACHE TOMCAT </a:t>
            </a:r>
            <a:endParaRPr kumimoji="0" lang="en-US" sz="1600" b="0" i="0" u="none" strike="noStrike" cap="none" normalizeH="0" baseline="0" dirty="0">
              <a:ln>
                <a:noFill/>
              </a:ln>
              <a:solidFill>
                <a:schemeClr val="bg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FRONT END TOOL		: 	DHTML</a:t>
            </a:r>
            <a:endParaRPr kumimoji="0" lang="en-US" sz="1600" b="0" i="0" u="none" strike="noStrike" cap="none" normalizeH="0" baseline="0" dirty="0">
              <a:ln>
                <a:noFill/>
              </a:ln>
              <a:solidFill>
                <a:schemeClr val="bg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LANGUAGE		:	JAVA</a:t>
            </a:r>
            <a:endParaRPr kumimoji="0" lang="en-US" sz="1600" b="0" i="0" u="none" strike="noStrike" cap="none" normalizeH="0" baseline="0" dirty="0">
              <a:ln>
                <a:noFill/>
              </a:ln>
              <a:solidFill>
                <a:schemeClr val="bg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SCRIPTING LANGUAGE	:	JAVA SCRIPT</a:t>
            </a:r>
            <a:endParaRPr kumimoji="0" lang="en-US" sz="1600" b="0" i="0" u="none" strike="noStrike" cap="none" normalizeH="0" baseline="0" dirty="0">
              <a:ln>
                <a:noFill/>
              </a:ln>
              <a:solidFill>
                <a:schemeClr val="bg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WEB COMPONENTS	:	SERVLETS, JSP</a:t>
            </a:r>
            <a:endParaRPr kumimoji="0" lang="en-US" sz="1600" b="0" i="0" u="none" strike="noStrike" cap="none" normalizeH="0" baseline="0" dirty="0">
              <a:ln>
                <a:noFill/>
              </a:ln>
              <a:solidFill>
                <a:schemeClr val="bg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DATA MINING TOOL	:	WEKA</a:t>
            </a:r>
            <a:endParaRPr kumimoji="0" lang="en-US" sz="1600" b="0" i="0" u="none" strike="noStrike" cap="none" normalizeH="0" baseline="0" dirty="0">
              <a:ln>
                <a:noFill/>
              </a:ln>
              <a:solidFill>
                <a:schemeClr val="bg1"/>
              </a:solidFill>
              <a:effectLst/>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Picture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4" name="Half Frame 3"/>
          <p:cNvSpPr/>
          <p:nvPr/>
        </p:nvSpPr>
        <p:spPr>
          <a:xfrm>
            <a:off x="0" y="0"/>
            <a:ext cx="5105400" cy="6858000"/>
          </a:xfrm>
          <a:prstGeom prst="halfFrame">
            <a:avLst>
              <a:gd name="adj1" fmla="val 4295"/>
              <a:gd name="adj2" fmla="val 3525"/>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FF"/>
              </a:solidFill>
            </a:endParaRPr>
          </a:p>
        </p:txBody>
      </p:sp>
      <p:sp>
        <p:nvSpPr>
          <p:cNvPr id="20482" name="Rectangle 2"/>
          <p:cNvSpPr>
            <a:spLocks noChangeArrowheads="1"/>
          </p:cNvSpPr>
          <p:nvPr/>
        </p:nvSpPr>
        <p:spPr bwMode="auto">
          <a:xfrm>
            <a:off x="1066800" y="1752600"/>
            <a:ext cx="6400800"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Hardware Requirements Specifications:</a:t>
            </a:r>
            <a:endParaRPr kumimoji="0" lang="en-US" sz="1600" b="0" i="0" u="none" strike="noStrike" cap="none" normalizeH="0" baseline="0" dirty="0">
              <a:ln>
                <a:noFill/>
              </a:ln>
              <a:solidFill>
                <a:schemeClr val="bg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PROCESSOR		:	Pentium-IV</a:t>
            </a:r>
            <a:endParaRPr kumimoji="0" lang="en-US" sz="1600" b="0" i="0" u="none" strike="noStrike" cap="none" normalizeH="0" baseline="0" dirty="0">
              <a:ln>
                <a:noFill/>
              </a:ln>
              <a:solidFill>
                <a:schemeClr val="bg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PROCESSOR SPEED	:	2.4GHZ</a:t>
            </a:r>
            <a:endParaRPr kumimoji="0" lang="en-US" sz="1600" b="0" i="0" u="none" strike="noStrike" cap="none" normalizeH="0" baseline="0" dirty="0">
              <a:ln>
                <a:noFill/>
              </a:ln>
              <a:solidFill>
                <a:schemeClr val="bg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MONITOR		:	COLOR MONITOR</a:t>
            </a:r>
            <a:endParaRPr kumimoji="0" lang="en-US" sz="1600" b="0" i="0" u="none" strike="noStrike" cap="none" normalizeH="0" baseline="0" dirty="0">
              <a:ln>
                <a:noFill/>
              </a:ln>
              <a:solidFill>
                <a:schemeClr val="bg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HARD DISK		:	40GB</a:t>
            </a:r>
            <a:endParaRPr kumimoji="0" lang="en-US" sz="1600" b="0" i="0" u="none" strike="noStrike" cap="none" normalizeH="0" baseline="0" dirty="0">
              <a:ln>
                <a:noFill/>
              </a:ln>
              <a:solidFill>
                <a:schemeClr val="bg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RAM			:	512MB</a:t>
            </a:r>
            <a:endParaRPr kumimoji="0" lang="en-US" sz="1600" b="0" i="0" u="none" strike="noStrike" cap="none" normalizeH="0" baseline="0" dirty="0">
              <a:ln>
                <a:noFill/>
              </a:ln>
              <a:solidFill>
                <a:schemeClr val="bg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MOUSE		        	:	SCROLLING MOUSE</a:t>
            </a:r>
            <a:endParaRPr kumimoji="0" lang="en-US" sz="1600" b="0" i="0" u="none" strike="noStrike" cap="none" normalizeH="0" baseline="0" dirty="0">
              <a:ln>
                <a:noFill/>
              </a:ln>
              <a:solidFill>
                <a:schemeClr val="bg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KEY BOARD 		:	MM KEY BOARD</a:t>
            </a:r>
            <a:endParaRPr kumimoji="0" lang="en-US" sz="1600" b="0" i="0" u="none" strike="noStrike" cap="none" normalizeH="0" baseline="0" dirty="0">
              <a:ln>
                <a:noFill/>
              </a:ln>
              <a:solidFill>
                <a:schemeClr val="bg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sp>
        <p:nvSpPr>
          <p:cNvPr id="6" name="TextBox 5"/>
          <p:cNvSpPr txBox="1"/>
          <p:nvPr/>
        </p:nvSpPr>
        <p:spPr>
          <a:xfrm>
            <a:off x="990600" y="685800"/>
            <a:ext cx="3124200" cy="461665"/>
          </a:xfrm>
          <a:prstGeom prst="rect">
            <a:avLst/>
          </a:prstGeom>
          <a:noFill/>
        </p:spPr>
        <p:txBody>
          <a:bodyPr wrap="square" rtlCol="0">
            <a:spAutoFit/>
          </a:bodyPr>
          <a:lstStyle/>
          <a:p>
            <a:r>
              <a:rPr lang="en-US" sz="2400" b="1" dirty="0">
                <a:solidFill>
                  <a:srgbClr val="66FF33"/>
                </a:solidFill>
                <a:latin typeface="Times New Roman" pitchFamily="18" charset="0"/>
                <a:cs typeface="Times New Roman" pitchFamily="18" charset="0"/>
              </a:rPr>
              <a:t>REQUIREMENTS: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Picture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Half Frame 2"/>
          <p:cNvSpPr/>
          <p:nvPr/>
        </p:nvSpPr>
        <p:spPr>
          <a:xfrm>
            <a:off x="0" y="0"/>
            <a:ext cx="5105400" cy="6858000"/>
          </a:xfrm>
          <a:prstGeom prst="halfFrame">
            <a:avLst>
              <a:gd name="adj1" fmla="val 3485"/>
              <a:gd name="adj2" fmla="val 4194"/>
            </a:avLst>
          </a:prstGeom>
          <a:solidFill>
            <a:srgbClr val="66FF33">
              <a:alpha val="7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685800" y="762000"/>
            <a:ext cx="5181600" cy="461665"/>
          </a:xfrm>
          <a:prstGeom prst="rect">
            <a:avLst/>
          </a:prstGeom>
          <a:noFill/>
        </p:spPr>
        <p:txBody>
          <a:bodyPr wrap="square" rtlCol="0">
            <a:spAutoFit/>
          </a:bodyPr>
          <a:lstStyle/>
          <a:p>
            <a:r>
              <a:rPr lang="en-US" sz="2400" b="1" dirty="0">
                <a:solidFill>
                  <a:srgbClr val="FF00FF"/>
                </a:solidFill>
                <a:latin typeface="Times New Roman" pitchFamily="18" charset="0"/>
                <a:cs typeface="Times New Roman" pitchFamily="18" charset="0"/>
              </a:rPr>
              <a:t>EXISTING SYSTEM FEATURES:</a:t>
            </a:r>
          </a:p>
        </p:txBody>
      </p:sp>
      <p:sp>
        <p:nvSpPr>
          <p:cNvPr id="5" name="Rectangle 4"/>
          <p:cNvSpPr/>
          <p:nvPr/>
        </p:nvSpPr>
        <p:spPr>
          <a:xfrm>
            <a:off x="685800" y="1752600"/>
            <a:ext cx="6324600" cy="338554"/>
          </a:xfrm>
          <a:prstGeom prst="rect">
            <a:avLst/>
          </a:prstGeom>
        </p:spPr>
        <p:txBody>
          <a:bodyPr wrap="square">
            <a:spAutoFit/>
          </a:bodyPr>
          <a:lstStyle/>
          <a:p>
            <a:pPr>
              <a:buFont typeface="Wingdings" pitchFamily="2" charset="2"/>
              <a:buChar char="Ø"/>
            </a:pPr>
            <a:r>
              <a:rPr lang="en-US" sz="1600" dirty="0">
                <a:solidFill>
                  <a:schemeClr val="bg1"/>
                </a:solidFill>
                <a:latin typeface="Times New Roman" pitchFamily="18" charset="0"/>
                <a:cs typeface="Times New Roman" pitchFamily="18" charset="0"/>
              </a:rPr>
              <a:t>Integration of Corporate Medicare centers is very difficult </a:t>
            </a:r>
          </a:p>
        </p:txBody>
      </p:sp>
      <p:sp>
        <p:nvSpPr>
          <p:cNvPr id="6" name="Rectangle 5"/>
          <p:cNvSpPr/>
          <p:nvPr/>
        </p:nvSpPr>
        <p:spPr>
          <a:xfrm>
            <a:off x="685800" y="2514599"/>
            <a:ext cx="7239000" cy="338554"/>
          </a:xfrm>
          <a:prstGeom prst="rect">
            <a:avLst/>
          </a:prstGeom>
        </p:spPr>
        <p:txBody>
          <a:bodyPr wrap="square">
            <a:spAutoFit/>
          </a:bodyPr>
          <a:lstStyle/>
          <a:p>
            <a:pPr>
              <a:buFont typeface="Wingdings" pitchFamily="2" charset="2"/>
              <a:buChar char="Ø"/>
            </a:pPr>
            <a:r>
              <a:rPr lang="en-US" sz="1600" dirty="0">
                <a:solidFill>
                  <a:schemeClr val="bg1"/>
                </a:solidFill>
                <a:latin typeface="Times New Roman" pitchFamily="18" charset="0"/>
                <a:cs typeface="Times New Roman" pitchFamily="18" charset="0"/>
              </a:rPr>
              <a:t>In most of the cases the database is similar from one hospital to another hospital.</a:t>
            </a:r>
          </a:p>
        </p:txBody>
      </p:sp>
      <p:sp>
        <p:nvSpPr>
          <p:cNvPr id="21505" name="Rectangle 1"/>
          <p:cNvSpPr>
            <a:spLocks noChangeArrowheads="1"/>
          </p:cNvSpPr>
          <p:nvPr/>
        </p:nvSpPr>
        <p:spPr bwMode="auto">
          <a:xfrm>
            <a:off x="685800" y="3200400"/>
            <a:ext cx="7162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 typeface="Wingdings" pitchFamily="2" charset="2"/>
              <a:buChar char="Ø"/>
              <a:tabLst>
                <a:tab pos="457200" algn="l"/>
              </a:tabLst>
            </a:pPr>
            <a:r>
              <a:rPr kumimoji="0" lang="en-US" sz="1600"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Lack of generic and unique model we have to implement the same set of data model for every newly established Medicare Center</a:t>
            </a: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en-US" sz="1800" b="0" i="0" u="none" strike="noStrike" cap="none" normalizeH="0" baseline="0" dirty="0">
              <a:ln>
                <a:noFill/>
              </a:ln>
              <a:solidFill>
                <a:schemeClr val="tx1"/>
              </a:solidFill>
              <a:effectLst/>
              <a:latin typeface="Arial" pitchFamily="34" charset="0"/>
            </a:endParaRPr>
          </a:p>
        </p:txBody>
      </p:sp>
      <p:sp>
        <p:nvSpPr>
          <p:cNvPr id="8" name="Rectangle 7"/>
          <p:cNvSpPr/>
          <p:nvPr/>
        </p:nvSpPr>
        <p:spPr>
          <a:xfrm>
            <a:off x="685800" y="4114800"/>
            <a:ext cx="7391400" cy="584775"/>
          </a:xfrm>
          <a:prstGeom prst="rect">
            <a:avLst/>
          </a:prstGeom>
        </p:spPr>
        <p:txBody>
          <a:bodyPr wrap="square">
            <a:spAutoFit/>
          </a:bodyPr>
          <a:lstStyle/>
          <a:p>
            <a:pPr>
              <a:buFont typeface="Wingdings" pitchFamily="2" charset="2"/>
              <a:buChar char="Ø"/>
            </a:pPr>
            <a:r>
              <a:rPr lang="en-US" sz="1600" dirty="0">
                <a:solidFill>
                  <a:schemeClr val="bg1"/>
                </a:solidFill>
                <a:latin typeface="Times New Roman" pitchFamily="18" charset="0"/>
                <a:cs typeface="Times New Roman" pitchFamily="18" charset="0"/>
              </a:rPr>
              <a:t>It is very difficult to analyze the usage percentage of hospital resources, Bed occupation Ratio, Administration, Laboratory information even in a single center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589</TotalTime>
  <Words>1014</Words>
  <Application>Microsoft Office PowerPoint</Application>
  <PresentationFormat>On-screen Show (4:3)</PresentationFormat>
  <Paragraphs>143</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Algerian</vt: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Berts-pc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Srilu</dc:creator>
  <cp:lastModifiedBy>Saurav Mukherjee</cp:lastModifiedBy>
  <cp:revision>86</cp:revision>
  <dcterms:created xsi:type="dcterms:W3CDTF">2010-03-01T07:47:31Z</dcterms:created>
  <dcterms:modified xsi:type="dcterms:W3CDTF">2023-02-13T09:01:12Z</dcterms:modified>
</cp:coreProperties>
</file>