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6" r:id="rId9"/>
    <p:sldId id="305" r:id="rId10"/>
    <p:sldId id="308" r:id="rId11"/>
    <p:sldId id="309" r:id="rId12"/>
    <p:sldId id="310" r:id="rId13"/>
    <p:sldId id="311" r:id="rId14"/>
    <p:sldId id="312" r:id="rId15"/>
    <p:sldId id="313" r:id="rId16"/>
    <p:sldId id="316" r:id="rId17"/>
    <p:sldId id="31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08F77A-BFA8-4369-BD90-4D6B83E513CC}" v="10" dt="2022-10-08T16:49:15.6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Karve" userId="c8004adaaa25ae59" providerId="LiveId" clId="{F508F77A-BFA8-4369-BD90-4D6B83E513CC}"/>
    <pc:docChg chg="undo custSel addSld delSld modSld sldOrd">
      <pc:chgData name="Yash Karve" userId="c8004adaaa25ae59" providerId="LiveId" clId="{F508F77A-BFA8-4369-BD90-4D6B83E513CC}" dt="2022-10-08T17:33:03.098" v="643" actId="20577"/>
      <pc:docMkLst>
        <pc:docMk/>
      </pc:docMkLst>
      <pc:sldChg chg="modSp mod">
        <pc:chgData name="Yash Karve" userId="c8004adaaa25ae59" providerId="LiveId" clId="{F508F77A-BFA8-4369-BD90-4D6B83E513CC}" dt="2022-10-08T17:33:03.098" v="643" actId="20577"/>
        <pc:sldMkLst>
          <pc:docMk/>
          <pc:sldMk cId="193143965" sldId="298"/>
        </pc:sldMkLst>
        <pc:spChg chg="mod">
          <ac:chgData name="Yash Karve" userId="c8004adaaa25ae59" providerId="LiveId" clId="{F508F77A-BFA8-4369-BD90-4D6B83E513CC}" dt="2022-10-08T17:33:03.098" v="643" actId="20577"/>
          <ac:spMkLst>
            <pc:docMk/>
            <pc:sldMk cId="193143965" sldId="298"/>
            <ac:spMk id="2" creationId="{9AB2EA78-AEB3-469B-9025-3B17201A457B}"/>
          </ac:spMkLst>
        </pc:spChg>
      </pc:sldChg>
      <pc:sldChg chg="modSp mod">
        <pc:chgData name="Yash Karve" userId="c8004adaaa25ae59" providerId="LiveId" clId="{F508F77A-BFA8-4369-BD90-4D6B83E513CC}" dt="2022-10-08T16:43:20.098" v="14" actId="6549"/>
        <pc:sldMkLst>
          <pc:docMk/>
          <pc:sldMk cId="1071805585" sldId="305"/>
        </pc:sldMkLst>
        <pc:spChg chg="mod">
          <ac:chgData name="Yash Karve" userId="c8004adaaa25ae59" providerId="LiveId" clId="{F508F77A-BFA8-4369-BD90-4D6B83E513CC}" dt="2022-10-08T16:43:20.098" v="14" actId="6549"/>
          <ac:spMkLst>
            <pc:docMk/>
            <pc:sldMk cId="1071805585" sldId="305"/>
            <ac:spMk id="3" creationId="{4443808B-2AF1-0AA9-5FE5-568C13DDC81B}"/>
          </ac:spMkLst>
        </pc:spChg>
      </pc:sldChg>
      <pc:sldChg chg="modSp mod chgLayout">
        <pc:chgData name="Yash Karve" userId="c8004adaaa25ae59" providerId="LiveId" clId="{F508F77A-BFA8-4369-BD90-4D6B83E513CC}" dt="2022-10-08T17:03:20.647" v="275" actId="20577"/>
        <pc:sldMkLst>
          <pc:docMk/>
          <pc:sldMk cId="4144400313" sldId="308"/>
        </pc:sldMkLst>
        <pc:spChg chg="mod ord">
          <ac:chgData name="Yash Karve" userId="c8004adaaa25ae59" providerId="LiveId" clId="{F508F77A-BFA8-4369-BD90-4D6B83E513CC}" dt="2022-10-08T16:44:13.467" v="20" actId="700"/>
          <ac:spMkLst>
            <pc:docMk/>
            <pc:sldMk cId="4144400313" sldId="308"/>
            <ac:spMk id="2" creationId="{1DF99A49-1F26-5FDC-DE9E-A798EC4F779D}"/>
          </ac:spMkLst>
        </pc:spChg>
        <pc:spChg chg="mod ord">
          <ac:chgData name="Yash Karve" userId="c8004adaaa25ae59" providerId="LiveId" clId="{F508F77A-BFA8-4369-BD90-4D6B83E513CC}" dt="2022-10-08T17:03:20.647" v="275" actId="20577"/>
          <ac:spMkLst>
            <pc:docMk/>
            <pc:sldMk cId="4144400313" sldId="308"/>
            <ac:spMk id="3" creationId="{1D737DF7-13D2-C2F4-4B60-16CC1A585D3E}"/>
          </ac:spMkLst>
        </pc:spChg>
      </pc:sldChg>
      <pc:sldChg chg="addSp delSp modSp new mod modClrScheme chgLayout">
        <pc:chgData name="Yash Karve" userId="c8004adaaa25ae59" providerId="LiveId" clId="{F508F77A-BFA8-4369-BD90-4D6B83E513CC}" dt="2022-10-08T16:47:38.870" v="93" actId="14100"/>
        <pc:sldMkLst>
          <pc:docMk/>
          <pc:sldMk cId="2062853167" sldId="309"/>
        </pc:sldMkLst>
        <pc:spChg chg="mod ord">
          <ac:chgData name="Yash Karve" userId="c8004adaaa25ae59" providerId="LiveId" clId="{F508F77A-BFA8-4369-BD90-4D6B83E513CC}" dt="2022-10-08T16:47:38.870" v="93" actId="14100"/>
          <ac:spMkLst>
            <pc:docMk/>
            <pc:sldMk cId="2062853167" sldId="309"/>
            <ac:spMk id="2" creationId="{B7B5D4CF-CD39-BF57-FBF9-A56BC236FA81}"/>
          </ac:spMkLst>
        </pc:spChg>
        <pc:spChg chg="del">
          <ac:chgData name="Yash Karve" userId="c8004adaaa25ae59" providerId="LiveId" clId="{F508F77A-BFA8-4369-BD90-4D6B83E513CC}" dt="2022-10-08T16:45:36.536" v="67"/>
          <ac:spMkLst>
            <pc:docMk/>
            <pc:sldMk cId="2062853167" sldId="309"/>
            <ac:spMk id="3" creationId="{27063B8A-58EE-241E-0397-EFFF38867AE8}"/>
          </ac:spMkLst>
        </pc:spChg>
        <pc:spChg chg="add del mod ord">
          <ac:chgData name="Yash Karve" userId="c8004adaaa25ae59" providerId="LiveId" clId="{F508F77A-BFA8-4369-BD90-4D6B83E513CC}" dt="2022-10-08T16:47:05.840" v="86" actId="700"/>
          <ac:spMkLst>
            <pc:docMk/>
            <pc:sldMk cId="2062853167" sldId="309"/>
            <ac:spMk id="4" creationId="{EC7C10B3-6EFA-4F80-7F04-518E32976A61}"/>
          </ac:spMkLst>
        </pc:spChg>
        <pc:spChg chg="add del mod ord">
          <ac:chgData name="Yash Karve" userId="c8004adaaa25ae59" providerId="LiveId" clId="{F508F77A-BFA8-4369-BD90-4D6B83E513CC}" dt="2022-10-08T16:47:10.097" v="87" actId="478"/>
          <ac:spMkLst>
            <pc:docMk/>
            <pc:sldMk cId="2062853167" sldId="309"/>
            <ac:spMk id="5" creationId="{4FE53387-0CF9-60C3-9130-B69F1318CFCF}"/>
          </ac:spMkLst>
        </pc:spChg>
        <pc:picChg chg="add del mod">
          <ac:chgData name="Yash Karve" userId="c8004adaaa25ae59" providerId="LiveId" clId="{F508F77A-BFA8-4369-BD90-4D6B83E513CC}" dt="2022-10-08T16:45:58.836" v="68" actId="478"/>
          <ac:picMkLst>
            <pc:docMk/>
            <pc:sldMk cId="2062853167" sldId="309"/>
            <ac:picMk id="4098" creationId="{E1026CD0-BED5-D983-739C-5AA7C1456C8B}"/>
          </ac:picMkLst>
        </pc:picChg>
      </pc:sldChg>
      <pc:sldChg chg="addSp delSp modSp new mod modClrScheme chgLayout">
        <pc:chgData name="Yash Karve" userId="c8004adaaa25ae59" providerId="LiveId" clId="{F508F77A-BFA8-4369-BD90-4D6B83E513CC}" dt="2022-10-08T16:49:15.647" v="105" actId="1076"/>
        <pc:sldMkLst>
          <pc:docMk/>
          <pc:sldMk cId="912611819" sldId="310"/>
        </pc:sldMkLst>
        <pc:spChg chg="del mod ord">
          <ac:chgData name="Yash Karve" userId="c8004adaaa25ae59" providerId="LiveId" clId="{F508F77A-BFA8-4369-BD90-4D6B83E513CC}" dt="2022-10-08T16:47:55.575" v="95" actId="700"/>
          <ac:spMkLst>
            <pc:docMk/>
            <pc:sldMk cId="912611819" sldId="310"/>
            <ac:spMk id="2" creationId="{4F2A53E5-ADC7-72E6-0988-FA52E1F96B56}"/>
          </ac:spMkLst>
        </pc:spChg>
        <pc:spChg chg="del mod ord">
          <ac:chgData name="Yash Karve" userId="c8004adaaa25ae59" providerId="LiveId" clId="{F508F77A-BFA8-4369-BD90-4D6B83E513CC}" dt="2022-10-08T16:47:55.575" v="95" actId="700"/>
          <ac:spMkLst>
            <pc:docMk/>
            <pc:sldMk cId="912611819" sldId="310"/>
            <ac:spMk id="3" creationId="{384B2C68-DA4A-4883-6F0B-002ECECB5C74}"/>
          </ac:spMkLst>
        </pc:spChg>
        <pc:spChg chg="add del mod ord">
          <ac:chgData name="Yash Karve" userId="c8004adaaa25ae59" providerId="LiveId" clId="{F508F77A-BFA8-4369-BD90-4D6B83E513CC}" dt="2022-10-08T16:48:01.072" v="96" actId="700"/>
          <ac:spMkLst>
            <pc:docMk/>
            <pc:sldMk cId="912611819" sldId="310"/>
            <ac:spMk id="4" creationId="{D09BFF10-8C4A-2BDE-B65B-47435131F12F}"/>
          </ac:spMkLst>
        </pc:spChg>
        <pc:spChg chg="add del mod ord">
          <ac:chgData name="Yash Karve" userId="c8004adaaa25ae59" providerId="LiveId" clId="{F508F77A-BFA8-4369-BD90-4D6B83E513CC}" dt="2022-10-08T16:48:01.072" v="96" actId="700"/>
          <ac:spMkLst>
            <pc:docMk/>
            <pc:sldMk cId="912611819" sldId="310"/>
            <ac:spMk id="5" creationId="{2E31300A-BFD1-0A44-3D27-BB6FCD100A9E}"/>
          </ac:spMkLst>
        </pc:spChg>
        <pc:picChg chg="add mod">
          <ac:chgData name="Yash Karve" userId="c8004adaaa25ae59" providerId="LiveId" clId="{F508F77A-BFA8-4369-BD90-4D6B83E513CC}" dt="2022-10-08T16:49:15.647" v="105" actId="1076"/>
          <ac:picMkLst>
            <pc:docMk/>
            <pc:sldMk cId="912611819" sldId="310"/>
            <ac:picMk id="5122" creationId="{710BF883-85E4-4A09-A8C4-A7CB9336CD10}"/>
          </ac:picMkLst>
        </pc:picChg>
      </pc:sldChg>
      <pc:sldChg chg="addSp modSp new">
        <pc:chgData name="Yash Karve" userId="c8004adaaa25ae59" providerId="LiveId" clId="{F508F77A-BFA8-4369-BD90-4D6B83E513CC}" dt="2022-10-08T16:49:10.007" v="104" actId="1076"/>
        <pc:sldMkLst>
          <pc:docMk/>
          <pc:sldMk cId="37524516" sldId="311"/>
        </pc:sldMkLst>
        <pc:picChg chg="add mod">
          <ac:chgData name="Yash Karve" userId="c8004adaaa25ae59" providerId="LiveId" clId="{F508F77A-BFA8-4369-BD90-4D6B83E513CC}" dt="2022-10-08T16:49:10.007" v="104" actId="1076"/>
          <ac:picMkLst>
            <pc:docMk/>
            <pc:sldMk cId="37524516" sldId="311"/>
            <ac:picMk id="6146" creationId="{6472CA3D-7BF2-6EDB-ECFA-84793C40BA5F}"/>
          </ac:picMkLst>
        </pc:picChg>
      </pc:sldChg>
      <pc:sldChg chg="modSp add mod ord">
        <pc:chgData name="Yash Karve" userId="c8004adaaa25ae59" providerId="LiveId" clId="{F508F77A-BFA8-4369-BD90-4D6B83E513CC}" dt="2022-10-08T16:50:04.326" v="115" actId="12"/>
        <pc:sldMkLst>
          <pc:docMk/>
          <pc:sldMk cId="2339830860" sldId="312"/>
        </pc:sldMkLst>
        <pc:spChg chg="mod">
          <ac:chgData name="Yash Karve" userId="c8004adaaa25ae59" providerId="LiveId" clId="{F508F77A-BFA8-4369-BD90-4D6B83E513CC}" dt="2022-10-08T16:50:04.326" v="115" actId="12"/>
          <ac:spMkLst>
            <pc:docMk/>
            <pc:sldMk cId="2339830860" sldId="312"/>
            <ac:spMk id="3" creationId="{4443808B-2AF1-0AA9-5FE5-568C13DDC81B}"/>
          </ac:spMkLst>
        </pc:spChg>
      </pc:sldChg>
      <pc:sldChg chg="modSp add mod ord modClrScheme chgLayout">
        <pc:chgData name="Yash Karve" userId="c8004adaaa25ae59" providerId="LiveId" clId="{F508F77A-BFA8-4369-BD90-4D6B83E513CC}" dt="2022-10-08T16:53:40.244" v="216" actId="700"/>
        <pc:sldMkLst>
          <pc:docMk/>
          <pc:sldMk cId="3699358787" sldId="313"/>
        </pc:sldMkLst>
        <pc:spChg chg="mod ord">
          <ac:chgData name="Yash Karve" userId="c8004adaaa25ae59" providerId="LiveId" clId="{F508F77A-BFA8-4369-BD90-4D6B83E513CC}" dt="2022-10-08T16:53:40.244" v="216" actId="700"/>
          <ac:spMkLst>
            <pc:docMk/>
            <pc:sldMk cId="3699358787" sldId="313"/>
            <ac:spMk id="2" creationId="{1DF99A49-1F26-5FDC-DE9E-A798EC4F779D}"/>
          </ac:spMkLst>
        </pc:spChg>
        <pc:spChg chg="mod ord">
          <ac:chgData name="Yash Karve" userId="c8004adaaa25ae59" providerId="LiveId" clId="{F508F77A-BFA8-4369-BD90-4D6B83E513CC}" dt="2022-10-08T16:53:40.244" v="216" actId="700"/>
          <ac:spMkLst>
            <pc:docMk/>
            <pc:sldMk cId="3699358787" sldId="313"/>
            <ac:spMk id="3" creationId="{1D737DF7-13D2-C2F4-4B60-16CC1A585D3E}"/>
          </ac:spMkLst>
        </pc:spChg>
      </pc:sldChg>
      <pc:sldChg chg="modSp new del mod">
        <pc:chgData name="Yash Karve" userId="c8004adaaa25ae59" providerId="LiveId" clId="{F508F77A-BFA8-4369-BD90-4D6B83E513CC}" dt="2022-10-08T16:54:25.319" v="238" actId="47"/>
        <pc:sldMkLst>
          <pc:docMk/>
          <pc:sldMk cId="2553107811" sldId="314"/>
        </pc:sldMkLst>
        <pc:spChg chg="mod">
          <ac:chgData name="Yash Karve" userId="c8004adaaa25ae59" providerId="LiveId" clId="{F508F77A-BFA8-4369-BD90-4D6B83E513CC}" dt="2022-10-08T16:54:02.999" v="234" actId="21"/>
          <ac:spMkLst>
            <pc:docMk/>
            <pc:sldMk cId="2553107811" sldId="314"/>
            <ac:spMk id="2" creationId="{F0547B7B-CD2D-7DF6-03B6-84C855371647}"/>
          </ac:spMkLst>
        </pc:spChg>
      </pc:sldChg>
      <pc:sldChg chg="modSp add mod ord">
        <pc:chgData name="Yash Karve" userId="c8004adaaa25ae59" providerId="LiveId" clId="{F508F77A-BFA8-4369-BD90-4D6B83E513CC}" dt="2022-10-08T16:54:20.760" v="237" actId="20577"/>
        <pc:sldMkLst>
          <pc:docMk/>
          <pc:sldMk cId="729192694" sldId="315"/>
        </pc:sldMkLst>
        <pc:spChg chg="mod">
          <ac:chgData name="Yash Karve" userId="c8004adaaa25ae59" providerId="LiveId" clId="{F508F77A-BFA8-4369-BD90-4D6B83E513CC}" dt="2022-10-08T16:54:20.760" v="237" actId="20577"/>
          <ac:spMkLst>
            <pc:docMk/>
            <pc:sldMk cId="729192694" sldId="315"/>
            <ac:spMk id="2" creationId="{B7B5D4CF-CD39-BF57-FBF9-A56BC236FA81}"/>
          </ac:spMkLst>
        </pc:spChg>
      </pc:sldChg>
      <pc:sldChg chg="modSp add mod">
        <pc:chgData name="Yash Karve" userId="c8004adaaa25ae59" providerId="LiveId" clId="{F508F77A-BFA8-4369-BD90-4D6B83E513CC}" dt="2022-10-08T17:31:10.516" v="615" actId="20577"/>
        <pc:sldMkLst>
          <pc:docMk/>
          <pc:sldMk cId="4190964547" sldId="316"/>
        </pc:sldMkLst>
        <pc:spChg chg="mod">
          <ac:chgData name="Yash Karve" userId="c8004adaaa25ae59" providerId="LiveId" clId="{F508F77A-BFA8-4369-BD90-4D6B83E513CC}" dt="2022-10-08T17:27:46.508" v="294" actId="20577"/>
          <ac:spMkLst>
            <pc:docMk/>
            <pc:sldMk cId="4190964547" sldId="316"/>
            <ac:spMk id="2" creationId="{1DF99A49-1F26-5FDC-DE9E-A798EC4F779D}"/>
          </ac:spMkLst>
        </pc:spChg>
        <pc:spChg chg="mod">
          <ac:chgData name="Yash Karve" userId="c8004adaaa25ae59" providerId="LiveId" clId="{F508F77A-BFA8-4369-BD90-4D6B83E513CC}" dt="2022-10-08T17:31:10.516" v="615" actId="20577"/>
          <ac:spMkLst>
            <pc:docMk/>
            <pc:sldMk cId="4190964547" sldId="316"/>
            <ac:spMk id="3" creationId="{1D737DF7-13D2-C2F4-4B60-16CC1A585D3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09334" y="1395665"/>
            <a:ext cx="3635926" cy="3012797"/>
          </a:xfrm>
        </p:spPr>
        <p:txBody>
          <a:bodyPr anchor="b">
            <a:normAutofit/>
          </a:bodyPr>
          <a:lstStyle/>
          <a:p>
            <a:r>
              <a:rPr lang="en-US" sz="4000" dirty="0">
                <a:solidFill>
                  <a:schemeClr val="tx1"/>
                </a:solidFill>
              </a:rPr>
              <a:t>DATA WRANGLING Final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Group 7</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a:extLst>
              <a:ext uri="{FF2B5EF4-FFF2-40B4-BE49-F238E27FC236}">
                <a16:creationId xmlns:a16="http://schemas.microsoft.com/office/drawing/2014/main" id="{6472CA3D-7BF2-6EDB-ECFA-84793C40B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 y="80211"/>
            <a:ext cx="12192000" cy="624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DF9A-9D1C-2BAF-B6F6-66111E973555}"/>
              </a:ext>
            </a:extLst>
          </p:cNvPr>
          <p:cNvSpPr>
            <a:spLocks noGrp="1"/>
          </p:cNvSpPr>
          <p:nvPr>
            <p:ph type="title"/>
          </p:nvPr>
        </p:nvSpPr>
        <p:spPr/>
        <p:txBody>
          <a:bodyPr/>
          <a:lstStyle/>
          <a:p>
            <a:pPr algn="ctr"/>
            <a:r>
              <a:rPr lang="en-US" dirty="0"/>
              <a:t>Analysis and Observations Drawn</a:t>
            </a:r>
          </a:p>
        </p:txBody>
      </p:sp>
      <p:sp>
        <p:nvSpPr>
          <p:cNvPr id="3" name="Content Placeholder 2">
            <a:extLst>
              <a:ext uri="{FF2B5EF4-FFF2-40B4-BE49-F238E27FC236}">
                <a16:creationId xmlns:a16="http://schemas.microsoft.com/office/drawing/2014/main" id="{4443808B-2AF1-0AA9-5FE5-568C13DDC81B}"/>
              </a:ext>
            </a:extLst>
          </p:cNvPr>
          <p:cNvSpPr>
            <a:spLocks noGrp="1"/>
          </p:cNvSpPr>
          <p:nvPr>
            <p:ph idx="1"/>
          </p:nvPr>
        </p:nvSpPr>
        <p:spPr>
          <a:xfrm>
            <a:off x="1163052" y="2156327"/>
            <a:ext cx="9992627" cy="3707062"/>
          </a:xfrm>
        </p:spPr>
        <p:txBody>
          <a:bodyPr>
            <a:normAutofit/>
          </a:bodyPr>
          <a:lstStyle/>
          <a:p>
            <a:pPr marL="342900" indent="-342900" algn="l">
              <a:buFont typeface="+mj-lt"/>
              <a:buAutoNum type="arabicPeriod"/>
            </a:pPr>
            <a:r>
              <a:rPr lang="en-US" sz="1800" dirty="0">
                <a:solidFill>
                  <a:srgbClr val="242424"/>
                </a:solidFill>
                <a:effectLst/>
                <a:latin typeface="-apple-system"/>
              </a:rPr>
              <a:t>Top 3 meats purchased are Beef, Chicken and Pork</a:t>
            </a:r>
            <a:endParaRPr lang="en-US" dirty="0">
              <a:solidFill>
                <a:srgbClr val="242424"/>
              </a:solidFill>
              <a:effectLst/>
              <a:latin typeface="-apple-system"/>
            </a:endParaRPr>
          </a:p>
          <a:p>
            <a:pPr marL="342900" indent="-342900" algn="l">
              <a:buFont typeface="+mj-lt"/>
              <a:buAutoNum type="arabicPeriod"/>
            </a:pPr>
            <a:r>
              <a:rPr lang="en-US" sz="1800" dirty="0">
                <a:solidFill>
                  <a:srgbClr val="242424"/>
                </a:solidFill>
                <a:effectLst/>
                <a:latin typeface="-apple-system"/>
              </a:rPr>
              <a:t>Analysis of meat products purchased in 2017 shows that purchase of turkey rises in the month of November only and there is a decrease in beef, chicken, pork purchase in the same month</a:t>
            </a:r>
            <a:endParaRPr lang="en-US" dirty="0">
              <a:solidFill>
                <a:srgbClr val="242424"/>
              </a:solidFill>
              <a:effectLst/>
              <a:latin typeface="-apple-system"/>
            </a:endParaRPr>
          </a:p>
          <a:p>
            <a:pPr marL="342900" indent="-342900" algn="l">
              <a:buFont typeface="+mj-lt"/>
              <a:buAutoNum type="arabicPeriod"/>
            </a:pPr>
            <a:r>
              <a:rPr lang="en-US" sz="1800" dirty="0">
                <a:solidFill>
                  <a:srgbClr val="242424"/>
                </a:solidFill>
                <a:effectLst/>
                <a:latin typeface="-apple-system"/>
              </a:rPr>
              <a:t>Smoked meat is purchased more in the month of April and December due to holiday season</a:t>
            </a:r>
            <a:endParaRPr lang="en-US" dirty="0">
              <a:solidFill>
                <a:srgbClr val="242424"/>
              </a:solidFill>
              <a:effectLst/>
              <a:latin typeface="-apple-system"/>
            </a:endParaRPr>
          </a:p>
          <a:p>
            <a:pPr marL="342900" indent="-342900" algn="l">
              <a:buFont typeface="+mj-lt"/>
              <a:buAutoNum type="arabicPeriod"/>
            </a:pPr>
            <a:r>
              <a:rPr lang="en-US" sz="1800" dirty="0">
                <a:solidFill>
                  <a:srgbClr val="242424"/>
                </a:solidFill>
                <a:effectLst/>
                <a:latin typeface="-apple-system"/>
              </a:rPr>
              <a:t>Sale of rest of the meats is constant throughout the year</a:t>
            </a:r>
            <a:endParaRPr lang="en-US" dirty="0">
              <a:solidFill>
                <a:srgbClr val="242424"/>
              </a:solidFill>
              <a:effectLst/>
              <a:latin typeface="-apple-system"/>
            </a:endParaRPr>
          </a:p>
          <a:p>
            <a:pPr marL="0" indent="0" algn="just">
              <a:buNone/>
            </a:pPr>
            <a:endParaRPr lang="en-US" dirty="0"/>
          </a:p>
        </p:txBody>
      </p:sp>
    </p:spTree>
    <p:extLst>
      <p:ext uri="{BB962C8B-B14F-4D97-AF65-F5344CB8AC3E}">
        <p14:creationId xmlns:p14="http://schemas.microsoft.com/office/powerpoint/2010/main" val="233983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9A49-1F26-5FDC-DE9E-A798EC4F779D}"/>
              </a:ext>
            </a:extLst>
          </p:cNvPr>
          <p:cNvSpPr>
            <a:spLocks noGrp="1"/>
          </p:cNvSpPr>
          <p:nvPr>
            <p:ph type="title"/>
          </p:nvPr>
        </p:nvSpPr>
        <p:spPr/>
        <p:txBody>
          <a:bodyPr/>
          <a:lstStyle/>
          <a:p>
            <a:pPr algn="ctr"/>
            <a:r>
              <a:rPr lang="en-US" dirty="0"/>
              <a:t>Proposed Solution</a:t>
            </a:r>
          </a:p>
        </p:txBody>
      </p:sp>
      <p:sp>
        <p:nvSpPr>
          <p:cNvPr id="3" name="Content Placeholder 2">
            <a:extLst>
              <a:ext uri="{FF2B5EF4-FFF2-40B4-BE49-F238E27FC236}">
                <a16:creationId xmlns:a16="http://schemas.microsoft.com/office/drawing/2014/main" id="{1D737DF7-13D2-C2F4-4B60-16CC1A585D3E}"/>
              </a:ext>
            </a:extLst>
          </p:cNvPr>
          <p:cNvSpPr>
            <a:spLocks noGrp="1"/>
          </p:cNvSpPr>
          <p:nvPr>
            <p:ph idx="1"/>
          </p:nvPr>
        </p:nvSpPr>
        <p:spPr/>
        <p:txBody>
          <a:bodyPr/>
          <a:lstStyle/>
          <a:p>
            <a:pPr marL="457200" indent="-457200">
              <a:buFont typeface="+mj-lt"/>
              <a:buAutoNum type="arabicPeriod"/>
            </a:pPr>
            <a:r>
              <a:rPr lang="en-US" b="0" i="0" dirty="0">
                <a:solidFill>
                  <a:srgbClr val="242424"/>
                </a:solidFill>
                <a:effectLst/>
                <a:latin typeface="-apple-system"/>
              </a:rPr>
              <a:t>In the month of November, we should increase the stock and price of Turkey products to increase revenue of this category</a:t>
            </a:r>
            <a:endParaRPr lang="en-US" dirty="0">
              <a:solidFill>
                <a:srgbClr val="242424"/>
              </a:solidFill>
              <a:latin typeface="-apple-system"/>
            </a:endParaRPr>
          </a:p>
          <a:p>
            <a:pPr marL="457200" indent="-457200">
              <a:buFont typeface="+mj-lt"/>
              <a:buAutoNum type="arabicPeriod"/>
            </a:pPr>
            <a:r>
              <a:rPr lang="en-US" b="0" i="0" dirty="0">
                <a:solidFill>
                  <a:srgbClr val="242424"/>
                </a:solidFill>
                <a:effectLst/>
                <a:latin typeface="-apple-system"/>
              </a:rPr>
              <a:t>Decrease the price and stock of Beef, Chicken, Pork meat products to boost their sales</a:t>
            </a:r>
            <a:endParaRPr lang="en-US" dirty="0"/>
          </a:p>
        </p:txBody>
      </p:sp>
    </p:spTree>
    <p:extLst>
      <p:ext uri="{BB962C8B-B14F-4D97-AF65-F5344CB8AC3E}">
        <p14:creationId xmlns:p14="http://schemas.microsoft.com/office/powerpoint/2010/main" val="3699358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9A49-1F26-5FDC-DE9E-A798EC4F779D}"/>
              </a:ext>
            </a:extLst>
          </p:cNvPr>
          <p:cNvSpPr>
            <a:spLocks noGrp="1"/>
          </p:cNvSpPr>
          <p:nvPr>
            <p:ph type="title"/>
          </p:nvPr>
        </p:nvSpPr>
        <p:spPr/>
        <p:txBody>
          <a:bodyPr/>
          <a:lstStyle/>
          <a:p>
            <a:pPr algn="ctr"/>
            <a:r>
              <a:rPr lang="en-US" dirty="0"/>
              <a:t>Limitations</a:t>
            </a:r>
          </a:p>
        </p:txBody>
      </p:sp>
      <p:sp>
        <p:nvSpPr>
          <p:cNvPr id="3" name="Content Placeholder 2">
            <a:extLst>
              <a:ext uri="{FF2B5EF4-FFF2-40B4-BE49-F238E27FC236}">
                <a16:creationId xmlns:a16="http://schemas.microsoft.com/office/drawing/2014/main" id="{1D737DF7-13D2-C2F4-4B60-16CC1A585D3E}"/>
              </a:ext>
            </a:extLst>
          </p:cNvPr>
          <p:cNvSpPr>
            <a:spLocks noGrp="1"/>
          </p:cNvSpPr>
          <p:nvPr>
            <p:ph idx="1"/>
          </p:nvPr>
        </p:nvSpPr>
        <p:spPr/>
        <p:txBody>
          <a:bodyPr/>
          <a:lstStyle/>
          <a:p>
            <a:pPr marL="457200" indent="-457200">
              <a:buFont typeface="+mj-lt"/>
              <a:buAutoNum type="arabicPeriod"/>
            </a:pPr>
            <a:r>
              <a:rPr lang="en-US" u="none" strike="noStrike" dirty="0">
                <a:solidFill>
                  <a:srgbClr val="242424"/>
                </a:solidFill>
                <a:effectLst/>
                <a:latin typeface="-apple-system"/>
              </a:rPr>
              <a:t>There is no coupon data for “Cigarettes” and negligible coupon data for “Beers/Ales” which affects the analysis</a:t>
            </a:r>
          </a:p>
          <a:p>
            <a:pPr marL="457200" indent="-457200">
              <a:buFont typeface="+mj-lt"/>
              <a:buAutoNum type="arabicPeriod"/>
            </a:pPr>
            <a:r>
              <a:rPr lang="en-US" dirty="0">
                <a:solidFill>
                  <a:srgbClr val="242424"/>
                </a:solidFill>
                <a:latin typeface="-apple-system"/>
              </a:rPr>
              <a:t>While analyzing the sales of Smoked meats, we have not considered the temperature at that time. Irregular cold seasons might alter the sales of smoked meats as people won’t prefer going out and having a BBQ in cold temperatures</a:t>
            </a:r>
            <a:endParaRPr lang="en-US" u="none" strike="noStrike" dirty="0">
              <a:solidFill>
                <a:srgbClr val="242424"/>
              </a:solidFill>
              <a:effectLst/>
              <a:latin typeface="-apple-system"/>
            </a:endParaRPr>
          </a:p>
        </p:txBody>
      </p:sp>
    </p:spTree>
    <p:extLst>
      <p:ext uri="{BB962C8B-B14F-4D97-AF65-F5344CB8AC3E}">
        <p14:creationId xmlns:p14="http://schemas.microsoft.com/office/powerpoint/2010/main" val="4190964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D4CF-CD39-BF57-FBF9-A56BC236FA81}"/>
              </a:ext>
            </a:extLst>
          </p:cNvPr>
          <p:cNvSpPr>
            <a:spLocks noGrp="1"/>
          </p:cNvSpPr>
          <p:nvPr>
            <p:ph type="title"/>
          </p:nvPr>
        </p:nvSpPr>
        <p:spPr>
          <a:xfrm>
            <a:off x="1097280" y="758952"/>
            <a:ext cx="10058400" cy="2786353"/>
          </a:xfrm>
        </p:spPr>
        <p:txBody>
          <a:bodyPr>
            <a:normAutofit/>
          </a:bodyPr>
          <a:lstStyle/>
          <a:p>
            <a:pPr algn="ctr"/>
            <a:r>
              <a:rPr lang="en-US" dirty="0"/>
              <a:t>Questions?</a:t>
            </a:r>
          </a:p>
        </p:txBody>
      </p:sp>
    </p:spTree>
    <p:extLst>
      <p:ext uri="{BB962C8B-B14F-4D97-AF65-F5344CB8AC3E}">
        <p14:creationId xmlns:p14="http://schemas.microsoft.com/office/powerpoint/2010/main" val="72919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04DD-B656-E452-F4F2-7110A108CDA9}"/>
              </a:ext>
            </a:extLst>
          </p:cNvPr>
          <p:cNvSpPr>
            <a:spLocks noGrp="1"/>
          </p:cNvSpPr>
          <p:nvPr>
            <p:ph type="title"/>
          </p:nvPr>
        </p:nvSpPr>
        <p:spPr/>
        <p:txBody>
          <a:bodyPr/>
          <a:lstStyle/>
          <a:p>
            <a:pPr algn="ctr"/>
            <a:r>
              <a:rPr lang="en-US" dirty="0"/>
              <a:t>Our Data : library(completejourney)</a:t>
            </a:r>
          </a:p>
        </p:txBody>
      </p:sp>
      <p:sp>
        <p:nvSpPr>
          <p:cNvPr id="4" name="Content Placeholder 3">
            <a:extLst>
              <a:ext uri="{FF2B5EF4-FFF2-40B4-BE49-F238E27FC236}">
                <a16:creationId xmlns:a16="http://schemas.microsoft.com/office/drawing/2014/main" id="{67478168-F363-15A2-D69B-837BFBFAC9F3}"/>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E9E893E3-F6C8-55B7-B724-7E44DCC19557}"/>
              </a:ext>
            </a:extLst>
          </p:cNvPr>
          <p:cNvPicPr>
            <a:picLocks noChangeAspect="1"/>
          </p:cNvPicPr>
          <p:nvPr/>
        </p:nvPicPr>
        <p:blipFill>
          <a:blip r:embed="rId2"/>
          <a:stretch>
            <a:fillRect/>
          </a:stretch>
        </p:blipFill>
        <p:spPr>
          <a:xfrm>
            <a:off x="2560027" y="2152067"/>
            <a:ext cx="6767146" cy="3673158"/>
          </a:xfrm>
          <a:prstGeom prst="rect">
            <a:avLst/>
          </a:prstGeom>
        </p:spPr>
      </p:pic>
    </p:spTree>
    <p:extLst>
      <p:ext uri="{BB962C8B-B14F-4D97-AF65-F5344CB8AC3E}">
        <p14:creationId xmlns:p14="http://schemas.microsoft.com/office/powerpoint/2010/main" val="1255888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A53D-9FB6-F950-B353-23E16F6D481A}"/>
              </a:ext>
            </a:extLst>
          </p:cNvPr>
          <p:cNvSpPr>
            <a:spLocks noGrp="1"/>
          </p:cNvSpPr>
          <p:nvPr>
            <p:ph type="title"/>
          </p:nvPr>
        </p:nvSpPr>
        <p:spPr/>
        <p:txBody>
          <a:bodyPr>
            <a:normAutofit fontScale="90000"/>
          </a:bodyPr>
          <a:lstStyle/>
          <a:p>
            <a:pPr algn="ctr"/>
            <a:r>
              <a:rPr lang="en-US" dirty="0"/>
              <a:t>Analysis 1: Brand preference for most market share product categories </a:t>
            </a:r>
          </a:p>
        </p:txBody>
      </p:sp>
      <p:sp>
        <p:nvSpPr>
          <p:cNvPr id="9" name="Content Placeholder 8">
            <a:extLst>
              <a:ext uri="{FF2B5EF4-FFF2-40B4-BE49-F238E27FC236}">
                <a16:creationId xmlns:a16="http://schemas.microsoft.com/office/drawing/2014/main" id="{F8CDA51B-5E89-E6BA-74DB-94FF99CD5CE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Top 15 Products Categories by Sales total  </a:t>
            </a:r>
          </a:p>
        </p:txBody>
      </p:sp>
      <p:pic>
        <p:nvPicPr>
          <p:cNvPr id="18" name="Picture 17">
            <a:extLst>
              <a:ext uri="{FF2B5EF4-FFF2-40B4-BE49-F238E27FC236}">
                <a16:creationId xmlns:a16="http://schemas.microsoft.com/office/drawing/2014/main" id="{A5A0CAE7-821D-2C11-0EFC-38CA0C8FDC67}"/>
              </a:ext>
            </a:extLst>
          </p:cNvPr>
          <p:cNvPicPr>
            <a:picLocks noChangeAspect="1"/>
          </p:cNvPicPr>
          <p:nvPr/>
        </p:nvPicPr>
        <p:blipFill>
          <a:blip r:embed="rId2"/>
          <a:stretch>
            <a:fillRect/>
          </a:stretch>
        </p:blipFill>
        <p:spPr>
          <a:xfrm>
            <a:off x="5815447" y="2108201"/>
            <a:ext cx="5053079" cy="3923900"/>
          </a:xfrm>
          <a:prstGeom prst="rect">
            <a:avLst/>
          </a:prstGeom>
        </p:spPr>
      </p:pic>
    </p:spTree>
    <p:extLst>
      <p:ext uri="{BB962C8B-B14F-4D97-AF65-F5344CB8AC3E}">
        <p14:creationId xmlns:p14="http://schemas.microsoft.com/office/powerpoint/2010/main" val="92732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3B132D8-57E7-4087-D585-42957AC31FBF}"/>
              </a:ext>
            </a:extLst>
          </p:cNvPr>
          <p:cNvPicPr>
            <a:picLocks noGrp="1" noChangeAspect="1"/>
          </p:cNvPicPr>
          <p:nvPr>
            <p:ph idx="4294967295"/>
          </p:nvPr>
        </p:nvPicPr>
        <p:blipFill>
          <a:blip r:embed="rId2"/>
          <a:stretch>
            <a:fillRect/>
          </a:stretch>
        </p:blipFill>
        <p:spPr bwMode="auto">
          <a:xfrm>
            <a:off x="617621" y="0"/>
            <a:ext cx="11069053" cy="639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161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764E67-4321-83D3-0542-6130FA1E96BB}"/>
              </a:ext>
            </a:extLst>
          </p:cNvPr>
          <p:cNvPicPr>
            <a:picLocks noChangeAspect="1"/>
          </p:cNvPicPr>
          <p:nvPr/>
        </p:nvPicPr>
        <p:blipFill>
          <a:blip r:embed="rId2"/>
          <a:stretch>
            <a:fillRect/>
          </a:stretch>
        </p:blipFill>
        <p:spPr>
          <a:xfrm>
            <a:off x="633088" y="-1"/>
            <a:ext cx="11008194" cy="6392779"/>
          </a:xfrm>
          <a:prstGeom prst="rect">
            <a:avLst/>
          </a:prstGeom>
        </p:spPr>
      </p:pic>
    </p:spTree>
    <p:extLst>
      <p:ext uri="{BB962C8B-B14F-4D97-AF65-F5344CB8AC3E}">
        <p14:creationId xmlns:p14="http://schemas.microsoft.com/office/powerpoint/2010/main" val="125149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DF9A-9D1C-2BAF-B6F6-66111E973555}"/>
              </a:ext>
            </a:extLst>
          </p:cNvPr>
          <p:cNvSpPr>
            <a:spLocks noGrp="1"/>
          </p:cNvSpPr>
          <p:nvPr>
            <p:ph type="title"/>
          </p:nvPr>
        </p:nvSpPr>
        <p:spPr/>
        <p:txBody>
          <a:bodyPr/>
          <a:lstStyle/>
          <a:p>
            <a:pPr algn="ctr"/>
            <a:r>
              <a:rPr lang="en-US" dirty="0"/>
              <a:t>Analysis and Observations Drawn</a:t>
            </a:r>
          </a:p>
        </p:txBody>
      </p:sp>
      <p:sp>
        <p:nvSpPr>
          <p:cNvPr id="3" name="Content Placeholder 2">
            <a:extLst>
              <a:ext uri="{FF2B5EF4-FFF2-40B4-BE49-F238E27FC236}">
                <a16:creationId xmlns:a16="http://schemas.microsoft.com/office/drawing/2014/main" id="{4443808B-2AF1-0AA9-5FE5-568C13DDC81B}"/>
              </a:ext>
            </a:extLst>
          </p:cNvPr>
          <p:cNvSpPr>
            <a:spLocks noGrp="1"/>
          </p:cNvSpPr>
          <p:nvPr>
            <p:ph idx="1"/>
          </p:nvPr>
        </p:nvSpPr>
        <p:spPr>
          <a:xfrm>
            <a:off x="1163052" y="2156327"/>
            <a:ext cx="9992627" cy="3707062"/>
          </a:xfrm>
        </p:spPr>
        <p:txBody>
          <a:bodyPr>
            <a:normAutofit/>
          </a:bodyPr>
          <a:lstStyle/>
          <a:p>
            <a:pPr marL="457200" indent="-457200" algn="just">
              <a:buFont typeface="+mj-lt"/>
              <a:buAutoNum type="arabicPeriod"/>
            </a:pPr>
            <a:r>
              <a:rPr lang="en-US" dirty="0"/>
              <a:t>No private labels sell Chicken and Cigarettes </a:t>
            </a:r>
          </a:p>
          <a:p>
            <a:pPr marL="457200" indent="-457200" algn="just">
              <a:buFont typeface="+mj-lt"/>
              <a:buAutoNum type="arabicPeriod"/>
            </a:pPr>
            <a:r>
              <a:rPr lang="en-US" dirty="0"/>
              <a:t> Among the top 15 sold product categories, customers prefer buying dairy products like Fluid Mild Products and Cheese from Private Brands  </a:t>
            </a:r>
          </a:p>
          <a:p>
            <a:pPr marL="457200" indent="-457200" algn="just">
              <a:buFont typeface="+mj-lt"/>
              <a:buAutoNum type="arabicPeriod"/>
            </a:pPr>
            <a:r>
              <a:rPr lang="en-US" dirty="0"/>
              <a:t>Coupons are sold mainly by Private Brands</a:t>
            </a:r>
          </a:p>
          <a:p>
            <a:pPr marL="457200" indent="-457200" algn="just">
              <a:buFont typeface="+mj-lt"/>
              <a:buAutoNum type="arabicPeriod"/>
            </a:pPr>
            <a:r>
              <a:rPr lang="en-US" dirty="0"/>
              <a:t>Most private coupons are given out for dairy products like Fluid Milk Products and Cheese which has significantly increased the Private label sales of those product categories</a:t>
            </a:r>
          </a:p>
          <a:p>
            <a:pPr marL="457200" indent="-457200" algn="just">
              <a:buFont typeface="+mj-lt"/>
              <a:buAutoNum type="arabicPeriod"/>
            </a:pPr>
            <a:r>
              <a:rPr lang="en-US" dirty="0"/>
              <a:t>Similarly, most National coupons are given out for Frozen Meat and Meat Dinners which has significantly increased the National label’s sales of those product categories</a:t>
            </a:r>
          </a:p>
        </p:txBody>
      </p:sp>
    </p:spTree>
    <p:extLst>
      <p:ext uri="{BB962C8B-B14F-4D97-AF65-F5344CB8AC3E}">
        <p14:creationId xmlns:p14="http://schemas.microsoft.com/office/powerpoint/2010/main" val="107180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9A49-1F26-5FDC-DE9E-A798EC4F779D}"/>
              </a:ext>
            </a:extLst>
          </p:cNvPr>
          <p:cNvSpPr>
            <a:spLocks noGrp="1"/>
          </p:cNvSpPr>
          <p:nvPr>
            <p:ph type="title"/>
          </p:nvPr>
        </p:nvSpPr>
        <p:spPr/>
        <p:txBody>
          <a:bodyPr/>
          <a:lstStyle/>
          <a:p>
            <a:pPr algn="ctr"/>
            <a:r>
              <a:rPr lang="en-US" dirty="0"/>
              <a:t>Proposed Solution</a:t>
            </a:r>
          </a:p>
        </p:txBody>
      </p:sp>
      <p:sp>
        <p:nvSpPr>
          <p:cNvPr id="3" name="Content Placeholder 2">
            <a:extLst>
              <a:ext uri="{FF2B5EF4-FFF2-40B4-BE49-F238E27FC236}">
                <a16:creationId xmlns:a16="http://schemas.microsoft.com/office/drawing/2014/main" id="{1D737DF7-13D2-C2F4-4B60-16CC1A585D3E}"/>
              </a:ext>
            </a:extLst>
          </p:cNvPr>
          <p:cNvSpPr>
            <a:spLocks noGrp="1"/>
          </p:cNvSpPr>
          <p:nvPr>
            <p:ph idx="1"/>
          </p:nvPr>
        </p:nvSpPr>
        <p:spPr/>
        <p:txBody>
          <a:bodyPr/>
          <a:lstStyle/>
          <a:p>
            <a:pPr marL="0" indent="0" algn="ctr">
              <a:buNone/>
            </a:pPr>
            <a:r>
              <a:rPr lang="en-US" dirty="0"/>
              <a:t>Hence, we suggest that to increase the total sales of the poorly performing private product categories, more coupons should be given out for those categories</a:t>
            </a:r>
          </a:p>
          <a:p>
            <a:pPr marL="0" indent="0" algn="ctr">
              <a:buNone/>
            </a:pPr>
            <a:endParaRPr lang="en-US" dirty="0"/>
          </a:p>
        </p:txBody>
      </p:sp>
    </p:spTree>
    <p:extLst>
      <p:ext uri="{BB962C8B-B14F-4D97-AF65-F5344CB8AC3E}">
        <p14:creationId xmlns:p14="http://schemas.microsoft.com/office/powerpoint/2010/main" val="4144400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D4CF-CD39-BF57-FBF9-A56BC236FA81}"/>
              </a:ext>
            </a:extLst>
          </p:cNvPr>
          <p:cNvSpPr>
            <a:spLocks noGrp="1"/>
          </p:cNvSpPr>
          <p:nvPr>
            <p:ph type="title"/>
          </p:nvPr>
        </p:nvSpPr>
        <p:spPr>
          <a:xfrm>
            <a:off x="1097280" y="758952"/>
            <a:ext cx="10058400" cy="2786353"/>
          </a:xfrm>
        </p:spPr>
        <p:txBody>
          <a:bodyPr>
            <a:normAutofit/>
          </a:bodyPr>
          <a:lstStyle/>
          <a:p>
            <a:pPr algn="ctr"/>
            <a:r>
              <a:rPr lang="en-US" sz="4400" dirty="0"/>
              <a:t>Analysis 2: Meat purchasing trend</a:t>
            </a:r>
          </a:p>
        </p:txBody>
      </p:sp>
    </p:spTree>
    <p:extLst>
      <p:ext uri="{BB962C8B-B14F-4D97-AF65-F5344CB8AC3E}">
        <p14:creationId xmlns:p14="http://schemas.microsoft.com/office/powerpoint/2010/main" val="2062853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a:extLst>
              <a:ext uri="{FF2B5EF4-FFF2-40B4-BE49-F238E27FC236}">
                <a16:creationId xmlns:a16="http://schemas.microsoft.com/office/drawing/2014/main" id="{710BF883-85E4-4A09-A8C4-A7CB9336C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295"/>
            <a:ext cx="12192000" cy="623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61181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{D802911E-3557-48ED-8E21-011C0A359C4B}tf22712842_win32</Template>
  <TotalTime>146</TotalTime>
  <Words>344</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Bookman Old Style</vt:lpstr>
      <vt:lpstr>Calibri</vt:lpstr>
      <vt:lpstr>Franklin Gothic Book</vt:lpstr>
      <vt:lpstr>1_RetrospectVTI</vt:lpstr>
      <vt:lpstr>DATA WRANGLING Final Project</vt:lpstr>
      <vt:lpstr>Our Data : library(completejourney)</vt:lpstr>
      <vt:lpstr>Analysis 1: Brand preference for most market share product categories </vt:lpstr>
      <vt:lpstr>PowerPoint Presentation</vt:lpstr>
      <vt:lpstr>PowerPoint Presentation</vt:lpstr>
      <vt:lpstr>Analysis and Observations Drawn</vt:lpstr>
      <vt:lpstr>Proposed Solution</vt:lpstr>
      <vt:lpstr>Analysis 2: Meat purchasing trend</vt:lpstr>
      <vt:lpstr>PowerPoint Presentation</vt:lpstr>
      <vt:lpstr>PowerPoint Presentation</vt:lpstr>
      <vt:lpstr>Analysis and Observations Drawn</vt:lpstr>
      <vt:lpstr>Proposed Solution</vt:lpstr>
      <vt:lpstr>Limitations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WRANGLING PROJECT REPORT</dc:title>
  <dc:creator>Yash Karve</dc:creator>
  <cp:lastModifiedBy>Yash Karve</cp:lastModifiedBy>
  <cp:revision>1</cp:revision>
  <dcterms:created xsi:type="dcterms:W3CDTF">2022-10-08T15:02:38Z</dcterms:created>
  <dcterms:modified xsi:type="dcterms:W3CDTF">2022-10-08T17:33:09Z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