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6" r:id="rId5"/>
    <p:sldId id="2146847054" r:id="rId6"/>
    <p:sldId id="262" r:id="rId7"/>
    <p:sldId id="263" r:id="rId8"/>
    <p:sldId id="265" r:id="rId9"/>
    <p:sldId id="266" r:id="rId10"/>
    <p:sldId id="267" r:id="rId11"/>
    <p:sldId id="2146847062" r:id="rId12"/>
    <p:sldId id="2146847063" r:id="rId13"/>
    <p:sldId id="2146847064" r:id="rId14"/>
    <p:sldId id="2146847065" r:id="rId15"/>
    <p:sldId id="2146847066" r:id="rId16"/>
    <p:sldId id="268" r:id="rId17"/>
    <p:sldId id="2146847055" r:id="rId18"/>
    <p:sldId id="269" r:id="rId19"/>
    <p:sldId id="2146847059" r:id="rId20"/>
    <p:sldId id="2146847060" r:id="rId21"/>
    <p:sldId id="2146847061"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cdc.gov/" TargetMode="External"/><Relationship Id="rId2" Type="http://schemas.openxmlformats.org/officeDocument/2006/relationships/hyperlink" Target="https://www.who.in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AGENTIC AI HEALTH SYMPTOM CHECKER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p>
          <a:p>
            <a:r>
              <a:rPr lang="en-US" sz="2000" b="1" dirty="0">
                <a:solidFill>
                  <a:schemeClr val="accent1">
                    <a:lumMod val="75000"/>
                  </a:schemeClr>
                </a:solidFill>
                <a:latin typeface="Arial" pitchFamily="34" charset="0"/>
                <a:cs typeface="Arial" pitchFamily="34" charset="0"/>
              </a:rPr>
              <a:t>Name-SAURAV PANIGRAHI</a:t>
            </a:r>
          </a:p>
          <a:p>
            <a:r>
              <a:rPr lang="en-US" sz="2000" b="1" dirty="0">
                <a:solidFill>
                  <a:schemeClr val="accent1">
                    <a:lumMod val="75000"/>
                  </a:schemeClr>
                </a:solidFill>
                <a:latin typeface="Arial"/>
                <a:cs typeface="Arial"/>
              </a:rPr>
              <a:t>College-IIIT BHUBANESWAR</a:t>
            </a:r>
          </a:p>
          <a:p>
            <a:r>
              <a:rPr lang="en-US" sz="2000" b="1" dirty="0">
                <a:solidFill>
                  <a:schemeClr val="accent1">
                    <a:lumMod val="75000"/>
                  </a:schemeClr>
                </a:solidFill>
                <a:latin typeface="Arial"/>
                <a:cs typeface="Arial"/>
              </a:rPr>
              <a:t>Branch-Computer Science </a:t>
            </a:r>
            <a:r>
              <a:rPr lang="en-US" sz="2000" b="1">
                <a:solidFill>
                  <a:schemeClr val="accent1">
                    <a:lumMod val="75000"/>
                  </a:schemeClr>
                </a:solidFill>
                <a:latin typeface="Arial"/>
                <a:cs typeface="Arial"/>
              </a:rPr>
              <a:t>&amp;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C2A15FAF-F015-CF6A-33CF-F9A82847120F}"/>
              </a:ext>
            </a:extLst>
          </p:cNvPr>
          <p:cNvPicPr>
            <a:picLocks noGrp="1" noChangeAspect="1"/>
          </p:cNvPicPr>
          <p:nvPr>
            <p:ph idx="1"/>
          </p:nvPr>
        </p:nvPicPr>
        <p:blipFill>
          <a:blip r:embed="rId2"/>
          <a:stretch>
            <a:fillRect/>
          </a:stretch>
        </p:blipFill>
        <p:spPr>
          <a:xfrm>
            <a:off x="1432116" y="1301750"/>
            <a:ext cx="9327767" cy="4673600"/>
          </a:xfrm>
        </p:spPr>
      </p:pic>
    </p:spTree>
    <p:extLst>
      <p:ext uri="{BB962C8B-B14F-4D97-AF65-F5344CB8AC3E}">
        <p14:creationId xmlns:p14="http://schemas.microsoft.com/office/powerpoint/2010/main" val="2346623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89FF9-2BF2-F9B1-1249-65A72FE19EE1}"/>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C91645EF-4CF2-F9C4-EBB9-EA9A0F0B86B0}"/>
              </a:ext>
            </a:extLst>
          </p:cNvPr>
          <p:cNvPicPr>
            <a:picLocks noGrp="1" noChangeAspect="1"/>
          </p:cNvPicPr>
          <p:nvPr>
            <p:ph idx="1"/>
          </p:nvPr>
        </p:nvPicPr>
        <p:blipFill>
          <a:blip r:embed="rId2"/>
          <a:stretch>
            <a:fillRect/>
          </a:stretch>
        </p:blipFill>
        <p:spPr>
          <a:xfrm>
            <a:off x="1446616" y="1301750"/>
            <a:ext cx="9298768" cy="4673600"/>
          </a:xfrm>
        </p:spPr>
      </p:pic>
    </p:spTree>
    <p:extLst>
      <p:ext uri="{BB962C8B-B14F-4D97-AF65-F5344CB8AC3E}">
        <p14:creationId xmlns:p14="http://schemas.microsoft.com/office/powerpoint/2010/main" val="1949878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DF864B3-1434-1384-DA5F-C9FF0C73B406}"/>
              </a:ext>
            </a:extLst>
          </p:cNvPr>
          <p:cNvPicPr>
            <a:picLocks noGrp="1" noChangeAspect="1"/>
          </p:cNvPicPr>
          <p:nvPr>
            <p:ph idx="1"/>
          </p:nvPr>
        </p:nvPicPr>
        <p:blipFill>
          <a:blip r:embed="rId2"/>
          <a:stretch>
            <a:fillRect/>
          </a:stretch>
        </p:blipFill>
        <p:spPr>
          <a:xfrm>
            <a:off x="1146257" y="1301750"/>
            <a:ext cx="9899486" cy="4673600"/>
          </a:xfrm>
        </p:spPr>
      </p:pic>
    </p:spTree>
    <p:extLst>
      <p:ext uri="{BB962C8B-B14F-4D97-AF65-F5344CB8AC3E}">
        <p14:creationId xmlns:p14="http://schemas.microsoft.com/office/powerpoint/2010/main" val="18139107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0" indent="0">
              <a:buNone/>
            </a:pPr>
            <a:r>
              <a:rPr lang="en-US" sz="2000" dirty="0"/>
              <a:t>The Agentic AI Health Symptom Checker provides an accessible, intelligent, and safe way for users to understand their symptoms using natural language. By leveraging IBM Cloud services like Watson Assistant, and Watson NLP the system delivers trustworthy, evidence-based guidance without replacing professional medical advice. This solution empowers individuals to take early, informed actions about their health, reduces the risk of misinformation, and encourages timely medical consultation. With its modular, scalable design, it can be expanded in the future to support more conditions, languages, and integrations with healthcare systems.</a:t>
            </a:r>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lvl="0" indent="0" defTabSz="914400" eaLnBrk="0" fontAlgn="base" hangingPunct="0">
              <a:lnSpc>
                <a:spcPct val="100000"/>
              </a:lnSpc>
              <a:spcBef>
                <a:spcPct val="0"/>
              </a:spcBef>
              <a:spcAft>
                <a:spcPct val="0"/>
              </a:spcAft>
              <a:buClrTx/>
              <a:buSzTx/>
              <a:buFontTx/>
              <a:buChar char="•"/>
            </a:pPr>
            <a:r>
              <a:rPr lang="en-US" altLang="en-US" b="1" dirty="0">
                <a:solidFill>
                  <a:schemeClr val="tx1"/>
                </a:solidFill>
                <a:latin typeface="Arial" panose="020B0604020202020204" pitchFamily="34" charset="0"/>
                <a:cs typeface="Arial" panose="020B0604020202020204" pitchFamily="34" charset="0"/>
              </a:rPr>
              <a:t>Multi-language Support</a:t>
            </a:r>
            <a:br>
              <a:rPr lang="en-US" altLang="en-US" dirty="0">
                <a:solidFill>
                  <a:schemeClr val="tx1"/>
                </a:solidFill>
                <a:latin typeface="Arial" panose="020B0604020202020204" pitchFamily="34" charset="0"/>
                <a:cs typeface="Arial" panose="020B0604020202020204" pitchFamily="34" charset="0"/>
              </a:rPr>
            </a:br>
            <a:r>
              <a:rPr lang="en-US" altLang="en-US" dirty="0">
                <a:solidFill>
                  <a:schemeClr val="tx1"/>
                </a:solidFill>
                <a:latin typeface="Arial" panose="020B0604020202020204" pitchFamily="34" charset="0"/>
                <a:cs typeface="Arial" panose="020B0604020202020204" pitchFamily="34" charset="0"/>
              </a:rPr>
              <a:t>Expand the agent to support regional and global languages to improve accessibility for non-English speakers.</a:t>
            </a:r>
          </a:p>
          <a:p>
            <a:pPr marL="0" lvl="0" indent="0" defTabSz="914400" eaLnBrk="0" fontAlgn="base" hangingPunct="0">
              <a:lnSpc>
                <a:spcPct val="100000"/>
              </a:lnSpc>
              <a:spcBef>
                <a:spcPct val="0"/>
              </a:spcBef>
              <a:spcAft>
                <a:spcPct val="0"/>
              </a:spcAft>
              <a:buClrTx/>
              <a:buSzTx/>
              <a:buNone/>
            </a:pPr>
            <a:endParaRPr lang="en-US" altLang="en-US" dirty="0">
              <a:solidFill>
                <a:schemeClr val="tx1"/>
              </a:solidFill>
              <a:latin typeface="Arial" panose="020B0604020202020204" pitchFamily="34" charset="0"/>
              <a:cs typeface="Arial" panose="020B0604020202020204" pitchFamily="34" charset="0"/>
            </a:endParaRPr>
          </a:p>
          <a:p>
            <a:pPr marL="0" lvl="0" indent="0" defTabSz="914400" eaLnBrk="0" fontAlgn="base" hangingPunct="0">
              <a:lnSpc>
                <a:spcPct val="100000"/>
              </a:lnSpc>
              <a:spcBef>
                <a:spcPct val="0"/>
              </a:spcBef>
              <a:spcAft>
                <a:spcPct val="0"/>
              </a:spcAft>
              <a:buClrTx/>
              <a:buSzTx/>
              <a:buFontTx/>
              <a:buChar char="•"/>
            </a:pPr>
            <a:r>
              <a:rPr lang="en-US" altLang="en-US" b="1" dirty="0">
                <a:solidFill>
                  <a:schemeClr val="tx1"/>
                </a:solidFill>
                <a:latin typeface="Arial" panose="020B0604020202020204" pitchFamily="34" charset="0"/>
                <a:cs typeface="Arial" panose="020B0604020202020204" pitchFamily="34" charset="0"/>
              </a:rPr>
              <a:t>Voice Interaction</a:t>
            </a:r>
            <a:br>
              <a:rPr lang="en-US" altLang="en-US" dirty="0">
                <a:solidFill>
                  <a:schemeClr val="tx1"/>
                </a:solidFill>
                <a:latin typeface="Arial" panose="020B0604020202020204" pitchFamily="34" charset="0"/>
                <a:cs typeface="Arial" panose="020B0604020202020204" pitchFamily="34" charset="0"/>
              </a:rPr>
            </a:br>
            <a:r>
              <a:rPr lang="en-US" altLang="en-US" dirty="0">
                <a:solidFill>
                  <a:schemeClr val="tx1"/>
                </a:solidFill>
                <a:latin typeface="Arial" panose="020B0604020202020204" pitchFamily="34" charset="0"/>
                <a:cs typeface="Arial" panose="020B0604020202020204" pitchFamily="34" charset="0"/>
              </a:rPr>
              <a:t>Integrate speech-to-text and text-to-speech for voice-based symptom reporting, enabling hands-free usage.</a:t>
            </a:r>
          </a:p>
          <a:p>
            <a:pPr marL="0" lvl="0" indent="0" defTabSz="914400" eaLnBrk="0" fontAlgn="base" hangingPunct="0">
              <a:lnSpc>
                <a:spcPct val="100000"/>
              </a:lnSpc>
              <a:spcBef>
                <a:spcPct val="0"/>
              </a:spcBef>
              <a:spcAft>
                <a:spcPct val="0"/>
              </a:spcAft>
              <a:buClrTx/>
              <a:buSzTx/>
              <a:buNone/>
            </a:pPr>
            <a:endParaRPr lang="en-US" altLang="en-US" dirty="0">
              <a:solidFill>
                <a:schemeClr val="tx1"/>
              </a:solidFill>
              <a:latin typeface="Arial" panose="020B0604020202020204" pitchFamily="34" charset="0"/>
              <a:cs typeface="Arial" panose="020B0604020202020204" pitchFamily="34" charset="0"/>
            </a:endParaRPr>
          </a:p>
          <a:p>
            <a:pPr marL="0" indent="0" defTabSz="914400" eaLnBrk="0" fontAlgn="base" hangingPunct="0">
              <a:lnSpc>
                <a:spcPct val="100000"/>
              </a:lnSpc>
              <a:spcBef>
                <a:spcPct val="0"/>
              </a:spcBef>
              <a:spcAft>
                <a:spcPct val="0"/>
              </a:spcAft>
              <a:buClrTx/>
              <a:buSzTx/>
              <a:buFontTx/>
              <a:buChar char="•"/>
            </a:pPr>
            <a:r>
              <a:rPr lang="en-US" altLang="en-US" b="1" dirty="0">
                <a:solidFill>
                  <a:schemeClr val="tx1"/>
                </a:solidFill>
                <a:latin typeface="Arial" panose="020B0604020202020204" pitchFamily="34" charset="0"/>
                <a:cs typeface="Arial" panose="020B0604020202020204" pitchFamily="34" charset="0"/>
              </a:rPr>
              <a:t>Integration with Wearables &amp; Health Data</a:t>
            </a:r>
          </a:p>
          <a:p>
            <a:pPr marL="0" indent="0" defTabSz="914400" eaLnBrk="0" fontAlgn="base" hangingPunct="0">
              <a:lnSpc>
                <a:spcPct val="100000"/>
              </a:lnSpc>
              <a:spcBef>
                <a:spcPct val="0"/>
              </a:spcBef>
              <a:spcAft>
                <a:spcPct val="0"/>
              </a:spcAft>
              <a:buClrTx/>
              <a:buSzTx/>
              <a:buNone/>
            </a:pPr>
            <a:r>
              <a:rPr lang="en-US" altLang="en-US" dirty="0">
                <a:solidFill>
                  <a:schemeClr val="tx1"/>
                </a:solidFill>
                <a:latin typeface="Arial" panose="020B0604020202020204" pitchFamily="34" charset="0"/>
                <a:cs typeface="Arial" panose="020B0604020202020204" pitchFamily="34" charset="0"/>
              </a:rPr>
              <a:t>Connect with smartwatch sensor health apps to personalize suggestions based on vitals like heart rate, temperature, etc.</a:t>
            </a:r>
          </a:p>
          <a:p>
            <a:pPr marL="0" indent="0" defTabSz="914400" eaLnBrk="0" fontAlgn="base" hangingPunct="0">
              <a:lnSpc>
                <a:spcPct val="100000"/>
              </a:lnSpc>
              <a:spcBef>
                <a:spcPct val="0"/>
              </a:spcBef>
              <a:spcAft>
                <a:spcPct val="0"/>
              </a:spcAft>
              <a:buClrTx/>
              <a:buSzTx/>
              <a:buNone/>
            </a:pPr>
            <a:endParaRPr lang="en-US" altLang="en-US" dirty="0">
              <a:solidFill>
                <a:schemeClr val="tx1"/>
              </a:solidFill>
              <a:latin typeface="Arial" panose="020B0604020202020204" pitchFamily="34" charset="0"/>
              <a:cs typeface="Arial" panose="020B0604020202020204" pitchFamily="34" charset="0"/>
            </a:endParaRPr>
          </a:p>
          <a:p>
            <a:pPr marL="0" lvl="0" indent="0" defTabSz="914400" eaLnBrk="0" fontAlgn="base" hangingPunct="0">
              <a:lnSpc>
                <a:spcPct val="100000"/>
              </a:lnSpc>
              <a:spcBef>
                <a:spcPct val="0"/>
              </a:spcBef>
              <a:spcAft>
                <a:spcPct val="0"/>
              </a:spcAft>
              <a:buClrTx/>
              <a:buSzTx/>
              <a:buFontTx/>
              <a:buChar char="•"/>
            </a:pPr>
            <a:r>
              <a:rPr lang="en-US" b="1" dirty="0">
                <a:latin typeface="Arial" panose="020B0604020202020204" pitchFamily="34" charset="0"/>
                <a:cs typeface="Arial" panose="020B0604020202020204" pitchFamily="34" charset="0"/>
              </a:rPr>
              <a:t>Mental Health Support</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Extend capabilities to include preliminary screening and educational guidance on mental health symptoms.</a:t>
            </a:r>
          </a:p>
          <a:p>
            <a:pPr marL="0" lvl="0" indent="0" defTabSz="914400" eaLnBrk="0" fontAlgn="base" hangingPunct="0">
              <a:lnSpc>
                <a:spcPct val="100000"/>
              </a:lnSpc>
              <a:spcBef>
                <a:spcPct val="0"/>
              </a:spcBef>
              <a:spcAft>
                <a:spcPct val="0"/>
              </a:spcAft>
              <a:buClrTx/>
              <a:buSzTx/>
              <a:buNone/>
            </a:pPr>
            <a:endParaRPr lang="en-US" dirty="0">
              <a:latin typeface="Arial" panose="020B0604020202020204" pitchFamily="34" charset="0"/>
              <a:cs typeface="Arial" panose="020B0604020202020204" pitchFamily="34" charset="0"/>
            </a:endParaRPr>
          </a:p>
          <a:p>
            <a:pPr marL="0" lvl="0" indent="0" defTabSz="914400" eaLnBrk="0" fontAlgn="base" hangingPunct="0">
              <a:lnSpc>
                <a:spcPct val="100000"/>
              </a:lnSpc>
              <a:spcBef>
                <a:spcPct val="0"/>
              </a:spcBef>
              <a:spcAft>
                <a:spcPct val="0"/>
              </a:spcAft>
              <a:buClrTx/>
              <a:buSzTx/>
              <a:buFontTx/>
              <a:buChar char="•"/>
            </a:pPr>
            <a:r>
              <a:rPr lang="en-US" b="1" dirty="0">
                <a:latin typeface="Arial" panose="020B0604020202020204" pitchFamily="34" charset="0"/>
                <a:cs typeface="Arial" panose="020B0604020202020204" pitchFamily="34" charset="0"/>
              </a:rPr>
              <a:t>Continuous Learning &amp; Feedback Loop</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Use user feedback to refine response accuracy and update medical databases regularly.</a:t>
            </a:r>
            <a:endParaRPr lang="en-US" b="1" dirty="0">
              <a:latin typeface="Arial" panose="020B0604020202020204" pitchFamily="34" charset="0"/>
              <a:cs typeface="Arial" panose="020B0604020202020204" pitchFamily="34" charset="0"/>
            </a:endParaRP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4" name="Rectangle 2">
            <a:extLst>
              <a:ext uri="{FF2B5EF4-FFF2-40B4-BE49-F238E27FC236}">
                <a16:creationId xmlns:a16="http://schemas.microsoft.com/office/drawing/2014/main" id="{97FD1702-28FD-CE60-435D-44A8AFEBA344}"/>
              </a:ext>
            </a:extLst>
          </p:cNvPr>
          <p:cNvSpPr>
            <a:spLocks noGrp="1" noChangeArrowheads="1"/>
          </p:cNvSpPr>
          <p:nvPr>
            <p:ph idx="1"/>
          </p:nvPr>
        </p:nvSpPr>
        <p:spPr bwMode="auto">
          <a:xfrm>
            <a:off x="581192" y="2761525"/>
            <a:ext cx="7441974"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WHO</a:t>
            </a:r>
            <a:r>
              <a:rPr kumimoji="0" lang="en-US" altLang="en-US" sz="1800" b="0" i="0" u="none" strike="noStrike" cap="none" normalizeH="0" baseline="0" dirty="0">
                <a:ln>
                  <a:noFill/>
                </a:ln>
                <a:solidFill>
                  <a:schemeClr val="tx1"/>
                </a:solidFill>
                <a:effectLst/>
                <a:latin typeface="Arial" panose="020B0604020202020204" pitchFamily="34" charset="0"/>
              </a:rPr>
              <a:t> – </a:t>
            </a:r>
            <a:r>
              <a:rPr kumimoji="0" lang="en-US" altLang="en-US" sz="1800" b="0" i="0" u="none" strike="noStrike" cap="none" normalizeH="0" baseline="0" dirty="0">
                <a:ln>
                  <a:noFill/>
                </a:ln>
                <a:solidFill>
                  <a:schemeClr val="tx1"/>
                </a:solidFill>
                <a:effectLst/>
                <a:latin typeface="Arial" panose="020B0604020202020204" pitchFamily="34" charset="0"/>
                <a:hlinkClick r:id="rId2"/>
              </a:rPr>
              <a:t>https://www.who.int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1" u="none" strike="noStrike" cap="none" normalizeH="0" baseline="0" dirty="0">
                <a:ln>
                  <a:noFill/>
                </a:ln>
                <a:solidFill>
                  <a:schemeClr val="tx1"/>
                </a:solidFill>
                <a:effectLst/>
                <a:latin typeface="Arial" panose="020B0604020202020204" pitchFamily="34" charset="0"/>
              </a:rPr>
              <a:t>(Medical guidelines &amp; symptom info)</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CDC</a:t>
            </a:r>
            <a:r>
              <a:rPr kumimoji="0" lang="en-US" altLang="en-US" sz="1800" b="0" i="0" u="none" strike="noStrike" cap="none" normalizeH="0" baseline="0" dirty="0">
                <a:ln>
                  <a:noFill/>
                </a:ln>
                <a:solidFill>
                  <a:schemeClr val="tx1"/>
                </a:solidFill>
                <a:effectLst/>
                <a:latin typeface="Arial" panose="020B0604020202020204" pitchFamily="34" charset="0"/>
              </a:rPr>
              <a:t> – </a:t>
            </a:r>
            <a:r>
              <a:rPr kumimoji="0" lang="en-US" altLang="en-US" sz="1800" b="0" i="0" u="none" strike="noStrike" cap="none" normalizeH="0" baseline="0" dirty="0">
                <a:ln>
                  <a:noFill/>
                </a:ln>
                <a:solidFill>
                  <a:schemeClr val="tx1"/>
                </a:solidFill>
                <a:effectLst/>
                <a:latin typeface="Arial" panose="020B0604020202020204" pitchFamily="34" charset="0"/>
                <a:hlinkClick r:id="rId3"/>
              </a:rPr>
              <a:t>https://www.cdc.gov</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1" u="none" strike="noStrike" cap="none" normalizeH="0" baseline="0" dirty="0">
                <a:ln>
                  <a:noFill/>
                </a:ln>
                <a:solidFill>
                  <a:schemeClr val="tx1"/>
                </a:solidFill>
                <a:effectLst/>
                <a:latin typeface="Arial" panose="020B0604020202020204" pitchFamily="34" charset="0"/>
              </a:rPr>
              <a:t>(Disease symptoms &amp; care advice)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IBM Watson Assistant</a:t>
            </a:r>
            <a:r>
              <a:rPr kumimoji="0" lang="en-US" altLang="en-US" sz="1800" b="0" i="0" u="none" strike="noStrike" cap="none" normalizeH="0" baseline="0" dirty="0">
                <a:ln>
                  <a:noFill/>
                </a:ln>
                <a:solidFill>
                  <a:schemeClr val="tx1"/>
                </a:solidFill>
                <a:effectLst/>
                <a:latin typeface="Arial" panose="020B0604020202020204" pitchFamily="34" charset="0"/>
              </a:rPr>
              <a:t> – https://www.ibm.com/cloud/watson-assistant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1" u="none" strike="noStrike" cap="none" normalizeH="0" baseline="0" dirty="0">
                <a:ln>
                  <a:noFill/>
                </a:ln>
                <a:solidFill>
                  <a:schemeClr val="tx1"/>
                </a:solidFill>
                <a:effectLst/>
                <a:latin typeface="Arial" panose="020B0604020202020204" pitchFamily="34" charset="0"/>
              </a:rPr>
              <a:t>(Cloud-based AI service used)</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Picture 4">
            <a:extLst>
              <a:ext uri="{FF2B5EF4-FFF2-40B4-BE49-F238E27FC236}">
                <a16:creationId xmlns:a16="http://schemas.microsoft.com/office/drawing/2014/main" id="{2C0467EC-E8DB-0B65-E177-7ADD8BB762F1}"/>
              </a:ext>
            </a:extLst>
          </p:cNvPr>
          <p:cNvPicPr>
            <a:picLocks noChangeAspect="1"/>
          </p:cNvPicPr>
          <p:nvPr/>
        </p:nvPicPr>
        <p:blipFill>
          <a:blip r:embed="rId2"/>
          <a:stretch>
            <a:fillRect/>
          </a:stretch>
        </p:blipFill>
        <p:spPr>
          <a:xfrm>
            <a:off x="763570" y="1302026"/>
            <a:ext cx="10321097" cy="4938518"/>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7A16522E-2203-FDA7-040F-F20095F21759}"/>
              </a:ext>
            </a:extLst>
          </p:cNvPr>
          <p:cNvPicPr>
            <a:picLocks noGrp="1" noChangeAspect="1"/>
          </p:cNvPicPr>
          <p:nvPr>
            <p:ph idx="1"/>
          </p:nvPr>
        </p:nvPicPr>
        <p:blipFill>
          <a:blip r:embed="rId2"/>
          <a:stretch>
            <a:fillRect/>
          </a:stretch>
        </p:blipFill>
        <p:spPr>
          <a:xfrm>
            <a:off x="1859280" y="1301750"/>
            <a:ext cx="8351520" cy="4673600"/>
          </a:xfrm>
        </p:spPr>
      </p:pic>
    </p:spTree>
    <p:extLst>
      <p:ext uri="{BB962C8B-B14F-4D97-AF65-F5344CB8AC3E}">
        <p14:creationId xmlns:p14="http://schemas.microsoft.com/office/powerpoint/2010/main" val="4128710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0E647984-0B6A-28C0-D00B-934165FE5999}"/>
              </a:ext>
            </a:extLst>
          </p:cNvPr>
          <p:cNvPicPr>
            <a:picLocks noGrp="1" noChangeAspect="1"/>
          </p:cNvPicPr>
          <p:nvPr>
            <p:ph idx="1"/>
          </p:nvPr>
        </p:nvPicPr>
        <p:blipFill>
          <a:blip r:embed="rId2"/>
          <a:stretch>
            <a:fillRect/>
          </a:stretch>
        </p:blipFill>
        <p:spPr>
          <a:xfrm>
            <a:off x="2065020" y="1301750"/>
            <a:ext cx="7978139" cy="4673600"/>
          </a:xfrm>
        </p:spPr>
      </p:pic>
    </p:spTree>
    <p:extLst>
      <p:ext uri="{BB962C8B-B14F-4D97-AF65-F5344CB8AC3E}">
        <p14:creationId xmlns:p14="http://schemas.microsoft.com/office/powerpoint/2010/main" val="21718527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536568"/>
            <a:ext cx="11029615" cy="4374387"/>
          </a:xfrm>
        </p:spPr>
        <p:txBody>
          <a:bodyPr>
            <a:normAutofit lnSpcReduction="10000"/>
          </a:bodyPr>
          <a:lstStyle/>
          <a:p>
            <a:pPr marL="0" indent="0">
              <a:buNone/>
            </a:pPr>
            <a:r>
              <a:rPr lang="en-US" sz="2600" dirty="0">
                <a:latin typeface="Bahnschrift SemiLight SemiConde" panose="020B0502040204020203" pitchFamily="34" charset="0"/>
              </a:rPr>
              <a:t>Inaccurate self-diagnosis and delayed medical attention are growing concerns, especially with the widespread use of unverified online health information. Many individuals rely on general internet searches to understand their symptoms, leading to misinformation, panic, or neglect. Additionally, access to reliable medical guidance in regional languages remains limited, especially in underserved communities. There is a pressing need for an intelligent, multilingual AI system that can accurately interpret user-described symptoms in natural language, retrieve verified medical knowledge, and offer educational, non-diagnostic guidance. The solution must empower users to make informed health decisions while minimizing the risks of misdiagnosis and promoting timely medical consultation.</a:t>
            </a:r>
          </a:p>
          <a:p>
            <a:pPr marL="305435" indent="-305435"/>
            <a:endParaRPr lang="en-IN" dirty="0">
              <a:latin typeface="Bahnschrift SemiLight SemiConde" panose="020B0502040204020203"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500" dirty="0"/>
              <a:t>To address the challenges of health misinformation, delayed diagnosis, and lack of accessible health support, I propose developing an </a:t>
            </a:r>
            <a:r>
              <a:rPr lang="en-US" sz="1500" b="1" dirty="0"/>
              <a:t>AI-powered Agentic Health Symptom Checker</a:t>
            </a:r>
            <a:r>
              <a:rPr lang="en-US" sz="1500" dirty="0"/>
              <a:t>. This intelligent assistant will allow users to input their symptoms using natural language (e.g., “I have a headache and sore throat”) and receive trustworthy, informative responses</a:t>
            </a:r>
            <a:r>
              <a:rPr lang="en-US" sz="1200" dirty="0"/>
              <a:t>.</a:t>
            </a:r>
          </a:p>
          <a:p>
            <a:r>
              <a:rPr lang="en-US" b="1" dirty="0"/>
              <a:t>Core Features:</a:t>
            </a:r>
          </a:p>
          <a:p>
            <a:r>
              <a:rPr lang="en-US" sz="1300" b="1" dirty="0"/>
              <a:t>Natural Language Symptom Analysis</a:t>
            </a:r>
            <a:br>
              <a:rPr lang="en-US" sz="1300" dirty="0"/>
            </a:br>
            <a:r>
              <a:rPr lang="en-US" sz="1300" dirty="0"/>
              <a:t>The AI agent will use advanced NLP techniques to understand symptoms described in everyday language across multiple languages and dialects.</a:t>
            </a:r>
          </a:p>
          <a:p>
            <a:r>
              <a:rPr lang="en-US" sz="1300" b="1" dirty="0"/>
              <a:t>Medical Knowledge Integration</a:t>
            </a:r>
            <a:br>
              <a:rPr lang="en-US" sz="1300" dirty="0"/>
            </a:br>
            <a:r>
              <a:rPr lang="en-US" sz="1300" dirty="0"/>
              <a:t>It will retrieve and synthesize data from trusted sources such as WHO, CDC, national health portals, and peer-reviewed journals, ensuring medically accurate and up-to-date information.</a:t>
            </a:r>
          </a:p>
          <a:p>
            <a:r>
              <a:rPr lang="en-US" sz="1300" b="1" dirty="0"/>
              <a:t>Personalized Health Guidance: </a:t>
            </a:r>
            <a:r>
              <a:rPr lang="en-US" sz="1300" dirty="0"/>
              <a:t>Based on symptom analysis, the agent will provide:</a:t>
            </a:r>
          </a:p>
          <a:p>
            <a:pPr lvl="1"/>
            <a:r>
              <a:rPr lang="en-US" sz="1300" dirty="0"/>
              <a:t>Probable conditions (not diagnoses)</a:t>
            </a:r>
          </a:p>
          <a:p>
            <a:pPr lvl="1"/>
            <a:r>
              <a:rPr lang="en-US" sz="1300" dirty="0"/>
              <a:t>Urgency level (mild, moderate, or severe)</a:t>
            </a:r>
          </a:p>
          <a:p>
            <a:pPr lvl="1"/>
            <a:r>
              <a:rPr lang="en-US" sz="1300" dirty="0"/>
              <a:t>Self-care/home remedy suggestions</a:t>
            </a:r>
          </a:p>
          <a:p>
            <a:pPr lvl="1"/>
            <a:r>
              <a:rPr lang="en-US" sz="1300" dirty="0"/>
              <a:t>Recommendations on when to seek professional help.</a:t>
            </a:r>
            <a:endParaRPr lang="en-US" sz="1300" b="1" dirty="0"/>
          </a:p>
          <a:p>
            <a:r>
              <a:rPr lang="en-US" sz="1300" b="1" dirty="0"/>
              <a:t>Ethical &amp; Educational Focus</a:t>
            </a:r>
            <a:br>
              <a:rPr lang="en-US" sz="1300" dirty="0"/>
            </a:br>
            <a:r>
              <a:rPr lang="en-US" sz="1300" dirty="0"/>
              <a:t>To avoid self-diagnosis risks, the AI will focus on educating users, promoting preventive care, and encouraging timely consultations with certified healthcare professionals.</a:t>
            </a:r>
            <a:endParaRPr lang="en-IN" sz="13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7" name="Content Placeholder 6">
            <a:extLst>
              <a:ext uri="{FF2B5EF4-FFF2-40B4-BE49-F238E27FC236}">
                <a16:creationId xmlns:a16="http://schemas.microsoft.com/office/drawing/2014/main" id="{1F44D095-FACF-3CAF-4D25-76D9EB0B5220}"/>
              </a:ext>
            </a:extLst>
          </p:cNvPr>
          <p:cNvSpPr>
            <a:spLocks noGrp="1"/>
          </p:cNvSpPr>
          <p:nvPr>
            <p:ph idx="1"/>
          </p:nvPr>
        </p:nvSpPr>
        <p:spPr/>
        <p:txBody>
          <a:bodyPr/>
          <a:lstStyle/>
          <a:p>
            <a:pPr marL="0" indent="0">
              <a:buNone/>
            </a:pPr>
            <a:r>
              <a:rPr lang="en-IN" sz="1900" b="1" dirty="0"/>
              <a:t>System Requirements:</a:t>
            </a:r>
          </a:p>
          <a:p>
            <a:r>
              <a:rPr lang="en-IN" b="1" dirty="0"/>
              <a:t>Platform</a:t>
            </a:r>
            <a:r>
              <a:rPr lang="en-IN" dirty="0"/>
              <a:t>: IBM Cloud (Watsonx.ai, Watson Assistant)</a:t>
            </a:r>
          </a:p>
          <a:p>
            <a:r>
              <a:rPr lang="en-IN" b="1" dirty="0"/>
              <a:t>Local</a:t>
            </a:r>
            <a:r>
              <a:rPr lang="en-IN" dirty="0"/>
              <a:t>: Python 3.9+, VS Code (optional), stable internet</a:t>
            </a:r>
          </a:p>
          <a:p>
            <a:pPr marL="0" indent="0">
              <a:buNone/>
            </a:pPr>
            <a:endParaRPr lang="en-IN" b="1" dirty="0"/>
          </a:p>
          <a:p>
            <a:pPr marL="0" indent="0">
              <a:buNone/>
            </a:pPr>
            <a:r>
              <a:rPr lang="en-IN" sz="1900" b="1" dirty="0"/>
              <a:t>Libraries &amp; Services:</a:t>
            </a:r>
          </a:p>
          <a:p>
            <a:r>
              <a:rPr lang="en-IN" b="1" dirty="0"/>
              <a:t>IBM Cloud Services</a:t>
            </a:r>
          </a:p>
          <a:p>
            <a:r>
              <a:rPr lang="en-IN" b="1" dirty="0"/>
              <a:t>Watson Assistant</a:t>
            </a:r>
            <a:r>
              <a:rPr lang="en-IN" dirty="0"/>
              <a:t> – For building the conversational AI interface</a:t>
            </a:r>
          </a:p>
          <a:p>
            <a:r>
              <a:rPr lang="en-IN" b="1" dirty="0"/>
              <a:t>Watsonx.ai / Watson NLP</a:t>
            </a:r>
            <a:r>
              <a:rPr lang="en-IN" dirty="0"/>
              <a:t> – To understand and analyse user symptoms</a:t>
            </a:r>
          </a:p>
          <a:p>
            <a:r>
              <a:rPr lang="en-IN" b="1" dirty="0"/>
              <a:t>IBM Knowledge Studio</a:t>
            </a:r>
            <a:r>
              <a:rPr lang="en-IN" dirty="0"/>
              <a:t> – (Optional) for custom entity extraction (e.g., symptom terms)</a:t>
            </a:r>
          </a:p>
          <a:p>
            <a:pPr marL="0" indent="0">
              <a:buNone/>
            </a:pPr>
            <a:endParaRPr lang="en-IN" dirty="0"/>
          </a:p>
          <a:p>
            <a:endParaRPr lang="en-IN" dirty="0"/>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62500" lnSpcReduction="20000"/>
          </a:bodyPr>
          <a:lstStyle/>
          <a:p>
            <a:pPr marL="0" indent="0">
              <a:buNone/>
            </a:pPr>
            <a:endParaRPr lang="en-US" b="1" dirty="0"/>
          </a:p>
          <a:p>
            <a:r>
              <a:rPr lang="en-US" b="1" dirty="0"/>
              <a:t>User Input (Natural Language)</a:t>
            </a:r>
            <a:endParaRPr lang="en-US" dirty="0"/>
          </a:p>
          <a:p>
            <a:pPr lvl="1"/>
            <a:r>
              <a:rPr lang="en-US" dirty="0"/>
              <a:t>User enters symptoms (e.g., </a:t>
            </a:r>
            <a:r>
              <a:rPr lang="en-US" i="1" dirty="0"/>
              <a:t>“I have a sore throat and fever”</a:t>
            </a:r>
            <a:r>
              <a:rPr lang="en-US" dirty="0"/>
              <a:t>) via Watson Assistant.</a:t>
            </a:r>
          </a:p>
          <a:p>
            <a:r>
              <a:rPr lang="en-US" b="1" dirty="0"/>
              <a:t>Symptom Extraction</a:t>
            </a:r>
            <a:endParaRPr lang="en-US" dirty="0"/>
          </a:p>
          <a:p>
            <a:pPr lvl="1"/>
            <a:r>
              <a:rPr lang="en-US" dirty="0"/>
              <a:t>Use </a:t>
            </a:r>
            <a:r>
              <a:rPr lang="en-US" b="1" dirty="0"/>
              <a:t>Watson NLP</a:t>
            </a:r>
            <a:r>
              <a:rPr lang="en-US" dirty="0"/>
              <a:t> or </a:t>
            </a:r>
            <a:r>
              <a:rPr lang="en-US" b="1" dirty="0"/>
              <a:t>IBM Knowledge Studio</a:t>
            </a:r>
            <a:r>
              <a:rPr lang="en-US" dirty="0"/>
              <a:t> to extract key symptom entities (e.g., </a:t>
            </a:r>
            <a:r>
              <a:rPr lang="en-US" i="1" dirty="0"/>
              <a:t>sore throat</a:t>
            </a:r>
            <a:r>
              <a:rPr lang="en-US" dirty="0"/>
              <a:t>, </a:t>
            </a:r>
            <a:r>
              <a:rPr lang="en-US" i="1" dirty="0"/>
              <a:t>fever</a:t>
            </a:r>
            <a:r>
              <a:rPr lang="en-US" dirty="0"/>
              <a:t>).</a:t>
            </a:r>
          </a:p>
          <a:p>
            <a:r>
              <a:rPr lang="en-US" b="1" dirty="0"/>
              <a:t>Symptom Normalization</a:t>
            </a:r>
            <a:endParaRPr lang="en-US" dirty="0"/>
          </a:p>
          <a:p>
            <a:pPr lvl="1"/>
            <a:r>
              <a:rPr lang="en-US" dirty="0"/>
              <a:t>Map extracted symptoms to standardized medical terms (e.g., using ICD-10 or SNOMED mappings).</a:t>
            </a:r>
          </a:p>
          <a:p>
            <a:r>
              <a:rPr lang="en-US" b="1" dirty="0"/>
              <a:t>Knowledge Retrieval</a:t>
            </a:r>
            <a:endParaRPr lang="en-US" dirty="0"/>
          </a:p>
          <a:p>
            <a:pPr lvl="1"/>
            <a:r>
              <a:rPr lang="en-US" dirty="0"/>
              <a:t>Use custom pipeline to search trusted sources (WHO, CDC) for possible causes and care suggestions.</a:t>
            </a:r>
          </a:p>
          <a:p>
            <a:r>
              <a:rPr lang="en-US" b="1" dirty="0"/>
              <a:t>Contextual Analysis</a:t>
            </a:r>
            <a:endParaRPr lang="en-US" dirty="0"/>
          </a:p>
          <a:p>
            <a:pPr lvl="1"/>
            <a:r>
              <a:rPr lang="en-US" dirty="0"/>
              <a:t>Based on symptom combinations, age (if provided), and urgency patterns:</a:t>
            </a:r>
          </a:p>
          <a:p>
            <a:pPr lvl="2"/>
            <a:r>
              <a:rPr lang="en-US" dirty="0"/>
              <a:t>Suggest </a:t>
            </a:r>
            <a:r>
              <a:rPr lang="en-US" i="1" dirty="0"/>
              <a:t>possible conditions</a:t>
            </a:r>
            <a:r>
              <a:rPr lang="en-US" dirty="0"/>
              <a:t> (non-diagnostic)</a:t>
            </a:r>
          </a:p>
          <a:p>
            <a:pPr lvl="2"/>
            <a:r>
              <a:rPr lang="en-US" dirty="0"/>
              <a:t>Determine </a:t>
            </a:r>
            <a:r>
              <a:rPr lang="en-US" i="1" dirty="0"/>
              <a:t>urgency level</a:t>
            </a:r>
            <a:r>
              <a:rPr lang="en-US" dirty="0"/>
              <a:t> (self-care vs. consult)</a:t>
            </a:r>
          </a:p>
          <a:p>
            <a:pPr lvl="2"/>
            <a:r>
              <a:rPr lang="en-US" dirty="0"/>
              <a:t>Recommend </a:t>
            </a:r>
            <a:r>
              <a:rPr lang="en-US" i="1" dirty="0"/>
              <a:t>home remedies</a:t>
            </a:r>
            <a:r>
              <a:rPr lang="en-US" dirty="0"/>
              <a:t> or </a:t>
            </a:r>
            <a:r>
              <a:rPr lang="en-US" i="1" dirty="0"/>
              <a:t>when to see a doctor</a:t>
            </a:r>
            <a:endParaRPr lang="en-US" dirty="0"/>
          </a:p>
          <a:p>
            <a:r>
              <a:rPr lang="en-US" b="1" dirty="0"/>
              <a:t>Response Generation</a:t>
            </a:r>
            <a:endParaRPr lang="en-US" dirty="0"/>
          </a:p>
          <a:p>
            <a:pPr lvl="1"/>
            <a:r>
              <a:rPr lang="en-US" dirty="0"/>
              <a:t>Watson Assistant formulates an easy-to-understand reply with:</a:t>
            </a:r>
          </a:p>
          <a:p>
            <a:pPr lvl="2"/>
            <a:r>
              <a:rPr lang="en-US" dirty="0"/>
              <a:t>Probable causes</a:t>
            </a:r>
          </a:p>
          <a:p>
            <a:pPr lvl="2"/>
            <a:r>
              <a:rPr lang="en-US" dirty="0"/>
              <a:t>Risk level</a:t>
            </a:r>
          </a:p>
          <a:p>
            <a:pPr lvl="2"/>
            <a:r>
              <a:rPr lang="en-US" dirty="0"/>
              <a:t>Educational content</a:t>
            </a:r>
          </a:p>
          <a:p>
            <a:pPr lvl="2"/>
            <a:r>
              <a:rPr lang="en-US" dirty="0"/>
              <a:t>Referral or next steps</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4" name="Content Placeholder 3">
            <a:extLst>
              <a:ext uri="{FF2B5EF4-FFF2-40B4-BE49-F238E27FC236}">
                <a16:creationId xmlns:a16="http://schemas.microsoft.com/office/drawing/2014/main" id="{49312F20-F517-3E01-3ACD-72F06078B183}"/>
              </a:ext>
            </a:extLst>
          </p:cNvPr>
          <p:cNvPicPr>
            <a:picLocks noGrp="1" noChangeAspect="1"/>
          </p:cNvPicPr>
          <p:nvPr>
            <p:ph idx="1"/>
          </p:nvPr>
        </p:nvPicPr>
        <p:blipFill>
          <a:blip r:embed="rId2"/>
          <a:stretch>
            <a:fillRect/>
          </a:stretch>
        </p:blipFill>
        <p:spPr>
          <a:xfrm>
            <a:off x="1554850" y="1301750"/>
            <a:ext cx="9082300" cy="46736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D869786-6E14-5471-811B-AB092BB26E6C}"/>
              </a:ext>
            </a:extLst>
          </p:cNvPr>
          <p:cNvPicPr>
            <a:picLocks noGrp="1" noChangeAspect="1"/>
          </p:cNvPicPr>
          <p:nvPr>
            <p:ph idx="1"/>
          </p:nvPr>
        </p:nvPicPr>
        <p:blipFill>
          <a:blip r:embed="rId2"/>
          <a:stretch>
            <a:fillRect/>
          </a:stretch>
        </p:blipFill>
        <p:spPr>
          <a:xfrm>
            <a:off x="1446615" y="1301750"/>
            <a:ext cx="9298769" cy="4673600"/>
          </a:xfrm>
        </p:spPr>
      </p:pic>
    </p:spTree>
    <p:extLst>
      <p:ext uri="{BB962C8B-B14F-4D97-AF65-F5344CB8AC3E}">
        <p14:creationId xmlns:p14="http://schemas.microsoft.com/office/powerpoint/2010/main" val="2255492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4466255-4884-40A5-B6A7-0269605862D9}"/>
              </a:ext>
            </a:extLst>
          </p:cNvPr>
          <p:cNvPicPr>
            <a:picLocks noGrp="1" noChangeAspect="1"/>
          </p:cNvPicPr>
          <p:nvPr>
            <p:ph idx="1"/>
          </p:nvPr>
        </p:nvPicPr>
        <p:blipFill>
          <a:blip r:embed="rId2"/>
          <a:stretch>
            <a:fillRect/>
          </a:stretch>
        </p:blipFill>
        <p:spPr>
          <a:xfrm>
            <a:off x="1508417" y="1301750"/>
            <a:ext cx="9175166" cy="4673600"/>
          </a:xfrm>
        </p:spPr>
      </p:pic>
    </p:spTree>
    <p:extLst>
      <p:ext uri="{BB962C8B-B14F-4D97-AF65-F5344CB8AC3E}">
        <p14:creationId xmlns:p14="http://schemas.microsoft.com/office/powerpoint/2010/main" val="3359682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46</TotalTime>
  <Words>872</Words>
  <Application>Microsoft Office PowerPoint</Application>
  <PresentationFormat>Widescreen</PresentationFormat>
  <Paragraphs>83</Paragraphs>
  <Slides>19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Bahnschrift SemiLight SemiConde</vt:lpstr>
      <vt:lpstr>Calibri</vt:lpstr>
      <vt:lpstr>Calibri Light</vt:lpstr>
      <vt:lpstr>Franklin Gothic Book</vt:lpstr>
      <vt:lpstr>Franklin Gothic Demi</vt:lpstr>
      <vt:lpstr>Wingdings 2</vt:lpstr>
      <vt:lpstr>DividendVTI</vt:lpstr>
      <vt:lpstr>AGENTIC AI HEALTH SYMPTOM CHECKER</vt:lpstr>
      <vt:lpstr>OUTLINE</vt:lpstr>
      <vt:lpstr>Problem Statement</vt:lpstr>
      <vt:lpstr>Proposed Solution</vt:lpstr>
      <vt:lpstr>System  Approach</vt:lpstr>
      <vt:lpstr>Algorithm &amp; Deployment</vt:lpstr>
      <vt:lpstr>Result</vt:lpstr>
      <vt:lpstr>PowerPoint Presentation</vt:lpstr>
      <vt:lpstr>PowerPoint Presentation</vt:lpstr>
      <vt:lpstr>PowerPoint Presentation</vt:lpstr>
      <vt:lpstr>PowerPoint Presentation</vt:lpstr>
      <vt:lpstr>PowerPoint Presentation</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 panigrahi</cp:lastModifiedBy>
  <cp:revision>26</cp:revision>
  <dcterms:created xsi:type="dcterms:W3CDTF">2021-05-26T16:50:10Z</dcterms:created>
  <dcterms:modified xsi:type="dcterms:W3CDTF">2025-08-04T06:27:21Z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