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9" r:id="rId4"/>
    <p:sldId id="323" r:id="rId5"/>
    <p:sldId id="324" r:id="rId6"/>
    <p:sldId id="326" r:id="rId7"/>
    <p:sldId id="327" r:id="rId8"/>
    <p:sldId id="329" r:id="rId9"/>
    <p:sldId id="330" r:id="rId10"/>
    <p:sldId id="333" r:id="rId11"/>
    <p:sldId id="334" r:id="rId12"/>
    <p:sldId id="332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31" r:id="rId21"/>
    <p:sldId id="360" r:id="rId22"/>
    <p:sldId id="346" r:id="rId23"/>
    <p:sldId id="350" r:id="rId24"/>
    <p:sldId id="351" r:id="rId25"/>
    <p:sldId id="352" r:id="rId26"/>
    <p:sldId id="353" r:id="rId27"/>
    <p:sldId id="348" r:id="rId28"/>
    <p:sldId id="349" r:id="rId29"/>
    <p:sldId id="362" r:id="rId30"/>
    <p:sldId id="364" r:id="rId31"/>
    <p:sldId id="363" r:id="rId32"/>
    <p:sldId id="365" r:id="rId33"/>
    <p:sldId id="367" r:id="rId34"/>
    <p:sldId id="368" r:id="rId35"/>
    <p:sldId id="369" r:id="rId36"/>
    <p:sldId id="371" r:id="rId37"/>
    <p:sldId id="370" r:id="rId38"/>
    <p:sldId id="366" r:id="rId39"/>
    <p:sldId id="258" r:id="rId40"/>
    <p:sldId id="320" r:id="rId4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3648" autoAdjust="0"/>
  </p:normalViewPr>
  <p:slideViewPr>
    <p:cSldViewPr>
      <p:cViewPr varScale="1">
        <p:scale>
          <a:sx n="67" d="100"/>
          <a:sy n="67" d="100"/>
        </p:scale>
        <p:origin x="13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FCB5D-5059-4E82-ADA0-F0D440627FA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E79B28-14A7-438B-813A-42AB6D57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https://developer.chrome.com/extensions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https://git-scm.com/book/en/v1/Git-Branching-What-a-Branch-Is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https://git-scm.com/book/en/v2/Git-Branching-Remote-Branches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https://git-scm.com/book/en/v2/Git-Branching-Remote-Branches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https://git-scm.com/book/en/v2/Git-Branching-Remote-Branches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A3-9635-40AC-9A47-1BC487F99B17}" type="datetime1">
              <a:rPr lang="en-US" smtClean="0"/>
              <a:t>8/19/2019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751943"/>
            <a:ext cx="1676400" cy="167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DC46-751C-45EE-B359-9452DFFC97A7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336F-DF3C-484E-A395-46A0F5D3E75D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46A-EEF2-4447-9B63-1093335E8C99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D853-D038-4437-A44B-F9A62230FD67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A15-0AEA-414D-B8C4-1BDB4ADADE26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C455-B316-46E1-9177-65E7B5092787}" type="datetime1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7B87-9DDA-4C83-87EB-A70914510CE4}" type="datetime1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FE-99D8-4404-ACB1-96E182B1B3AF}" type="datetime1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2626-DAAA-4698-8AE0-049B0910E261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D87A-4935-48EB-801E-8F07608ABF72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533F8-9967-4694-8626-38678EC1828B}" type="datetime1">
              <a:rPr lang="en-US" smtClean="0"/>
              <a:t>8/19/2019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By learninginurdu.pk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gui/window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s://git-scm.com/book/en/v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-Saurav Srivastav</a:t>
            </a:r>
          </a:p>
        </p:txBody>
      </p:sp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Remove latest Commit from Tree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--hard HEAD^</a:t>
            </a:r>
          </a:p>
          <a:p>
            <a:r>
              <a:rPr lang="en-US" dirty="0"/>
              <a:t>Move a file from “Staging” to untracked/working directory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HEAD &lt;file&gt;</a:t>
            </a:r>
          </a:p>
          <a:p>
            <a:r>
              <a:rPr lang="en-US" dirty="0"/>
              <a:t>To discard changes in working directory (Undo)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--&lt;file&gt; </a:t>
            </a:r>
          </a:p>
          <a:p>
            <a:r>
              <a:rPr lang="en-US" dirty="0"/>
              <a:t>Show detail of a commit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show &lt;commit&gt;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show &lt;commit&gt; --stat</a:t>
            </a:r>
          </a:p>
          <a:p>
            <a:r>
              <a:rPr lang="en-US" dirty="0"/>
              <a:t>To ignore different files from tracking</a:t>
            </a:r>
          </a:p>
          <a:p>
            <a:pPr lvl="1"/>
            <a:r>
              <a:rPr lang="en-US" dirty="0"/>
              <a:t>touch .</a:t>
            </a:r>
            <a:r>
              <a:rPr lang="en-US" dirty="0" err="1"/>
              <a:t>gitingore</a:t>
            </a:r>
            <a:endParaRPr lang="en-US" dirty="0"/>
          </a:p>
          <a:p>
            <a:r>
              <a:rPr lang="en-US" dirty="0"/>
              <a:t>Checking current status of repository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/>
              <a:t>Check commit history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log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D:\LearningInUrdu\Git\5V7u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69878"/>
            <a:ext cx="7010400" cy="544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8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you create a Repository, default branch (“</a:t>
            </a:r>
            <a:r>
              <a:rPr lang="en-US" b="1" dirty="0">
                <a:solidFill>
                  <a:srgbClr val="FF0000"/>
                </a:solidFill>
              </a:rPr>
              <a:t>master</a:t>
            </a:r>
            <a:r>
              <a:rPr lang="en-US" dirty="0"/>
              <a:t>”) is created.</a:t>
            </a:r>
          </a:p>
          <a:p>
            <a:pPr lvl="1"/>
            <a:r>
              <a:rPr lang="en-US" dirty="0"/>
              <a:t>A branch is a “</a:t>
            </a:r>
            <a:r>
              <a:rPr lang="en-US" b="1" dirty="0">
                <a:solidFill>
                  <a:srgbClr val="FF0000"/>
                </a:solidFill>
              </a:rPr>
              <a:t>Pointer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A branch refers to the development tree.</a:t>
            </a:r>
          </a:p>
          <a:p>
            <a:pPr lvl="1"/>
            <a:r>
              <a:rPr lang="en-US" dirty="0"/>
              <a:t>You may create many branches</a:t>
            </a:r>
          </a:p>
          <a:p>
            <a:r>
              <a:rPr lang="en-US" dirty="0"/>
              <a:t>A “</a:t>
            </a:r>
            <a:r>
              <a:rPr lang="en-US" b="1" dirty="0">
                <a:solidFill>
                  <a:srgbClr val="FF0000"/>
                </a:solidFill>
              </a:rPr>
              <a:t>commit</a:t>
            </a:r>
            <a:r>
              <a:rPr lang="en-US" dirty="0"/>
              <a:t>” is a node which has a pointer to previous commit/s.</a:t>
            </a:r>
          </a:p>
          <a:p>
            <a:r>
              <a:rPr lang="en-US" dirty="0"/>
              <a:t>When you make a new commit, branch pointer starts pointing to new commit node.</a:t>
            </a:r>
          </a:p>
          <a:p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commit</a:t>
            </a:r>
            <a:r>
              <a:rPr lang="en-US" dirty="0"/>
              <a:t>” node also contains pointers to the changes.</a:t>
            </a:r>
          </a:p>
          <a:p>
            <a:r>
              <a:rPr lang="en-US" b="1" dirty="0">
                <a:solidFill>
                  <a:srgbClr val="FF0000"/>
                </a:solidFill>
              </a:rPr>
              <a:t>HEAD</a:t>
            </a:r>
            <a:r>
              <a:rPr lang="en-US" dirty="0"/>
              <a:t> is a pointer which points to active branch.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commits with master branch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2" descr="https://git-scm.com/figures/18333fig0303-t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5796588" cy="29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4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new branch “testing” is created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2" descr="https://git-scm.com/figures/18333fig03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638644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25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branch is “master”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 descr="https://git-scm.com/figures/18333fig03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546919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73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branch is “testing”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 descr="https://git-scm.com/figures/18333fig03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5539522" cy="438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3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new commit is made to “Active” branch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218" name="Picture 2" descr="https://git-scm.com/figures/18333fig0307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943600" cy="341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7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“master” is now active branch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266" name="Picture 2" descr="https://git-scm.com/figures/18333fig0308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36" y="1981200"/>
            <a:ext cx="610661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2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new commit is made to “Active” branch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42" name="Picture 2" descr="https://git-scm.com/figures/18333fig0309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82" y="1676400"/>
            <a:ext cx="5791200" cy="44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15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Management</a:t>
            </a:r>
          </a:p>
          <a:p>
            <a:r>
              <a:rPr lang="en-US" dirty="0"/>
              <a:t>Version Control Systems</a:t>
            </a:r>
          </a:p>
          <a:p>
            <a:r>
              <a:rPr lang="en-US" dirty="0"/>
              <a:t>Introduction to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How you work with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Installation of </a:t>
            </a:r>
            <a:r>
              <a:rPr lang="en-US" dirty="0" err="1"/>
              <a:t>git</a:t>
            </a:r>
            <a:r>
              <a:rPr lang="en-US" dirty="0"/>
              <a:t> </a:t>
            </a:r>
          </a:p>
          <a:p>
            <a:r>
              <a:rPr lang="en-US" dirty="0"/>
              <a:t>DEMO of using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DEMO of Branching in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DEMOs of Remote Repositories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Showing all branches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r>
              <a:rPr lang="en-US" dirty="0"/>
              <a:t>Creating a new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&lt;name&gt;</a:t>
            </a:r>
          </a:p>
          <a:p>
            <a:r>
              <a:rPr lang="en-US" dirty="0"/>
              <a:t>Making a branch as current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r>
              <a:rPr lang="en-US" dirty="0"/>
              <a:t>Merge branches with Active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&lt;branch1&gt; &lt;branch2&gt;…</a:t>
            </a:r>
          </a:p>
          <a:p>
            <a:r>
              <a:rPr lang="en-US" dirty="0"/>
              <a:t>Stashing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stash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stash pop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stash drop</a:t>
            </a:r>
          </a:p>
          <a:p>
            <a:r>
              <a:rPr lang="en-US" dirty="0"/>
              <a:t>Creating a file</a:t>
            </a:r>
          </a:p>
          <a:p>
            <a:pPr lvl="1"/>
            <a:r>
              <a:rPr lang="en-US" dirty="0"/>
              <a:t>touch &lt;filename&gt;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GitHub.com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/>
              <a:t>GitHub</a:t>
            </a:r>
            <a:r>
              <a:rPr lang="en-US" dirty="0"/>
              <a:t> is a Web-based </a:t>
            </a:r>
            <a:r>
              <a:rPr lang="en-US" dirty="0" err="1"/>
              <a:t>Git</a:t>
            </a:r>
            <a:r>
              <a:rPr lang="en-US" dirty="0"/>
              <a:t> version control repository hosting service.</a:t>
            </a:r>
          </a:p>
          <a:p>
            <a:r>
              <a:rPr lang="en-US" dirty="0"/>
              <a:t>It also provides many other collaboration features such as bug tracking, features request, task management, wikis etc.</a:t>
            </a:r>
          </a:p>
          <a:p>
            <a:r>
              <a:rPr lang="en-US" dirty="0"/>
              <a:t>Private &amp; Public Repositories</a:t>
            </a:r>
          </a:p>
          <a:p>
            <a:r>
              <a:rPr lang="en-US" dirty="0"/>
              <a:t>Other such hosting services</a:t>
            </a:r>
          </a:p>
          <a:p>
            <a:pPr lvl="1"/>
            <a:r>
              <a:rPr lang="en-US" dirty="0"/>
              <a:t>Bitbucket.com</a:t>
            </a:r>
          </a:p>
          <a:p>
            <a:pPr lvl="1"/>
            <a:r>
              <a:rPr lang="en-US" dirty="0"/>
              <a:t>Gitlab.com</a:t>
            </a:r>
          </a:p>
          <a:p>
            <a:r>
              <a:rPr lang="en-US" dirty="0"/>
              <a:t>You may have your own </a:t>
            </a:r>
            <a:r>
              <a:rPr lang="en-US" dirty="0" err="1"/>
              <a:t>git</a:t>
            </a:r>
            <a:r>
              <a:rPr lang="en-US" dirty="0"/>
              <a:t> Server for repositories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version on server.</a:t>
            </a:r>
          </a:p>
          <a:p>
            <a:r>
              <a:rPr lang="en-US" dirty="0"/>
              <a:t>Quick Workflow: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b="1" dirty="0">
                <a:solidFill>
                  <a:srgbClr val="FF0000"/>
                </a:solidFill>
              </a:rPr>
              <a:t>Step 1</a:t>
            </a:r>
            <a:r>
              <a:rPr lang="en-US" dirty="0"/>
              <a:t>: Clone the repository from Server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b="1" dirty="0">
                <a:solidFill>
                  <a:srgbClr val="FF0000"/>
                </a:solidFill>
              </a:rPr>
              <a:t>Step 2</a:t>
            </a:r>
            <a:r>
              <a:rPr lang="en-US" dirty="0"/>
              <a:t>: Make local commits, create branches (if required) etc.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b="1" dirty="0">
                <a:solidFill>
                  <a:srgbClr val="FF0000"/>
                </a:solidFill>
              </a:rPr>
              <a:t>Step 3</a:t>
            </a:r>
            <a:r>
              <a:rPr lang="en-US" dirty="0"/>
              <a:t>: Pull/Fetch Changes from Server, Merge changes with your local changes (if any)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b="1" dirty="0">
                <a:solidFill>
                  <a:srgbClr val="FF0000"/>
                </a:solidFill>
              </a:rPr>
              <a:t>Step 4</a:t>
            </a:r>
            <a:r>
              <a:rPr lang="en-US" dirty="0"/>
              <a:t>: Push Changes to Remote Repository. 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b="1" dirty="0">
                <a:solidFill>
                  <a:srgbClr val="FF0000"/>
                </a:solidFill>
              </a:rPr>
              <a:t>Step 5</a:t>
            </a:r>
            <a:r>
              <a:rPr lang="en-US" dirty="0"/>
              <a:t>: Repeat from Step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Tracking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Branches on Remote Servers 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 err="1"/>
              <a:t>mybranch</a:t>
            </a:r>
            <a:endParaRPr lang="en-US" dirty="0"/>
          </a:p>
          <a:p>
            <a:r>
              <a:rPr lang="en-US" dirty="0"/>
              <a:t>Remote Branches on Local Repository</a:t>
            </a:r>
          </a:p>
          <a:p>
            <a:pPr lvl="1"/>
            <a:r>
              <a:rPr lang="en-US" dirty="0"/>
              <a:t>origin/master</a:t>
            </a:r>
          </a:p>
          <a:p>
            <a:pPr lvl="1"/>
            <a:r>
              <a:rPr lang="en-US" dirty="0"/>
              <a:t>origin/</a:t>
            </a:r>
            <a:r>
              <a:rPr lang="en-US" dirty="0" err="1"/>
              <a:t>mybranch</a:t>
            </a:r>
            <a:endParaRPr lang="en-US" dirty="0"/>
          </a:p>
          <a:p>
            <a:r>
              <a:rPr lang="en-US" dirty="0"/>
              <a:t>Local Branches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 err="1"/>
              <a:t>mybranch</a:t>
            </a:r>
            <a:endParaRPr lang="en-US" dirty="0"/>
          </a:p>
          <a:p>
            <a:pPr lvl="1"/>
            <a:r>
              <a:rPr lang="en-US" dirty="0"/>
              <a:t>mybranch2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Server and local repositories after cloning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8" name="Picture 4" descr="Server and local repositories after cloning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59058"/>
            <a:ext cx="6934200" cy="500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32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Local and remote work can diverge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 descr="Local and remote work can diverg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98" y="1447800"/>
            <a:ext cx="7896302" cy="48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88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git</a:t>
            </a:r>
            <a:r>
              <a:rPr lang="en-US" sz="3200" dirty="0"/>
              <a:t> fetch</a:t>
            </a:r>
            <a:r>
              <a:rPr lang="en-US" sz="3200" dirty="0">
                <a:effectLst/>
              </a:rPr>
              <a:t> updates your remote references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4" name="Picture 2" descr="`git fetch` updates your remote referenc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51" y="1143000"/>
            <a:ext cx="7620000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08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Repository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Clone a remote repository to local folder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clone</a:t>
            </a:r>
            <a:r>
              <a:rPr lang="en-US" dirty="0"/>
              <a:t> &lt;repository 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It will copy whole repository with all commit history, objects, branches etc.</a:t>
            </a:r>
          </a:p>
          <a:p>
            <a:pPr lvl="1"/>
            <a:r>
              <a:rPr lang="en-US" dirty="0"/>
              <a:t>Name of branches will be “remote/</a:t>
            </a:r>
            <a:r>
              <a:rPr lang="en-US" dirty="0" err="1"/>
              <a:t>branchname</a:t>
            </a:r>
            <a:r>
              <a:rPr lang="en-US" dirty="0"/>
              <a:t>”. Here “remote” is name of your URL. “</a:t>
            </a:r>
            <a:r>
              <a:rPr lang="en-US" b="1" dirty="0"/>
              <a:t>origin</a:t>
            </a:r>
            <a:r>
              <a:rPr lang="en-US" dirty="0"/>
              <a:t>” is default “remote” name. But you can edit it.</a:t>
            </a:r>
          </a:p>
          <a:p>
            <a:r>
              <a:rPr lang="en-US" dirty="0"/>
              <a:t>Get Changes from Server (with merge)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  <a:r>
              <a:rPr lang="en-US" dirty="0"/>
              <a:t> &lt;</a:t>
            </a:r>
            <a:r>
              <a:rPr lang="en-US" dirty="0" err="1"/>
              <a:t>originName</a:t>
            </a:r>
            <a:r>
              <a:rPr lang="en-US" dirty="0"/>
              <a:t>&gt;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r>
              <a:rPr lang="en-US" dirty="0"/>
              <a:t>Get Changes from Server (without merge)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fetch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fetch </a:t>
            </a:r>
            <a:r>
              <a:rPr lang="en-US" dirty="0"/>
              <a:t>&lt;</a:t>
            </a:r>
            <a:r>
              <a:rPr lang="en-US" dirty="0" err="1"/>
              <a:t>originName</a:t>
            </a:r>
            <a:r>
              <a:rPr lang="en-US" dirty="0"/>
              <a:t>&gt;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r>
              <a:rPr lang="en-US" dirty="0"/>
              <a:t>Push changes to server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</a:t>
            </a:r>
            <a:r>
              <a:rPr lang="en-US" dirty="0"/>
              <a:t>&lt;</a:t>
            </a:r>
            <a:r>
              <a:rPr lang="en-US" dirty="0" err="1"/>
              <a:t>originName</a:t>
            </a:r>
            <a:r>
              <a:rPr lang="en-US" dirty="0"/>
              <a:t>&gt;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r>
              <a:rPr lang="en-US" dirty="0"/>
              <a:t>Checkout a branch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/>
              <a:t>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will try to find unique branch name from remote branches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/>
              <a:t>-b &lt;name&gt; &lt;</a:t>
            </a:r>
            <a:r>
              <a:rPr lang="en-US" dirty="0" err="1"/>
              <a:t>remoteURLName</a:t>
            </a:r>
            <a:r>
              <a:rPr lang="en-US" dirty="0"/>
              <a:t>&gt;/&lt;branch&gt;</a:t>
            </a:r>
          </a:p>
          <a:p>
            <a:pPr lvl="2"/>
            <a:r>
              <a:rPr lang="en-US" dirty="0"/>
              <a:t>Will create a local branch against remote branch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new repository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Clone the repository</a:t>
            </a:r>
          </a:p>
          <a:p>
            <a:r>
              <a:rPr lang="en-US" b="1" dirty="0"/>
              <a:t>Case 1</a:t>
            </a:r>
            <a:r>
              <a:rPr lang="en-US" dirty="0"/>
              <a:t>: Local Changes </a:t>
            </a:r>
          </a:p>
          <a:p>
            <a:pPr lvl="1"/>
            <a:r>
              <a:rPr lang="en-US" dirty="0"/>
              <a:t>Make some local commits</a:t>
            </a:r>
          </a:p>
          <a:p>
            <a:pPr lvl="1"/>
            <a:r>
              <a:rPr lang="en-US" dirty="0"/>
              <a:t>Push Changes to Server</a:t>
            </a:r>
          </a:p>
          <a:p>
            <a:pPr lvl="1"/>
            <a:r>
              <a:rPr lang="en-US" dirty="0"/>
              <a:t>Merge will be fast forward (No new commit will be created for merge)</a:t>
            </a:r>
          </a:p>
          <a:p>
            <a:r>
              <a:rPr lang="en-US" b="1" dirty="0"/>
              <a:t>Case 2</a:t>
            </a:r>
            <a:r>
              <a:rPr lang="en-US" dirty="0"/>
              <a:t>: Remote repo is changed after your clone/pull. (No conflict)</a:t>
            </a:r>
          </a:p>
          <a:p>
            <a:pPr lvl="1"/>
            <a:r>
              <a:rPr lang="en-US" dirty="0"/>
              <a:t>Make some local commit</a:t>
            </a:r>
          </a:p>
          <a:p>
            <a:pPr lvl="1"/>
            <a:r>
              <a:rPr lang="en-US" dirty="0"/>
              <a:t>Make some commit on remote repo directly</a:t>
            </a:r>
          </a:p>
          <a:p>
            <a:pPr lvl="1"/>
            <a:r>
              <a:rPr lang="en-US" dirty="0"/>
              <a:t>Try to push your local commits to server. You will have to pull remote changes first. 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75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3</a:t>
            </a:r>
            <a:r>
              <a:rPr lang="en-US" dirty="0"/>
              <a:t>: Remote repo is changed after your clone/pull. (Conflict is occurred)</a:t>
            </a:r>
          </a:p>
          <a:p>
            <a:pPr lvl="1"/>
            <a:r>
              <a:rPr lang="en-US" dirty="0"/>
              <a:t>Make some local commit</a:t>
            </a:r>
          </a:p>
          <a:p>
            <a:pPr lvl="1"/>
            <a:r>
              <a:rPr lang="en-US" dirty="0"/>
              <a:t>Make some commit on remote repo directly</a:t>
            </a:r>
          </a:p>
          <a:p>
            <a:pPr lvl="1"/>
            <a:r>
              <a:rPr lang="en-US" dirty="0"/>
              <a:t>Try to push your local commits to server. You will have to pull remote changes first. </a:t>
            </a:r>
          </a:p>
          <a:p>
            <a:pPr lvl="1"/>
            <a:r>
              <a:rPr lang="en-US" dirty="0"/>
              <a:t>Auto Merge will be failed because of conflicts.</a:t>
            </a:r>
          </a:p>
          <a:p>
            <a:pPr lvl="1"/>
            <a:r>
              <a:rPr lang="en-US" dirty="0"/>
              <a:t>You will resolve conflict manually. Will make a merge commit and PUSH your changes.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all manage different versions of our files e.g. By creating copy of the file/folder and appending timestamp or numbers</a:t>
            </a:r>
          </a:p>
          <a:p>
            <a:pPr lvl="1"/>
            <a:r>
              <a:rPr lang="en-US" dirty="0"/>
              <a:t>In case something goes wrong, we dump the current version and use the last stable version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Takes extra space</a:t>
            </a:r>
          </a:p>
          <a:p>
            <a:pPr lvl="1"/>
            <a:r>
              <a:rPr lang="en-US" dirty="0"/>
              <a:t>Hard to find changes between different versions</a:t>
            </a:r>
          </a:p>
          <a:p>
            <a:pPr lvl="1"/>
            <a:r>
              <a:rPr lang="en-US" dirty="0"/>
              <a:t>Hard to manage/merge changes if multiple people are working on same files/folders on their machines</a:t>
            </a:r>
          </a:p>
          <a:p>
            <a:pPr lvl="1"/>
            <a:r>
              <a:rPr lang="en-US" dirty="0"/>
              <a:t>What about backup?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7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661283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070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branch on Remote</a:t>
            </a:r>
          </a:p>
          <a:p>
            <a:r>
              <a:rPr lang="en-US" dirty="0"/>
              <a:t>Pull Changes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Make a commit &amp; Push</a:t>
            </a:r>
          </a:p>
          <a:p>
            <a:r>
              <a:rPr lang="en-US" dirty="0"/>
              <a:t>Create Local branch</a:t>
            </a:r>
          </a:p>
          <a:p>
            <a:r>
              <a:rPr lang="en-US" dirty="0"/>
              <a:t>Make a commit and push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70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Tools for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https://git-scm.com/download/gui/windows</a:t>
            </a:r>
            <a:endParaRPr lang="en-US" dirty="0"/>
          </a:p>
          <a:p>
            <a:r>
              <a:rPr lang="en-US" dirty="0" err="1"/>
              <a:t>SourceTree</a:t>
            </a:r>
            <a:endParaRPr lang="en-US" dirty="0"/>
          </a:p>
          <a:p>
            <a:r>
              <a:rPr lang="en-US" dirty="0" err="1"/>
              <a:t>GitHubDesktop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TortoiseGit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Git</a:t>
            </a:r>
            <a:r>
              <a:rPr lang="en-US" dirty="0"/>
              <a:t>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6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TortoiseGit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  <a:p>
            <a:pPr lvl="1"/>
            <a:r>
              <a:rPr lang="en-US" dirty="0">
                <a:hlinkClick r:id="rId2"/>
              </a:rPr>
              <a:t>https://tortoisegit.org/download/</a:t>
            </a:r>
            <a:endParaRPr lang="en-US" dirty="0"/>
          </a:p>
          <a:p>
            <a:r>
              <a:rPr lang="en-US" dirty="0"/>
              <a:t>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5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TortoiseGit</a:t>
            </a:r>
            <a:r>
              <a:rPr lang="en-US" dirty="0"/>
              <a:t> – 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Repository</a:t>
            </a:r>
          </a:p>
          <a:p>
            <a:r>
              <a:rPr lang="en-US" dirty="0"/>
              <a:t>Push changes</a:t>
            </a:r>
          </a:p>
          <a:p>
            <a:r>
              <a:rPr lang="en-US" dirty="0"/>
              <a:t>Pull changes</a:t>
            </a:r>
          </a:p>
          <a:p>
            <a:pPr lvl="1"/>
            <a:r>
              <a:rPr lang="en-US" dirty="0"/>
              <a:t>Fast Forward Merge</a:t>
            </a:r>
          </a:p>
          <a:p>
            <a:pPr lvl="1"/>
            <a:r>
              <a:rPr lang="en-US" dirty="0"/>
              <a:t>Merge without conflict case</a:t>
            </a:r>
          </a:p>
          <a:p>
            <a:pPr lvl="1"/>
            <a:r>
              <a:rPr lang="en-US" dirty="0"/>
              <a:t>Merge with conflict case</a:t>
            </a:r>
          </a:p>
          <a:p>
            <a:r>
              <a:rPr lang="en-US" dirty="0"/>
              <a:t>Show Log</a:t>
            </a:r>
          </a:p>
          <a:p>
            <a:r>
              <a:rPr lang="en-US" dirty="0" err="1"/>
              <a:t>Git</a:t>
            </a:r>
            <a:r>
              <a:rPr lang="en-US" dirty="0"/>
              <a:t> Ignore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33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TortoiseGit</a:t>
            </a:r>
            <a:r>
              <a:rPr lang="en-US" dirty="0"/>
              <a:t> – 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Sync dialogue</a:t>
            </a:r>
          </a:p>
          <a:p>
            <a:r>
              <a:rPr lang="en-US" dirty="0"/>
              <a:t>Creating a Branch</a:t>
            </a:r>
          </a:p>
          <a:p>
            <a:r>
              <a:rPr lang="en-US" dirty="0"/>
              <a:t>Checkout a Branch</a:t>
            </a:r>
          </a:p>
          <a:p>
            <a:r>
              <a:rPr lang="en-US" dirty="0"/>
              <a:t>Merging two branches</a:t>
            </a:r>
          </a:p>
          <a:p>
            <a:pPr lvl="1"/>
            <a:r>
              <a:rPr lang="en-US" dirty="0"/>
              <a:t>Change in one branch only</a:t>
            </a:r>
          </a:p>
          <a:p>
            <a:pPr lvl="1"/>
            <a:r>
              <a:rPr lang="en-US" dirty="0"/>
              <a:t>Changes on both branches (without conflict)</a:t>
            </a:r>
          </a:p>
          <a:p>
            <a:pPr lvl="1"/>
            <a:r>
              <a:rPr lang="en-US" dirty="0"/>
              <a:t>Changes on both branches (with a conflict)</a:t>
            </a:r>
          </a:p>
          <a:p>
            <a:r>
              <a:rPr lang="en-US" dirty="0"/>
              <a:t>Remote 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Git</a:t>
            </a:r>
            <a:r>
              <a:rPr lang="en-US" dirty="0"/>
              <a:t> with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Changes</a:t>
            </a:r>
          </a:p>
          <a:p>
            <a:r>
              <a:rPr lang="en-US" dirty="0"/>
              <a:t>Undo Changes</a:t>
            </a:r>
          </a:p>
          <a:p>
            <a:r>
              <a:rPr lang="en-US" dirty="0"/>
              <a:t>Push/Pull/Synch changes</a:t>
            </a:r>
          </a:p>
          <a:p>
            <a:r>
              <a:rPr lang="en-US" dirty="0"/>
              <a:t>Create Branch</a:t>
            </a:r>
          </a:p>
          <a:p>
            <a:r>
              <a:rPr lang="en-US" dirty="0"/>
              <a:t>Merge Branch</a:t>
            </a:r>
          </a:p>
          <a:p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3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Stashing?</a:t>
            </a:r>
          </a:p>
          <a:p>
            <a:r>
              <a:rPr lang="en-US" dirty="0"/>
              <a:t>How do you delete a commit?</a:t>
            </a:r>
          </a:p>
          <a:p>
            <a:r>
              <a:rPr lang="en-US" dirty="0"/>
              <a:t>How do you delete a branch?</a:t>
            </a:r>
          </a:p>
          <a:p>
            <a:r>
              <a:rPr lang="en-US" dirty="0"/>
              <a:t>How do you store your credentials?</a:t>
            </a:r>
          </a:p>
          <a:p>
            <a:r>
              <a:rPr lang="en-US" dirty="0"/>
              <a:t>How do you set your username &amp; email for a repository only?</a:t>
            </a:r>
          </a:p>
          <a:p>
            <a:r>
              <a:rPr lang="en-US" dirty="0"/>
              <a:t>What is detached head?</a:t>
            </a:r>
          </a:p>
          <a:p>
            <a:r>
              <a:rPr lang="en-US" dirty="0"/>
              <a:t>How to checkout a specific commit?</a:t>
            </a:r>
          </a:p>
          <a:p>
            <a:r>
              <a:rPr lang="en-US" dirty="0"/>
              <a:t>What are tags in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83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Remote – Demo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Remote Repository</a:t>
            </a:r>
          </a:p>
          <a:p>
            <a:r>
              <a:rPr lang="en-US" dirty="0"/>
              <a:t>Create Local Repository</a:t>
            </a:r>
          </a:p>
          <a:p>
            <a:r>
              <a:rPr lang="en-US" dirty="0"/>
              <a:t>Add Remote detail in Local repository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remote add </a:t>
            </a:r>
            <a:r>
              <a:rPr lang="en-US" dirty="0" err="1"/>
              <a:t>myorigin</a:t>
            </a:r>
            <a:r>
              <a:rPr lang="en-US" dirty="0"/>
              <a:t> &lt;</a:t>
            </a:r>
            <a:r>
              <a:rPr lang="en-US" dirty="0" err="1"/>
              <a:t>giturl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Note: This doesn’t set </a:t>
            </a:r>
            <a:r>
              <a:rPr lang="en-US" dirty="0">
                <a:solidFill>
                  <a:srgbClr val="FF0000"/>
                </a:solidFill>
              </a:rPr>
              <a:t>branch tracking</a:t>
            </a:r>
            <a:r>
              <a:rPr lang="en-US" dirty="0"/>
              <a:t>.</a:t>
            </a:r>
          </a:p>
          <a:p>
            <a:r>
              <a:rPr lang="en-US" dirty="0"/>
              <a:t>Fetch repository data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fetch </a:t>
            </a:r>
            <a:r>
              <a:rPr lang="en-US" dirty="0" err="1"/>
              <a:t>myorigin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Enable Branch tracking</a:t>
            </a:r>
            <a:r>
              <a:rPr lang="en-US" dirty="0"/>
              <a:t>: Checkout master branch against remote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-b master </a:t>
            </a:r>
            <a:r>
              <a:rPr lang="en-US" dirty="0" err="1"/>
              <a:t>myorigin</a:t>
            </a:r>
            <a:r>
              <a:rPr lang="en-US" dirty="0"/>
              <a:t>/master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master</a:t>
            </a:r>
          </a:p>
          <a:p>
            <a:r>
              <a:rPr lang="en-US" dirty="0"/>
              <a:t>Make some commits</a:t>
            </a:r>
          </a:p>
          <a:p>
            <a:r>
              <a:rPr lang="en-US" dirty="0"/>
              <a:t>Push Changes to 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46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Arial Black" panose="020B0A04020102020204" pitchFamily="34" charset="0"/>
                <a:hlinkClick r:id="rId2"/>
              </a:rPr>
              <a:t>https://git-scm.com/book/en/v1</a:t>
            </a:r>
            <a:endParaRPr lang="en-US" sz="1400" dirty="0">
              <a:latin typeface="Arial Black" panose="020B0A04020102020204" pitchFamily="34" charset="0"/>
            </a:endParaRPr>
          </a:p>
          <a:p>
            <a:r>
              <a:rPr lang="en-US" sz="1400" dirty="0">
                <a:solidFill>
                  <a:schemeClr val="accent5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400" dirty="0"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://learngitbranching.js.org/</a:t>
            </a:r>
            <a:endParaRPr lang="en-US" sz="14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 Control System/Software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 different versions (snapshots) of your content </a:t>
            </a:r>
          </a:p>
          <a:p>
            <a:r>
              <a:rPr lang="en-US" dirty="0"/>
              <a:t>Provide option to see differentials</a:t>
            </a:r>
          </a:p>
          <a:p>
            <a:r>
              <a:rPr lang="en-US" dirty="0"/>
              <a:t>Change Tracking (Who made which change and when)</a:t>
            </a:r>
          </a:p>
          <a:p>
            <a:r>
              <a:rPr lang="en-US" dirty="0"/>
              <a:t>Help you in merging the changes if multiple people are working</a:t>
            </a:r>
          </a:p>
          <a:p>
            <a:r>
              <a:rPr lang="en-US" dirty="0"/>
              <a:t>It may allow you to store all changes + change history on some server. No need to worry if you lose your local content.</a:t>
            </a:r>
          </a:p>
          <a:p>
            <a:r>
              <a:rPr lang="en-US" dirty="0"/>
              <a:t>Other names</a:t>
            </a:r>
          </a:p>
          <a:p>
            <a:pPr lvl="1"/>
            <a:r>
              <a:rPr lang="en-US" dirty="0"/>
              <a:t>Version Management Software</a:t>
            </a:r>
          </a:p>
          <a:p>
            <a:pPr lvl="1"/>
            <a:r>
              <a:rPr lang="en-US" dirty="0"/>
              <a:t>Source Code versioning</a:t>
            </a:r>
          </a:p>
          <a:p>
            <a:pPr lvl="1"/>
            <a:r>
              <a:rPr lang="en-US" dirty="0"/>
              <a:t>Source Control Management (SCM)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21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 Control System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Local</a:t>
            </a:r>
          </a:p>
          <a:p>
            <a:pPr lvl="1"/>
            <a:r>
              <a:rPr lang="en-US" dirty="0"/>
              <a:t>Example: RCS</a:t>
            </a:r>
          </a:p>
          <a:p>
            <a:r>
              <a:rPr lang="en-US" dirty="0"/>
              <a:t>Centralized</a:t>
            </a:r>
          </a:p>
          <a:p>
            <a:pPr lvl="1"/>
            <a:r>
              <a:rPr lang="en-US" dirty="0"/>
              <a:t>A Server – Client Model</a:t>
            </a:r>
          </a:p>
          <a:p>
            <a:pPr lvl="1"/>
            <a:r>
              <a:rPr lang="en-US" dirty="0"/>
              <a:t>One user can work on an item by “locking” the item on server.</a:t>
            </a:r>
          </a:p>
          <a:p>
            <a:pPr lvl="1"/>
            <a:r>
              <a:rPr lang="en-US" dirty="0"/>
              <a:t>Change tracking/history is mainly done on server.</a:t>
            </a:r>
          </a:p>
          <a:p>
            <a:pPr lvl="1"/>
            <a:r>
              <a:rPr lang="en-US" dirty="0"/>
              <a:t>Examples: SVN (Subversion), TFS</a:t>
            </a:r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Each person works on its own local copy (as it is working on main repository). Changes are merged later. Server may also be used.</a:t>
            </a:r>
          </a:p>
          <a:p>
            <a:pPr lvl="1"/>
            <a:r>
              <a:rPr lang="en-US" dirty="0"/>
              <a:t>Examples: </a:t>
            </a:r>
            <a:r>
              <a:rPr lang="en-US" dirty="0" err="1"/>
              <a:t>Git</a:t>
            </a:r>
            <a:r>
              <a:rPr lang="en-US" dirty="0"/>
              <a:t>, Mercurial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“</a:t>
            </a:r>
            <a:r>
              <a:rPr lang="en-US" dirty="0" err="1"/>
              <a:t>git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Distributed Version Control System</a:t>
            </a:r>
          </a:p>
          <a:p>
            <a:r>
              <a:rPr lang="en-US" dirty="0"/>
              <a:t>Free &amp; Open Source</a:t>
            </a:r>
          </a:p>
          <a:p>
            <a:r>
              <a:rPr lang="en-US" dirty="0"/>
              <a:t>Primarily used for source code management but it can be used for any sets of files.</a:t>
            </a:r>
          </a:p>
          <a:p>
            <a:r>
              <a:rPr lang="en-US" dirty="0"/>
              <a:t>Created by Linus Torvalds in 2005.</a:t>
            </a:r>
          </a:p>
          <a:p>
            <a:r>
              <a:rPr lang="en-US" dirty="0"/>
              <a:t>Command line tool</a:t>
            </a:r>
          </a:p>
          <a:p>
            <a:r>
              <a:rPr lang="en-US" dirty="0"/>
              <a:t>Major Design Goals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Data Integrity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work with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Create </a:t>
            </a:r>
            <a:r>
              <a:rPr lang="en-US" b="1" dirty="0">
                <a:solidFill>
                  <a:srgbClr val="FF0000"/>
                </a:solidFill>
              </a:rPr>
              <a:t>Repository</a:t>
            </a:r>
          </a:p>
          <a:p>
            <a:pPr lvl="1"/>
            <a:r>
              <a:rPr lang="en-US" dirty="0"/>
              <a:t>Working directory</a:t>
            </a:r>
          </a:p>
          <a:p>
            <a:r>
              <a:rPr lang="en-US" dirty="0"/>
              <a:t>Step 2: Make Some changes </a:t>
            </a:r>
          </a:p>
          <a:p>
            <a:pPr lvl="1"/>
            <a:r>
              <a:rPr lang="en-US" dirty="0"/>
              <a:t>Add/Edit/Delete files etc.</a:t>
            </a:r>
          </a:p>
          <a:p>
            <a:r>
              <a:rPr lang="en-US" dirty="0"/>
              <a:t>Step 3: Move your changes to “</a:t>
            </a:r>
            <a:r>
              <a:rPr lang="en-US" b="1" dirty="0">
                <a:solidFill>
                  <a:srgbClr val="FF0000"/>
                </a:solidFill>
              </a:rPr>
              <a:t>Staging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Changes become track-able</a:t>
            </a:r>
          </a:p>
          <a:p>
            <a:r>
              <a:rPr lang="en-US" dirty="0"/>
              <a:t>Step 4: Create Snapshot of your “</a:t>
            </a:r>
            <a:r>
              <a:rPr lang="en-US" b="1" dirty="0">
                <a:solidFill>
                  <a:srgbClr val="FF0000"/>
                </a:solidFill>
              </a:rPr>
              <a:t>Staged</a:t>
            </a:r>
            <a:r>
              <a:rPr lang="en-US" dirty="0"/>
              <a:t>” Changes by “</a:t>
            </a:r>
            <a:r>
              <a:rPr lang="en-US" b="1" dirty="0">
                <a:solidFill>
                  <a:srgbClr val="FF0000"/>
                </a:solidFill>
              </a:rPr>
              <a:t>Commit</a:t>
            </a:r>
            <a:r>
              <a:rPr lang="en-US" dirty="0"/>
              <a:t>”</a:t>
            </a:r>
          </a:p>
          <a:p>
            <a:r>
              <a:rPr lang="en-US" dirty="0"/>
              <a:t>Step 5: Repeat from Step 2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 lvl="1"/>
            <a:r>
              <a:rPr lang="en-US" dirty="0"/>
              <a:t>It will install </a:t>
            </a:r>
            <a:r>
              <a:rPr lang="en-US" dirty="0" err="1"/>
              <a:t>Git</a:t>
            </a:r>
            <a:r>
              <a:rPr lang="en-US" dirty="0"/>
              <a:t> + </a:t>
            </a:r>
            <a:r>
              <a:rPr lang="en-US" dirty="0" err="1"/>
              <a:t>Git</a:t>
            </a:r>
            <a:r>
              <a:rPr lang="en-US" dirty="0"/>
              <a:t> UI +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r>
              <a:rPr lang="en-US" dirty="0"/>
              <a:t>Tools For Better UI</a:t>
            </a:r>
          </a:p>
          <a:p>
            <a:pPr lvl="1"/>
            <a:r>
              <a:rPr lang="en-US" dirty="0" err="1"/>
              <a:t>TortoiseGit</a:t>
            </a:r>
            <a:endParaRPr lang="en-US" dirty="0"/>
          </a:p>
          <a:p>
            <a:pPr lvl="1"/>
            <a:r>
              <a:rPr lang="en-US" dirty="0" err="1"/>
              <a:t>SourceTree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 Email &amp; Author Name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&lt;email&gt;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&lt;name&gt;</a:t>
            </a:r>
          </a:p>
          <a:p>
            <a:r>
              <a:rPr lang="en-US" dirty="0"/>
              <a:t>Creating Repository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&lt;name&gt;</a:t>
            </a:r>
          </a:p>
          <a:p>
            <a:r>
              <a:rPr lang="en-US" dirty="0"/>
              <a:t>Move changes to “Staging”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&lt;filename&gt;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*.txt</a:t>
            </a:r>
          </a:p>
          <a:p>
            <a:r>
              <a:rPr lang="en-US" dirty="0"/>
              <a:t>Move changes from “Staging” to “Commit”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–m ‘&lt;comments&gt;’</a:t>
            </a:r>
          </a:p>
          <a:p>
            <a:r>
              <a:rPr lang="en-US" dirty="0"/>
              <a:t>Move changes directly to “Commit"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–a –m ‘&lt;comments&gt;’ </a:t>
            </a:r>
          </a:p>
          <a:p>
            <a:pPr lvl="2"/>
            <a:r>
              <a:rPr lang="en-US" dirty="0"/>
              <a:t>It will consider only modified/deleted files, not newly added files.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27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27102</TotalTime>
  <Words>1686</Words>
  <Application>Microsoft Office PowerPoint</Application>
  <PresentationFormat>On-screen Show (4:3)</PresentationFormat>
  <Paragraphs>316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 Black</vt:lpstr>
      <vt:lpstr>Calibri</vt:lpstr>
      <vt:lpstr>Gill Sans MT</vt:lpstr>
      <vt:lpstr>Verdana</vt:lpstr>
      <vt:lpstr>Wingdings 2</vt:lpstr>
      <vt:lpstr>Solstice</vt:lpstr>
      <vt:lpstr>Git</vt:lpstr>
      <vt:lpstr>Agenda</vt:lpstr>
      <vt:lpstr>What is Version Management?</vt:lpstr>
      <vt:lpstr>Version Control System/Software</vt:lpstr>
      <vt:lpstr>Version Control System (cont…)</vt:lpstr>
      <vt:lpstr>Introduction to “git”</vt:lpstr>
      <vt:lpstr>How you work with Git?</vt:lpstr>
      <vt:lpstr>Installation of Git</vt:lpstr>
      <vt:lpstr>Demo of Git Bash</vt:lpstr>
      <vt:lpstr>Demo of Git Bash</vt:lpstr>
      <vt:lpstr>PowerPoint Presentation</vt:lpstr>
      <vt:lpstr>Branching</vt:lpstr>
      <vt:lpstr>Three commits with master branch</vt:lpstr>
      <vt:lpstr>A new branch “testing” is created</vt:lpstr>
      <vt:lpstr>Active branch is “master”</vt:lpstr>
      <vt:lpstr>Active branch is “testing”</vt:lpstr>
      <vt:lpstr>A new commit is made to “Active” branch</vt:lpstr>
      <vt:lpstr>“master” is now active branch</vt:lpstr>
      <vt:lpstr>A new commit is made to “Active” branch</vt:lpstr>
      <vt:lpstr>Demo of Branching</vt:lpstr>
      <vt:lpstr>Introduction to GitHub.com</vt:lpstr>
      <vt:lpstr>Remote Repository</vt:lpstr>
      <vt:lpstr>Remote Tracking Branches</vt:lpstr>
      <vt:lpstr>Server and local repositories after cloning</vt:lpstr>
      <vt:lpstr>Local and remote work can diverge</vt:lpstr>
      <vt:lpstr>git fetch updates your remote references</vt:lpstr>
      <vt:lpstr>Remote Repository (contd..)</vt:lpstr>
      <vt:lpstr>Demo 1</vt:lpstr>
      <vt:lpstr>Demo 1 (cont…)</vt:lpstr>
      <vt:lpstr>Demo 1 (cont…)</vt:lpstr>
      <vt:lpstr>Demo 2</vt:lpstr>
      <vt:lpstr>GUI Tools for git</vt:lpstr>
      <vt:lpstr>Installation of TortoiseGit</vt:lpstr>
      <vt:lpstr>TortoiseGit – Demo 1</vt:lpstr>
      <vt:lpstr>TortoiseGit – Demo 2</vt:lpstr>
      <vt:lpstr>Using Git with Visual Studio</vt:lpstr>
      <vt:lpstr>Quiz</vt:lpstr>
      <vt:lpstr>Git Remote – Demo 3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Shahzad, Bilal</dc:creator>
  <cp:lastModifiedBy>Saurav Srivastava</cp:lastModifiedBy>
  <cp:revision>190</cp:revision>
  <cp:lastPrinted>2018-01-06T12:15:55Z</cp:lastPrinted>
  <dcterms:created xsi:type="dcterms:W3CDTF">2006-08-16T00:00:00Z</dcterms:created>
  <dcterms:modified xsi:type="dcterms:W3CDTF">2019-08-19T06:50:12Z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2612bfeb-299f-47ed-b00d-628c9790f163</vt:lpwstr>
  </property>
  <property fmtid="{D5CDD505-2E9C-101B-9397-08002B2CF9AE}" pid="3" name="HCLClassification">
    <vt:lpwstr>null</vt:lpwstr>
  </property>
</Properties>
</file>