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8" r:id="rId1"/>
  </p:sldMasterIdLst>
  <p:notesMasterIdLst>
    <p:notesMasterId r:id="rId25"/>
  </p:notesMasterIdLst>
  <p:handoutMasterIdLst>
    <p:handoutMasterId r:id="rId26"/>
  </p:handoutMasterIdLst>
  <p:sldIdLst>
    <p:sldId id="256" r:id="rId2"/>
    <p:sldId id="257" r:id="rId3"/>
    <p:sldId id="262" r:id="rId4"/>
    <p:sldId id="258" r:id="rId5"/>
    <p:sldId id="259" r:id="rId6"/>
    <p:sldId id="261" r:id="rId7"/>
    <p:sldId id="263" r:id="rId8"/>
    <p:sldId id="264" r:id="rId9"/>
    <p:sldId id="266" r:id="rId10"/>
    <p:sldId id="268" r:id="rId11"/>
    <p:sldId id="269" r:id="rId12"/>
    <p:sldId id="270" r:id="rId13"/>
    <p:sldId id="275" r:id="rId14"/>
    <p:sldId id="271" r:id="rId15"/>
    <p:sldId id="272" r:id="rId16"/>
    <p:sldId id="276" r:id="rId17"/>
    <p:sldId id="273" r:id="rId18"/>
    <p:sldId id="274" r:id="rId19"/>
    <p:sldId id="277" r:id="rId20"/>
    <p:sldId id="278" r:id="rId21"/>
    <p:sldId id="279" r:id="rId22"/>
    <p:sldId id="280" r:id="rId23"/>
    <p:sldId id="281"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549" autoAdjust="0"/>
    <p:restoredTop sz="94660"/>
  </p:normalViewPr>
  <p:slideViewPr>
    <p:cSldViewPr snapToGrid="0">
      <p:cViewPr varScale="1">
        <p:scale>
          <a:sx n="82" d="100"/>
          <a:sy n="82" d="100"/>
        </p:scale>
        <p:origin x="235"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87CB8C8-CE1D-BCB7-54FC-7C1FA8DC0B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4716903C-EB77-8D74-449F-28F6F0CCF8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0E3889C-4633-4B85-970B-7C3F06A549E0}" type="datetime1">
              <a:rPr lang="en-IN" smtClean="0"/>
              <a:t>19-01-2024</a:t>
            </a:fld>
            <a:endParaRPr lang="en-IN"/>
          </a:p>
        </p:txBody>
      </p:sp>
      <p:sp>
        <p:nvSpPr>
          <p:cNvPr id="4" name="Footer Placeholder 3">
            <a:extLst>
              <a:ext uri="{FF2B5EF4-FFF2-40B4-BE49-F238E27FC236}">
                <a16:creationId xmlns:a16="http://schemas.microsoft.com/office/drawing/2014/main" id="{6DF8D2B9-1CCF-AA58-D1EE-17415159813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5959C27B-B3E8-76ED-5CA4-B7D124F9A10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1FAFCAE-F9D4-406E-BD1F-F5B92776FDC3}" type="slidenum">
              <a:rPr lang="en-IN" smtClean="0"/>
              <a:t>‹#›</a:t>
            </a:fld>
            <a:endParaRPr lang="en-IN"/>
          </a:p>
        </p:txBody>
      </p:sp>
    </p:spTree>
    <p:extLst>
      <p:ext uri="{BB962C8B-B14F-4D97-AF65-F5344CB8AC3E}">
        <p14:creationId xmlns:p14="http://schemas.microsoft.com/office/powerpoint/2010/main" val="3401427736"/>
      </p:ext>
    </p:extLst>
  </p:cSld>
  <p:clrMap bg1="lt1" tx1="dk1" bg2="lt2" tx2="dk2" accent1="accent1" accent2="accent2" accent3="accent3" accent4="accent4" accent5="accent5" accent6="accent6" hlink="hlink" folHlink="folHlink"/>
  <p:hf sldNum="0"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C8C925-310D-4EEE-AEDA-F2BA8B634404}" type="datetime1">
              <a:rPr lang="en-IN" smtClean="0"/>
              <a:t>19-01-2024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57EDF1-EB7A-41F3-B0BC-DACB2F4F7C13}" type="slidenum">
              <a:rPr lang="en-IN" smtClean="0"/>
              <a:t>‹#›</a:t>
            </a:fld>
            <a:endParaRPr lang="en-IN"/>
          </a:p>
        </p:txBody>
      </p:sp>
    </p:spTree>
    <p:extLst>
      <p:ext uri="{BB962C8B-B14F-4D97-AF65-F5344CB8AC3E}">
        <p14:creationId xmlns:p14="http://schemas.microsoft.com/office/powerpoint/2010/main" val="4130555639"/>
      </p:ext>
    </p:extLst>
  </p:cSld>
  <p:clrMap bg1="lt1" tx1="dk1" bg2="lt2" tx2="dk2" accent1="accent1" accent2="accent2" accent3="accent3" accent4="accent4" accent5="accent5" accent6="accent6" hlink="hlink" folHlink="folHlink"/>
  <p:hf sldNum="0"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C44C34D-A2B0-46B7-9B83-5DF85BD71187}" type="datetimeFigureOut">
              <a:rPr lang="en-IN" smtClean="0"/>
              <a:t>19-01-2024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BFCE9331-361D-4F18-8EBF-8BAF2FEBBEAF}"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89873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44C34D-A2B0-46B7-9B83-5DF85BD71187}" type="datetimeFigureOut">
              <a:rPr lang="en-IN" smtClean="0"/>
              <a:t>19-01-2024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CE9331-361D-4F18-8EBF-8BAF2FEBBEAF}" type="slidenum">
              <a:rPr lang="en-IN" smtClean="0"/>
              <a:t>‹#›</a:t>
            </a:fld>
            <a:endParaRPr lang="en-IN"/>
          </a:p>
        </p:txBody>
      </p:sp>
    </p:spTree>
    <p:extLst>
      <p:ext uri="{BB962C8B-B14F-4D97-AF65-F5344CB8AC3E}">
        <p14:creationId xmlns:p14="http://schemas.microsoft.com/office/powerpoint/2010/main" val="2585007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44C34D-A2B0-46B7-9B83-5DF85BD71187}" type="datetimeFigureOut">
              <a:rPr lang="en-IN" smtClean="0"/>
              <a:t>19-01-2024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CE9331-361D-4F18-8EBF-8BAF2FEBBEAF}"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549915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44C34D-A2B0-46B7-9B83-5DF85BD71187}" type="datetimeFigureOut">
              <a:rPr lang="en-IN" smtClean="0"/>
              <a:t>19-01-2024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CE9331-361D-4F18-8EBF-8BAF2FEBBEAF}"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52358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44C34D-A2B0-46B7-9B83-5DF85BD71187}" type="datetimeFigureOut">
              <a:rPr lang="en-IN" smtClean="0"/>
              <a:t>19-01-2024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CE9331-361D-4F18-8EBF-8BAF2FEBBEAF}" type="slidenum">
              <a:rPr lang="en-IN" smtClean="0"/>
              <a:t>‹#›</a:t>
            </a:fld>
            <a:endParaRPr lang="en-IN"/>
          </a:p>
        </p:txBody>
      </p:sp>
    </p:spTree>
    <p:extLst>
      <p:ext uri="{BB962C8B-B14F-4D97-AF65-F5344CB8AC3E}">
        <p14:creationId xmlns:p14="http://schemas.microsoft.com/office/powerpoint/2010/main" val="33075842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44C34D-A2B0-46B7-9B83-5DF85BD71187}" type="datetimeFigureOut">
              <a:rPr lang="en-IN" smtClean="0"/>
              <a:t>19-01-2024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CE9331-361D-4F18-8EBF-8BAF2FEBBEAF}"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901079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44C34D-A2B0-46B7-9B83-5DF85BD71187}" type="datetimeFigureOut">
              <a:rPr lang="en-IN" smtClean="0"/>
              <a:t>19-01-2024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CE9331-361D-4F18-8EBF-8BAF2FEBBEAF}"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26269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44C34D-A2B0-46B7-9B83-5DF85BD71187}" type="datetimeFigureOut">
              <a:rPr lang="en-IN" smtClean="0"/>
              <a:t>19-01-2024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CE9331-361D-4F18-8EBF-8BAF2FEBBEAF}"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311803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44C34D-A2B0-46B7-9B83-5DF85BD71187}" type="datetimeFigureOut">
              <a:rPr lang="en-IN" smtClean="0"/>
              <a:t>19-01-2024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CE9331-361D-4F18-8EBF-8BAF2FEBBEAF}"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77304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44C34D-A2B0-46B7-9B83-5DF85BD71187}" type="datetimeFigureOut">
              <a:rPr lang="en-IN" smtClean="0"/>
              <a:t>19-01-2024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CE9331-361D-4F18-8EBF-8BAF2FEBBEAF}" type="slidenum">
              <a:rPr lang="en-IN" smtClean="0"/>
              <a:t>‹#›</a:t>
            </a:fld>
            <a:endParaRPr lang="en-IN"/>
          </a:p>
        </p:txBody>
      </p:sp>
    </p:spTree>
    <p:extLst>
      <p:ext uri="{BB962C8B-B14F-4D97-AF65-F5344CB8AC3E}">
        <p14:creationId xmlns:p14="http://schemas.microsoft.com/office/powerpoint/2010/main" val="2211219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44C34D-A2B0-46B7-9B83-5DF85BD71187}" type="datetimeFigureOut">
              <a:rPr lang="en-IN" smtClean="0"/>
              <a:t>19-01-2024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CE9331-361D-4F18-8EBF-8BAF2FEBBEAF}"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47936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44C34D-A2B0-46B7-9B83-5DF85BD71187}" type="datetimeFigureOut">
              <a:rPr lang="en-IN" smtClean="0"/>
              <a:t>19-01-2024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CE9331-361D-4F18-8EBF-8BAF2FEBBEAF}" type="slidenum">
              <a:rPr lang="en-IN" smtClean="0"/>
              <a:t>‹#›</a:t>
            </a:fld>
            <a:endParaRPr lang="en-IN"/>
          </a:p>
        </p:txBody>
      </p:sp>
    </p:spTree>
    <p:extLst>
      <p:ext uri="{BB962C8B-B14F-4D97-AF65-F5344CB8AC3E}">
        <p14:creationId xmlns:p14="http://schemas.microsoft.com/office/powerpoint/2010/main" val="1014874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44C34D-A2B0-46B7-9B83-5DF85BD71187}" type="datetimeFigureOut">
              <a:rPr lang="en-IN" smtClean="0"/>
              <a:t>19-01-2024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FCE9331-361D-4F18-8EBF-8BAF2FEBBEAF}"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74099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C44C34D-A2B0-46B7-9B83-5DF85BD71187}" type="datetimeFigureOut">
              <a:rPr lang="en-IN" smtClean="0"/>
              <a:t>19-01-2024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FCE9331-361D-4F18-8EBF-8BAF2FEBBEAF}"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8326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44C34D-A2B0-46B7-9B83-5DF85BD71187}" type="datetimeFigureOut">
              <a:rPr lang="en-IN" smtClean="0"/>
              <a:t>19-01-2024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FCE9331-361D-4F18-8EBF-8BAF2FEBBEAF}" type="slidenum">
              <a:rPr lang="en-IN" smtClean="0"/>
              <a:t>‹#›</a:t>
            </a:fld>
            <a:endParaRPr lang="en-IN"/>
          </a:p>
        </p:txBody>
      </p:sp>
    </p:spTree>
    <p:extLst>
      <p:ext uri="{BB962C8B-B14F-4D97-AF65-F5344CB8AC3E}">
        <p14:creationId xmlns:p14="http://schemas.microsoft.com/office/powerpoint/2010/main" val="2073470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44C34D-A2B0-46B7-9B83-5DF85BD71187}" type="datetimeFigureOut">
              <a:rPr lang="en-IN" smtClean="0"/>
              <a:t>19-01-2024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CE9331-361D-4F18-8EBF-8BAF2FEBBEAF}"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78136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44C34D-A2B0-46B7-9B83-5DF85BD71187}" type="datetimeFigureOut">
              <a:rPr lang="en-IN" smtClean="0"/>
              <a:t>19-01-2024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CE9331-361D-4F18-8EBF-8BAF2FEBBEAF}" type="slidenum">
              <a:rPr lang="en-IN" smtClean="0"/>
              <a:t>‹#›</a:t>
            </a:fld>
            <a:endParaRPr lang="en-IN"/>
          </a:p>
        </p:txBody>
      </p:sp>
    </p:spTree>
    <p:extLst>
      <p:ext uri="{BB962C8B-B14F-4D97-AF65-F5344CB8AC3E}">
        <p14:creationId xmlns:p14="http://schemas.microsoft.com/office/powerpoint/2010/main" val="4139671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C44C34D-A2B0-46B7-9B83-5DF85BD71187}" type="datetimeFigureOut">
              <a:rPr lang="en-IN" smtClean="0"/>
              <a:t>19-01-2024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FCE9331-361D-4F18-8EBF-8BAF2FEBBEAF}" type="slidenum">
              <a:rPr lang="en-IN" smtClean="0"/>
              <a:t>‹#›</a:t>
            </a:fld>
            <a:endParaRPr lang="en-IN"/>
          </a:p>
        </p:txBody>
      </p:sp>
    </p:spTree>
    <p:extLst>
      <p:ext uri="{BB962C8B-B14F-4D97-AF65-F5344CB8AC3E}">
        <p14:creationId xmlns:p14="http://schemas.microsoft.com/office/powerpoint/2010/main" val="3116307849"/>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 id="2147483770" r:id="rId12"/>
    <p:sldLayoutId id="2147483771" r:id="rId13"/>
    <p:sldLayoutId id="2147483772" r:id="rId14"/>
    <p:sldLayoutId id="2147483773" r:id="rId15"/>
    <p:sldLayoutId id="2147483774" r:id="rId16"/>
    <p:sldLayoutId id="214748377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D2642-C6F9-B624-FABB-6A15CF2F9AB8}"/>
              </a:ext>
            </a:extLst>
          </p:cNvPr>
          <p:cNvSpPr>
            <a:spLocks noGrp="1"/>
          </p:cNvSpPr>
          <p:nvPr>
            <p:ph type="ctrTitle"/>
          </p:nvPr>
        </p:nvSpPr>
        <p:spPr/>
        <p:txBody>
          <a:bodyPr>
            <a:normAutofit fontScale="90000"/>
          </a:bodyPr>
          <a:lstStyle/>
          <a:p>
            <a:r>
              <a:rPr lang="en-IN" dirty="0"/>
              <a:t>HR Employee Attrition Analysis </a:t>
            </a:r>
          </a:p>
        </p:txBody>
      </p:sp>
      <p:sp>
        <p:nvSpPr>
          <p:cNvPr id="3" name="Subtitle 2">
            <a:extLst>
              <a:ext uri="{FF2B5EF4-FFF2-40B4-BE49-F238E27FC236}">
                <a16:creationId xmlns:a16="http://schemas.microsoft.com/office/drawing/2014/main" id="{D395ECBF-7A52-7819-4C90-0D920521CB55}"/>
              </a:ext>
            </a:extLst>
          </p:cNvPr>
          <p:cNvSpPr>
            <a:spLocks noGrp="1"/>
          </p:cNvSpPr>
          <p:nvPr>
            <p:ph type="subTitle" idx="1"/>
          </p:nvPr>
        </p:nvSpPr>
        <p:spPr/>
        <p:txBody>
          <a:bodyPr>
            <a:normAutofit fontScale="55000" lnSpcReduction="20000"/>
          </a:bodyPr>
          <a:lstStyle/>
          <a:p>
            <a:r>
              <a:rPr lang="en-IN" dirty="0"/>
              <a:t>Leveraging Data Science to Understand and Project HR Trends </a:t>
            </a:r>
          </a:p>
          <a:p>
            <a:pPr algn="l"/>
            <a:r>
              <a:rPr lang="en-IN" dirty="0"/>
              <a:t>Name:- Prathamesh Pangare</a:t>
            </a:r>
          </a:p>
          <a:p>
            <a:pPr algn="l"/>
            <a:r>
              <a:rPr lang="en-IN" dirty="0"/>
              <a:t>               Saurav Tejam</a:t>
            </a:r>
          </a:p>
          <a:p>
            <a:pPr algn="l"/>
            <a:r>
              <a:rPr lang="en-IN" dirty="0"/>
              <a:t>               Mukesh Kale</a:t>
            </a:r>
          </a:p>
          <a:p>
            <a:pPr algn="l"/>
            <a:r>
              <a:rPr lang="en-IN" dirty="0"/>
              <a:t>Date:-   </a:t>
            </a:r>
          </a:p>
        </p:txBody>
      </p:sp>
      <p:sp>
        <p:nvSpPr>
          <p:cNvPr id="5" name="Date Placeholder 4">
            <a:extLst>
              <a:ext uri="{FF2B5EF4-FFF2-40B4-BE49-F238E27FC236}">
                <a16:creationId xmlns:a16="http://schemas.microsoft.com/office/drawing/2014/main" id="{E8981514-1502-6C6C-4A5C-5D2614284D32}"/>
              </a:ext>
            </a:extLst>
          </p:cNvPr>
          <p:cNvSpPr>
            <a:spLocks noGrp="1"/>
          </p:cNvSpPr>
          <p:nvPr>
            <p:ph type="dt" sz="half" idx="10"/>
          </p:nvPr>
        </p:nvSpPr>
        <p:spPr>
          <a:xfrm>
            <a:off x="2888718" y="4624353"/>
            <a:ext cx="1039470" cy="423507"/>
          </a:xfrm>
        </p:spPr>
        <p:txBody>
          <a:bodyPr/>
          <a:lstStyle/>
          <a:p>
            <a:fld id="{CB126C12-B0FE-46A5-8B71-51F1F4C619C1}" type="datetime1">
              <a:rPr lang="en-IN" smtClean="0"/>
              <a:t>19-01-2024</a:t>
            </a:fld>
            <a:endParaRPr lang="en-IN" dirty="0"/>
          </a:p>
        </p:txBody>
      </p:sp>
    </p:spTree>
    <p:extLst>
      <p:ext uri="{BB962C8B-B14F-4D97-AF65-F5344CB8AC3E}">
        <p14:creationId xmlns:p14="http://schemas.microsoft.com/office/powerpoint/2010/main" val="4448566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95A04C2F-6CCE-D5D1-9485-4CFAEA394085}"/>
              </a:ext>
            </a:extLst>
          </p:cNvPr>
          <p:cNvSpPr>
            <a:spLocks noGrp="1"/>
          </p:cNvSpPr>
          <p:nvPr>
            <p:ph type="title"/>
          </p:nvPr>
        </p:nvSpPr>
        <p:spPr/>
        <p:txBody>
          <a:bodyPr>
            <a:normAutofit/>
          </a:bodyPr>
          <a:lstStyle/>
          <a:p>
            <a:r>
              <a:rPr lang="en-IN" dirty="0"/>
              <a:t>Demographic Analysis</a:t>
            </a:r>
          </a:p>
        </p:txBody>
      </p:sp>
      <p:sp>
        <p:nvSpPr>
          <p:cNvPr id="19" name="Text Placeholder 18">
            <a:extLst>
              <a:ext uri="{FF2B5EF4-FFF2-40B4-BE49-F238E27FC236}">
                <a16:creationId xmlns:a16="http://schemas.microsoft.com/office/drawing/2014/main" id="{76D90463-08E7-0438-8EF4-5FB1F782B342}"/>
              </a:ext>
            </a:extLst>
          </p:cNvPr>
          <p:cNvSpPr>
            <a:spLocks noGrp="1"/>
          </p:cNvSpPr>
          <p:nvPr>
            <p:ph type="body" idx="1"/>
          </p:nvPr>
        </p:nvSpPr>
        <p:spPr/>
        <p:txBody>
          <a:bodyPr/>
          <a:lstStyle/>
          <a:p>
            <a:r>
              <a:rPr lang="en-IN" dirty="0"/>
              <a:t>Attrition by Age</a:t>
            </a:r>
          </a:p>
        </p:txBody>
      </p:sp>
      <p:pic>
        <p:nvPicPr>
          <p:cNvPr id="9" name="Content Placeholder 8">
            <a:extLst>
              <a:ext uri="{FF2B5EF4-FFF2-40B4-BE49-F238E27FC236}">
                <a16:creationId xmlns:a16="http://schemas.microsoft.com/office/drawing/2014/main" id="{0AF2C9ED-DCA4-8B9C-6B1D-D9D82AD052E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845490" y="3243263"/>
            <a:ext cx="3617870" cy="2632075"/>
          </a:xfrm>
        </p:spPr>
      </p:pic>
      <p:sp>
        <p:nvSpPr>
          <p:cNvPr id="20" name="Text Placeholder 19">
            <a:extLst>
              <a:ext uri="{FF2B5EF4-FFF2-40B4-BE49-F238E27FC236}">
                <a16:creationId xmlns:a16="http://schemas.microsoft.com/office/drawing/2014/main" id="{7AF584BA-04C1-C8EF-2912-C190B1FBA881}"/>
              </a:ext>
            </a:extLst>
          </p:cNvPr>
          <p:cNvSpPr>
            <a:spLocks noGrp="1"/>
          </p:cNvSpPr>
          <p:nvPr>
            <p:ph type="body" sz="quarter" idx="3"/>
          </p:nvPr>
        </p:nvSpPr>
        <p:spPr/>
        <p:txBody>
          <a:bodyPr/>
          <a:lstStyle/>
          <a:p>
            <a:r>
              <a:rPr lang="en-IN" dirty="0"/>
              <a:t>Attrition by Marital Status</a:t>
            </a:r>
          </a:p>
        </p:txBody>
      </p:sp>
      <p:pic>
        <p:nvPicPr>
          <p:cNvPr id="17" name="Content Placeholder 16">
            <a:extLst>
              <a:ext uri="{FF2B5EF4-FFF2-40B4-BE49-F238E27FC236}">
                <a16:creationId xmlns:a16="http://schemas.microsoft.com/office/drawing/2014/main" id="{21835B05-5B63-7AE4-3C2D-61601E08AF1F}"/>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710512" y="3243263"/>
            <a:ext cx="3657302" cy="2632075"/>
          </a:xfrm>
        </p:spPr>
      </p:pic>
      <p:sp>
        <p:nvSpPr>
          <p:cNvPr id="18" name="TextBox 17">
            <a:extLst>
              <a:ext uri="{FF2B5EF4-FFF2-40B4-BE49-F238E27FC236}">
                <a16:creationId xmlns:a16="http://schemas.microsoft.com/office/drawing/2014/main" id="{CEFCF803-F387-8725-1E3D-B0456E26CB87}"/>
              </a:ext>
            </a:extLst>
          </p:cNvPr>
          <p:cNvSpPr txBox="1"/>
          <p:nvPr/>
        </p:nvSpPr>
        <p:spPr>
          <a:xfrm>
            <a:off x="6895322" y="5983351"/>
            <a:ext cx="4002833" cy="253916"/>
          </a:xfrm>
          <a:prstGeom prst="rect">
            <a:avLst/>
          </a:prstGeom>
          <a:noFill/>
        </p:spPr>
        <p:txBody>
          <a:bodyPr wrap="square" rtlCol="0">
            <a:spAutoFit/>
          </a:bodyPr>
          <a:lstStyle/>
          <a:p>
            <a:r>
              <a:rPr lang="en-IN" sz="1050" dirty="0"/>
              <a:t>Divorced                                  Married                                      Single</a:t>
            </a:r>
          </a:p>
        </p:txBody>
      </p:sp>
    </p:spTree>
    <p:extLst>
      <p:ext uri="{BB962C8B-B14F-4D97-AF65-F5344CB8AC3E}">
        <p14:creationId xmlns:p14="http://schemas.microsoft.com/office/powerpoint/2010/main" val="3752891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C78FEC8-F4E3-1A3A-288C-94E3E18105E2}"/>
              </a:ext>
            </a:extLst>
          </p:cNvPr>
          <p:cNvSpPr>
            <a:spLocks noGrp="1"/>
          </p:cNvSpPr>
          <p:nvPr>
            <p:ph type="title"/>
          </p:nvPr>
        </p:nvSpPr>
        <p:spPr/>
        <p:txBody>
          <a:bodyPr/>
          <a:lstStyle/>
          <a:p>
            <a:r>
              <a:rPr lang="en-IN" dirty="0"/>
              <a:t>Job Related Analysis</a:t>
            </a:r>
          </a:p>
        </p:txBody>
      </p:sp>
      <p:sp>
        <p:nvSpPr>
          <p:cNvPr id="10" name="Text Placeholder 9">
            <a:extLst>
              <a:ext uri="{FF2B5EF4-FFF2-40B4-BE49-F238E27FC236}">
                <a16:creationId xmlns:a16="http://schemas.microsoft.com/office/drawing/2014/main" id="{8DBD0E55-0C79-1BD2-59C1-4A45E86EA92B}"/>
              </a:ext>
            </a:extLst>
          </p:cNvPr>
          <p:cNvSpPr>
            <a:spLocks noGrp="1"/>
          </p:cNvSpPr>
          <p:nvPr>
            <p:ph type="body" idx="1"/>
          </p:nvPr>
        </p:nvSpPr>
        <p:spPr/>
        <p:txBody>
          <a:bodyPr/>
          <a:lstStyle/>
          <a:p>
            <a:r>
              <a:rPr lang="en-IN" dirty="0"/>
              <a:t>Attrition by Department</a:t>
            </a:r>
          </a:p>
        </p:txBody>
      </p:sp>
      <p:pic>
        <p:nvPicPr>
          <p:cNvPr id="19" name="Content Placeholder 18">
            <a:extLst>
              <a:ext uri="{FF2B5EF4-FFF2-40B4-BE49-F238E27FC236}">
                <a16:creationId xmlns:a16="http://schemas.microsoft.com/office/drawing/2014/main" id="{A301D54B-E56B-CD46-5F22-5DA29CB0BC7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36613" y="3213562"/>
            <a:ext cx="4257902" cy="2976100"/>
          </a:xfrm>
        </p:spPr>
      </p:pic>
      <p:sp>
        <p:nvSpPr>
          <p:cNvPr id="12" name="Text Placeholder 11">
            <a:extLst>
              <a:ext uri="{FF2B5EF4-FFF2-40B4-BE49-F238E27FC236}">
                <a16:creationId xmlns:a16="http://schemas.microsoft.com/office/drawing/2014/main" id="{57D42918-8246-B223-E5D2-1CACE4E2EA7B}"/>
              </a:ext>
            </a:extLst>
          </p:cNvPr>
          <p:cNvSpPr>
            <a:spLocks noGrp="1"/>
          </p:cNvSpPr>
          <p:nvPr>
            <p:ph type="body" sz="quarter" idx="3"/>
          </p:nvPr>
        </p:nvSpPr>
        <p:spPr/>
        <p:txBody>
          <a:bodyPr/>
          <a:lstStyle/>
          <a:p>
            <a:r>
              <a:rPr lang="en-IN" dirty="0"/>
              <a:t>Attrition by Job level</a:t>
            </a:r>
          </a:p>
        </p:txBody>
      </p:sp>
      <p:pic>
        <p:nvPicPr>
          <p:cNvPr id="25" name="Content Placeholder 24">
            <a:extLst>
              <a:ext uri="{FF2B5EF4-FFF2-40B4-BE49-F238E27FC236}">
                <a16:creationId xmlns:a16="http://schemas.microsoft.com/office/drawing/2014/main" id="{70027A7C-8EC9-F2B9-E81D-E06FAF3EC7AA}"/>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80670" y="3213563"/>
            <a:ext cx="4149765" cy="2976100"/>
          </a:xfrm>
        </p:spPr>
      </p:pic>
    </p:spTree>
    <p:extLst>
      <p:ext uri="{BB962C8B-B14F-4D97-AF65-F5344CB8AC3E}">
        <p14:creationId xmlns:p14="http://schemas.microsoft.com/office/powerpoint/2010/main" val="1545518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DFEE277D-6A60-F603-2A9A-EC0B7D2B2832}"/>
              </a:ext>
            </a:extLst>
          </p:cNvPr>
          <p:cNvSpPr>
            <a:spLocks noGrp="1"/>
          </p:cNvSpPr>
          <p:nvPr>
            <p:ph type="title"/>
          </p:nvPr>
        </p:nvSpPr>
        <p:spPr/>
        <p:txBody>
          <a:bodyPr/>
          <a:lstStyle/>
          <a:p>
            <a:r>
              <a:rPr lang="en-IN" dirty="0"/>
              <a:t>Compensation &amp; Benefit Analysis </a:t>
            </a:r>
          </a:p>
        </p:txBody>
      </p:sp>
      <p:sp>
        <p:nvSpPr>
          <p:cNvPr id="15" name="Text Placeholder 14">
            <a:extLst>
              <a:ext uri="{FF2B5EF4-FFF2-40B4-BE49-F238E27FC236}">
                <a16:creationId xmlns:a16="http://schemas.microsoft.com/office/drawing/2014/main" id="{17AE24DE-F650-2E74-DF43-53BBC8903DC4}"/>
              </a:ext>
            </a:extLst>
          </p:cNvPr>
          <p:cNvSpPr>
            <a:spLocks noGrp="1"/>
          </p:cNvSpPr>
          <p:nvPr>
            <p:ph type="body" idx="1"/>
          </p:nvPr>
        </p:nvSpPr>
        <p:spPr/>
        <p:txBody>
          <a:bodyPr/>
          <a:lstStyle/>
          <a:p>
            <a:r>
              <a:rPr lang="en-IN" dirty="0"/>
              <a:t>Attrition by Percent Salary Hike</a:t>
            </a:r>
          </a:p>
        </p:txBody>
      </p:sp>
      <p:pic>
        <p:nvPicPr>
          <p:cNvPr id="20" name="Content Placeholder 19">
            <a:extLst>
              <a:ext uri="{FF2B5EF4-FFF2-40B4-BE49-F238E27FC236}">
                <a16:creationId xmlns:a16="http://schemas.microsoft.com/office/drawing/2014/main" id="{2D72684A-400C-DE0A-6C40-0E0C6DAA877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36612" y="3243263"/>
            <a:ext cx="4548238" cy="2946399"/>
          </a:xfrm>
        </p:spPr>
      </p:pic>
      <p:sp>
        <p:nvSpPr>
          <p:cNvPr id="17" name="Text Placeholder 16">
            <a:extLst>
              <a:ext uri="{FF2B5EF4-FFF2-40B4-BE49-F238E27FC236}">
                <a16:creationId xmlns:a16="http://schemas.microsoft.com/office/drawing/2014/main" id="{6143B959-FEE0-2D4F-5F5C-648BCE02E1C0}"/>
              </a:ext>
            </a:extLst>
          </p:cNvPr>
          <p:cNvSpPr>
            <a:spLocks noGrp="1"/>
          </p:cNvSpPr>
          <p:nvPr>
            <p:ph type="body" sz="quarter" idx="3"/>
          </p:nvPr>
        </p:nvSpPr>
        <p:spPr/>
        <p:txBody>
          <a:bodyPr/>
          <a:lstStyle/>
          <a:p>
            <a:r>
              <a:rPr lang="en-IN" dirty="0"/>
              <a:t>Attrition by Stock Option Level</a:t>
            </a:r>
          </a:p>
        </p:txBody>
      </p:sp>
      <p:pic>
        <p:nvPicPr>
          <p:cNvPr id="22" name="Content Placeholder 21">
            <a:extLst>
              <a:ext uri="{FF2B5EF4-FFF2-40B4-BE49-F238E27FC236}">
                <a16:creationId xmlns:a16="http://schemas.microsoft.com/office/drawing/2014/main" id="{2DDC5584-EC9C-B7D0-A0F9-FC4B74492BF4}"/>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335486" y="3243263"/>
            <a:ext cx="4561112" cy="2990461"/>
          </a:xfrm>
        </p:spPr>
      </p:pic>
    </p:spTree>
    <p:extLst>
      <p:ext uri="{BB962C8B-B14F-4D97-AF65-F5344CB8AC3E}">
        <p14:creationId xmlns:p14="http://schemas.microsoft.com/office/powerpoint/2010/main" val="605728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AC8BD64-19AE-82D5-FAE9-6660FC3D6251}"/>
              </a:ext>
            </a:extLst>
          </p:cNvPr>
          <p:cNvSpPr>
            <a:spLocks noGrp="1"/>
          </p:cNvSpPr>
          <p:nvPr>
            <p:ph type="title"/>
          </p:nvPr>
        </p:nvSpPr>
        <p:spPr/>
        <p:txBody>
          <a:bodyPr/>
          <a:lstStyle/>
          <a:p>
            <a:r>
              <a:rPr lang="en-IN" dirty="0"/>
              <a:t>Work Environment &amp; Performance</a:t>
            </a:r>
          </a:p>
        </p:txBody>
      </p:sp>
      <p:sp>
        <p:nvSpPr>
          <p:cNvPr id="7" name="Text Placeholder 6">
            <a:extLst>
              <a:ext uri="{FF2B5EF4-FFF2-40B4-BE49-F238E27FC236}">
                <a16:creationId xmlns:a16="http://schemas.microsoft.com/office/drawing/2014/main" id="{7FE87837-5517-4A38-BF00-5F0D6427DE30}"/>
              </a:ext>
            </a:extLst>
          </p:cNvPr>
          <p:cNvSpPr>
            <a:spLocks noGrp="1"/>
          </p:cNvSpPr>
          <p:nvPr>
            <p:ph type="body" idx="1"/>
          </p:nvPr>
        </p:nvSpPr>
        <p:spPr/>
        <p:txBody>
          <a:bodyPr>
            <a:normAutofit fontScale="85000" lnSpcReduction="10000"/>
          </a:bodyPr>
          <a:lstStyle/>
          <a:p>
            <a:r>
              <a:rPr lang="en-IN" dirty="0"/>
              <a:t>Attrition by Performance Rating </a:t>
            </a:r>
          </a:p>
        </p:txBody>
      </p:sp>
      <p:pic>
        <p:nvPicPr>
          <p:cNvPr id="18" name="Content Placeholder 17">
            <a:extLst>
              <a:ext uri="{FF2B5EF4-FFF2-40B4-BE49-F238E27FC236}">
                <a16:creationId xmlns:a16="http://schemas.microsoft.com/office/drawing/2014/main" id="{BCA27DFC-3471-53C6-8763-BA3196C96F2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39787" y="3196927"/>
            <a:ext cx="4715927" cy="2992736"/>
          </a:xfrm>
        </p:spPr>
      </p:pic>
      <p:sp>
        <p:nvSpPr>
          <p:cNvPr id="9" name="Text Placeholder 8">
            <a:extLst>
              <a:ext uri="{FF2B5EF4-FFF2-40B4-BE49-F238E27FC236}">
                <a16:creationId xmlns:a16="http://schemas.microsoft.com/office/drawing/2014/main" id="{33FCA1E4-4C35-7B15-2A24-1619710C27DD}"/>
              </a:ext>
            </a:extLst>
          </p:cNvPr>
          <p:cNvSpPr>
            <a:spLocks noGrp="1"/>
          </p:cNvSpPr>
          <p:nvPr>
            <p:ph type="body" sz="quarter" idx="3"/>
          </p:nvPr>
        </p:nvSpPr>
        <p:spPr/>
        <p:txBody>
          <a:bodyPr>
            <a:normAutofit fontScale="85000" lnSpcReduction="10000"/>
          </a:bodyPr>
          <a:lstStyle/>
          <a:p>
            <a:r>
              <a:rPr lang="en-IN" dirty="0"/>
              <a:t>Attrition by Environment Satisfaction </a:t>
            </a:r>
          </a:p>
        </p:txBody>
      </p:sp>
      <p:pic>
        <p:nvPicPr>
          <p:cNvPr id="14" name="Content Placeholder 13">
            <a:extLst>
              <a:ext uri="{FF2B5EF4-FFF2-40B4-BE49-F238E27FC236}">
                <a16:creationId xmlns:a16="http://schemas.microsoft.com/office/drawing/2014/main" id="{6557941B-0270-1966-E06C-15A1101A424B}"/>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80670" y="3243264"/>
            <a:ext cx="4715928" cy="2946400"/>
          </a:xfrm>
        </p:spPr>
      </p:pic>
    </p:spTree>
    <p:extLst>
      <p:ext uri="{BB962C8B-B14F-4D97-AF65-F5344CB8AC3E}">
        <p14:creationId xmlns:p14="http://schemas.microsoft.com/office/powerpoint/2010/main" val="1573260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B5F9A-B43D-634E-BCEA-DF873AB279B8}"/>
              </a:ext>
            </a:extLst>
          </p:cNvPr>
          <p:cNvSpPr>
            <a:spLocks noGrp="1"/>
          </p:cNvSpPr>
          <p:nvPr>
            <p:ph type="title"/>
          </p:nvPr>
        </p:nvSpPr>
        <p:spPr/>
        <p:txBody>
          <a:bodyPr/>
          <a:lstStyle/>
          <a:p>
            <a:pPr algn="ctr"/>
            <a:r>
              <a:rPr lang="en-IN" dirty="0"/>
              <a:t>Model Building </a:t>
            </a:r>
          </a:p>
        </p:txBody>
      </p:sp>
      <p:sp>
        <p:nvSpPr>
          <p:cNvPr id="3" name="Content Placeholder 2">
            <a:extLst>
              <a:ext uri="{FF2B5EF4-FFF2-40B4-BE49-F238E27FC236}">
                <a16:creationId xmlns:a16="http://schemas.microsoft.com/office/drawing/2014/main" id="{703EB2C3-4860-5616-2A8A-B469F3CD31BB}"/>
              </a:ext>
            </a:extLst>
          </p:cNvPr>
          <p:cNvSpPr>
            <a:spLocks noGrp="1"/>
          </p:cNvSpPr>
          <p:nvPr>
            <p:ph idx="1"/>
          </p:nvPr>
        </p:nvSpPr>
        <p:spPr/>
        <p:txBody>
          <a:bodyPr/>
          <a:lstStyle/>
          <a:p>
            <a:pPr>
              <a:buSzPct val="75000"/>
              <a:buFont typeface="Wingdings" panose="05000000000000000000" pitchFamily="2" charset="2"/>
              <a:buChar char="Ø"/>
            </a:pPr>
            <a:r>
              <a:rPr lang="en-US" b="1" u="sng" dirty="0"/>
              <a:t>Purpose</a:t>
            </a:r>
            <a:r>
              <a:rPr lang="en-US" dirty="0"/>
              <a:t> : To classify employees into two groups - those likely to leave (attrition) and those likely to stay .</a:t>
            </a:r>
          </a:p>
          <a:p>
            <a:pPr>
              <a:buSzPct val="75000"/>
              <a:buFont typeface="Wingdings" panose="05000000000000000000" pitchFamily="2" charset="2"/>
              <a:buChar char="Ø"/>
            </a:pPr>
            <a:r>
              <a:rPr lang="en-US" b="1" u="sng" dirty="0"/>
              <a:t>Decision Tree Classifier </a:t>
            </a:r>
          </a:p>
          <a:p>
            <a:pPr>
              <a:buSzPct val="75000"/>
            </a:pPr>
            <a:r>
              <a:rPr lang="en-US" b="1" u="sng" dirty="0"/>
              <a:t>Choice of Model</a:t>
            </a:r>
            <a:r>
              <a:rPr lang="en-US" dirty="0"/>
              <a:t> : A Decision Tree Classifier is chosen for its </a:t>
            </a:r>
          </a:p>
          <a:p>
            <a:pPr marL="0" indent="0">
              <a:buSzPct val="75000"/>
              <a:buNone/>
            </a:pPr>
            <a:r>
              <a:rPr lang="en-US" dirty="0"/>
              <a:t>   Interpretability and ability to handle non-linear relationships .</a:t>
            </a:r>
          </a:p>
          <a:p>
            <a:pPr>
              <a:buSzPct val="75000"/>
              <a:buFont typeface="Wingdings" panose="05000000000000000000" pitchFamily="2" charset="2"/>
              <a:buChar char="Ø"/>
            </a:pPr>
            <a:r>
              <a:rPr lang="en-US" b="1" u="sng" dirty="0"/>
              <a:t>Features Used </a:t>
            </a:r>
            <a:r>
              <a:rPr lang="en-US" dirty="0"/>
              <a:t>: Key variables (e.g., job satisfaction, years at the company, salary level) used to predict attrition.</a:t>
            </a:r>
            <a:endParaRPr lang="en-IN" dirty="0"/>
          </a:p>
        </p:txBody>
      </p:sp>
    </p:spTree>
    <p:extLst>
      <p:ext uri="{BB962C8B-B14F-4D97-AF65-F5344CB8AC3E}">
        <p14:creationId xmlns:p14="http://schemas.microsoft.com/office/powerpoint/2010/main" val="17193016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9ED81EA-1F0A-E051-E66B-BA838583E995}"/>
              </a:ext>
            </a:extLst>
          </p:cNvPr>
          <p:cNvSpPr>
            <a:spLocks noGrp="1"/>
          </p:cNvSpPr>
          <p:nvPr>
            <p:ph idx="4294967295"/>
          </p:nvPr>
        </p:nvSpPr>
        <p:spPr>
          <a:xfrm>
            <a:off x="838200" y="766116"/>
            <a:ext cx="10515600" cy="5345436"/>
          </a:xfrm>
        </p:spPr>
        <p:txBody>
          <a:bodyPr>
            <a:normAutofit/>
          </a:bodyPr>
          <a:lstStyle/>
          <a:p>
            <a:pPr>
              <a:buFont typeface="Wingdings" panose="05000000000000000000" pitchFamily="2" charset="2"/>
              <a:buChar char="Ø"/>
            </a:pPr>
            <a:r>
              <a:rPr lang="en-US" sz="2800" b="1" u="sng" dirty="0"/>
              <a:t>Model Training </a:t>
            </a:r>
          </a:p>
          <a:p>
            <a:r>
              <a:rPr lang="en-US" u="sng" dirty="0"/>
              <a:t>Balance Data </a:t>
            </a:r>
            <a:r>
              <a:rPr lang="en-US" dirty="0"/>
              <a:t>: Convert unbalance data in balance data for training .</a:t>
            </a:r>
          </a:p>
          <a:p>
            <a:r>
              <a:rPr lang="en-US" u="sng" dirty="0"/>
              <a:t>Data Splitting</a:t>
            </a:r>
            <a:r>
              <a:rPr lang="en-US" dirty="0"/>
              <a:t> : Dataset divided into training and testing sets .</a:t>
            </a:r>
          </a:p>
          <a:p>
            <a:pPr>
              <a:buFont typeface="Wingdings" panose="05000000000000000000" pitchFamily="2" charset="2"/>
              <a:buChar char="Ø"/>
            </a:pPr>
            <a:r>
              <a:rPr lang="en-US" b="1" u="sng" dirty="0"/>
              <a:t>Model Performance </a:t>
            </a:r>
          </a:p>
          <a:p>
            <a:r>
              <a:rPr lang="en-US" u="sng" dirty="0"/>
              <a:t>Accuracy</a:t>
            </a:r>
            <a:r>
              <a:rPr lang="en-US" dirty="0"/>
              <a:t> : Measurement of how well the model predicts employee attrition.</a:t>
            </a:r>
          </a:p>
          <a:p>
            <a:pPr>
              <a:buFont typeface="Wingdings" panose="05000000000000000000" pitchFamily="2" charset="2"/>
              <a:buChar char="Ø"/>
            </a:pPr>
            <a:r>
              <a:rPr lang="en-US" b="1" u="sng" dirty="0"/>
              <a:t>Implementation</a:t>
            </a:r>
            <a:r>
              <a:rPr lang="en-US" dirty="0"/>
              <a:t> </a:t>
            </a:r>
          </a:p>
          <a:p>
            <a:r>
              <a:rPr lang="en-US" u="sng" dirty="0"/>
              <a:t>Predictive Analysis</a:t>
            </a:r>
            <a:r>
              <a:rPr lang="en-US" dirty="0"/>
              <a:t>: Use of the model to forecast potential attrition risk among current employees .</a:t>
            </a:r>
          </a:p>
          <a:p>
            <a:r>
              <a:rPr lang="en-US" u="sng" dirty="0"/>
              <a:t>Risk Mitigation Strategies</a:t>
            </a:r>
            <a:r>
              <a:rPr lang="en-US" dirty="0"/>
              <a:t>: Developing targeted strategies to address high-risk areas identified by the model.</a:t>
            </a:r>
            <a:endParaRPr lang="en-IN" dirty="0"/>
          </a:p>
        </p:txBody>
      </p:sp>
    </p:spTree>
    <p:extLst>
      <p:ext uri="{BB962C8B-B14F-4D97-AF65-F5344CB8AC3E}">
        <p14:creationId xmlns:p14="http://schemas.microsoft.com/office/powerpoint/2010/main" val="37520380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E9F2B-E075-6C61-2B18-47AB9F69F6D6}"/>
              </a:ext>
            </a:extLst>
          </p:cNvPr>
          <p:cNvSpPr>
            <a:spLocks noGrp="1"/>
          </p:cNvSpPr>
          <p:nvPr>
            <p:ph type="title" idx="4294967295"/>
          </p:nvPr>
        </p:nvSpPr>
        <p:spPr>
          <a:xfrm>
            <a:off x="1119673" y="730737"/>
            <a:ext cx="9601200" cy="883459"/>
          </a:xfrm>
        </p:spPr>
        <p:txBody>
          <a:bodyPr/>
          <a:lstStyle/>
          <a:p>
            <a:r>
              <a:rPr lang="en-IN" dirty="0"/>
              <a:t>Model Building Code</a:t>
            </a:r>
          </a:p>
        </p:txBody>
      </p:sp>
      <p:pic>
        <p:nvPicPr>
          <p:cNvPr id="5" name="Content Placeholder 4">
            <a:extLst>
              <a:ext uri="{FF2B5EF4-FFF2-40B4-BE49-F238E27FC236}">
                <a16:creationId xmlns:a16="http://schemas.microsoft.com/office/drawing/2014/main" id="{0E8BC785-7298-F735-4873-B15D55D6B3E3}"/>
              </a:ext>
            </a:extLst>
          </p:cNvPr>
          <p:cNvPicPr>
            <a:picLocks noGrp="1" noChangeAspect="1"/>
          </p:cNvPicPr>
          <p:nvPr>
            <p:ph idx="4294967295"/>
          </p:nvPr>
        </p:nvPicPr>
        <p:blipFill rotWithShape="1">
          <a:blip r:embed="rId2">
            <a:extLst>
              <a:ext uri="{28A0092B-C50C-407E-A947-70E740481C1C}">
                <a14:useLocalDpi xmlns:a14="http://schemas.microsoft.com/office/drawing/2010/main" val="0"/>
              </a:ext>
            </a:extLst>
          </a:blip>
          <a:srcRect t="23875"/>
          <a:stretch/>
        </p:blipFill>
        <p:spPr>
          <a:xfrm>
            <a:off x="1861781" y="1586204"/>
            <a:ext cx="8655050" cy="4541059"/>
          </a:xfrm>
        </p:spPr>
      </p:pic>
    </p:spTree>
    <p:extLst>
      <p:ext uri="{BB962C8B-B14F-4D97-AF65-F5344CB8AC3E}">
        <p14:creationId xmlns:p14="http://schemas.microsoft.com/office/powerpoint/2010/main" val="24460795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79B35-E7DB-4F4E-DD0F-9F7CF53B4104}"/>
              </a:ext>
            </a:extLst>
          </p:cNvPr>
          <p:cNvSpPr>
            <a:spLocks noGrp="1"/>
          </p:cNvSpPr>
          <p:nvPr>
            <p:ph type="title"/>
          </p:nvPr>
        </p:nvSpPr>
        <p:spPr/>
        <p:txBody>
          <a:bodyPr/>
          <a:lstStyle/>
          <a:p>
            <a:pPr algn="ctr"/>
            <a:r>
              <a:rPr lang="en-IN" dirty="0"/>
              <a:t>Insights and Patterns</a:t>
            </a:r>
          </a:p>
        </p:txBody>
      </p:sp>
      <p:sp>
        <p:nvSpPr>
          <p:cNvPr id="3" name="Content Placeholder 2">
            <a:extLst>
              <a:ext uri="{FF2B5EF4-FFF2-40B4-BE49-F238E27FC236}">
                <a16:creationId xmlns:a16="http://schemas.microsoft.com/office/drawing/2014/main" id="{24EA2DDB-CEB8-E766-F25B-DC78C8258045}"/>
              </a:ext>
            </a:extLst>
          </p:cNvPr>
          <p:cNvSpPr>
            <a:spLocks noGrp="1"/>
          </p:cNvSpPr>
          <p:nvPr>
            <p:ph idx="1"/>
          </p:nvPr>
        </p:nvSpPr>
        <p:spPr/>
        <p:txBody>
          <a:bodyPr>
            <a:normAutofit fontScale="92500" lnSpcReduction="20000"/>
          </a:bodyPr>
          <a:lstStyle/>
          <a:p>
            <a:pPr>
              <a:buSzPct val="75000"/>
            </a:pPr>
            <a:r>
              <a:rPr lang="en-US" sz="2600" b="1" u="sng" dirty="0"/>
              <a:t>Major Patterns Identified Demographic Trends</a:t>
            </a:r>
            <a:r>
              <a:rPr lang="en-US" dirty="0"/>
              <a:t> :  Higher attrition rates in age of 18 to 25 who have single .</a:t>
            </a:r>
          </a:p>
          <a:p>
            <a:pPr>
              <a:buSzPct val="75000"/>
            </a:pPr>
            <a:r>
              <a:rPr lang="en-US" sz="2600" b="1" u="sng" dirty="0"/>
              <a:t>Compensation Factors </a:t>
            </a:r>
            <a:r>
              <a:rPr lang="en-US" dirty="0"/>
              <a:t>: More Attrition rates find in Employee with low salary hike and low stock option level.</a:t>
            </a:r>
          </a:p>
          <a:p>
            <a:pPr>
              <a:buSzPct val="75000"/>
            </a:pPr>
            <a:r>
              <a:rPr lang="en-US" sz="2600" b="1" u="sng" dirty="0"/>
              <a:t>Work Environment </a:t>
            </a:r>
            <a:r>
              <a:rPr lang="en-US" dirty="0"/>
              <a:t>: Employee have low work life balance and low job level and not satisfy in job environment have higher attrition count.</a:t>
            </a:r>
          </a:p>
          <a:p>
            <a:pPr>
              <a:buSzPct val="75000"/>
            </a:pPr>
            <a:r>
              <a:rPr lang="en-US" sz="2600" b="1" u="sng" dirty="0"/>
              <a:t>Predictive Factors of Attrition Top Predictors</a:t>
            </a:r>
            <a:r>
              <a:rPr lang="en-US" sz="2600" b="1" dirty="0"/>
              <a:t> </a:t>
            </a:r>
            <a:r>
              <a:rPr lang="en-US" dirty="0"/>
              <a:t>: Age , Job Satisfaction , percent hike Salary , job level , distance from home  are the most influential variables in predicting attrition model</a:t>
            </a:r>
          </a:p>
          <a:p>
            <a:pPr>
              <a:buSzPct val="75000"/>
            </a:pPr>
            <a:endParaRPr lang="en-IN" dirty="0"/>
          </a:p>
        </p:txBody>
      </p:sp>
    </p:spTree>
    <p:extLst>
      <p:ext uri="{BB962C8B-B14F-4D97-AF65-F5344CB8AC3E}">
        <p14:creationId xmlns:p14="http://schemas.microsoft.com/office/powerpoint/2010/main" val="42378170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1DA45-96B5-C79E-6CA1-BA809A192DF5}"/>
              </a:ext>
            </a:extLst>
          </p:cNvPr>
          <p:cNvSpPr>
            <a:spLocks noGrp="1"/>
          </p:cNvSpPr>
          <p:nvPr>
            <p:ph type="title" idx="4294967295"/>
          </p:nvPr>
        </p:nvSpPr>
        <p:spPr>
          <a:xfrm>
            <a:off x="0" y="982663"/>
            <a:ext cx="9601200" cy="1303337"/>
          </a:xfrm>
        </p:spPr>
        <p:txBody>
          <a:bodyPr/>
          <a:lstStyle/>
          <a:p>
            <a:r>
              <a:rPr lang="en-IN" dirty="0"/>
              <a:t> </a:t>
            </a:r>
          </a:p>
        </p:txBody>
      </p:sp>
      <p:sp>
        <p:nvSpPr>
          <p:cNvPr id="3" name="Content Placeholder 2">
            <a:extLst>
              <a:ext uri="{FF2B5EF4-FFF2-40B4-BE49-F238E27FC236}">
                <a16:creationId xmlns:a16="http://schemas.microsoft.com/office/drawing/2014/main" id="{F911C270-98DE-37BC-D8B8-8B09AC0A48BD}"/>
              </a:ext>
            </a:extLst>
          </p:cNvPr>
          <p:cNvSpPr>
            <a:spLocks noGrp="1"/>
          </p:cNvSpPr>
          <p:nvPr>
            <p:ph idx="4294967295"/>
          </p:nvPr>
        </p:nvSpPr>
        <p:spPr>
          <a:xfrm>
            <a:off x="905070" y="681038"/>
            <a:ext cx="10515600" cy="5467835"/>
          </a:xfrm>
        </p:spPr>
        <p:txBody>
          <a:bodyPr>
            <a:normAutofit/>
          </a:bodyPr>
          <a:lstStyle/>
          <a:p>
            <a:pPr>
              <a:buFont typeface="Wingdings" panose="05000000000000000000" pitchFamily="2" charset="2"/>
              <a:buChar char="Ø"/>
            </a:pPr>
            <a:r>
              <a:rPr lang="en-US" b="1" u="sng" dirty="0"/>
              <a:t>Policy Recommendations</a:t>
            </a:r>
            <a:r>
              <a:rPr lang="en-US" dirty="0"/>
              <a:t>: </a:t>
            </a:r>
          </a:p>
          <a:p>
            <a:r>
              <a:rPr lang="en-US" u="sng" dirty="0"/>
              <a:t>Regular Employee Feedback </a:t>
            </a:r>
            <a:r>
              <a:rPr lang="en-US" dirty="0"/>
              <a:t>: Implement routine surveys and feedback mechanisms to understand employee needs and concerns .</a:t>
            </a:r>
          </a:p>
          <a:p>
            <a:r>
              <a:rPr lang="en-US" u="sng" dirty="0"/>
              <a:t>Recognition and Reward Programs </a:t>
            </a:r>
            <a:r>
              <a:rPr lang="en-US" dirty="0"/>
              <a:t>: Acknowledge and reward outstanding performance and contributions.</a:t>
            </a:r>
          </a:p>
          <a:p>
            <a:r>
              <a:rPr lang="en-US" u="sng" dirty="0"/>
              <a:t>Professional Development Programs </a:t>
            </a:r>
            <a:r>
              <a:rPr lang="en-US" dirty="0"/>
              <a:t>: Offer training, workshops, and courses for skill enhancement and career growth .  </a:t>
            </a:r>
          </a:p>
          <a:p>
            <a:r>
              <a:rPr lang="en-US" u="sng" dirty="0"/>
              <a:t>Clear Career Pathways </a:t>
            </a:r>
            <a:r>
              <a:rPr lang="en-US" dirty="0"/>
              <a:t>: Provide transparent and achievable career progression opportunities .</a:t>
            </a:r>
          </a:p>
          <a:p>
            <a:r>
              <a:rPr lang="en-US" u="sng" dirty="0"/>
              <a:t>Flexible Work Arrangements </a:t>
            </a:r>
            <a:r>
              <a:rPr lang="en-US" dirty="0"/>
              <a:t>: Allow flexible hours, remote work options .</a:t>
            </a:r>
          </a:p>
          <a:p>
            <a:r>
              <a:rPr lang="en-US" u="sng" dirty="0"/>
              <a:t>Wellness and Mental Health Support</a:t>
            </a:r>
            <a:r>
              <a:rPr lang="en-US" dirty="0"/>
              <a:t> : Prioritize employee wellness with initiatives like wellness programs or mental health days.</a:t>
            </a:r>
          </a:p>
        </p:txBody>
      </p:sp>
    </p:spTree>
    <p:extLst>
      <p:ext uri="{BB962C8B-B14F-4D97-AF65-F5344CB8AC3E}">
        <p14:creationId xmlns:p14="http://schemas.microsoft.com/office/powerpoint/2010/main" val="3012156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6C0DD-6BDD-E3F2-7AE7-9D415FE56C0A}"/>
              </a:ext>
            </a:extLst>
          </p:cNvPr>
          <p:cNvSpPr>
            <a:spLocks noGrp="1"/>
          </p:cNvSpPr>
          <p:nvPr>
            <p:ph type="title"/>
          </p:nvPr>
        </p:nvSpPr>
        <p:spPr/>
        <p:txBody>
          <a:bodyPr/>
          <a:lstStyle/>
          <a:p>
            <a:pPr algn="ctr"/>
            <a:r>
              <a:rPr lang="en-IN" dirty="0"/>
              <a:t>Challenges &amp; Solutions</a:t>
            </a:r>
          </a:p>
        </p:txBody>
      </p:sp>
      <p:sp>
        <p:nvSpPr>
          <p:cNvPr id="3" name="Content Placeholder 2">
            <a:extLst>
              <a:ext uri="{FF2B5EF4-FFF2-40B4-BE49-F238E27FC236}">
                <a16:creationId xmlns:a16="http://schemas.microsoft.com/office/drawing/2014/main" id="{9C8EF6A2-3C0B-2646-4371-2DBEB12827EB}"/>
              </a:ext>
            </a:extLst>
          </p:cNvPr>
          <p:cNvSpPr>
            <a:spLocks noGrp="1"/>
          </p:cNvSpPr>
          <p:nvPr>
            <p:ph idx="1"/>
          </p:nvPr>
        </p:nvSpPr>
        <p:spPr/>
        <p:txBody>
          <a:bodyPr>
            <a:normAutofit fontScale="92500"/>
          </a:bodyPr>
          <a:lstStyle/>
          <a:p>
            <a:pPr>
              <a:buFont typeface="Wingdings" panose="05000000000000000000" pitchFamily="2" charset="2"/>
              <a:buChar char="Ø"/>
            </a:pPr>
            <a:r>
              <a:rPr lang="en-US" sz="2600" b="1" u="sng" dirty="0"/>
              <a:t>Data Quality and Completeness</a:t>
            </a:r>
            <a:r>
              <a:rPr lang="en-US" dirty="0"/>
              <a:t>:</a:t>
            </a:r>
          </a:p>
          <a:p>
            <a:r>
              <a:rPr lang="en-US" dirty="0"/>
              <a:t>Inconsistent or incomplete data can lead to inaccurate predictions.</a:t>
            </a:r>
          </a:p>
          <a:p>
            <a:r>
              <a:rPr lang="en-US" dirty="0"/>
              <a:t>Solution: Implement robust data cleaning and preprocessing methods.</a:t>
            </a:r>
          </a:p>
          <a:p>
            <a:pPr>
              <a:buFont typeface="Wingdings" panose="05000000000000000000" pitchFamily="2" charset="2"/>
              <a:buChar char="Ø"/>
            </a:pPr>
            <a:r>
              <a:rPr lang="en-US" sz="2600" b="1" u="sng" dirty="0"/>
              <a:t>Model Complexity vs. Interpretability</a:t>
            </a:r>
            <a:r>
              <a:rPr lang="en-US" dirty="0"/>
              <a:t>:</a:t>
            </a:r>
          </a:p>
          <a:p>
            <a:r>
              <a:rPr lang="en-US" dirty="0"/>
              <a:t>Striking a balance between a model that is both accurate and easy to interpret.</a:t>
            </a:r>
          </a:p>
          <a:p>
            <a:r>
              <a:rPr lang="en-US" dirty="0"/>
              <a:t>Solution: Decision Tree Classifier provides a good balance, being interpretable and reasonably accurate.</a:t>
            </a:r>
            <a:endParaRPr lang="en-IN" dirty="0"/>
          </a:p>
        </p:txBody>
      </p:sp>
    </p:spTree>
    <p:extLst>
      <p:ext uri="{BB962C8B-B14F-4D97-AF65-F5344CB8AC3E}">
        <p14:creationId xmlns:p14="http://schemas.microsoft.com/office/powerpoint/2010/main" val="3388013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71A88-8E0A-5E9D-A756-F5C49BEE4347}"/>
              </a:ext>
            </a:extLst>
          </p:cNvPr>
          <p:cNvSpPr>
            <a:spLocks noGrp="1"/>
          </p:cNvSpPr>
          <p:nvPr>
            <p:ph type="title"/>
          </p:nvPr>
        </p:nvSpPr>
        <p:spPr>
          <a:xfrm>
            <a:off x="819538" y="365125"/>
            <a:ext cx="10515600" cy="1325563"/>
          </a:xfrm>
        </p:spPr>
        <p:txBody>
          <a:bodyPr/>
          <a:lstStyle/>
          <a:p>
            <a:pPr algn="ctr"/>
            <a:r>
              <a:rPr lang="en-IN" dirty="0"/>
              <a:t>Agenda</a:t>
            </a:r>
          </a:p>
        </p:txBody>
      </p:sp>
      <p:sp>
        <p:nvSpPr>
          <p:cNvPr id="3" name="Content Placeholder 2">
            <a:extLst>
              <a:ext uri="{FF2B5EF4-FFF2-40B4-BE49-F238E27FC236}">
                <a16:creationId xmlns:a16="http://schemas.microsoft.com/office/drawing/2014/main" id="{91E8FDC9-94FA-3BC6-8E37-67F480F77FC7}"/>
              </a:ext>
            </a:extLst>
          </p:cNvPr>
          <p:cNvSpPr>
            <a:spLocks noGrp="1"/>
          </p:cNvSpPr>
          <p:nvPr>
            <p:ph idx="1"/>
          </p:nvPr>
        </p:nvSpPr>
        <p:spPr/>
        <p:txBody>
          <a:bodyPr>
            <a:normAutofit fontScale="77500" lnSpcReduction="20000"/>
          </a:bodyPr>
          <a:lstStyle/>
          <a:p>
            <a:r>
              <a:rPr lang="en-IN" dirty="0"/>
              <a:t>Introduction</a:t>
            </a:r>
          </a:p>
          <a:p>
            <a:r>
              <a:rPr lang="en-IN" dirty="0"/>
              <a:t>Understanding HR Attrition</a:t>
            </a:r>
          </a:p>
          <a:p>
            <a:r>
              <a:rPr lang="en-IN" dirty="0"/>
              <a:t>Project Overview</a:t>
            </a:r>
          </a:p>
          <a:p>
            <a:r>
              <a:rPr lang="en-IN" dirty="0"/>
              <a:t>Data Handling</a:t>
            </a:r>
          </a:p>
          <a:p>
            <a:r>
              <a:rPr lang="en-IN" dirty="0"/>
              <a:t>Exploratory Data Analysis (EDA)</a:t>
            </a:r>
          </a:p>
          <a:p>
            <a:r>
              <a:rPr lang="en-IN" dirty="0"/>
              <a:t>Model Building</a:t>
            </a:r>
          </a:p>
          <a:p>
            <a:r>
              <a:rPr lang="en-IN" dirty="0"/>
              <a:t>Insights and Patterns</a:t>
            </a:r>
          </a:p>
          <a:p>
            <a:r>
              <a:rPr lang="en-IN" dirty="0"/>
              <a:t>Challenges and Solution</a:t>
            </a:r>
          </a:p>
          <a:p>
            <a:r>
              <a:rPr lang="en-IN" dirty="0"/>
              <a:t>Conclusion</a:t>
            </a:r>
          </a:p>
        </p:txBody>
      </p:sp>
    </p:spTree>
    <p:extLst>
      <p:ext uri="{BB962C8B-B14F-4D97-AF65-F5344CB8AC3E}">
        <p14:creationId xmlns:p14="http://schemas.microsoft.com/office/powerpoint/2010/main" val="9408151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FE9DFD-AF88-955E-4981-BAE765DE3E1E}"/>
              </a:ext>
            </a:extLst>
          </p:cNvPr>
          <p:cNvSpPr>
            <a:spLocks noGrp="1"/>
          </p:cNvSpPr>
          <p:nvPr>
            <p:ph idx="4294967295"/>
          </p:nvPr>
        </p:nvSpPr>
        <p:spPr>
          <a:xfrm>
            <a:off x="838200" y="774700"/>
            <a:ext cx="10515600" cy="5364843"/>
          </a:xfrm>
        </p:spPr>
        <p:txBody>
          <a:bodyPr/>
          <a:lstStyle/>
          <a:p>
            <a:pPr>
              <a:buFont typeface="Wingdings" panose="05000000000000000000" pitchFamily="2" charset="2"/>
              <a:buChar char="Ø"/>
            </a:pPr>
            <a:r>
              <a:rPr lang="en-US" b="1" u="sng" dirty="0"/>
              <a:t>Changing Employee Dynamics</a:t>
            </a:r>
            <a:r>
              <a:rPr lang="en-US" dirty="0"/>
              <a:t>:</a:t>
            </a:r>
          </a:p>
          <a:p>
            <a:r>
              <a:rPr lang="en-US" dirty="0"/>
              <a:t>Employee behavior and factors influencing attrition may change over time.</a:t>
            </a:r>
          </a:p>
          <a:p>
            <a:r>
              <a:rPr lang="en-US" dirty="0"/>
              <a:t>Solution: Regular model updates and retraining with new data.</a:t>
            </a:r>
          </a:p>
          <a:p>
            <a:pPr>
              <a:buFont typeface="Wingdings" panose="05000000000000000000" pitchFamily="2" charset="2"/>
              <a:buChar char="Ø"/>
            </a:pPr>
            <a:r>
              <a:rPr lang="en-US" b="1" u="sng" dirty="0"/>
              <a:t>Solutions to Enhance Model Efficacy</a:t>
            </a:r>
          </a:p>
          <a:p>
            <a:r>
              <a:rPr lang="en-US" dirty="0"/>
              <a:t>Continuous Data Monitoring : Regularly update the dataset to capture the latest trends and patterns.</a:t>
            </a:r>
          </a:p>
          <a:p>
            <a:r>
              <a:rPr lang="en-US" dirty="0"/>
              <a:t>Incorporating Employee Feedback : Utilize surveys or feedback tools to gather more qualitative data that can enhance the model.</a:t>
            </a:r>
          </a:p>
          <a:p>
            <a:r>
              <a:rPr lang="en-US" dirty="0"/>
              <a:t>Stakeholder Engagement : Work closely with HR professionals to understand domain-specific nuances and incorporate their insights into the model.</a:t>
            </a:r>
            <a:endParaRPr lang="en-IN" dirty="0"/>
          </a:p>
        </p:txBody>
      </p:sp>
    </p:spTree>
    <p:extLst>
      <p:ext uri="{BB962C8B-B14F-4D97-AF65-F5344CB8AC3E}">
        <p14:creationId xmlns:p14="http://schemas.microsoft.com/office/powerpoint/2010/main" val="37107303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87ED8-8011-866B-9433-3626D6E50C3B}"/>
              </a:ext>
            </a:extLst>
          </p:cNvPr>
          <p:cNvSpPr>
            <a:spLocks noGrp="1"/>
          </p:cNvSpPr>
          <p:nvPr>
            <p:ph type="title"/>
          </p:nvPr>
        </p:nvSpPr>
        <p:spPr/>
        <p:txBody>
          <a:bodyPr/>
          <a:lstStyle/>
          <a:p>
            <a:pPr algn="ctr"/>
            <a:r>
              <a:rPr lang="en-IN" dirty="0"/>
              <a:t>Conclusion</a:t>
            </a:r>
          </a:p>
        </p:txBody>
      </p:sp>
      <p:sp>
        <p:nvSpPr>
          <p:cNvPr id="3" name="Content Placeholder 2">
            <a:extLst>
              <a:ext uri="{FF2B5EF4-FFF2-40B4-BE49-F238E27FC236}">
                <a16:creationId xmlns:a16="http://schemas.microsoft.com/office/drawing/2014/main" id="{A5F6B20F-17A3-4FBC-15E6-E45749209206}"/>
              </a:ext>
            </a:extLst>
          </p:cNvPr>
          <p:cNvSpPr>
            <a:spLocks noGrp="1"/>
          </p:cNvSpPr>
          <p:nvPr>
            <p:ph idx="1"/>
          </p:nvPr>
        </p:nvSpPr>
        <p:spPr/>
        <p:txBody>
          <a:bodyPr/>
          <a:lstStyle/>
          <a:p>
            <a:pPr>
              <a:buFont typeface="Wingdings" panose="05000000000000000000" pitchFamily="2" charset="2"/>
              <a:buChar char="Ø"/>
            </a:pPr>
            <a:r>
              <a:rPr lang="en-US" b="1" u="sng" dirty="0"/>
              <a:t>Summarizing key finding</a:t>
            </a:r>
          </a:p>
          <a:p>
            <a:r>
              <a:rPr lang="en-US" u="sng" dirty="0"/>
              <a:t>Effective Prediction</a:t>
            </a:r>
            <a:r>
              <a:rPr lang="en-US" dirty="0"/>
              <a:t> : The Decision Tree Classifier successfully identifies key factors contributing to employee attrition.</a:t>
            </a:r>
          </a:p>
          <a:p>
            <a:r>
              <a:rPr lang="en-US" u="sng" dirty="0"/>
              <a:t>Insights into Attrition Drivers</a:t>
            </a:r>
            <a:r>
              <a:rPr lang="en-US" dirty="0"/>
              <a:t> : Analysis highlights critical areas such as job satisfaction, work-life balance, and compensation as major influencers.</a:t>
            </a:r>
          </a:p>
          <a:p>
            <a:r>
              <a:rPr lang="en-US" u="sng" dirty="0"/>
              <a:t>Data-Driven HR Strategies</a:t>
            </a:r>
            <a:r>
              <a:rPr lang="en-US" dirty="0"/>
              <a:t> : The model provides actionable insights, enabling targeted strategies to reduce attrition rates.</a:t>
            </a:r>
            <a:endParaRPr lang="en-IN" dirty="0"/>
          </a:p>
        </p:txBody>
      </p:sp>
    </p:spTree>
    <p:extLst>
      <p:ext uri="{BB962C8B-B14F-4D97-AF65-F5344CB8AC3E}">
        <p14:creationId xmlns:p14="http://schemas.microsoft.com/office/powerpoint/2010/main" val="6191499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F989895-578F-16D1-7CFE-2BA9A32D881B}"/>
              </a:ext>
            </a:extLst>
          </p:cNvPr>
          <p:cNvSpPr txBox="1"/>
          <p:nvPr/>
        </p:nvSpPr>
        <p:spPr>
          <a:xfrm>
            <a:off x="1073021" y="998375"/>
            <a:ext cx="9022702" cy="3046988"/>
          </a:xfrm>
          <a:prstGeom prst="rect">
            <a:avLst/>
          </a:prstGeom>
          <a:noFill/>
        </p:spPr>
        <p:txBody>
          <a:bodyPr wrap="square">
            <a:spAutoFit/>
          </a:bodyPr>
          <a:lstStyle/>
          <a:p>
            <a:pPr marL="342900" indent="-342900">
              <a:buFont typeface="Wingdings" panose="05000000000000000000" pitchFamily="2" charset="2"/>
              <a:buChar char="Ø"/>
            </a:pPr>
            <a:r>
              <a:rPr lang="en-IN" sz="2400" b="1" u="sng" dirty="0"/>
              <a:t>Impact on the Organization </a:t>
            </a:r>
          </a:p>
          <a:p>
            <a:pPr marL="457200" indent="-457200">
              <a:buFont typeface="Arial" panose="020B0604020202020204" pitchFamily="34" charset="0"/>
              <a:buChar char="•"/>
            </a:pPr>
            <a:r>
              <a:rPr lang="en-IN" sz="2400" u="sng" dirty="0"/>
              <a:t>Enhanced HR Decision-Making</a:t>
            </a:r>
            <a:r>
              <a:rPr lang="en-IN" sz="2400" dirty="0"/>
              <a:t> </a:t>
            </a:r>
            <a:r>
              <a:rPr lang="en-IN" sz="2800" dirty="0"/>
              <a:t>: Empowers HR with predictive tools to proactively address attrition risks.</a:t>
            </a:r>
          </a:p>
          <a:p>
            <a:pPr marL="457200" indent="-457200">
              <a:buFont typeface="Arial" panose="020B0604020202020204" pitchFamily="34" charset="0"/>
              <a:buChar char="•"/>
            </a:pPr>
            <a:r>
              <a:rPr lang="en-IN" sz="2400" u="sng" dirty="0"/>
              <a:t>Improved Employee Retention</a:t>
            </a:r>
            <a:r>
              <a:rPr lang="en-IN" sz="2800" dirty="0"/>
              <a:t> : Potential to significantly reduce turnover rates, enhancing organizational stability.</a:t>
            </a:r>
          </a:p>
          <a:p>
            <a:pPr marL="457200" indent="-457200">
              <a:buFont typeface="Arial" panose="020B0604020202020204" pitchFamily="34" charset="0"/>
              <a:buChar char="•"/>
            </a:pPr>
            <a:r>
              <a:rPr lang="en-IN" sz="2800" u="sng" dirty="0"/>
              <a:t>Cost Savings</a:t>
            </a:r>
            <a:r>
              <a:rPr lang="en-IN" sz="2800" dirty="0"/>
              <a:t> : Lower attrition rates lead to reduced costs related to hiring and training new employees .</a:t>
            </a:r>
          </a:p>
        </p:txBody>
      </p:sp>
    </p:spTree>
    <p:extLst>
      <p:ext uri="{BB962C8B-B14F-4D97-AF65-F5344CB8AC3E}">
        <p14:creationId xmlns:p14="http://schemas.microsoft.com/office/powerpoint/2010/main" val="24521544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FCFFE1-D711-2FE0-ED86-4E985876B3FC}"/>
              </a:ext>
            </a:extLst>
          </p:cNvPr>
          <p:cNvSpPr txBox="1"/>
          <p:nvPr/>
        </p:nvSpPr>
        <p:spPr>
          <a:xfrm>
            <a:off x="1222310" y="1119674"/>
            <a:ext cx="8985380" cy="3539430"/>
          </a:xfrm>
          <a:prstGeom prst="rect">
            <a:avLst/>
          </a:prstGeom>
          <a:noFill/>
        </p:spPr>
        <p:txBody>
          <a:bodyPr wrap="square">
            <a:spAutoFit/>
          </a:bodyPr>
          <a:lstStyle/>
          <a:p>
            <a:pPr marL="457200" indent="-457200">
              <a:buFont typeface="Wingdings" panose="05000000000000000000" pitchFamily="2" charset="2"/>
              <a:buChar char="Ø"/>
            </a:pPr>
            <a:r>
              <a:rPr lang="en-IN" sz="2400" b="1" u="sng" dirty="0"/>
              <a:t>Future Directions </a:t>
            </a:r>
          </a:p>
          <a:p>
            <a:pPr marL="457200" indent="-457200">
              <a:buFont typeface="Arial" panose="020B0604020202020204" pitchFamily="34" charset="0"/>
              <a:buChar char="•"/>
            </a:pPr>
            <a:r>
              <a:rPr lang="en-IN" sz="2400" u="sng" dirty="0"/>
              <a:t>Model Refinement and Updates</a:t>
            </a:r>
            <a:r>
              <a:rPr lang="en-IN" sz="2800" dirty="0"/>
              <a:t> : Continuous improvement of the model with new data and feedback .</a:t>
            </a:r>
          </a:p>
          <a:p>
            <a:pPr marL="457200" indent="-457200">
              <a:buFont typeface="Arial" panose="020B0604020202020204" pitchFamily="34" charset="0"/>
              <a:buChar char="•"/>
            </a:pPr>
            <a:r>
              <a:rPr lang="en-IN" sz="2400" u="sng" dirty="0"/>
              <a:t>Broader Application Scope</a:t>
            </a:r>
            <a:r>
              <a:rPr lang="en-IN" sz="2800" dirty="0"/>
              <a:t> : Extend analysis to other aspects of HR like talent acquisition, </a:t>
            </a:r>
            <a:r>
              <a:rPr lang="en-IN" sz="3200" dirty="0"/>
              <a:t>employee</a:t>
            </a:r>
            <a:r>
              <a:rPr lang="en-IN" sz="2800" dirty="0"/>
              <a:t> engagement, etc .</a:t>
            </a:r>
          </a:p>
          <a:p>
            <a:pPr marL="457200" indent="-457200">
              <a:buFont typeface="Arial" panose="020B0604020202020204" pitchFamily="34" charset="0"/>
              <a:buChar char="•"/>
            </a:pPr>
            <a:r>
              <a:rPr lang="en-IN" sz="2800" u="sng" dirty="0"/>
              <a:t>Integration with HR Systems </a:t>
            </a:r>
            <a:r>
              <a:rPr lang="en-IN" sz="2800" dirty="0"/>
              <a:t>: Streamline the model's integration into existing HR workflows for real-time analysis.</a:t>
            </a:r>
          </a:p>
        </p:txBody>
      </p:sp>
    </p:spTree>
    <p:extLst>
      <p:ext uri="{BB962C8B-B14F-4D97-AF65-F5344CB8AC3E}">
        <p14:creationId xmlns:p14="http://schemas.microsoft.com/office/powerpoint/2010/main" val="3199245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37F07-B12A-482E-E713-77F665255964}"/>
              </a:ext>
            </a:extLst>
          </p:cNvPr>
          <p:cNvSpPr>
            <a:spLocks noGrp="1"/>
          </p:cNvSpPr>
          <p:nvPr>
            <p:ph type="title"/>
          </p:nvPr>
        </p:nvSpPr>
        <p:spPr/>
        <p:txBody>
          <a:bodyPr/>
          <a:lstStyle/>
          <a:p>
            <a:pPr algn="ctr"/>
            <a:r>
              <a:rPr lang="en-IN" dirty="0"/>
              <a:t>Introduction</a:t>
            </a:r>
          </a:p>
        </p:txBody>
      </p:sp>
      <p:sp>
        <p:nvSpPr>
          <p:cNvPr id="3" name="Content Placeholder 2">
            <a:extLst>
              <a:ext uri="{FF2B5EF4-FFF2-40B4-BE49-F238E27FC236}">
                <a16:creationId xmlns:a16="http://schemas.microsoft.com/office/drawing/2014/main" id="{5C25847D-B78E-70A0-BE4E-A470F73BFEAC}"/>
              </a:ext>
            </a:extLst>
          </p:cNvPr>
          <p:cNvSpPr>
            <a:spLocks noGrp="1"/>
          </p:cNvSpPr>
          <p:nvPr>
            <p:ph idx="1"/>
          </p:nvPr>
        </p:nvSpPr>
        <p:spPr/>
        <p:txBody>
          <a:bodyPr>
            <a:normAutofit/>
          </a:bodyPr>
          <a:lstStyle/>
          <a:p>
            <a:pPr marL="0" indent="0">
              <a:buNone/>
            </a:pPr>
            <a:r>
              <a:rPr lang="en-US" dirty="0"/>
              <a:t> Welcome to our presentation on a groundbreaking approach to understanding and managing employee attrition.</a:t>
            </a:r>
          </a:p>
          <a:p>
            <a:pPr marL="0" indent="0">
              <a:buNone/>
            </a:pPr>
            <a:r>
              <a:rPr lang="en-US" dirty="0"/>
              <a:t> In today's fast-paced corporate environment, retaining top talent is more crucial than ever. Our project leverages advanced data analytics and machine learning techniques to develop deep into HR data, uncovering key patterns and factors driving attrition. </a:t>
            </a:r>
            <a:endParaRPr lang="en-IN" dirty="0"/>
          </a:p>
        </p:txBody>
      </p:sp>
    </p:spTree>
    <p:extLst>
      <p:ext uri="{BB962C8B-B14F-4D97-AF65-F5344CB8AC3E}">
        <p14:creationId xmlns:p14="http://schemas.microsoft.com/office/powerpoint/2010/main" val="1672813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0CB91-6FF0-7916-9E8B-E57A7D70C6E8}"/>
              </a:ext>
            </a:extLst>
          </p:cNvPr>
          <p:cNvSpPr>
            <a:spLocks noGrp="1"/>
          </p:cNvSpPr>
          <p:nvPr>
            <p:ph type="title"/>
          </p:nvPr>
        </p:nvSpPr>
        <p:spPr/>
        <p:txBody>
          <a:bodyPr/>
          <a:lstStyle/>
          <a:p>
            <a:r>
              <a:rPr lang="en-IN" dirty="0"/>
              <a:t>Understanding HR Attrition</a:t>
            </a:r>
          </a:p>
        </p:txBody>
      </p:sp>
      <p:sp>
        <p:nvSpPr>
          <p:cNvPr id="3" name="Content Placeholder 2">
            <a:extLst>
              <a:ext uri="{FF2B5EF4-FFF2-40B4-BE49-F238E27FC236}">
                <a16:creationId xmlns:a16="http://schemas.microsoft.com/office/drawing/2014/main" id="{FAB6BD3B-D7CA-0293-96F4-98287EC8787E}"/>
              </a:ext>
            </a:extLst>
          </p:cNvPr>
          <p:cNvSpPr>
            <a:spLocks noGrp="1"/>
          </p:cNvSpPr>
          <p:nvPr>
            <p:ph idx="1"/>
          </p:nvPr>
        </p:nvSpPr>
        <p:spPr/>
        <p:txBody>
          <a:bodyPr>
            <a:normAutofit fontScale="92500" lnSpcReduction="20000"/>
          </a:bodyPr>
          <a:lstStyle/>
          <a:p>
            <a:pPr>
              <a:buFont typeface="Wingdings" panose="05000000000000000000" pitchFamily="2" charset="2"/>
              <a:buChar char="Ø"/>
            </a:pPr>
            <a:r>
              <a:rPr lang="en-IN" sz="2600" b="1" u="sng" dirty="0"/>
              <a:t>Definition</a:t>
            </a:r>
            <a:r>
              <a:rPr lang="en-IN" dirty="0"/>
              <a:t> :- </a:t>
            </a:r>
            <a:r>
              <a:rPr lang="en-US" dirty="0"/>
              <a:t> Attrition in HR refers to the natural process of workforce reduction due to employees leaving the company. This can be voluntary, such as through resignations or retirements, or involuntary, like layoffs or terminations. </a:t>
            </a:r>
          </a:p>
          <a:p>
            <a:pPr>
              <a:buFont typeface="Wingdings" panose="05000000000000000000" pitchFamily="2" charset="2"/>
              <a:buChar char="Ø"/>
            </a:pPr>
            <a:r>
              <a:rPr lang="en-US" sz="2600" b="1" u="sng" dirty="0"/>
              <a:t>Types of Attrition </a:t>
            </a:r>
            <a:r>
              <a:rPr lang="en-US" dirty="0"/>
              <a:t>:-</a:t>
            </a:r>
          </a:p>
          <a:p>
            <a:pPr>
              <a:buSzPct val="75000"/>
            </a:pPr>
            <a:r>
              <a:rPr lang="en-US" sz="2600" u="sng" dirty="0"/>
              <a:t>Voluntary Attrition</a:t>
            </a:r>
            <a:r>
              <a:rPr lang="en-US" dirty="0"/>
              <a:t>: Occurs when employees choose to leave the organization, often for reasons like career advancement, personal reasons, or better opportunities elsewhere.</a:t>
            </a:r>
          </a:p>
          <a:p>
            <a:pPr>
              <a:buSzPct val="75000"/>
            </a:pPr>
            <a:r>
              <a:rPr lang="en-US" sz="2600" u="sng" dirty="0"/>
              <a:t>Involuntary Attrition</a:t>
            </a:r>
            <a:r>
              <a:rPr lang="en-US" dirty="0"/>
              <a:t>: Involves employees leaving due to organizational decisions, such as layoffs, restructuring, or termination due to performance issues.</a:t>
            </a:r>
          </a:p>
        </p:txBody>
      </p:sp>
    </p:spTree>
    <p:extLst>
      <p:ext uri="{BB962C8B-B14F-4D97-AF65-F5344CB8AC3E}">
        <p14:creationId xmlns:p14="http://schemas.microsoft.com/office/powerpoint/2010/main" val="3869117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464AC-F92C-B010-FFC5-4F14FE23BE92}"/>
              </a:ext>
            </a:extLst>
          </p:cNvPr>
          <p:cNvSpPr>
            <a:spLocks noGrp="1"/>
          </p:cNvSpPr>
          <p:nvPr>
            <p:ph type="title" idx="4294967295"/>
          </p:nvPr>
        </p:nvSpPr>
        <p:spPr>
          <a:xfrm>
            <a:off x="0" y="982663"/>
            <a:ext cx="9601200" cy="1303337"/>
          </a:xfrm>
        </p:spPr>
        <p:txBody>
          <a:bodyPr/>
          <a:lstStyle/>
          <a:p>
            <a:r>
              <a:rPr lang="en-IN" dirty="0"/>
              <a:t>    </a:t>
            </a:r>
          </a:p>
        </p:txBody>
      </p:sp>
      <p:sp>
        <p:nvSpPr>
          <p:cNvPr id="3" name="Content Placeholder 2">
            <a:extLst>
              <a:ext uri="{FF2B5EF4-FFF2-40B4-BE49-F238E27FC236}">
                <a16:creationId xmlns:a16="http://schemas.microsoft.com/office/drawing/2014/main" id="{F873E000-6C70-6B4D-9147-1FE2B84E741F}"/>
              </a:ext>
            </a:extLst>
          </p:cNvPr>
          <p:cNvSpPr>
            <a:spLocks noGrp="1"/>
          </p:cNvSpPr>
          <p:nvPr>
            <p:ph idx="4294967295"/>
          </p:nvPr>
        </p:nvSpPr>
        <p:spPr>
          <a:xfrm>
            <a:off x="998376" y="982663"/>
            <a:ext cx="10515600" cy="4376737"/>
          </a:xfrm>
        </p:spPr>
        <p:txBody>
          <a:bodyPr/>
          <a:lstStyle/>
          <a:p>
            <a:pPr>
              <a:buFont typeface="Wingdings" panose="05000000000000000000" pitchFamily="2" charset="2"/>
              <a:buChar char="Ø"/>
            </a:pPr>
            <a:r>
              <a:rPr lang="en-US" b="1" u="sng" dirty="0"/>
              <a:t>The Role of Data Analysis </a:t>
            </a:r>
          </a:p>
          <a:p>
            <a:pPr marL="0" indent="0">
              <a:buNone/>
            </a:pPr>
            <a:r>
              <a:rPr lang="en-US" dirty="0"/>
              <a:t>Understanding Attrition Leveraging data analytics and machine learning techniques to analyze HR data can provide valuable insights into attrition trends and patterns . This analysis helps in identifying risk factors and predictive indicators, allowing organizations to proactively manage and reduce employee turnover.</a:t>
            </a:r>
            <a:endParaRPr lang="en-IN" dirty="0"/>
          </a:p>
        </p:txBody>
      </p:sp>
    </p:spTree>
    <p:extLst>
      <p:ext uri="{BB962C8B-B14F-4D97-AF65-F5344CB8AC3E}">
        <p14:creationId xmlns:p14="http://schemas.microsoft.com/office/powerpoint/2010/main" val="1647187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AA181-4B5E-1841-BDEC-1361AC0CE391}"/>
              </a:ext>
            </a:extLst>
          </p:cNvPr>
          <p:cNvSpPr>
            <a:spLocks noGrp="1"/>
          </p:cNvSpPr>
          <p:nvPr>
            <p:ph type="title"/>
          </p:nvPr>
        </p:nvSpPr>
        <p:spPr>
          <a:xfrm>
            <a:off x="474306" y="1063690"/>
            <a:ext cx="10515600" cy="942392"/>
          </a:xfrm>
        </p:spPr>
        <p:txBody>
          <a:bodyPr/>
          <a:lstStyle/>
          <a:p>
            <a:pPr algn="ctr"/>
            <a:r>
              <a:rPr lang="en-IN" dirty="0"/>
              <a:t>Project Overview</a:t>
            </a:r>
          </a:p>
        </p:txBody>
      </p:sp>
      <p:sp>
        <p:nvSpPr>
          <p:cNvPr id="3" name="Content Placeholder 2">
            <a:extLst>
              <a:ext uri="{FF2B5EF4-FFF2-40B4-BE49-F238E27FC236}">
                <a16:creationId xmlns:a16="http://schemas.microsoft.com/office/drawing/2014/main" id="{BEA17FD9-B0AE-D02C-CD39-95FDE0C8FE47}"/>
              </a:ext>
            </a:extLst>
          </p:cNvPr>
          <p:cNvSpPr>
            <a:spLocks noGrp="1"/>
          </p:cNvSpPr>
          <p:nvPr>
            <p:ph idx="1"/>
          </p:nvPr>
        </p:nvSpPr>
        <p:spPr>
          <a:xfrm>
            <a:off x="838200" y="2584580"/>
            <a:ext cx="10515600" cy="5383763"/>
          </a:xfrm>
        </p:spPr>
        <p:txBody>
          <a:bodyPr>
            <a:normAutofit/>
          </a:bodyPr>
          <a:lstStyle/>
          <a:p>
            <a:pPr>
              <a:buFont typeface="Wingdings" panose="05000000000000000000" pitchFamily="2" charset="2"/>
              <a:buChar char="Ø"/>
            </a:pPr>
            <a:r>
              <a:rPr lang="en-IN" b="1" u="sng" dirty="0"/>
              <a:t>Objective</a:t>
            </a:r>
            <a:r>
              <a:rPr lang="en-IN" dirty="0"/>
              <a:t> : To analyze and predict employee attrition using data-driven approaches, enabling proactive HR strategies.</a:t>
            </a:r>
          </a:p>
          <a:p>
            <a:pPr>
              <a:buFont typeface="Wingdings" panose="05000000000000000000" pitchFamily="2" charset="2"/>
              <a:buChar char="Ø"/>
            </a:pPr>
            <a:r>
              <a:rPr lang="en-IN" dirty="0"/>
              <a:t> </a:t>
            </a:r>
            <a:r>
              <a:rPr lang="en-IN" b="1" u="sng" dirty="0"/>
              <a:t>Scope of the Project Data Utilization </a:t>
            </a:r>
            <a:r>
              <a:rPr lang="en-IN" dirty="0"/>
              <a:t>: Leveraging a comprehensive HR dataset covering various aspects like demographics, job roles, satisfaction levels, income details, and more. </a:t>
            </a:r>
          </a:p>
          <a:p>
            <a:pPr>
              <a:buFont typeface="Wingdings" panose="05000000000000000000" pitchFamily="2" charset="2"/>
              <a:buChar char="Ø"/>
            </a:pPr>
            <a:r>
              <a:rPr lang="en-IN" b="1" u="sng" dirty="0"/>
              <a:t>Analysis Techniques </a:t>
            </a:r>
            <a:r>
              <a:rPr lang="en-IN" dirty="0"/>
              <a:t>: Employing Exploratory Data Analysis (EDA) to uncover underlying patterns and using Machine Learning models for prediction.</a:t>
            </a:r>
          </a:p>
          <a:p>
            <a:pPr>
              <a:buSzPct val="75000"/>
            </a:pPr>
            <a:endParaRPr lang="en-IN" dirty="0"/>
          </a:p>
        </p:txBody>
      </p:sp>
    </p:spTree>
    <p:extLst>
      <p:ext uri="{BB962C8B-B14F-4D97-AF65-F5344CB8AC3E}">
        <p14:creationId xmlns:p14="http://schemas.microsoft.com/office/powerpoint/2010/main" val="689569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306D0C-5862-00CC-D648-2803812384C4}"/>
              </a:ext>
            </a:extLst>
          </p:cNvPr>
          <p:cNvSpPr>
            <a:spLocks noGrp="1"/>
          </p:cNvSpPr>
          <p:nvPr>
            <p:ph idx="4294967295"/>
          </p:nvPr>
        </p:nvSpPr>
        <p:spPr>
          <a:xfrm>
            <a:off x="597159" y="615820"/>
            <a:ext cx="11232502" cy="5858977"/>
          </a:xfrm>
        </p:spPr>
        <p:txBody>
          <a:bodyPr>
            <a:normAutofit fontScale="77500" lnSpcReduction="20000"/>
          </a:bodyPr>
          <a:lstStyle/>
          <a:p>
            <a:pPr>
              <a:buFont typeface="Wingdings" panose="05000000000000000000" pitchFamily="2" charset="2"/>
              <a:buChar char="Ø"/>
            </a:pPr>
            <a:r>
              <a:rPr lang="en-IN" sz="3600" b="1" u="sng" dirty="0"/>
              <a:t>Methodology</a:t>
            </a:r>
            <a:r>
              <a:rPr lang="en-IN" sz="3100" dirty="0"/>
              <a:t> </a:t>
            </a:r>
          </a:p>
          <a:p>
            <a:pPr>
              <a:buSzPct val="75000"/>
            </a:pPr>
            <a:r>
              <a:rPr lang="en-IN" sz="3100" u="sng" dirty="0"/>
              <a:t>Data Collection </a:t>
            </a:r>
            <a:r>
              <a:rPr lang="en-IN" dirty="0"/>
              <a:t>: Gathering relevant HR data .</a:t>
            </a:r>
          </a:p>
          <a:p>
            <a:pPr>
              <a:buSzPct val="75000"/>
            </a:pPr>
            <a:r>
              <a:rPr lang="en-IN" sz="3100" u="sng" dirty="0"/>
              <a:t>Data Preprocessing</a:t>
            </a:r>
            <a:r>
              <a:rPr lang="en-IN" dirty="0"/>
              <a:t>: Cleaning and transforming data for analysis, including handling missing values, encoding categorical variables, and normalizing data .</a:t>
            </a:r>
          </a:p>
          <a:p>
            <a:pPr>
              <a:buSzPct val="75000"/>
            </a:pPr>
            <a:r>
              <a:rPr lang="en-IN" sz="3100" u="sng" dirty="0"/>
              <a:t>Exploratory Data Analysis (EDA) </a:t>
            </a:r>
            <a:r>
              <a:rPr lang="en-IN" dirty="0"/>
              <a:t>: Visualizing and examining data to understand trends, anomalies, and correlations . </a:t>
            </a:r>
          </a:p>
          <a:p>
            <a:pPr>
              <a:buSzPct val="75000"/>
            </a:pPr>
            <a:r>
              <a:rPr lang="en-IN" sz="3100" u="sng" dirty="0"/>
              <a:t>Model Building</a:t>
            </a:r>
            <a:r>
              <a:rPr lang="en-IN" dirty="0"/>
              <a:t>: Developing predictive models using algorithms like Logistic Regression, Decision Trees, Random Forest, and Gradient Boosting .</a:t>
            </a:r>
            <a:endParaRPr lang="en-US" dirty="0"/>
          </a:p>
          <a:p>
            <a:pPr>
              <a:buSzPct val="75000"/>
            </a:pPr>
            <a:r>
              <a:rPr lang="en-US" sz="3100" u="sng" dirty="0"/>
              <a:t>Insight Generation</a:t>
            </a:r>
            <a:r>
              <a:rPr lang="en-US" dirty="0"/>
              <a:t>: Extracting meaningful insights about factors influencing attrition and predicting future trends .</a:t>
            </a:r>
          </a:p>
          <a:p>
            <a:pPr>
              <a:buSzPct val="75000"/>
            </a:pPr>
            <a:r>
              <a:rPr lang="en-US" sz="3100" u="sng" dirty="0"/>
              <a:t>Goals and Expectations Predictive Insights </a:t>
            </a:r>
            <a:r>
              <a:rPr lang="en-US" dirty="0"/>
              <a:t>: Identifying key factors that contribute to employee attrition, facilitating targeted intervention strategies .</a:t>
            </a:r>
          </a:p>
          <a:p>
            <a:pPr>
              <a:buSzPct val="75000"/>
            </a:pPr>
            <a:r>
              <a:rPr lang="en-US" sz="3100" u="sng" dirty="0"/>
              <a:t>Actionable Recommendations</a:t>
            </a:r>
            <a:r>
              <a:rPr lang="en-US" dirty="0"/>
              <a:t>: Providing data-backed recommendations to HR for policy and strategic adjustments .</a:t>
            </a:r>
          </a:p>
          <a:p>
            <a:pPr>
              <a:buSzPct val="75000"/>
            </a:pPr>
            <a:r>
              <a:rPr lang="en-US" dirty="0"/>
              <a:t> </a:t>
            </a:r>
            <a:r>
              <a:rPr lang="en-US" sz="3100" u="sng" dirty="0"/>
              <a:t>Enhancing HR Practices</a:t>
            </a:r>
            <a:r>
              <a:rPr lang="en-US" dirty="0"/>
              <a:t>: Using the findings to improve employee retention, job satisfaction, and overall workplace environment .</a:t>
            </a:r>
            <a:endParaRPr lang="en-IN" dirty="0"/>
          </a:p>
        </p:txBody>
      </p:sp>
    </p:spTree>
    <p:extLst>
      <p:ext uri="{BB962C8B-B14F-4D97-AF65-F5344CB8AC3E}">
        <p14:creationId xmlns:p14="http://schemas.microsoft.com/office/powerpoint/2010/main" val="4161316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34283-5925-6319-523A-954D4E40A813}"/>
              </a:ext>
            </a:extLst>
          </p:cNvPr>
          <p:cNvSpPr>
            <a:spLocks noGrp="1"/>
          </p:cNvSpPr>
          <p:nvPr>
            <p:ph type="title"/>
          </p:nvPr>
        </p:nvSpPr>
        <p:spPr>
          <a:xfrm>
            <a:off x="1295402" y="982133"/>
            <a:ext cx="9601196" cy="1313198"/>
          </a:xfrm>
        </p:spPr>
        <p:txBody>
          <a:bodyPr/>
          <a:lstStyle/>
          <a:p>
            <a:pPr algn="ctr"/>
            <a:r>
              <a:rPr lang="en-IN" dirty="0"/>
              <a:t>Data Handling</a:t>
            </a:r>
          </a:p>
        </p:txBody>
      </p:sp>
      <p:sp>
        <p:nvSpPr>
          <p:cNvPr id="3" name="Content Placeholder 2">
            <a:extLst>
              <a:ext uri="{FF2B5EF4-FFF2-40B4-BE49-F238E27FC236}">
                <a16:creationId xmlns:a16="http://schemas.microsoft.com/office/drawing/2014/main" id="{02AFEBC9-DA26-98A2-6820-B201205C84BD}"/>
              </a:ext>
            </a:extLst>
          </p:cNvPr>
          <p:cNvSpPr>
            <a:spLocks noGrp="1"/>
          </p:cNvSpPr>
          <p:nvPr>
            <p:ph idx="1"/>
          </p:nvPr>
        </p:nvSpPr>
        <p:spPr/>
        <p:txBody>
          <a:bodyPr>
            <a:normAutofit fontScale="92500" lnSpcReduction="20000"/>
          </a:bodyPr>
          <a:lstStyle/>
          <a:p>
            <a:pPr>
              <a:buSzPct val="75000"/>
            </a:pPr>
            <a:r>
              <a:rPr lang="en-US" sz="2600" b="1" u="sng" dirty="0"/>
              <a:t>Data Collection </a:t>
            </a:r>
            <a:r>
              <a:rPr lang="en-US" dirty="0"/>
              <a:t>: we taken HR data from Kaggle website </a:t>
            </a:r>
          </a:p>
          <a:p>
            <a:pPr>
              <a:buSzPct val="75000"/>
            </a:pPr>
            <a:r>
              <a:rPr lang="en-US" sz="2600" b="1" u="sng" dirty="0"/>
              <a:t>Feature Engineering </a:t>
            </a:r>
            <a:r>
              <a:rPr lang="en-US" dirty="0"/>
              <a:t>: we use one hot encoding and label encoding for converting categorical data .</a:t>
            </a:r>
          </a:p>
          <a:p>
            <a:pPr>
              <a:buSzPct val="75000"/>
            </a:pPr>
            <a:r>
              <a:rPr lang="en-US" sz="2600" b="1" u="sng" dirty="0"/>
              <a:t>Data Transformation </a:t>
            </a:r>
            <a:r>
              <a:rPr lang="en-US" dirty="0"/>
              <a:t>: Handling missing value , scaling feature and dealing with outliers.</a:t>
            </a:r>
          </a:p>
          <a:p>
            <a:pPr>
              <a:buSzPct val="75000"/>
            </a:pPr>
            <a:r>
              <a:rPr lang="en-US" sz="2600" b="1" u="sng" dirty="0"/>
              <a:t>Data Splitting Training and Test </a:t>
            </a:r>
            <a:r>
              <a:rPr lang="en-US" dirty="0"/>
              <a:t>: After Feature Engineering and Data Transformation , split data in 2 part in ratio of 70 train and 30 test .</a:t>
            </a:r>
          </a:p>
          <a:p>
            <a:pPr>
              <a:buSzPct val="75000"/>
            </a:pPr>
            <a:r>
              <a:rPr lang="en-US" sz="2600" b="1" u="sng" dirty="0"/>
              <a:t>Ensuring Data Quality Checks </a:t>
            </a:r>
            <a:r>
              <a:rPr lang="en-US" dirty="0"/>
              <a:t>: checks  data quality,  outlier detection or validation of data .</a:t>
            </a:r>
            <a:endParaRPr lang="en-IN" dirty="0"/>
          </a:p>
          <a:p>
            <a:pPr>
              <a:buSzPct val="75000"/>
            </a:pPr>
            <a:endParaRPr lang="en-IN" dirty="0"/>
          </a:p>
        </p:txBody>
      </p:sp>
    </p:spTree>
    <p:extLst>
      <p:ext uri="{BB962C8B-B14F-4D97-AF65-F5344CB8AC3E}">
        <p14:creationId xmlns:p14="http://schemas.microsoft.com/office/powerpoint/2010/main" val="519386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F129C-E08D-82B0-BED4-3C1B2BDB28DF}"/>
              </a:ext>
            </a:extLst>
          </p:cNvPr>
          <p:cNvSpPr>
            <a:spLocks noGrp="1"/>
          </p:cNvSpPr>
          <p:nvPr>
            <p:ph type="title"/>
          </p:nvPr>
        </p:nvSpPr>
        <p:spPr>
          <a:xfrm>
            <a:off x="1295402" y="982133"/>
            <a:ext cx="9601196" cy="1829860"/>
          </a:xfrm>
        </p:spPr>
        <p:txBody>
          <a:bodyPr>
            <a:normAutofit fontScale="90000"/>
          </a:bodyPr>
          <a:lstStyle/>
          <a:p>
            <a:r>
              <a:rPr lang="en-IN" dirty="0"/>
              <a:t>Exploratory Data Analysis (EDA)</a:t>
            </a:r>
            <a:br>
              <a:rPr lang="en-IN" dirty="0"/>
            </a:br>
            <a:r>
              <a:rPr lang="en-IN" sz="2700" dirty="0"/>
              <a:t>Objective : </a:t>
            </a:r>
            <a:r>
              <a:rPr lang="en-US" sz="2700" dirty="0"/>
              <a:t>To explore and understand the data, uncovering key patterns, relationships, and anomalies</a:t>
            </a:r>
            <a:r>
              <a:rPr lang="en-US" dirty="0"/>
              <a:t>.</a:t>
            </a:r>
            <a:br>
              <a:rPr lang="en-IN" dirty="0"/>
            </a:br>
            <a:endParaRPr lang="en-IN" dirty="0"/>
          </a:p>
        </p:txBody>
      </p:sp>
      <p:sp>
        <p:nvSpPr>
          <p:cNvPr id="3" name="Content Placeholder 2">
            <a:extLst>
              <a:ext uri="{FF2B5EF4-FFF2-40B4-BE49-F238E27FC236}">
                <a16:creationId xmlns:a16="http://schemas.microsoft.com/office/drawing/2014/main" id="{D40E94CD-DA40-3540-A6BC-EE64B037B406}"/>
              </a:ext>
            </a:extLst>
          </p:cNvPr>
          <p:cNvSpPr>
            <a:spLocks noGrp="1"/>
          </p:cNvSpPr>
          <p:nvPr>
            <p:ph idx="1"/>
          </p:nvPr>
        </p:nvSpPr>
        <p:spPr/>
        <p:txBody>
          <a:bodyPr/>
          <a:lstStyle/>
          <a:p>
            <a:pPr marL="0" indent="0">
              <a:buNone/>
            </a:pPr>
            <a:endParaRPr lang="en-IN" dirty="0"/>
          </a:p>
        </p:txBody>
      </p:sp>
      <p:pic>
        <p:nvPicPr>
          <p:cNvPr id="6" name="Picture 5">
            <a:extLst>
              <a:ext uri="{FF2B5EF4-FFF2-40B4-BE49-F238E27FC236}">
                <a16:creationId xmlns:a16="http://schemas.microsoft.com/office/drawing/2014/main" id="{8BD685CE-6316-FA07-F847-7BE6203B6FCA}"/>
              </a:ext>
            </a:extLst>
          </p:cNvPr>
          <p:cNvPicPr>
            <a:picLocks noChangeAspect="1"/>
          </p:cNvPicPr>
          <p:nvPr/>
        </p:nvPicPr>
        <p:blipFill rotWithShape="1">
          <a:blip r:embed="rId2">
            <a:extLst>
              <a:ext uri="{28A0092B-C50C-407E-A947-70E740481C1C}">
                <a14:useLocalDpi xmlns:a14="http://schemas.microsoft.com/office/drawing/2010/main" val="0"/>
              </a:ext>
            </a:extLst>
          </a:blip>
          <a:srcRect b="14582"/>
          <a:stretch/>
        </p:blipFill>
        <p:spPr>
          <a:xfrm>
            <a:off x="821094" y="2556932"/>
            <a:ext cx="10440956" cy="3591941"/>
          </a:xfrm>
          <a:prstGeom prst="rect">
            <a:avLst/>
          </a:prstGeom>
        </p:spPr>
      </p:pic>
    </p:spTree>
    <p:extLst>
      <p:ext uri="{BB962C8B-B14F-4D97-AF65-F5344CB8AC3E}">
        <p14:creationId xmlns:p14="http://schemas.microsoft.com/office/powerpoint/2010/main" val="144822936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539</TotalTime>
  <Words>1291</Words>
  <Application>Microsoft Office PowerPoint</Application>
  <PresentationFormat>Widescreen</PresentationFormat>
  <Paragraphs>116</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Garamond</vt:lpstr>
      <vt:lpstr>Wingdings</vt:lpstr>
      <vt:lpstr>Organic</vt:lpstr>
      <vt:lpstr>HR Employee Attrition Analysis </vt:lpstr>
      <vt:lpstr>Agenda</vt:lpstr>
      <vt:lpstr>Introduction</vt:lpstr>
      <vt:lpstr>Understanding HR Attrition</vt:lpstr>
      <vt:lpstr>    </vt:lpstr>
      <vt:lpstr>Project Overview</vt:lpstr>
      <vt:lpstr>PowerPoint Presentation</vt:lpstr>
      <vt:lpstr>Data Handling</vt:lpstr>
      <vt:lpstr>Exploratory Data Analysis (EDA) Objective : To explore and understand the data, uncovering key patterns, relationships, and anomalies. </vt:lpstr>
      <vt:lpstr>Demographic Analysis</vt:lpstr>
      <vt:lpstr>Job Related Analysis</vt:lpstr>
      <vt:lpstr>Compensation &amp; Benefit Analysis </vt:lpstr>
      <vt:lpstr>Work Environment &amp; Performance</vt:lpstr>
      <vt:lpstr>Model Building </vt:lpstr>
      <vt:lpstr>PowerPoint Presentation</vt:lpstr>
      <vt:lpstr>Model Building Code</vt:lpstr>
      <vt:lpstr>Insights and Patterns</vt:lpstr>
      <vt:lpstr> </vt:lpstr>
      <vt:lpstr>Challenges &amp; Solutions</vt:lpstr>
      <vt:lpstr>PowerPoint Presentation</vt:lpstr>
      <vt:lpstr>Conclusion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Attrition Analysis Project</dc:title>
  <dc:creator>Prathamesh Pangare</dc:creator>
  <cp:lastModifiedBy>Prathamesh Pangare</cp:lastModifiedBy>
  <cp:revision>15</cp:revision>
  <dcterms:created xsi:type="dcterms:W3CDTF">2024-01-05T09:11:38Z</dcterms:created>
  <dcterms:modified xsi:type="dcterms:W3CDTF">2024-01-19T18:07:47Z</dcterms:modified>
</cp:coreProperties>
</file>