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79" r:id="rId13"/>
    <p:sldId id="287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66288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Super mart Grocery Sales - Retail Analytics:-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Name = Saurav Nair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email = sauravnair252@gmail.com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262-9633-599A-1F4E-F84E0B0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531578" cy="1195458"/>
          </a:xfrm>
        </p:spPr>
        <p:txBody>
          <a:bodyPr>
            <a:normAutofit/>
          </a:bodyPr>
          <a:lstStyle/>
          <a:p>
            <a:r>
              <a:rPr lang="en-US" dirty="0"/>
              <a:t>Top 10 customers by Sales and Profit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98F93-9E6A-50B1-C834-6EA3A62C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1940446"/>
            <a:ext cx="7035876" cy="4540885"/>
          </a:xfrm>
        </p:spPr>
      </p:pic>
    </p:spTree>
    <p:extLst>
      <p:ext uri="{BB962C8B-B14F-4D97-AF65-F5344CB8AC3E}">
        <p14:creationId xmlns:p14="http://schemas.microsoft.com/office/powerpoint/2010/main" val="40669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925E-4481-C628-A7D8-84B6DBF3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77" y="1929384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C82-DB3B-B875-4FEF-3D6F8E46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0F201-085B-4A23-A0DA-D4E3D92A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explores sales data from Super mart grocery retail to uncover trends, performance insights, and strategic opportunities.</a:t>
            </a:r>
          </a:p>
          <a:p>
            <a:endParaRPr lang="en-US" dirty="0"/>
          </a:p>
          <a:p>
            <a:r>
              <a:rPr lang="en-US" dirty="0"/>
              <a:t>Objectives:</a:t>
            </a:r>
          </a:p>
          <a:p>
            <a:r>
              <a:rPr lang="en-US" dirty="0"/>
              <a:t>- Understand sales performance across products, regions, and segments.</a:t>
            </a:r>
          </a:p>
          <a:p>
            <a:r>
              <a:rPr lang="en-US" dirty="0"/>
              <a:t>- Identify profitable categories and key customers.</a:t>
            </a:r>
          </a:p>
          <a:p>
            <a:r>
              <a:rPr lang="en-US" dirty="0"/>
              <a:t>- Evaluate discount strategies and their impact on profit.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4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1FA-6C25-149F-9FC4-C4F0A9B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57" y="252578"/>
            <a:ext cx="5963478" cy="1139318"/>
          </a:xfrm>
        </p:spPr>
        <p:txBody>
          <a:bodyPr>
            <a:normAutofit/>
          </a:bodyPr>
          <a:lstStyle/>
          <a:p>
            <a:r>
              <a:rPr lang="en-IN" dirty="0"/>
              <a:t>Total Sales: ₹6.1 Million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C5C2E-E2C5-33BF-C01B-CCA0069D7CA1}"/>
              </a:ext>
            </a:extLst>
          </p:cNvPr>
          <p:cNvSpPr txBox="1"/>
          <p:nvPr/>
        </p:nvSpPr>
        <p:spPr>
          <a:xfrm>
            <a:off x="5830957" y="1563757"/>
            <a:ext cx="5963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mart achieved total sales of ₹6.1M, indicating a strong market presence and healthy overall demand for grocery products.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 sales volume suggests good product assortment, wide customer reach, and effective sales operations.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957D59A-53C6-DC20-5011-96417167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31" y="252578"/>
            <a:ext cx="3592416" cy="6231349"/>
          </a:xfrm>
        </p:spPr>
      </p:pic>
    </p:spTree>
    <p:extLst>
      <p:ext uri="{BB962C8B-B14F-4D97-AF65-F5344CB8AC3E}">
        <p14:creationId xmlns:p14="http://schemas.microsoft.com/office/powerpoint/2010/main" val="16714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B85-7E83-B1DC-F760-3E2B9BE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663" y="363681"/>
            <a:ext cx="5791200" cy="686993"/>
          </a:xfrm>
        </p:spPr>
        <p:txBody>
          <a:bodyPr>
            <a:normAutofit fontScale="90000"/>
          </a:bodyPr>
          <a:lstStyle/>
          <a:p>
            <a:r>
              <a:rPr lang="en-IN" dirty="0"/>
              <a:t>Total Profit: ₹1.5 Million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704F4-BE38-9DCB-7359-46E03180872C}"/>
              </a:ext>
            </a:extLst>
          </p:cNvPr>
          <p:cNvSpPr txBox="1"/>
          <p:nvPr/>
        </p:nvSpPr>
        <p:spPr>
          <a:xfrm>
            <a:off x="5967663" y="1800901"/>
            <a:ext cx="3985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business generated a total profit of ₹1.5M, showing successful cost management and favorable pricing strategies.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profit figure suggests that after accounting for costs (like shipping, discounts, and operational expenses), Super mart retains a solid earnings amount.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DD60E41-810A-B804-3580-68DF605A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06" y="363681"/>
            <a:ext cx="4235887" cy="6352363"/>
          </a:xfrm>
        </p:spPr>
      </p:pic>
    </p:spTree>
    <p:extLst>
      <p:ext uri="{BB962C8B-B14F-4D97-AF65-F5344CB8AC3E}">
        <p14:creationId xmlns:p14="http://schemas.microsoft.com/office/powerpoint/2010/main" val="422330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12BF-9AA7-FADC-C358-1146683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051" y="297484"/>
            <a:ext cx="5628861" cy="789194"/>
          </a:xfrm>
        </p:spPr>
        <p:txBody>
          <a:bodyPr/>
          <a:lstStyle/>
          <a:p>
            <a:r>
              <a:rPr lang="en-IN" dirty="0"/>
              <a:t>Profit Margin: 24.8%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165C5-3205-1F8C-BEA6-7393D16AB129}"/>
              </a:ext>
            </a:extLst>
          </p:cNvPr>
          <p:cNvSpPr txBox="1"/>
          <p:nvPr/>
        </p:nvSpPr>
        <p:spPr>
          <a:xfrm>
            <a:off x="6414051" y="2027582"/>
            <a:ext cx="5075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profit margin of 24.8%</a:t>
            </a:r>
            <a:r>
              <a:rPr lang="en-US" dirty="0"/>
              <a:t> indicates that for every ₹1 earned in sales, ₹0.25 is kept as profit.</a:t>
            </a:r>
          </a:p>
          <a:p>
            <a:endParaRPr lang="en-US" dirty="0"/>
          </a:p>
          <a:p>
            <a:r>
              <a:rPr lang="en-US" dirty="0"/>
              <a:t>This is a healthy margin for the retail grocery industry, where margins can often be lower due to heavy discounting and logistics costs.</a:t>
            </a:r>
          </a:p>
          <a:p>
            <a:endParaRPr lang="en-US" dirty="0"/>
          </a:p>
          <a:p>
            <a:r>
              <a:rPr lang="en-US" dirty="0"/>
              <a:t>It suggests an efficient balance between competitive pricing and cost control.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CF58F0-F58B-84EE-37D7-2DC8D92E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33" y="127455"/>
            <a:ext cx="4347719" cy="6641581"/>
          </a:xfrm>
        </p:spPr>
      </p:pic>
    </p:spTree>
    <p:extLst>
      <p:ext uri="{BB962C8B-B14F-4D97-AF65-F5344CB8AC3E}">
        <p14:creationId xmlns:p14="http://schemas.microsoft.com/office/powerpoint/2010/main" val="12458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7A4-F9FF-947C-7FA6-D93921B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822" y="304800"/>
            <a:ext cx="4683573" cy="1077027"/>
          </a:xfrm>
        </p:spPr>
        <p:txBody>
          <a:bodyPr>
            <a:normAutofit fontScale="90000"/>
          </a:bodyPr>
          <a:lstStyle/>
          <a:p>
            <a:r>
              <a:rPr lang="en-IN" dirty="0"/>
              <a:t>Sales by Product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4CE2C0-1370-0EF9-12AB-22CA102DB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70" y="304800"/>
            <a:ext cx="6860952" cy="57591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4840F-754A-4135-DCD1-35148BF957D1}"/>
              </a:ext>
            </a:extLst>
          </p:cNvPr>
          <p:cNvSpPr txBox="1"/>
          <p:nvPr/>
        </p:nvSpPr>
        <p:spPr>
          <a:xfrm>
            <a:off x="7116416" y="1997839"/>
            <a:ext cx="5075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performance across categories, showing diversified product sales and a well-rounded assortment.</a:t>
            </a:r>
          </a:p>
          <a:p>
            <a:endParaRPr lang="en-US" dirty="0"/>
          </a:p>
          <a:p>
            <a:r>
              <a:rPr lang="en-US" dirty="0"/>
              <a:t>Focus categories like Eggs, Meat &amp; Fish and Snacks can be leveraged for targeted promotions and loyalty initiatives.</a:t>
            </a:r>
          </a:p>
          <a:p>
            <a:endParaRPr lang="en-US" dirty="0"/>
          </a:p>
          <a:p>
            <a:r>
              <a:rPr lang="en-US" dirty="0"/>
              <a:t>Lower sales in Beverages indicate an opportunity to increase awareness or offer combo deals to drive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145-F207-B91C-3065-DAB9FC2B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512" y="240633"/>
            <a:ext cx="6075378" cy="660488"/>
          </a:xfrm>
        </p:spPr>
        <p:txBody>
          <a:bodyPr>
            <a:noAutofit/>
          </a:bodyPr>
          <a:lstStyle/>
          <a:p>
            <a:r>
              <a:rPr lang="en-IN" sz="4400" dirty="0"/>
              <a:t>Sales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3BF4-C3E5-F5B4-4DFB-98095CC3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512" y="1058779"/>
            <a:ext cx="4244627" cy="5046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West and East regions are the strongest performers, contributing most to overall sales.</a:t>
            </a:r>
          </a:p>
          <a:p>
            <a:endParaRPr lang="en-US" dirty="0"/>
          </a:p>
          <a:p>
            <a:r>
              <a:rPr lang="en-US" dirty="0"/>
              <a:t>Central region has a solid foundation but room for further growth.</a:t>
            </a:r>
          </a:p>
          <a:p>
            <a:endParaRPr lang="en-US" dirty="0"/>
          </a:p>
          <a:p>
            <a:r>
              <a:rPr lang="en-US" dirty="0"/>
              <a:t>South region underperforms relative to its potential — needs strategic focus.</a:t>
            </a:r>
          </a:p>
          <a:p>
            <a:endParaRPr lang="en-US" dirty="0"/>
          </a:p>
          <a:p>
            <a:r>
              <a:rPr lang="en-US" dirty="0"/>
              <a:t>North region could represent a major expansion opportunity if aligned with logistics and market research.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EFE7C-5096-E7D2-818F-901766FD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1" y="240633"/>
            <a:ext cx="7411223" cy="58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8D616-F36C-D50B-D9BA-7912A73B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72" y="264374"/>
            <a:ext cx="6663450" cy="594392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1E02F2-0D5D-0B9A-4E42-8358D22671A7}"/>
              </a:ext>
            </a:extLst>
          </p:cNvPr>
          <p:cNvSpPr txBox="1">
            <a:spLocks/>
          </p:cNvSpPr>
          <p:nvPr/>
        </p:nvSpPr>
        <p:spPr>
          <a:xfrm>
            <a:off x="7481922" y="510586"/>
            <a:ext cx="6075378" cy="500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Sales by Region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9A225-6536-C1E8-5A00-3667A3A34C7D}"/>
              </a:ext>
            </a:extLst>
          </p:cNvPr>
          <p:cNvSpPr txBox="1"/>
          <p:nvPr/>
        </p:nvSpPr>
        <p:spPr>
          <a:xfrm>
            <a:off x="7481922" y="1668379"/>
            <a:ext cx="45075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Consistent and strong growth trajectory, especially from 2016 onwards.</a:t>
            </a:r>
          </a:p>
          <a:p>
            <a:endParaRPr lang="en-US" dirty="0"/>
          </a:p>
          <a:p>
            <a:r>
              <a:rPr lang="en-US" dirty="0"/>
              <a:t>Indicates increasing brand trust, wider market reach, and effective operational scalability.</a:t>
            </a:r>
          </a:p>
          <a:p>
            <a:endParaRPr lang="en-US" dirty="0"/>
          </a:p>
          <a:p>
            <a:r>
              <a:rPr lang="en-US" dirty="0"/>
              <a:t>The sharp rise from 2016 to 2018 suggests successful expansion strategies and potential for further growth in future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7F428-FD57-D852-C40D-E14073851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" y="390783"/>
            <a:ext cx="7174269" cy="6076434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71CC152-3096-3100-FB66-CED440D9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965" y="657728"/>
            <a:ext cx="6075378" cy="660488"/>
          </a:xfrm>
        </p:spPr>
        <p:txBody>
          <a:bodyPr>
            <a:noAutofit/>
          </a:bodyPr>
          <a:lstStyle/>
          <a:p>
            <a:r>
              <a:rPr lang="en-IN" sz="4400" dirty="0"/>
              <a:t>Sales &amp; Profit by Sub-Category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E46EB-D7D5-29A8-9B5A-BFAAF9F2DB79}"/>
              </a:ext>
            </a:extLst>
          </p:cNvPr>
          <p:cNvSpPr txBox="1"/>
          <p:nvPr/>
        </p:nvSpPr>
        <p:spPr>
          <a:xfrm>
            <a:off x="7481922" y="1668379"/>
            <a:ext cx="45075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sub-categories like drinks and bread contribute disproportionately to both sales and profit, driving overall business performance.</a:t>
            </a:r>
          </a:p>
          <a:p>
            <a:endParaRPr lang="en-US" dirty="0"/>
          </a:p>
          <a:p>
            <a:r>
              <a:rPr lang="en-US" dirty="0"/>
              <a:t>Lower-tier categories, especially rice and some organic items, represent opportunities to either improve marketing or reconsider assortment and pricing.</a:t>
            </a:r>
          </a:p>
          <a:p>
            <a:endParaRPr lang="en-US" dirty="0"/>
          </a:p>
          <a:p>
            <a:r>
              <a:rPr lang="en-US" dirty="0"/>
              <a:t>Steady profit margins across sub-categories suggest good cost control, but focus on boosting volumes in mid and lower segments could further grow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6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444707-9632-47A0-9AF9-0B6588002B7B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  <ds:schemaRef ds:uri="http://schemas.microsoft.com/office/2006/metadata/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483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Super mart Grocery Sales - Retail Analytics:-</vt:lpstr>
      <vt:lpstr>introduction</vt:lpstr>
      <vt:lpstr>Total Sales: ₹6.1 Million</vt:lpstr>
      <vt:lpstr>Total Profit: ₹1.5 Million</vt:lpstr>
      <vt:lpstr>Profit Margin: 24.8%</vt:lpstr>
      <vt:lpstr>Sales by Product Category</vt:lpstr>
      <vt:lpstr>Sales by Region</vt:lpstr>
      <vt:lpstr>PowerPoint Presentation</vt:lpstr>
      <vt:lpstr>Sales &amp; Profit by Sub-Category</vt:lpstr>
      <vt:lpstr>Top 10 customers by Sales and Profit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2024-06-30T18:03:49Z</dcterms:created>
  <dcterms:modified xsi:type="dcterms:W3CDTF">2025-07-03T16:11:50Z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