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Shape 13"/>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Shape 14"/>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Shape 10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Shape 10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Shape 111"/>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Shape 112"/>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Shape 113"/>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hape 1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Shape 121"/>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Shape 122"/>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Shape 123"/>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Shape 124"/>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Shape 132"/>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Shape 133"/>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Shape 134"/>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hape 1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Shape 142"/>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hape 1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hape 1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hape 1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Shape 22"/>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Shape 23"/>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Shape 2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Shape 3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Shape 3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Shape 43"/>
          <p:cNvSpPr/>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hape 44"/>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Shape 52"/>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Shape 53"/>
          <p:cNvSpPr/>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Shape 54"/>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Shape 7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Shape 8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Shape 82"/>
          <p:cNvSpPr/>
          <p:nvPr>
            <p:ph type="title"/>
          </p:nvPr>
        </p:nvSpPr>
        <p:spPr>
          <a:prstGeom prst="rect">
            <a:avLst/>
          </a:prstGeom>
        </p:spPr>
        <p:txBody>
          <a:bodyPr/>
          <a:lstStyle/>
          <a:p>
            <a:pPr/>
            <a:r>
              <a:t>Title Text</a:t>
            </a:r>
          </a:p>
        </p:txBody>
      </p:sp>
      <p:sp>
        <p:nvSpPr>
          <p:cNvPr id="83" name="Shape 8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Shape 9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Shape 92"/>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Shape 93"/>
          <p:cNvSpPr/>
          <p:nvPr>
            <p:ph type="title"/>
          </p:nvPr>
        </p:nvSpPr>
        <p:spPr>
          <a:xfrm>
            <a:off x="406400" y="1536700"/>
            <a:ext cx="6299200" cy="723900"/>
          </a:xfrm>
          <a:prstGeom prst="rect">
            <a:avLst/>
          </a:prstGeom>
        </p:spPr>
        <p:txBody>
          <a:bodyPr/>
          <a:lstStyle/>
          <a:p>
            <a:pPr/>
            <a:r>
              <a:t>Title Text</a:t>
            </a:r>
          </a:p>
        </p:txBody>
      </p:sp>
      <p:sp>
        <p:nvSpPr>
          <p:cNvPr id="94" name="Shape 94"/>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0.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1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1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1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9.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2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23.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4.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5.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26.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7.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28.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9.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0.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 Id="rId3" Type="http://schemas.openxmlformats.org/officeDocument/2006/relationships/image" Target="../media/image1.tif"/></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3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3.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4.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5.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ctrTitle"/>
          </p:nvPr>
        </p:nvSpPr>
        <p:spPr>
          <a:xfrm>
            <a:off x="598080" y="7278387"/>
            <a:ext cx="12192001" cy="3902423"/>
          </a:xfrm>
          <a:prstGeom prst="rect">
            <a:avLst/>
          </a:prstGeom>
        </p:spPr>
        <p:txBody>
          <a:bodyPr/>
          <a:lstStyle>
            <a:lvl1pPr algn="ctr">
              <a:defRPr sz="7000"/>
            </a:lvl1pPr>
          </a:lstStyle>
          <a:p>
            <a:pPr/>
            <a:r>
              <a:t>Movie prediction system</a:t>
            </a:r>
          </a:p>
        </p:txBody>
      </p:sp>
      <p:sp>
        <p:nvSpPr>
          <p:cNvPr id="167" name="Shape 167"/>
          <p:cNvSpPr/>
          <p:nvPr>
            <p:ph type="subTitle" sz="half" idx="1"/>
          </p:nvPr>
        </p:nvSpPr>
        <p:spPr>
          <a:xfrm>
            <a:off x="406400" y="1130300"/>
            <a:ext cx="12192000" cy="2818537"/>
          </a:xfrm>
          <a:prstGeom prst="rect">
            <a:avLst/>
          </a:prstGeom>
        </p:spPr>
        <p:txBody>
          <a:bodyPr/>
          <a:lstStyle>
            <a:lvl1pPr algn="ctr">
              <a:defRPr sz="7100"/>
            </a:lvl1pPr>
          </a:lstStyle>
          <a:p>
            <a:pPr/>
            <a:r>
              <a:t>Hit or Miss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body" idx="13"/>
          </p:nvPr>
        </p:nvSpPr>
        <p:spPr>
          <a:prstGeom prst="rect">
            <a:avLst/>
          </a:prstGeom>
        </p:spPr>
        <p:txBody>
          <a:bodyPr/>
          <a:lstStyle/>
          <a:p>
            <a:pPr/>
            <a:r>
              <a:t>Data understanding</a:t>
            </a:r>
          </a:p>
        </p:txBody>
      </p:sp>
      <p:sp>
        <p:nvSpPr>
          <p:cNvPr id="198" name="Shape 198"/>
          <p:cNvSpPr/>
          <p:nvPr>
            <p:ph type="body" idx="1"/>
          </p:nvPr>
        </p:nvSpPr>
        <p:spPr>
          <a:xfrm>
            <a:off x="406400" y="2012164"/>
            <a:ext cx="12192000" cy="6839736"/>
          </a:xfrm>
          <a:prstGeom prst="rect">
            <a:avLst/>
          </a:prstGeom>
        </p:spPr>
        <p:txBody>
          <a:bodyPr/>
          <a:lstStyle>
            <a:lvl1pPr marL="444500" indent="-444500">
              <a:defRPr b="1" sz="3000">
                <a:solidFill>
                  <a:schemeClr val="accent1"/>
                </a:solidFill>
                <a:latin typeface="Avenir Next"/>
                <a:ea typeface="Avenir Next"/>
                <a:cs typeface="Avenir Next"/>
                <a:sym typeface="Avenir Next"/>
              </a:defRPr>
            </a:lvl1pPr>
          </a:lstStyle>
          <a:p>
            <a:pPr/>
            <a:r>
              <a:t>Some observations we made while analysing the data</a:t>
            </a:r>
          </a:p>
        </p:txBody>
      </p:sp>
      <p:pic>
        <p:nvPicPr>
          <p:cNvPr id="199" name="score.png"/>
          <p:cNvPicPr>
            <a:picLocks noChangeAspect="1"/>
          </p:cNvPicPr>
          <p:nvPr/>
        </p:nvPicPr>
        <p:blipFill>
          <a:blip r:embed="rId2">
            <a:extLst/>
          </a:blip>
          <a:stretch>
            <a:fillRect/>
          </a:stretch>
        </p:blipFill>
        <p:spPr>
          <a:xfrm>
            <a:off x="528969" y="3654049"/>
            <a:ext cx="11946862" cy="432510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body" idx="13"/>
          </p:nvPr>
        </p:nvSpPr>
        <p:spPr>
          <a:prstGeom prst="rect">
            <a:avLst/>
          </a:prstGeom>
        </p:spPr>
        <p:txBody>
          <a:bodyPr/>
          <a:lstStyle/>
          <a:p>
            <a:pPr/>
            <a:r>
              <a:t>Data understanding</a:t>
            </a:r>
          </a:p>
        </p:txBody>
      </p:sp>
      <p:sp>
        <p:nvSpPr>
          <p:cNvPr id="202" name="Shape 202"/>
          <p:cNvSpPr/>
          <p:nvPr>
            <p:ph type="body" idx="1"/>
          </p:nvPr>
        </p:nvSpPr>
        <p:spPr>
          <a:xfrm>
            <a:off x="406399" y="1912291"/>
            <a:ext cx="12192001" cy="6590187"/>
          </a:xfrm>
          <a:prstGeom prst="rect">
            <a:avLst/>
          </a:prstGeom>
        </p:spPr>
        <p:txBody>
          <a:bodyPr/>
          <a:lstStyle>
            <a:lvl1pPr marL="444500" indent="-444500">
              <a:defRPr sz="3000">
                <a:solidFill>
                  <a:schemeClr val="accent1"/>
                </a:solidFill>
              </a:defRPr>
            </a:lvl1pPr>
          </a:lstStyle>
          <a:p>
            <a:pPr/>
            <a:r>
              <a:t>Genre vs Average Score</a:t>
            </a:r>
          </a:p>
        </p:txBody>
      </p:sp>
      <p:pic>
        <p:nvPicPr>
          <p:cNvPr id="203" name="genre.png"/>
          <p:cNvPicPr>
            <a:picLocks noChangeAspect="1"/>
          </p:cNvPicPr>
          <p:nvPr/>
        </p:nvPicPr>
        <p:blipFill>
          <a:blip r:embed="rId2">
            <a:extLst/>
          </a:blip>
          <a:stretch>
            <a:fillRect/>
          </a:stretch>
        </p:blipFill>
        <p:spPr>
          <a:xfrm>
            <a:off x="560584" y="3375079"/>
            <a:ext cx="12025702" cy="542727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body" idx="13"/>
          </p:nvPr>
        </p:nvSpPr>
        <p:spPr>
          <a:prstGeom prst="rect">
            <a:avLst/>
          </a:prstGeom>
        </p:spPr>
        <p:txBody>
          <a:bodyPr/>
          <a:lstStyle/>
          <a:p>
            <a:pPr/>
            <a:r>
              <a:t>Data understanding</a:t>
            </a:r>
          </a:p>
        </p:txBody>
      </p:sp>
      <p:sp>
        <p:nvSpPr>
          <p:cNvPr id="206" name="Shape 206"/>
          <p:cNvSpPr/>
          <p:nvPr>
            <p:ph type="body" idx="1"/>
          </p:nvPr>
        </p:nvSpPr>
        <p:spPr>
          <a:xfrm>
            <a:off x="406400" y="1565245"/>
            <a:ext cx="12192000" cy="7286655"/>
          </a:xfrm>
          <a:prstGeom prst="rect">
            <a:avLst/>
          </a:prstGeom>
        </p:spPr>
        <p:txBody>
          <a:bodyPr/>
          <a:lstStyle>
            <a:lvl1pPr marL="444500" indent="-444500">
              <a:defRPr sz="3000">
                <a:solidFill>
                  <a:schemeClr val="accent1"/>
                </a:solidFill>
              </a:defRPr>
            </a:lvl1pPr>
          </a:lstStyle>
          <a:p>
            <a:pPr/>
            <a:r>
              <a:t>Runtime Vs Average revenue Grossed</a:t>
            </a:r>
          </a:p>
        </p:txBody>
      </p:sp>
      <p:pic>
        <p:nvPicPr>
          <p:cNvPr id="207" name="mr.png"/>
          <p:cNvPicPr>
            <a:picLocks noChangeAspect="1"/>
          </p:cNvPicPr>
          <p:nvPr/>
        </p:nvPicPr>
        <p:blipFill>
          <a:blip r:embed="rId2">
            <a:extLst/>
          </a:blip>
          <a:stretch>
            <a:fillRect/>
          </a:stretch>
        </p:blipFill>
        <p:spPr>
          <a:xfrm>
            <a:off x="217145" y="2489453"/>
            <a:ext cx="5955552" cy="6297411"/>
          </a:xfrm>
          <a:prstGeom prst="rect">
            <a:avLst/>
          </a:prstGeom>
          <a:ln w="12700">
            <a:miter lim="400000"/>
          </a:ln>
        </p:spPr>
      </p:pic>
      <p:pic>
        <p:nvPicPr>
          <p:cNvPr id="208" name="Screen Shot 2018-12-26 at 7.49.47 PM.png"/>
          <p:cNvPicPr>
            <a:picLocks noChangeAspect="1"/>
          </p:cNvPicPr>
          <p:nvPr/>
        </p:nvPicPr>
        <p:blipFill>
          <a:blip r:embed="rId3">
            <a:extLst/>
          </a:blip>
          <a:stretch>
            <a:fillRect/>
          </a:stretch>
        </p:blipFill>
        <p:spPr>
          <a:xfrm>
            <a:off x="6614266" y="3559922"/>
            <a:ext cx="6130797" cy="4156473"/>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body" idx="13"/>
          </p:nvPr>
        </p:nvSpPr>
        <p:spPr>
          <a:prstGeom prst="rect">
            <a:avLst/>
          </a:prstGeom>
        </p:spPr>
        <p:txBody>
          <a:bodyPr/>
          <a:lstStyle/>
          <a:p>
            <a:pPr/>
            <a:r>
              <a:t>Data understanding</a:t>
            </a:r>
          </a:p>
        </p:txBody>
      </p:sp>
      <p:sp>
        <p:nvSpPr>
          <p:cNvPr id="211" name="Shape 211"/>
          <p:cNvSpPr/>
          <p:nvPr>
            <p:ph type="body" idx="1"/>
          </p:nvPr>
        </p:nvSpPr>
        <p:spPr>
          <a:xfrm>
            <a:off x="406400" y="1857191"/>
            <a:ext cx="12192000" cy="6994709"/>
          </a:xfrm>
          <a:prstGeom prst="rect">
            <a:avLst/>
          </a:prstGeom>
        </p:spPr>
        <p:txBody>
          <a:bodyPr/>
          <a:lstStyle>
            <a:lvl1pPr marL="444500" indent="-444500">
              <a:defRPr sz="3000">
                <a:solidFill>
                  <a:schemeClr val="accent1"/>
                </a:solidFill>
              </a:defRPr>
            </a:lvl1pPr>
          </a:lstStyle>
          <a:p>
            <a:pPr/>
            <a:r>
              <a:t>Analysing which genre generates the most revenue. </a:t>
            </a:r>
          </a:p>
        </p:txBody>
      </p:sp>
      <p:pic>
        <p:nvPicPr>
          <p:cNvPr id="212" name="grossgenre.png"/>
          <p:cNvPicPr>
            <a:picLocks noChangeAspect="1"/>
          </p:cNvPicPr>
          <p:nvPr/>
        </p:nvPicPr>
        <p:blipFill>
          <a:blip r:embed="rId2">
            <a:extLst/>
          </a:blip>
          <a:stretch>
            <a:fillRect/>
          </a:stretch>
        </p:blipFill>
        <p:spPr>
          <a:xfrm>
            <a:off x="623898" y="3180232"/>
            <a:ext cx="11470281" cy="556600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body" idx="13"/>
          </p:nvPr>
        </p:nvSpPr>
        <p:spPr>
          <a:prstGeom prst="rect">
            <a:avLst/>
          </a:prstGeom>
        </p:spPr>
        <p:txBody>
          <a:bodyPr/>
          <a:lstStyle/>
          <a:p>
            <a:pPr/>
            <a:r>
              <a:t>Data understanding</a:t>
            </a:r>
          </a:p>
        </p:txBody>
      </p:sp>
      <p:sp>
        <p:nvSpPr>
          <p:cNvPr id="215" name="Shape 215"/>
          <p:cNvSpPr/>
          <p:nvPr>
            <p:ph type="body" idx="1"/>
          </p:nvPr>
        </p:nvSpPr>
        <p:spPr>
          <a:xfrm>
            <a:off x="406400" y="1620872"/>
            <a:ext cx="12192000" cy="7231028"/>
          </a:xfrm>
          <a:prstGeom prst="rect">
            <a:avLst/>
          </a:prstGeom>
        </p:spPr>
        <p:txBody>
          <a:bodyPr/>
          <a:lstStyle>
            <a:lvl1pPr marL="444500" indent="-444500">
              <a:defRPr sz="3000">
                <a:solidFill>
                  <a:schemeClr val="accent1"/>
                </a:solidFill>
              </a:defRPr>
            </a:lvl1pPr>
          </a:lstStyle>
          <a:p>
            <a:pPr/>
            <a:r>
              <a:t>Gross vs the month of release</a:t>
            </a:r>
          </a:p>
        </p:txBody>
      </p:sp>
      <p:pic>
        <p:nvPicPr>
          <p:cNvPr id="216" name="revenue.png"/>
          <p:cNvPicPr>
            <a:picLocks noChangeAspect="1"/>
          </p:cNvPicPr>
          <p:nvPr/>
        </p:nvPicPr>
        <p:blipFill>
          <a:blip r:embed="rId2">
            <a:extLst/>
          </a:blip>
          <a:stretch>
            <a:fillRect/>
          </a:stretch>
        </p:blipFill>
        <p:spPr>
          <a:xfrm>
            <a:off x="929043" y="2613261"/>
            <a:ext cx="11146714" cy="597822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body" idx="13"/>
          </p:nvPr>
        </p:nvSpPr>
        <p:spPr>
          <a:prstGeom prst="rect">
            <a:avLst/>
          </a:prstGeom>
        </p:spPr>
        <p:txBody>
          <a:bodyPr/>
          <a:lstStyle/>
          <a:p>
            <a:pPr/>
            <a:r>
              <a:t>Data understanding</a:t>
            </a:r>
          </a:p>
        </p:txBody>
      </p:sp>
      <p:sp>
        <p:nvSpPr>
          <p:cNvPr id="219" name="Shape 219"/>
          <p:cNvSpPr/>
          <p:nvPr>
            <p:ph type="body" idx="1"/>
          </p:nvPr>
        </p:nvSpPr>
        <p:spPr>
          <a:xfrm>
            <a:off x="406400" y="1610648"/>
            <a:ext cx="12192000" cy="7241253"/>
          </a:xfrm>
          <a:prstGeom prst="rect">
            <a:avLst/>
          </a:prstGeom>
        </p:spPr>
        <p:txBody>
          <a:bodyPr/>
          <a:lstStyle>
            <a:lvl1pPr marL="444500" indent="-444500">
              <a:defRPr sz="3000">
                <a:solidFill>
                  <a:schemeClr val="accent1"/>
                </a:solidFill>
              </a:defRPr>
            </a:lvl1pPr>
          </a:lstStyle>
          <a:p>
            <a:pPr/>
            <a:r>
              <a:t>Gross vs Budget</a:t>
            </a:r>
          </a:p>
        </p:txBody>
      </p:sp>
      <p:pic>
        <p:nvPicPr>
          <p:cNvPr id="220" name="Hello.png"/>
          <p:cNvPicPr>
            <a:picLocks noChangeAspect="1"/>
          </p:cNvPicPr>
          <p:nvPr/>
        </p:nvPicPr>
        <p:blipFill>
          <a:blip r:embed="rId2">
            <a:extLst/>
          </a:blip>
          <a:stretch>
            <a:fillRect/>
          </a:stretch>
        </p:blipFill>
        <p:spPr>
          <a:xfrm>
            <a:off x="5277418" y="1679624"/>
            <a:ext cx="6717691" cy="71033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xfrm>
            <a:off x="406399" y="2387196"/>
            <a:ext cx="12192001" cy="4521201"/>
          </a:xfrm>
          <a:prstGeom prst="rect">
            <a:avLst/>
          </a:prstGeom>
        </p:spPr>
        <p:txBody>
          <a:bodyPr/>
          <a:lstStyle/>
          <a:p>
            <a:pPr/>
            <a:r>
              <a:t>Data preparation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body" idx="13"/>
          </p:nvPr>
        </p:nvSpPr>
        <p:spPr>
          <a:prstGeom prst="rect">
            <a:avLst/>
          </a:prstGeom>
        </p:spPr>
        <p:txBody>
          <a:bodyPr/>
          <a:lstStyle/>
          <a:p>
            <a:pPr/>
            <a:r>
              <a:t>Data preparation</a:t>
            </a:r>
          </a:p>
        </p:txBody>
      </p:sp>
      <p:sp>
        <p:nvSpPr>
          <p:cNvPr id="225" name="Shape 225"/>
          <p:cNvSpPr/>
          <p:nvPr>
            <p:ph type="body" idx="1"/>
          </p:nvPr>
        </p:nvSpPr>
        <p:spPr>
          <a:prstGeom prst="rect">
            <a:avLst/>
          </a:prstGeom>
        </p:spPr>
        <p:txBody>
          <a:bodyPr/>
          <a:lstStyle/>
          <a:p>
            <a:pPr marL="444500" indent="-444500">
              <a:defRPr sz="3000">
                <a:solidFill>
                  <a:schemeClr val="accent1"/>
                </a:solidFill>
              </a:defRPr>
            </a:pPr>
            <a:r>
              <a:t>The dataset was fairly clean and precise with few redundant values, missing values and outliers </a:t>
            </a:r>
          </a:p>
          <a:p>
            <a:pPr marL="444500" indent="-444500">
              <a:defRPr sz="3000">
                <a:solidFill>
                  <a:schemeClr val="accent1"/>
                </a:solidFill>
              </a:defRPr>
            </a:pPr>
            <a:r>
              <a:t>The missing and redundant values were removed using excel functions </a:t>
            </a:r>
          </a:p>
          <a:p>
            <a:pPr marL="444500" indent="-444500">
              <a:defRPr sz="3000">
                <a:solidFill>
                  <a:schemeClr val="accent1"/>
                </a:solidFill>
              </a:defRPr>
            </a:pPr>
            <a:r>
              <a:t>The outliers were identified using box plot and later removed</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body" idx="13"/>
          </p:nvPr>
        </p:nvSpPr>
        <p:spPr>
          <a:prstGeom prst="rect">
            <a:avLst/>
          </a:prstGeom>
        </p:spPr>
        <p:txBody>
          <a:bodyPr/>
          <a:lstStyle/>
          <a:p>
            <a:pPr/>
            <a:r>
              <a:t>Data preparation</a:t>
            </a:r>
          </a:p>
        </p:txBody>
      </p:sp>
      <p:sp>
        <p:nvSpPr>
          <p:cNvPr id="228" name="Shape 228"/>
          <p:cNvSpPr/>
          <p:nvPr>
            <p:ph type="body" idx="1"/>
          </p:nvPr>
        </p:nvSpPr>
        <p:spPr>
          <a:xfrm>
            <a:off x="406400" y="1513805"/>
            <a:ext cx="12192000" cy="7338095"/>
          </a:xfrm>
          <a:prstGeom prst="rect">
            <a:avLst/>
          </a:prstGeom>
        </p:spPr>
        <p:txBody>
          <a:bodyPr/>
          <a:lstStyle/>
          <a:p>
            <a:pPr marL="333375" indent="-333375" defTabSz="457200">
              <a:spcBef>
                <a:spcPts val="0"/>
              </a:spcBef>
              <a:buChar char="‣"/>
              <a:defRPr sz="2550">
                <a:solidFill>
                  <a:srgbClr val="FFFFFF"/>
                </a:solidFill>
                <a:latin typeface="Trebuchet MS"/>
                <a:ea typeface="Trebuchet MS"/>
                <a:cs typeface="Trebuchet MS"/>
                <a:sym typeface="Trebuchet MS"/>
              </a:defRPr>
            </a:pPr>
            <a:r>
              <a:t> </a:t>
            </a:r>
            <a:r>
              <a:rPr sz="3000">
                <a:solidFill>
                  <a:schemeClr val="accent1"/>
                </a:solidFill>
                <a:latin typeface="Avenir Next"/>
                <a:ea typeface="Avenir Next"/>
                <a:cs typeface="Avenir Next"/>
                <a:sym typeface="Avenir Next"/>
              </a:rPr>
              <a:t>     The  boxplots were used to remove outliers. The values above and below minimum and maximum value of whiskers point out the outliers.</a:t>
            </a:r>
          </a:p>
        </p:txBody>
      </p:sp>
      <p:pic>
        <p:nvPicPr>
          <p:cNvPr id="229" name="pasted-image.pdf"/>
          <p:cNvPicPr>
            <a:picLocks noChangeAspect="1"/>
          </p:cNvPicPr>
          <p:nvPr/>
        </p:nvPicPr>
        <p:blipFill>
          <a:blip r:embed="rId2">
            <a:extLst/>
          </a:blip>
          <a:stretch>
            <a:fillRect/>
          </a:stretch>
        </p:blipFill>
        <p:spPr>
          <a:xfrm>
            <a:off x="863599" y="3345586"/>
            <a:ext cx="11277601" cy="52959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MODELING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body" idx="13"/>
          </p:nvPr>
        </p:nvSpPr>
        <p:spPr>
          <a:xfrm>
            <a:off x="389825" y="419099"/>
            <a:ext cx="11176001" cy="482601"/>
          </a:xfrm>
          <a:prstGeom prst="rect">
            <a:avLst/>
          </a:prstGeom>
        </p:spPr>
        <p:txBody>
          <a:bodyPr/>
          <a:lstStyle>
            <a:lvl1pPr>
              <a:defRPr b="1">
                <a:latin typeface="American Typewriter"/>
                <a:ea typeface="American Typewriter"/>
                <a:cs typeface="American Typewriter"/>
                <a:sym typeface="American Typewriter"/>
              </a:defRPr>
            </a:lvl1pPr>
          </a:lstStyle>
          <a:p>
            <a:pPr/>
            <a:r>
              <a:t>Team</a:t>
            </a:r>
          </a:p>
        </p:txBody>
      </p:sp>
      <p:sp>
        <p:nvSpPr>
          <p:cNvPr id="170" name="Shape 170"/>
          <p:cNvSpPr/>
          <p:nvPr>
            <p:ph type="title"/>
          </p:nvPr>
        </p:nvSpPr>
        <p:spPr>
          <a:prstGeom prst="rect">
            <a:avLst/>
          </a:prstGeom>
        </p:spPr>
        <p:txBody>
          <a:bodyPr/>
          <a:lstStyle>
            <a:lvl1pPr algn="ctr" defTabSz="233679">
              <a:spcBef>
                <a:spcPts val="1100"/>
              </a:spcBef>
              <a:defRPr b="1" sz="2840">
                <a:latin typeface="American Typewriter"/>
                <a:ea typeface="American Typewriter"/>
                <a:cs typeface="American Typewriter"/>
                <a:sym typeface="American Typewriter"/>
              </a:defRPr>
            </a:lvl1pPr>
          </a:lstStyle>
          <a:p>
            <a:pPr/>
            <a:r>
              <a:t>OUR TEAM</a:t>
            </a:r>
          </a:p>
        </p:txBody>
      </p:sp>
      <p:sp>
        <p:nvSpPr>
          <p:cNvPr id="171" name="Shape 171"/>
          <p:cNvSpPr/>
          <p:nvPr>
            <p:ph type="body" idx="1"/>
          </p:nvPr>
        </p:nvSpPr>
        <p:spPr>
          <a:xfrm>
            <a:off x="406399" y="2749550"/>
            <a:ext cx="12192001" cy="6108700"/>
          </a:xfrm>
          <a:prstGeom prst="rect">
            <a:avLst/>
          </a:prstGeom>
        </p:spPr>
        <p:txBody>
          <a:bodyPr/>
          <a:lstStyle/>
          <a:p>
            <a:pPr marL="366058" indent="-366058" defTabSz="914400">
              <a:lnSpc>
                <a:spcPct val="90000"/>
              </a:lnSpc>
              <a:spcBef>
                <a:spcPts val="1000"/>
              </a:spcBef>
              <a:buChar char="‣"/>
              <a:defRPr sz="2800">
                <a:solidFill>
                  <a:schemeClr val="accent1"/>
                </a:solidFill>
                <a:latin typeface="American Typewriter"/>
                <a:ea typeface="American Typewriter"/>
                <a:cs typeface="American Typewriter"/>
                <a:sym typeface="American Typewriter"/>
              </a:defRPr>
            </a:pPr>
            <a:r>
              <a:t>Saurav Panda</a:t>
            </a:r>
          </a:p>
          <a:p>
            <a:pPr marL="366058" indent="-366058" defTabSz="914400">
              <a:lnSpc>
                <a:spcPct val="90000"/>
              </a:lnSpc>
              <a:spcBef>
                <a:spcPts val="1000"/>
              </a:spcBef>
              <a:buChar char="‣"/>
              <a:defRPr sz="2800">
                <a:solidFill>
                  <a:schemeClr val="accent1"/>
                </a:solidFill>
                <a:latin typeface="American Typewriter"/>
                <a:ea typeface="American Typewriter"/>
                <a:cs typeface="American Typewriter"/>
                <a:sym typeface="American Typewriter"/>
              </a:defRPr>
            </a:pPr>
            <a:r>
              <a:t>Nandita Shukla </a:t>
            </a:r>
          </a:p>
          <a:p>
            <a:pPr marL="366058" indent="-366058" defTabSz="914400">
              <a:lnSpc>
                <a:spcPct val="90000"/>
              </a:lnSpc>
              <a:spcBef>
                <a:spcPts val="1000"/>
              </a:spcBef>
              <a:buChar char="‣"/>
              <a:defRPr sz="2800">
                <a:solidFill>
                  <a:schemeClr val="accent1"/>
                </a:solidFill>
                <a:latin typeface="American Typewriter"/>
                <a:ea typeface="American Typewriter"/>
                <a:cs typeface="American Typewriter"/>
                <a:sym typeface="American Typewriter"/>
              </a:defRPr>
            </a:pPr>
            <a:r>
              <a:t>Aishvarya  Laxmi</a:t>
            </a:r>
          </a:p>
          <a:p>
            <a:pPr marL="366058" indent="-366058" defTabSz="914400">
              <a:lnSpc>
                <a:spcPct val="90000"/>
              </a:lnSpc>
              <a:spcBef>
                <a:spcPts val="1000"/>
              </a:spcBef>
              <a:buChar char="‣"/>
              <a:defRPr sz="2800">
                <a:solidFill>
                  <a:schemeClr val="accent1"/>
                </a:solidFill>
                <a:latin typeface="American Typewriter"/>
                <a:ea typeface="American Typewriter"/>
                <a:cs typeface="American Typewriter"/>
                <a:sym typeface="American Typewriter"/>
              </a:defRPr>
            </a:pPr>
            <a:r>
              <a:t>Srinishi Raviganesh</a:t>
            </a:r>
          </a:p>
          <a:p>
            <a:pPr marL="366058" indent="-366058" defTabSz="914400">
              <a:lnSpc>
                <a:spcPct val="90000"/>
              </a:lnSpc>
              <a:spcBef>
                <a:spcPts val="1000"/>
              </a:spcBef>
              <a:buChar char="‣"/>
              <a:defRPr sz="2800">
                <a:solidFill>
                  <a:schemeClr val="accent1"/>
                </a:solidFill>
                <a:latin typeface="American Typewriter"/>
                <a:ea typeface="American Typewriter"/>
                <a:cs typeface="American Typewriter"/>
                <a:sym typeface="American Typewriter"/>
              </a:defRPr>
            </a:pPr>
            <a:r>
              <a:t>Siddhant Chanda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body" idx="13"/>
          </p:nvPr>
        </p:nvSpPr>
        <p:spPr>
          <a:prstGeom prst="rect">
            <a:avLst/>
          </a:prstGeom>
        </p:spPr>
        <p:txBody>
          <a:bodyPr/>
          <a:lstStyle/>
          <a:p>
            <a:pPr/>
            <a:r>
              <a:t>Modeling</a:t>
            </a:r>
          </a:p>
        </p:txBody>
      </p:sp>
      <p:sp>
        <p:nvSpPr>
          <p:cNvPr id="234" name="Shape 234"/>
          <p:cNvSpPr/>
          <p:nvPr>
            <p:ph type="body" idx="1"/>
          </p:nvPr>
        </p:nvSpPr>
        <p:spPr>
          <a:xfrm>
            <a:off x="406400" y="1330764"/>
            <a:ext cx="12192001" cy="7565371"/>
          </a:xfrm>
          <a:prstGeom prst="rect">
            <a:avLst/>
          </a:prstGeom>
        </p:spPr>
        <p:txBody>
          <a:bodyPr/>
          <a:lstStyle/>
          <a:p>
            <a:pPr marL="444500" indent="-444500">
              <a:defRPr b="1" sz="3000">
                <a:solidFill>
                  <a:schemeClr val="accent1"/>
                </a:solidFill>
                <a:latin typeface="Avenir Next"/>
                <a:ea typeface="Avenir Next"/>
                <a:cs typeface="Avenir Next"/>
                <a:sym typeface="Avenir Next"/>
              </a:defRPr>
            </a:pPr>
            <a:r>
              <a:t>Features :</a:t>
            </a:r>
          </a:p>
          <a:p>
            <a:pPr marL="444500" indent="-444500">
              <a:defRPr b="1" sz="3000">
                <a:solidFill>
                  <a:schemeClr val="accent1"/>
                </a:solidFill>
                <a:latin typeface="Avenir Next"/>
                <a:ea typeface="Avenir Next"/>
                <a:cs typeface="Avenir Next"/>
                <a:sym typeface="Avenir Next"/>
              </a:defRPr>
            </a:pPr>
            <a:r>
              <a:t>Dependent : Gross revenue</a:t>
            </a:r>
          </a:p>
          <a:p>
            <a:pPr marL="444500" indent="-444500">
              <a:defRPr b="1" sz="3000">
                <a:solidFill>
                  <a:schemeClr val="accent1"/>
                </a:solidFill>
                <a:latin typeface="Avenir Next"/>
                <a:ea typeface="Avenir Next"/>
                <a:cs typeface="Avenir Next"/>
                <a:sym typeface="Avenir Next"/>
              </a:defRPr>
            </a:pPr>
            <a:r>
              <a:t>Independent</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Budget </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Country</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Genre</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Rating</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Run time</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Score</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Vote</a:t>
            </a:r>
          </a:p>
        </p:txBody>
      </p:sp>
      <p:pic>
        <p:nvPicPr>
          <p:cNvPr id="235" name="pasted-image.pdf"/>
          <p:cNvPicPr>
            <a:picLocks noChangeAspect="1"/>
          </p:cNvPicPr>
          <p:nvPr/>
        </p:nvPicPr>
        <p:blipFill>
          <a:blip r:embed="rId3">
            <a:extLst/>
          </a:blip>
          <a:stretch>
            <a:fillRect/>
          </a:stretch>
        </p:blipFill>
        <p:spPr>
          <a:xfrm>
            <a:off x="5782762" y="3259450"/>
            <a:ext cx="6883401" cy="53594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body" idx="13"/>
          </p:nvPr>
        </p:nvSpPr>
        <p:spPr>
          <a:prstGeom prst="rect">
            <a:avLst/>
          </a:prstGeom>
        </p:spPr>
        <p:txBody>
          <a:bodyPr/>
          <a:lstStyle/>
          <a:p>
            <a:pPr/>
            <a:r>
              <a:t>Modeling</a:t>
            </a:r>
          </a:p>
        </p:txBody>
      </p:sp>
      <p:sp>
        <p:nvSpPr>
          <p:cNvPr id="238" name="Shape 238"/>
          <p:cNvSpPr/>
          <p:nvPr>
            <p:ph type="body" idx="1"/>
          </p:nvPr>
        </p:nvSpPr>
        <p:spPr>
          <a:xfrm>
            <a:off x="406400" y="1667645"/>
            <a:ext cx="12192000" cy="7184255"/>
          </a:xfrm>
          <a:prstGeom prst="rect">
            <a:avLst/>
          </a:prstGeom>
        </p:spPr>
        <p:txBody>
          <a:bodyPr/>
          <a:lstStyle>
            <a:lvl1pPr marL="444500" indent="-444500">
              <a:defRPr sz="3000">
                <a:solidFill>
                  <a:schemeClr val="accent1"/>
                </a:solidFill>
              </a:defRPr>
            </a:lvl1pPr>
          </a:lstStyle>
          <a:p>
            <a:pPr/>
            <a:r>
              <a:t>Decision tree classifier </a:t>
            </a:r>
          </a:p>
        </p:txBody>
      </p:sp>
      <p:pic>
        <p:nvPicPr>
          <p:cNvPr id="239" name="pasted-image.pdf"/>
          <p:cNvPicPr>
            <a:picLocks noChangeAspect="1"/>
          </p:cNvPicPr>
          <p:nvPr/>
        </p:nvPicPr>
        <p:blipFill>
          <a:blip r:embed="rId2">
            <a:extLst/>
          </a:blip>
          <a:stretch>
            <a:fillRect/>
          </a:stretch>
        </p:blipFill>
        <p:spPr>
          <a:xfrm>
            <a:off x="471728" y="3108490"/>
            <a:ext cx="11624459" cy="479702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241" name="Shape 241"/>
          <p:cNvSpPr/>
          <p:nvPr>
            <p:ph type="body" idx="13"/>
          </p:nvPr>
        </p:nvSpPr>
        <p:spPr>
          <a:prstGeom prst="rect">
            <a:avLst/>
          </a:prstGeom>
        </p:spPr>
        <p:txBody>
          <a:bodyPr/>
          <a:lstStyle/>
          <a:p>
            <a:pPr/>
            <a:r>
              <a:t>Modeling</a:t>
            </a:r>
          </a:p>
        </p:txBody>
      </p:sp>
      <p:sp>
        <p:nvSpPr>
          <p:cNvPr id="242" name="Shape 242"/>
          <p:cNvSpPr/>
          <p:nvPr>
            <p:ph type="body" idx="1"/>
          </p:nvPr>
        </p:nvSpPr>
        <p:spPr>
          <a:xfrm>
            <a:off x="406400" y="1072183"/>
            <a:ext cx="12192000" cy="7779717"/>
          </a:xfrm>
          <a:prstGeom prst="rect">
            <a:avLst/>
          </a:prstGeom>
        </p:spPr>
        <p:txBody>
          <a:bodyPr/>
          <a:lstStyle>
            <a:lvl1pPr>
              <a:defRPr>
                <a:solidFill>
                  <a:schemeClr val="accent1"/>
                </a:solidFill>
              </a:defRPr>
            </a:lvl1pPr>
          </a:lstStyle>
          <a:p>
            <a:pPr/>
            <a:r>
              <a:t>DECISION TREE</a:t>
            </a:r>
          </a:p>
        </p:txBody>
      </p:sp>
      <p:pic>
        <p:nvPicPr>
          <p:cNvPr id="243" name="pasted-image.png"/>
          <p:cNvPicPr>
            <a:picLocks noChangeAspect="1"/>
          </p:cNvPicPr>
          <p:nvPr/>
        </p:nvPicPr>
        <p:blipFill>
          <a:blip r:embed="rId2">
            <a:extLst/>
          </a:blip>
          <a:stretch>
            <a:fillRect/>
          </a:stretch>
        </p:blipFill>
        <p:spPr>
          <a:xfrm>
            <a:off x="1626792" y="1915150"/>
            <a:ext cx="9751216" cy="7037207"/>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body" idx="13"/>
          </p:nvPr>
        </p:nvSpPr>
        <p:spPr>
          <a:prstGeom prst="rect">
            <a:avLst/>
          </a:prstGeom>
        </p:spPr>
        <p:txBody>
          <a:bodyPr/>
          <a:lstStyle/>
          <a:p>
            <a:pPr/>
            <a:r>
              <a:t>Modeling</a:t>
            </a:r>
          </a:p>
        </p:txBody>
      </p:sp>
      <p:sp>
        <p:nvSpPr>
          <p:cNvPr id="246" name="Shape 246"/>
          <p:cNvSpPr/>
          <p:nvPr>
            <p:ph type="body" idx="1"/>
          </p:nvPr>
        </p:nvSpPr>
        <p:spPr>
          <a:xfrm>
            <a:off x="406400" y="1292462"/>
            <a:ext cx="12192000" cy="7559438"/>
          </a:xfrm>
          <a:prstGeom prst="rect">
            <a:avLst/>
          </a:prstGeom>
        </p:spPr>
        <p:txBody>
          <a:bodyPr/>
          <a:lstStyle/>
          <a:p>
            <a:pPr marL="444500" indent="-444500">
              <a:defRPr b="1" sz="3000">
                <a:solidFill>
                  <a:schemeClr val="accent1"/>
                </a:solidFill>
                <a:latin typeface="Avenir Next"/>
                <a:ea typeface="Avenir Next"/>
                <a:cs typeface="Avenir Next"/>
                <a:sym typeface="Avenir Next"/>
              </a:defRPr>
            </a:pPr>
            <a:r>
              <a:t>Support Vector Machine</a:t>
            </a:r>
          </a:p>
          <a:p>
            <a:pPr marL="444500" indent="-444500">
              <a:defRPr b="1" sz="3000">
                <a:solidFill>
                  <a:schemeClr val="accent1"/>
                </a:solidFill>
                <a:latin typeface="Avenir Next"/>
                <a:ea typeface="Avenir Next"/>
                <a:cs typeface="Avenir Next"/>
                <a:sym typeface="Avenir Next"/>
              </a:defRPr>
            </a:pPr>
            <a:r>
              <a:t>Dependent : Gross revenue</a:t>
            </a:r>
          </a:p>
          <a:p>
            <a:pPr marL="444500" indent="-444500">
              <a:defRPr b="1" sz="3000">
                <a:solidFill>
                  <a:schemeClr val="accent1"/>
                </a:solidFill>
                <a:latin typeface="Avenir Next"/>
                <a:ea typeface="Avenir Next"/>
                <a:cs typeface="Avenir Next"/>
                <a:sym typeface="Avenir Next"/>
              </a:defRPr>
            </a:pPr>
            <a:r>
              <a:t>Independent</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Budget </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Country</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Genre</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Rating</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Run time</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Score</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Vote</a:t>
            </a:r>
          </a:p>
        </p:txBody>
      </p:sp>
      <p:pic>
        <p:nvPicPr>
          <p:cNvPr id="247" name="pasted-image.pdf"/>
          <p:cNvPicPr>
            <a:picLocks noChangeAspect="1"/>
          </p:cNvPicPr>
          <p:nvPr/>
        </p:nvPicPr>
        <p:blipFill>
          <a:blip r:embed="rId3">
            <a:extLst/>
          </a:blip>
          <a:stretch>
            <a:fillRect/>
          </a:stretch>
        </p:blipFill>
        <p:spPr>
          <a:xfrm>
            <a:off x="4952107" y="2918369"/>
            <a:ext cx="7116696" cy="5796462"/>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body" idx="13"/>
          </p:nvPr>
        </p:nvSpPr>
        <p:spPr>
          <a:prstGeom prst="rect">
            <a:avLst/>
          </a:prstGeom>
        </p:spPr>
        <p:txBody>
          <a:bodyPr/>
          <a:lstStyle/>
          <a:p>
            <a:pPr/>
            <a:r>
              <a:t>Modeling</a:t>
            </a:r>
          </a:p>
        </p:txBody>
      </p:sp>
      <p:sp>
        <p:nvSpPr>
          <p:cNvPr id="250" name="Shape 250"/>
          <p:cNvSpPr/>
          <p:nvPr>
            <p:ph type="body" idx="1"/>
          </p:nvPr>
        </p:nvSpPr>
        <p:spPr>
          <a:xfrm>
            <a:off x="406400" y="1541681"/>
            <a:ext cx="12192000" cy="7310219"/>
          </a:xfrm>
          <a:prstGeom prst="rect">
            <a:avLst/>
          </a:prstGeom>
        </p:spPr>
        <p:txBody>
          <a:bodyPr/>
          <a:lstStyle>
            <a:lvl1pPr>
              <a:defRPr>
                <a:solidFill>
                  <a:schemeClr val="accent1"/>
                </a:solidFill>
              </a:defRPr>
            </a:lvl1pPr>
          </a:lstStyle>
          <a:p>
            <a:pPr/>
            <a:r>
              <a:t>Support Vector Machine</a:t>
            </a:r>
          </a:p>
        </p:txBody>
      </p:sp>
      <p:pic>
        <p:nvPicPr>
          <p:cNvPr id="251" name="pasted-image.pdf"/>
          <p:cNvPicPr>
            <a:picLocks noChangeAspect="1"/>
          </p:cNvPicPr>
          <p:nvPr/>
        </p:nvPicPr>
        <p:blipFill>
          <a:blip r:embed="rId2">
            <a:extLst/>
          </a:blip>
          <a:stretch>
            <a:fillRect/>
          </a:stretch>
        </p:blipFill>
        <p:spPr>
          <a:xfrm>
            <a:off x="857250" y="2771090"/>
            <a:ext cx="11544300" cy="510540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body" idx="13"/>
          </p:nvPr>
        </p:nvSpPr>
        <p:spPr>
          <a:prstGeom prst="rect">
            <a:avLst/>
          </a:prstGeom>
        </p:spPr>
        <p:txBody>
          <a:bodyPr/>
          <a:lstStyle/>
          <a:p>
            <a:pPr/>
            <a:r>
              <a:t>Modeling</a:t>
            </a:r>
          </a:p>
        </p:txBody>
      </p:sp>
      <p:sp>
        <p:nvSpPr>
          <p:cNvPr id="254" name="Shape 254"/>
          <p:cNvSpPr/>
          <p:nvPr>
            <p:ph type="body" idx="1"/>
          </p:nvPr>
        </p:nvSpPr>
        <p:spPr>
          <a:xfrm>
            <a:off x="406400" y="1372867"/>
            <a:ext cx="12192000" cy="7479033"/>
          </a:xfrm>
          <a:prstGeom prst="rect">
            <a:avLst/>
          </a:prstGeom>
        </p:spPr>
        <p:txBody>
          <a:bodyPr/>
          <a:lstStyle>
            <a:lvl1pPr>
              <a:defRPr b="1">
                <a:solidFill>
                  <a:schemeClr val="accent1"/>
                </a:solidFill>
                <a:latin typeface="Avenir Next"/>
                <a:ea typeface="Avenir Next"/>
                <a:cs typeface="Avenir Next"/>
                <a:sym typeface="Avenir Next"/>
              </a:defRPr>
            </a:lvl1pPr>
          </a:lstStyle>
          <a:p>
            <a:pPr/>
            <a:r>
              <a:t>Support Vector Machine</a:t>
            </a:r>
          </a:p>
        </p:txBody>
      </p:sp>
      <p:pic>
        <p:nvPicPr>
          <p:cNvPr id="255" name="pasted-image.pdf"/>
          <p:cNvPicPr>
            <a:picLocks noChangeAspect="1"/>
          </p:cNvPicPr>
          <p:nvPr/>
        </p:nvPicPr>
        <p:blipFill>
          <a:blip r:embed="rId2">
            <a:extLst/>
          </a:blip>
          <a:stretch>
            <a:fillRect/>
          </a:stretch>
        </p:blipFill>
        <p:spPr>
          <a:xfrm>
            <a:off x="2055139" y="2472741"/>
            <a:ext cx="9207501" cy="58420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body" idx="13"/>
          </p:nvPr>
        </p:nvSpPr>
        <p:spPr>
          <a:prstGeom prst="rect">
            <a:avLst/>
          </a:prstGeom>
        </p:spPr>
        <p:txBody>
          <a:bodyPr/>
          <a:lstStyle/>
          <a:p>
            <a:pPr/>
            <a:r>
              <a:t>Modeling</a:t>
            </a:r>
          </a:p>
        </p:txBody>
      </p:sp>
      <p:sp>
        <p:nvSpPr>
          <p:cNvPr id="258" name="Shape 258"/>
          <p:cNvSpPr/>
          <p:nvPr>
            <p:ph type="body" idx="1"/>
          </p:nvPr>
        </p:nvSpPr>
        <p:spPr>
          <a:xfrm>
            <a:off x="406400" y="1550099"/>
            <a:ext cx="12192000" cy="7276352"/>
          </a:xfrm>
          <a:prstGeom prst="rect">
            <a:avLst/>
          </a:prstGeom>
        </p:spPr>
        <p:txBody>
          <a:bodyPr/>
          <a:lstStyle/>
          <a:p>
            <a:pPr marL="417830" indent="-417830" defTabSz="549148">
              <a:spcBef>
                <a:spcPts val="2600"/>
              </a:spcBef>
              <a:defRPr b="1" sz="3478">
                <a:solidFill>
                  <a:schemeClr val="accent1"/>
                </a:solidFill>
                <a:latin typeface="Avenir Next"/>
                <a:ea typeface="Avenir Next"/>
                <a:cs typeface="Avenir Next"/>
                <a:sym typeface="Avenir Next"/>
              </a:defRPr>
            </a:pPr>
            <a:r>
              <a:t>Neural Network</a:t>
            </a:r>
          </a:p>
          <a:p>
            <a:pPr marL="417830" indent="-417830" defTabSz="549148">
              <a:spcBef>
                <a:spcPts val="2600"/>
              </a:spcBef>
              <a:defRPr b="1" sz="2820">
                <a:solidFill>
                  <a:schemeClr val="accent1"/>
                </a:solidFill>
                <a:latin typeface="Avenir Next"/>
                <a:ea typeface="Avenir Next"/>
                <a:cs typeface="Avenir Next"/>
                <a:sym typeface="Avenir Next"/>
              </a:defRPr>
            </a:pPr>
            <a:r>
              <a:t>Dependent : Gross revenue</a:t>
            </a:r>
          </a:p>
          <a:p>
            <a:pPr marL="417830" indent="-417830" defTabSz="549148">
              <a:spcBef>
                <a:spcPts val="2600"/>
              </a:spcBef>
              <a:defRPr b="1" sz="2820">
                <a:solidFill>
                  <a:schemeClr val="accent1"/>
                </a:solidFill>
                <a:latin typeface="Avenir Next"/>
                <a:ea typeface="Avenir Next"/>
                <a:cs typeface="Avenir Next"/>
                <a:sym typeface="Avenir Next"/>
              </a:defRPr>
            </a:pPr>
            <a:r>
              <a:t>Independent</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Budget </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Country</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Genre</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Rating</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Run time</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Score</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Vote</a:t>
            </a:r>
          </a:p>
        </p:txBody>
      </p:sp>
      <p:pic>
        <p:nvPicPr>
          <p:cNvPr id="259" name="pasted-image.pdf"/>
          <p:cNvPicPr>
            <a:picLocks noChangeAspect="1"/>
          </p:cNvPicPr>
          <p:nvPr/>
        </p:nvPicPr>
        <p:blipFill>
          <a:blip r:embed="rId3">
            <a:extLst/>
          </a:blip>
          <a:stretch>
            <a:fillRect/>
          </a:stretch>
        </p:blipFill>
        <p:spPr>
          <a:xfrm>
            <a:off x="5422164" y="3471126"/>
            <a:ext cx="6836000" cy="4690948"/>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body" idx="13"/>
          </p:nvPr>
        </p:nvSpPr>
        <p:spPr>
          <a:prstGeom prst="rect">
            <a:avLst/>
          </a:prstGeom>
        </p:spPr>
        <p:txBody>
          <a:bodyPr/>
          <a:lstStyle/>
          <a:p>
            <a:pPr/>
            <a:r>
              <a:t>modeling</a:t>
            </a:r>
          </a:p>
        </p:txBody>
      </p:sp>
      <p:sp>
        <p:nvSpPr>
          <p:cNvPr id="262" name="Shape 262"/>
          <p:cNvSpPr/>
          <p:nvPr>
            <p:ph type="body" idx="1"/>
          </p:nvPr>
        </p:nvSpPr>
        <p:spPr>
          <a:xfrm>
            <a:off x="406400" y="1897973"/>
            <a:ext cx="12192000" cy="6953927"/>
          </a:xfrm>
          <a:prstGeom prst="rect">
            <a:avLst/>
          </a:prstGeom>
        </p:spPr>
        <p:txBody>
          <a:bodyPr/>
          <a:lstStyle>
            <a:lvl1pPr>
              <a:defRPr b="1">
                <a:solidFill>
                  <a:schemeClr val="accent1"/>
                </a:solidFill>
                <a:latin typeface="Avenir Next"/>
                <a:ea typeface="Avenir Next"/>
                <a:cs typeface="Avenir Next"/>
                <a:sym typeface="Avenir Next"/>
              </a:defRPr>
            </a:lvl1pPr>
          </a:lstStyle>
          <a:p>
            <a:pPr/>
            <a:r>
              <a:t>NEURAL NETWORK</a:t>
            </a:r>
          </a:p>
        </p:txBody>
      </p:sp>
      <p:pic>
        <p:nvPicPr>
          <p:cNvPr id="263" name="pasted-image.pdf"/>
          <p:cNvPicPr>
            <a:picLocks noChangeAspect="1"/>
          </p:cNvPicPr>
          <p:nvPr/>
        </p:nvPicPr>
        <p:blipFill>
          <a:blip r:embed="rId2">
            <a:extLst/>
          </a:blip>
          <a:stretch>
            <a:fillRect/>
          </a:stretch>
        </p:blipFill>
        <p:spPr>
          <a:xfrm>
            <a:off x="730249" y="3196439"/>
            <a:ext cx="11544301" cy="389890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265" name="Shape 265"/>
          <p:cNvSpPr/>
          <p:nvPr>
            <p:ph type="body" idx="13"/>
          </p:nvPr>
        </p:nvSpPr>
        <p:spPr>
          <a:prstGeom prst="rect">
            <a:avLst/>
          </a:prstGeom>
        </p:spPr>
        <p:txBody>
          <a:bodyPr/>
          <a:lstStyle/>
          <a:p>
            <a:pPr/>
            <a:r>
              <a:t>Modeling</a:t>
            </a:r>
          </a:p>
        </p:txBody>
      </p:sp>
      <p:sp>
        <p:nvSpPr>
          <p:cNvPr id="266" name="Shape 266"/>
          <p:cNvSpPr/>
          <p:nvPr>
            <p:ph type="body" idx="1"/>
          </p:nvPr>
        </p:nvSpPr>
        <p:spPr>
          <a:xfrm>
            <a:off x="406400" y="1366647"/>
            <a:ext cx="12192000" cy="7323062"/>
          </a:xfrm>
          <a:prstGeom prst="rect">
            <a:avLst/>
          </a:prstGeom>
        </p:spPr>
        <p:txBody>
          <a:bodyPr/>
          <a:lstStyle>
            <a:lvl1pPr>
              <a:defRPr>
                <a:solidFill>
                  <a:schemeClr val="accent1"/>
                </a:solidFill>
              </a:defRPr>
            </a:lvl1pPr>
          </a:lstStyle>
          <a:p>
            <a:pPr/>
            <a:r>
              <a:t>Neural Network</a:t>
            </a:r>
          </a:p>
        </p:txBody>
      </p:sp>
      <p:pic>
        <p:nvPicPr>
          <p:cNvPr id="267" name="pasted-image.png"/>
          <p:cNvPicPr>
            <a:picLocks noChangeAspect="1"/>
          </p:cNvPicPr>
          <p:nvPr/>
        </p:nvPicPr>
        <p:blipFill>
          <a:blip r:embed="rId2">
            <a:extLst/>
          </a:blip>
          <a:stretch>
            <a:fillRect/>
          </a:stretch>
        </p:blipFill>
        <p:spPr>
          <a:xfrm>
            <a:off x="939799" y="2182062"/>
            <a:ext cx="9774083" cy="6605316"/>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body" idx="13"/>
          </p:nvPr>
        </p:nvSpPr>
        <p:spPr>
          <a:prstGeom prst="rect">
            <a:avLst/>
          </a:prstGeom>
        </p:spPr>
        <p:txBody>
          <a:bodyPr/>
          <a:lstStyle/>
          <a:p>
            <a:pPr/>
            <a:r>
              <a:t>Text</a:t>
            </a:r>
          </a:p>
        </p:txBody>
      </p:sp>
      <p:sp>
        <p:nvSpPr>
          <p:cNvPr id="270" name="Shape 270"/>
          <p:cNvSpPr/>
          <p:nvPr>
            <p:ph type="body" idx="1"/>
          </p:nvPr>
        </p:nvSpPr>
        <p:spPr>
          <a:xfrm>
            <a:off x="406400" y="1257731"/>
            <a:ext cx="12192000" cy="7594169"/>
          </a:xfrm>
          <a:prstGeom prst="rect">
            <a:avLst/>
          </a:prstGeom>
        </p:spPr>
        <p:txBody>
          <a:bodyPr/>
          <a:lstStyle/>
          <a:p>
            <a:pPr marL="444500" indent="-444500">
              <a:defRPr b="1" sz="3000">
                <a:solidFill>
                  <a:schemeClr val="accent1"/>
                </a:solidFill>
                <a:latin typeface="Avenir Next"/>
                <a:ea typeface="Avenir Next"/>
                <a:cs typeface="Avenir Next"/>
                <a:sym typeface="Avenir Next"/>
              </a:defRPr>
            </a:pPr>
            <a:r>
              <a:t>Logistic Regression</a:t>
            </a:r>
          </a:p>
          <a:p>
            <a:pPr marL="444500" indent="-444500">
              <a:defRPr b="1" sz="3000">
                <a:solidFill>
                  <a:schemeClr val="accent1"/>
                </a:solidFill>
                <a:latin typeface="Avenir Next"/>
                <a:ea typeface="Avenir Next"/>
                <a:cs typeface="Avenir Next"/>
                <a:sym typeface="Avenir Next"/>
              </a:defRPr>
            </a:pPr>
            <a:r>
              <a:t>Dependent : Gross revenue</a:t>
            </a:r>
          </a:p>
          <a:p>
            <a:pPr marL="444500" indent="-444500">
              <a:defRPr b="1" sz="3000">
                <a:solidFill>
                  <a:schemeClr val="accent1"/>
                </a:solidFill>
                <a:latin typeface="Avenir Next"/>
                <a:ea typeface="Avenir Next"/>
                <a:cs typeface="Avenir Next"/>
                <a:sym typeface="Avenir Next"/>
              </a:defRPr>
            </a:pPr>
            <a:r>
              <a:t>Independent</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Budget </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Country</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Genre</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Rating</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Run time</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Score</a:t>
            </a:r>
          </a:p>
          <a:p>
            <a:pPr marL="287617" indent="-287617">
              <a:buClrTx/>
              <a:buSzPct val="40000"/>
              <a:buFontTx/>
              <a:buBlip>
                <a:blip r:embed="rId2"/>
              </a:buBlip>
              <a:defRPr b="1" sz="2200">
                <a:solidFill>
                  <a:schemeClr val="accent1"/>
                </a:solidFill>
                <a:latin typeface="Avenir Next"/>
                <a:ea typeface="Avenir Next"/>
                <a:cs typeface="Avenir Next"/>
                <a:sym typeface="Avenir Next"/>
              </a:defRPr>
            </a:pPr>
            <a:r>
              <a:t>Vote</a:t>
            </a:r>
          </a:p>
        </p:txBody>
      </p:sp>
      <p:pic>
        <p:nvPicPr>
          <p:cNvPr id="271" name="pasted-image.pdf"/>
          <p:cNvPicPr>
            <a:picLocks noChangeAspect="1"/>
          </p:cNvPicPr>
          <p:nvPr/>
        </p:nvPicPr>
        <p:blipFill>
          <a:blip r:embed="rId3">
            <a:extLst/>
          </a:blip>
          <a:stretch>
            <a:fillRect/>
          </a:stretch>
        </p:blipFill>
        <p:spPr>
          <a:xfrm>
            <a:off x="5781682" y="2911626"/>
            <a:ext cx="6484132" cy="604586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body" idx="13"/>
          </p:nvPr>
        </p:nvSpPr>
        <p:spPr>
          <a:xfrm>
            <a:off x="406400" y="368300"/>
            <a:ext cx="11176000" cy="546101"/>
          </a:xfrm>
          <a:prstGeom prst="rect">
            <a:avLst/>
          </a:prstGeom>
        </p:spPr>
        <p:txBody>
          <a:bodyPr/>
          <a:lstStyle>
            <a:lvl1pPr>
              <a:defRPr spc="150" sz="3000"/>
            </a:lvl1pPr>
          </a:lstStyle>
          <a:p>
            <a:pPr/>
            <a:r>
              <a:t>HIT OR MISS</a:t>
            </a:r>
          </a:p>
        </p:txBody>
      </p:sp>
      <p:sp>
        <p:nvSpPr>
          <p:cNvPr id="174" name="Shape 174"/>
          <p:cNvSpPr/>
          <p:nvPr>
            <p:ph type="title"/>
          </p:nvPr>
        </p:nvSpPr>
        <p:spPr>
          <a:xfrm>
            <a:off x="655017" y="-605876"/>
            <a:ext cx="12192001" cy="427383"/>
          </a:xfrm>
          <a:prstGeom prst="rect">
            <a:avLst/>
          </a:prstGeom>
        </p:spPr>
        <p:txBody>
          <a:bodyPr/>
          <a:lstStyle/>
          <a:p>
            <a:pPr defTabSz="251206">
              <a:spcBef>
                <a:spcPts val="1200"/>
              </a:spcBef>
              <a:defRPr sz="2580"/>
            </a:pPr>
          </a:p>
        </p:txBody>
      </p:sp>
      <p:sp>
        <p:nvSpPr>
          <p:cNvPr id="175" name="Shape 175"/>
          <p:cNvSpPr/>
          <p:nvPr>
            <p:ph type="body" idx="1"/>
          </p:nvPr>
        </p:nvSpPr>
        <p:spPr>
          <a:xfrm>
            <a:off x="406400" y="1571912"/>
            <a:ext cx="12192000" cy="7279988"/>
          </a:xfrm>
          <a:prstGeom prst="rect">
            <a:avLst/>
          </a:prstGeom>
        </p:spPr>
        <p:txBody>
          <a:bodyPr/>
          <a:lstStyle/>
          <a:p>
            <a:pPr marL="409855" indent="-409855" defTabSz="434340">
              <a:spcBef>
                <a:spcPts val="0"/>
              </a:spcBef>
              <a:buClrTx/>
              <a:buSzPct val="40000"/>
              <a:buFontTx/>
              <a:buBlip>
                <a:blip r:embed="rId2"/>
              </a:buBlip>
              <a:defRPr sz="3135">
                <a:solidFill>
                  <a:schemeClr val="accent1"/>
                </a:solidFill>
                <a:latin typeface="Avenir Next"/>
                <a:ea typeface="Avenir Next"/>
                <a:cs typeface="Avenir Next"/>
                <a:sym typeface="Avenir Next"/>
              </a:defRPr>
            </a:pPr>
            <a:r>
              <a:t>Hit or miss - an application  made for the entertainment industry, with its prime focus on maximising the revenue generated by a movie, by predicting its  success rate.</a:t>
            </a:r>
          </a:p>
          <a:p>
            <a:pPr marL="409855" indent="-409855" defTabSz="434340">
              <a:spcBef>
                <a:spcPts val="0"/>
              </a:spcBef>
              <a:buClrTx/>
              <a:buSzPct val="40000"/>
              <a:buFontTx/>
              <a:buBlip>
                <a:blip r:embed="rId2"/>
              </a:buBlip>
              <a:defRPr sz="3135">
                <a:solidFill>
                  <a:schemeClr val="accent1"/>
                </a:solidFill>
                <a:latin typeface="Avenir Next"/>
                <a:ea typeface="Avenir Next"/>
                <a:cs typeface="Avenir Next"/>
                <a:sym typeface="Avenir Next"/>
              </a:defRPr>
            </a:pPr>
          </a:p>
          <a:p>
            <a:pPr marL="409855" indent="-409855" defTabSz="434340">
              <a:spcBef>
                <a:spcPts val="0"/>
              </a:spcBef>
              <a:buClrTx/>
              <a:buSzPct val="40000"/>
              <a:buFontTx/>
              <a:buBlip>
                <a:blip r:embed="rId2"/>
              </a:buBlip>
              <a:defRPr sz="3135">
                <a:solidFill>
                  <a:schemeClr val="accent1"/>
                </a:solidFill>
                <a:latin typeface="Avenir Next"/>
                <a:ea typeface="Avenir Next"/>
                <a:cs typeface="Avenir Next"/>
                <a:sym typeface="Avenir Next"/>
              </a:defRPr>
            </a:pPr>
            <a:r>
              <a:t>Through through understanding and analysis of our dataset, we have studied the trends over the years, and found out interesting relationships between various parameters and their mutually dependency , which we believe can greatly help us in predicting the success of our movie.</a:t>
            </a:r>
          </a:p>
          <a:p>
            <a:pPr marL="409855" indent="-409855" defTabSz="434340">
              <a:spcBef>
                <a:spcPts val="0"/>
              </a:spcBef>
              <a:buClrTx/>
              <a:buSzPct val="40000"/>
              <a:buFontTx/>
              <a:buBlip>
                <a:blip r:embed="rId2"/>
              </a:buBlip>
              <a:defRPr sz="3135">
                <a:solidFill>
                  <a:schemeClr val="accent1"/>
                </a:solidFill>
                <a:latin typeface="Avenir Next"/>
                <a:ea typeface="Avenir Next"/>
                <a:cs typeface="Avenir Next"/>
                <a:sym typeface="Avenir Next"/>
              </a:defRPr>
            </a:pPr>
          </a:p>
          <a:p>
            <a:pPr marL="409855" indent="-409855" defTabSz="434340">
              <a:spcBef>
                <a:spcPts val="0"/>
              </a:spcBef>
              <a:buClrTx/>
              <a:buSzPct val="40000"/>
              <a:buFontTx/>
              <a:buBlip>
                <a:blip r:embed="rId2"/>
              </a:buBlip>
              <a:defRPr sz="3135">
                <a:solidFill>
                  <a:schemeClr val="accent1"/>
                </a:solidFill>
                <a:latin typeface="Avenir Next"/>
                <a:ea typeface="Avenir Next"/>
                <a:cs typeface="Avenir Next"/>
                <a:sym typeface="Avenir Next"/>
              </a:defRPr>
            </a:pPr>
            <a:r>
              <a:t>We then use various models such Naive Bayes , KNN, and predict whether a movie will be successful or not, based on our predictors.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body" idx="13"/>
          </p:nvPr>
        </p:nvSpPr>
        <p:spPr>
          <a:prstGeom prst="rect">
            <a:avLst/>
          </a:prstGeom>
        </p:spPr>
        <p:txBody>
          <a:bodyPr/>
          <a:lstStyle/>
          <a:p>
            <a:pPr/>
            <a:r>
              <a:t>Text</a:t>
            </a:r>
          </a:p>
        </p:txBody>
      </p:sp>
      <p:sp>
        <p:nvSpPr>
          <p:cNvPr id="274" name="Shape 274"/>
          <p:cNvSpPr/>
          <p:nvPr>
            <p:ph type="body" idx="1"/>
          </p:nvPr>
        </p:nvSpPr>
        <p:spPr>
          <a:xfrm>
            <a:off x="406400" y="1693678"/>
            <a:ext cx="12192000" cy="7158222"/>
          </a:xfrm>
          <a:prstGeom prst="rect">
            <a:avLst/>
          </a:prstGeom>
        </p:spPr>
        <p:txBody>
          <a:bodyPr/>
          <a:lstStyle>
            <a:lvl1pPr marL="444500" indent="-444500">
              <a:defRPr b="1" sz="3000">
                <a:solidFill>
                  <a:schemeClr val="accent1"/>
                </a:solidFill>
                <a:latin typeface="Avenir Next"/>
                <a:ea typeface="Avenir Next"/>
                <a:cs typeface="Avenir Next"/>
                <a:sym typeface="Avenir Next"/>
              </a:defRPr>
            </a:lvl1pPr>
          </a:lstStyle>
          <a:p>
            <a:pPr/>
            <a:r>
              <a:t>Logistic Regression</a:t>
            </a:r>
          </a:p>
        </p:txBody>
      </p:sp>
      <p:pic>
        <p:nvPicPr>
          <p:cNvPr id="275" name="pasted-image.pdf"/>
          <p:cNvPicPr>
            <a:picLocks noChangeAspect="1"/>
          </p:cNvPicPr>
          <p:nvPr/>
        </p:nvPicPr>
        <p:blipFill>
          <a:blip r:embed="rId2">
            <a:extLst/>
          </a:blip>
          <a:stretch>
            <a:fillRect/>
          </a:stretch>
        </p:blipFill>
        <p:spPr>
          <a:xfrm>
            <a:off x="1035050" y="2877845"/>
            <a:ext cx="11188700" cy="55626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277" name="Shape 277"/>
          <p:cNvSpPr/>
          <p:nvPr>
            <p:ph type="body" idx="13"/>
          </p:nvPr>
        </p:nvSpPr>
        <p:spPr>
          <a:prstGeom prst="rect">
            <a:avLst/>
          </a:prstGeom>
        </p:spPr>
        <p:txBody>
          <a:bodyPr/>
          <a:lstStyle>
            <a:lvl1pPr>
              <a:defRPr>
                <a:solidFill>
                  <a:srgbClr val="A6AAA9"/>
                </a:solidFill>
              </a:defRPr>
            </a:lvl1pPr>
          </a:lstStyle>
          <a:p>
            <a:pPr/>
            <a:r>
              <a:t>Modeling</a:t>
            </a:r>
          </a:p>
        </p:txBody>
      </p:sp>
      <p:sp>
        <p:nvSpPr>
          <p:cNvPr id="278" name="Shape 278"/>
          <p:cNvSpPr/>
          <p:nvPr>
            <p:ph type="body" idx="1"/>
          </p:nvPr>
        </p:nvSpPr>
        <p:spPr>
          <a:xfrm>
            <a:off x="406400" y="1803284"/>
            <a:ext cx="12192000" cy="7048616"/>
          </a:xfrm>
          <a:prstGeom prst="rect">
            <a:avLst/>
          </a:prstGeom>
        </p:spPr>
        <p:txBody>
          <a:bodyPr/>
          <a:lstStyle/>
          <a:p>
            <a:pPr/>
          </a:p>
        </p:txBody>
      </p:sp>
      <p:pic>
        <p:nvPicPr>
          <p:cNvPr id="279" name="pasted-image.png"/>
          <p:cNvPicPr>
            <a:picLocks noChangeAspect="1"/>
          </p:cNvPicPr>
          <p:nvPr/>
        </p:nvPicPr>
        <p:blipFill>
          <a:blip r:embed="rId2">
            <a:extLst/>
          </a:blip>
          <a:stretch>
            <a:fillRect/>
          </a:stretch>
        </p:blipFill>
        <p:spPr>
          <a:xfrm>
            <a:off x="1003623" y="1354600"/>
            <a:ext cx="10515601" cy="751840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body" idx="13"/>
          </p:nvPr>
        </p:nvSpPr>
        <p:spPr>
          <a:prstGeom prst="rect">
            <a:avLst/>
          </a:prstGeom>
        </p:spPr>
        <p:txBody>
          <a:bodyPr/>
          <a:lstStyle/>
          <a:p>
            <a:pPr/>
            <a:r>
              <a:t>Modeling</a:t>
            </a:r>
          </a:p>
        </p:txBody>
      </p:sp>
      <p:sp>
        <p:nvSpPr>
          <p:cNvPr id="282" name="Shape 282"/>
          <p:cNvSpPr/>
          <p:nvPr>
            <p:ph type="body" idx="1"/>
          </p:nvPr>
        </p:nvSpPr>
        <p:spPr>
          <a:xfrm>
            <a:off x="406400" y="1406100"/>
            <a:ext cx="12192000" cy="7445800"/>
          </a:xfrm>
          <a:prstGeom prst="rect">
            <a:avLst/>
          </a:prstGeom>
        </p:spPr>
        <p:txBody>
          <a:bodyPr/>
          <a:lstStyle/>
          <a:p>
            <a:pPr marL="431165" indent="-431165" defTabSz="566674">
              <a:spcBef>
                <a:spcPts val="2700"/>
              </a:spcBef>
              <a:defRPr b="1" sz="3298">
                <a:solidFill>
                  <a:schemeClr val="accent1"/>
                </a:solidFill>
                <a:latin typeface="Avenir Next"/>
                <a:ea typeface="Avenir Next"/>
                <a:cs typeface="Avenir Next"/>
                <a:sym typeface="Avenir Next"/>
              </a:defRPr>
            </a:pPr>
            <a:r>
              <a:t>Random Forest Classifier</a:t>
            </a:r>
          </a:p>
          <a:p>
            <a:pPr marL="431165" indent="-431165" defTabSz="566674">
              <a:spcBef>
                <a:spcPts val="2700"/>
              </a:spcBef>
              <a:defRPr b="1" sz="2910">
                <a:solidFill>
                  <a:schemeClr val="accent1"/>
                </a:solidFill>
                <a:latin typeface="Avenir Next"/>
                <a:ea typeface="Avenir Next"/>
                <a:cs typeface="Avenir Next"/>
                <a:sym typeface="Avenir Next"/>
              </a:defRPr>
            </a:pPr>
            <a:r>
              <a:t>Dependent : Gross revenue</a:t>
            </a:r>
          </a:p>
          <a:p>
            <a:pPr marL="431165" indent="-431165" defTabSz="566674">
              <a:spcBef>
                <a:spcPts val="2700"/>
              </a:spcBef>
              <a:defRPr b="1" sz="2910">
                <a:solidFill>
                  <a:schemeClr val="accent1"/>
                </a:solidFill>
                <a:latin typeface="Avenir Next"/>
                <a:ea typeface="Avenir Next"/>
                <a:cs typeface="Avenir Next"/>
                <a:sym typeface="Avenir Next"/>
              </a:defRPr>
            </a:pPr>
            <a:r>
              <a:t>Independent</a:t>
            </a:r>
          </a:p>
          <a:p>
            <a:pPr marL="278989" indent="-278989" defTabSz="566674">
              <a:spcBef>
                <a:spcPts val="2700"/>
              </a:spcBef>
              <a:buClrTx/>
              <a:buSzPct val="40000"/>
              <a:buFontTx/>
              <a:buBlip>
                <a:blip r:embed="rId2"/>
              </a:buBlip>
              <a:defRPr b="1" sz="2134">
                <a:solidFill>
                  <a:schemeClr val="accent1"/>
                </a:solidFill>
                <a:latin typeface="Avenir Next"/>
                <a:ea typeface="Avenir Next"/>
                <a:cs typeface="Avenir Next"/>
                <a:sym typeface="Avenir Next"/>
              </a:defRPr>
            </a:pPr>
            <a:r>
              <a:t>Budget </a:t>
            </a:r>
          </a:p>
          <a:p>
            <a:pPr marL="278989" indent="-278989" defTabSz="566674">
              <a:spcBef>
                <a:spcPts val="2700"/>
              </a:spcBef>
              <a:buClrTx/>
              <a:buSzPct val="40000"/>
              <a:buFontTx/>
              <a:buBlip>
                <a:blip r:embed="rId2"/>
              </a:buBlip>
              <a:defRPr b="1" sz="2134">
                <a:solidFill>
                  <a:schemeClr val="accent1"/>
                </a:solidFill>
                <a:latin typeface="Avenir Next"/>
                <a:ea typeface="Avenir Next"/>
                <a:cs typeface="Avenir Next"/>
                <a:sym typeface="Avenir Next"/>
              </a:defRPr>
            </a:pPr>
            <a:r>
              <a:t>Country</a:t>
            </a:r>
          </a:p>
          <a:p>
            <a:pPr marL="278989" indent="-278989" defTabSz="566674">
              <a:spcBef>
                <a:spcPts val="2700"/>
              </a:spcBef>
              <a:buClrTx/>
              <a:buSzPct val="40000"/>
              <a:buFontTx/>
              <a:buBlip>
                <a:blip r:embed="rId2"/>
              </a:buBlip>
              <a:defRPr b="1" sz="2134">
                <a:solidFill>
                  <a:schemeClr val="accent1"/>
                </a:solidFill>
                <a:latin typeface="Avenir Next"/>
                <a:ea typeface="Avenir Next"/>
                <a:cs typeface="Avenir Next"/>
                <a:sym typeface="Avenir Next"/>
              </a:defRPr>
            </a:pPr>
            <a:r>
              <a:t>Genre</a:t>
            </a:r>
          </a:p>
          <a:p>
            <a:pPr marL="278989" indent="-278989" defTabSz="566674">
              <a:spcBef>
                <a:spcPts val="2700"/>
              </a:spcBef>
              <a:buClrTx/>
              <a:buSzPct val="40000"/>
              <a:buFontTx/>
              <a:buBlip>
                <a:blip r:embed="rId2"/>
              </a:buBlip>
              <a:defRPr b="1" sz="2134">
                <a:solidFill>
                  <a:schemeClr val="accent1"/>
                </a:solidFill>
                <a:latin typeface="Avenir Next"/>
                <a:ea typeface="Avenir Next"/>
                <a:cs typeface="Avenir Next"/>
                <a:sym typeface="Avenir Next"/>
              </a:defRPr>
            </a:pPr>
            <a:r>
              <a:t>Rating</a:t>
            </a:r>
          </a:p>
          <a:p>
            <a:pPr marL="278989" indent="-278989" defTabSz="566674">
              <a:spcBef>
                <a:spcPts val="2700"/>
              </a:spcBef>
              <a:buClrTx/>
              <a:buSzPct val="40000"/>
              <a:buFontTx/>
              <a:buBlip>
                <a:blip r:embed="rId2"/>
              </a:buBlip>
              <a:defRPr b="1" sz="2134">
                <a:solidFill>
                  <a:schemeClr val="accent1"/>
                </a:solidFill>
                <a:latin typeface="Avenir Next"/>
                <a:ea typeface="Avenir Next"/>
                <a:cs typeface="Avenir Next"/>
                <a:sym typeface="Avenir Next"/>
              </a:defRPr>
            </a:pPr>
            <a:r>
              <a:t>Run time</a:t>
            </a:r>
          </a:p>
          <a:p>
            <a:pPr marL="278989" indent="-278989" defTabSz="566674">
              <a:spcBef>
                <a:spcPts val="2700"/>
              </a:spcBef>
              <a:buClrTx/>
              <a:buSzPct val="40000"/>
              <a:buFontTx/>
              <a:buBlip>
                <a:blip r:embed="rId2"/>
              </a:buBlip>
              <a:defRPr b="1" sz="2134">
                <a:solidFill>
                  <a:schemeClr val="accent1"/>
                </a:solidFill>
                <a:latin typeface="Avenir Next"/>
                <a:ea typeface="Avenir Next"/>
                <a:cs typeface="Avenir Next"/>
                <a:sym typeface="Avenir Next"/>
              </a:defRPr>
            </a:pPr>
            <a:r>
              <a:t>Score</a:t>
            </a:r>
          </a:p>
          <a:p>
            <a:pPr marL="278989" indent="-278989" defTabSz="566674">
              <a:spcBef>
                <a:spcPts val="2700"/>
              </a:spcBef>
              <a:buClrTx/>
              <a:buSzPct val="40000"/>
              <a:buFontTx/>
              <a:buBlip>
                <a:blip r:embed="rId2"/>
              </a:buBlip>
              <a:defRPr b="1" sz="2134">
                <a:solidFill>
                  <a:schemeClr val="accent1"/>
                </a:solidFill>
                <a:latin typeface="Avenir Next"/>
                <a:ea typeface="Avenir Next"/>
                <a:cs typeface="Avenir Next"/>
                <a:sym typeface="Avenir Next"/>
              </a:defRPr>
            </a:pPr>
            <a:r>
              <a:t>Vote</a:t>
            </a:r>
          </a:p>
        </p:txBody>
      </p:sp>
      <p:pic>
        <p:nvPicPr>
          <p:cNvPr id="283" name="pasted-image.pdf"/>
          <p:cNvPicPr>
            <a:picLocks noChangeAspect="1"/>
          </p:cNvPicPr>
          <p:nvPr/>
        </p:nvPicPr>
        <p:blipFill>
          <a:blip r:embed="rId3">
            <a:extLst/>
          </a:blip>
          <a:stretch>
            <a:fillRect/>
          </a:stretch>
        </p:blipFill>
        <p:spPr>
          <a:xfrm>
            <a:off x="6208096" y="3375861"/>
            <a:ext cx="6020522" cy="5316109"/>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body" idx="13"/>
          </p:nvPr>
        </p:nvSpPr>
        <p:spPr>
          <a:prstGeom prst="rect">
            <a:avLst/>
          </a:prstGeom>
        </p:spPr>
        <p:txBody>
          <a:bodyPr/>
          <a:lstStyle/>
          <a:p>
            <a:pPr/>
            <a:r>
              <a:t>Text</a:t>
            </a:r>
          </a:p>
        </p:txBody>
      </p:sp>
      <p:sp>
        <p:nvSpPr>
          <p:cNvPr id="286" name="Shape 286"/>
          <p:cNvSpPr/>
          <p:nvPr>
            <p:ph type="body" idx="1"/>
          </p:nvPr>
        </p:nvSpPr>
        <p:spPr>
          <a:xfrm>
            <a:off x="406399" y="1428894"/>
            <a:ext cx="12192001" cy="6895812"/>
          </a:xfrm>
          <a:prstGeom prst="rect">
            <a:avLst/>
          </a:prstGeom>
        </p:spPr>
        <p:txBody>
          <a:bodyPr/>
          <a:lstStyle>
            <a:lvl1pPr>
              <a:defRPr b="1">
                <a:solidFill>
                  <a:schemeClr val="accent1"/>
                </a:solidFill>
                <a:latin typeface="Avenir Next"/>
                <a:ea typeface="Avenir Next"/>
                <a:cs typeface="Avenir Next"/>
                <a:sym typeface="Avenir Next"/>
              </a:defRPr>
            </a:lvl1pPr>
          </a:lstStyle>
          <a:p>
            <a:pPr/>
            <a:r>
              <a:t>Random Forest Classifier</a:t>
            </a:r>
          </a:p>
        </p:txBody>
      </p:sp>
      <p:pic>
        <p:nvPicPr>
          <p:cNvPr id="287" name="pasted-image.png"/>
          <p:cNvPicPr>
            <a:picLocks noChangeAspect="1"/>
          </p:cNvPicPr>
          <p:nvPr/>
        </p:nvPicPr>
        <p:blipFill>
          <a:blip r:embed="rId2">
            <a:extLst/>
          </a:blip>
          <a:stretch>
            <a:fillRect/>
          </a:stretch>
        </p:blipFill>
        <p:spPr>
          <a:xfrm>
            <a:off x="547565" y="3111002"/>
            <a:ext cx="11325290" cy="4745457"/>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289" name="Shape 289"/>
          <p:cNvSpPr/>
          <p:nvPr>
            <p:ph type="body" idx="13"/>
          </p:nvPr>
        </p:nvSpPr>
        <p:spPr>
          <a:prstGeom prst="rect">
            <a:avLst/>
          </a:prstGeom>
        </p:spPr>
        <p:txBody>
          <a:bodyPr/>
          <a:lstStyle/>
          <a:p>
            <a:pPr/>
            <a:r>
              <a:t>MODEL</a:t>
            </a:r>
          </a:p>
        </p:txBody>
      </p:sp>
      <p:sp>
        <p:nvSpPr>
          <p:cNvPr id="290" name="Shape 290"/>
          <p:cNvSpPr/>
          <p:nvPr>
            <p:ph type="body" idx="1"/>
          </p:nvPr>
        </p:nvSpPr>
        <p:spPr>
          <a:xfrm>
            <a:off x="406400" y="1689124"/>
            <a:ext cx="12192000" cy="7162776"/>
          </a:xfrm>
          <a:prstGeom prst="rect">
            <a:avLst/>
          </a:prstGeom>
        </p:spPr>
        <p:txBody>
          <a:bodyPr/>
          <a:lstStyle>
            <a:lvl1pPr>
              <a:defRPr b="1">
                <a:solidFill>
                  <a:schemeClr val="accent1">
                    <a:hueOff val="262910"/>
                    <a:satOff val="3867"/>
                    <a:lumOff val="-18039"/>
                  </a:schemeClr>
                </a:solidFill>
                <a:latin typeface="Avenir Next"/>
                <a:ea typeface="Avenir Next"/>
                <a:cs typeface="Avenir Next"/>
                <a:sym typeface="Avenir Next"/>
              </a:defRPr>
            </a:lvl1pPr>
          </a:lstStyle>
          <a:p>
            <a:pPr/>
            <a:r>
              <a:t>Random Forest Classifier</a:t>
            </a:r>
          </a:p>
        </p:txBody>
      </p:sp>
      <p:pic>
        <p:nvPicPr>
          <p:cNvPr id="291" name="pasted-image.png"/>
          <p:cNvPicPr>
            <a:picLocks noChangeAspect="1"/>
          </p:cNvPicPr>
          <p:nvPr/>
        </p:nvPicPr>
        <p:blipFill>
          <a:blip r:embed="rId2">
            <a:extLst/>
          </a:blip>
          <a:stretch>
            <a:fillRect/>
          </a:stretch>
        </p:blipFill>
        <p:spPr>
          <a:xfrm>
            <a:off x="2479485" y="2676028"/>
            <a:ext cx="8045830" cy="5932783"/>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body" idx="13"/>
          </p:nvPr>
        </p:nvSpPr>
        <p:spPr>
          <a:prstGeom prst="rect">
            <a:avLst/>
          </a:prstGeom>
        </p:spPr>
        <p:txBody>
          <a:bodyPr/>
          <a:lstStyle/>
          <a:p>
            <a:pPr/>
            <a:r>
              <a:t>Modeling</a:t>
            </a:r>
          </a:p>
        </p:txBody>
      </p:sp>
      <p:sp>
        <p:nvSpPr>
          <p:cNvPr id="294" name="Shape 294"/>
          <p:cNvSpPr/>
          <p:nvPr>
            <p:ph type="body" idx="1"/>
          </p:nvPr>
        </p:nvSpPr>
        <p:spPr>
          <a:xfrm>
            <a:off x="406400" y="1509087"/>
            <a:ext cx="12192000" cy="7342813"/>
          </a:xfrm>
          <a:prstGeom prst="rect">
            <a:avLst/>
          </a:prstGeom>
        </p:spPr>
        <p:txBody>
          <a:bodyPr/>
          <a:lstStyle/>
          <a:p>
            <a:pPr marL="426719" indent="-426719" defTabSz="560831">
              <a:spcBef>
                <a:spcPts val="2600"/>
              </a:spcBef>
              <a:defRPr b="1" sz="3264">
                <a:solidFill>
                  <a:schemeClr val="accent1"/>
                </a:solidFill>
                <a:latin typeface="Avenir Next"/>
                <a:ea typeface="Avenir Next"/>
                <a:cs typeface="Avenir Next"/>
                <a:sym typeface="Avenir Next"/>
              </a:defRPr>
            </a:pPr>
            <a:r>
              <a:t>Extra Tree</a:t>
            </a:r>
          </a:p>
          <a:p>
            <a:pPr marL="426720" indent="-426720" defTabSz="560831">
              <a:spcBef>
                <a:spcPts val="2600"/>
              </a:spcBef>
              <a:defRPr b="1" sz="2880">
                <a:solidFill>
                  <a:schemeClr val="accent1"/>
                </a:solidFill>
                <a:latin typeface="Avenir Next"/>
                <a:ea typeface="Avenir Next"/>
                <a:cs typeface="Avenir Next"/>
                <a:sym typeface="Avenir Next"/>
              </a:defRPr>
            </a:pPr>
            <a:r>
              <a:t>Dependent : Gross revenue</a:t>
            </a:r>
          </a:p>
          <a:p>
            <a:pPr marL="426720" indent="-426720" defTabSz="560831">
              <a:spcBef>
                <a:spcPts val="2600"/>
              </a:spcBef>
              <a:defRPr b="1" sz="2880">
                <a:solidFill>
                  <a:schemeClr val="accent1"/>
                </a:solidFill>
                <a:latin typeface="Avenir Next"/>
                <a:ea typeface="Avenir Next"/>
                <a:cs typeface="Avenir Next"/>
                <a:sym typeface="Avenir Next"/>
              </a:defRPr>
            </a:pPr>
            <a:r>
              <a:t>Independent</a:t>
            </a:r>
          </a:p>
          <a:p>
            <a:pPr marL="276112" indent="-276112" defTabSz="560831">
              <a:spcBef>
                <a:spcPts val="2600"/>
              </a:spcBef>
              <a:buClrTx/>
              <a:buSzPct val="40000"/>
              <a:buFontTx/>
              <a:buBlip>
                <a:blip r:embed="rId2"/>
              </a:buBlip>
              <a:defRPr b="1" sz="2112">
                <a:solidFill>
                  <a:schemeClr val="accent1"/>
                </a:solidFill>
                <a:latin typeface="Avenir Next"/>
                <a:ea typeface="Avenir Next"/>
                <a:cs typeface="Avenir Next"/>
                <a:sym typeface="Avenir Next"/>
              </a:defRPr>
            </a:pPr>
            <a:r>
              <a:t>Budget </a:t>
            </a:r>
          </a:p>
          <a:p>
            <a:pPr marL="276112" indent="-276112" defTabSz="560831">
              <a:spcBef>
                <a:spcPts val="2600"/>
              </a:spcBef>
              <a:buClrTx/>
              <a:buSzPct val="40000"/>
              <a:buFontTx/>
              <a:buBlip>
                <a:blip r:embed="rId2"/>
              </a:buBlip>
              <a:defRPr b="1" sz="2112">
                <a:solidFill>
                  <a:schemeClr val="accent1"/>
                </a:solidFill>
                <a:latin typeface="Avenir Next"/>
                <a:ea typeface="Avenir Next"/>
                <a:cs typeface="Avenir Next"/>
                <a:sym typeface="Avenir Next"/>
              </a:defRPr>
            </a:pPr>
            <a:r>
              <a:t>Country</a:t>
            </a:r>
          </a:p>
          <a:p>
            <a:pPr marL="276112" indent="-276112" defTabSz="560831">
              <a:spcBef>
                <a:spcPts val="2600"/>
              </a:spcBef>
              <a:buClrTx/>
              <a:buSzPct val="40000"/>
              <a:buFontTx/>
              <a:buBlip>
                <a:blip r:embed="rId2"/>
              </a:buBlip>
              <a:defRPr b="1" sz="2112">
                <a:solidFill>
                  <a:schemeClr val="accent1"/>
                </a:solidFill>
                <a:latin typeface="Avenir Next"/>
                <a:ea typeface="Avenir Next"/>
                <a:cs typeface="Avenir Next"/>
                <a:sym typeface="Avenir Next"/>
              </a:defRPr>
            </a:pPr>
            <a:r>
              <a:t>Genre</a:t>
            </a:r>
          </a:p>
          <a:p>
            <a:pPr marL="276112" indent="-276112" defTabSz="560831">
              <a:spcBef>
                <a:spcPts val="2600"/>
              </a:spcBef>
              <a:buClrTx/>
              <a:buSzPct val="40000"/>
              <a:buFontTx/>
              <a:buBlip>
                <a:blip r:embed="rId2"/>
              </a:buBlip>
              <a:defRPr b="1" sz="2112">
                <a:solidFill>
                  <a:schemeClr val="accent1"/>
                </a:solidFill>
                <a:latin typeface="Avenir Next"/>
                <a:ea typeface="Avenir Next"/>
                <a:cs typeface="Avenir Next"/>
                <a:sym typeface="Avenir Next"/>
              </a:defRPr>
            </a:pPr>
            <a:r>
              <a:t>Rating</a:t>
            </a:r>
          </a:p>
          <a:p>
            <a:pPr marL="276112" indent="-276112" defTabSz="560831">
              <a:spcBef>
                <a:spcPts val="2600"/>
              </a:spcBef>
              <a:buClrTx/>
              <a:buSzPct val="40000"/>
              <a:buFontTx/>
              <a:buBlip>
                <a:blip r:embed="rId2"/>
              </a:buBlip>
              <a:defRPr b="1" sz="2112">
                <a:solidFill>
                  <a:schemeClr val="accent1"/>
                </a:solidFill>
                <a:latin typeface="Avenir Next"/>
                <a:ea typeface="Avenir Next"/>
                <a:cs typeface="Avenir Next"/>
                <a:sym typeface="Avenir Next"/>
              </a:defRPr>
            </a:pPr>
            <a:r>
              <a:t>Run time</a:t>
            </a:r>
          </a:p>
          <a:p>
            <a:pPr marL="276112" indent="-276112" defTabSz="560831">
              <a:spcBef>
                <a:spcPts val="2600"/>
              </a:spcBef>
              <a:buClrTx/>
              <a:buSzPct val="40000"/>
              <a:buFontTx/>
              <a:buBlip>
                <a:blip r:embed="rId2"/>
              </a:buBlip>
              <a:defRPr b="1" sz="2112">
                <a:solidFill>
                  <a:schemeClr val="accent1"/>
                </a:solidFill>
                <a:latin typeface="Avenir Next"/>
                <a:ea typeface="Avenir Next"/>
                <a:cs typeface="Avenir Next"/>
                <a:sym typeface="Avenir Next"/>
              </a:defRPr>
            </a:pPr>
            <a:r>
              <a:t>Score</a:t>
            </a:r>
          </a:p>
          <a:p>
            <a:pPr marL="276112" indent="-276112" defTabSz="560831">
              <a:spcBef>
                <a:spcPts val="2600"/>
              </a:spcBef>
              <a:buClrTx/>
              <a:buSzPct val="40000"/>
              <a:buFontTx/>
              <a:buBlip>
                <a:blip r:embed="rId2"/>
              </a:buBlip>
              <a:defRPr b="1" sz="2112">
                <a:solidFill>
                  <a:schemeClr val="accent1"/>
                </a:solidFill>
                <a:latin typeface="Avenir Next"/>
                <a:ea typeface="Avenir Next"/>
                <a:cs typeface="Avenir Next"/>
                <a:sym typeface="Avenir Next"/>
              </a:defRPr>
            </a:pPr>
            <a:r>
              <a:t>Vote</a:t>
            </a:r>
          </a:p>
        </p:txBody>
      </p:sp>
      <p:pic>
        <p:nvPicPr>
          <p:cNvPr id="295" name="pasted-image.pdf"/>
          <p:cNvPicPr>
            <a:picLocks noChangeAspect="1"/>
          </p:cNvPicPr>
          <p:nvPr/>
        </p:nvPicPr>
        <p:blipFill>
          <a:blip r:embed="rId3">
            <a:extLst/>
          </a:blip>
          <a:stretch>
            <a:fillRect/>
          </a:stretch>
        </p:blipFill>
        <p:spPr>
          <a:xfrm>
            <a:off x="5389522" y="3100418"/>
            <a:ext cx="6757480" cy="5865869"/>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body" idx="13"/>
          </p:nvPr>
        </p:nvSpPr>
        <p:spPr>
          <a:prstGeom prst="rect">
            <a:avLst/>
          </a:prstGeom>
        </p:spPr>
        <p:txBody>
          <a:bodyPr/>
          <a:lstStyle/>
          <a:p>
            <a:pPr/>
            <a:r>
              <a:t>Text</a:t>
            </a:r>
          </a:p>
        </p:txBody>
      </p:sp>
      <p:sp>
        <p:nvSpPr>
          <p:cNvPr id="298" name="Shape 298"/>
          <p:cNvSpPr/>
          <p:nvPr>
            <p:ph type="body" idx="1"/>
          </p:nvPr>
        </p:nvSpPr>
        <p:spPr>
          <a:xfrm>
            <a:off x="406400" y="1803051"/>
            <a:ext cx="12192000" cy="7048849"/>
          </a:xfrm>
          <a:prstGeom prst="rect">
            <a:avLst/>
          </a:prstGeom>
        </p:spPr>
        <p:txBody>
          <a:bodyPr/>
          <a:lstStyle>
            <a:lvl1pPr>
              <a:defRPr>
                <a:solidFill>
                  <a:schemeClr val="accent1"/>
                </a:solidFill>
              </a:defRPr>
            </a:lvl1pPr>
          </a:lstStyle>
          <a:p>
            <a:pPr/>
            <a:r>
              <a:t>Extra Tree</a:t>
            </a:r>
          </a:p>
        </p:txBody>
      </p:sp>
      <p:pic>
        <p:nvPicPr>
          <p:cNvPr id="299" name="pasted-image.png"/>
          <p:cNvPicPr>
            <a:picLocks noChangeAspect="1"/>
          </p:cNvPicPr>
          <p:nvPr/>
        </p:nvPicPr>
        <p:blipFill>
          <a:blip r:embed="rId2">
            <a:extLst/>
          </a:blip>
          <a:stretch>
            <a:fillRect/>
          </a:stretch>
        </p:blipFill>
        <p:spPr>
          <a:xfrm>
            <a:off x="647636" y="3173210"/>
            <a:ext cx="11709528" cy="4642846"/>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body" idx="13"/>
          </p:nvPr>
        </p:nvSpPr>
        <p:spPr>
          <a:prstGeom prst="rect">
            <a:avLst/>
          </a:prstGeom>
        </p:spPr>
        <p:txBody>
          <a:bodyPr/>
          <a:lstStyle/>
          <a:p>
            <a:pPr/>
            <a:r>
              <a:t>Modeling</a:t>
            </a:r>
          </a:p>
        </p:txBody>
      </p:sp>
      <p:sp>
        <p:nvSpPr>
          <p:cNvPr id="302" name="Shape 302"/>
          <p:cNvSpPr/>
          <p:nvPr>
            <p:ph type="body" idx="1"/>
          </p:nvPr>
        </p:nvSpPr>
        <p:spPr>
          <a:xfrm>
            <a:off x="406400" y="1609793"/>
            <a:ext cx="12192000" cy="7242107"/>
          </a:xfrm>
          <a:prstGeom prst="rect">
            <a:avLst/>
          </a:prstGeom>
        </p:spPr>
        <p:txBody>
          <a:bodyPr/>
          <a:lstStyle/>
          <a:p>
            <a:pPr marL="417830" indent="-417830" defTabSz="549148">
              <a:spcBef>
                <a:spcPts val="2600"/>
              </a:spcBef>
              <a:defRPr b="1" sz="3196">
                <a:solidFill>
                  <a:schemeClr val="accent1"/>
                </a:solidFill>
                <a:latin typeface="Avenir Next"/>
                <a:ea typeface="Avenir Next"/>
                <a:cs typeface="Avenir Next"/>
                <a:sym typeface="Avenir Next"/>
              </a:defRPr>
            </a:pPr>
            <a:r>
              <a:t>KNN CLASSIFIER</a:t>
            </a:r>
          </a:p>
          <a:p>
            <a:pPr marL="417830" indent="-417830" defTabSz="549148">
              <a:spcBef>
                <a:spcPts val="2600"/>
              </a:spcBef>
              <a:defRPr b="1" sz="2820">
                <a:solidFill>
                  <a:schemeClr val="accent1"/>
                </a:solidFill>
                <a:latin typeface="Avenir Next"/>
                <a:ea typeface="Avenir Next"/>
                <a:cs typeface="Avenir Next"/>
                <a:sym typeface="Avenir Next"/>
              </a:defRPr>
            </a:pPr>
            <a:r>
              <a:t>Dependent : Gross revenue</a:t>
            </a:r>
          </a:p>
          <a:p>
            <a:pPr marL="417830" indent="-417830" defTabSz="549148">
              <a:spcBef>
                <a:spcPts val="2600"/>
              </a:spcBef>
              <a:defRPr b="1" sz="2820">
                <a:solidFill>
                  <a:schemeClr val="accent1"/>
                </a:solidFill>
                <a:latin typeface="Avenir Next"/>
                <a:ea typeface="Avenir Next"/>
                <a:cs typeface="Avenir Next"/>
                <a:sym typeface="Avenir Next"/>
              </a:defRPr>
            </a:pPr>
            <a:r>
              <a:t>Independent</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Budget </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Country</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Genre</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Rating</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Run time</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Score</a:t>
            </a:r>
          </a:p>
          <a:p>
            <a:pPr marL="270360" indent="-270360" defTabSz="549148">
              <a:spcBef>
                <a:spcPts val="2600"/>
              </a:spcBef>
              <a:buClrTx/>
              <a:buSzPct val="40000"/>
              <a:buFontTx/>
              <a:buBlip>
                <a:blip r:embed="rId2"/>
              </a:buBlip>
              <a:defRPr b="1" sz="2068">
                <a:solidFill>
                  <a:schemeClr val="accent1"/>
                </a:solidFill>
                <a:latin typeface="Avenir Next"/>
                <a:ea typeface="Avenir Next"/>
                <a:cs typeface="Avenir Next"/>
                <a:sym typeface="Avenir Next"/>
              </a:defRPr>
            </a:pPr>
            <a:r>
              <a:t>Vote</a:t>
            </a:r>
          </a:p>
        </p:txBody>
      </p:sp>
      <p:pic>
        <p:nvPicPr>
          <p:cNvPr id="303" name="pasted-image.png"/>
          <p:cNvPicPr>
            <a:picLocks noChangeAspect="1"/>
          </p:cNvPicPr>
          <p:nvPr/>
        </p:nvPicPr>
        <p:blipFill>
          <a:blip r:embed="rId3">
            <a:extLst/>
          </a:blip>
          <a:stretch>
            <a:fillRect/>
          </a:stretch>
        </p:blipFill>
        <p:spPr>
          <a:xfrm>
            <a:off x="5378189" y="3198924"/>
            <a:ext cx="7166405" cy="5835502"/>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body" idx="13"/>
          </p:nvPr>
        </p:nvSpPr>
        <p:spPr>
          <a:prstGeom prst="rect">
            <a:avLst/>
          </a:prstGeom>
        </p:spPr>
        <p:txBody>
          <a:bodyPr/>
          <a:lstStyle/>
          <a:p>
            <a:pPr/>
            <a:r>
              <a:t>Modeling</a:t>
            </a:r>
          </a:p>
        </p:txBody>
      </p:sp>
      <p:sp>
        <p:nvSpPr>
          <p:cNvPr id="306" name="Shape 306"/>
          <p:cNvSpPr/>
          <p:nvPr>
            <p:ph type="body" idx="1"/>
          </p:nvPr>
        </p:nvSpPr>
        <p:spPr>
          <a:xfrm>
            <a:off x="406400" y="1537520"/>
            <a:ext cx="12192000" cy="7314380"/>
          </a:xfrm>
          <a:prstGeom prst="rect">
            <a:avLst/>
          </a:prstGeom>
        </p:spPr>
        <p:txBody>
          <a:bodyPr/>
          <a:lstStyle>
            <a:lvl1pPr>
              <a:defRPr b="1">
                <a:solidFill>
                  <a:schemeClr val="accent1"/>
                </a:solidFill>
                <a:latin typeface="Avenir Next"/>
                <a:ea typeface="Avenir Next"/>
                <a:cs typeface="Avenir Next"/>
                <a:sym typeface="Avenir Next"/>
              </a:defRPr>
            </a:lvl1pPr>
          </a:lstStyle>
          <a:p>
            <a:pPr/>
            <a:r>
              <a:t>KNN</a:t>
            </a:r>
          </a:p>
        </p:txBody>
      </p:sp>
      <p:pic>
        <p:nvPicPr>
          <p:cNvPr id="307" name="pasted-image.png"/>
          <p:cNvPicPr>
            <a:picLocks noChangeAspect="1"/>
          </p:cNvPicPr>
          <p:nvPr/>
        </p:nvPicPr>
        <p:blipFill>
          <a:blip r:embed="rId2">
            <a:extLst/>
          </a:blip>
          <a:stretch>
            <a:fillRect/>
          </a:stretch>
        </p:blipFill>
        <p:spPr>
          <a:xfrm>
            <a:off x="741173" y="2800510"/>
            <a:ext cx="12192002" cy="4788400"/>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body" idx="13"/>
          </p:nvPr>
        </p:nvSpPr>
        <p:spPr>
          <a:prstGeom prst="rect">
            <a:avLst/>
          </a:prstGeom>
        </p:spPr>
        <p:txBody>
          <a:bodyPr/>
          <a:lstStyle/>
          <a:p>
            <a:pPr/>
            <a:r>
              <a:t>Text</a:t>
            </a:r>
          </a:p>
        </p:txBody>
      </p:sp>
      <p:sp>
        <p:nvSpPr>
          <p:cNvPr id="310" name="Shape 310"/>
          <p:cNvSpPr/>
          <p:nvPr>
            <p:ph type="body" idx="1"/>
          </p:nvPr>
        </p:nvSpPr>
        <p:spPr>
          <a:xfrm>
            <a:off x="406399" y="1346063"/>
            <a:ext cx="12192001" cy="7061474"/>
          </a:xfrm>
          <a:prstGeom prst="rect">
            <a:avLst/>
          </a:prstGeom>
        </p:spPr>
        <p:txBody>
          <a:bodyPr/>
          <a:lstStyle/>
          <a:p>
            <a:pPr/>
          </a:p>
        </p:txBody>
      </p:sp>
      <p:pic>
        <p:nvPicPr>
          <p:cNvPr id="311" name="pasted-image.png"/>
          <p:cNvPicPr>
            <a:picLocks noChangeAspect="1"/>
          </p:cNvPicPr>
          <p:nvPr/>
        </p:nvPicPr>
        <p:blipFill>
          <a:blip r:embed="rId2">
            <a:extLst/>
          </a:blip>
          <a:stretch>
            <a:fillRect/>
          </a:stretch>
        </p:blipFill>
        <p:spPr>
          <a:xfrm>
            <a:off x="1117649" y="1442453"/>
            <a:ext cx="10124788" cy="686869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body" idx="13"/>
          </p:nvPr>
        </p:nvSpPr>
        <p:spPr>
          <a:xfrm>
            <a:off x="406400" y="368300"/>
            <a:ext cx="11176000" cy="546101"/>
          </a:xfrm>
          <a:prstGeom prst="rect">
            <a:avLst/>
          </a:prstGeom>
        </p:spPr>
        <p:txBody>
          <a:bodyPr/>
          <a:lstStyle>
            <a:lvl1pPr>
              <a:defRPr spc="150" sz="3000"/>
            </a:lvl1pPr>
          </a:lstStyle>
          <a:p>
            <a:pPr/>
            <a:r>
              <a:t>MODEL</a:t>
            </a:r>
          </a:p>
        </p:txBody>
      </p:sp>
      <p:sp>
        <p:nvSpPr>
          <p:cNvPr id="178" name="Shape 178"/>
          <p:cNvSpPr/>
          <p:nvPr>
            <p:ph type="title"/>
          </p:nvPr>
        </p:nvSpPr>
        <p:spPr>
          <a:prstGeom prst="rect">
            <a:avLst/>
          </a:prstGeom>
        </p:spPr>
        <p:txBody>
          <a:bodyPr/>
          <a:lstStyle>
            <a:lvl1pPr defTabSz="467359">
              <a:spcBef>
                <a:spcPts val="2200"/>
              </a:spcBef>
              <a:defRPr sz="4800"/>
            </a:lvl1pPr>
          </a:lstStyle>
          <a:p>
            <a:pPr/>
            <a:r>
              <a:t>CRISP-DM</a:t>
            </a:r>
          </a:p>
        </p:txBody>
      </p:sp>
      <p:sp>
        <p:nvSpPr>
          <p:cNvPr id="179" name="Shape 179"/>
          <p:cNvSpPr/>
          <p:nvPr>
            <p:ph type="body" sz="half" idx="1"/>
          </p:nvPr>
        </p:nvSpPr>
        <p:spPr>
          <a:prstGeom prst="rect">
            <a:avLst/>
          </a:prstGeom>
        </p:spPr>
        <p:txBody>
          <a:bodyPr/>
          <a:lstStyle/>
          <a:p>
            <a:pPr marL="391159" indent="-391159" defTabSz="514095">
              <a:spcBef>
                <a:spcPts val="2400"/>
              </a:spcBef>
              <a:defRPr sz="2464">
                <a:solidFill>
                  <a:schemeClr val="accent1"/>
                </a:solidFill>
              </a:defRPr>
            </a:pPr>
            <a:r>
              <a:t>We have based our model on CRISP-DM</a:t>
            </a:r>
          </a:p>
          <a:p>
            <a:pPr marL="322131" indent="-322131" defTabSz="514095">
              <a:spcBef>
                <a:spcPts val="2400"/>
              </a:spcBef>
              <a:buClrTx/>
              <a:buSzPct val="40000"/>
              <a:buFontTx/>
              <a:buBlip>
                <a:blip r:embed="rId2"/>
              </a:buBlip>
              <a:defRPr sz="2464">
                <a:solidFill>
                  <a:schemeClr val="accent1"/>
                </a:solidFill>
              </a:defRPr>
            </a:pPr>
            <a:r>
              <a:t>Business Understanding </a:t>
            </a:r>
          </a:p>
          <a:p>
            <a:pPr marL="322131" indent="-322131" defTabSz="514095">
              <a:spcBef>
                <a:spcPts val="2400"/>
              </a:spcBef>
              <a:buClrTx/>
              <a:buSzPct val="40000"/>
              <a:buFontTx/>
              <a:buBlip>
                <a:blip r:embed="rId2"/>
              </a:buBlip>
              <a:defRPr sz="2464">
                <a:solidFill>
                  <a:schemeClr val="accent1"/>
                </a:solidFill>
              </a:defRPr>
            </a:pPr>
            <a:r>
              <a:t>Data Understanding</a:t>
            </a:r>
          </a:p>
          <a:p>
            <a:pPr marL="322131" indent="-322131" defTabSz="514095">
              <a:spcBef>
                <a:spcPts val="2400"/>
              </a:spcBef>
              <a:buClrTx/>
              <a:buSzPct val="40000"/>
              <a:buFontTx/>
              <a:buBlip>
                <a:blip r:embed="rId2"/>
              </a:buBlip>
              <a:defRPr sz="2464">
                <a:solidFill>
                  <a:schemeClr val="accent1"/>
                </a:solidFill>
              </a:defRPr>
            </a:pPr>
            <a:r>
              <a:t>Data Preparation </a:t>
            </a:r>
          </a:p>
          <a:p>
            <a:pPr marL="322131" indent="-322131" defTabSz="514095">
              <a:spcBef>
                <a:spcPts val="2400"/>
              </a:spcBef>
              <a:buClrTx/>
              <a:buSzPct val="40000"/>
              <a:buFontTx/>
              <a:buBlip>
                <a:blip r:embed="rId2"/>
              </a:buBlip>
              <a:defRPr sz="2464">
                <a:solidFill>
                  <a:schemeClr val="accent1"/>
                </a:solidFill>
              </a:defRPr>
            </a:pPr>
            <a:r>
              <a:t>Modeling</a:t>
            </a:r>
          </a:p>
          <a:p>
            <a:pPr marL="322131" indent="-322131" defTabSz="514095">
              <a:spcBef>
                <a:spcPts val="2400"/>
              </a:spcBef>
              <a:buClrTx/>
              <a:buSzPct val="40000"/>
              <a:buFontTx/>
              <a:buBlip>
                <a:blip r:embed="rId2"/>
              </a:buBlip>
              <a:defRPr sz="2464">
                <a:solidFill>
                  <a:schemeClr val="accent1"/>
                </a:solidFill>
              </a:defRPr>
            </a:pPr>
            <a:r>
              <a:t>Evaluation</a:t>
            </a:r>
          </a:p>
          <a:p>
            <a:pPr marL="322131" indent="-322131" defTabSz="514095">
              <a:spcBef>
                <a:spcPts val="2400"/>
              </a:spcBef>
              <a:buClrTx/>
              <a:buSzPct val="40000"/>
              <a:buFontTx/>
              <a:buBlip>
                <a:blip r:embed="rId2"/>
              </a:buBlip>
              <a:defRPr sz="2464">
                <a:solidFill>
                  <a:schemeClr val="accent1"/>
                </a:solidFill>
              </a:defRPr>
            </a:pPr>
            <a:r>
              <a:t>Deployment</a:t>
            </a:r>
          </a:p>
        </p:txBody>
      </p:sp>
      <p:pic>
        <p:nvPicPr>
          <p:cNvPr id="180" name="pasted-image.tiff"/>
          <p:cNvPicPr>
            <a:picLocks noChangeAspect="1"/>
          </p:cNvPicPr>
          <p:nvPr/>
        </p:nvPicPr>
        <p:blipFill>
          <a:blip r:embed="rId3">
            <a:extLst/>
          </a:blip>
          <a:srcRect l="0" t="0" r="0" b="0"/>
          <a:stretch>
            <a:fillRect/>
          </a:stretch>
        </p:blipFill>
        <p:spPr>
          <a:xfrm>
            <a:off x="6983809" y="2778712"/>
            <a:ext cx="5742935" cy="5742936"/>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body" idx="13"/>
          </p:nvPr>
        </p:nvSpPr>
        <p:spPr>
          <a:prstGeom prst="rect">
            <a:avLst/>
          </a:prstGeom>
        </p:spPr>
        <p:txBody>
          <a:bodyPr/>
          <a:lstStyle/>
          <a:p>
            <a:pPr/>
            <a:r>
              <a:t>MODELING</a:t>
            </a:r>
          </a:p>
        </p:txBody>
      </p:sp>
      <p:sp>
        <p:nvSpPr>
          <p:cNvPr id="314" name="Shape 314"/>
          <p:cNvSpPr/>
          <p:nvPr>
            <p:ph type="body" idx="1"/>
          </p:nvPr>
        </p:nvSpPr>
        <p:spPr>
          <a:xfrm>
            <a:off x="406400" y="1775912"/>
            <a:ext cx="12192000" cy="7075988"/>
          </a:xfrm>
          <a:prstGeom prst="rect">
            <a:avLst/>
          </a:prstGeom>
        </p:spPr>
        <p:txBody>
          <a:bodyPr/>
          <a:lstStyle/>
          <a:p>
            <a:pPr marL="413384" indent="-413384" defTabSz="543305">
              <a:spcBef>
                <a:spcPts val="2600"/>
              </a:spcBef>
              <a:defRPr b="1" sz="3162">
                <a:solidFill>
                  <a:schemeClr val="accent1"/>
                </a:solidFill>
                <a:latin typeface="Avenir Next"/>
                <a:ea typeface="Avenir Next"/>
                <a:cs typeface="Avenir Next"/>
                <a:sym typeface="Avenir Next"/>
              </a:defRPr>
            </a:pPr>
            <a:r>
              <a:t>NAIVE BAYES</a:t>
            </a:r>
          </a:p>
          <a:p>
            <a:pPr marL="413385" indent="-413385" defTabSz="543305">
              <a:spcBef>
                <a:spcPts val="2600"/>
              </a:spcBef>
              <a:defRPr b="1" sz="2790">
                <a:solidFill>
                  <a:schemeClr val="accent1"/>
                </a:solidFill>
                <a:latin typeface="Avenir Next"/>
                <a:ea typeface="Avenir Next"/>
                <a:cs typeface="Avenir Next"/>
                <a:sym typeface="Avenir Next"/>
              </a:defRPr>
            </a:pPr>
            <a:r>
              <a:t>Dependent : Gross revenue</a:t>
            </a:r>
          </a:p>
          <a:p>
            <a:pPr marL="413385" indent="-413385" defTabSz="543305">
              <a:spcBef>
                <a:spcPts val="2600"/>
              </a:spcBef>
              <a:defRPr b="1" sz="2790">
                <a:solidFill>
                  <a:schemeClr val="accent1"/>
                </a:solidFill>
                <a:latin typeface="Avenir Next"/>
                <a:ea typeface="Avenir Next"/>
                <a:cs typeface="Avenir Next"/>
                <a:sym typeface="Avenir Next"/>
              </a:defRPr>
            </a:pPr>
            <a:r>
              <a:t>Independent</a:t>
            </a:r>
          </a:p>
          <a:p>
            <a:pPr marL="267484" indent="-267484" defTabSz="543305">
              <a:spcBef>
                <a:spcPts val="2600"/>
              </a:spcBef>
              <a:buClrTx/>
              <a:buSzPct val="40000"/>
              <a:buFontTx/>
              <a:buBlip>
                <a:blip r:embed="rId2"/>
              </a:buBlip>
              <a:defRPr b="1" sz="2046">
                <a:solidFill>
                  <a:schemeClr val="accent1"/>
                </a:solidFill>
                <a:latin typeface="Avenir Next"/>
                <a:ea typeface="Avenir Next"/>
                <a:cs typeface="Avenir Next"/>
                <a:sym typeface="Avenir Next"/>
              </a:defRPr>
            </a:pPr>
            <a:r>
              <a:t>Budget </a:t>
            </a:r>
          </a:p>
          <a:p>
            <a:pPr marL="267484" indent="-267484" defTabSz="543305">
              <a:spcBef>
                <a:spcPts val="2600"/>
              </a:spcBef>
              <a:buClrTx/>
              <a:buSzPct val="40000"/>
              <a:buFontTx/>
              <a:buBlip>
                <a:blip r:embed="rId2"/>
              </a:buBlip>
              <a:defRPr b="1" sz="2046">
                <a:solidFill>
                  <a:schemeClr val="accent1"/>
                </a:solidFill>
                <a:latin typeface="Avenir Next"/>
                <a:ea typeface="Avenir Next"/>
                <a:cs typeface="Avenir Next"/>
                <a:sym typeface="Avenir Next"/>
              </a:defRPr>
            </a:pPr>
            <a:r>
              <a:t>Country</a:t>
            </a:r>
          </a:p>
          <a:p>
            <a:pPr marL="267484" indent="-267484" defTabSz="543305">
              <a:spcBef>
                <a:spcPts val="2600"/>
              </a:spcBef>
              <a:buClrTx/>
              <a:buSzPct val="40000"/>
              <a:buFontTx/>
              <a:buBlip>
                <a:blip r:embed="rId2"/>
              </a:buBlip>
              <a:defRPr b="1" sz="2046">
                <a:solidFill>
                  <a:schemeClr val="accent1"/>
                </a:solidFill>
                <a:latin typeface="Avenir Next"/>
                <a:ea typeface="Avenir Next"/>
                <a:cs typeface="Avenir Next"/>
                <a:sym typeface="Avenir Next"/>
              </a:defRPr>
            </a:pPr>
            <a:r>
              <a:t>Genre</a:t>
            </a:r>
          </a:p>
          <a:p>
            <a:pPr marL="267484" indent="-267484" defTabSz="543305">
              <a:spcBef>
                <a:spcPts val="2600"/>
              </a:spcBef>
              <a:buClrTx/>
              <a:buSzPct val="40000"/>
              <a:buFontTx/>
              <a:buBlip>
                <a:blip r:embed="rId2"/>
              </a:buBlip>
              <a:defRPr b="1" sz="2046">
                <a:solidFill>
                  <a:schemeClr val="accent1"/>
                </a:solidFill>
                <a:latin typeface="Avenir Next"/>
                <a:ea typeface="Avenir Next"/>
                <a:cs typeface="Avenir Next"/>
                <a:sym typeface="Avenir Next"/>
              </a:defRPr>
            </a:pPr>
            <a:r>
              <a:t>Rating</a:t>
            </a:r>
          </a:p>
          <a:p>
            <a:pPr marL="267484" indent="-267484" defTabSz="543305">
              <a:spcBef>
                <a:spcPts val="2600"/>
              </a:spcBef>
              <a:buClrTx/>
              <a:buSzPct val="40000"/>
              <a:buFontTx/>
              <a:buBlip>
                <a:blip r:embed="rId2"/>
              </a:buBlip>
              <a:defRPr b="1" sz="2046">
                <a:solidFill>
                  <a:schemeClr val="accent1"/>
                </a:solidFill>
                <a:latin typeface="Avenir Next"/>
                <a:ea typeface="Avenir Next"/>
                <a:cs typeface="Avenir Next"/>
                <a:sym typeface="Avenir Next"/>
              </a:defRPr>
            </a:pPr>
            <a:r>
              <a:t>Run time</a:t>
            </a:r>
          </a:p>
          <a:p>
            <a:pPr marL="267484" indent="-267484" defTabSz="543305">
              <a:spcBef>
                <a:spcPts val="2600"/>
              </a:spcBef>
              <a:buClrTx/>
              <a:buSzPct val="40000"/>
              <a:buFontTx/>
              <a:buBlip>
                <a:blip r:embed="rId2"/>
              </a:buBlip>
              <a:defRPr b="1" sz="2046">
                <a:solidFill>
                  <a:schemeClr val="accent1"/>
                </a:solidFill>
                <a:latin typeface="Avenir Next"/>
                <a:ea typeface="Avenir Next"/>
                <a:cs typeface="Avenir Next"/>
                <a:sym typeface="Avenir Next"/>
              </a:defRPr>
            </a:pPr>
            <a:r>
              <a:t>Score</a:t>
            </a:r>
          </a:p>
          <a:p>
            <a:pPr marL="267484" indent="-267484" defTabSz="543305">
              <a:spcBef>
                <a:spcPts val="2600"/>
              </a:spcBef>
              <a:buClrTx/>
              <a:buSzPct val="40000"/>
              <a:buFontTx/>
              <a:buBlip>
                <a:blip r:embed="rId2"/>
              </a:buBlip>
              <a:defRPr b="1" sz="2046">
                <a:solidFill>
                  <a:schemeClr val="accent1"/>
                </a:solidFill>
                <a:latin typeface="Avenir Next"/>
                <a:ea typeface="Avenir Next"/>
                <a:cs typeface="Avenir Next"/>
                <a:sym typeface="Avenir Next"/>
              </a:defRPr>
            </a:pPr>
            <a:r>
              <a:t>Vote</a:t>
            </a:r>
          </a:p>
        </p:txBody>
      </p:sp>
      <p:pic>
        <p:nvPicPr>
          <p:cNvPr id="315" name="pasted-image.png"/>
          <p:cNvPicPr>
            <a:picLocks noChangeAspect="1"/>
          </p:cNvPicPr>
          <p:nvPr/>
        </p:nvPicPr>
        <p:blipFill>
          <a:blip r:embed="rId3">
            <a:extLst/>
          </a:blip>
          <a:stretch>
            <a:fillRect/>
          </a:stretch>
        </p:blipFill>
        <p:spPr>
          <a:xfrm>
            <a:off x="5042620" y="3306821"/>
            <a:ext cx="7518157" cy="5974250"/>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body" idx="13"/>
          </p:nvPr>
        </p:nvSpPr>
        <p:spPr>
          <a:prstGeom prst="rect">
            <a:avLst/>
          </a:prstGeom>
        </p:spPr>
        <p:txBody>
          <a:bodyPr/>
          <a:lstStyle/>
          <a:p>
            <a:pPr/>
            <a:r>
              <a:t>MODELing</a:t>
            </a:r>
          </a:p>
        </p:txBody>
      </p:sp>
      <p:sp>
        <p:nvSpPr>
          <p:cNvPr id="318" name="Shape 318"/>
          <p:cNvSpPr/>
          <p:nvPr>
            <p:ph type="body" idx="1"/>
          </p:nvPr>
        </p:nvSpPr>
        <p:spPr>
          <a:xfrm>
            <a:off x="406400" y="1590606"/>
            <a:ext cx="12192000" cy="7261294"/>
          </a:xfrm>
          <a:prstGeom prst="rect">
            <a:avLst/>
          </a:prstGeom>
        </p:spPr>
        <p:txBody>
          <a:bodyPr/>
          <a:lstStyle>
            <a:lvl1pPr>
              <a:defRPr b="1">
                <a:solidFill>
                  <a:schemeClr val="accent1"/>
                </a:solidFill>
                <a:latin typeface="Avenir Next"/>
                <a:ea typeface="Avenir Next"/>
                <a:cs typeface="Avenir Next"/>
                <a:sym typeface="Avenir Next"/>
              </a:defRPr>
            </a:lvl1pPr>
          </a:lstStyle>
          <a:p>
            <a:pPr/>
            <a:r>
              <a:t>NAIVE BAYES</a:t>
            </a:r>
          </a:p>
        </p:txBody>
      </p:sp>
      <p:pic>
        <p:nvPicPr>
          <p:cNvPr id="319" name="pasted-image.png"/>
          <p:cNvPicPr>
            <a:picLocks noChangeAspect="1"/>
          </p:cNvPicPr>
          <p:nvPr/>
        </p:nvPicPr>
        <p:blipFill>
          <a:blip r:embed="rId2">
            <a:extLst/>
          </a:blip>
          <a:stretch>
            <a:fillRect/>
          </a:stretch>
        </p:blipFill>
        <p:spPr>
          <a:xfrm>
            <a:off x="718200" y="2621962"/>
            <a:ext cx="11568400" cy="5437841"/>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321" name="Shape 321"/>
          <p:cNvSpPr/>
          <p:nvPr>
            <p:ph type="body" idx="13"/>
          </p:nvPr>
        </p:nvSpPr>
        <p:spPr>
          <a:prstGeom prst="rect">
            <a:avLst/>
          </a:prstGeom>
        </p:spPr>
        <p:txBody>
          <a:bodyPr/>
          <a:lstStyle/>
          <a:p>
            <a:pPr/>
            <a:r>
              <a:t>Text</a:t>
            </a:r>
          </a:p>
        </p:txBody>
      </p:sp>
      <p:sp>
        <p:nvSpPr>
          <p:cNvPr id="322" name="Shape 322"/>
          <p:cNvSpPr/>
          <p:nvPr>
            <p:ph type="body" idx="1"/>
          </p:nvPr>
        </p:nvSpPr>
        <p:spPr>
          <a:prstGeom prst="rect">
            <a:avLst/>
          </a:prstGeom>
        </p:spPr>
        <p:txBody>
          <a:bodyPr/>
          <a:lstStyle/>
          <a:p>
            <a:pPr/>
          </a:p>
        </p:txBody>
      </p:sp>
      <p:pic>
        <p:nvPicPr>
          <p:cNvPr id="323" name="pasted-image.png"/>
          <p:cNvPicPr>
            <a:picLocks noChangeAspect="1"/>
          </p:cNvPicPr>
          <p:nvPr/>
        </p:nvPicPr>
        <p:blipFill>
          <a:blip r:embed="rId2">
            <a:extLst/>
          </a:blip>
          <a:stretch>
            <a:fillRect/>
          </a:stretch>
        </p:blipFill>
        <p:spPr>
          <a:xfrm>
            <a:off x="1574800" y="1744224"/>
            <a:ext cx="9855201" cy="7137401"/>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body" idx="13"/>
          </p:nvPr>
        </p:nvSpPr>
        <p:spPr>
          <a:prstGeom prst="rect">
            <a:avLst/>
          </a:prstGeom>
        </p:spPr>
        <p:txBody>
          <a:bodyPr/>
          <a:lstStyle/>
          <a:p>
            <a:pPr/>
            <a:r>
              <a:t>Modeling</a:t>
            </a:r>
          </a:p>
        </p:txBody>
      </p:sp>
      <p:sp>
        <p:nvSpPr>
          <p:cNvPr id="326" name="Shape 326"/>
          <p:cNvSpPr/>
          <p:nvPr>
            <p:ph type="body" idx="1"/>
          </p:nvPr>
        </p:nvSpPr>
        <p:spPr>
          <a:xfrm>
            <a:off x="406400" y="1429756"/>
            <a:ext cx="12192000" cy="7422144"/>
          </a:xfrm>
          <a:prstGeom prst="rect">
            <a:avLst/>
          </a:prstGeom>
        </p:spPr>
        <p:txBody>
          <a:bodyPr/>
          <a:lstStyle/>
          <a:p>
            <a:pPr marL="444500" indent="-444500">
              <a:defRPr b="1" sz="3000">
                <a:solidFill>
                  <a:schemeClr val="accent1"/>
                </a:solidFill>
                <a:latin typeface="Avenir Next"/>
                <a:ea typeface="Avenir Next"/>
                <a:cs typeface="Avenir Next"/>
                <a:sym typeface="Avenir Next"/>
              </a:defRPr>
            </a:pPr>
            <a:r>
              <a:t>MODEL SELECTION</a:t>
            </a:r>
          </a:p>
          <a:p>
            <a:pPr marL="444500" indent="-444500">
              <a:defRPr sz="3000">
                <a:solidFill>
                  <a:schemeClr val="accent1"/>
                </a:solidFill>
              </a:defRPr>
            </a:pPr>
            <a:r>
              <a:t>The model selected is the one with the highest accuracy</a:t>
            </a:r>
          </a:p>
          <a:p>
            <a:pPr marL="0" indent="0" defTabSz="457200">
              <a:spcBef>
                <a:spcPts val="0"/>
              </a:spcBef>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Helvetica"/>
                <a:ea typeface="Helvetica"/>
                <a:cs typeface="Helvetica"/>
                <a:sym typeface="Helvetica"/>
              </a:defRPr>
            </a:pPr>
          </a:p>
        </p:txBody>
      </p:sp>
      <p:pic>
        <p:nvPicPr>
          <p:cNvPr id="327" name="pasted-image.png"/>
          <p:cNvPicPr>
            <a:picLocks noChangeAspect="1"/>
          </p:cNvPicPr>
          <p:nvPr/>
        </p:nvPicPr>
        <p:blipFill>
          <a:blip r:embed="rId2">
            <a:extLst/>
          </a:blip>
          <a:stretch>
            <a:fillRect/>
          </a:stretch>
        </p:blipFill>
        <p:spPr>
          <a:xfrm>
            <a:off x="1142703" y="3563144"/>
            <a:ext cx="9703394" cy="4981177"/>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title"/>
          </p:nvPr>
        </p:nvSpPr>
        <p:spPr>
          <a:xfrm>
            <a:off x="180829" y="2616200"/>
            <a:ext cx="12192001" cy="4521201"/>
          </a:xfrm>
          <a:prstGeom prst="rect">
            <a:avLst/>
          </a:prstGeom>
        </p:spPr>
        <p:txBody>
          <a:bodyPr/>
          <a:lstStyle/>
          <a:p>
            <a:pPr algn="ctr" defTabSz="397256">
              <a:defRPr sz="11560"/>
            </a:pPr>
            <a:r>
              <a:t>EVALUATION </a:t>
            </a:r>
          </a:p>
          <a:p>
            <a:pPr algn="ctr" defTabSz="397256">
              <a:defRPr sz="11560"/>
            </a:pPr>
            <a:r>
              <a:t>And</a:t>
            </a:r>
          </a:p>
          <a:p>
            <a:pPr algn="ctr" defTabSz="397256">
              <a:defRPr sz="11560"/>
            </a:pPr>
            <a:r>
              <a:t>Deployment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body" idx="13"/>
          </p:nvPr>
        </p:nvSpPr>
        <p:spPr>
          <a:prstGeom prst="rect">
            <a:avLst/>
          </a:prstGeom>
        </p:spPr>
        <p:txBody>
          <a:bodyPr/>
          <a:lstStyle/>
          <a:p>
            <a:pPr/>
            <a:r>
              <a:t>Evaluation And deployment</a:t>
            </a:r>
          </a:p>
        </p:txBody>
      </p:sp>
      <p:sp>
        <p:nvSpPr>
          <p:cNvPr id="332" name="Shape 332"/>
          <p:cNvSpPr/>
          <p:nvPr>
            <p:ph type="body" idx="1"/>
          </p:nvPr>
        </p:nvSpPr>
        <p:spPr>
          <a:xfrm>
            <a:off x="406400" y="1355924"/>
            <a:ext cx="12192000" cy="7495976"/>
          </a:xfrm>
          <a:prstGeom prst="rect">
            <a:avLst/>
          </a:prstGeom>
        </p:spPr>
        <p:txBody>
          <a:bodyPr/>
          <a:lstStyle>
            <a:lvl1pPr marL="444500" indent="-444500">
              <a:defRPr sz="3000">
                <a:solidFill>
                  <a:schemeClr val="accent1"/>
                </a:solidFill>
              </a:defRPr>
            </a:lvl1pPr>
          </a:lstStyle>
          <a:p>
            <a:pPr/>
            <a:r>
              <a:t>Application that we have created </a:t>
            </a:r>
          </a:p>
        </p:txBody>
      </p:sp>
      <p:pic>
        <p:nvPicPr>
          <p:cNvPr id="333" name="Screenshot 2018-12-27 at 10.20.33 AM (1).png"/>
          <p:cNvPicPr>
            <a:picLocks noChangeAspect="1"/>
          </p:cNvPicPr>
          <p:nvPr/>
        </p:nvPicPr>
        <p:blipFill>
          <a:blip r:embed="rId2">
            <a:extLst/>
          </a:blip>
          <a:stretch>
            <a:fillRect/>
          </a:stretch>
        </p:blipFill>
        <p:spPr>
          <a:xfrm>
            <a:off x="1346478" y="2307473"/>
            <a:ext cx="10311844" cy="6589913"/>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body" idx="13"/>
          </p:nvPr>
        </p:nvSpPr>
        <p:spPr>
          <a:xfrm>
            <a:off x="406400" y="368300"/>
            <a:ext cx="11176000" cy="546101"/>
          </a:xfrm>
          <a:prstGeom prst="rect">
            <a:avLst/>
          </a:prstGeom>
        </p:spPr>
        <p:txBody>
          <a:bodyPr/>
          <a:lstStyle>
            <a:lvl1pPr>
              <a:defRPr spc="150" sz="3000"/>
            </a:lvl1pPr>
          </a:lstStyle>
          <a:p>
            <a:pPr/>
            <a:r>
              <a:t>Inference</a:t>
            </a:r>
          </a:p>
        </p:txBody>
      </p:sp>
      <p:sp>
        <p:nvSpPr>
          <p:cNvPr id="336" name="Shape 336"/>
          <p:cNvSpPr/>
          <p:nvPr>
            <p:ph type="title"/>
          </p:nvPr>
        </p:nvSpPr>
        <p:spPr>
          <a:xfrm>
            <a:off x="406399" y="-306384"/>
            <a:ext cx="12192001" cy="145460"/>
          </a:xfrm>
          <a:prstGeom prst="rect">
            <a:avLst/>
          </a:prstGeom>
        </p:spPr>
        <p:txBody>
          <a:bodyPr/>
          <a:lstStyle/>
          <a:p>
            <a:pPr defTabSz="233679">
              <a:spcBef>
                <a:spcPts val="1100"/>
              </a:spcBef>
              <a:defRPr sz="2400"/>
            </a:pPr>
          </a:p>
        </p:txBody>
      </p:sp>
      <p:sp>
        <p:nvSpPr>
          <p:cNvPr id="337" name="Shape 337"/>
          <p:cNvSpPr/>
          <p:nvPr>
            <p:ph type="body" idx="1"/>
          </p:nvPr>
        </p:nvSpPr>
        <p:spPr>
          <a:xfrm>
            <a:off x="406400" y="1537189"/>
            <a:ext cx="12192000" cy="7314711"/>
          </a:xfrm>
          <a:prstGeom prst="rect">
            <a:avLst/>
          </a:prstGeom>
        </p:spPr>
        <p:txBody>
          <a:bodyPr/>
          <a:lstStyle/>
          <a:p>
            <a:pPr marL="392205" indent="-392205" defTabSz="457200">
              <a:spcBef>
                <a:spcPts val="0"/>
              </a:spcBef>
              <a:buChar char="‣"/>
              <a:defRPr sz="3000">
                <a:solidFill>
                  <a:schemeClr val="accent1"/>
                </a:solidFill>
                <a:latin typeface="Avenir Next"/>
                <a:ea typeface="Avenir Next"/>
                <a:cs typeface="Avenir Next"/>
                <a:sym typeface="Avenir Next"/>
              </a:defRPr>
            </a:pPr>
            <a:r>
              <a:t>On the more scientific side of our understanding , we inferred that the different machine learning models give predictions of different accuracies for the training and testing data set .</a:t>
            </a:r>
          </a:p>
          <a:p>
            <a:pPr marL="392205" indent="-392205" defTabSz="457200">
              <a:spcBef>
                <a:spcPts val="0"/>
              </a:spcBef>
              <a:buChar char="‣"/>
              <a:defRPr sz="3000">
                <a:solidFill>
                  <a:schemeClr val="accent1"/>
                </a:solidFill>
                <a:latin typeface="Avenir Next"/>
                <a:ea typeface="Avenir Next"/>
                <a:cs typeface="Avenir Next"/>
                <a:sym typeface="Avenir Next"/>
              </a:defRPr>
            </a:pPr>
          </a:p>
          <a:p>
            <a:pPr marL="392205" indent="-392205" defTabSz="457200">
              <a:spcBef>
                <a:spcPts val="0"/>
              </a:spcBef>
              <a:buChar char="‣"/>
              <a:defRPr sz="3000">
                <a:solidFill>
                  <a:schemeClr val="accent1"/>
                </a:solidFill>
                <a:latin typeface="Avenir Next"/>
                <a:ea typeface="Avenir Next"/>
                <a:cs typeface="Avenir Next"/>
                <a:sym typeface="Avenir Next"/>
              </a:defRPr>
            </a:pPr>
          </a:p>
          <a:p>
            <a:pPr marL="392205" indent="-392205" defTabSz="457200">
              <a:spcBef>
                <a:spcPts val="0"/>
              </a:spcBef>
              <a:buChar char="‣"/>
              <a:defRPr sz="3000">
                <a:solidFill>
                  <a:schemeClr val="accent1"/>
                </a:solidFill>
                <a:latin typeface="Avenir Next"/>
                <a:ea typeface="Avenir Next"/>
                <a:cs typeface="Avenir Next"/>
                <a:sym typeface="Avenir Next"/>
              </a:defRPr>
            </a:pPr>
            <a:r>
              <a:t>Through analysis of problem and the most important factors which affect success significantly , we have coded an applet usable by people without knowledge about computer codes to get instant simplified prediction about whether the movie will be a hit or a miss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title"/>
          </p:nvPr>
        </p:nvSpPr>
        <p:spPr>
          <a:xfrm>
            <a:off x="140995" y="3640493"/>
            <a:ext cx="12192001" cy="4521201"/>
          </a:xfrm>
          <a:prstGeom prst="rect">
            <a:avLst/>
          </a:prstGeom>
        </p:spPr>
        <p:txBody>
          <a:bodyPr/>
          <a:lstStyle>
            <a:lvl1pPr algn="ctr"/>
          </a:lstStyle>
          <a:p>
            <a:pPr/>
            <a:r>
              <a:t>Thank You</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xfrm>
            <a:off x="406399" y="3489477"/>
            <a:ext cx="12192001" cy="4521201"/>
          </a:xfrm>
          <a:prstGeom prst="rect">
            <a:avLst/>
          </a:prstGeom>
        </p:spPr>
        <p:txBody>
          <a:bodyPr/>
          <a:lstStyle>
            <a:lvl1pPr>
              <a:defRPr sz="11300"/>
            </a:lvl1pPr>
          </a:lstStyle>
          <a:p>
            <a:pPr/>
            <a:r>
              <a:t>Business understanding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body" idx="13"/>
          </p:nvPr>
        </p:nvSpPr>
        <p:spPr>
          <a:xfrm>
            <a:off x="406400" y="304799"/>
            <a:ext cx="11176000" cy="609601"/>
          </a:xfrm>
          <a:prstGeom prst="rect">
            <a:avLst/>
          </a:prstGeom>
        </p:spPr>
        <p:txBody>
          <a:bodyPr/>
          <a:lstStyle>
            <a:lvl1pPr>
              <a:defRPr spc="170" sz="3400"/>
            </a:lvl1pPr>
          </a:lstStyle>
          <a:p>
            <a:pPr/>
            <a:r>
              <a:t>Business understanding</a:t>
            </a:r>
          </a:p>
        </p:txBody>
      </p:sp>
      <p:sp>
        <p:nvSpPr>
          <p:cNvPr id="185" name="Shape 185"/>
          <p:cNvSpPr/>
          <p:nvPr>
            <p:ph type="body" idx="1"/>
          </p:nvPr>
        </p:nvSpPr>
        <p:spPr>
          <a:xfrm>
            <a:off x="192427" y="1675785"/>
            <a:ext cx="12192001" cy="7293584"/>
          </a:xfrm>
          <a:prstGeom prst="rect">
            <a:avLst/>
          </a:prstGeom>
        </p:spPr>
        <p:txBody>
          <a:bodyPr/>
          <a:lstStyle/>
          <a:p>
            <a:pPr marL="392205" indent="-392205" defTabSz="457200">
              <a:spcBef>
                <a:spcPts val="0"/>
              </a:spcBef>
              <a:buChar char="‣"/>
              <a:defRPr sz="3000">
                <a:solidFill>
                  <a:schemeClr val="accent1"/>
                </a:solidFill>
                <a:latin typeface="Avenir Next"/>
                <a:ea typeface="Avenir Next"/>
                <a:cs typeface="Avenir Next"/>
                <a:sym typeface="Avenir Next"/>
              </a:defRPr>
            </a:pPr>
            <a:r>
              <a:rPr b="1"/>
              <a:t>Project objective: </a:t>
            </a:r>
            <a:r>
              <a:t>As our name suggest, the main objective of the project is to predict whether a movie will be a hit or a miss. </a:t>
            </a:r>
          </a:p>
          <a:p>
            <a:pPr marL="392205" indent="-392205" defTabSz="457200">
              <a:spcBef>
                <a:spcPts val="0"/>
              </a:spcBef>
              <a:buChar char="‣"/>
              <a:defRPr sz="3000">
                <a:solidFill>
                  <a:schemeClr val="accent1"/>
                </a:solidFill>
                <a:latin typeface="Avenir Next"/>
                <a:ea typeface="Avenir Next"/>
                <a:cs typeface="Avenir Next"/>
                <a:sym typeface="Avenir Next"/>
              </a:defRPr>
            </a:pPr>
          </a:p>
          <a:p>
            <a:pPr marL="366058" indent="-366058" defTabSz="457200">
              <a:spcBef>
                <a:spcPts val="0"/>
              </a:spcBef>
              <a:buChar char="‣"/>
              <a:defRPr sz="3000">
                <a:solidFill>
                  <a:schemeClr val="accent1"/>
                </a:solidFill>
                <a:latin typeface="Avenir Next"/>
                <a:ea typeface="Avenir Next"/>
                <a:cs typeface="Avenir Next"/>
                <a:sym typeface="Avenir Next"/>
              </a:defRPr>
            </a:pPr>
            <a:r>
              <a:rPr b="1" sz="2800"/>
              <a:t>Requirement of the business: </a:t>
            </a:r>
            <a:r>
              <a:rPr sz="2800"/>
              <a:t>We observed the entertainment industry is a very volatile , and a lot of times big budget movies that are expected to perform at box offices fail. This leads to people ranging from producer , director and as well as the actors losing a lot of money. But if there could be a medium which could give a credible prediction of whether the movie movie will be successful or not, this could be prevented. And this is exactly where we come in.</a:t>
            </a:r>
            <a:r>
              <a:t> </a:t>
            </a:r>
          </a:p>
          <a:p>
            <a:pPr marL="392205" indent="-392205" defTabSz="457200">
              <a:spcBef>
                <a:spcPts val="0"/>
              </a:spcBef>
              <a:buChar char="‣"/>
              <a:defRPr sz="3000">
                <a:solidFill>
                  <a:schemeClr val="accent1"/>
                </a:solidFill>
                <a:latin typeface="Avenir Next"/>
                <a:ea typeface="Avenir Next"/>
                <a:cs typeface="Avenir Next"/>
                <a:sym typeface="Avenir Next"/>
              </a:defRPr>
            </a:pPr>
          </a:p>
          <a:p>
            <a:pPr marL="392205" indent="-392205" defTabSz="457200">
              <a:spcBef>
                <a:spcPts val="0"/>
              </a:spcBef>
              <a:buChar char="‣"/>
              <a:defRPr sz="3000">
                <a:solidFill>
                  <a:schemeClr val="accent1"/>
                </a:solidFill>
                <a:latin typeface="Avenir Next"/>
                <a:ea typeface="Avenir Next"/>
                <a:cs typeface="Avenir Next"/>
                <a:sym typeface="Avenir Next"/>
              </a:defRPr>
            </a:pPr>
            <a:r>
              <a:rPr b="1"/>
              <a:t>Idea of potential data: </a:t>
            </a:r>
            <a:r>
              <a:t>As we are analysing a movie and its rate of success , we need a dataset with various factors that we think could be responsible for the success of the movie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xfrm>
            <a:off x="406400" y="3714217"/>
            <a:ext cx="12192001" cy="4521201"/>
          </a:xfrm>
          <a:prstGeom prst="rect">
            <a:avLst/>
          </a:prstGeom>
        </p:spPr>
        <p:txBody>
          <a:bodyPr/>
          <a:lstStyle>
            <a:lvl1pPr defTabSz="479044">
              <a:defRPr sz="13939"/>
            </a:lvl1pPr>
          </a:lstStyle>
          <a:p>
            <a:pPr/>
            <a:r>
              <a:t>Data Understanding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body" idx="13"/>
          </p:nvPr>
        </p:nvSpPr>
        <p:spPr>
          <a:prstGeom prst="rect">
            <a:avLst/>
          </a:prstGeom>
        </p:spPr>
        <p:txBody>
          <a:bodyPr/>
          <a:lstStyle/>
          <a:p>
            <a:pPr/>
            <a:r>
              <a:t>data understanding</a:t>
            </a:r>
          </a:p>
        </p:txBody>
      </p:sp>
      <p:sp>
        <p:nvSpPr>
          <p:cNvPr id="190" name="Shape 190"/>
          <p:cNvSpPr/>
          <p:nvPr>
            <p:ph type="body" idx="1"/>
          </p:nvPr>
        </p:nvSpPr>
        <p:spPr>
          <a:xfrm>
            <a:off x="406399" y="1704492"/>
            <a:ext cx="12192001" cy="7031856"/>
          </a:xfrm>
          <a:prstGeom prst="rect">
            <a:avLst/>
          </a:prstGeom>
        </p:spPr>
        <p:txBody>
          <a:bodyPr/>
          <a:lstStyle/>
          <a:p>
            <a:pPr marL="0" indent="0" defTabSz="388620">
              <a:spcBef>
                <a:spcPts val="0"/>
              </a:spcBef>
              <a:buClrTx/>
              <a:buSzTx/>
              <a:buFontTx/>
              <a:buNone/>
              <a:defRPr sz="2550">
                <a:solidFill>
                  <a:schemeClr val="accent1"/>
                </a:solidFill>
                <a:latin typeface="Avenir Next"/>
                <a:ea typeface="Avenir Next"/>
                <a:cs typeface="Avenir Next"/>
                <a:sym typeface="Avenir Next"/>
              </a:defRPr>
            </a:pPr>
            <a:r>
              <a:t>We acquired three datasets from the internet that could have potentially be used for the analysis at hand .We took the data set that had the minimum null values and redundancy for our analysis .The data had the following columns with their descriptions given below:</a:t>
            </a:r>
          </a:p>
          <a:p>
            <a:pPr marL="0" indent="0" defTabSz="388620">
              <a:spcBef>
                <a:spcPts val="0"/>
              </a:spcBef>
              <a:buClrTx/>
              <a:buSzTx/>
              <a:buFontTx/>
              <a:buNone/>
              <a:defRPr sz="2550">
                <a:solidFill>
                  <a:schemeClr val="accent1"/>
                </a:solidFill>
                <a:latin typeface="Avenir Next"/>
                <a:ea typeface="Avenir Next"/>
                <a:cs typeface="Avenir Next"/>
                <a:sym typeface="Avenir Next"/>
              </a:defRPr>
            </a:pPr>
          </a:p>
          <a:p>
            <a:pPr marL="582930" indent="-582930" defTabSz="388620">
              <a:lnSpc>
                <a:spcPct val="71666"/>
              </a:lnSpc>
              <a:spcBef>
                <a:spcPts val="800"/>
              </a:spcBef>
              <a:buClrTx/>
              <a:buSzTx/>
              <a:buFontTx/>
              <a:buNone/>
              <a:tabLst>
                <a:tab pos="381000" algn="l"/>
                <a:tab pos="571500" algn="l"/>
              </a:tabLst>
              <a:defRPr sz="2550">
                <a:solidFill>
                  <a:schemeClr val="accent1"/>
                </a:solidFill>
                <a:latin typeface="Avenir Next"/>
                <a:ea typeface="Avenir Next"/>
                <a:cs typeface="Avenir Next"/>
                <a:sym typeface="Avenir Next"/>
              </a:defRPr>
            </a:pPr>
            <a:r>
              <a:t>• </a:t>
            </a:r>
            <a:r>
              <a:rPr b="1"/>
              <a:t>Budget</a:t>
            </a:r>
            <a:r>
              <a:t>:           An estimate of expenditure required for production</a:t>
            </a:r>
          </a:p>
          <a:p>
            <a:pPr marL="194310" indent="-194310" defTabSz="388620">
              <a:lnSpc>
                <a:spcPct val="71666"/>
              </a:lnSpc>
              <a:spcBef>
                <a:spcPts val="800"/>
              </a:spcBef>
              <a:buClrTx/>
              <a:buSzTx/>
              <a:buFontTx/>
              <a:buNone/>
              <a:tabLst>
                <a:tab pos="0" algn="l"/>
                <a:tab pos="190500" algn="l"/>
              </a:tabLst>
              <a:defRPr sz="2550">
                <a:solidFill>
                  <a:schemeClr val="accent1"/>
                </a:solidFill>
                <a:latin typeface="Avenir Next"/>
                <a:ea typeface="Avenir Next"/>
                <a:cs typeface="Avenir Next"/>
                <a:sym typeface="Avenir Next"/>
              </a:defRPr>
            </a:pPr>
            <a:r>
              <a:t>	• </a:t>
            </a:r>
            <a:r>
              <a:rPr b="1"/>
              <a:t>Company</a:t>
            </a:r>
            <a:r>
              <a:t> :     The production house that sponsors the movie </a:t>
            </a:r>
          </a:p>
          <a:p>
            <a:pPr marL="194310" indent="-194310" defTabSz="388620">
              <a:lnSpc>
                <a:spcPct val="71666"/>
              </a:lnSpc>
              <a:spcBef>
                <a:spcPts val="800"/>
              </a:spcBef>
              <a:buClrTx/>
              <a:buSzTx/>
              <a:buFontTx/>
              <a:buNone/>
              <a:tabLst>
                <a:tab pos="0" algn="l"/>
                <a:tab pos="190500" algn="l"/>
              </a:tabLst>
              <a:defRPr sz="2550">
                <a:solidFill>
                  <a:schemeClr val="accent1"/>
                </a:solidFill>
                <a:latin typeface="Avenir Next"/>
                <a:ea typeface="Avenir Next"/>
                <a:cs typeface="Avenir Next"/>
                <a:sym typeface="Avenir Next"/>
              </a:defRPr>
            </a:pPr>
            <a:r>
              <a:t>	•	</a:t>
            </a:r>
            <a:r>
              <a:rPr b="1"/>
              <a:t>Country</a:t>
            </a:r>
            <a:r>
              <a:t> :        The country in which the movie is set to be released</a:t>
            </a:r>
          </a:p>
          <a:p>
            <a:pPr marL="194310" indent="-194310" defTabSz="388620">
              <a:lnSpc>
                <a:spcPct val="71666"/>
              </a:lnSpc>
              <a:spcBef>
                <a:spcPts val="800"/>
              </a:spcBef>
              <a:buClrTx/>
              <a:buSzTx/>
              <a:buFontTx/>
              <a:buNone/>
              <a:tabLst>
                <a:tab pos="0" algn="l"/>
                <a:tab pos="190500" algn="l"/>
              </a:tabLst>
              <a:defRPr sz="2550">
                <a:solidFill>
                  <a:schemeClr val="accent1"/>
                </a:solidFill>
                <a:latin typeface="Avenir Next"/>
                <a:ea typeface="Avenir Next"/>
                <a:cs typeface="Avenir Next"/>
                <a:sym typeface="Avenir Next"/>
              </a:defRPr>
            </a:pPr>
            <a:r>
              <a:t>	•	</a:t>
            </a:r>
            <a:r>
              <a:rPr b="1"/>
              <a:t>Director</a:t>
            </a:r>
            <a:r>
              <a:t> :        Name of the person in charge</a:t>
            </a:r>
          </a:p>
          <a:p>
            <a:pPr marL="194310" indent="-194310" defTabSz="388620">
              <a:lnSpc>
                <a:spcPct val="71666"/>
              </a:lnSpc>
              <a:spcBef>
                <a:spcPts val="800"/>
              </a:spcBef>
              <a:buClrTx/>
              <a:buSzTx/>
              <a:buFontTx/>
              <a:buNone/>
              <a:tabLst>
                <a:tab pos="0" algn="l"/>
                <a:tab pos="190500" algn="l"/>
              </a:tabLst>
              <a:defRPr sz="2550">
                <a:solidFill>
                  <a:schemeClr val="accent1"/>
                </a:solidFill>
                <a:latin typeface="Avenir Next"/>
                <a:ea typeface="Avenir Next"/>
                <a:cs typeface="Avenir Next"/>
                <a:sym typeface="Avenir Next"/>
              </a:defRPr>
            </a:pPr>
            <a:r>
              <a:t>	•	</a:t>
            </a:r>
            <a:r>
              <a:rPr b="1"/>
              <a:t>Genre</a:t>
            </a:r>
            <a:r>
              <a:t> :            Style or category of movie </a:t>
            </a:r>
          </a:p>
          <a:p>
            <a:pPr marL="194310" indent="-194310" defTabSz="388620">
              <a:lnSpc>
                <a:spcPct val="71666"/>
              </a:lnSpc>
              <a:spcBef>
                <a:spcPts val="800"/>
              </a:spcBef>
              <a:buClrTx/>
              <a:buSzTx/>
              <a:buFontTx/>
              <a:buNone/>
              <a:tabLst>
                <a:tab pos="0" algn="l"/>
                <a:tab pos="190500" algn="l"/>
              </a:tabLst>
              <a:defRPr sz="2550">
                <a:solidFill>
                  <a:schemeClr val="accent1"/>
                </a:solidFill>
                <a:latin typeface="Avenir Next"/>
                <a:ea typeface="Avenir Next"/>
                <a:cs typeface="Avenir Next"/>
                <a:sym typeface="Avenir Next"/>
              </a:defRPr>
            </a:pPr>
            <a:r>
              <a:t>	•	</a:t>
            </a:r>
            <a:r>
              <a:rPr b="1"/>
              <a:t>Movie name</a:t>
            </a:r>
            <a:r>
              <a:t>: The name under which the movie is set to be released</a:t>
            </a:r>
          </a:p>
          <a:p>
            <a:pPr marL="194310" indent="-194310" defTabSz="388620">
              <a:lnSpc>
                <a:spcPct val="71666"/>
              </a:lnSpc>
              <a:spcBef>
                <a:spcPts val="800"/>
              </a:spcBef>
              <a:buClrTx/>
              <a:buSzTx/>
              <a:buFontTx/>
              <a:buNone/>
              <a:tabLst>
                <a:tab pos="0" algn="l"/>
                <a:tab pos="190500" algn="l"/>
              </a:tabLst>
              <a:defRPr sz="2550">
                <a:solidFill>
                  <a:schemeClr val="accent1"/>
                </a:solidFill>
                <a:latin typeface="Avenir Next"/>
                <a:ea typeface="Avenir Next"/>
                <a:cs typeface="Avenir Next"/>
                <a:sym typeface="Avenir Next"/>
              </a:defRPr>
            </a:pPr>
            <a:r>
              <a:t>	•	</a:t>
            </a:r>
            <a:r>
              <a:rPr b="1"/>
              <a:t>Runtime:</a:t>
            </a:r>
            <a:r>
              <a:t>         The duration of the movie in minutes</a:t>
            </a:r>
          </a:p>
          <a:p>
            <a:pPr marL="194310" indent="-194310" defTabSz="388620">
              <a:lnSpc>
                <a:spcPct val="71666"/>
              </a:lnSpc>
              <a:spcBef>
                <a:spcPts val="800"/>
              </a:spcBef>
              <a:buClrTx/>
              <a:buSzTx/>
              <a:buFontTx/>
              <a:buNone/>
              <a:tabLst>
                <a:tab pos="0" algn="l"/>
                <a:tab pos="190500" algn="l"/>
              </a:tabLst>
              <a:defRPr sz="2550">
                <a:solidFill>
                  <a:schemeClr val="accent1"/>
                </a:solidFill>
                <a:latin typeface="Avenir Next"/>
                <a:ea typeface="Avenir Next"/>
                <a:cs typeface="Avenir Next"/>
                <a:sym typeface="Avenir Next"/>
              </a:defRPr>
            </a:pPr>
            <a:r>
              <a:rPr b="1"/>
              <a:t>	•	Star:</a:t>
            </a:r>
            <a:r>
              <a:t>                 The leading actor of the movie</a:t>
            </a:r>
          </a:p>
          <a:p>
            <a:pPr marL="194310" indent="-194310" defTabSz="388620">
              <a:lnSpc>
                <a:spcPct val="71666"/>
              </a:lnSpc>
              <a:spcBef>
                <a:spcPts val="800"/>
              </a:spcBef>
              <a:buClrTx/>
              <a:buSzTx/>
              <a:buFontTx/>
              <a:buNone/>
              <a:tabLst>
                <a:tab pos="0" algn="l"/>
                <a:tab pos="190500" algn="l"/>
              </a:tabLst>
              <a:defRPr sz="2550">
                <a:solidFill>
                  <a:schemeClr val="accent1"/>
                </a:solidFill>
                <a:latin typeface="Avenir Next"/>
                <a:ea typeface="Avenir Next"/>
                <a:cs typeface="Avenir Next"/>
                <a:sym typeface="Avenir Next"/>
              </a:defRPr>
            </a:pPr>
            <a:r>
              <a:t>	•</a:t>
            </a:r>
            <a:r>
              <a:rPr b="1"/>
              <a:t>	Writer:             </a:t>
            </a:r>
            <a:r>
              <a:t>Name of the Person who wrote the script</a:t>
            </a:r>
          </a:p>
          <a:p>
            <a:pPr marL="194310" indent="-194310" defTabSz="388620">
              <a:lnSpc>
                <a:spcPct val="71666"/>
              </a:lnSpc>
              <a:spcBef>
                <a:spcPts val="800"/>
              </a:spcBef>
              <a:buClrTx/>
              <a:buSzTx/>
              <a:buFontTx/>
              <a:buNone/>
              <a:tabLst>
                <a:tab pos="0" algn="l"/>
                <a:tab pos="190500" algn="l"/>
              </a:tabLst>
              <a:defRPr sz="2550">
                <a:solidFill>
                  <a:schemeClr val="accent1"/>
                </a:solidFill>
                <a:latin typeface="Avenir Next"/>
                <a:ea typeface="Avenir Next"/>
                <a:cs typeface="Avenir Next"/>
                <a:sym typeface="Avenir Next"/>
              </a:defRPr>
            </a:pPr>
            <a:r>
              <a:t>	•	</a:t>
            </a:r>
            <a:r>
              <a:rPr b="1"/>
              <a:t>Year:</a:t>
            </a:r>
            <a:r>
              <a:t>                Year when the movie is set be released</a:t>
            </a:r>
          </a:p>
          <a:p>
            <a:pPr marL="194310" indent="-194310" defTabSz="388620">
              <a:lnSpc>
                <a:spcPct val="71666"/>
              </a:lnSpc>
              <a:spcBef>
                <a:spcPts val="0"/>
              </a:spcBef>
              <a:buClrTx/>
              <a:buSzTx/>
              <a:buFontTx/>
              <a:buNone/>
              <a:tabLst>
                <a:tab pos="0" algn="l"/>
                <a:tab pos="190500" algn="l"/>
              </a:tabLst>
              <a:defRPr sz="2550">
                <a:solidFill>
                  <a:schemeClr val="accent1"/>
                </a:solidFill>
                <a:latin typeface="Avenir Next"/>
                <a:ea typeface="Avenir Next"/>
                <a:cs typeface="Avenir Next"/>
                <a:sym typeface="Avenir Next"/>
              </a:defRPr>
            </a:pPr>
            <a:r>
              <a:t>	•	</a:t>
            </a:r>
            <a:r>
              <a:rPr b="1"/>
              <a:t>Month:            </a:t>
            </a:r>
            <a:r>
              <a:t>Month in which the movie to decided to be released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body" idx="13"/>
          </p:nvPr>
        </p:nvSpPr>
        <p:spPr>
          <a:prstGeom prst="rect">
            <a:avLst/>
          </a:prstGeom>
        </p:spPr>
        <p:txBody>
          <a:bodyPr/>
          <a:lstStyle/>
          <a:p>
            <a:pPr/>
            <a:r>
              <a:t>DATA UNDERSTANDING</a:t>
            </a:r>
          </a:p>
        </p:txBody>
      </p:sp>
      <p:sp>
        <p:nvSpPr>
          <p:cNvPr id="193" name="Shape 193"/>
          <p:cNvSpPr/>
          <p:nvPr>
            <p:ph type="title"/>
          </p:nvPr>
        </p:nvSpPr>
        <p:spPr>
          <a:prstGeom prst="rect">
            <a:avLst/>
          </a:prstGeom>
        </p:spPr>
        <p:txBody>
          <a:bodyPr/>
          <a:lstStyle>
            <a:lvl1pPr defTabSz="467359">
              <a:spcBef>
                <a:spcPts val="2200"/>
              </a:spcBef>
              <a:defRPr sz="4800"/>
            </a:lvl1pPr>
          </a:lstStyle>
          <a:p>
            <a:pPr/>
            <a:r>
              <a:t>TYPE AND RANGE OF DATA</a:t>
            </a:r>
          </a:p>
        </p:txBody>
      </p:sp>
      <p:sp>
        <p:nvSpPr>
          <p:cNvPr id="194" name="Shape 194"/>
          <p:cNvSpPr/>
          <p:nvPr>
            <p:ph type="body" idx="1"/>
          </p:nvPr>
        </p:nvSpPr>
        <p:spPr>
          <a:xfrm>
            <a:off x="745797" y="2239850"/>
            <a:ext cx="12192001" cy="6649646"/>
          </a:xfrm>
          <a:prstGeom prst="rect">
            <a:avLst/>
          </a:prstGeom>
        </p:spPr>
        <p:txBody>
          <a:bodyPr/>
          <a:lstStyle/>
          <a:p>
            <a:pPr/>
            <a:r>
              <a:t>Number of rows:6820       |       Number of columns:17</a:t>
            </a:r>
          </a:p>
        </p:txBody>
      </p:sp>
      <p:pic>
        <p:nvPicPr>
          <p:cNvPr id="195" name="Screenshot 2018-12-27 at 10.15.09 AM.png"/>
          <p:cNvPicPr>
            <a:picLocks noChangeAspect="1"/>
          </p:cNvPicPr>
          <p:nvPr/>
        </p:nvPicPr>
        <p:blipFill>
          <a:blip r:embed="rId2">
            <a:extLst/>
          </a:blip>
          <a:stretch>
            <a:fillRect/>
          </a:stretch>
        </p:blipFill>
        <p:spPr>
          <a:xfrm>
            <a:off x="2459268" y="3233904"/>
            <a:ext cx="8765059" cy="570543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