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3" r:id="rId2"/>
    <p:sldId id="265" r:id="rId3"/>
    <p:sldId id="266" r:id="rId4"/>
    <p:sldId id="267" r:id="rId5"/>
    <p:sldId id="268"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0000"/>
    <a:srgbClr val="FFFF00"/>
    <a:srgbClr val="FF66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62CE3C-7184-4903-9FFE-82A174C31270}" type="doc">
      <dgm:prSet loTypeId="urn:microsoft.com/office/officeart/2005/8/layout/vList4" loCatId="picture" qsTypeId="urn:microsoft.com/office/officeart/2005/8/quickstyle/3d1" qsCatId="3D" csTypeId="urn:microsoft.com/office/officeart/2005/8/colors/accent1_2" csCatId="accent1" phldr="1"/>
      <dgm:spPr/>
      <dgm:t>
        <a:bodyPr/>
        <a:lstStyle/>
        <a:p>
          <a:endParaRPr lang="en-US"/>
        </a:p>
      </dgm:t>
    </dgm:pt>
    <dgm:pt modelId="{7D2DDEC0-81F6-4CB4-AFF2-D2F013A440B2}" type="pres">
      <dgm:prSet presAssocID="{6362CE3C-7184-4903-9FFE-82A174C31270}" presName="linear" presStyleCnt="0">
        <dgm:presLayoutVars>
          <dgm:dir/>
          <dgm:resizeHandles val="exact"/>
        </dgm:presLayoutVars>
      </dgm:prSet>
      <dgm:spPr/>
    </dgm:pt>
  </dgm:ptLst>
  <dgm:cxnLst>
    <dgm:cxn modelId="{FA7EC7E8-A7A6-465F-B0DF-2D302B1B0E25}" type="presOf" srcId="{6362CE3C-7184-4903-9FFE-82A174C31270}" destId="{7D2DDEC0-81F6-4CB4-AFF2-D2F013A440B2}" srcOrd="0"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62CE3C-7184-4903-9FFE-82A174C31270}" type="doc">
      <dgm:prSet loTypeId="urn:microsoft.com/office/officeart/2005/8/layout/vList4" loCatId="picture" qsTypeId="urn:microsoft.com/office/officeart/2005/8/quickstyle/3d1" qsCatId="3D" csTypeId="urn:microsoft.com/office/officeart/2005/8/colors/accent1_2" csCatId="accent1" phldr="1"/>
      <dgm:spPr/>
      <dgm:t>
        <a:bodyPr/>
        <a:lstStyle/>
        <a:p>
          <a:endParaRPr lang="en-US"/>
        </a:p>
      </dgm:t>
    </dgm:pt>
    <dgm:pt modelId="{7D2DDEC0-81F6-4CB4-AFF2-D2F013A440B2}" type="pres">
      <dgm:prSet presAssocID="{6362CE3C-7184-4903-9FFE-82A174C31270}" presName="linear" presStyleCnt="0">
        <dgm:presLayoutVars>
          <dgm:dir/>
          <dgm:resizeHandles val="exact"/>
        </dgm:presLayoutVars>
      </dgm:prSet>
      <dgm:spPr/>
    </dgm:pt>
  </dgm:ptLst>
  <dgm:cxnLst>
    <dgm:cxn modelId="{FA7EC7E8-A7A6-465F-B0DF-2D302B1B0E25}" type="presOf" srcId="{6362CE3C-7184-4903-9FFE-82A174C31270}" destId="{7D2DDEC0-81F6-4CB4-AFF2-D2F013A440B2}" srcOrd="0"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690EE-438F-4890-AF1F-5FD0A72A46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ADBBB5-1C97-4728-A878-045529E124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929A80-187C-4F5D-B5CC-1A5286E25366}"/>
              </a:ext>
            </a:extLst>
          </p:cNvPr>
          <p:cNvSpPr>
            <a:spLocks noGrp="1"/>
          </p:cNvSpPr>
          <p:nvPr>
            <p:ph type="dt" sz="half" idx="10"/>
          </p:nvPr>
        </p:nvSpPr>
        <p:spPr/>
        <p:txBody>
          <a:bodyPr/>
          <a:lstStyle/>
          <a:p>
            <a:fld id="{0F6484B7-8812-49C0-9CB5-4EB46E0F5838}" type="datetimeFigureOut">
              <a:rPr lang="en-US" smtClean="0"/>
              <a:t>3/17/2024</a:t>
            </a:fld>
            <a:endParaRPr lang="en-US"/>
          </a:p>
        </p:txBody>
      </p:sp>
      <p:sp>
        <p:nvSpPr>
          <p:cNvPr id="5" name="Footer Placeholder 4">
            <a:extLst>
              <a:ext uri="{FF2B5EF4-FFF2-40B4-BE49-F238E27FC236}">
                <a16:creationId xmlns:a16="http://schemas.microsoft.com/office/drawing/2014/main" id="{8B080019-B99E-4C37-A0DC-F3F814E25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8998F-7E8D-44FA-8E1A-E461702AC03A}"/>
              </a:ext>
            </a:extLst>
          </p:cNvPr>
          <p:cNvSpPr>
            <a:spLocks noGrp="1"/>
          </p:cNvSpPr>
          <p:nvPr>
            <p:ph type="sldNum" sz="quarter" idx="12"/>
          </p:nvPr>
        </p:nvSpPr>
        <p:spPr/>
        <p:txBody>
          <a:bodyPr/>
          <a:lstStyle/>
          <a:p>
            <a:fld id="{A8E46D5B-ADE2-4D0A-BBC3-B0290317CB50}" type="slidenum">
              <a:rPr lang="en-US" smtClean="0"/>
              <a:t>‹#›</a:t>
            </a:fld>
            <a:endParaRPr lang="en-US"/>
          </a:p>
        </p:txBody>
      </p:sp>
    </p:spTree>
    <p:extLst>
      <p:ext uri="{BB962C8B-B14F-4D97-AF65-F5344CB8AC3E}">
        <p14:creationId xmlns:p14="http://schemas.microsoft.com/office/powerpoint/2010/main" val="420793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89AB-08AF-43B4-9F40-EEFF2E9F9A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9ADC58-1A88-4AD8-A74E-C9B08630E4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FE76B-7E24-4B32-B79F-D5BA897F140D}"/>
              </a:ext>
            </a:extLst>
          </p:cNvPr>
          <p:cNvSpPr>
            <a:spLocks noGrp="1"/>
          </p:cNvSpPr>
          <p:nvPr>
            <p:ph type="dt" sz="half" idx="10"/>
          </p:nvPr>
        </p:nvSpPr>
        <p:spPr/>
        <p:txBody>
          <a:bodyPr/>
          <a:lstStyle/>
          <a:p>
            <a:fld id="{0F6484B7-8812-49C0-9CB5-4EB46E0F5838}" type="datetimeFigureOut">
              <a:rPr lang="en-US" smtClean="0"/>
              <a:t>3/17/2024</a:t>
            </a:fld>
            <a:endParaRPr lang="en-US"/>
          </a:p>
        </p:txBody>
      </p:sp>
      <p:sp>
        <p:nvSpPr>
          <p:cNvPr id="5" name="Footer Placeholder 4">
            <a:extLst>
              <a:ext uri="{FF2B5EF4-FFF2-40B4-BE49-F238E27FC236}">
                <a16:creationId xmlns:a16="http://schemas.microsoft.com/office/drawing/2014/main" id="{F3A6E25A-5D7B-4E5E-85BE-5E64D57BF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881B6-5AEB-4C6F-9841-40FE023021B1}"/>
              </a:ext>
            </a:extLst>
          </p:cNvPr>
          <p:cNvSpPr>
            <a:spLocks noGrp="1"/>
          </p:cNvSpPr>
          <p:nvPr>
            <p:ph type="sldNum" sz="quarter" idx="12"/>
          </p:nvPr>
        </p:nvSpPr>
        <p:spPr/>
        <p:txBody>
          <a:bodyPr/>
          <a:lstStyle/>
          <a:p>
            <a:fld id="{A8E46D5B-ADE2-4D0A-BBC3-B0290317CB50}" type="slidenum">
              <a:rPr lang="en-US" smtClean="0"/>
              <a:t>‹#›</a:t>
            </a:fld>
            <a:endParaRPr lang="en-US"/>
          </a:p>
        </p:txBody>
      </p:sp>
    </p:spTree>
    <p:extLst>
      <p:ext uri="{BB962C8B-B14F-4D97-AF65-F5344CB8AC3E}">
        <p14:creationId xmlns:p14="http://schemas.microsoft.com/office/powerpoint/2010/main" val="4082535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715CB0-51F6-4468-A8E3-4113D93E75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60457A-FC71-45B3-9129-E36E964BF9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C07F7-E036-4C03-A309-385659373670}"/>
              </a:ext>
            </a:extLst>
          </p:cNvPr>
          <p:cNvSpPr>
            <a:spLocks noGrp="1"/>
          </p:cNvSpPr>
          <p:nvPr>
            <p:ph type="dt" sz="half" idx="10"/>
          </p:nvPr>
        </p:nvSpPr>
        <p:spPr/>
        <p:txBody>
          <a:bodyPr/>
          <a:lstStyle/>
          <a:p>
            <a:fld id="{0F6484B7-8812-49C0-9CB5-4EB46E0F5838}" type="datetimeFigureOut">
              <a:rPr lang="en-US" smtClean="0"/>
              <a:t>3/17/2024</a:t>
            </a:fld>
            <a:endParaRPr lang="en-US"/>
          </a:p>
        </p:txBody>
      </p:sp>
      <p:sp>
        <p:nvSpPr>
          <p:cNvPr id="5" name="Footer Placeholder 4">
            <a:extLst>
              <a:ext uri="{FF2B5EF4-FFF2-40B4-BE49-F238E27FC236}">
                <a16:creationId xmlns:a16="http://schemas.microsoft.com/office/drawing/2014/main" id="{33A4C122-B1C7-4655-B4A4-1E6203B06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BD56D-DED5-4F7B-BAD0-31D3577A2837}"/>
              </a:ext>
            </a:extLst>
          </p:cNvPr>
          <p:cNvSpPr>
            <a:spLocks noGrp="1"/>
          </p:cNvSpPr>
          <p:nvPr>
            <p:ph type="sldNum" sz="quarter" idx="12"/>
          </p:nvPr>
        </p:nvSpPr>
        <p:spPr/>
        <p:txBody>
          <a:bodyPr/>
          <a:lstStyle/>
          <a:p>
            <a:fld id="{A8E46D5B-ADE2-4D0A-BBC3-B0290317CB50}" type="slidenum">
              <a:rPr lang="en-US" smtClean="0"/>
              <a:t>‹#›</a:t>
            </a:fld>
            <a:endParaRPr lang="en-US"/>
          </a:p>
        </p:txBody>
      </p:sp>
    </p:spTree>
    <p:extLst>
      <p:ext uri="{BB962C8B-B14F-4D97-AF65-F5344CB8AC3E}">
        <p14:creationId xmlns:p14="http://schemas.microsoft.com/office/powerpoint/2010/main" val="2042275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1485-A350-44B5-8995-941B5A2707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3865AB-152B-49D0-B1E6-07951C47A4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393DE-50AF-42E4-BF53-4175A34A5FB7}"/>
              </a:ext>
            </a:extLst>
          </p:cNvPr>
          <p:cNvSpPr>
            <a:spLocks noGrp="1"/>
          </p:cNvSpPr>
          <p:nvPr>
            <p:ph type="dt" sz="half" idx="10"/>
          </p:nvPr>
        </p:nvSpPr>
        <p:spPr/>
        <p:txBody>
          <a:bodyPr/>
          <a:lstStyle/>
          <a:p>
            <a:fld id="{0F6484B7-8812-49C0-9CB5-4EB46E0F5838}" type="datetimeFigureOut">
              <a:rPr lang="en-US" smtClean="0"/>
              <a:t>3/17/2024</a:t>
            </a:fld>
            <a:endParaRPr lang="en-US"/>
          </a:p>
        </p:txBody>
      </p:sp>
      <p:sp>
        <p:nvSpPr>
          <p:cNvPr id="5" name="Footer Placeholder 4">
            <a:extLst>
              <a:ext uri="{FF2B5EF4-FFF2-40B4-BE49-F238E27FC236}">
                <a16:creationId xmlns:a16="http://schemas.microsoft.com/office/drawing/2014/main" id="{A2E3FB54-DD76-485C-83C8-0C279AA1A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BAADE-DCE5-43D3-A336-83C281C042B1}"/>
              </a:ext>
            </a:extLst>
          </p:cNvPr>
          <p:cNvSpPr>
            <a:spLocks noGrp="1"/>
          </p:cNvSpPr>
          <p:nvPr>
            <p:ph type="sldNum" sz="quarter" idx="12"/>
          </p:nvPr>
        </p:nvSpPr>
        <p:spPr/>
        <p:txBody>
          <a:bodyPr/>
          <a:lstStyle/>
          <a:p>
            <a:fld id="{A8E46D5B-ADE2-4D0A-BBC3-B0290317CB50}" type="slidenum">
              <a:rPr lang="en-US" smtClean="0"/>
              <a:t>‹#›</a:t>
            </a:fld>
            <a:endParaRPr lang="en-US"/>
          </a:p>
        </p:txBody>
      </p:sp>
    </p:spTree>
    <p:extLst>
      <p:ext uri="{BB962C8B-B14F-4D97-AF65-F5344CB8AC3E}">
        <p14:creationId xmlns:p14="http://schemas.microsoft.com/office/powerpoint/2010/main" val="23547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56AE-AB2D-44A5-8C65-AE0CA5CDC6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1C9D77-8B6B-4FC7-A241-826486183D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052D0A-DA90-417D-8B75-C9081EDCC708}"/>
              </a:ext>
            </a:extLst>
          </p:cNvPr>
          <p:cNvSpPr>
            <a:spLocks noGrp="1"/>
          </p:cNvSpPr>
          <p:nvPr>
            <p:ph type="dt" sz="half" idx="10"/>
          </p:nvPr>
        </p:nvSpPr>
        <p:spPr/>
        <p:txBody>
          <a:bodyPr/>
          <a:lstStyle/>
          <a:p>
            <a:fld id="{0F6484B7-8812-49C0-9CB5-4EB46E0F5838}" type="datetimeFigureOut">
              <a:rPr lang="en-US" smtClean="0"/>
              <a:t>3/17/2024</a:t>
            </a:fld>
            <a:endParaRPr lang="en-US"/>
          </a:p>
        </p:txBody>
      </p:sp>
      <p:sp>
        <p:nvSpPr>
          <p:cNvPr id="5" name="Footer Placeholder 4">
            <a:extLst>
              <a:ext uri="{FF2B5EF4-FFF2-40B4-BE49-F238E27FC236}">
                <a16:creationId xmlns:a16="http://schemas.microsoft.com/office/drawing/2014/main" id="{09C52722-3D5A-443C-B542-9398BA7C1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C70A3-C31C-4ACC-97F5-864E0F3F334F}"/>
              </a:ext>
            </a:extLst>
          </p:cNvPr>
          <p:cNvSpPr>
            <a:spLocks noGrp="1"/>
          </p:cNvSpPr>
          <p:nvPr>
            <p:ph type="sldNum" sz="quarter" idx="12"/>
          </p:nvPr>
        </p:nvSpPr>
        <p:spPr/>
        <p:txBody>
          <a:bodyPr/>
          <a:lstStyle/>
          <a:p>
            <a:fld id="{A8E46D5B-ADE2-4D0A-BBC3-B0290317CB50}" type="slidenum">
              <a:rPr lang="en-US" smtClean="0"/>
              <a:t>‹#›</a:t>
            </a:fld>
            <a:endParaRPr lang="en-US"/>
          </a:p>
        </p:txBody>
      </p:sp>
    </p:spTree>
    <p:extLst>
      <p:ext uri="{BB962C8B-B14F-4D97-AF65-F5344CB8AC3E}">
        <p14:creationId xmlns:p14="http://schemas.microsoft.com/office/powerpoint/2010/main" val="4066888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827A-1CB9-4EA2-B74C-1D58A616C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3FCEDC-9D25-43FA-A994-553EA7F5A5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A5B40D-31A5-4AA8-9BCE-39B3C6DBDD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D093B9-E505-4B91-80A2-80F16468DAE3}"/>
              </a:ext>
            </a:extLst>
          </p:cNvPr>
          <p:cNvSpPr>
            <a:spLocks noGrp="1"/>
          </p:cNvSpPr>
          <p:nvPr>
            <p:ph type="dt" sz="half" idx="10"/>
          </p:nvPr>
        </p:nvSpPr>
        <p:spPr/>
        <p:txBody>
          <a:bodyPr/>
          <a:lstStyle/>
          <a:p>
            <a:fld id="{0F6484B7-8812-49C0-9CB5-4EB46E0F5838}" type="datetimeFigureOut">
              <a:rPr lang="en-US" smtClean="0"/>
              <a:t>3/17/2024</a:t>
            </a:fld>
            <a:endParaRPr lang="en-US"/>
          </a:p>
        </p:txBody>
      </p:sp>
      <p:sp>
        <p:nvSpPr>
          <p:cNvPr id="6" name="Footer Placeholder 5">
            <a:extLst>
              <a:ext uri="{FF2B5EF4-FFF2-40B4-BE49-F238E27FC236}">
                <a16:creationId xmlns:a16="http://schemas.microsoft.com/office/drawing/2014/main" id="{218817DA-B9E7-448F-BAD3-206C30F284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2A74F2-11D9-4ADB-9D1C-1F907443B2F8}"/>
              </a:ext>
            </a:extLst>
          </p:cNvPr>
          <p:cNvSpPr>
            <a:spLocks noGrp="1"/>
          </p:cNvSpPr>
          <p:nvPr>
            <p:ph type="sldNum" sz="quarter" idx="12"/>
          </p:nvPr>
        </p:nvSpPr>
        <p:spPr/>
        <p:txBody>
          <a:bodyPr/>
          <a:lstStyle/>
          <a:p>
            <a:fld id="{A8E46D5B-ADE2-4D0A-BBC3-B0290317CB50}" type="slidenum">
              <a:rPr lang="en-US" smtClean="0"/>
              <a:t>‹#›</a:t>
            </a:fld>
            <a:endParaRPr lang="en-US"/>
          </a:p>
        </p:txBody>
      </p:sp>
    </p:spTree>
    <p:extLst>
      <p:ext uri="{BB962C8B-B14F-4D97-AF65-F5344CB8AC3E}">
        <p14:creationId xmlns:p14="http://schemas.microsoft.com/office/powerpoint/2010/main" val="215982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C0E46-5B02-464F-98A9-05381BF996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DAABA-B4E2-444C-AF00-DF959AFDB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CEE8E9-29F2-4D39-AB16-AAA73348F5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457C29-25A5-466F-AB6B-3656C112DD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525AC7-4A87-4B96-9D02-3489CA506F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4E7E39-9CFC-4678-A5E7-B84F2F5A8433}"/>
              </a:ext>
            </a:extLst>
          </p:cNvPr>
          <p:cNvSpPr>
            <a:spLocks noGrp="1"/>
          </p:cNvSpPr>
          <p:nvPr>
            <p:ph type="dt" sz="half" idx="10"/>
          </p:nvPr>
        </p:nvSpPr>
        <p:spPr/>
        <p:txBody>
          <a:bodyPr/>
          <a:lstStyle/>
          <a:p>
            <a:fld id="{0F6484B7-8812-49C0-9CB5-4EB46E0F5838}" type="datetimeFigureOut">
              <a:rPr lang="en-US" smtClean="0"/>
              <a:t>3/17/2024</a:t>
            </a:fld>
            <a:endParaRPr lang="en-US"/>
          </a:p>
        </p:txBody>
      </p:sp>
      <p:sp>
        <p:nvSpPr>
          <p:cNvPr id="8" name="Footer Placeholder 7">
            <a:extLst>
              <a:ext uri="{FF2B5EF4-FFF2-40B4-BE49-F238E27FC236}">
                <a16:creationId xmlns:a16="http://schemas.microsoft.com/office/drawing/2014/main" id="{71A80D65-5F9E-4DAE-BB91-2B2DFDFB09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5D55AD-8D9B-4C7E-9CAD-ED1FE071EAB3}"/>
              </a:ext>
            </a:extLst>
          </p:cNvPr>
          <p:cNvSpPr>
            <a:spLocks noGrp="1"/>
          </p:cNvSpPr>
          <p:nvPr>
            <p:ph type="sldNum" sz="quarter" idx="12"/>
          </p:nvPr>
        </p:nvSpPr>
        <p:spPr/>
        <p:txBody>
          <a:bodyPr/>
          <a:lstStyle/>
          <a:p>
            <a:fld id="{A8E46D5B-ADE2-4D0A-BBC3-B0290317CB50}" type="slidenum">
              <a:rPr lang="en-US" smtClean="0"/>
              <a:t>‹#›</a:t>
            </a:fld>
            <a:endParaRPr lang="en-US"/>
          </a:p>
        </p:txBody>
      </p:sp>
    </p:spTree>
    <p:extLst>
      <p:ext uri="{BB962C8B-B14F-4D97-AF65-F5344CB8AC3E}">
        <p14:creationId xmlns:p14="http://schemas.microsoft.com/office/powerpoint/2010/main" val="419562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8F4F-36CF-4675-8EA4-1F426C5A34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B60A92-1C6C-4B56-AB1F-C372FDDC0C18}"/>
              </a:ext>
            </a:extLst>
          </p:cNvPr>
          <p:cNvSpPr>
            <a:spLocks noGrp="1"/>
          </p:cNvSpPr>
          <p:nvPr>
            <p:ph type="dt" sz="half" idx="10"/>
          </p:nvPr>
        </p:nvSpPr>
        <p:spPr/>
        <p:txBody>
          <a:bodyPr/>
          <a:lstStyle/>
          <a:p>
            <a:fld id="{0F6484B7-8812-49C0-9CB5-4EB46E0F5838}" type="datetimeFigureOut">
              <a:rPr lang="en-US" smtClean="0"/>
              <a:t>3/17/2024</a:t>
            </a:fld>
            <a:endParaRPr lang="en-US"/>
          </a:p>
        </p:txBody>
      </p:sp>
      <p:sp>
        <p:nvSpPr>
          <p:cNvPr id="4" name="Footer Placeholder 3">
            <a:extLst>
              <a:ext uri="{FF2B5EF4-FFF2-40B4-BE49-F238E27FC236}">
                <a16:creationId xmlns:a16="http://schemas.microsoft.com/office/drawing/2014/main" id="{5E25E498-B0B4-4F1F-A353-5B1585E7E4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D54F06-71CD-4727-B0F3-08310FAF03B0}"/>
              </a:ext>
            </a:extLst>
          </p:cNvPr>
          <p:cNvSpPr>
            <a:spLocks noGrp="1"/>
          </p:cNvSpPr>
          <p:nvPr>
            <p:ph type="sldNum" sz="quarter" idx="12"/>
          </p:nvPr>
        </p:nvSpPr>
        <p:spPr/>
        <p:txBody>
          <a:bodyPr/>
          <a:lstStyle/>
          <a:p>
            <a:fld id="{A8E46D5B-ADE2-4D0A-BBC3-B0290317CB50}" type="slidenum">
              <a:rPr lang="en-US" smtClean="0"/>
              <a:t>‹#›</a:t>
            </a:fld>
            <a:endParaRPr lang="en-US"/>
          </a:p>
        </p:txBody>
      </p:sp>
    </p:spTree>
    <p:extLst>
      <p:ext uri="{BB962C8B-B14F-4D97-AF65-F5344CB8AC3E}">
        <p14:creationId xmlns:p14="http://schemas.microsoft.com/office/powerpoint/2010/main" val="43021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189E5-9BDA-44F3-BD7E-3495CA3AF602}"/>
              </a:ext>
            </a:extLst>
          </p:cNvPr>
          <p:cNvSpPr>
            <a:spLocks noGrp="1"/>
          </p:cNvSpPr>
          <p:nvPr>
            <p:ph type="dt" sz="half" idx="10"/>
          </p:nvPr>
        </p:nvSpPr>
        <p:spPr/>
        <p:txBody>
          <a:bodyPr/>
          <a:lstStyle/>
          <a:p>
            <a:fld id="{0F6484B7-8812-49C0-9CB5-4EB46E0F5838}" type="datetimeFigureOut">
              <a:rPr lang="en-US" smtClean="0"/>
              <a:t>3/17/2024</a:t>
            </a:fld>
            <a:endParaRPr lang="en-US"/>
          </a:p>
        </p:txBody>
      </p:sp>
      <p:sp>
        <p:nvSpPr>
          <p:cNvPr id="3" name="Footer Placeholder 2">
            <a:extLst>
              <a:ext uri="{FF2B5EF4-FFF2-40B4-BE49-F238E27FC236}">
                <a16:creationId xmlns:a16="http://schemas.microsoft.com/office/drawing/2014/main" id="{B0DB8BC1-102D-4A7D-80EB-F4372E9055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BB933F-340D-491E-9132-2B289115C225}"/>
              </a:ext>
            </a:extLst>
          </p:cNvPr>
          <p:cNvSpPr>
            <a:spLocks noGrp="1"/>
          </p:cNvSpPr>
          <p:nvPr>
            <p:ph type="sldNum" sz="quarter" idx="12"/>
          </p:nvPr>
        </p:nvSpPr>
        <p:spPr/>
        <p:txBody>
          <a:bodyPr/>
          <a:lstStyle/>
          <a:p>
            <a:fld id="{A8E46D5B-ADE2-4D0A-BBC3-B0290317CB50}" type="slidenum">
              <a:rPr lang="en-US" smtClean="0"/>
              <a:t>‹#›</a:t>
            </a:fld>
            <a:endParaRPr lang="en-US"/>
          </a:p>
        </p:txBody>
      </p:sp>
    </p:spTree>
    <p:extLst>
      <p:ext uri="{BB962C8B-B14F-4D97-AF65-F5344CB8AC3E}">
        <p14:creationId xmlns:p14="http://schemas.microsoft.com/office/powerpoint/2010/main" val="399579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DE327-2A5E-496A-9EFC-6E2C82139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231383-104B-4B73-AAEA-B6F52B3AF7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5DEF6-1FAF-48C7-A96C-90A817B11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B5661-34D9-4E47-BDA2-1E8532DDCFE7}"/>
              </a:ext>
            </a:extLst>
          </p:cNvPr>
          <p:cNvSpPr>
            <a:spLocks noGrp="1"/>
          </p:cNvSpPr>
          <p:nvPr>
            <p:ph type="dt" sz="half" idx="10"/>
          </p:nvPr>
        </p:nvSpPr>
        <p:spPr/>
        <p:txBody>
          <a:bodyPr/>
          <a:lstStyle/>
          <a:p>
            <a:fld id="{0F6484B7-8812-49C0-9CB5-4EB46E0F5838}" type="datetimeFigureOut">
              <a:rPr lang="en-US" smtClean="0"/>
              <a:t>3/17/2024</a:t>
            </a:fld>
            <a:endParaRPr lang="en-US"/>
          </a:p>
        </p:txBody>
      </p:sp>
      <p:sp>
        <p:nvSpPr>
          <p:cNvPr id="6" name="Footer Placeholder 5">
            <a:extLst>
              <a:ext uri="{FF2B5EF4-FFF2-40B4-BE49-F238E27FC236}">
                <a16:creationId xmlns:a16="http://schemas.microsoft.com/office/drawing/2014/main" id="{71E16C58-C780-4B21-895C-82C0F7411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F8017-3C98-4FE0-8869-1A8B9747C72D}"/>
              </a:ext>
            </a:extLst>
          </p:cNvPr>
          <p:cNvSpPr>
            <a:spLocks noGrp="1"/>
          </p:cNvSpPr>
          <p:nvPr>
            <p:ph type="sldNum" sz="quarter" idx="12"/>
          </p:nvPr>
        </p:nvSpPr>
        <p:spPr/>
        <p:txBody>
          <a:bodyPr/>
          <a:lstStyle/>
          <a:p>
            <a:fld id="{A8E46D5B-ADE2-4D0A-BBC3-B0290317CB50}" type="slidenum">
              <a:rPr lang="en-US" smtClean="0"/>
              <a:t>‹#›</a:t>
            </a:fld>
            <a:endParaRPr lang="en-US"/>
          </a:p>
        </p:txBody>
      </p:sp>
    </p:spTree>
    <p:extLst>
      <p:ext uri="{BB962C8B-B14F-4D97-AF65-F5344CB8AC3E}">
        <p14:creationId xmlns:p14="http://schemas.microsoft.com/office/powerpoint/2010/main" val="293378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819D-898A-47AF-9FAC-3F92CD7250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1445CB-363D-424E-82DD-EE27C78E2E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FD6B94-B1AB-4834-AC6D-4832AB954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FC0CB-DE4E-48A1-8554-B8F37F207C04}"/>
              </a:ext>
            </a:extLst>
          </p:cNvPr>
          <p:cNvSpPr>
            <a:spLocks noGrp="1"/>
          </p:cNvSpPr>
          <p:nvPr>
            <p:ph type="dt" sz="half" idx="10"/>
          </p:nvPr>
        </p:nvSpPr>
        <p:spPr/>
        <p:txBody>
          <a:bodyPr/>
          <a:lstStyle/>
          <a:p>
            <a:fld id="{0F6484B7-8812-49C0-9CB5-4EB46E0F5838}" type="datetimeFigureOut">
              <a:rPr lang="en-US" smtClean="0"/>
              <a:t>3/17/2024</a:t>
            </a:fld>
            <a:endParaRPr lang="en-US"/>
          </a:p>
        </p:txBody>
      </p:sp>
      <p:sp>
        <p:nvSpPr>
          <p:cNvPr id="6" name="Footer Placeholder 5">
            <a:extLst>
              <a:ext uri="{FF2B5EF4-FFF2-40B4-BE49-F238E27FC236}">
                <a16:creationId xmlns:a16="http://schemas.microsoft.com/office/drawing/2014/main" id="{F872BE5D-5D3F-4704-8575-6202BA524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EE9573-0BB1-4561-A954-327642602E67}"/>
              </a:ext>
            </a:extLst>
          </p:cNvPr>
          <p:cNvSpPr>
            <a:spLocks noGrp="1"/>
          </p:cNvSpPr>
          <p:nvPr>
            <p:ph type="sldNum" sz="quarter" idx="12"/>
          </p:nvPr>
        </p:nvSpPr>
        <p:spPr/>
        <p:txBody>
          <a:bodyPr/>
          <a:lstStyle/>
          <a:p>
            <a:fld id="{A8E46D5B-ADE2-4D0A-BBC3-B0290317CB50}" type="slidenum">
              <a:rPr lang="en-US" smtClean="0"/>
              <a:t>‹#›</a:t>
            </a:fld>
            <a:endParaRPr lang="en-US"/>
          </a:p>
        </p:txBody>
      </p:sp>
    </p:spTree>
    <p:extLst>
      <p:ext uri="{BB962C8B-B14F-4D97-AF65-F5344CB8AC3E}">
        <p14:creationId xmlns:p14="http://schemas.microsoft.com/office/powerpoint/2010/main" val="848365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FAB4FE-652E-47BE-8E11-36F2AEB99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960049-2D83-486D-A483-F7B2A1FDC7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274E7-79C7-46D5-A5C2-4A33012F69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6484B7-8812-49C0-9CB5-4EB46E0F5838}" type="datetimeFigureOut">
              <a:rPr lang="en-US" smtClean="0"/>
              <a:t>3/17/2024</a:t>
            </a:fld>
            <a:endParaRPr lang="en-US"/>
          </a:p>
        </p:txBody>
      </p:sp>
      <p:sp>
        <p:nvSpPr>
          <p:cNvPr id="5" name="Footer Placeholder 4">
            <a:extLst>
              <a:ext uri="{FF2B5EF4-FFF2-40B4-BE49-F238E27FC236}">
                <a16:creationId xmlns:a16="http://schemas.microsoft.com/office/drawing/2014/main" id="{0C858638-E74F-4001-8E12-08242A55C9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463622-E076-4044-A080-6F456F305C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46D5B-ADE2-4D0A-BBC3-B0290317CB50}" type="slidenum">
              <a:rPr lang="en-US" smtClean="0"/>
              <a:t>‹#›</a:t>
            </a:fld>
            <a:endParaRPr lang="en-US"/>
          </a:p>
        </p:txBody>
      </p:sp>
    </p:spTree>
    <p:extLst>
      <p:ext uri="{BB962C8B-B14F-4D97-AF65-F5344CB8AC3E}">
        <p14:creationId xmlns:p14="http://schemas.microsoft.com/office/powerpoint/2010/main" val="131217840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s://digital.report/tsifrovoy-kazahstan-peredovyie-tehnologii-zhdut-osvoeniya/"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s://digital.report/tsifrovoy-kazahstan-peredovyie-tehnologii-zhdut-osvoeniya/"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s://digital.report/tsifrovoy-kazahstan-peredovyie-tehnologii-zhdut-osvoeniya/" TargetMode="Externa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hyperlink" Target="https://pixabay.com/fr/cible-dart-objectif-succ%C3%A8s-1414775/" TargetMode="External"/><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hyperlink" Target="https://www.freepngimg.com/png/9344-analysis-high-quality-png" TargetMode="External"/><Relationship Id="rId5" Type="http://schemas.openxmlformats.org/officeDocument/2006/relationships/diagramColors" Target="../diagrams/colors1.xml"/><Relationship Id="rId15" Type="http://schemas.openxmlformats.org/officeDocument/2006/relationships/hyperlink" Target="https://cyberlaw.ccdcoe.org/wiki/Military_objectives" TargetMode="External"/><Relationship Id="rId10" Type="http://schemas.openxmlformats.org/officeDocument/2006/relationships/image" Target="../media/image2.png"/><Relationship Id="rId4" Type="http://schemas.openxmlformats.org/officeDocument/2006/relationships/diagramQuickStyle" Target="../diagrams/quickStyle1.xml"/><Relationship Id="rId9" Type="http://schemas.openxmlformats.org/officeDocument/2006/relationships/hyperlink" Target="https://digital.report/tsifrovoy-kazahstan-peredovyie-tehnologii-zhdut-osvoeniya/" TargetMode="External"/><Relationship Id="rId1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hyperlink" Target="https://www.projectsmart.co.uk/purpose-of-project-management-and-setting-objectives.php" TargetMode="External"/><Relationship Id="rId13" Type="http://schemas.openxmlformats.org/officeDocument/2006/relationships/hyperlink" Target="https://pixabay.com/en/insight-data-visualisation-digital-2904292/" TargetMode="External"/><Relationship Id="rId3" Type="http://schemas.openxmlformats.org/officeDocument/2006/relationships/diagramLayout" Target="../diagrams/layout2.xml"/><Relationship Id="rId7" Type="http://schemas.openxmlformats.org/officeDocument/2006/relationships/image" Target="../media/image5.png"/><Relationship Id="rId12"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openxmlformats.org/officeDocument/2006/relationships/hyperlink" Target="https://digital.report/tsifrovoy-kazahstan-peredovyie-tehnologii-zhdut-osvoeniya/" TargetMode="External"/><Relationship Id="rId5" Type="http://schemas.openxmlformats.org/officeDocument/2006/relationships/diagramColors" Target="../diagrams/colors2.xml"/><Relationship Id="rId15" Type="http://schemas.openxmlformats.org/officeDocument/2006/relationships/hyperlink" Target="https://www.pngall.com/report-png/download/32991" TargetMode="External"/><Relationship Id="rId10" Type="http://schemas.microsoft.com/office/2007/relationships/hdphoto" Target="../media/hdphoto1.wdp"/><Relationship Id="rId4" Type="http://schemas.openxmlformats.org/officeDocument/2006/relationships/diagramQuickStyle" Target="../diagrams/quickStyle2.xml"/><Relationship Id="rId9" Type="http://schemas.openxmlformats.org/officeDocument/2006/relationships/image" Target="../media/image1.png"/><Relationship Id="rId1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digital.report/tsifrovoy-kazahstan-peredovyie-tehnologii-zhdut-osvoeniy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9FA679-5F85-4663-A401-88540F816DFE}"/>
              </a:ext>
            </a:extLst>
          </p:cNvPr>
          <p:cNvPicPr>
            <a:picLocks noChangeAspect="1"/>
          </p:cNvPicPr>
          <p:nvPr/>
        </p:nvPicPr>
        <p:blipFill>
          <a:blip r:embed="rId2">
            <a:alphaModFix/>
            <a:extLst>
              <a:ext uri="{BEBA8EAE-BF5A-486C-A8C5-ECC9F3942E4B}">
                <a14:imgProps xmlns:a14="http://schemas.microsoft.com/office/drawing/2010/main">
                  <a14:imgLayer r:embed="rId3">
                    <a14:imgEffect>
                      <a14:sharpenSoften amount="-50000"/>
                    </a14:imgEffect>
                    <a14:imgEffect>
                      <a14:saturation sat="300000"/>
                    </a14:imgEffect>
                    <a14:imgEffect>
                      <a14:brightnessContrast bright="-4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a:ln>
            <a:solidFill>
              <a:schemeClr val="tx1"/>
            </a:solidFill>
          </a:ln>
        </p:spPr>
      </p:pic>
      <p:sp>
        <p:nvSpPr>
          <p:cNvPr id="12" name="TextBox 11">
            <a:extLst>
              <a:ext uri="{FF2B5EF4-FFF2-40B4-BE49-F238E27FC236}">
                <a16:creationId xmlns:a16="http://schemas.microsoft.com/office/drawing/2014/main" id="{039EB2DC-84E7-4E8E-B14C-B6E90D94C0C3}"/>
              </a:ext>
            </a:extLst>
          </p:cNvPr>
          <p:cNvSpPr txBox="1"/>
          <p:nvPr/>
        </p:nvSpPr>
        <p:spPr>
          <a:xfrm>
            <a:off x="0" y="6858000"/>
            <a:ext cx="12192000" cy="230832"/>
          </a:xfrm>
          <a:prstGeom prst="rect">
            <a:avLst/>
          </a:prstGeom>
          <a:noFill/>
        </p:spPr>
        <p:txBody>
          <a:bodyPr wrap="square" rtlCol="0">
            <a:spAutoFit/>
          </a:bodyPr>
          <a:lstStyle/>
          <a:p>
            <a:r>
              <a:rPr lang="en-US" sz="900">
                <a:hlinkClick r:id="rId4" tooltip="https://digital.report/tsifrovoy-kazahstan-peredovyie-tehnologii-zhdut-osvoeniya/"/>
              </a:rPr>
              <a:t>This Photo</a:t>
            </a:r>
            <a:r>
              <a:rPr lang="en-US" sz="900"/>
              <a:t> by Unknown Author is licensed under </a:t>
            </a:r>
            <a:r>
              <a:rPr lang="en-US" sz="900">
                <a:hlinkClick r:id="rId5" tooltip="https://creativecommons.org/licenses/by/3.0/"/>
              </a:rPr>
              <a:t>CC BY</a:t>
            </a:r>
            <a:endParaRPr lang="en-US" sz="900"/>
          </a:p>
        </p:txBody>
      </p:sp>
      <p:sp>
        <p:nvSpPr>
          <p:cNvPr id="23" name="Title 1">
            <a:extLst>
              <a:ext uri="{FF2B5EF4-FFF2-40B4-BE49-F238E27FC236}">
                <a16:creationId xmlns:a16="http://schemas.microsoft.com/office/drawing/2014/main" id="{C9D99124-5E8A-4478-B2DC-A8CBB6341099}"/>
              </a:ext>
            </a:extLst>
          </p:cNvPr>
          <p:cNvSpPr>
            <a:spLocks noGrp="1"/>
          </p:cNvSpPr>
          <p:nvPr>
            <p:ph type="ctrTitle"/>
          </p:nvPr>
        </p:nvSpPr>
        <p:spPr>
          <a:xfrm>
            <a:off x="2785465" y="3938741"/>
            <a:ext cx="6075638" cy="720609"/>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marL="0" marR="0">
              <a:lnSpc>
                <a:spcPts val="2340"/>
              </a:lnSpc>
              <a:spcBef>
                <a:spcPts val="0"/>
              </a:spcBef>
              <a:spcAft>
                <a:spcPts val="0"/>
              </a:spcAft>
            </a:pPr>
            <a:r>
              <a:rPr lang="en-US" sz="5000" b="1" spc="-10" dirty="0">
                <a:solidFill>
                  <a:schemeClr val="bg1"/>
                </a:solidFill>
                <a:effectLst/>
                <a:latin typeface="Plus Jakarta Sans"/>
                <a:ea typeface="Times New Roman" panose="02020603050405020304" pitchFamily="18" charset="0"/>
                <a:cs typeface="Times New Roman" panose="02020603050405020304" pitchFamily="18" charset="0"/>
              </a:rPr>
              <a:t>Sales Analytics Report </a:t>
            </a:r>
            <a:endParaRPr lang="en-US" sz="5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Subtitle 2">
            <a:extLst>
              <a:ext uri="{FF2B5EF4-FFF2-40B4-BE49-F238E27FC236}">
                <a16:creationId xmlns:a16="http://schemas.microsoft.com/office/drawing/2014/main" id="{84522F3C-7DD8-479A-A3C0-CF668994E486}"/>
              </a:ext>
            </a:extLst>
          </p:cNvPr>
          <p:cNvSpPr>
            <a:spLocks noGrp="1"/>
          </p:cNvSpPr>
          <p:nvPr>
            <p:ph type="subTitle" idx="1"/>
          </p:nvPr>
        </p:nvSpPr>
        <p:spPr>
          <a:xfrm>
            <a:off x="1571408" y="1830444"/>
            <a:ext cx="9337942" cy="1065704"/>
          </a:xfr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lnSpcReduction="10000"/>
          </a:bodyPr>
          <a:lstStyle/>
          <a:p>
            <a:r>
              <a:rPr lang="en-US" sz="7200" dirty="0">
                <a:solidFill>
                  <a:schemeClr val="bg1"/>
                </a:solidFill>
                <a:latin typeface="Algerian" panose="04020705040A02060702" pitchFamily="82" charset="0"/>
              </a:rPr>
              <a:t>Northwind Traders </a:t>
            </a:r>
          </a:p>
        </p:txBody>
      </p:sp>
      <p:sp>
        <p:nvSpPr>
          <p:cNvPr id="16" name="TextBox 15">
            <a:extLst>
              <a:ext uri="{FF2B5EF4-FFF2-40B4-BE49-F238E27FC236}">
                <a16:creationId xmlns:a16="http://schemas.microsoft.com/office/drawing/2014/main" id="{5FBF8D76-3D5A-4814-B8EF-26C8484C591A}"/>
              </a:ext>
            </a:extLst>
          </p:cNvPr>
          <p:cNvSpPr txBox="1"/>
          <p:nvPr/>
        </p:nvSpPr>
        <p:spPr>
          <a:xfrm>
            <a:off x="0" y="6858000"/>
            <a:ext cx="12192000" cy="230832"/>
          </a:xfrm>
          <a:prstGeom prst="rect">
            <a:avLst/>
          </a:prstGeom>
          <a:noFill/>
        </p:spPr>
        <p:txBody>
          <a:bodyPr wrap="square" rtlCol="0">
            <a:spAutoFit/>
          </a:bodyPr>
          <a:lstStyle/>
          <a:p>
            <a:r>
              <a:rPr lang="en-US" sz="900">
                <a:hlinkClick r:id="rId4" tooltip="https://digital.report/tsifrovoy-kazahstan-peredovyie-tehnologii-zhdut-osvoeniya/"/>
              </a:rPr>
              <a:t>This Photo</a:t>
            </a:r>
            <a:r>
              <a:rPr lang="en-US" sz="900"/>
              <a:t> by Unknown Author is licensed under </a:t>
            </a:r>
            <a:r>
              <a:rPr lang="en-US" sz="900">
                <a:hlinkClick r:id="rId5" tooltip="https://creativecommons.org/licenses/by/3.0/"/>
              </a:rPr>
              <a:t>CC BY</a:t>
            </a:r>
            <a:endParaRPr lang="en-US" sz="900"/>
          </a:p>
        </p:txBody>
      </p:sp>
      <p:sp>
        <p:nvSpPr>
          <p:cNvPr id="18" name="TextBox 17">
            <a:extLst>
              <a:ext uri="{FF2B5EF4-FFF2-40B4-BE49-F238E27FC236}">
                <a16:creationId xmlns:a16="http://schemas.microsoft.com/office/drawing/2014/main" id="{F8E22A40-E440-462E-9632-36DBCD874F0A}"/>
              </a:ext>
            </a:extLst>
          </p:cNvPr>
          <p:cNvSpPr txBox="1"/>
          <p:nvPr/>
        </p:nvSpPr>
        <p:spPr>
          <a:xfrm>
            <a:off x="0" y="7952096"/>
            <a:ext cx="12192000" cy="230832"/>
          </a:xfrm>
          <a:prstGeom prst="rect">
            <a:avLst/>
          </a:prstGeom>
          <a:noFill/>
        </p:spPr>
        <p:txBody>
          <a:bodyPr wrap="square" rtlCol="0">
            <a:spAutoFit/>
          </a:bodyPr>
          <a:lstStyle/>
          <a:p>
            <a:r>
              <a:rPr lang="en-US" sz="900">
                <a:hlinkClick r:id="rId4" tooltip="https://digital.report/tsifrovoy-kazahstan-peredovyie-tehnologii-zhdut-osvoeniya/"/>
              </a:rPr>
              <a:t>This Photo</a:t>
            </a:r>
            <a:r>
              <a:rPr lang="en-US" sz="900"/>
              <a:t> by Unknown Author is licensed under </a:t>
            </a:r>
            <a:r>
              <a:rPr lang="en-US" sz="900">
                <a:hlinkClick r:id="rId5" tooltip="https://creativecommons.org/licenses/by/3.0/"/>
              </a:rPr>
              <a:t>CC BY</a:t>
            </a:r>
            <a:endParaRPr lang="en-US" sz="900"/>
          </a:p>
        </p:txBody>
      </p:sp>
    </p:spTree>
    <p:extLst>
      <p:ext uri="{BB962C8B-B14F-4D97-AF65-F5344CB8AC3E}">
        <p14:creationId xmlns:p14="http://schemas.microsoft.com/office/powerpoint/2010/main" val="1569571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9FA679-5F85-4663-A401-88540F816DFE}"/>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sharpenSoften amount="-50000"/>
                    </a14:imgEffect>
                    <a14:imgEffect>
                      <a14:saturation sat="300000"/>
                    </a14:imgEffect>
                    <a14:imgEffect>
                      <a14:brightnessContrast bright="-4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a:ln>
            <a:solidFill>
              <a:schemeClr val="tx1"/>
            </a:solidFill>
          </a:ln>
        </p:spPr>
      </p:pic>
      <p:sp>
        <p:nvSpPr>
          <p:cNvPr id="12" name="TextBox 11">
            <a:extLst>
              <a:ext uri="{FF2B5EF4-FFF2-40B4-BE49-F238E27FC236}">
                <a16:creationId xmlns:a16="http://schemas.microsoft.com/office/drawing/2014/main" id="{039EB2DC-84E7-4E8E-B14C-B6E90D94C0C3}"/>
              </a:ext>
            </a:extLst>
          </p:cNvPr>
          <p:cNvSpPr txBox="1"/>
          <p:nvPr/>
        </p:nvSpPr>
        <p:spPr>
          <a:xfrm>
            <a:off x="122829" y="6885296"/>
            <a:ext cx="12192000" cy="230832"/>
          </a:xfrm>
          <a:prstGeom prst="rect">
            <a:avLst/>
          </a:prstGeom>
          <a:noFill/>
        </p:spPr>
        <p:txBody>
          <a:bodyPr wrap="square" rtlCol="0">
            <a:spAutoFit/>
          </a:bodyPr>
          <a:lstStyle/>
          <a:p>
            <a:r>
              <a:rPr lang="en-US" sz="900">
                <a:hlinkClick r:id="rId4" tooltip="https://digital.report/tsifrovoy-kazahstan-peredovyie-tehnologii-zhdut-osvoeniya/"/>
              </a:rPr>
              <a:t>This Photo</a:t>
            </a:r>
            <a:r>
              <a:rPr lang="en-US" sz="900"/>
              <a:t> by Unknown Author is licensed under </a:t>
            </a:r>
            <a:r>
              <a:rPr lang="en-US" sz="900">
                <a:hlinkClick r:id="rId5" tooltip="https://creativecommons.org/licenses/by/3.0/"/>
              </a:rPr>
              <a:t>CC BY</a:t>
            </a:r>
            <a:endParaRPr lang="en-US" sz="900"/>
          </a:p>
        </p:txBody>
      </p:sp>
      <p:sp>
        <p:nvSpPr>
          <p:cNvPr id="16" name="TextBox 15">
            <a:extLst>
              <a:ext uri="{FF2B5EF4-FFF2-40B4-BE49-F238E27FC236}">
                <a16:creationId xmlns:a16="http://schemas.microsoft.com/office/drawing/2014/main" id="{5FBF8D76-3D5A-4814-B8EF-26C8484C591A}"/>
              </a:ext>
            </a:extLst>
          </p:cNvPr>
          <p:cNvSpPr txBox="1"/>
          <p:nvPr/>
        </p:nvSpPr>
        <p:spPr>
          <a:xfrm>
            <a:off x="122829" y="6885296"/>
            <a:ext cx="12192000" cy="230832"/>
          </a:xfrm>
          <a:prstGeom prst="rect">
            <a:avLst/>
          </a:prstGeom>
          <a:noFill/>
        </p:spPr>
        <p:txBody>
          <a:bodyPr wrap="square" rtlCol="0">
            <a:spAutoFit/>
          </a:bodyPr>
          <a:lstStyle/>
          <a:p>
            <a:r>
              <a:rPr lang="en-US" sz="900">
                <a:hlinkClick r:id="rId4" tooltip="https://digital.report/tsifrovoy-kazahstan-peredovyie-tehnologii-zhdut-osvoeniya/"/>
              </a:rPr>
              <a:t>This Photo</a:t>
            </a:r>
            <a:r>
              <a:rPr lang="en-US" sz="900"/>
              <a:t> by Unknown Author is licensed under </a:t>
            </a:r>
            <a:r>
              <a:rPr lang="en-US" sz="900">
                <a:hlinkClick r:id="rId5" tooltip="https://creativecommons.org/licenses/by/3.0/"/>
              </a:rPr>
              <a:t>CC BY</a:t>
            </a:r>
            <a:endParaRPr lang="en-US" sz="900"/>
          </a:p>
        </p:txBody>
      </p:sp>
      <p:sp>
        <p:nvSpPr>
          <p:cNvPr id="18" name="TextBox 17">
            <a:extLst>
              <a:ext uri="{FF2B5EF4-FFF2-40B4-BE49-F238E27FC236}">
                <a16:creationId xmlns:a16="http://schemas.microsoft.com/office/drawing/2014/main" id="{F8E22A40-E440-462E-9632-36DBCD874F0A}"/>
              </a:ext>
            </a:extLst>
          </p:cNvPr>
          <p:cNvSpPr txBox="1"/>
          <p:nvPr/>
        </p:nvSpPr>
        <p:spPr>
          <a:xfrm>
            <a:off x="122829" y="7979392"/>
            <a:ext cx="12192000" cy="230832"/>
          </a:xfrm>
          <a:prstGeom prst="rect">
            <a:avLst/>
          </a:prstGeom>
          <a:noFill/>
        </p:spPr>
        <p:txBody>
          <a:bodyPr wrap="square" rtlCol="0">
            <a:spAutoFit/>
          </a:bodyPr>
          <a:lstStyle/>
          <a:p>
            <a:r>
              <a:rPr lang="en-US" sz="900">
                <a:hlinkClick r:id="rId4" tooltip="https://digital.report/tsifrovoy-kazahstan-peredovyie-tehnologii-zhdut-osvoeniya/"/>
              </a:rPr>
              <a:t>This Photo</a:t>
            </a:r>
            <a:r>
              <a:rPr lang="en-US" sz="900"/>
              <a:t> by Unknown Author is licensed under </a:t>
            </a:r>
            <a:r>
              <a:rPr lang="en-US" sz="900">
                <a:hlinkClick r:id="rId5" tooltip="https://creativecommons.org/licenses/by/3.0/"/>
              </a:rPr>
              <a:t>CC BY</a:t>
            </a:r>
            <a:endParaRPr lang="en-US" sz="900"/>
          </a:p>
        </p:txBody>
      </p:sp>
      <p:sp>
        <p:nvSpPr>
          <p:cNvPr id="13" name="Title 1">
            <a:extLst>
              <a:ext uri="{FF2B5EF4-FFF2-40B4-BE49-F238E27FC236}">
                <a16:creationId xmlns:a16="http://schemas.microsoft.com/office/drawing/2014/main" id="{2BCF6776-64FB-4BC0-AF09-0CEBDD6519B6}"/>
              </a:ext>
            </a:extLst>
          </p:cNvPr>
          <p:cNvSpPr txBox="1">
            <a:spLocks/>
          </p:cNvSpPr>
          <p:nvPr/>
        </p:nvSpPr>
        <p:spPr>
          <a:xfrm>
            <a:off x="497376" y="148103"/>
            <a:ext cx="3074504" cy="583096"/>
          </a:xfrm>
          <a:prstGeom prst="rect">
            <a:avLst/>
          </a:prstGeom>
          <a:noFill/>
          <a:ln w="6350" cap="flat" cmpd="sng" algn="ctr">
            <a:noFill/>
            <a:prstDash val="solid"/>
            <a:miter lim="800000"/>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SALES PARAMETER</a:t>
            </a:r>
          </a:p>
        </p:txBody>
      </p:sp>
      <p:sp>
        <p:nvSpPr>
          <p:cNvPr id="14" name="Rectangle: Rounded Corners 13">
            <a:extLst>
              <a:ext uri="{FF2B5EF4-FFF2-40B4-BE49-F238E27FC236}">
                <a16:creationId xmlns:a16="http://schemas.microsoft.com/office/drawing/2014/main" id="{6D56B00F-0E10-46C9-856E-04DAD23D25C4}"/>
              </a:ext>
            </a:extLst>
          </p:cNvPr>
          <p:cNvSpPr/>
          <p:nvPr/>
        </p:nvSpPr>
        <p:spPr>
          <a:xfrm>
            <a:off x="99241" y="2923370"/>
            <a:ext cx="1363578" cy="705854"/>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SALES ANALYTCS</a:t>
            </a:r>
          </a:p>
        </p:txBody>
      </p:sp>
      <p:sp>
        <p:nvSpPr>
          <p:cNvPr id="17" name="Rectangle: Rounded Corners 16">
            <a:extLst>
              <a:ext uri="{FF2B5EF4-FFF2-40B4-BE49-F238E27FC236}">
                <a16:creationId xmlns:a16="http://schemas.microsoft.com/office/drawing/2014/main" id="{3C9229BD-7C38-46F8-A408-59842F0C76AA}"/>
              </a:ext>
            </a:extLst>
          </p:cNvPr>
          <p:cNvSpPr/>
          <p:nvPr/>
        </p:nvSpPr>
        <p:spPr>
          <a:xfrm>
            <a:off x="1804498" y="2932930"/>
            <a:ext cx="1499934" cy="871933"/>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EMPLOYEES</a:t>
            </a:r>
          </a:p>
          <a:p>
            <a:pPr algn="ctr"/>
            <a:r>
              <a:rPr lang="en-US" b="1" dirty="0"/>
              <a:t>ANALYSIS </a:t>
            </a:r>
          </a:p>
        </p:txBody>
      </p:sp>
      <p:sp>
        <p:nvSpPr>
          <p:cNvPr id="19" name="Rectangle: Rounded Corners 18">
            <a:extLst>
              <a:ext uri="{FF2B5EF4-FFF2-40B4-BE49-F238E27FC236}">
                <a16:creationId xmlns:a16="http://schemas.microsoft.com/office/drawing/2014/main" id="{2F665894-5ED1-496A-934C-43E836B17FF7}"/>
              </a:ext>
            </a:extLst>
          </p:cNvPr>
          <p:cNvSpPr/>
          <p:nvPr/>
        </p:nvSpPr>
        <p:spPr>
          <a:xfrm>
            <a:off x="1748315" y="4934269"/>
            <a:ext cx="1550851" cy="871933"/>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r>
              <a:rPr lang="en-US" b="1" dirty="0"/>
              <a:t>ORDERS</a:t>
            </a:r>
          </a:p>
          <a:p>
            <a:pPr algn="ctr"/>
            <a:r>
              <a:rPr lang="en-US" b="1" dirty="0"/>
              <a:t>ANALYSIS</a:t>
            </a:r>
          </a:p>
          <a:p>
            <a:pPr algn="ctr"/>
            <a:r>
              <a:rPr lang="en-US" b="1" dirty="0"/>
              <a:t> </a:t>
            </a:r>
          </a:p>
        </p:txBody>
      </p:sp>
      <p:sp>
        <p:nvSpPr>
          <p:cNvPr id="20" name="Rectangle: Rounded Corners 19">
            <a:extLst>
              <a:ext uri="{FF2B5EF4-FFF2-40B4-BE49-F238E27FC236}">
                <a16:creationId xmlns:a16="http://schemas.microsoft.com/office/drawing/2014/main" id="{F13FB44B-C108-4EBC-82DB-10F987C3B74F}"/>
              </a:ext>
            </a:extLst>
          </p:cNvPr>
          <p:cNvSpPr/>
          <p:nvPr/>
        </p:nvSpPr>
        <p:spPr>
          <a:xfrm>
            <a:off x="3812513" y="675523"/>
            <a:ext cx="8213554" cy="1259873"/>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19050"/>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rPr>
              <a:t>It stores information about the company's customers.</a:t>
            </a:r>
          </a:p>
          <a:p>
            <a:pPr marL="342900" indent="-34290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latin typeface="Plus Jakarta Sans"/>
                <a:cs typeface="Segoe UI" panose="020B0502040204020203" pitchFamily="34" charset="0"/>
              </a:rPr>
              <a:t>It include customer demographic purchase behavior &amp; sales performance</a:t>
            </a:r>
            <a:endParaRPr lang="en-US" sz="20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endParaRPr>
          </a:p>
          <a:p>
            <a:pPr marL="342900" indent="-34290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rPr>
              <a:t>It contains customer ID, company name, contact name,</a:t>
            </a:r>
          </a:p>
          <a:p>
            <a:r>
              <a:rPr lang="en-US" sz="20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rPr>
              <a:t>      address, city, region, postal code, country, phone, and fax.</a:t>
            </a:r>
          </a:p>
        </p:txBody>
      </p:sp>
      <p:sp>
        <p:nvSpPr>
          <p:cNvPr id="21" name="Rectangle: Rounded Corners 20">
            <a:extLst>
              <a:ext uri="{FF2B5EF4-FFF2-40B4-BE49-F238E27FC236}">
                <a16:creationId xmlns:a16="http://schemas.microsoft.com/office/drawing/2014/main" id="{5710571C-7F10-4DA6-B176-4946DF99CBC6}"/>
              </a:ext>
            </a:extLst>
          </p:cNvPr>
          <p:cNvSpPr/>
          <p:nvPr/>
        </p:nvSpPr>
        <p:spPr>
          <a:xfrm>
            <a:off x="3812513" y="2823444"/>
            <a:ext cx="8277726" cy="1012179"/>
          </a:xfrm>
          <a:prstGeom prst="roundRect">
            <a:avLst/>
          </a:prstGeom>
          <a:gradFill flip="none" rotWithShape="1">
            <a:gsLst>
              <a:gs pos="0">
                <a:schemeClr val="accent3">
                  <a:lumMod val="4000"/>
                  <a:lumOff val="96000"/>
                </a:schemeClr>
              </a:gs>
              <a:gs pos="35000">
                <a:schemeClr val="accent3">
                  <a:lumMod val="0"/>
                  <a:lumOff val="100000"/>
                </a:schemeClr>
              </a:gs>
              <a:gs pos="100000">
                <a:schemeClr val="accent3">
                  <a:lumMod val="100000"/>
                </a:schemeClr>
              </a:gs>
            </a:gsLst>
            <a:path path="circle">
              <a:fillToRect l="50000" t="-80000" r="50000" b="180000"/>
            </a:path>
            <a:tileRect/>
          </a:gradFill>
          <a:ln w="190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rPr>
              <a:t>It stores information about the company's employees.</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latin typeface="Plus Jakarta Sans"/>
                <a:cs typeface="Segoe UI" panose="020B0502040204020203" pitchFamily="34" charset="0"/>
              </a:rPr>
              <a:t>It focus on Sales performance, employee demographics and profitability.</a:t>
            </a:r>
            <a:endParaRPr lang="en-US" sz="20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endParaRPr>
          </a:p>
        </p:txBody>
      </p:sp>
      <p:sp>
        <p:nvSpPr>
          <p:cNvPr id="22" name="Rectangle: Rounded Corners 21">
            <a:extLst>
              <a:ext uri="{FF2B5EF4-FFF2-40B4-BE49-F238E27FC236}">
                <a16:creationId xmlns:a16="http://schemas.microsoft.com/office/drawing/2014/main" id="{E5D74A6B-695C-4291-9ADB-954C2103AFB7}"/>
              </a:ext>
            </a:extLst>
          </p:cNvPr>
          <p:cNvSpPr/>
          <p:nvPr/>
        </p:nvSpPr>
        <p:spPr>
          <a:xfrm>
            <a:off x="3812513" y="4225460"/>
            <a:ext cx="8277726" cy="2242703"/>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19050"/>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rPr>
              <a:t>It’s provides a overview of order trends sales revenue and order fulfillment metrics.</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rPr>
              <a:t>It stores order ID, product ID, unit price, quantity, discount, customer ID, employee ID, order date, required date, shipped date, ship via, freight, ship name, ship address, ship city, ship region, ship postal code, and ship country.</a:t>
            </a:r>
          </a:p>
        </p:txBody>
      </p:sp>
      <p:cxnSp>
        <p:nvCxnSpPr>
          <p:cNvPr id="24" name="Connector: Elbow 23">
            <a:extLst>
              <a:ext uri="{FF2B5EF4-FFF2-40B4-BE49-F238E27FC236}">
                <a16:creationId xmlns:a16="http://schemas.microsoft.com/office/drawing/2014/main" id="{678ED2DF-631A-41F7-B614-A2173BEA6492}"/>
              </a:ext>
            </a:extLst>
          </p:cNvPr>
          <p:cNvCxnSpPr>
            <a:cxnSpLocks/>
            <a:stCxn id="14" idx="0"/>
          </p:cNvCxnSpPr>
          <p:nvPr/>
        </p:nvCxnSpPr>
        <p:spPr>
          <a:xfrm rot="5400000" flipH="1" flipV="1">
            <a:off x="398485" y="1514131"/>
            <a:ext cx="1791785" cy="1026694"/>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89CA8E9-34AD-413A-BA51-103086E98C7A}"/>
              </a:ext>
            </a:extLst>
          </p:cNvPr>
          <p:cNvCxnSpPr>
            <a:cxnSpLocks/>
            <a:stCxn id="14" idx="2"/>
            <a:endCxn id="19" idx="1"/>
          </p:cNvCxnSpPr>
          <p:nvPr/>
        </p:nvCxnSpPr>
        <p:spPr>
          <a:xfrm rot="16200000" flipH="1">
            <a:off x="394166" y="4016087"/>
            <a:ext cx="1741012" cy="967285"/>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ADD8B74-DF0C-4D0B-8E6E-604BA1DA0CC7}"/>
              </a:ext>
            </a:extLst>
          </p:cNvPr>
          <p:cNvSpPr/>
          <p:nvPr/>
        </p:nvSpPr>
        <p:spPr>
          <a:xfrm>
            <a:off x="1831312" y="875617"/>
            <a:ext cx="1499935" cy="871933"/>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dirty="0"/>
          </a:p>
          <a:p>
            <a:pPr algn="ctr"/>
            <a:r>
              <a:rPr lang="en-US" b="1" dirty="0"/>
              <a:t>CUSTOMERS</a:t>
            </a:r>
          </a:p>
          <a:p>
            <a:pPr algn="ctr"/>
            <a:r>
              <a:rPr lang="en-US" sz="1700" b="1" dirty="0"/>
              <a:t>ANALYSIS </a:t>
            </a:r>
          </a:p>
          <a:p>
            <a:pPr algn="ctr"/>
            <a:r>
              <a:rPr lang="en-US" sz="1700" b="1" dirty="0"/>
              <a:t> </a:t>
            </a:r>
          </a:p>
        </p:txBody>
      </p:sp>
      <p:cxnSp>
        <p:nvCxnSpPr>
          <p:cNvPr id="27" name="Straight Arrow Connector 26">
            <a:extLst>
              <a:ext uri="{FF2B5EF4-FFF2-40B4-BE49-F238E27FC236}">
                <a16:creationId xmlns:a16="http://schemas.microsoft.com/office/drawing/2014/main" id="{14C2DBE4-3D19-4FE1-877A-75D9233EF0E7}"/>
              </a:ext>
            </a:extLst>
          </p:cNvPr>
          <p:cNvCxnSpPr>
            <a:cxnSpLocks/>
          </p:cNvCxnSpPr>
          <p:nvPr/>
        </p:nvCxnSpPr>
        <p:spPr>
          <a:xfrm>
            <a:off x="3331246" y="3327916"/>
            <a:ext cx="481267" cy="726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E464145-38F1-496F-B0A8-23F3D7A8D47C}"/>
              </a:ext>
            </a:extLst>
          </p:cNvPr>
          <p:cNvCxnSpPr>
            <a:cxnSpLocks/>
            <a:stCxn id="26" idx="3"/>
          </p:cNvCxnSpPr>
          <p:nvPr/>
        </p:nvCxnSpPr>
        <p:spPr>
          <a:xfrm flipV="1">
            <a:off x="3331247" y="1305460"/>
            <a:ext cx="481266" cy="612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0674FF-5A72-478B-8AC8-9AACF317DC49}"/>
              </a:ext>
            </a:extLst>
          </p:cNvPr>
          <p:cNvCxnSpPr>
            <a:cxnSpLocks/>
          </p:cNvCxnSpPr>
          <p:nvPr/>
        </p:nvCxnSpPr>
        <p:spPr>
          <a:xfrm>
            <a:off x="3273903" y="5352569"/>
            <a:ext cx="481267" cy="726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7013E16-D039-4263-846D-D526CAA7BC58}"/>
              </a:ext>
            </a:extLst>
          </p:cNvPr>
          <p:cNvCxnSpPr>
            <a:cxnSpLocks/>
          </p:cNvCxnSpPr>
          <p:nvPr/>
        </p:nvCxnSpPr>
        <p:spPr>
          <a:xfrm>
            <a:off x="1462819" y="3330889"/>
            <a:ext cx="368493"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630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7" grpId="0" animBg="1"/>
      <p:bldP spid="19" grpId="0" animBg="1"/>
      <p:bldP spid="20" grpId="0" animBg="1"/>
      <p:bldP spid="21" grpId="0" animBg="1"/>
      <p:bldP spid="22" grpId="0" animBg="1"/>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9FA679-5F85-4663-A401-88540F816DFE}"/>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sharpenSoften amount="-50000"/>
                    </a14:imgEffect>
                    <a14:imgEffect>
                      <a14:saturation sat="300000"/>
                    </a14:imgEffect>
                    <a14:imgEffect>
                      <a14:brightnessContrast bright="-4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a:ln>
            <a:solidFill>
              <a:schemeClr val="tx1"/>
            </a:solidFill>
          </a:ln>
        </p:spPr>
      </p:pic>
      <p:sp>
        <p:nvSpPr>
          <p:cNvPr id="12" name="TextBox 11">
            <a:extLst>
              <a:ext uri="{FF2B5EF4-FFF2-40B4-BE49-F238E27FC236}">
                <a16:creationId xmlns:a16="http://schemas.microsoft.com/office/drawing/2014/main" id="{039EB2DC-84E7-4E8E-B14C-B6E90D94C0C3}"/>
              </a:ext>
            </a:extLst>
          </p:cNvPr>
          <p:cNvSpPr txBox="1"/>
          <p:nvPr/>
        </p:nvSpPr>
        <p:spPr>
          <a:xfrm>
            <a:off x="0" y="6858000"/>
            <a:ext cx="12192000" cy="230832"/>
          </a:xfrm>
          <a:prstGeom prst="rect">
            <a:avLst/>
          </a:prstGeom>
          <a:noFill/>
        </p:spPr>
        <p:txBody>
          <a:bodyPr wrap="square" rtlCol="0">
            <a:spAutoFit/>
          </a:bodyPr>
          <a:lstStyle/>
          <a:p>
            <a:r>
              <a:rPr lang="en-US" sz="900">
                <a:hlinkClick r:id="rId4" tooltip="https://digital.report/tsifrovoy-kazahstan-peredovyie-tehnologii-zhdut-osvoeniya/"/>
              </a:rPr>
              <a:t>This Photo</a:t>
            </a:r>
            <a:r>
              <a:rPr lang="en-US" sz="900"/>
              <a:t> by Unknown Author is licensed under </a:t>
            </a:r>
            <a:r>
              <a:rPr lang="en-US" sz="900">
                <a:hlinkClick r:id="rId5" tooltip="https://creativecommons.org/licenses/by/3.0/"/>
              </a:rPr>
              <a:t>CC BY</a:t>
            </a:r>
            <a:endParaRPr lang="en-US" sz="900"/>
          </a:p>
        </p:txBody>
      </p:sp>
      <p:sp>
        <p:nvSpPr>
          <p:cNvPr id="16" name="TextBox 15">
            <a:extLst>
              <a:ext uri="{FF2B5EF4-FFF2-40B4-BE49-F238E27FC236}">
                <a16:creationId xmlns:a16="http://schemas.microsoft.com/office/drawing/2014/main" id="{5FBF8D76-3D5A-4814-B8EF-26C8484C591A}"/>
              </a:ext>
            </a:extLst>
          </p:cNvPr>
          <p:cNvSpPr txBox="1"/>
          <p:nvPr/>
        </p:nvSpPr>
        <p:spPr>
          <a:xfrm>
            <a:off x="0" y="6858000"/>
            <a:ext cx="12192000" cy="230832"/>
          </a:xfrm>
          <a:prstGeom prst="rect">
            <a:avLst/>
          </a:prstGeom>
          <a:noFill/>
        </p:spPr>
        <p:txBody>
          <a:bodyPr wrap="square" rtlCol="0">
            <a:spAutoFit/>
          </a:bodyPr>
          <a:lstStyle/>
          <a:p>
            <a:r>
              <a:rPr lang="en-US" sz="900">
                <a:hlinkClick r:id="rId4" tooltip="https://digital.report/tsifrovoy-kazahstan-peredovyie-tehnologii-zhdut-osvoeniya/"/>
              </a:rPr>
              <a:t>This Photo</a:t>
            </a:r>
            <a:r>
              <a:rPr lang="en-US" sz="900"/>
              <a:t> by Unknown Author is licensed under </a:t>
            </a:r>
            <a:r>
              <a:rPr lang="en-US" sz="900">
                <a:hlinkClick r:id="rId5" tooltip="https://creativecommons.org/licenses/by/3.0/"/>
              </a:rPr>
              <a:t>CC BY</a:t>
            </a:r>
            <a:endParaRPr lang="en-US" sz="900"/>
          </a:p>
        </p:txBody>
      </p:sp>
      <p:sp>
        <p:nvSpPr>
          <p:cNvPr id="18" name="TextBox 17">
            <a:extLst>
              <a:ext uri="{FF2B5EF4-FFF2-40B4-BE49-F238E27FC236}">
                <a16:creationId xmlns:a16="http://schemas.microsoft.com/office/drawing/2014/main" id="{F8E22A40-E440-462E-9632-36DBCD874F0A}"/>
              </a:ext>
            </a:extLst>
          </p:cNvPr>
          <p:cNvSpPr txBox="1"/>
          <p:nvPr/>
        </p:nvSpPr>
        <p:spPr>
          <a:xfrm>
            <a:off x="0" y="7952096"/>
            <a:ext cx="12192000" cy="230832"/>
          </a:xfrm>
          <a:prstGeom prst="rect">
            <a:avLst/>
          </a:prstGeom>
          <a:noFill/>
        </p:spPr>
        <p:txBody>
          <a:bodyPr wrap="square" rtlCol="0">
            <a:spAutoFit/>
          </a:bodyPr>
          <a:lstStyle/>
          <a:p>
            <a:r>
              <a:rPr lang="en-US" sz="900">
                <a:hlinkClick r:id="rId4" tooltip="https://digital.report/tsifrovoy-kazahstan-peredovyie-tehnologii-zhdut-osvoeniya/"/>
              </a:rPr>
              <a:t>This Photo</a:t>
            </a:r>
            <a:r>
              <a:rPr lang="en-US" sz="900"/>
              <a:t> by Unknown Author is licensed under </a:t>
            </a:r>
            <a:r>
              <a:rPr lang="en-US" sz="900">
                <a:hlinkClick r:id="rId5" tooltip="https://creativecommons.org/licenses/by/3.0/"/>
              </a:rPr>
              <a:t>CC BY</a:t>
            </a:r>
            <a:endParaRPr lang="en-US" sz="900"/>
          </a:p>
        </p:txBody>
      </p:sp>
      <p:sp>
        <p:nvSpPr>
          <p:cNvPr id="13" name="Rectangle: Rounded Corners 12">
            <a:extLst>
              <a:ext uri="{FF2B5EF4-FFF2-40B4-BE49-F238E27FC236}">
                <a16:creationId xmlns:a16="http://schemas.microsoft.com/office/drawing/2014/main" id="{09BBADB7-E46A-4F13-82D1-27AD0EFB9605}"/>
              </a:ext>
            </a:extLst>
          </p:cNvPr>
          <p:cNvSpPr/>
          <p:nvPr/>
        </p:nvSpPr>
        <p:spPr>
          <a:xfrm>
            <a:off x="1876923" y="475573"/>
            <a:ext cx="1483894" cy="918653"/>
          </a:xfrm>
          <a:prstGeom prst="round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PRODUCTS </a:t>
            </a:r>
          </a:p>
          <a:p>
            <a:pPr algn="ctr"/>
            <a:r>
              <a:rPr lang="en-US" sz="1800" b="1" dirty="0"/>
              <a:t>ANALYSIS</a:t>
            </a:r>
            <a:endParaRPr lang="en-US" dirty="0"/>
          </a:p>
        </p:txBody>
      </p:sp>
      <p:sp>
        <p:nvSpPr>
          <p:cNvPr id="14" name="Rectangle: Rounded Corners 13">
            <a:extLst>
              <a:ext uri="{FF2B5EF4-FFF2-40B4-BE49-F238E27FC236}">
                <a16:creationId xmlns:a16="http://schemas.microsoft.com/office/drawing/2014/main" id="{A4C3C615-3875-4D20-AD93-367466B761F0}"/>
              </a:ext>
            </a:extLst>
          </p:cNvPr>
          <p:cNvSpPr/>
          <p:nvPr/>
        </p:nvSpPr>
        <p:spPr>
          <a:xfrm>
            <a:off x="3842083" y="219102"/>
            <a:ext cx="8173453" cy="1441923"/>
          </a:xfrm>
          <a:prstGeom prst="roundRect">
            <a:avLst/>
          </a:prstGeom>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20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endParaRP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rPr>
              <a:t>It showcase insight into product sales, popularity and profitability.</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rPr>
              <a:t>It includes fields for product ID, product name, supplier ID, category ID, quantity per unit, unit price, units in stock, units on order, reorder level, and whether the product is discontinued.</a:t>
            </a:r>
            <a:endParaRPr lang="en-US"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2000" dirty="0">
              <a:ln w="0"/>
              <a:solidFill>
                <a:schemeClr val="tx1"/>
              </a:solidFill>
              <a:effectLst>
                <a:outerShdw blurRad="38100" dist="19050" dir="2700000" algn="tl" rotWithShape="0">
                  <a:schemeClr val="dk1">
                    <a:alpha val="40000"/>
                  </a:schemeClr>
                </a:outerShdw>
              </a:effectLst>
            </a:endParaRPr>
          </a:p>
        </p:txBody>
      </p:sp>
      <p:sp>
        <p:nvSpPr>
          <p:cNvPr id="17" name="Rectangle: Rounded Corners 16">
            <a:extLst>
              <a:ext uri="{FF2B5EF4-FFF2-40B4-BE49-F238E27FC236}">
                <a16:creationId xmlns:a16="http://schemas.microsoft.com/office/drawing/2014/main" id="{BE2A56AF-D370-45AC-A06A-2887CB85D29D}"/>
              </a:ext>
            </a:extLst>
          </p:cNvPr>
          <p:cNvSpPr/>
          <p:nvPr/>
        </p:nvSpPr>
        <p:spPr>
          <a:xfrm>
            <a:off x="152399" y="3043697"/>
            <a:ext cx="1363578" cy="705854"/>
          </a:xfrm>
          <a:prstGeom prst="round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SALES ANALYTCS</a:t>
            </a:r>
          </a:p>
        </p:txBody>
      </p:sp>
      <p:sp>
        <p:nvSpPr>
          <p:cNvPr id="19" name="Rectangle: Rounded Corners 18">
            <a:extLst>
              <a:ext uri="{FF2B5EF4-FFF2-40B4-BE49-F238E27FC236}">
                <a16:creationId xmlns:a16="http://schemas.microsoft.com/office/drawing/2014/main" id="{6B9CB7DA-B24F-48AE-941C-81B36556E019}"/>
              </a:ext>
            </a:extLst>
          </p:cNvPr>
          <p:cNvSpPr/>
          <p:nvPr/>
        </p:nvSpPr>
        <p:spPr>
          <a:xfrm>
            <a:off x="1860884" y="2348269"/>
            <a:ext cx="1483894" cy="918653"/>
          </a:xfrm>
          <a:prstGeom prst="round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SUPPLIERS </a:t>
            </a:r>
          </a:p>
          <a:p>
            <a:pPr algn="ctr"/>
            <a:r>
              <a:rPr lang="en-US" sz="1800" b="1" dirty="0"/>
              <a:t>ANALYSIS</a:t>
            </a:r>
            <a:endParaRPr lang="en-US" dirty="0"/>
          </a:p>
        </p:txBody>
      </p:sp>
      <p:sp>
        <p:nvSpPr>
          <p:cNvPr id="20" name="Rectangle: Rounded Corners 19">
            <a:extLst>
              <a:ext uri="{FF2B5EF4-FFF2-40B4-BE49-F238E27FC236}">
                <a16:creationId xmlns:a16="http://schemas.microsoft.com/office/drawing/2014/main" id="{07D71978-D504-43B0-AB19-D59A7DB4CDC1}"/>
              </a:ext>
            </a:extLst>
          </p:cNvPr>
          <p:cNvSpPr/>
          <p:nvPr/>
        </p:nvSpPr>
        <p:spPr>
          <a:xfrm>
            <a:off x="1800555" y="3889030"/>
            <a:ext cx="1483894" cy="918654"/>
          </a:xfrm>
          <a:prstGeom prst="round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SHIPPERS </a:t>
            </a:r>
            <a:r>
              <a:rPr lang="en-US" sz="1800" b="1" dirty="0"/>
              <a:t>ANALYSIS</a:t>
            </a:r>
            <a:endParaRPr lang="en-US" dirty="0"/>
          </a:p>
        </p:txBody>
      </p:sp>
      <p:sp>
        <p:nvSpPr>
          <p:cNvPr id="21" name="Rectangle: Rounded Corners 20">
            <a:extLst>
              <a:ext uri="{FF2B5EF4-FFF2-40B4-BE49-F238E27FC236}">
                <a16:creationId xmlns:a16="http://schemas.microsoft.com/office/drawing/2014/main" id="{0A6AEBFA-4E7A-45BD-B054-85CAAAFCA5D2}"/>
              </a:ext>
            </a:extLst>
          </p:cNvPr>
          <p:cNvSpPr/>
          <p:nvPr/>
        </p:nvSpPr>
        <p:spPr>
          <a:xfrm>
            <a:off x="1788696" y="5604976"/>
            <a:ext cx="1483894" cy="918654"/>
          </a:xfrm>
          <a:prstGeom prst="round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CATEGORIES</a:t>
            </a:r>
          </a:p>
          <a:p>
            <a:pPr algn="ctr"/>
            <a:r>
              <a:rPr lang="en-US" sz="1800" b="1" dirty="0"/>
              <a:t>ANALYSIS</a:t>
            </a:r>
            <a:r>
              <a:rPr lang="en-US" b="1" dirty="0"/>
              <a:t> </a:t>
            </a:r>
            <a:endParaRPr lang="en-US" dirty="0"/>
          </a:p>
        </p:txBody>
      </p:sp>
      <p:sp>
        <p:nvSpPr>
          <p:cNvPr id="22" name="Rectangle: Rounded Corners 21">
            <a:extLst>
              <a:ext uri="{FF2B5EF4-FFF2-40B4-BE49-F238E27FC236}">
                <a16:creationId xmlns:a16="http://schemas.microsoft.com/office/drawing/2014/main" id="{FDD59BD1-EDD0-4A13-AA0B-17D2536B3FF0}"/>
              </a:ext>
            </a:extLst>
          </p:cNvPr>
          <p:cNvSpPr/>
          <p:nvPr/>
        </p:nvSpPr>
        <p:spPr>
          <a:xfrm>
            <a:off x="3842084" y="1952808"/>
            <a:ext cx="8173453" cy="1588902"/>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rPr>
              <a:t>It provides the valuable information company's suppliers, performance</a:t>
            </a:r>
          </a:p>
          <a:p>
            <a:r>
              <a:rPr lang="en-US" sz="20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rPr>
              <a:t>       Delivery reliability and product quality.</a:t>
            </a:r>
          </a:p>
          <a:p>
            <a:pPr marL="342900" indent="-34290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rPr>
              <a:t>It includes fields for supplier ID, company name, contact name, contact title, address, city, region, postal code, country, phone, fax, and home page.</a:t>
            </a:r>
            <a:endParaRPr lang="en-US"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34A46BB5-3616-47DD-9341-098F4A9AFD42}"/>
              </a:ext>
            </a:extLst>
          </p:cNvPr>
          <p:cNvSpPr/>
          <p:nvPr/>
        </p:nvSpPr>
        <p:spPr>
          <a:xfrm>
            <a:off x="3842083" y="3889030"/>
            <a:ext cx="8173454" cy="1224888"/>
          </a:xfrm>
          <a:prstGeom prst="roundRect">
            <a:avLst/>
          </a:prstGeom>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1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1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It offer insight  into shipping efficiency, delivery time and overall logistics performance.</a:t>
            </a:r>
            <a:endParaRPr lang="en-US"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endParaRPr>
          </a:p>
          <a:p>
            <a:pPr marL="342900" indent="-342900">
              <a:buFont typeface="Arial" panose="020B0604020202020204" pitchFamily="34" charset="0"/>
              <a:buChar char="•"/>
            </a:pPr>
            <a:r>
              <a:rPr lang="en-US" sz="21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rPr>
              <a:t>It includes fields for shipper ID, company name, and phone.</a:t>
            </a:r>
            <a:endParaRPr lang="en-US" sz="21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1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DF88C53A-0558-438F-8476-11D278B4BA4F}"/>
              </a:ext>
            </a:extLst>
          </p:cNvPr>
          <p:cNvSpPr/>
          <p:nvPr/>
        </p:nvSpPr>
        <p:spPr>
          <a:xfrm>
            <a:off x="3842083" y="5604976"/>
            <a:ext cx="8173454" cy="1110486"/>
          </a:xfrm>
          <a:prstGeom prst="roundRect">
            <a:avLst/>
          </a:prstGeom>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15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endParaRPr>
          </a:p>
          <a:p>
            <a:pPr marL="342900" indent="-342900">
              <a:buFont typeface="Arial" panose="020B0604020202020204" pitchFamily="34" charset="0"/>
              <a:buChar char="•"/>
            </a:pPr>
            <a:r>
              <a:rPr lang="en-US" sz="21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rPr>
              <a:t>It stores information about the product categories.</a:t>
            </a:r>
          </a:p>
          <a:p>
            <a:pPr marL="342900" indent="-342900">
              <a:buFont typeface="Arial" panose="020B0604020202020204" pitchFamily="34" charset="0"/>
              <a:buChar char="•"/>
            </a:pPr>
            <a:r>
              <a:rPr lang="en-US" sz="2100" dirty="0">
                <a:ln w="0"/>
                <a:solidFill>
                  <a:schemeClr val="tx1"/>
                </a:solidFill>
                <a:effectLst>
                  <a:outerShdw blurRad="38100" dist="19050" dir="2700000" algn="tl" rotWithShape="0">
                    <a:schemeClr val="dk1">
                      <a:alpha val="40000"/>
                    </a:schemeClr>
                  </a:outerShdw>
                </a:effectLst>
                <a:latin typeface="Plus Jakarta Sans"/>
                <a:ea typeface="Times New Roman" panose="02020603050405020304" pitchFamily="18" charset="0"/>
                <a:cs typeface="Segoe UI" panose="020B0502040204020203" pitchFamily="34" charset="0"/>
              </a:rPr>
              <a:t> It includes fields for category ID, category name, and description.</a:t>
            </a:r>
            <a:endParaRPr lang="en-US" sz="21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ln w="0"/>
              <a:solidFill>
                <a:schemeClr val="tx1"/>
              </a:solidFill>
              <a:effectLst>
                <a:outerShdw blurRad="38100" dist="19050" dir="2700000" algn="tl" rotWithShape="0">
                  <a:schemeClr val="dk1">
                    <a:alpha val="40000"/>
                  </a:schemeClr>
                </a:outerShdw>
              </a:effectLst>
            </a:endParaRPr>
          </a:p>
        </p:txBody>
      </p:sp>
      <p:cxnSp>
        <p:nvCxnSpPr>
          <p:cNvPr id="26" name="Connector: Elbow 25">
            <a:extLst>
              <a:ext uri="{FF2B5EF4-FFF2-40B4-BE49-F238E27FC236}">
                <a16:creationId xmlns:a16="http://schemas.microsoft.com/office/drawing/2014/main" id="{50D40C1F-5760-416F-9868-912778EC4235}"/>
              </a:ext>
            </a:extLst>
          </p:cNvPr>
          <p:cNvCxnSpPr>
            <a:cxnSpLocks/>
            <a:stCxn id="17" idx="2"/>
          </p:cNvCxnSpPr>
          <p:nvPr/>
        </p:nvCxnSpPr>
        <p:spPr>
          <a:xfrm rot="16200000" flipH="1">
            <a:off x="1002292" y="3581447"/>
            <a:ext cx="607490" cy="943698"/>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97A762B6-6870-4374-AB5F-DB317C3033DF}"/>
              </a:ext>
            </a:extLst>
          </p:cNvPr>
          <p:cNvCxnSpPr>
            <a:cxnSpLocks/>
          </p:cNvCxnSpPr>
          <p:nvPr/>
        </p:nvCxnSpPr>
        <p:spPr>
          <a:xfrm rot="5400000" flipH="1" flipV="1">
            <a:off x="1184991" y="2424217"/>
            <a:ext cx="325091" cy="1026694"/>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62E0DFB-0CDB-4A30-8D26-CC0E7216FEC4}"/>
              </a:ext>
            </a:extLst>
          </p:cNvPr>
          <p:cNvCxnSpPr>
            <a:cxnSpLocks/>
          </p:cNvCxnSpPr>
          <p:nvPr/>
        </p:nvCxnSpPr>
        <p:spPr>
          <a:xfrm rot="16200000" flipH="1">
            <a:off x="159765" y="4400609"/>
            <a:ext cx="2292542" cy="943696"/>
          </a:xfrm>
          <a:prstGeom prst="bentConnector3">
            <a:avLst>
              <a:gd name="adj1" fmla="val 99555"/>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9DDB368-E427-48DC-936E-F500297A862B}"/>
              </a:ext>
            </a:extLst>
          </p:cNvPr>
          <p:cNvCxnSpPr>
            <a:cxnSpLocks/>
          </p:cNvCxnSpPr>
          <p:nvPr/>
        </p:nvCxnSpPr>
        <p:spPr>
          <a:xfrm>
            <a:off x="3360817" y="2761631"/>
            <a:ext cx="481267" cy="726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0F1EC2D-7144-4B6F-B474-19C4134C647B}"/>
              </a:ext>
            </a:extLst>
          </p:cNvPr>
          <p:cNvCxnSpPr>
            <a:cxnSpLocks/>
          </p:cNvCxnSpPr>
          <p:nvPr/>
        </p:nvCxnSpPr>
        <p:spPr>
          <a:xfrm flipV="1">
            <a:off x="3360817" y="865248"/>
            <a:ext cx="481267" cy="612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16B709-7E91-45F9-BEEA-62942A990DE8}"/>
              </a:ext>
            </a:extLst>
          </p:cNvPr>
          <p:cNvCxnSpPr>
            <a:cxnSpLocks/>
          </p:cNvCxnSpPr>
          <p:nvPr/>
        </p:nvCxnSpPr>
        <p:spPr>
          <a:xfrm>
            <a:off x="3284449" y="6042093"/>
            <a:ext cx="557635"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A073D4E-718E-4E30-9918-244A50EEE5CF}"/>
              </a:ext>
            </a:extLst>
          </p:cNvPr>
          <p:cNvCxnSpPr>
            <a:cxnSpLocks/>
            <a:stCxn id="20" idx="3"/>
          </p:cNvCxnSpPr>
          <p:nvPr/>
        </p:nvCxnSpPr>
        <p:spPr>
          <a:xfrm>
            <a:off x="3284449" y="4348357"/>
            <a:ext cx="557634" cy="2208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012D57C1-5FDC-4AEA-8398-5E186092EDD5}"/>
              </a:ext>
            </a:extLst>
          </p:cNvPr>
          <p:cNvCxnSpPr>
            <a:cxnSpLocks/>
            <a:endCxn id="13" idx="1"/>
          </p:cNvCxnSpPr>
          <p:nvPr/>
        </p:nvCxnSpPr>
        <p:spPr>
          <a:xfrm rot="5400000" flipH="1" flipV="1">
            <a:off x="301157" y="1467932"/>
            <a:ext cx="2108797" cy="1042735"/>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306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19" grpId="0" animBg="1"/>
      <p:bldP spid="20" grpId="0" animBg="1"/>
      <p:bldP spid="21" grpId="0" animBg="1"/>
      <p:bldP spid="22"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5F3E09A-53A7-4FCC-A5EA-15FA0D7B0629}"/>
              </a:ext>
            </a:extLst>
          </p:cNvPr>
          <p:cNvGraphicFramePr/>
          <p:nvPr>
            <p:extLst>
              <p:ext uri="{D42A27DB-BD31-4B8C-83A1-F6EECF244321}">
                <p14:modId xmlns:p14="http://schemas.microsoft.com/office/powerpoint/2010/main" val="1159999758"/>
              </p:ext>
            </p:extLst>
          </p:nvPr>
        </p:nvGraphicFramePr>
        <p:xfrm>
          <a:off x="265043" y="768625"/>
          <a:ext cx="11648661" cy="5844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3B158D1D-AC36-4A0F-BFD0-442122D662CA}"/>
              </a:ext>
            </a:extLst>
          </p:cNvPr>
          <p:cNvPicPr>
            <a:picLocks noChangeAspect="1"/>
          </p:cNvPicPr>
          <p:nvPr/>
        </p:nvPicPr>
        <p:blipFill>
          <a:blip r:embed="rId7">
            <a:alphaModFix/>
            <a:extLst>
              <a:ext uri="{BEBA8EAE-BF5A-486C-A8C5-ECC9F3942E4B}">
                <a14:imgProps xmlns:a14="http://schemas.microsoft.com/office/drawing/2010/main">
                  <a14:imgLayer r:embed="rId8">
                    <a14:imgEffect>
                      <a14:sharpenSoften amount="-50000"/>
                    </a14:imgEffect>
                    <a14:imgEffect>
                      <a14:saturation sat="300000"/>
                    </a14:imgEffect>
                    <a14:imgEffect>
                      <a14:brightnessContrast bright="-4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0" y="469"/>
            <a:ext cx="12192000" cy="6858000"/>
          </a:xfrm>
          <a:prstGeom prst="rect">
            <a:avLst/>
          </a:prstGeom>
          <a:ln>
            <a:solidFill>
              <a:schemeClr val="tx1"/>
            </a:solidFill>
          </a:ln>
        </p:spPr>
      </p:pic>
      <p:grpSp>
        <p:nvGrpSpPr>
          <p:cNvPr id="9" name="Group 8">
            <a:extLst>
              <a:ext uri="{FF2B5EF4-FFF2-40B4-BE49-F238E27FC236}">
                <a16:creationId xmlns:a16="http://schemas.microsoft.com/office/drawing/2014/main" id="{9854D3F1-269C-4D37-AB27-B5188BD6307D}"/>
              </a:ext>
            </a:extLst>
          </p:cNvPr>
          <p:cNvGrpSpPr/>
          <p:nvPr/>
        </p:nvGrpSpPr>
        <p:grpSpPr>
          <a:xfrm>
            <a:off x="299659" y="1308075"/>
            <a:ext cx="11645839" cy="1258625"/>
            <a:chOff x="-59606" y="-3605651"/>
            <a:chExt cx="11673407" cy="11091494"/>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scene3d>
            <a:camera prst="orthographicFront"/>
            <a:lightRig rig="flat" dir="t"/>
          </a:scene3d>
        </p:grpSpPr>
        <p:sp>
          <p:nvSpPr>
            <p:cNvPr id="27" name="Rectangle: Rounded Corners 26">
              <a:extLst>
                <a:ext uri="{FF2B5EF4-FFF2-40B4-BE49-F238E27FC236}">
                  <a16:creationId xmlns:a16="http://schemas.microsoft.com/office/drawing/2014/main" id="{5B1FDCCC-7E14-4951-961D-2AFBF0933EE8}"/>
                </a:ext>
              </a:extLst>
            </p:cNvPr>
            <p:cNvSpPr/>
            <p:nvPr/>
          </p:nvSpPr>
          <p:spPr>
            <a:xfrm>
              <a:off x="-59606" y="-3605651"/>
              <a:ext cx="11673407" cy="11091494"/>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dirty="0"/>
            </a:p>
          </p:txBody>
        </p:sp>
        <p:sp>
          <p:nvSpPr>
            <p:cNvPr id="28" name="Rectangle: Rounded Corners 4">
              <a:extLst>
                <a:ext uri="{FF2B5EF4-FFF2-40B4-BE49-F238E27FC236}">
                  <a16:creationId xmlns:a16="http://schemas.microsoft.com/office/drawing/2014/main" id="{02E68AC0-DB17-4288-BED6-CFE3BABD84EB}"/>
                </a:ext>
              </a:extLst>
            </p:cNvPr>
            <p:cNvSpPr txBox="1"/>
            <p:nvPr/>
          </p:nvSpPr>
          <p:spPr>
            <a:xfrm>
              <a:off x="1066611" y="-1850364"/>
              <a:ext cx="10528607" cy="764393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defTabSz="2222500">
                <a:lnSpc>
                  <a:spcPct val="90000"/>
                </a:lnSpc>
                <a:spcBef>
                  <a:spcPct val="0"/>
                </a:spcBef>
                <a:spcAft>
                  <a:spcPct val="35000"/>
                </a:spcAft>
              </a:pPr>
              <a:r>
                <a:rPr lang="en-US" sz="2200" b="1" dirty="0">
                  <a:solidFill>
                    <a:schemeClr val="accent2">
                      <a:lumMod val="20000"/>
                      <a:lumOff val="80000"/>
                    </a:schemeClr>
                  </a:solidFill>
                </a:rPr>
                <a:t>OBJECTIVES: </a:t>
              </a:r>
              <a:r>
                <a:rPr lang="en-US" sz="2000" dirty="0">
                  <a:solidFill>
                    <a:schemeClr val="accent2">
                      <a:lumMod val="20000"/>
                      <a:lumOff val="80000"/>
                    </a:schemeClr>
                  </a:solidFill>
                </a:rPr>
                <a:t>The objectives of this project is to create a comprehensive Power BI dashboard utilizing the sales Database. The dashboard aims to provide valuable insight into the company sales performance, product’s, orders, profit enabling data driven decision making and strategic planning</a:t>
              </a:r>
              <a:endParaRPr lang="en-US" sz="2200" b="1" dirty="0">
                <a:solidFill>
                  <a:schemeClr val="accent2">
                    <a:lumMod val="20000"/>
                    <a:lumOff val="80000"/>
                  </a:schemeClr>
                </a:solidFill>
              </a:endParaRPr>
            </a:p>
          </p:txBody>
        </p:sp>
      </p:grpSp>
      <p:sp>
        <p:nvSpPr>
          <p:cNvPr id="10" name="Rectangle: Rounded Corners 9">
            <a:extLst>
              <a:ext uri="{FF2B5EF4-FFF2-40B4-BE49-F238E27FC236}">
                <a16:creationId xmlns:a16="http://schemas.microsoft.com/office/drawing/2014/main" id="{05541ED7-FEE6-4F7A-B23F-EFC1A0D96788}"/>
              </a:ext>
            </a:extLst>
          </p:cNvPr>
          <p:cNvSpPr/>
          <p:nvPr/>
        </p:nvSpPr>
        <p:spPr>
          <a:xfrm>
            <a:off x="453431" y="1514596"/>
            <a:ext cx="1027467" cy="865216"/>
          </a:xfrm>
          <a:prstGeom prst="roundRect">
            <a:avLst>
              <a:gd name="adj" fmla="val 10000"/>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grpSp>
        <p:nvGrpSpPr>
          <p:cNvPr id="11" name="Group 10">
            <a:extLst>
              <a:ext uri="{FF2B5EF4-FFF2-40B4-BE49-F238E27FC236}">
                <a16:creationId xmlns:a16="http://schemas.microsoft.com/office/drawing/2014/main" id="{5A71B9F2-C8C7-4A65-A8EF-5667E5842C4D}"/>
              </a:ext>
            </a:extLst>
          </p:cNvPr>
          <p:cNvGrpSpPr/>
          <p:nvPr/>
        </p:nvGrpSpPr>
        <p:grpSpPr>
          <a:xfrm>
            <a:off x="265042" y="3106150"/>
            <a:ext cx="11645838" cy="1249984"/>
            <a:chOff x="-26153" y="1189673"/>
            <a:chExt cx="11674814" cy="7723609"/>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scene3d>
            <a:camera prst="orthographicFront"/>
            <a:lightRig rig="flat" dir="t"/>
          </a:scene3d>
        </p:grpSpPr>
        <p:sp>
          <p:nvSpPr>
            <p:cNvPr id="25" name="Rectangle: Rounded Corners 24">
              <a:extLst>
                <a:ext uri="{FF2B5EF4-FFF2-40B4-BE49-F238E27FC236}">
                  <a16:creationId xmlns:a16="http://schemas.microsoft.com/office/drawing/2014/main" id="{207A77D9-4595-49BB-AB5E-330265BCBCA8}"/>
                </a:ext>
              </a:extLst>
            </p:cNvPr>
            <p:cNvSpPr/>
            <p:nvPr/>
          </p:nvSpPr>
          <p:spPr>
            <a:xfrm>
              <a:off x="-26153" y="1189673"/>
              <a:ext cx="11674814" cy="7723609"/>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6" name="Rectangle: Rounded Corners 7">
              <a:extLst>
                <a:ext uri="{FF2B5EF4-FFF2-40B4-BE49-F238E27FC236}">
                  <a16:creationId xmlns:a16="http://schemas.microsoft.com/office/drawing/2014/main" id="{4B255A47-DA78-4E8E-96B6-628521C68682}"/>
                </a:ext>
              </a:extLst>
            </p:cNvPr>
            <p:cNvSpPr txBox="1"/>
            <p:nvPr/>
          </p:nvSpPr>
          <p:spPr>
            <a:xfrm>
              <a:off x="1146628" y="2061025"/>
              <a:ext cx="10323104" cy="6088673"/>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defTabSz="2222500">
                <a:lnSpc>
                  <a:spcPct val="90000"/>
                </a:lnSpc>
                <a:spcBef>
                  <a:spcPct val="0"/>
                </a:spcBef>
                <a:spcAft>
                  <a:spcPct val="35000"/>
                </a:spcAft>
              </a:pPr>
              <a:r>
                <a:rPr lang="en-US" sz="2200" b="1" dirty="0">
                  <a:solidFill>
                    <a:schemeClr val="accent2">
                      <a:lumMod val="20000"/>
                      <a:lumOff val="80000"/>
                    </a:schemeClr>
                  </a:solidFill>
                </a:rPr>
                <a:t>ANALYSIS SCOPE: </a:t>
              </a:r>
              <a:r>
                <a:rPr lang="en-US" sz="2000" dirty="0">
                  <a:solidFill>
                    <a:schemeClr val="accent2">
                      <a:lumMod val="20000"/>
                      <a:lumOff val="80000"/>
                    </a:schemeClr>
                  </a:solidFill>
                </a:rPr>
                <a:t>The analysis will focus on various aspects of the sales growth, marketing, promotions, food quality, customer segmentation, behavior analysis, supply chain, food safety and compliance of the customers</a:t>
              </a:r>
              <a:endParaRPr lang="en-US" sz="2200" b="1" dirty="0">
                <a:solidFill>
                  <a:schemeClr val="accent2">
                    <a:lumMod val="20000"/>
                    <a:lumOff val="80000"/>
                  </a:schemeClr>
                </a:solidFill>
              </a:endParaRPr>
            </a:p>
          </p:txBody>
        </p:sp>
      </p:grpSp>
      <p:sp>
        <p:nvSpPr>
          <p:cNvPr id="12" name="Rectangle: Rounded Corners 11">
            <a:extLst>
              <a:ext uri="{FF2B5EF4-FFF2-40B4-BE49-F238E27FC236}">
                <a16:creationId xmlns:a16="http://schemas.microsoft.com/office/drawing/2014/main" id="{81B4D5D4-AB58-4A71-B9FA-94C8BAE1CE1E}"/>
              </a:ext>
            </a:extLst>
          </p:cNvPr>
          <p:cNvSpPr/>
          <p:nvPr/>
        </p:nvSpPr>
        <p:spPr>
          <a:xfrm>
            <a:off x="459605" y="3289120"/>
            <a:ext cx="1021293" cy="865216"/>
          </a:xfrm>
          <a:prstGeom prst="roundRect">
            <a:avLst>
              <a:gd name="adj" fmla="val 10000"/>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grpSp>
        <p:nvGrpSpPr>
          <p:cNvPr id="13" name="Group 12">
            <a:extLst>
              <a:ext uri="{FF2B5EF4-FFF2-40B4-BE49-F238E27FC236}">
                <a16:creationId xmlns:a16="http://schemas.microsoft.com/office/drawing/2014/main" id="{BD184C38-7C23-438B-8282-DA84F8D14816}"/>
              </a:ext>
            </a:extLst>
          </p:cNvPr>
          <p:cNvGrpSpPr/>
          <p:nvPr/>
        </p:nvGrpSpPr>
        <p:grpSpPr>
          <a:xfrm>
            <a:off x="262219" y="5087617"/>
            <a:ext cx="11648661" cy="1339504"/>
            <a:chOff x="0" y="2379346"/>
            <a:chExt cx="11648661" cy="1081521"/>
          </a:xfrm>
          <a:scene3d>
            <a:camera prst="orthographicFront"/>
            <a:lightRig rig="flat" dir="t"/>
          </a:scene3d>
        </p:grpSpPr>
        <p:sp>
          <p:nvSpPr>
            <p:cNvPr id="23" name="Rectangle: Rounded Corners 22">
              <a:extLst>
                <a:ext uri="{FF2B5EF4-FFF2-40B4-BE49-F238E27FC236}">
                  <a16:creationId xmlns:a16="http://schemas.microsoft.com/office/drawing/2014/main" id="{F1C92FF0-A0A7-4A96-BB13-21170164337E}"/>
                </a:ext>
              </a:extLst>
            </p:cNvPr>
            <p:cNvSpPr/>
            <p:nvPr/>
          </p:nvSpPr>
          <p:spPr>
            <a:xfrm>
              <a:off x="0" y="2379346"/>
              <a:ext cx="11648661" cy="1081521"/>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4" name="Rectangle: Rounded Corners 10">
              <a:extLst>
                <a:ext uri="{FF2B5EF4-FFF2-40B4-BE49-F238E27FC236}">
                  <a16:creationId xmlns:a16="http://schemas.microsoft.com/office/drawing/2014/main" id="{2B9995F9-0B9A-4935-A10B-39E297253EEF}"/>
                </a:ext>
              </a:extLst>
            </p:cNvPr>
            <p:cNvSpPr txBox="1"/>
            <p:nvPr/>
          </p:nvSpPr>
          <p:spPr>
            <a:xfrm>
              <a:off x="2437884" y="2379346"/>
              <a:ext cx="9210776" cy="108152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endParaRPr lang="en-US" sz="5000" kern="1200" dirty="0"/>
            </a:p>
          </p:txBody>
        </p:sp>
      </p:grpSp>
      <p:sp>
        <p:nvSpPr>
          <p:cNvPr id="14" name="Rectangle: Rounded Corners 13">
            <a:extLst>
              <a:ext uri="{FF2B5EF4-FFF2-40B4-BE49-F238E27FC236}">
                <a16:creationId xmlns:a16="http://schemas.microsoft.com/office/drawing/2014/main" id="{48BCD4A9-43C3-41F5-B667-5E9E020BE71F}"/>
              </a:ext>
            </a:extLst>
          </p:cNvPr>
          <p:cNvSpPr/>
          <p:nvPr/>
        </p:nvSpPr>
        <p:spPr>
          <a:xfrm>
            <a:off x="415199" y="5317906"/>
            <a:ext cx="1008016" cy="865216"/>
          </a:xfrm>
          <a:prstGeom prst="roundRect">
            <a:avLst>
              <a:gd name="adj" fmla="val 10000"/>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
        <p:nvSpPr>
          <p:cNvPr id="32" name="TextBox 31">
            <a:extLst>
              <a:ext uri="{FF2B5EF4-FFF2-40B4-BE49-F238E27FC236}">
                <a16:creationId xmlns:a16="http://schemas.microsoft.com/office/drawing/2014/main" id="{14D2B8A7-46A7-4144-919E-DF65B9CF8474}"/>
              </a:ext>
            </a:extLst>
          </p:cNvPr>
          <p:cNvSpPr txBox="1"/>
          <p:nvPr/>
        </p:nvSpPr>
        <p:spPr>
          <a:xfrm>
            <a:off x="1573371" y="5186719"/>
            <a:ext cx="10203430" cy="104644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txBody>
          <a:bodyPr wrap="square">
            <a:spAutoFit/>
          </a:bodyPr>
          <a:lstStyle/>
          <a:p>
            <a:r>
              <a:rPr lang="en-US" sz="2200" b="1" dirty="0">
                <a:solidFill>
                  <a:schemeClr val="accent2">
                    <a:lumMod val="20000"/>
                    <a:lumOff val="80000"/>
                  </a:schemeClr>
                </a:solidFill>
              </a:rPr>
              <a:t>GOAL: </a:t>
            </a:r>
            <a:r>
              <a:rPr lang="en-US" sz="2000" dirty="0">
                <a:solidFill>
                  <a:schemeClr val="bg1"/>
                </a:solidFill>
              </a:rPr>
              <a:t>The primary goal of this Power BI dashboard is to offer a holistic view of the publishing company's operations.</a:t>
            </a:r>
            <a:r>
              <a:rPr lang="en-US" sz="2000" dirty="0"/>
              <a:t> </a:t>
            </a:r>
            <a:r>
              <a:rPr lang="en-US" sz="2000" dirty="0">
                <a:solidFill>
                  <a:schemeClr val="bg1"/>
                </a:solidFill>
              </a:rPr>
              <a:t>It will provide actionable insights to optimize food sales.</a:t>
            </a:r>
            <a:r>
              <a:rPr lang="en-US" sz="2000" dirty="0"/>
              <a:t> </a:t>
            </a:r>
            <a:r>
              <a:rPr lang="en-US" sz="2000" dirty="0">
                <a:solidFill>
                  <a:schemeClr val="bg1"/>
                </a:solidFill>
              </a:rPr>
              <a:t>Improve sales distribution strategies, and identify opportunities for growth and efficiency</a:t>
            </a:r>
          </a:p>
        </p:txBody>
      </p:sp>
      <p:sp>
        <p:nvSpPr>
          <p:cNvPr id="33" name="TextBox 32">
            <a:extLst>
              <a:ext uri="{FF2B5EF4-FFF2-40B4-BE49-F238E27FC236}">
                <a16:creationId xmlns:a16="http://schemas.microsoft.com/office/drawing/2014/main" id="{9D50390D-F44E-4DF2-A32F-04BE1CAE67A8}"/>
              </a:ext>
            </a:extLst>
          </p:cNvPr>
          <p:cNvSpPr txBox="1"/>
          <p:nvPr/>
        </p:nvSpPr>
        <p:spPr>
          <a:xfrm>
            <a:off x="3127319" y="259923"/>
            <a:ext cx="6043362" cy="707886"/>
          </a:xfrm>
          <a:prstGeom prst="rect">
            <a:avLst/>
          </a:prstGeom>
          <a:noFill/>
        </p:spPr>
        <p:txBody>
          <a:bodyPr wrap="square">
            <a:spAutoFit/>
          </a:bodyPr>
          <a:lstStyle/>
          <a:p>
            <a:r>
              <a:rPr lang="en-US" sz="4000" dirty="0">
                <a:solidFill>
                  <a:schemeClr val="accent2">
                    <a:lumMod val="20000"/>
                    <a:lumOff val="80000"/>
                  </a:schemeClr>
                </a:solidFill>
                <a:latin typeface="Algerian" panose="04020705040A02060702" pitchFamily="82" charset="0"/>
              </a:rPr>
              <a:t>PROBLEM STATEMENT</a:t>
            </a:r>
            <a:endParaRPr lang="en-US" sz="4000" dirty="0">
              <a:latin typeface="Algerian" panose="04020705040A02060702" pitchFamily="82" charset="0"/>
            </a:endParaRPr>
          </a:p>
        </p:txBody>
      </p:sp>
      <p:pic>
        <p:nvPicPr>
          <p:cNvPr id="35" name="Picture 34">
            <a:extLst>
              <a:ext uri="{FF2B5EF4-FFF2-40B4-BE49-F238E27FC236}">
                <a16:creationId xmlns:a16="http://schemas.microsoft.com/office/drawing/2014/main" id="{916CD49E-74EB-426D-86DE-CB551D8F39DA}"/>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453431" y="3225459"/>
            <a:ext cx="985387" cy="985387"/>
          </a:xfrm>
          <a:prstGeom prst="rect">
            <a:avLst/>
          </a:prstGeom>
        </p:spPr>
      </p:pic>
      <p:pic>
        <p:nvPicPr>
          <p:cNvPr id="38" name="Picture 37">
            <a:extLst>
              <a:ext uri="{FF2B5EF4-FFF2-40B4-BE49-F238E27FC236}">
                <a16:creationId xmlns:a16="http://schemas.microsoft.com/office/drawing/2014/main" id="{2BD44133-AAF9-45D4-A6C8-526F180E4030}"/>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514969" y="5374646"/>
            <a:ext cx="808476" cy="808476"/>
          </a:xfrm>
          <a:prstGeom prst="rect">
            <a:avLst/>
          </a:prstGeom>
        </p:spPr>
      </p:pic>
      <p:pic>
        <p:nvPicPr>
          <p:cNvPr id="43" name="Picture 42">
            <a:extLst>
              <a:ext uri="{FF2B5EF4-FFF2-40B4-BE49-F238E27FC236}">
                <a16:creationId xmlns:a16="http://schemas.microsoft.com/office/drawing/2014/main" id="{A88096DF-3F39-4DF9-87D2-FB9D72D0C369}"/>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flipV="1">
            <a:off x="533104" y="1589998"/>
            <a:ext cx="901808" cy="732468"/>
          </a:xfrm>
          <a:prstGeom prst="rect">
            <a:avLst/>
          </a:prstGeom>
        </p:spPr>
      </p:pic>
    </p:spTree>
    <p:extLst>
      <p:ext uri="{BB962C8B-B14F-4D97-AF65-F5344CB8AC3E}">
        <p14:creationId xmlns:p14="http://schemas.microsoft.com/office/powerpoint/2010/main" val="2735413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5F3E09A-53A7-4FCC-A5EA-15FA0D7B0629}"/>
              </a:ext>
            </a:extLst>
          </p:cNvPr>
          <p:cNvGraphicFramePr/>
          <p:nvPr/>
        </p:nvGraphicFramePr>
        <p:xfrm>
          <a:off x="265043" y="768625"/>
          <a:ext cx="11648661" cy="5844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2FDB55FC-7E93-4ED9-BD38-066D51E01445}"/>
              </a:ext>
            </a:extLst>
          </p:cNvPr>
          <p:cNvPicPr>
            <a:picLocks noChangeAspect="1"/>
          </p:cNvPicPr>
          <p:nvPr/>
        </p:nvPicPr>
        <p:blipFill>
          <a:blip r:embed="rId7">
            <a:alphaModFix amt="70000"/>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462054" y="6016486"/>
            <a:ext cx="1497494" cy="1219201"/>
          </a:xfrm>
          <a:prstGeom prst="rect">
            <a:avLst/>
          </a:prstGeom>
        </p:spPr>
      </p:pic>
      <p:pic>
        <p:nvPicPr>
          <p:cNvPr id="8" name="Picture 7">
            <a:extLst>
              <a:ext uri="{FF2B5EF4-FFF2-40B4-BE49-F238E27FC236}">
                <a16:creationId xmlns:a16="http://schemas.microsoft.com/office/drawing/2014/main" id="{3B158D1D-AC36-4A0F-BFD0-442122D662CA}"/>
              </a:ext>
            </a:extLst>
          </p:cNvPr>
          <p:cNvPicPr>
            <a:picLocks noChangeAspect="1"/>
          </p:cNvPicPr>
          <p:nvPr/>
        </p:nvPicPr>
        <p:blipFill>
          <a:blip r:embed="rId9">
            <a:alphaModFix/>
            <a:extLst>
              <a:ext uri="{BEBA8EAE-BF5A-486C-A8C5-ECC9F3942E4B}">
                <a14:imgProps xmlns:a14="http://schemas.microsoft.com/office/drawing/2010/main">
                  <a14:imgLayer r:embed="rId10">
                    <a14:imgEffect>
                      <a14:sharpenSoften amount="-50000"/>
                    </a14:imgEffect>
                    <a14:imgEffect>
                      <a14:saturation sat="300000"/>
                    </a14:imgEffect>
                    <a14:imgEffect>
                      <a14:brightnessContrast bright="-4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6627" y="0"/>
            <a:ext cx="12192000" cy="6858000"/>
          </a:xfrm>
          <a:prstGeom prst="rect">
            <a:avLst/>
          </a:prstGeom>
          <a:ln>
            <a:solidFill>
              <a:schemeClr val="tx1"/>
            </a:solidFill>
          </a:ln>
        </p:spPr>
      </p:pic>
      <p:grpSp>
        <p:nvGrpSpPr>
          <p:cNvPr id="18" name="Group 17">
            <a:extLst>
              <a:ext uri="{FF2B5EF4-FFF2-40B4-BE49-F238E27FC236}">
                <a16:creationId xmlns:a16="http://schemas.microsoft.com/office/drawing/2014/main" id="{4B0C33A1-11A6-4E74-A3D0-083AC08BAD3B}"/>
              </a:ext>
            </a:extLst>
          </p:cNvPr>
          <p:cNvGrpSpPr/>
          <p:nvPr/>
        </p:nvGrpSpPr>
        <p:grpSpPr>
          <a:xfrm>
            <a:off x="441116" y="1865444"/>
            <a:ext cx="11237537" cy="1490388"/>
            <a:chOff x="0" y="3569019"/>
            <a:chExt cx="11648661" cy="108152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scene3d>
            <a:camera prst="orthographicFront"/>
            <a:lightRig rig="flat" dir="t"/>
          </a:scene3d>
        </p:grpSpPr>
        <p:sp>
          <p:nvSpPr>
            <p:cNvPr id="19" name="Rectangle: Rounded Corners 18">
              <a:extLst>
                <a:ext uri="{FF2B5EF4-FFF2-40B4-BE49-F238E27FC236}">
                  <a16:creationId xmlns:a16="http://schemas.microsoft.com/office/drawing/2014/main" id="{738D303C-971A-4775-8F60-48C56ED47219}"/>
                </a:ext>
              </a:extLst>
            </p:cNvPr>
            <p:cNvSpPr/>
            <p:nvPr/>
          </p:nvSpPr>
          <p:spPr>
            <a:xfrm>
              <a:off x="0" y="3569019"/>
              <a:ext cx="11648661" cy="1081521"/>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Rectangle: Rounded Corners 13">
              <a:extLst>
                <a:ext uri="{FF2B5EF4-FFF2-40B4-BE49-F238E27FC236}">
                  <a16:creationId xmlns:a16="http://schemas.microsoft.com/office/drawing/2014/main" id="{4FAC162C-6A01-4D9C-B6F4-9EE2B52998D9}"/>
                </a:ext>
              </a:extLst>
            </p:cNvPr>
            <p:cNvSpPr txBox="1"/>
            <p:nvPr/>
          </p:nvSpPr>
          <p:spPr>
            <a:xfrm>
              <a:off x="1329759" y="3683969"/>
              <a:ext cx="10136514" cy="897892"/>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defTabSz="2222500">
                <a:lnSpc>
                  <a:spcPct val="90000"/>
                </a:lnSpc>
                <a:spcBef>
                  <a:spcPct val="0"/>
                </a:spcBef>
                <a:spcAft>
                  <a:spcPct val="35000"/>
                </a:spcAft>
              </a:pPr>
              <a:r>
                <a:rPr lang="en-US" sz="2200" b="1" dirty="0">
                  <a:solidFill>
                    <a:schemeClr val="accent2">
                      <a:lumMod val="20000"/>
                      <a:lumOff val="80000"/>
                    </a:schemeClr>
                  </a:solidFill>
                </a:rPr>
                <a:t>INSIGHT &amp; RECOMMENDADTIONS: </a:t>
              </a:r>
              <a:r>
                <a:rPr lang="en-US" sz="2000" dirty="0">
                  <a:solidFill>
                    <a:schemeClr val="bg1"/>
                  </a:solidFill>
                </a:rPr>
                <a:t>The Power BI dashboard will generate valuable insights into the Trends Customer Segmentation, Seasonal Variations , Product Performance Analysis, most selling food it will recommend effective discount strategies to boost food sales and customer engagement.</a:t>
              </a:r>
              <a:endParaRPr lang="en-US" sz="2200" b="1" kern="1200" dirty="0">
                <a:solidFill>
                  <a:schemeClr val="bg1"/>
                </a:solidFill>
              </a:endParaRPr>
            </a:p>
          </p:txBody>
        </p:sp>
      </p:grpSp>
      <p:sp>
        <p:nvSpPr>
          <p:cNvPr id="21" name="Rectangle: Rounded Corners 20">
            <a:extLst>
              <a:ext uri="{FF2B5EF4-FFF2-40B4-BE49-F238E27FC236}">
                <a16:creationId xmlns:a16="http://schemas.microsoft.com/office/drawing/2014/main" id="{8B1F95BA-DA42-4B75-B1B6-EAD36646A3A4}"/>
              </a:ext>
            </a:extLst>
          </p:cNvPr>
          <p:cNvSpPr/>
          <p:nvPr/>
        </p:nvSpPr>
        <p:spPr>
          <a:xfrm>
            <a:off x="672373" y="2100931"/>
            <a:ext cx="1051570" cy="1027279"/>
          </a:xfrm>
          <a:prstGeom prst="roundRect">
            <a:avLst>
              <a:gd name="adj" fmla="val 10000"/>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grpSp>
        <p:nvGrpSpPr>
          <p:cNvPr id="22" name="Group 21">
            <a:extLst>
              <a:ext uri="{FF2B5EF4-FFF2-40B4-BE49-F238E27FC236}">
                <a16:creationId xmlns:a16="http://schemas.microsoft.com/office/drawing/2014/main" id="{FFC12CA3-A0A5-4ACB-9E81-8E472B6DBAD5}"/>
              </a:ext>
            </a:extLst>
          </p:cNvPr>
          <p:cNvGrpSpPr/>
          <p:nvPr/>
        </p:nvGrpSpPr>
        <p:grpSpPr>
          <a:xfrm>
            <a:off x="397562" y="4080280"/>
            <a:ext cx="11391862" cy="2076275"/>
            <a:chOff x="327366" y="3497424"/>
            <a:chExt cx="11648661" cy="122488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scene3d>
            <a:camera prst="orthographicFront"/>
            <a:lightRig rig="flat" dir="t"/>
          </a:scene3d>
        </p:grpSpPr>
        <p:sp>
          <p:nvSpPr>
            <p:cNvPr id="29" name="Rectangle: Rounded Corners 28">
              <a:extLst>
                <a:ext uri="{FF2B5EF4-FFF2-40B4-BE49-F238E27FC236}">
                  <a16:creationId xmlns:a16="http://schemas.microsoft.com/office/drawing/2014/main" id="{045F9496-4B05-4350-B062-1111003D105B}"/>
                </a:ext>
              </a:extLst>
            </p:cNvPr>
            <p:cNvSpPr/>
            <p:nvPr/>
          </p:nvSpPr>
          <p:spPr>
            <a:xfrm>
              <a:off x="327366" y="3497424"/>
              <a:ext cx="11648661" cy="1224886"/>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dirty="0"/>
            </a:p>
          </p:txBody>
        </p:sp>
        <p:sp>
          <p:nvSpPr>
            <p:cNvPr id="30" name="Rectangle: Rounded Corners 16">
              <a:extLst>
                <a:ext uri="{FF2B5EF4-FFF2-40B4-BE49-F238E27FC236}">
                  <a16:creationId xmlns:a16="http://schemas.microsoft.com/office/drawing/2014/main" id="{718D7A11-28CB-4595-9DC3-848BE4896A2E}"/>
                </a:ext>
              </a:extLst>
            </p:cNvPr>
            <p:cNvSpPr txBox="1"/>
            <p:nvPr/>
          </p:nvSpPr>
          <p:spPr>
            <a:xfrm>
              <a:off x="1818656" y="3566651"/>
              <a:ext cx="9864186" cy="1068541"/>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r>
                <a:rPr lang="en-US" sz="2200" b="1" dirty="0">
                  <a:solidFill>
                    <a:schemeClr val="accent2">
                      <a:lumMod val="20000"/>
                      <a:lumOff val="80000"/>
                    </a:schemeClr>
                  </a:solidFill>
                </a:rPr>
                <a:t>REPORT &amp; PRESENTATION:</a:t>
              </a:r>
              <a:r>
                <a:rPr lang="en-US" sz="2200" dirty="0">
                  <a:solidFill>
                    <a:schemeClr val="accent2">
                      <a:lumMod val="20000"/>
                      <a:lumOff val="80000"/>
                    </a:schemeClr>
                  </a:solidFill>
                </a:rPr>
                <a:t> </a:t>
              </a:r>
              <a:r>
                <a:rPr lang="en-US" sz="2000" dirty="0">
                  <a:solidFill>
                    <a:schemeClr val="accent2">
                      <a:lumMod val="20000"/>
                      <a:lumOff val="80000"/>
                    </a:schemeClr>
                  </a:solidFill>
                </a:rPr>
                <a:t>A</a:t>
              </a:r>
              <a:r>
                <a:rPr lang="en-US" sz="2000" dirty="0"/>
                <a:t> detailed report describing the data sources, data modeling methodologies and data cleansing processes used in creating the Power BI dashboard. The report will include the insights and use the dashboard for decision-making. The presentation will showcase the key findings, visualizations, and actionable recommendations derived from the dashboard's analysis</a:t>
              </a:r>
              <a:endParaRPr lang="en-US" sz="2000" b="1" dirty="0">
                <a:solidFill>
                  <a:schemeClr val="accent2">
                    <a:lumMod val="20000"/>
                    <a:lumOff val="80000"/>
                  </a:schemeClr>
                </a:solidFill>
              </a:endParaRPr>
            </a:p>
          </p:txBody>
        </p:sp>
      </p:grpSp>
      <p:sp>
        <p:nvSpPr>
          <p:cNvPr id="31" name="Rectangle: Rounded Corners 30">
            <a:extLst>
              <a:ext uri="{FF2B5EF4-FFF2-40B4-BE49-F238E27FC236}">
                <a16:creationId xmlns:a16="http://schemas.microsoft.com/office/drawing/2014/main" id="{770609CD-8E66-48CB-899D-FBBAF9DF0499}"/>
              </a:ext>
            </a:extLst>
          </p:cNvPr>
          <p:cNvSpPr/>
          <p:nvPr/>
        </p:nvSpPr>
        <p:spPr>
          <a:xfrm>
            <a:off x="689298" y="4525818"/>
            <a:ext cx="1034645" cy="1217256"/>
          </a:xfrm>
          <a:prstGeom prst="roundRect">
            <a:avLst>
              <a:gd name="adj" fmla="val 10000"/>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
        <p:nvSpPr>
          <p:cNvPr id="33" name="TextBox 32">
            <a:extLst>
              <a:ext uri="{FF2B5EF4-FFF2-40B4-BE49-F238E27FC236}">
                <a16:creationId xmlns:a16="http://schemas.microsoft.com/office/drawing/2014/main" id="{DB0532C9-C27D-44B9-AC20-1BBF4D69DD34}"/>
              </a:ext>
            </a:extLst>
          </p:cNvPr>
          <p:cNvSpPr txBox="1"/>
          <p:nvPr/>
        </p:nvSpPr>
        <p:spPr>
          <a:xfrm>
            <a:off x="3067692" y="547339"/>
            <a:ext cx="6043362" cy="707886"/>
          </a:xfrm>
          <a:prstGeom prst="rect">
            <a:avLst/>
          </a:prstGeom>
          <a:noFill/>
        </p:spPr>
        <p:txBody>
          <a:bodyPr wrap="square">
            <a:spAutoFit/>
          </a:bodyPr>
          <a:lstStyle/>
          <a:p>
            <a:r>
              <a:rPr lang="en-US" sz="4000" dirty="0">
                <a:solidFill>
                  <a:schemeClr val="accent2">
                    <a:lumMod val="20000"/>
                    <a:lumOff val="80000"/>
                  </a:schemeClr>
                </a:solidFill>
                <a:latin typeface="Algerian" panose="04020705040A02060702" pitchFamily="82" charset="0"/>
              </a:rPr>
              <a:t>PROBLEM STATEMENT</a:t>
            </a:r>
            <a:endParaRPr lang="en-US" sz="4000" dirty="0">
              <a:latin typeface="Algerian" panose="04020705040A02060702" pitchFamily="82" charset="0"/>
            </a:endParaRPr>
          </a:p>
        </p:txBody>
      </p:sp>
      <p:pic>
        <p:nvPicPr>
          <p:cNvPr id="3" name="Picture 2">
            <a:extLst>
              <a:ext uri="{FF2B5EF4-FFF2-40B4-BE49-F238E27FC236}">
                <a16:creationId xmlns:a16="http://schemas.microsoft.com/office/drawing/2014/main" id="{3F61D626-E788-4A9F-8F16-0D944986AC3A}"/>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66763" y="2068545"/>
            <a:ext cx="2385288" cy="1192644"/>
          </a:xfrm>
          <a:prstGeom prst="rect">
            <a:avLst/>
          </a:prstGeom>
        </p:spPr>
      </p:pic>
      <p:pic>
        <p:nvPicPr>
          <p:cNvPr id="6" name="Picture 5">
            <a:extLst>
              <a:ext uri="{FF2B5EF4-FFF2-40B4-BE49-F238E27FC236}">
                <a16:creationId xmlns:a16="http://schemas.microsoft.com/office/drawing/2014/main" id="{68A27621-83AC-4811-83C1-F38662DC73ED}"/>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771369" y="4655751"/>
            <a:ext cx="812937" cy="1020423"/>
          </a:xfrm>
          <a:prstGeom prst="rect">
            <a:avLst/>
          </a:prstGeom>
        </p:spPr>
      </p:pic>
    </p:spTree>
    <p:extLst>
      <p:ext uri="{BB962C8B-B14F-4D97-AF65-F5344CB8AC3E}">
        <p14:creationId xmlns:p14="http://schemas.microsoft.com/office/powerpoint/2010/main" val="3751422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9FA679-5F85-4663-A401-88540F816DFE}"/>
              </a:ext>
            </a:extLst>
          </p:cNvPr>
          <p:cNvPicPr>
            <a:picLocks noChangeAspect="1"/>
          </p:cNvPicPr>
          <p:nvPr/>
        </p:nvPicPr>
        <p:blipFill>
          <a:blip r:embed="rId2">
            <a:alphaModFix/>
            <a:extLst>
              <a:ext uri="{BEBA8EAE-BF5A-486C-A8C5-ECC9F3942E4B}">
                <a14:imgProps xmlns:a14="http://schemas.microsoft.com/office/drawing/2010/main">
                  <a14:imgLayer r:embed="rId3">
                    <a14:imgEffect>
                      <a14:sharpenSoften amount="-50000"/>
                    </a14:imgEffect>
                    <a14:imgEffect>
                      <a14:saturation sat="300000"/>
                    </a14:imgEffect>
                    <a14:imgEffect>
                      <a14:brightnessContrast bright="-4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a:ln>
            <a:solidFill>
              <a:schemeClr val="tx1"/>
            </a:solidFill>
          </a:ln>
        </p:spPr>
      </p:pic>
      <p:sp>
        <p:nvSpPr>
          <p:cNvPr id="14" name="Title 1">
            <a:extLst>
              <a:ext uri="{FF2B5EF4-FFF2-40B4-BE49-F238E27FC236}">
                <a16:creationId xmlns:a16="http://schemas.microsoft.com/office/drawing/2014/main" id="{D22B2D94-99AE-4A3A-8886-C3B52CF67C04}"/>
              </a:ext>
            </a:extLst>
          </p:cNvPr>
          <p:cNvSpPr>
            <a:spLocks noGrp="1"/>
          </p:cNvSpPr>
          <p:nvPr>
            <p:ph type="ctrTitle"/>
          </p:nvPr>
        </p:nvSpPr>
        <p:spPr>
          <a:xfrm>
            <a:off x="195752" y="1545966"/>
            <a:ext cx="6054922" cy="78748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marL="0" marR="0">
              <a:lnSpc>
                <a:spcPts val="2340"/>
              </a:lnSpc>
              <a:spcBef>
                <a:spcPts val="0"/>
              </a:spcBef>
              <a:spcAft>
                <a:spcPts val="0"/>
              </a:spcAft>
            </a:pPr>
            <a:r>
              <a:rPr lang="en-US" sz="5000" b="1" spc="-10" dirty="0">
                <a:solidFill>
                  <a:schemeClr val="accent1">
                    <a:lumMod val="20000"/>
                    <a:lumOff val="80000"/>
                  </a:schemeClr>
                </a:solidFill>
                <a:effectLst/>
                <a:latin typeface="Plus Jakarta Sans"/>
                <a:ea typeface="Times New Roman" panose="02020603050405020304" pitchFamily="18" charset="0"/>
                <a:cs typeface="Times New Roman" panose="02020603050405020304" pitchFamily="18" charset="0"/>
              </a:rPr>
              <a:t>SIGNIFICANCE</a:t>
            </a:r>
            <a:endParaRPr lang="en-US" sz="50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Subtitle 2">
            <a:extLst>
              <a:ext uri="{FF2B5EF4-FFF2-40B4-BE49-F238E27FC236}">
                <a16:creationId xmlns:a16="http://schemas.microsoft.com/office/drawing/2014/main" id="{84522F3C-7DD8-479A-A3C0-CF668994E486}"/>
              </a:ext>
            </a:extLst>
          </p:cNvPr>
          <p:cNvSpPr>
            <a:spLocks noGrp="1"/>
          </p:cNvSpPr>
          <p:nvPr>
            <p:ph type="subTitle" idx="1"/>
          </p:nvPr>
        </p:nvSpPr>
        <p:spPr>
          <a:xfrm>
            <a:off x="1225914" y="442374"/>
            <a:ext cx="9337942" cy="1065704"/>
          </a:xfr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lnSpcReduction="10000"/>
          </a:bodyPr>
          <a:lstStyle/>
          <a:p>
            <a:r>
              <a:rPr lang="en-US" sz="7200" dirty="0">
                <a:solidFill>
                  <a:schemeClr val="bg1"/>
                </a:solidFill>
                <a:latin typeface="Algerian" panose="04020705040A02060702" pitchFamily="82" charset="0"/>
              </a:rPr>
              <a:t>Northwind Traders </a:t>
            </a:r>
          </a:p>
        </p:txBody>
      </p:sp>
      <p:sp>
        <p:nvSpPr>
          <p:cNvPr id="9" name="Title 1">
            <a:extLst>
              <a:ext uri="{FF2B5EF4-FFF2-40B4-BE49-F238E27FC236}">
                <a16:creationId xmlns:a16="http://schemas.microsoft.com/office/drawing/2014/main" id="{FA3B5CCE-3EF4-4680-BBDB-E3CA2A03FFBC}"/>
              </a:ext>
            </a:extLst>
          </p:cNvPr>
          <p:cNvSpPr txBox="1">
            <a:spLocks/>
          </p:cNvSpPr>
          <p:nvPr/>
        </p:nvSpPr>
        <p:spPr>
          <a:xfrm>
            <a:off x="1417161" y="2630819"/>
            <a:ext cx="6675962" cy="330482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lgn="l">
              <a:lnSpc>
                <a:spcPts val="2340"/>
              </a:lnSpc>
              <a:spcBef>
                <a:spcPts val="0"/>
              </a:spcBef>
              <a:buFont typeface="Arial" panose="020B0604020202020204" pitchFamily="34" charset="0"/>
              <a:buChar char="•"/>
            </a:pPr>
            <a:r>
              <a:rPr lang="en-US" sz="3000" b="1" spc="-10" dirty="0">
                <a:solidFill>
                  <a:schemeClr val="accent2">
                    <a:lumMod val="20000"/>
                    <a:lumOff val="80000"/>
                  </a:schemeClr>
                </a:solidFill>
                <a:latin typeface="Plus Jakarta Sans"/>
                <a:ea typeface="Times New Roman" panose="02020603050405020304" pitchFamily="18" charset="0"/>
                <a:cs typeface="Times New Roman" panose="02020603050405020304" pitchFamily="18" charset="0"/>
              </a:rPr>
              <a:t>VALUABLE INSIGHT</a:t>
            </a:r>
          </a:p>
          <a:p>
            <a:pPr marL="685800" indent="-685800" algn="l">
              <a:lnSpc>
                <a:spcPts val="2340"/>
              </a:lnSpc>
              <a:spcBef>
                <a:spcPts val="0"/>
              </a:spcBef>
              <a:buFont typeface="Arial" panose="020B0604020202020204" pitchFamily="34" charset="0"/>
              <a:buChar char="•"/>
            </a:pPr>
            <a:endParaRPr lang="en-US" sz="3000" b="1" spc="-10" dirty="0">
              <a:solidFill>
                <a:schemeClr val="accent2">
                  <a:lumMod val="20000"/>
                  <a:lumOff val="80000"/>
                </a:schemeClr>
              </a:solidFill>
              <a:latin typeface="Plus Jakarta Sans"/>
              <a:ea typeface="Times New Roman" panose="02020603050405020304" pitchFamily="18" charset="0"/>
              <a:cs typeface="Times New Roman" panose="02020603050405020304" pitchFamily="18" charset="0"/>
            </a:endParaRPr>
          </a:p>
          <a:p>
            <a:pPr marL="685800" indent="-685800" algn="l">
              <a:lnSpc>
                <a:spcPts val="2340"/>
              </a:lnSpc>
              <a:spcBef>
                <a:spcPts val="0"/>
              </a:spcBef>
              <a:buFont typeface="Arial" panose="020B0604020202020204" pitchFamily="34" charset="0"/>
              <a:buChar char="•"/>
            </a:pPr>
            <a:r>
              <a:rPr lang="en-US" sz="3000" b="1" spc="-10" dirty="0">
                <a:solidFill>
                  <a:schemeClr val="accent2">
                    <a:lumMod val="20000"/>
                    <a:lumOff val="80000"/>
                  </a:schemeClr>
                </a:solidFill>
                <a:latin typeface="Plus Jakarta Sans"/>
                <a:ea typeface="Calibri" panose="020F0502020204030204" pitchFamily="34" charset="0"/>
                <a:cs typeface="Times New Roman" panose="02020603050405020304" pitchFamily="18" charset="0"/>
              </a:rPr>
              <a:t>IMPROVEMENT</a:t>
            </a:r>
            <a:r>
              <a:rPr lang="en-US" sz="3000" b="1" spc="-10" dirty="0">
                <a:solidFill>
                  <a:schemeClr val="accent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 FOCUS</a:t>
            </a:r>
          </a:p>
          <a:p>
            <a:pPr marL="685800" indent="-685800" algn="l">
              <a:lnSpc>
                <a:spcPts val="2340"/>
              </a:lnSpc>
              <a:spcBef>
                <a:spcPts val="0"/>
              </a:spcBef>
              <a:buFont typeface="Arial" panose="020B0604020202020204" pitchFamily="34" charset="0"/>
              <a:buChar char="•"/>
            </a:pPr>
            <a:endParaRPr lang="en-US" sz="3000" b="1" spc="-10" dirty="0">
              <a:solidFill>
                <a:schemeClr val="accent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marL="685800" indent="-685800" algn="l">
              <a:lnSpc>
                <a:spcPts val="2340"/>
              </a:lnSpc>
              <a:spcBef>
                <a:spcPts val="0"/>
              </a:spcBef>
              <a:buFont typeface="Arial" panose="020B0604020202020204" pitchFamily="34" charset="0"/>
              <a:buChar char="•"/>
            </a:pPr>
            <a:r>
              <a:rPr lang="en-US" sz="3000" b="1" spc="-10" dirty="0">
                <a:solidFill>
                  <a:schemeClr val="accent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EVALUATION OF EFFECTIVENESS</a:t>
            </a:r>
          </a:p>
          <a:p>
            <a:pPr marL="685800" indent="-685800" algn="l">
              <a:lnSpc>
                <a:spcPts val="2340"/>
              </a:lnSpc>
              <a:spcBef>
                <a:spcPts val="0"/>
              </a:spcBef>
              <a:buFont typeface="Arial" panose="020B0604020202020204" pitchFamily="34" charset="0"/>
              <a:buChar char="•"/>
            </a:pPr>
            <a:endParaRPr lang="en-US" sz="3000" b="1" spc="-10" dirty="0">
              <a:solidFill>
                <a:schemeClr val="accent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marL="685800" indent="-685800" algn="l">
              <a:lnSpc>
                <a:spcPts val="2340"/>
              </a:lnSpc>
              <a:spcBef>
                <a:spcPts val="0"/>
              </a:spcBef>
              <a:buFont typeface="Arial" panose="020B0604020202020204" pitchFamily="34" charset="0"/>
              <a:buChar char="•"/>
            </a:pPr>
            <a:r>
              <a:rPr lang="en-US" sz="3000" b="1" spc="-10" dirty="0">
                <a:solidFill>
                  <a:schemeClr val="accent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TREND IDENRIFICATION</a:t>
            </a:r>
          </a:p>
          <a:p>
            <a:pPr marL="685800" indent="-685800" algn="l">
              <a:lnSpc>
                <a:spcPts val="2340"/>
              </a:lnSpc>
              <a:spcBef>
                <a:spcPts val="0"/>
              </a:spcBef>
              <a:buFont typeface="Arial" panose="020B0604020202020204" pitchFamily="34" charset="0"/>
              <a:buChar char="•"/>
            </a:pPr>
            <a:endParaRPr lang="en-US" sz="3000" b="1" spc="-10" dirty="0">
              <a:solidFill>
                <a:schemeClr val="accent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marL="685800" indent="-685800" algn="l">
              <a:lnSpc>
                <a:spcPts val="2340"/>
              </a:lnSpc>
              <a:spcBef>
                <a:spcPts val="0"/>
              </a:spcBef>
              <a:buFont typeface="Arial" panose="020B0604020202020204" pitchFamily="34" charset="0"/>
              <a:buChar char="•"/>
            </a:pPr>
            <a:r>
              <a:rPr lang="en-US" sz="3000" b="1" spc="-10" dirty="0">
                <a:solidFill>
                  <a:schemeClr val="accent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COMPREHENSIVE UNDERSTANDING</a:t>
            </a:r>
            <a:endParaRPr lang="en-US" sz="3000" b="1" spc="-10" dirty="0">
              <a:solidFill>
                <a:schemeClr val="accent2">
                  <a:lumMod val="20000"/>
                  <a:lumOff val="80000"/>
                </a:schemeClr>
              </a:solidFill>
              <a:latin typeface="Plus Jakarta Sans"/>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5486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500"/>
                                        <p:tgtEl>
                                          <p:spTgt spid="9">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Effect transition="in" filter="fade">
                                      <p:cBhvr>
                                        <p:cTn id="24" dur="500"/>
                                        <p:tgtEl>
                                          <p:spTgt spid="9">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6" end="6"/>
                                            </p:txEl>
                                          </p:spTgt>
                                        </p:tgtEl>
                                        <p:attrNameLst>
                                          <p:attrName>style.visibility</p:attrName>
                                        </p:attrNameLst>
                                      </p:cBhvr>
                                      <p:to>
                                        <p:strVal val="visible"/>
                                      </p:to>
                                    </p:set>
                                    <p:animEffect transition="in" filter="fade">
                                      <p:cBhvr>
                                        <p:cTn id="30" dur="500"/>
                                        <p:tgtEl>
                                          <p:spTgt spid="9">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626</TotalTime>
  <Words>648</Words>
  <Application>Microsoft Office PowerPoint</Application>
  <PresentationFormat>Widescreen</PresentationFormat>
  <Paragraphs>69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Arial</vt:lpstr>
      <vt:lpstr>Calibri</vt:lpstr>
      <vt:lpstr>Calibri Light</vt:lpstr>
      <vt:lpstr>Plus Jakarta Sans</vt:lpstr>
      <vt:lpstr>Office Theme</vt:lpstr>
      <vt:lpstr>Sales Analytics Report </vt:lpstr>
      <vt:lpstr>PowerPoint Presentation</vt:lpstr>
      <vt:lpstr>PowerPoint Presentation</vt:lpstr>
      <vt:lpstr>PowerPoint Presentation</vt:lpstr>
      <vt:lpstr>PowerPoint Presentation</vt:lpstr>
      <vt:lpstr>SIGNIFICANCE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dc:creator>
  <cp:lastModifiedBy>saurabh</cp:lastModifiedBy>
  <cp:revision>45</cp:revision>
  <dcterms:created xsi:type="dcterms:W3CDTF">2024-03-16T17:38:00Z</dcterms:created>
  <dcterms:modified xsi:type="dcterms:W3CDTF">2024-03-17T17:51:39Z</dcterms:modified>
</cp:coreProperties>
</file>