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35" r:id="rId5"/>
    <p:sldId id="336" r:id="rId6"/>
    <p:sldId id="337" r:id="rId7"/>
    <p:sldId id="338" r:id="rId8"/>
    <p:sldId id="339" r:id="rId9"/>
    <p:sldId id="340" r:id="rId10"/>
    <p:sldId id="341" r:id="rId11"/>
    <p:sldId id="342" r:id="rId12"/>
    <p:sldId id="343" r:id="rId13"/>
    <p:sldId id="344" r:id="rId14"/>
    <p:sldId id="345" r:id="rId15"/>
    <p:sldId id="3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94" autoAdjust="0"/>
  </p:normalViewPr>
  <p:slideViewPr>
    <p:cSldViewPr snapToGrid="0">
      <p:cViewPr varScale="1">
        <p:scale>
          <a:sx n="63" d="100"/>
          <a:sy n="63" d="100"/>
        </p:scale>
        <p:origin x="804" y="56"/>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7/23/2025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7/23/2025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
        <p:nvSpPr>
          <p:cNvPr id="7" name="TextBox 6">
            <a:extLst>
              <a:ext uri="{FF2B5EF4-FFF2-40B4-BE49-F238E27FC236}">
                <a16:creationId xmlns:a16="http://schemas.microsoft.com/office/drawing/2014/main" id="{F2E4E7B5-4A52-49D6-C505-88EDD0600078}"/>
              </a:ext>
            </a:extLst>
          </p:cNvPr>
          <p:cNvSpPr txBox="1"/>
          <p:nvPr userDrawn="1">
            <p:extLst>
              <p:ext uri="{1162E1C5-73C7-4A58-AE30-91384D911F3F}">
                <p184:classification xmlns:p184="http://schemas.microsoft.com/office/powerpoint/2018/4/main" val="ftr"/>
              </p:ext>
            </p:extLst>
          </p:nvPr>
        </p:nvSpPr>
        <p:spPr>
          <a:xfrm>
            <a:off x="63500" y="6642100"/>
            <a:ext cx="130016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Sensitivity: MTN Internal</a:t>
            </a:r>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508496" y="1092200"/>
            <a:ext cx="5221224" cy="3056343"/>
          </a:xfrm>
        </p:spPr>
        <p:txBody>
          <a:bodyPr/>
          <a:lstStyle/>
          <a:p>
            <a:r>
              <a:rPr lang="en-US" dirty="0"/>
              <a:t>Biodiversity Analysis &amp; Conservation Priorities in U.S. National Parks</a:t>
            </a:r>
          </a:p>
        </p:txBody>
      </p:sp>
      <p:sp>
        <p:nvSpPr>
          <p:cNvPr id="2" name="Rectangle 1">
            <a:extLst>
              <a:ext uri="{FF2B5EF4-FFF2-40B4-BE49-F238E27FC236}">
                <a16:creationId xmlns:a16="http://schemas.microsoft.com/office/drawing/2014/main" id="{6D8C52E9-D886-177B-D065-3850F8116D7D}"/>
              </a:ext>
            </a:extLst>
          </p:cNvPr>
          <p:cNvSpPr>
            <a:spLocks noChangeArrowheads="1"/>
          </p:cNvSpPr>
          <p:nvPr/>
        </p:nvSpPr>
        <p:spPr bwMode="auto">
          <a:xfrm>
            <a:off x="6708368" y="4732953"/>
            <a:ext cx="502135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Saurie Padayachee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July 23, 2025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MTN SA Data Science </a:t>
            </a:r>
            <a:r>
              <a:rPr kumimoji="0" lang="en-US" altLang="en-US" sz="1800" b="0" i="0" u="none" strike="noStrike" cap="none" normalizeH="0" baseline="0" dirty="0" err="1">
                <a:ln>
                  <a:noFill/>
                </a:ln>
                <a:solidFill>
                  <a:schemeClr val="tx1"/>
                </a:solidFill>
                <a:effectLst/>
                <a:latin typeface="Arial" panose="020B0604020202020204" pitchFamily="34" charset="0"/>
              </a:rPr>
              <a:t>Programme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Graphic 4" descr="Sheep outline">
            <a:extLst>
              <a:ext uri="{FF2B5EF4-FFF2-40B4-BE49-F238E27FC236}">
                <a16:creationId xmlns:a16="http://schemas.microsoft.com/office/drawing/2014/main" id="{70DDAABF-BB76-6775-E1AA-5CE7C34AA8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93680" y="5172663"/>
            <a:ext cx="1676400" cy="1676400"/>
          </a:xfrm>
          <a:prstGeom prst="rect">
            <a:avLst/>
          </a:prstGeom>
        </p:spPr>
      </p:pic>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Which species were spotted the most at each park?</a:t>
            </a: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899160" y="2026920"/>
            <a:ext cx="3017520" cy="3901758"/>
          </a:xfrm>
        </p:spPr>
        <p:txBody>
          <a:bodyPr>
            <a:normAutofit fontScale="92500" lnSpcReduction="20000"/>
          </a:bodyPr>
          <a:lstStyle/>
          <a:p>
            <a:pPr marL="0" marR="0">
              <a:lnSpc>
                <a:spcPct val="107000"/>
              </a:lnSpc>
              <a:spcBef>
                <a:spcPts val="0"/>
              </a:spcBef>
              <a:spcAft>
                <a:spcPts val="800"/>
              </a:spcAft>
            </a:pP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Focusing on </a:t>
            </a: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sheep species</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we merged their records with the observations dataset and calculated weekly observations per park:</a:t>
            </a:r>
          </a:p>
          <a:p>
            <a:pPr marL="0" marR="0">
              <a:lnSpc>
                <a:spcPct val="107000"/>
              </a:lnSpc>
              <a:spcBef>
                <a:spcPts val="0"/>
              </a:spcBef>
              <a:spcAft>
                <a:spcPts val="800"/>
              </a:spcAft>
            </a:pPr>
            <a:br>
              <a:rPr lang="en-US" sz="1800" dirty="0">
                <a:effectLst/>
                <a:latin typeface="MTN Brighter Sans" panose="00000500000000000000" pitchFamily="50" charset="0"/>
                <a:ea typeface="Calibri" panose="020F0502020204030204" pitchFamily="34" charset="0"/>
                <a:cs typeface="Times New Roman" panose="02020603050405020304" pitchFamily="18" charset="0"/>
              </a:rPr>
            </a:b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Yellowstone</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has the highest number of sheep observations, making it a strong candidate for any future field studies (like those related to disease or population health). </a:t>
            </a: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Great Smoky Mountains</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had the fewest sightings.</a:t>
            </a:r>
          </a:p>
        </p:txBody>
      </p:sp>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10</a:t>
            </a:fld>
            <a:endParaRPr lang="en-US" dirty="0"/>
          </a:p>
        </p:txBody>
      </p:sp>
      <p:pic>
        <p:nvPicPr>
          <p:cNvPr id="8" name="Content Placeholder 7">
            <a:extLst>
              <a:ext uri="{FF2B5EF4-FFF2-40B4-BE49-F238E27FC236}">
                <a16:creationId xmlns:a16="http://schemas.microsoft.com/office/drawing/2014/main" id="{475A08EB-DE0D-6119-903F-09E1CB2729AA}"/>
              </a:ext>
            </a:extLst>
          </p:cNvPr>
          <p:cNvPicPr>
            <a:picLocks noGrp="1" noChangeAspect="1"/>
          </p:cNvPicPr>
          <p:nvPr>
            <p:ph sz="quarter" idx="13"/>
          </p:nvPr>
        </p:nvPicPr>
        <p:blipFill>
          <a:blip r:embed="rId2"/>
          <a:stretch>
            <a:fillRect/>
          </a:stretch>
        </p:blipFill>
        <p:spPr>
          <a:xfrm>
            <a:off x="4525963" y="2960360"/>
            <a:ext cx="6767512" cy="2035831"/>
          </a:xfrm>
          <a:prstGeom prst="rect">
            <a:avLst/>
          </a:prstGeom>
        </p:spPr>
      </p:pic>
    </p:spTree>
    <p:extLst>
      <p:ext uri="{BB962C8B-B14F-4D97-AF65-F5344CB8AC3E}">
        <p14:creationId xmlns:p14="http://schemas.microsoft.com/office/powerpoint/2010/main" val="3119264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10405174" cy="1326514"/>
          </a:xfrm>
        </p:spPr>
        <p:txBody>
          <a:bodyPr/>
          <a:lstStyle/>
          <a:p>
            <a:r>
              <a:rPr lang="en-US" dirty="0"/>
              <a:t>Conclusion</a:t>
            </a:r>
            <a:endParaRPr lang="en-ZA" dirty="0"/>
          </a:p>
        </p:txBody>
      </p:sp>
      <p:sp>
        <p:nvSpPr>
          <p:cNvPr id="5" name="Content Placeholder 4">
            <a:extLst>
              <a:ext uri="{FF2B5EF4-FFF2-40B4-BE49-F238E27FC236}">
                <a16:creationId xmlns:a16="http://schemas.microsoft.com/office/drawing/2014/main" id="{2726E51D-0E5E-98CC-19AE-F6AC7B00BF2E}"/>
              </a:ext>
            </a:extLst>
          </p:cNvPr>
          <p:cNvSpPr>
            <a:spLocks noGrp="1"/>
          </p:cNvSpPr>
          <p:nvPr>
            <p:ph sz="quarter" idx="14"/>
          </p:nvPr>
        </p:nvSpPr>
        <p:spPr>
          <a:xfrm>
            <a:off x="911352" y="2058669"/>
            <a:ext cx="9746488" cy="3687763"/>
          </a:xfrm>
        </p:spPr>
        <p:txBody>
          <a:bodyPr>
            <a:normAutofit/>
          </a:bodyPr>
          <a:lstStyle/>
          <a:p>
            <a:pPr marL="0" marR="0">
              <a:lnSpc>
                <a:spcPct val="107000"/>
              </a:lnSpc>
              <a:spcBef>
                <a:spcPts val="0"/>
              </a:spcBef>
              <a:spcAft>
                <a:spcPts val="800"/>
              </a:spcAft>
            </a:pP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This project highlighted several meaningful findings: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Protection Trends</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While a </a:t>
            </a: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vast majority </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of species have </a:t>
            </a: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no active conservation measures</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Mammals have a higher proportion of protected species compared to plants and reptiles.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Statistical Insight</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A chi-squared test showed a </a:t>
            </a: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significant difference</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in protection rates between mammals and reptiles (p ≈ 0.038), suggesting mammals are more often targeted for conservation.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Sheep Observations</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Yellowstone recorded the highest weekly sheep sightings, while Great Smoky Mountains had the fewest. This can help determine where conservation efforts might be most feasible or needed.</a:t>
            </a:r>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1684465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
        <p:nvSpPr>
          <p:cNvPr id="5" name="Text Placeholder 4">
            <a:extLst>
              <a:ext uri="{FF2B5EF4-FFF2-40B4-BE49-F238E27FC236}">
                <a16:creationId xmlns:a16="http://schemas.microsoft.com/office/drawing/2014/main" id="{364C103A-7EE6-4D3B-AD30-C8872BFBD8C7}"/>
              </a:ext>
            </a:extLst>
          </p:cNvPr>
          <p:cNvSpPr>
            <a:spLocks noGrp="1"/>
          </p:cNvSpPr>
          <p:nvPr>
            <p:ph type="body" sz="quarter" idx="13"/>
          </p:nvPr>
        </p:nvSpPr>
        <p:spPr/>
        <p:txBody>
          <a:bodyPr/>
          <a:lstStyle/>
          <a:p>
            <a:endParaRPr lang="en-US" dirty="0"/>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pPr marL="0" marR="0">
              <a:lnSpc>
                <a:spcPct val="107000"/>
              </a:lnSpc>
              <a:spcBef>
                <a:spcPts val="0"/>
              </a:spcBef>
              <a:spcAft>
                <a:spcPts val="800"/>
              </a:spcAft>
            </a:pPr>
            <a:r>
              <a:rPr lang="en-US" sz="2800" b="1" dirty="0">
                <a:effectLst/>
                <a:latin typeface="Segoe UI Emoji" panose="020B0502040204020203" pitchFamily="34" charset="0"/>
                <a:ea typeface="Calibri" panose="020F0502020204030204" pitchFamily="34" charset="0"/>
                <a:cs typeface="Segoe UI Emoji" panose="020B0502040204020203" pitchFamily="34" charset="0"/>
              </a:rPr>
              <a:t>Project </a:t>
            </a:r>
            <a:r>
              <a:rPr lang="en-US" sz="2800" b="1" dirty="0">
                <a:effectLst/>
                <a:latin typeface="MTN Brighter Sans" panose="00000500000000000000" pitchFamily="2" charset="0"/>
                <a:ea typeface="Calibri" panose="020F0502020204030204" pitchFamily="34" charset="0"/>
                <a:cs typeface="Times New Roman" panose="02020603050405020304" pitchFamily="18" charset="0"/>
              </a:rPr>
              <a:t>Scope</a:t>
            </a:r>
            <a:endParaRPr lang="en-US" sz="2800" dirty="0">
              <a:effectLst/>
              <a:latin typeface="MTN Brighter Sans" panose="00000500000000000000" pitchFamily="2" charset="0"/>
              <a:ea typeface="Calibri" panose="020F0502020204030204" pitchFamily="34" charset="0"/>
              <a:cs typeface="Times New Roman" panose="02020603050405020304" pitchFamily="18" charset="0"/>
            </a:endParaRPr>
          </a:p>
        </p:txBody>
      </p:sp>
      <p:sp>
        <p:nvSpPr>
          <p:cNvPr id="7" name="Text Placeholder 6">
            <a:extLst>
              <a:ext uri="{FF2B5EF4-FFF2-40B4-BE49-F238E27FC236}">
                <a16:creationId xmlns:a16="http://schemas.microsoft.com/office/drawing/2014/main" id="{70B4EC43-20C2-1DA5-646B-B8D26CF7D003}"/>
              </a:ext>
            </a:extLst>
          </p:cNvPr>
          <p:cNvSpPr>
            <a:spLocks noGrp="1"/>
          </p:cNvSpPr>
          <p:nvPr>
            <p:ph type="body" sz="quarter" idx="13"/>
          </p:nvPr>
        </p:nvSpPr>
        <p:spPr>
          <a:xfrm>
            <a:off x="893064" y="1682496"/>
            <a:ext cx="8324089" cy="3493008"/>
          </a:xfrm>
        </p:spPr>
        <p:txBody>
          <a:bodyPr>
            <a:normAutofit fontScale="92500" lnSpcReduction="20000"/>
          </a:bodyPr>
          <a:lstStyle/>
          <a:p>
            <a:pPr marL="0" marR="0" indent="0">
              <a:lnSpc>
                <a:spcPct val="107000"/>
              </a:lnSpc>
              <a:spcBef>
                <a:spcPts val="0"/>
              </a:spcBef>
              <a:spcAft>
                <a:spcPts val="800"/>
              </a:spcAft>
              <a:buNone/>
            </a:pPr>
            <a:r>
              <a:rPr lang="en-US" sz="1800" dirty="0">
                <a:effectLst/>
                <a:latin typeface="MTN Brighter Sans" panose="00000500000000000000" pitchFamily="2" charset="0"/>
                <a:ea typeface="Calibri" panose="020F0502020204030204" pitchFamily="34" charset="0"/>
                <a:cs typeface="Times New Roman" panose="02020603050405020304" pitchFamily="18" charset="0"/>
              </a:rPr>
              <a:t>This project investigates biodiversity within national parks, with a focus on species conservation. The main goals are:</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MTN Brighter Sans" panose="00000500000000000000" pitchFamily="2" charset="0"/>
                <a:ea typeface="Calibri" panose="020F0502020204030204" pitchFamily="34" charset="0"/>
                <a:cs typeface="Times New Roman" panose="02020603050405020304" pitchFamily="18" charset="0"/>
              </a:rPr>
              <a:t>To understand the distribution of species by conservation status.</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MTN Brighter Sans" panose="00000500000000000000" pitchFamily="2" charset="0"/>
                <a:ea typeface="Calibri" panose="020F0502020204030204" pitchFamily="34" charset="0"/>
                <a:cs typeface="Times New Roman" panose="02020603050405020304" pitchFamily="18" charset="0"/>
              </a:rPr>
              <a:t>To determine whether certain types of species are more likely to be endangered.</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MTN Brighter Sans" panose="00000500000000000000" pitchFamily="2" charset="0"/>
                <a:ea typeface="Calibri" panose="020F0502020204030204" pitchFamily="34" charset="0"/>
                <a:cs typeface="Times New Roman" panose="02020603050405020304" pitchFamily="18" charset="0"/>
              </a:rPr>
              <a:t>To examine observations of sheep across different national parks.</a:t>
            </a:r>
          </a:p>
          <a:p>
            <a:pPr marL="342900" marR="0" lvl="0" indent="-342900">
              <a:lnSpc>
                <a:spcPct val="107000"/>
              </a:lnSpc>
              <a:spcBef>
                <a:spcPts val="0"/>
              </a:spcBef>
              <a:spcAft>
                <a:spcPts val="800"/>
              </a:spcAft>
              <a:buFont typeface="+mj-lt"/>
              <a:buAutoNum type="arabicPeriod"/>
              <a:tabLst>
                <a:tab pos="457200" algn="l"/>
              </a:tabLst>
            </a:pPr>
            <a:r>
              <a:rPr lang="en-US" sz="1800" dirty="0">
                <a:effectLst/>
                <a:latin typeface="MTN Brighter Sans" panose="00000500000000000000" pitchFamily="2" charset="0"/>
                <a:ea typeface="Calibri" panose="020F0502020204030204" pitchFamily="34" charset="0"/>
                <a:cs typeface="Times New Roman" panose="02020603050405020304" pitchFamily="18" charset="0"/>
              </a:rPr>
              <a:t>To provide data-driven recommendations for wildlife conservation, particularly for species at risk.</a:t>
            </a:r>
          </a:p>
          <a:p>
            <a:pPr marL="0" marR="0">
              <a:lnSpc>
                <a:spcPct val="107000"/>
              </a:lnSpc>
              <a:spcBef>
                <a:spcPts val="0"/>
              </a:spcBef>
              <a:spcAft>
                <a:spcPts val="800"/>
              </a:spcAft>
            </a:pPr>
            <a:r>
              <a:rPr lang="en-US" sz="1800" dirty="0">
                <a:effectLst/>
                <a:latin typeface="MTN Brighter Sans" panose="00000500000000000000" pitchFamily="2" charset="0"/>
                <a:ea typeface="Calibri" panose="020F0502020204030204" pitchFamily="34" charset="0"/>
                <a:cs typeface="Times New Roman" panose="02020603050405020304" pitchFamily="18" charset="0"/>
              </a:rPr>
              <a:t>The project involves scoping the research questions, preparing and exploring data, conducting statistical tests for significance, and visualizing key findings. This structured approach helps guide analysis and ensures the insights are actionable and well-supported.</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A0C7-4B10-03D7-2211-750D1F9E5A8A}"/>
              </a:ext>
            </a:extLst>
          </p:cNvPr>
          <p:cNvSpPr>
            <a:spLocks noGrp="1"/>
          </p:cNvSpPr>
          <p:nvPr>
            <p:ph type="title"/>
          </p:nvPr>
        </p:nvSpPr>
        <p:spPr>
          <a:xfrm>
            <a:off x="556768" y="1217390"/>
            <a:ext cx="5864352" cy="3621024"/>
          </a:xfrm>
        </p:spPr>
        <p:txBody>
          <a:bodyPr/>
          <a:lstStyle/>
          <a:p>
            <a:pPr marR="0">
              <a:lnSpc>
                <a:spcPct val="107000"/>
              </a:lnSpc>
              <a:spcBef>
                <a:spcPts val="0"/>
              </a:spcBef>
              <a:spcAft>
                <a:spcPts val="800"/>
              </a:spcAft>
            </a:pPr>
            <a:r>
              <a:rPr lang="en-US" sz="1800" cap="none" dirty="0">
                <a:effectLst/>
                <a:latin typeface="MTN Brighter Sans" panose="00000500000000000000" pitchFamily="2" charset="0"/>
                <a:ea typeface="Calibri" panose="020F0502020204030204" pitchFamily="34" charset="0"/>
                <a:cs typeface="Times New Roman" panose="02020603050405020304" pitchFamily="18" charset="0"/>
              </a:rPr>
              <a:t>PRIMARY DATA SOURCES:</a:t>
            </a:r>
            <a:br>
              <a:rPr lang="en-US" sz="1800" cap="none" dirty="0">
                <a:effectLst/>
                <a:latin typeface="MTN Brighter Sans" panose="00000500000000000000" pitchFamily="2" charset="0"/>
                <a:ea typeface="Calibri" panose="020F0502020204030204" pitchFamily="34" charset="0"/>
                <a:cs typeface="Times New Roman" panose="02020603050405020304" pitchFamily="18" charset="0"/>
              </a:rPr>
            </a:br>
            <a:br>
              <a:rPr lang="en-US" sz="1800" b="0" cap="none" dirty="0">
                <a:effectLst/>
                <a:latin typeface="MTN Brighter Sans" panose="00000500000000000000" pitchFamily="2" charset="0"/>
                <a:ea typeface="Calibri" panose="020F0502020204030204" pitchFamily="34" charset="0"/>
                <a:cs typeface="Times New Roman" panose="02020603050405020304" pitchFamily="18" charset="0"/>
              </a:rPr>
            </a:br>
            <a:r>
              <a:rPr lang="en-US" sz="1800" cap="none" dirty="0">
                <a:effectLst/>
                <a:latin typeface="MTN Brighter Sans" panose="00000500000000000000" pitchFamily="2" charset="0"/>
                <a:ea typeface="Calibri" panose="020F0502020204030204" pitchFamily="34" charset="0"/>
                <a:cs typeface="Times New Roman" panose="02020603050405020304" pitchFamily="18" charset="0"/>
              </a:rPr>
              <a:t>species_info.csv: </a:t>
            </a:r>
            <a:r>
              <a:rPr lang="en-US" sz="1800" b="0" cap="none" dirty="0">
                <a:effectLst/>
                <a:latin typeface="MTN Brighter Sans" panose="00000500000000000000" pitchFamily="2" charset="0"/>
                <a:ea typeface="Calibri" panose="020F0502020204030204" pitchFamily="34" charset="0"/>
                <a:cs typeface="Times New Roman" panose="02020603050405020304" pitchFamily="18" charset="0"/>
              </a:rPr>
              <a:t>contains information about species found in national parks, including category (e.g., mammal, bird), scientific name, common names, and conservation status.</a:t>
            </a:r>
            <a:br>
              <a:rPr lang="en-US" sz="1800" b="0" cap="none" dirty="0">
                <a:effectLst/>
                <a:latin typeface="MTN Brighter Sans" panose="00000500000000000000" pitchFamily="2" charset="0"/>
                <a:ea typeface="Calibri" panose="020F0502020204030204" pitchFamily="34" charset="0"/>
                <a:cs typeface="Times New Roman" panose="02020603050405020304" pitchFamily="18" charset="0"/>
              </a:rPr>
            </a:br>
            <a:br>
              <a:rPr lang="en-US" sz="1800" b="0" cap="none" dirty="0">
                <a:effectLst/>
                <a:latin typeface="MTN Brighter Sans" panose="00000500000000000000" pitchFamily="2" charset="0"/>
                <a:ea typeface="Calibri" panose="020F0502020204030204" pitchFamily="34" charset="0"/>
                <a:cs typeface="Times New Roman" panose="02020603050405020304" pitchFamily="18" charset="0"/>
              </a:rPr>
            </a:br>
            <a:r>
              <a:rPr lang="en-US" sz="1800" cap="none" dirty="0">
                <a:effectLst/>
                <a:latin typeface="MTN Brighter Sans" panose="00000500000000000000" pitchFamily="2" charset="0"/>
                <a:ea typeface="Calibri" panose="020F0502020204030204" pitchFamily="34" charset="0"/>
                <a:cs typeface="Times New Roman" panose="02020603050405020304" pitchFamily="18" charset="0"/>
              </a:rPr>
              <a:t>observations.csv: </a:t>
            </a:r>
            <a:r>
              <a:rPr lang="en-US" sz="1800" b="0" cap="none" dirty="0">
                <a:effectLst/>
                <a:latin typeface="MTN Brighter Sans" panose="00000500000000000000" pitchFamily="2" charset="0"/>
                <a:ea typeface="Calibri" panose="020F0502020204030204" pitchFamily="34" charset="0"/>
                <a:cs typeface="Times New Roman" panose="02020603050405020304" pitchFamily="18" charset="0"/>
              </a:rPr>
              <a:t>contains weekly observation counts of species recorded in four major </a:t>
            </a:r>
            <a:r>
              <a:rPr lang="en-US" sz="1800" b="0" cap="none" dirty="0" err="1">
                <a:effectLst/>
                <a:latin typeface="MTN Brighter Sans" panose="00000500000000000000" pitchFamily="2" charset="0"/>
                <a:ea typeface="Calibri" panose="020F0502020204030204" pitchFamily="34" charset="0"/>
                <a:cs typeface="Times New Roman" panose="02020603050405020304" pitchFamily="18" charset="0"/>
              </a:rPr>
              <a:t>u.s.</a:t>
            </a:r>
            <a:r>
              <a:rPr lang="en-US" sz="1800" b="0" cap="none" dirty="0">
                <a:effectLst/>
                <a:latin typeface="MTN Brighter Sans" panose="00000500000000000000" pitchFamily="2" charset="0"/>
                <a:ea typeface="Calibri" panose="020F0502020204030204" pitchFamily="34" charset="0"/>
                <a:cs typeface="Times New Roman" panose="02020603050405020304" pitchFamily="18" charset="0"/>
              </a:rPr>
              <a:t> national parks</a:t>
            </a:r>
            <a:r>
              <a:rPr lang="en-US" sz="1800" b="0" dirty="0">
                <a:effectLst/>
                <a:latin typeface="MTN Brighter Sans" panose="00000500000000000000" pitchFamily="2" charset="0"/>
                <a:ea typeface="Calibri" panose="020F0502020204030204" pitchFamily="34" charset="0"/>
                <a:cs typeface="Times New Roman" panose="02020603050405020304" pitchFamily="18" charset="0"/>
              </a:rPr>
              <a:t>.</a:t>
            </a:r>
          </a:p>
        </p:txBody>
      </p:sp>
      <p:pic>
        <p:nvPicPr>
          <p:cNvPr id="10" name="Picture Placeholder 9" descr="A person smiling at a computer">
            <a:extLst>
              <a:ext uri="{FF2B5EF4-FFF2-40B4-BE49-F238E27FC236}">
                <a16:creationId xmlns:a16="http://schemas.microsoft.com/office/drawing/2014/main" id="{0E7DFFA9-9901-3CE7-AAC2-C1754C65BD4D}"/>
              </a:ext>
            </a:extLst>
          </p:cNvPr>
          <p:cNvPicPr>
            <a:picLocks noGrp="1" noChangeAspect="1"/>
          </p:cNvPicPr>
          <p:nvPr>
            <p:ph type="pic" sz="quarter" idx="10"/>
          </p:nvPr>
        </p:nvPicPr>
        <p:blipFill>
          <a:blip r:embed="rId2"/>
          <a:srcRect l="18" r="18"/>
          <a:stretch/>
        </p:blipFill>
        <p:spPr>
          <a:xfrm>
            <a:off x="7625969" y="-9144"/>
            <a:ext cx="4581525" cy="6602413"/>
          </a:xfrm>
        </p:spPr>
      </p:pic>
    </p:spTree>
    <p:extLst>
      <p:ext uri="{BB962C8B-B14F-4D97-AF65-F5344CB8AC3E}">
        <p14:creationId xmlns:p14="http://schemas.microsoft.com/office/powerpoint/2010/main" val="378690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DDD8-3394-6FB2-960C-451DEBD7F640}"/>
              </a:ext>
            </a:extLst>
          </p:cNvPr>
          <p:cNvSpPr>
            <a:spLocks noGrp="1"/>
          </p:cNvSpPr>
          <p:nvPr>
            <p:ph type="title"/>
          </p:nvPr>
        </p:nvSpPr>
        <p:spPr>
          <a:xfrm>
            <a:off x="6096000" y="176784"/>
            <a:ext cx="5864352" cy="1184656"/>
          </a:xfrm>
        </p:spPr>
        <p:txBody>
          <a:bodyPr/>
          <a:lstStyle/>
          <a:p>
            <a:pPr marL="0" marR="0">
              <a:lnSpc>
                <a:spcPct val="107000"/>
              </a:lnSpc>
              <a:spcBef>
                <a:spcPts val="0"/>
              </a:spcBef>
              <a:spcAft>
                <a:spcPts val="800"/>
              </a:spcAft>
            </a:pPr>
            <a:r>
              <a:rPr lang="en-US" sz="4000" b="1" dirty="0">
                <a:effectLst/>
                <a:latin typeface="MTN Brighter Sans" panose="00000500000000000000" pitchFamily="2" charset="0"/>
                <a:ea typeface="Calibri" panose="020F0502020204030204" pitchFamily="34" charset="0"/>
                <a:cs typeface="Times New Roman" panose="02020603050405020304" pitchFamily="18" charset="0"/>
              </a:rPr>
              <a:t>Key Data Insights:</a:t>
            </a:r>
            <a:endParaRPr lang="en-US" sz="4000" dirty="0">
              <a:effectLst/>
              <a:latin typeface="MTN Brighter Sans" panose="00000500000000000000" pitchFamily="2" charset="0"/>
              <a:ea typeface="Calibri" panose="020F0502020204030204" pitchFamily="34" charset="0"/>
              <a:cs typeface="Times New Roman" panose="02020603050405020304" pitchFamily="18" charset="0"/>
            </a:endParaRPr>
          </a:p>
        </p:txBody>
      </p:sp>
      <p:pic>
        <p:nvPicPr>
          <p:cNvPr id="12" name="Picture Placeholder 11" descr="A person in a yellow shirt">
            <a:extLst>
              <a:ext uri="{FF2B5EF4-FFF2-40B4-BE49-F238E27FC236}">
                <a16:creationId xmlns:a16="http://schemas.microsoft.com/office/drawing/2014/main" id="{BC85F8C0-B84C-01D2-4208-5596D725B2B0}"/>
              </a:ext>
            </a:extLst>
          </p:cNvPr>
          <p:cNvPicPr>
            <a:picLocks noGrp="1" noChangeAspect="1"/>
          </p:cNvPicPr>
          <p:nvPr>
            <p:ph type="pic" sz="quarter" idx="10"/>
          </p:nvPr>
        </p:nvPicPr>
        <p:blipFill>
          <a:blip r:embed="rId2"/>
          <a:srcRect l="33" r="33"/>
          <a:stretch/>
        </p:blipFill>
        <p:spPr>
          <a:xfrm>
            <a:off x="-15240" y="-15240"/>
            <a:ext cx="4581525" cy="6602413"/>
          </a:xfrm>
        </p:spPr>
      </p:pic>
      <p:sp>
        <p:nvSpPr>
          <p:cNvPr id="4" name="Text Placeholder 3">
            <a:extLst>
              <a:ext uri="{FF2B5EF4-FFF2-40B4-BE49-F238E27FC236}">
                <a16:creationId xmlns:a16="http://schemas.microsoft.com/office/drawing/2014/main" id="{51D6AA66-EC20-FCAE-04B0-6BEB18463C2D}"/>
              </a:ext>
            </a:extLst>
          </p:cNvPr>
          <p:cNvSpPr>
            <a:spLocks noGrp="1"/>
          </p:cNvSpPr>
          <p:nvPr>
            <p:ph type="body" sz="quarter" idx="11"/>
          </p:nvPr>
        </p:nvSpPr>
        <p:spPr>
          <a:xfrm>
            <a:off x="5039360" y="1676400"/>
            <a:ext cx="6727825" cy="3657600"/>
          </a:xfrm>
        </p:spPr>
        <p:txBody>
          <a:bodyPr>
            <a:noAutofit/>
          </a:bodyPr>
          <a:lstStyle/>
          <a:p>
            <a:pPr marL="0" marR="0">
              <a:lnSpc>
                <a:spcPct val="107000"/>
              </a:lnSpc>
              <a:spcBef>
                <a:spcPts val="0"/>
              </a:spcBef>
              <a:spcAft>
                <a:spcPts val="800"/>
              </a:spcAft>
            </a:pPr>
            <a:r>
              <a:rPr lang="en-US" sz="1400" b="1" dirty="0">
                <a:effectLst/>
                <a:latin typeface="MTN Brighter Sans" panose="00000500000000000000" pitchFamily="2" charset="0"/>
                <a:ea typeface="Calibri" panose="020F0502020204030204" pitchFamily="34" charset="0"/>
                <a:cs typeface="Times New Roman" panose="02020603050405020304" pitchFamily="18" charset="0"/>
              </a:rPr>
              <a:t>Key Data Insights:</a:t>
            </a:r>
            <a:endParaRPr lang="en-US" sz="1400" dirty="0">
              <a:effectLst/>
              <a:latin typeface="MTN Brighter Sans" panose="00000500000000000000" pitchFamily="2"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dirty="0">
                <a:effectLst/>
                <a:latin typeface="MTN Brighter Sans" panose="00000500000000000000" pitchFamily="2" charset="0"/>
                <a:ea typeface="Calibri" panose="020F0502020204030204" pitchFamily="34" charset="0"/>
                <a:cs typeface="Times New Roman" panose="02020603050405020304" pitchFamily="18" charset="0"/>
              </a:rPr>
              <a:t>Species Count</a:t>
            </a: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 5,541 unique species were recorded.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dirty="0">
                <a:effectLst/>
                <a:latin typeface="MTN Brighter Sans" panose="00000500000000000000" pitchFamily="2" charset="0"/>
                <a:ea typeface="Calibri" panose="020F0502020204030204" pitchFamily="34" charset="0"/>
                <a:cs typeface="Times New Roman" panose="02020603050405020304" pitchFamily="18" charset="0"/>
              </a:rPr>
              <a:t>Categories</a:t>
            </a: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 Species are categorized into Mammals, Birds, Reptiles, Fish, Amphibians, Vascular Plants, and Nonvascular Plants.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b="1" dirty="0">
                <a:effectLst/>
                <a:latin typeface="MTN Brighter Sans" panose="00000500000000000000" pitchFamily="2" charset="0"/>
                <a:ea typeface="Calibri" panose="020F0502020204030204" pitchFamily="34" charset="0"/>
                <a:cs typeface="Times New Roman" panose="02020603050405020304" pitchFamily="18" charset="0"/>
              </a:rPr>
              <a:t>Conservation Status</a:t>
            </a: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 The dataset includes labels like “Endangered,” “Threatened,” “Species of Concern,” “In Recovery,” and those with “No Intervention.”</a:t>
            </a:r>
          </a:p>
          <a:p>
            <a:pPr marL="0" marR="0">
              <a:lnSpc>
                <a:spcPct val="107000"/>
              </a:lnSpc>
              <a:spcBef>
                <a:spcPts val="0"/>
              </a:spcBef>
              <a:spcAft>
                <a:spcPts val="800"/>
              </a:spcAft>
            </a:pPr>
            <a:r>
              <a:rPr lang="en-US" sz="1400" b="1" dirty="0">
                <a:effectLst/>
                <a:latin typeface="MTN Brighter Sans" panose="00000500000000000000" pitchFamily="2" charset="0"/>
                <a:ea typeface="Calibri" panose="020F0502020204030204" pitchFamily="34" charset="0"/>
                <a:cs typeface="Times New Roman" panose="02020603050405020304" pitchFamily="18" charset="0"/>
              </a:rPr>
              <a:t>Sheep-Specific Analysis:</a:t>
            </a:r>
            <a:endParaRPr lang="en-US" sz="1400" dirty="0">
              <a:effectLst/>
              <a:latin typeface="MTN Brighter Sans" panose="00000500000000000000" pitchFamily="2"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Using string matching on the </a:t>
            </a:r>
            <a:r>
              <a:rPr lang="en-US" sz="1400" dirty="0" err="1">
                <a:effectLst/>
                <a:latin typeface="MTN Brighter Sans" panose="00000500000000000000" pitchFamily="2" charset="0"/>
                <a:ea typeface="Calibri" panose="020F0502020204030204" pitchFamily="34" charset="0"/>
                <a:cs typeface="Times New Roman" panose="02020603050405020304" pitchFamily="18" charset="0"/>
              </a:rPr>
              <a:t>common_names</a:t>
            </a: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 column, species containing “Sheep” were identified.</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Only </a:t>
            </a:r>
            <a:r>
              <a:rPr lang="en-US" sz="1400" b="1" dirty="0">
                <a:effectLst/>
                <a:latin typeface="MTN Brighter Sans" panose="00000500000000000000" pitchFamily="2" charset="0"/>
                <a:ea typeface="Calibri" panose="020F0502020204030204" pitchFamily="34" charset="0"/>
                <a:cs typeface="Times New Roman" panose="02020603050405020304" pitchFamily="18" charset="0"/>
              </a:rPr>
              <a:t>mammal sheep species</a:t>
            </a: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 were retained (e.g., </a:t>
            </a:r>
            <a:r>
              <a:rPr lang="en-US" sz="1400" i="1" dirty="0">
                <a:effectLst/>
                <a:latin typeface="MTN Brighter Sans" panose="00000500000000000000" pitchFamily="2" charset="0"/>
                <a:ea typeface="Calibri" panose="020F0502020204030204" pitchFamily="34" charset="0"/>
                <a:cs typeface="Times New Roman" panose="02020603050405020304" pitchFamily="18" charset="0"/>
              </a:rPr>
              <a:t>Ovis </a:t>
            </a:r>
            <a:r>
              <a:rPr lang="en-US" sz="1400" i="1" dirty="0" err="1">
                <a:effectLst/>
                <a:latin typeface="MTN Brighter Sans" panose="00000500000000000000" pitchFamily="2" charset="0"/>
                <a:ea typeface="Calibri" panose="020F0502020204030204" pitchFamily="34" charset="0"/>
                <a:cs typeface="Times New Roman" panose="02020603050405020304" pitchFamily="18" charset="0"/>
              </a:rPr>
              <a:t>aries</a:t>
            </a: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 </a:t>
            </a:r>
            <a:r>
              <a:rPr lang="en-US" sz="1400" i="1" dirty="0">
                <a:effectLst/>
                <a:latin typeface="MTN Brighter Sans" panose="00000500000000000000" pitchFamily="2" charset="0"/>
                <a:ea typeface="Calibri" panose="020F0502020204030204" pitchFamily="34" charset="0"/>
                <a:cs typeface="Times New Roman" panose="02020603050405020304" pitchFamily="18" charset="0"/>
              </a:rPr>
              <a:t>Ovis canadensis</a:t>
            </a: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 </a:t>
            </a:r>
            <a:r>
              <a:rPr lang="en-US" sz="1400" i="1" dirty="0">
                <a:effectLst/>
                <a:latin typeface="MTN Brighter Sans" panose="00000500000000000000" pitchFamily="2" charset="0"/>
                <a:ea typeface="Calibri" panose="020F0502020204030204" pitchFamily="34" charset="0"/>
                <a:cs typeface="Times New Roman" panose="02020603050405020304" pitchFamily="18" charset="0"/>
              </a:rPr>
              <a:t>Ovis canadensis </a:t>
            </a:r>
            <a:r>
              <a:rPr lang="en-US" sz="1400" i="1" dirty="0" err="1">
                <a:effectLst/>
                <a:latin typeface="MTN Brighter Sans" panose="00000500000000000000" pitchFamily="2" charset="0"/>
                <a:ea typeface="Calibri" panose="020F0502020204030204" pitchFamily="34" charset="0"/>
                <a:cs typeface="Times New Roman" panose="02020603050405020304" pitchFamily="18" charset="0"/>
              </a:rPr>
              <a:t>sierrae</a:t>
            </a: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Merging </a:t>
            </a:r>
            <a:r>
              <a:rPr lang="en-US" sz="1400" dirty="0" err="1">
                <a:effectLst/>
                <a:latin typeface="MTN Brighter Sans" panose="00000500000000000000" pitchFamily="2" charset="0"/>
                <a:ea typeface="Calibri" panose="020F0502020204030204" pitchFamily="34" charset="0"/>
                <a:cs typeface="Times New Roman" panose="02020603050405020304" pitchFamily="18" charset="0"/>
              </a:rPr>
              <a:t>sheep_species</a:t>
            </a: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 with the observations data resulted in a </a:t>
            </a:r>
            <a:r>
              <a:rPr lang="en-US" sz="1400" dirty="0" err="1">
                <a:effectLst/>
                <a:latin typeface="MTN Brighter Sans" panose="00000500000000000000" pitchFamily="2" charset="0"/>
                <a:ea typeface="Calibri" panose="020F0502020204030204" pitchFamily="34" charset="0"/>
                <a:cs typeface="Times New Roman" panose="02020603050405020304" pitchFamily="18" charset="0"/>
              </a:rPr>
              <a:t>DataFrame</a:t>
            </a: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 (</a:t>
            </a:r>
            <a:r>
              <a:rPr lang="en-US" sz="1400" dirty="0" err="1">
                <a:effectLst/>
                <a:latin typeface="MTN Brighter Sans" panose="00000500000000000000" pitchFamily="2" charset="0"/>
                <a:ea typeface="Calibri" panose="020F0502020204030204" pitchFamily="34" charset="0"/>
                <a:cs typeface="Times New Roman" panose="02020603050405020304" pitchFamily="18" charset="0"/>
              </a:rPr>
              <a:t>sheep_observations</a:t>
            </a:r>
            <a:r>
              <a:rPr lang="en-US" sz="1400" dirty="0">
                <a:effectLst/>
                <a:latin typeface="MTN Brighter Sans" panose="00000500000000000000" pitchFamily="2" charset="0"/>
                <a:ea typeface="Calibri" panose="020F0502020204030204" pitchFamily="34" charset="0"/>
                <a:cs typeface="Times New Roman" panose="02020603050405020304" pitchFamily="18" charset="0"/>
              </a:rPr>
              <a:t>) focused on sheep sightings.</a:t>
            </a:r>
          </a:p>
        </p:txBody>
      </p:sp>
    </p:spTree>
    <p:extLst>
      <p:ext uri="{BB962C8B-B14F-4D97-AF65-F5344CB8AC3E}">
        <p14:creationId xmlns:p14="http://schemas.microsoft.com/office/powerpoint/2010/main" val="359081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781304" y="915798"/>
            <a:ext cx="8297380" cy="1326514"/>
          </a:xfrm>
        </p:spPr>
        <p:txBody>
          <a:bodyPr>
            <a:normAutofit/>
          </a:bodyPr>
          <a:lstStyle/>
          <a:p>
            <a:pPr marL="0" marR="0">
              <a:lnSpc>
                <a:spcPct val="107000"/>
              </a:lnSpc>
              <a:spcBef>
                <a:spcPts val="0"/>
              </a:spcBef>
              <a:spcAft>
                <a:spcPts val="800"/>
              </a:spcAft>
            </a:pPr>
            <a:r>
              <a:rPr lang="en-US" b="1" dirty="0">
                <a:effectLst/>
                <a:latin typeface="MTN Brighter Sans" panose="00000500000000000000" pitchFamily="2" charset="0"/>
                <a:ea typeface="Calibri" panose="020F0502020204030204" pitchFamily="34" charset="0"/>
                <a:cs typeface="Times New Roman" panose="02020603050405020304" pitchFamily="18" charset="0"/>
              </a:rPr>
              <a:t>Analytic Steps for the Biodiversity Project</a:t>
            </a:r>
            <a:endParaRPr lang="en-US" dirty="0">
              <a:effectLst/>
              <a:latin typeface="MTN Brighter Sans" panose="00000500000000000000" pitchFamily="2" charset="0"/>
              <a:ea typeface="Calibri" panose="020F050202020403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6355" y="2753614"/>
            <a:ext cx="8324089" cy="3493008"/>
          </a:xfrm>
        </p:spPr>
        <p:txBody>
          <a:bodyPr/>
          <a:lstStyle/>
          <a:p>
            <a:pPr marL="342900" marR="0" lvl="0" indent="-342900">
              <a:lnSpc>
                <a:spcPct val="107000"/>
              </a:lnSpc>
              <a:spcBef>
                <a:spcPts val="0"/>
              </a:spcBef>
              <a:spcAft>
                <a:spcPts val="0"/>
              </a:spcAft>
              <a:buFont typeface="+mj-lt"/>
              <a:buAutoNum type="arabicPeriod"/>
            </a:pPr>
            <a:r>
              <a:rPr lang="en-US" sz="1800" dirty="0">
                <a:effectLst/>
                <a:latin typeface="MTN Brighter Sans" panose="00000500000000000000" pitchFamily="2" charset="0"/>
                <a:ea typeface="Calibri" panose="020F0502020204030204" pitchFamily="34" charset="0"/>
                <a:cs typeface="Times New Roman" panose="02020603050405020304" pitchFamily="18" charset="0"/>
              </a:rPr>
              <a:t>Clean and Prepare the Data</a:t>
            </a:r>
          </a:p>
          <a:p>
            <a:pPr marL="342900" marR="0" lvl="0" indent="-342900">
              <a:lnSpc>
                <a:spcPct val="107000"/>
              </a:lnSpc>
              <a:spcBef>
                <a:spcPts val="0"/>
              </a:spcBef>
              <a:spcAft>
                <a:spcPts val="0"/>
              </a:spcAft>
              <a:buFont typeface="+mj-lt"/>
              <a:buAutoNum type="arabicPeriod"/>
            </a:pPr>
            <a:r>
              <a:rPr lang="en-US" sz="1800" dirty="0">
                <a:effectLst/>
                <a:latin typeface="MTN Brighter Sans" panose="00000500000000000000" pitchFamily="2" charset="0"/>
                <a:ea typeface="Calibri" panose="020F0502020204030204" pitchFamily="34" charset="0"/>
                <a:cs typeface="Times New Roman" panose="02020603050405020304" pitchFamily="18" charset="0"/>
              </a:rPr>
              <a:t>Visualize Conservation Status</a:t>
            </a:r>
          </a:p>
          <a:p>
            <a:pPr marL="342900" marR="0" lvl="0" indent="-342900">
              <a:lnSpc>
                <a:spcPct val="107000"/>
              </a:lnSpc>
              <a:spcBef>
                <a:spcPts val="0"/>
              </a:spcBef>
              <a:spcAft>
                <a:spcPts val="0"/>
              </a:spcAft>
              <a:buFont typeface="+mj-lt"/>
              <a:buAutoNum type="arabicPeriod"/>
            </a:pPr>
            <a:r>
              <a:rPr lang="en-US" sz="1800" dirty="0">
                <a:effectLst/>
                <a:latin typeface="MTN Brighter Sans" panose="00000500000000000000" pitchFamily="2" charset="0"/>
                <a:ea typeface="Calibri" panose="020F0502020204030204" pitchFamily="34" charset="0"/>
                <a:cs typeface="Times New Roman" panose="02020603050405020304" pitchFamily="18" charset="0"/>
              </a:rPr>
              <a:t>Compare Protection Across Categories</a:t>
            </a:r>
          </a:p>
          <a:p>
            <a:pPr marL="342900" marR="0" lvl="0" indent="-342900">
              <a:lnSpc>
                <a:spcPct val="107000"/>
              </a:lnSpc>
              <a:spcBef>
                <a:spcPts val="0"/>
              </a:spcBef>
              <a:spcAft>
                <a:spcPts val="0"/>
              </a:spcAft>
              <a:buFont typeface="+mj-lt"/>
              <a:buAutoNum type="arabicPeriod"/>
            </a:pPr>
            <a:r>
              <a:rPr lang="en-US" sz="1800" dirty="0">
                <a:effectLst/>
                <a:latin typeface="MTN Brighter Sans" panose="00000500000000000000" pitchFamily="2" charset="0"/>
                <a:ea typeface="Calibri" panose="020F0502020204030204" pitchFamily="34" charset="0"/>
                <a:cs typeface="Times New Roman" panose="02020603050405020304" pitchFamily="18" charset="0"/>
              </a:rPr>
              <a:t>Perform Significance Tests</a:t>
            </a:r>
          </a:p>
          <a:p>
            <a:pPr marL="342900" marR="0" lvl="0" indent="-342900">
              <a:lnSpc>
                <a:spcPct val="107000"/>
              </a:lnSpc>
              <a:spcBef>
                <a:spcPts val="0"/>
              </a:spcBef>
              <a:spcAft>
                <a:spcPts val="800"/>
              </a:spcAft>
              <a:buFont typeface="+mj-lt"/>
              <a:buAutoNum type="arabicPeriod"/>
            </a:pPr>
            <a:r>
              <a:rPr lang="en-US" sz="1800" dirty="0">
                <a:effectLst/>
                <a:latin typeface="MTN Brighter Sans" panose="00000500000000000000" pitchFamily="2" charset="0"/>
                <a:ea typeface="Calibri" panose="020F0502020204030204" pitchFamily="34" charset="0"/>
                <a:cs typeface="Times New Roman" panose="02020603050405020304" pitchFamily="18" charset="0"/>
              </a:rPr>
              <a:t>Sample Size Calculation for Disease Study</a:t>
            </a:r>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09900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109694" y="1131161"/>
            <a:ext cx="5641897" cy="3316893"/>
          </a:xfrm>
        </p:spPr>
        <p:txBody>
          <a:bodyPr/>
          <a:lstStyle/>
          <a:p>
            <a:r>
              <a:rPr lang="en-US" dirty="0"/>
              <a:t>Exploring the Data</a:t>
            </a:r>
            <a:endParaRPr lang="en-ZA" dirty="0"/>
          </a:p>
        </p:txBody>
      </p:sp>
    </p:spTree>
    <p:extLst>
      <p:ext uri="{BB962C8B-B14F-4D97-AF65-F5344CB8AC3E}">
        <p14:creationId xmlns:p14="http://schemas.microsoft.com/office/powerpoint/2010/main" val="404339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dirty="0"/>
              <a:t>What is the distribution of </a:t>
            </a:r>
            <a:r>
              <a:rPr lang="en-US" dirty="0" err="1"/>
              <a:t>conservation_status</a:t>
            </a:r>
            <a:r>
              <a:rPr lang="en-US" dirty="0"/>
              <a:t> for animals?</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3" y="2073275"/>
            <a:ext cx="3637597" cy="3687763"/>
          </a:xfrm>
        </p:spPr>
        <p:txBody>
          <a:bodyPr/>
          <a:lstStyle/>
          <a:p>
            <a:pPr marL="0" marR="0">
              <a:lnSpc>
                <a:spcPct val="107000"/>
              </a:lnSpc>
              <a:spcBef>
                <a:spcPts val="0"/>
              </a:spcBef>
              <a:spcAft>
                <a:spcPts val="800"/>
              </a:spcAft>
            </a:pP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A </a:t>
            </a: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vast majority </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of species have </a:t>
            </a: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no active conservation measures</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while a small number fall under protection categories like "Endangered" or "Threatened." The category "Species of Concern" represents those being monitored but not formally protected.</a:t>
            </a:r>
          </a:p>
          <a:p>
            <a:pPr marL="0" marR="0">
              <a:lnSpc>
                <a:spcPct val="107000"/>
              </a:lnSpc>
              <a:spcBef>
                <a:spcPts val="0"/>
              </a:spcBef>
              <a:spcAft>
                <a:spcPts val="800"/>
              </a:spcAft>
            </a:pP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pic>
        <p:nvPicPr>
          <p:cNvPr id="8" name="Picture 7">
            <a:extLst>
              <a:ext uri="{FF2B5EF4-FFF2-40B4-BE49-F238E27FC236}">
                <a16:creationId xmlns:a16="http://schemas.microsoft.com/office/drawing/2014/main" id="{41638D9F-26D1-5CC1-C1C2-3B1132BDCB4E}"/>
              </a:ext>
            </a:extLst>
          </p:cNvPr>
          <p:cNvPicPr>
            <a:picLocks noChangeAspect="1"/>
          </p:cNvPicPr>
          <p:nvPr/>
        </p:nvPicPr>
        <p:blipFill>
          <a:blip r:embed="rId2"/>
          <a:stretch>
            <a:fillRect/>
          </a:stretch>
        </p:blipFill>
        <p:spPr>
          <a:xfrm>
            <a:off x="5994717" y="1298386"/>
            <a:ext cx="4124325" cy="2809875"/>
          </a:xfrm>
          <a:prstGeom prst="rect">
            <a:avLst/>
          </a:prstGeom>
        </p:spPr>
      </p:pic>
      <p:pic>
        <p:nvPicPr>
          <p:cNvPr id="9" name="Picture 8">
            <a:extLst>
              <a:ext uri="{FF2B5EF4-FFF2-40B4-BE49-F238E27FC236}">
                <a16:creationId xmlns:a16="http://schemas.microsoft.com/office/drawing/2014/main" id="{3AF15DDB-C3A9-C52A-B6C7-71FAC9AEA867}"/>
              </a:ext>
            </a:extLst>
          </p:cNvPr>
          <p:cNvPicPr>
            <a:picLocks noChangeAspect="1"/>
          </p:cNvPicPr>
          <p:nvPr/>
        </p:nvPicPr>
        <p:blipFill rotWithShape="1">
          <a:blip r:embed="rId3"/>
          <a:srcRect l="3324" t="5110" b="8909"/>
          <a:stretch/>
        </p:blipFill>
        <p:spPr bwMode="auto">
          <a:xfrm>
            <a:off x="5286374" y="4105404"/>
            <a:ext cx="5541010" cy="24574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4147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1326514"/>
          </a:xfrm>
        </p:spPr>
        <p:txBody>
          <a:bodyPr/>
          <a:lstStyle/>
          <a:p>
            <a:r>
              <a:rPr lang="en-US" dirty="0"/>
              <a:t>Are certain types of species more likely to be endangered?</a:t>
            </a:r>
            <a:endParaRPr lang="en-ZA" dirty="0"/>
          </a:p>
        </p:txBody>
      </p:sp>
      <p:sp>
        <p:nvSpPr>
          <p:cNvPr id="4" name="Content Placeholder 3">
            <a:extLst>
              <a:ext uri="{FF2B5EF4-FFF2-40B4-BE49-F238E27FC236}">
                <a16:creationId xmlns:a16="http://schemas.microsoft.com/office/drawing/2014/main" id="{8D97CD95-A6D1-C7C3-F7D9-C0AB6438B279}"/>
              </a:ext>
            </a:extLst>
          </p:cNvPr>
          <p:cNvSpPr>
            <a:spLocks noGrp="1"/>
          </p:cNvSpPr>
          <p:nvPr>
            <p:ph sz="quarter" idx="13"/>
          </p:nvPr>
        </p:nvSpPr>
        <p:spPr>
          <a:xfrm>
            <a:off x="893763" y="2073275"/>
            <a:ext cx="3144837" cy="3687763"/>
          </a:xfrm>
        </p:spPr>
        <p:txBody>
          <a:bodyPr/>
          <a:lstStyle/>
          <a:p>
            <a:pPr marL="0" marR="0" indent="0">
              <a:lnSpc>
                <a:spcPct val="107000"/>
              </a:lnSpc>
              <a:spcBef>
                <a:spcPts val="0"/>
              </a:spcBef>
              <a:spcAft>
                <a:spcPts val="800"/>
              </a:spcAft>
              <a:buNone/>
            </a:pP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Mammals and birds</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are </a:t>
            </a: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more likely to be under protection</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while most plants (especially vascular) have very low protection rates. This could reflect prioritization based on mobility, public awareness, or ecological impact.</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8</a:t>
            </a:fld>
            <a:endParaRPr lang="en-US" dirty="0"/>
          </a:p>
        </p:txBody>
      </p:sp>
      <p:pic>
        <p:nvPicPr>
          <p:cNvPr id="6" name="Content Placeholder 5">
            <a:extLst>
              <a:ext uri="{FF2B5EF4-FFF2-40B4-BE49-F238E27FC236}">
                <a16:creationId xmlns:a16="http://schemas.microsoft.com/office/drawing/2014/main" id="{DCDB38B8-79F8-2CEC-8346-3503B8D0D680}"/>
              </a:ext>
            </a:extLst>
          </p:cNvPr>
          <p:cNvPicPr>
            <a:picLocks noGrp="1" noChangeAspect="1"/>
          </p:cNvPicPr>
          <p:nvPr>
            <p:ph sz="quarter" idx="14"/>
          </p:nvPr>
        </p:nvPicPr>
        <p:blipFill>
          <a:blip r:embed="rId2"/>
          <a:stretch>
            <a:fillRect/>
          </a:stretch>
        </p:blipFill>
        <p:spPr>
          <a:xfrm>
            <a:off x="4545965" y="2073275"/>
            <a:ext cx="6192838" cy="2995279"/>
          </a:xfrm>
          <a:prstGeom prst="rect">
            <a:avLst/>
          </a:prstGeom>
        </p:spPr>
      </p:pic>
    </p:spTree>
    <p:extLst>
      <p:ext uri="{BB962C8B-B14F-4D97-AF65-F5344CB8AC3E}">
        <p14:creationId xmlns:p14="http://schemas.microsoft.com/office/powerpoint/2010/main" val="81220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54E4-9956-0B33-D845-8F2AAC5EBC56}"/>
              </a:ext>
            </a:extLst>
          </p:cNvPr>
          <p:cNvSpPr>
            <a:spLocks noGrp="1"/>
          </p:cNvSpPr>
          <p:nvPr>
            <p:ph type="title"/>
          </p:nvPr>
        </p:nvSpPr>
        <p:spPr>
          <a:xfrm>
            <a:off x="899160" y="137160"/>
            <a:ext cx="6172200" cy="1249680"/>
          </a:xfrm>
        </p:spPr>
        <p:txBody>
          <a:bodyPr/>
          <a:lstStyle/>
          <a:p>
            <a:pPr marL="0" marR="0">
              <a:lnSpc>
                <a:spcPct val="107000"/>
              </a:lnSpc>
              <a:spcBef>
                <a:spcPts val="0"/>
              </a:spcBef>
              <a:spcAft>
                <a:spcPts val="800"/>
              </a:spcAft>
            </a:pP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Are the differences between species and their conservation status significant?</a:t>
            </a:r>
            <a:endParaRPr lang="en-US" sz="1800" dirty="0">
              <a:effectLst/>
              <a:latin typeface="MTN Brighter Sans" panose="00000500000000000000" pitchFamily="50" charset="0"/>
              <a:ea typeface="Calibri" panose="020F050202020403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94D20DBB-F3DD-CE0A-DCE1-63F191C0CC47}"/>
              </a:ext>
            </a:extLst>
          </p:cNvPr>
          <p:cNvSpPr>
            <a:spLocks noGrp="1"/>
          </p:cNvSpPr>
          <p:nvPr>
            <p:ph type="body" sz="quarter" idx="11"/>
          </p:nvPr>
        </p:nvSpPr>
        <p:spPr>
          <a:xfrm>
            <a:off x="899160" y="2087880"/>
            <a:ext cx="9006840" cy="3774440"/>
          </a:xfrm>
        </p:spPr>
        <p:txBody>
          <a:bodyPr>
            <a:normAutofit/>
          </a:bodyPr>
          <a:lstStyle/>
          <a:p>
            <a:pPr marL="0" marR="0">
              <a:lnSpc>
                <a:spcPct val="107000"/>
              </a:lnSpc>
              <a:spcBef>
                <a:spcPts val="0"/>
              </a:spcBef>
              <a:spcAft>
                <a:spcPts val="800"/>
              </a:spcAft>
            </a:pP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To test if differences in protection rates are </a:t>
            </a: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statistically significant</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we ran chi-squared tests on contingency tables: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Mammals vs. Birds</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TN Brighter Sans" panose="00000500000000000000" pitchFamily="50" charset="0"/>
                <a:ea typeface="Calibri" panose="020F0502020204030204" pitchFamily="34" charset="0"/>
                <a:cs typeface="Times New Roman" panose="02020603050405020304" pitchFamily="18" charset="0"/>
              </a:rPr>
              <a:t>p-value ≈ 0.688 </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MTN Brighter Sans" panose="00000500000000000000" pitchFamily="50" charset="0"/>
                <a:ea typeface="Calibri" panose="020F0502020204030204" pitchFamily="34" charset="0"/>
                <a:cs typeface="Times New Roman" panose="02020603050405020304" pitchFamily="18" charset="0"/>
              </a:rPr>
              <a:t> </a:t>
            </a:r>
            <a:r>
              <a:rPr lang="en-US" b="1" dirty="0">
                <a:effectLst/>
                <a:latin typeface="MTN Brighter Sans" panose="00000500000000000000" pitchFamily="50" charset="0"/>
                <a:ea typeface="Calibri" panose="020F0502020204030204" pitchFamily="34" charset="0"/>
                <a:cs typeface="Times New Roman" panose="02020603050405020304" pitchFamily="18" charset="0"/>
              </a:rPr>
              <a:t>Not significant</a:t>
            </a:r>
            <a:endParaRPr lang="en-US" dirty="0">
              <a:effectLst/>
              <a:latin typeface="MTN Brighter Sans" panose="00000500000000000000" pitchFamily="50"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Mammals vs. Reptiles</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dirty="0">
                <a:effectLst/>
                <a:latin typeface="MTN Brighter Sans" panose="00000500000000000000" pitchFamily="50" charset="0"/>
                <a:ea typeface="Calibri" panose="020F0502020204030204" pitchFamily="34" charset="0"/>
                <a:cs typeface="Times New Roman" panose="02020603050405020304" pitchFamily="18" charset="0"/>
              </a:rPr>
              <a:t>p-value ≈ </a:t>
            </a:r>
            <a:r>
              <a:rPr lang="en-US" b="1" dirty="0">
                <a:effectLst/>
                <a:latin typeface="MTN Brighter Sans" panose="00000500000000000000" pitchFamily="50" charset="0"/>
                <a:ea typeface="Calibri" panose="020F0502020204030204" pitchFamily="34" charset="0"/>
                <a:cs typeface="Times New Roman" panose="02020603050405020304" pitchFamily="18" charset="0"/>
              </a:rPr>
              <a:t>0.038</a:t>
            </a:r>
            <a:r>
              <a:rPr lang="en-US" dirty="0">
                <a:effectLst/>
                <a:latin typeface="MTN Brighter Sans" panose="00000500000000000000" pitchFamily="50" charset="0"/>
                <a:ea typeface="Calibri" panose="020F0502020204030204" pitchFamily="34" charset="0"/>
                <a:cs typeface="Times New Roman" panose="02020603050405020304" pitchFamily="18" charset="0"/>
              </a:rPr>
              <a:t> </a:t>
            </a:r>
            <a:r>
              <a:rPr lang="en-US" dirty="0">
                <a:effectLst/>
                <a:latin typeface="Times New Roman" panose="02020603050405020304" pitchFamily="18" charset="0"/>
                <a:ea typeface="Calibri" panose="020F0502020204030204" pitchFamily="34" charset="0"/>
                <a:cs typeface="Times New Roman" panose="02020603050405020304" pitchFamily="18" charset="0"/>
              </a:rPr>
              <a:t>→</a:t>
            </a:r>
            <a:r>
              <a:rPr lang="en-US" dirty="0">
                <a:effectLst/>
                <a:latin typeface="MTN Brighter Sans" panose="00000500000000000000" pitchFamily="50" charset="0"/>
                <a:ea typeface="Calibri" panose="020F0502020204030204" pitchFamily="34" charset="0"/>
                <a:cs typeface="Times New Roman" panose="02020603050405020304" pitchFamily="18" charset="0"/>
              </a:rPr>
              <a:t> </a:t>
            </a:r>
            <a:r>
              <a:rPr lang="en-US" dirty="0">
                <a:effectLst/>
                <a:latin typeface="Segoe UI Emoji" panose="020B0502040204020203" pitchFamily="34" charset="0"/>
                <a:ea typeface="Calibri" panose="020F0502020204030204" pitchFamily="34" charset="0"/>
                <a:cs typeface="Segoe UI Emoji" panose="020B0502040204020203" pitchFamily="34" charset="0"/>
              </a:rPr>
              <a:t>✅</a:t>
            </a:r>
            <a:r>
              <a:rPr lang="en-US" dirty="0">
                <a:effectLst/>
                <a:latin typeface="MTN Brighter Sans" panose="00000500000000000000" pitchFamily="50" charset="0"/>
                <a:ea typeface="Calibri" panose="020F0502020204030204" pitchFamily="34" charset="0"/>
                <a:cs typeface="Times New Roman" panose="02020603050405020304" pitchFamily="18" charset="0"/>
              </a:rPr>
              <a:t> </a:t>
            </a:r>
            <a:r>
              <a:rPr lang="en-US" b="1" dirty="0">
                <a:effectLst/>
                <a:latin typeface="MTN Brighter Sans" panose="00000500000000000000" pitchFamily="50" charset="0"/>
                <a:ea typeface="Calibri" panose="020F0502020204030204" pitchFamily="34" charset="0"/>
                <a:cs typeface="Times New Roman" panose="02020603050405020304" pitchFamily="18" charset="0"/>
              </a:rPr>
              <a:t>Statistically significant</a:t>
            </a:r>
            <a:endParaRPr lang="en-US" dirty="0">
              <a:effectLst/>
              <a:latin typeface="MTN Brighter Sans" panose="00000500000000000000" pitchFamily="50"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br>
              <a:rPr lang="en-US" sz="1800" dirty="0">
                <a:effectLst/>
                <a:latin typeface="MTN Brighter Sans" panose="00000500000000000000" pitchFamily="50" charset="0"/>
                <a:ea typeface="Calibri" panose="020F0502020204030204" pitchFamily="34" charset="0"/>
                <a:cs typeface="Times New Roman" panose="02020603050405020304" pitchFamily="18" charset="0"/>
              </a:rPr>
            </a:b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There is a </a:t>
            </a: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significant difference</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in conservation rates between </a:t>
            </a: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mammals and reptiles</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 with mammals being more likely to receive protection. However, the difference between mammals and birds was </a:t>
            </a:r>
            <a:r>
              <a:rPr lang="en-US" sz="1800" b="1" dirty="0">
                <a:effectLst/>
                <a:latin typeface="MTN Brighter Sans" panose="00000500000000000000" pitchFamily="50" charset="0"/>
                <a:ea typeface="Calibri" panose="020F0502020204030204" pitchFamily="34" charset="0"/>
                <a:cs typeface="Times New Roman" panose="02020603050405020304" pitchFamily="18" charset="0"/>
              </a:rPr>
              <a:t>not significant</a:t>
            </a:r>
            <a:r>
              <a:rPr lang="en-US" sz="1800" dirty="0">
                <a:effectLst/>
                <a:latin typeface="MTN Brighter Sans" panose="00000500000000000000" pitchFamily="50" charset="0"/>
                <a:ea typeface="Calibri" panose="020F0502020204030204" pitchFamily="34"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141392FF-67AF-70B5-1C3C-58D39BDFD8BE}"/>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381394816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C02FA78-7B40-45E2-B806-470B0FC280F6}">
  <ds:schemaRefs>
    <ds:schemaRef ds:uri="http://schemas.microsoft.com/sharepoint/v3/contenttype/forms"/>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{147A1F0D-F748-469F-AD9E-03B52CD8A552}TFb05bf529-a1dc-42d5-b9d6-8a1e9569dd9caf6e7d0f_win32-c3c9796a48f5</Template>
  <TotalTime>0</TotalTime>
  <Words>732</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Avenir Next LT Pro Light</vt:lpstr>
      <vt:lpstr>Calibri</vt:lpstr>
      <vt:lpstr>Courier New</vt:lpstr>
      <vt:lpstr>MTN Brighter Sans</vt:lpstr>
      <vt:lpstr>Posterama</vt:lpstr>
      <vt:lpstr>Segoe UI Emoji</vt:lpstr>
      <vt:lpstr>Symbol</vt:lpstr>
      <vt:lpstr>Times New Roman</vt:lpstr>
      <vt:lpstr>Custom</vt:lpstr>
      <vt:lpstr>Biodiversity Analysis &amp; Conservation Priorities in U.S. National Parks</vt:lpstr>
      <vt:lpstr>Project Scope</vt:lpstr>
      <vt:lpstr>PRIMARY DATA SOURCES:  species_info.csv: contains information about species found in national parks, including category (e.g., mammal, bird), scientific name, common names, and conservation status.  observations.csv: contains weekly observation counts of species recorded in four major u.s. national parks.</vt:lpstr>
      <vt:lpstr>Key Data Insights:</vt:lpstr>
      <vt:lpstr>Analytic Steps for the Biodiversity Project</vt:lpstr>
      <vt:lpstr>Exploring the Data</vt:lpstr>
      <vt:lpstr>What is the distribution of conservation_status for animals?</vt:lpstr>
      <vt:lpstr>Are certain types of species more likely to be endangered?</vt:lpstr>
      <vt:lpstr>Are the differences between species and their conservation status significant?</vt:lpstr>
      <vt:lpstr>Which species were spotted the most at each park?</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Saurie Padayachee [ MTN South Africa ]</dc:creator>
  <cp:lastModifiedBy>Saurie Padayachee [ MTN South Africa ]</cp:lastModifiedBy>
  <cp:revision>1</cp:revision>
  <dcterms:created xsi:type="dcterms:W3CDTF">2025-07-23T15:09:09Z</dcterms:created>
  <dcterms:modified xsi:type="dcterms:W3CDTF">2025-07-23T15:26:27Z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85e0ee7f-53af-478c-b7a1-46b3cbfed277_Enabled">
    <vt:lpwstr>true</vt:lpwstr>
  </property>
  <property fmtid="{D5CDD505-2E9C-101B-9397-08002B2CF9AE}" pid="4" name="MSIP_Label_85e0ee7f-53af-478c-b7a1-46b3cbfed277_SetDate">
    <vt:lpwstr>2025-07-23T15:26:18Z</vt:lpwstr>
  </property>
  <property fmtid="{D5CDD505-2E9C-101B-9397-08002B2CF9AE}" pid="5" name="MSIP_Label_85e0ee7f-53af-478c-b7a1-46b3cbfed277_Method">
    <vt:lpwstr>Standard</vt:lpwstr>
  </property>
  <property fmtid="{D5CDD505-2E9C-101B-9397-08002B2CF9AE}" pid="6" name="MSIP_Label_85e0ee7f-53af-478c-b7a1-46b3cbfed277_Name">
    <vt:lpwstr>MTN - Internal</vt:lpwstr>
  </property>
  <property fmtid="{D5CDD505-2E9C-101B-9397-08002B2CF9AE}" pid="7" name="MSIP_Label_85e0ee7f-53af-478c-b7a1-46b3cbfed277_SiteId">
    <vt:lpwstr>c9b9cb50-3644-4db4-a267-fa84df2f4ceb</vt:lpwstr>
  </property>
  <property fmtid="{D5CDD505-2E9C-101B-9397-08002B2CF9AE}" pid="8" name="MSIP_Label_85e0ee7f-53af-478c-b7a1-46b3cbfed277_ActionId">
    <vt:lpwstr>fff23060-02ec-4570-a70e-38fb9413a8dc</vt:lpwstr>
  </property>
  <property fmtid="{D5CDD505-2E9C-101B-9397-08002B2CF9AE}" pid="9" name="MSIP_Label_85e0ee7f-53af-478c-b7a1-46b3cbfed277_ContentBits">
    <vt:lpwstr>2</vt:lpwstr>
  </property>
  <property fmtid="{D5CDD505-2E9C-101B-9397-08002B2CF9AE}" pid="10" name="ClassificationContentMarkingFooterLocations">
    <vt:lpwstr>Custom:7</vt:lpwstr>
  </property>
  <property fmtid="{D5CDD505-2E9C-101B-9397-08002B2CF9AE}" pid="11" name="ClassificationContentMarkingFooterText">
    <vt:lpwstr>Sensitivity: MTN Internal</vt:lpwstr>
  </property>
</Properties>
</file>