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5" r:id="rId11"/>
    <p:sldId id="266" r:id="rId12"/>
  </p:sldIdLst>
  <p:sldSz cx="18288000" cy="10287000"/>
  <p:notesSz cx="6858000" cy="9144000"/>
  <p:embeddedFontLst>
    <p:embeddedFont>
      <p:font typeface="Century Gothic" panose="020B0502020202020204" pitchFamily="34" charset="0"/>
      <p:regular r:id="rId14"/>
      <p:bold r:id="rId15"/>
      <p:italic r:id="rId16"/>
      <p:boldItalic r:id="rId17"/>
    </p:embeddedFont>
    <p:embeddedFont>
      <p:font typeface="Wingdings 3" panose="05040102010807070707" pitchFamily="18" charset="2"/>
      <p:regular r:id="rId18"/>
    </p:embeddedFont>
    <p:embeddedFont>
      <p:font typeface="Clear Sans Regular Bold" panose="020B0604020202020204" charset="0"/>
      <p:regular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279" autoAdjust="0"/>
    <p:restoredTop sz="94343" autoAdjust="0"/>
  </p:normalViewPr>
  <p:slideViewPr>
    <p:cSldViewPr>
      <p:cViewPr varScale="1">
        <p:scale>
          <a:sx n="47" d="100"/>
          <a:sy n="47" d="100"/>
        </p:scale>
        <p:origin x="96" y="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wnloads\Task%203_Final%20Content%20Data%20set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wnloads\Task%203_Final%20Content%20Data%20set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Top 5 categories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tint val="98000"/>
                    <a:lumMod val="114000"/>
                  </a:schemeClr>
                </a:gs>
                <a:gs pos="100000">
                  <a:schemeClr val="accent1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Sheet1!$A$1:$A$5</c:f>
              <c:strCache>
                <c:ptCount val="5"/>
                <c:pt idx="0">
                  <c:v>animals</c:v>
                </c:pt>
                <c:pt idx="1">
                  <c:v>science</c:v>
                </c:pt>
                <c:pt idx="2">
                  <c:v>healthy eating</c:v>
                </c:pt>
                <c:pt idx="3">
                  <c:v>technology</c:v>
                </c:pt>
                <c:pt idx="4">
                  <c:v>food</c:v>
                </c:pt>
              </c:strCache>
            </c:strRef>
          </c:cat>
          <c:val>
            <c:numRef>
              <c:f>Sheet1!$B$1:$B$5</c:f>
              <c:numCache>
                <c:formatCode>General</c:formatCode>
                <c:ptCount val="5"/>
                <c:pt idx="0">
                  <c:v>74965</c:v>
                </c:pt>
                <c:pt idx="1">
                  <c:v>71168</c:v>
                </c:pt>
                <c:pt idx="2">
                  <c:v>69339</c:v>
                </c:pt>
                <c:pt idx="3">
                  <c:v>68738</c:v>
                </c:pt>
                <c:pt idx="4">
                  <c:v>66676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DA8-4D46-9220-0149B2E76AD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873685775"/>
        <c:axId val="873694511"/>
      </c:barChart>
      <c:catAx>
        <c:axId val="8736857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3694511"/>
        <c:crosses val="autoZero"/>
        <c:auto val="1"/>
        <c:lblAlgn val="ctr"/>
        <c:lblOffset val="100"/>
        <c:noMultiLvlLbl val="0"/>
      </c:catAx>
      <c:valAx>
        <c:axId val="8736945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36857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3200" dirty="0" smtClean="0"/>
              <a:t>Sentiment Analysis</a:t>
            </a:r>
            <a:endParaRPr lang="en-US" sz="32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Sheet2!$H$2:$H$5</c:f>
              <c:strCache>
                <c:ptCount val="4"/>
                <c:pt idx="0">
                  <c:v>photo</c:v>
                </c:pt>
                <c:pt idx="1">
                  <c:v>video</c:v>
                </c:pt>
                <c:pt idx="2">
                  <c:v>GIF</c:v>
                </c:pt>
                <c:pt idx="3">
                  <c:v>audio</c:v>
                </c:pt>
              </c:strCache>
            </c:strRef>
          </c:cat>
          <c:val>
            <c:numRef>
              <c:f>Sheet2!$I$2:$I$5</c:f>
              <c:numCache>
                <c:formatCode>General</c:formatCode>
                <c:ptCount val="4"/>
                <c:pt idx="0">
                  <c:v>6589</c:v>
                </c:pt>
                <c:pt idx="1">
                  <c:v>6245</c:v>
                </c:pt>
                <c:pt idx="2">
                  <c:v>6079</c:v>
                </c:pt>
                <c:pt idx="3">
                  <c:v>5660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426-4984-956A-DD1BFB405BDE}"/>
            </c:ext>
          </c:extLst>
        </c:ser>
        <c:ser>
          <c:idx val="1"/>
          <c:order val="1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Sheet2!$H$2:$H$5</c:f>
              <c:strCache>
                <c:ptCount val="4"/>
                <c:pt idx="0">
                  <c:v>photo</c:v>
                </c:pt>
                <c:pt idx="1">
                  <c:v>video</c:v>
                </c:pt>
                <c:pt idx="2">
                  <c:v>GIF</c:v>
                </c:pt>
                <c:pt idx="3">
                  <c:v>audio</c:v>
                </c:pt>
              </c:strCache>
            </c:strRef>
          </c:cat>
          <c:val>
            <c:numRef>
              <c:f>Sheet2!$J$2:$J$5</c:f>
              <c:numCache>
                <c:formatCode>General</c:formatCode>
                <c:ptCount val="4"/>
                <c:pt idx="0">
                  <c:v>3700</c:v>
                </c:pt>
                <c:pt idx="1">
                  <c:v>3510</c:v>
                </c:pt>
                <c:pt idx="2">
                  <c:v>3381</c:v>
                </c:pt>
                <c:pt idx="3">
                  <c:v>3216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426-4984-956A-DD1BFB405BDE}"/>
            </c:ext>
          </c:extLst>
        </c:ser>
        <c:ser>
          <c:idx val="2"/>
          <c:order val="2"/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Sheet2!$H$2:$H$5</c:f>
              <c:strCache>
                <c:ptCount val="4"/>
                <c:pt idx="0">
                  <c:v>photo</c:v>
                </c:pt>
                <c:pt idx="1">
                  <c:v>video</c:v>
                </c:pt>
                <c:pt idx="2">
                  <c:v>GIF</c:v>
                </c:pt>
                <c:pt idx="3">
                  <c:v>audio</c:v>
                </c:pt>
              </c:strCache>
            </c:strRef>
          </c:cat>
          <c:val>
            <c:numRef>
              <c:f>Sheet2!$K$2:$K$5</c:f>
              <c:numCache>
                <c:formatCode>General</c:formatCode>
                <c:ptCount val="4"/>
                <c:pt idx="0">
                  <c:v>2057</c:v>
                </c:pt>
                <c:pt idx="1">
                  <c:v>1943</c:v>
                </c:pt>
                <c:pt idx="2">
                  <c:v>1924</c:v>
                </c:pt>
                <c:pt idx="3">
                  <c:v>1771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426-4984-956A-DD1BFB405BDE}"/>
            </c:ext>
          </c:extLst>
        </c:ser>
        <c:ser>
          <c:idx val="3"/>
          <c:order val="3"/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Sheet2!$H$2:$H$5</c:f>
              <c:strCache>
                <c:ptCount val="4"/>
                <c:pt idx="0">
                  <c:v>photo</c:v>
                </c:pt>
                <c:pt idx="1">
                  <c:v>video</c:v>
                </c:pt>
                <c:pt idx="2">
                  <c:v>GIF</c:v>
                </c:pt>
                <c:pt idx="3">
                  <c:v>audio</c:v>
                </c:pt>
              </c:strCache>
            </c:strRef>
          </c:cat>
          <c:val>
            <c:numRef>
              <c:f>Sheet2!$L$2:$L$5</c:f>
              <c:numCache>
                <c:formatCode>General</c:formatCode>
                <c:ptCount val="4"/>
                <c:pt idx="0">
                  <c:v>832</c:v>
                </c:pt>
                <c:pt idx="1">
                  <c:v>792</c:v>
                </c:pt>
                <c:pt idx="2">
                  <c:v>774</c:v>
                </c:pt>
                <c:pt idx="3">
                  <c:v>673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426-4984-956A-DD1BFB405BD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885826047"/>
        <c:axId val="885815231"/>
      </c:barChart>
      <c:catAx>
        <c:axId val="8858260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5815231"/>
        <c:crosses val="autoZero"/>
        <c:auto val="1"/>
        <c:lblAlgn val="ctr"/>
        <c:lblOffset val="100"/>
        <c:noMultiLvlLbl val="0"/>
      </c:catAx>
      <c:valAx>
        <c:axId val="885815231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8858260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22.10.2024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22.10.2024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22.10.2024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22.10.2024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22.10.2024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22.10.2024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22.10.2024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22.10.2024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22.10.2024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22.10.2024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22.10.2024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22.10.2024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8288000" cy="10287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2433" y="3149600"/>
            <a:ext cx="13238487" cy="4016472"/>
          </a:xfrm>
        </p:spPr>
        <p:txBody>
          <a:bodyPr anchor="b"/>
          <a:lstStyle>
            <a:lvl1pPr>
              <a:defRPr sz="81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732433" y="7166070"/>
            <a:ext cx="13238487" cy="129213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429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114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800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5238477" y="2688337"/>
            <a:ext cx="1485899" cy="4571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22-Oct-24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13427964" y="4841749"/>
            <a:ext cx="5789693" cy="457202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5656718" y="0"/>
            <a:ext cx="1028700" cy="171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528811" y="443594"/>
            <a:ext cx="1257299" cy="1151531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948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8288000" cy="10287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2432" y="7454891"/>
            <a:ext cx="13238489" cy="85010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32432" y="1028700"/>
            <a:ext cx="13238489" cy="51435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2431" y="8304998"/>
            <a:ext cx="13238487" cy="74056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5656718" y="0"/>
            <a:ext cx="1028700" cy="171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187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8288000" cy="10287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3197" y="1595126"/>
            <a:ext cx="13247724" cy="2059479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2432" y="5314950"/>
            <a:ext cx="13238489" cy="3714750"/>
          </a:xfrm>
        </p:spPr>
        <p:txBody>
          <a:bodyPr anchor="ctr">
            <a:normAutofit/>
          </a:bodyPr>
          <a:lstStyle>
            <a:lvl1pPr marL="0" indent="0">
              <a:buNone/>
              <a:defRPr sz="27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5656718" y="0"/>
            <a:ext cx="1028700" cy="171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5537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8288000" cy="10287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1322349" y="911004"/>
            <a:ext cx="12028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4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14826688" y="3920681"/>
            <a:ext cx="9791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4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2817" y="1473201"/>
            <a:ext cx="12680859" cy="4044948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2918918" y="5518149"/>
            <a:ext cx="11596829" cy="513261"/>
          </a:xfrm>
        </p:spPr>
        <p:txBody>
          <a:bodyPr anchor="t">
            <a:normAutofit/>
          </a:bodyPr>
          <a:lstStyle>
            <a:lvl1pPr marL="0" indent="0">
              <a:buNone/>
              <a:defRPr lang="en-US" sz="21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2432" y="7543799"/>
            <a:ext cx="13867346" cy="1496786"/>
          </a:xfrm>
        </p:spPr>
        <p:txBody>
          <a:bodyPr anchor="ctr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5656718" y="0"/>
            <a:ext cx="1028700" cy="171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48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8288000" cy="10287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2431" y="3556001"/>
            <a:ext cx="13238490" cy="2733771"/>
          </a:xfrm>
        </p:spPr>
        <p:txBody>
          <a:bodyPr anchor="b"/>
          <a:lstStyle>
            <a:lvl1pPr algn="l">
              <a:defRPr sz="6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2432" y="7537451"/>
            <a:ext cx="13238489" cy="1290600"/>
          </a:xfrm>
        </p:spPr>
        <p:txBody>
          <a:bodyPr anchor="t"/>
          <a:lstStyle>
            <a:lvl1pPr marL="0" indent="0" algn="l">
              <a:buNone/>
              <a:defRPr sz="3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5656718" y="0"/>
            <a:ext cx="1028700" cy="171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927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2432" y="1460502"/>
            <a:ext cx="13238489" cy="1060446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2431" y="3905253"/>
            <a:ext cx="4712817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732430" y="4769647"/>
            <a:ext cx="4712819" cy="4270940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69082" y="3905250"/>
            <a:ext cx="4720514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6769082" y="4769645"/>
            <a:ext cx="4720514" cy="4270940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1832203" y="3905252"/>
            <a:ext cx="4718595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11832494" y="4769643"/>
            <a:ext cx="4718304" cy="4270940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6605956" y="3854450"/>
            <a:ext cx="0" cy="523874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1658602" y="3854450"/>
            <a:ext cx="0" cy="523874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22-Oct-24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6717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2432" y="1460502"/>
            <a:ext cx="13238489" cy="1060446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2431" y="6799266"/>
            <a:ext cx="4575657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2001830" y="3905250"/>
            <a:ext cx="4036863" cy="2387265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732431" y="7663659"/>
            <a:ext cx="4575657" cy="1376928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53298" y="6799267"/>
            <a:ext cx="4575657" cy="864395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7122694" y="3905250"/>
            <a:ext cx="4036865" cy="2387265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6855258" y="7663658"/>
            <a:ext cx="4575657" cy="1376928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1974163" y="6799268"/>
            <a:ext cx="4576643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12244547" y="3905250"/>
            <a:ext cx="4036863" cy="2387265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11974163" y="7663656"/>
            <a:ext cx="4576644" cy="1376928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6608747" y="3854450"/>
            <a:ext cx="0" cy="523874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1696703" y="3854450"/>
            <a:ext cx="0" cy="523874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22-Oct-24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41667" y="9587758"/>
            <a:ext cx="5466423" cy="45720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2431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2432" y="1460502"/>
            <a:ext cx="13238489" cy="106044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32432" y="3905250"/>
            <a:ext cx="13238489" cy="512445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6043159" y="9587758"/>
            <a:ext cx="1485899" cy="457199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22-Oct-24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9533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8288000" cy="10287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77853" y="1917701"/>
            <a:ext cx="2114948" cy="712288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32432" y="1917701"/>
            <a:ext cx="9384038" cy="712288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979657" y="9587758"/>
            <a:ext cx="1488203" cy="457199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22-Oct-24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5656718" y="0"/>
            <a:ext cx="1028700" cy="171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138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2432" y="3905250"/>
            <a:ext cx="13238489" cy="512445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932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8288000" cy="10287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2432" y="4016468"/>
            <a:ext cx="6526538" cy="3425736"/>
          </a:xfrm>
        </p:spPr>
        <p:txBody>
          <a:bodyPr anchor="ctr"/>
          <a:lstStyle>
            <a:lvl1pPr algn="l">
              <a:defRPr sz="6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43339" y="4016466"/>
            <a:ext cx="5636318" cy="3425736"/>
          </a:xfrm>
        </p:spPr>
        <p:txBody>
          <a:bodyPr anchor="ctr"/>
          <a:lstStyle>
            <a:lvl1pPr marL="0" indent="0" algn="l">
              <a:buNone/>
              <a:defRPr sz="3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5656718" y="0"/>
            <a:ext cx="1028700" cy="171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888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32431" y="3905251"/>
            <a:ext cx="7237737" cy="512445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313069" y="3905250"/>
            <a:ext cx="7237739" cy="512445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973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2432" y="3905250"/>
            <a:ext cx="7237736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chemeClr val="accent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32431" y="4769644"/>
            <a:ext cx="7237737" cy="426005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313069" y="3905250"/>
            <a:ext cx="7237739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chemeClr val="accent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313069" y="4769644"/>
            <a:ext cx="7237739" cy="4260059"/>
          </a:xfrm>
        </p:spPr>
        <p:txBody>
          <a:bodyPr>
            <a:normAutofit/>
          </a:bodyPr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22-Oct-24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631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732432" y="1460502"/>
            <a:ext cx="13142120" cy="106044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22-Oct-24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030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22-Oct-24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656718" y="0"/>
            <a:ext cx="1028700" cy="171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455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8288000" cy="10287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2433" y="1943100"/>
            <a:ext cx="4189737" cy="2400300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71719" y="2171700"/>
            <a:ext cx="7785099" cy="6858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732431" y="4693921"/>
            <a:ext cx="4189737" cy="4343399"/>
          </a:xfrm>
        </p:spPr>
        <p:txBody>
          <a:bodyPr/>
          <a:lstStyle>
            <a:lvl1pPr marL="0" indent="0">
              <a:buNone/>
              <a:defRPr sz="21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5656718" y="0"/>
            <a:ext cx="1028700" cy="171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121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8288000" cy="10287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2433" y="2540000"/>
            <a:ext cx="5797701" cy="2603501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21806" y="1714500"/>
            <a:ext cx="4840790" cy="6858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732431" y="5486400"/>
            <a:ext cx="5788818" cy="20574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5656718" y="0"/>
            <a:ext cx="1028700" cy="171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600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8288000" cy="10287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732432" y="1460502"/>
            <a:ext cx="13142120" cy="10604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2432" y="3905250"/>
            <a:ext cx="13142120" cy="5124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979657" y="9587758"/>
            <a:ext cx="1485899" cy="4571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 b="1" i="0">
                <a:solidFill>
                  <a:schemeClr val="accent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22-Oct-24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41666" y="9587758"/>
            <a:ext cx="5789693" cy="4572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5656718" y="0"/>
            <a:ext cx="1028700" cy="171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5528811" y="443594"/>
            <a:ext cx="1257299" cy="11515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4200" b="0" i="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855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685800" rtl="0" eaLnBrk="1" latinLnBrk="0" hangingPunct="1">
        <a:spcBef>
          <a:spcPct val="0"/>
        </a:spcBef>
        <a:buNone/>
        <a:defRPr sz="54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514350" indent="-51435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7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114425" indent="-428625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7145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1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24003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30861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37719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44577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51435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58293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7.jpeg"/><Relationship Id="rId4" Type="http://schemas.openxmlformats.org/officeDocument/2006/relationships/image" Target="../media/image18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6.png"/><Relationship Id="rId4" Type="http://schemas.openxmlformats.org/officeDocument/2006/relationships/image" Target="../media/image21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5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7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image" Target="../media/image6.svg"/><Relationship Id="rId9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1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4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chart" Target="../charts/chart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4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343751" y="2451690"/>
            <a:ext cx="5482998" cy="4270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10533" spc="-105" dirty="0" smtClean="0">
                <a:solidFill>
                  <a:srgbClr val="FFFFFF"/>
                </a:solidFill>
                <a:latin typeface="Graphik Regular" panose="020B0503030202060203" pitchFamily="34" charset="0"/>
              </a:rPr>
              <a:t>Social Buzz</a:t>
            </a:r>
          </a:p>
          <a:p>
            <a:pPr algn="ctr">
              <a:lnSpc>
                <a:spcPts val="11059"/>
              </a:lnSpc>
            </a:pPr>
            <a:r>
              <a:rPr lang="en-US" sz="10533" spc="-105" dirty="0" smtClean="0">
                <a:solidFill>
                  <a:srgbClr val="FFFFFF"/>
                </a:solidFill>
                <a:latin typeface="Graphik Regular" panose="020B0503030202060203" pitchFamily="34" charset="0"/>
              </a:rPr>
              <a:t>Data Analytics</a:t>
            </a:r>
            <a:endParaRPr lang="en-US" sz="10533" spc="-105" dirty="0">
              <a:solidFill>
                <a:srgbClr val="FFFFFF"/>
              </a:solidFill>
              <a:latin typeface="Graphik Regular" panose="020B050303020206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1581833" y="1580430"/>
            <a:ext cx="5677467" cy="867617"/>
            <a:chOff x="0" y="-47625"/>
            <a:chExt cx="7569956" cy="1156823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1145151" y="837474"/>
            <a:ext cx="611414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A100FF"/>
                </a:solidFill>
              </a:rPr>
              <a:t>There are a total of 16 distinct content categories.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A100FF"/>
                </a:solidFill>
              </a:rPr>
              <a:t>Out of which Animal and Science are most popular category.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A100FF"/>
                </a:solidFill>
              </a:rPr>
              <a:t>4 types of content – Photo, Audio, GIF and Video.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A100FF"/>
                </a:solidFill>
              </a:rPr>
              <a:t>Out of which people prefer Photo and Video.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A100FF"/>
                </a:solidFill>
              </a:rPr>
              <a:t>MAY month has the highest number of posts.</a:t>
            </a:r>
            <a:endParaRPr lang="en-US" sz="2400" dirty="0">
              <a:solidFill>
                <a:srgbClr val="A100FF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145150" y="4733356"/>
            <a:ext cx="61141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smtClean="0">
                <a:solidFill>
                  <a:srgbClr val="A100FF"/>
                </a:solidFill>
              </a:rPr>
              <a:t>CONCLUSION</a:t>
            </a:r>
            <a:endParaRPr lang="en-US" sz="2400" b="1" u="sng" dirty="0">
              <a:solidFill>
                <a:srgbClr val="A100FF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145150" y="5426097"/>
            <a:ext cx="611414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A100FF"/>
                </a:solidFill>
              </a:rPr>
              <a:t>The company should focus more on the top 5 categories that are animals, science, healthy eating, technology and food.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A100FF"/>
                </a:solidFill>
              </a:rPr>
              <a:t>Create campaign to specifically target those audiences.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A100FF"/>
                </a:solidFill>
              </a:rPr>
              <a:t>There is need to maximize efforts in the month of January, May and August as the number of posts in these months are the highest.</a:t>
            </a:r>
            <a:endParaRPr lang="en-US" sz="2400" dirty="0">
              <a:solidFill>
                <a:srgbClr val="A1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055551" y="406153"/>
            <a:ext cx="8673443" cy="7636970"/>
            <a:chOff x="0" y="0"/>
            <a:chExt cx="11564591" cy="4599262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6"/>
              <a:ext cx="11564591" cy="230109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4400" spc="-19" dirty="0">
                  <a:solidFill>
                    <a:srgbClr val="A100FF"/>
                  </a:solidFill>
                  <a:latin typeface="Graphik Regular" panose="020B0503030202060203" pitchFamily="34" charset="0"/>
                </a:rPr>
                <a:t>Project </a:t>
              </a:r>
              <a:r>
                <a:rPr lang="en-US" sz="4400" spc="-19" dirty="0" smtClean="0">
                  <a:solidFill>
                    <a:srgbClr val="A100FF"/>
                  </a:solidFill>
                  <a:latin typeface="Graphik Regular" panose="020B0503030202060203" pitchFamily="34" charset="0"/>
                </a:rPr>
                <a:t>recap</a:t>
              </a:r>
            </a:p>
            <a:p>
              <a:pPr>
                <a:lnSpc>
                  <a:spcPts val="2660"/>
                </a:lnSpc>
              </a:pPr>
              <a:endParaRPr lang="en-US" sz="4400" spc="-19" dirty="0">
                <a:solidFill>
                  <a:srgbClr val="A100FF"/>
                </a:solidFill>
                <a:latin typeface="Graphik Regular" panose="020B0503030202060203" pitchFamily="34" charset="0"/>
              </a:endParaRPr>
            </a:p>
            <a:p>
              <a:pPr>
                <a:lnSpc>
                  <a:spcPts val="2660"/>
                </a:lnSpc>
              </a:pPr>
              <a:r>
                <a:rPr lang="en-US" sz="4400" spc="-19" dirty="0" smtClean="0">
                  <a:solidFill>
                    <a:srgbClr val="A100FF"/>
                  </a:solidFill>
                  <a:latin typeface="Graphik Regular" panose="020B0503030202060203" pitchFamily="34" charset="0"/>
                </a:rPr>
                <a:t>Problem</a:t>
              </a:r>
            </a:p>
            <a:p>
              <a:pPr>
                <a:lnSpc>
                  <a:spcPts val="2660"/>
                </a:lnSpc>
              </a:pPr>
              <a:endParaRPr lang="en-US" sz="4400" spc="-19" dirty="0">
                <a:solidFill>
                  <a:srgbClr val="A100FF"/>
                </a:solidFill>
                <a:latin typeface="Graphik Regular" panose="020B0503030202060203" pitchFamily="34" charset="0"/>
              </a:endParaRPr>
            </a:p>
            <a:p>
              <a:pPr>
                <a:lnSpc>
                  <a:spcPts val="2660"/>
                </a:lnSpc>
              </a:pPr>
              <a:r>
                <a:rPr lang="en-US" sz="4400" spc="-19" dirty="0">
                  <a:solidFill>
                    <a:srgbClr val="A100FF"/>
                  </a:solidFill>
                  <a:latin typeface="Graphik Regular" panose="020B0503030202060203" pitchFamily="34" charset="0"/>
                </a:rPr>
                <a:t>The Analytics team</a:t>
              </a:r>
            </a:p>
            <a:p>
              <a:pPr>
                <a:lnSpc>
                  <a:spcPts val="2660"/>
                </a:lnSpc>
              </a:pPr>
              <a:endParaRPr lang="en-US" sz="4400" spc="-19" dirty="0" smtClean="0">
                <a:solidFill>
                  <a:srgbClr val="A100FF"/>
                </a:solidFill>
                <a:latin typeface="Graphik Regular" panose="020B0503030202060203" pitchFamily="34" charset="0"/>
              </a:endParaRPr>
            </a:p>
            <a:p>
              <a:pPr>
                <a:lnSpc>
                  <a:spcPts val="2660"/>
                </a:lnSpc>
              </a:pPr>
              <a:r>
                <a:rPr lang="en-US" sz="4400" spc="-19" dirty="0" smtClean="0">
                  <a:solidFill>
                    <a:srgbClr val="A100FF"/>
                  </a:solidFill>
                  <a:latin typeface="Graphik Regular" panose="020B0503030202060203" pitchFamily="34" charset="0"/>
                </a:rPr>
                <a:t>Process</a:t>
              </a:r>
              <a:endParaRPr lang="en-US" sz="4400" spc="-19" dirty="0">
                <a:solidFill>
                  <a:srgbClr val="A100FF"/>
                </a:solidFill>
                <a:latin typeface="Graphik Regular" panose="020B0503030202060203" pitchFamily="34" charset="0"/>
              </a:endParaRPr>
            </a:p>
            <a:p>
              <a:pPr>
                <a:lnSpc>
                  <a:spcPts val="2660"/>
                </a:lnSpc>
              </a:pPr>
              <a:endParaRPr lang="en-US" sz="4400" spc="-19" dirty="0" smtClean="0">
                <a:solidFill>
                  <a:srgbClr val="A100FF"/>
                </a:solidFill>
                <a:latin typeface="Graphik Regular" panose="020B0503030202060203" pitchFamily="34" charset="0"/>
              </a:endParaRPr>
            </a:p>
            <a:p>
              <a:pPr>
                <a:lnSpc>
                  <a:spcPts val="2660"/>
                </a:lnSpc>
              </a:pPr>
              <a:r>
                <a:rPr lang="en-US" sz="4400" spc="-19" dirty="0" smtClean="0">
                  <a:solidFill>
                    <a:srgbClr val="A100FF"/>
                  </a:solidFill>
                  <a:latin typeface="Graphik Regular" panose="020B0503030202060203" pitchFamily="34" charset="0"/>
                </a:rPr>
                <a:t>Insights</a:t>
              </a:r>
              <a:endParaRPr lang="en-US" sz="4400" spc="-19" dirty="0">
                <a:solidFill>
                  <a:srgbClr val="A100FF"/>
                </a:solidFill>
                <a:latin typeface="Graphik Regular" panose="020B0503030202060203" pitchFamily="34" charset="0"/>
              </a:endParaRPr>
            </a:p>
            <a:p>
              <a:pPr>
                <a:lnSpc>
                  <a:spcPts val="2660"/>
                </a:lnSpc>
              </a:pPr>
              <a:endParaRPr lang="en-US" sz="4400" spc="-19" dirty="0" smtClean="0">
                <a:solidFill>
                  <a:srgbClr val="A100FF"/>
                </a:solidFill>
                <a:latin typeface="Graphik Regular" panose="020B0503030202060203" pitchFamily="34" charset="0"/>
              </a:endParaRPr>
            </a:p>
            <a:p>
              <a:pPr>
                <a:lnSpc>
                  <a:spcPts val="2660"/>
                </a:lnSpc>
              </a:pPr>
              <a:r>
                <a:rPr lang="en-US" sz="4400" spc="-19" dirty="0" smtClean="0">
                  <a:solidFill>
                    <a:srgbClr val="A100FF"/>
                  </a:solidFill>
                  <a:latin typeface="Graphik Regular" panose="020B0503030202060203" pitchFamily="34" charset="0"/>
                </a:rPr>
                <a:t>Summary</a:t>
              </a:r>
              <a:endParaRPr lang="en-US" sz="4400" spc="-19" dirty="0">
                <a:solidFill>
                  <a:srgbClr val="A100FF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946896" y="2005584"/>
            <a:ext cx="11342283" cy="6275832"/>
          </a:xfrm>
          <a:prstGeom prst="rect">
            <a:avLst/>
          </a:prstGeom>
          <a:solidFill>
            <a:schemeClr val="bg1"/>
          </a:solidFill>
        </p:spPr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468889" y="2142738"/>
            <a:ext cx="735040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A100FF"/>
                </a:solidFill>
              </a:rPr>
              <a:t>Social Buzz </a:t>
            </a:r>
            <a:r>
              <a:rPr lang="en-US" sz="2800" dirty="0" smtClean="0"/>
              <a:t>is a fast growing technology unicorn that was established in </a:t>
            </a:r>
            <a:r>
              <a:rPr lang="en-US" sz="2800" dirty="0" smtClean="0">
                <a:solidFill>
                  <a:srgbClr val="A100FF"/>
                </a:solidFill>
              </a:rPr>
              <a:t>2010</a:t>
            </a:r>
            <a:r>
              <a:rPr lang="en-US" sz="2800" dirty="0" smtClean="0"/>
              <a:t> at </a:t>
            </a:r>
            <a:r>
              <a:rPr lang="en-US" sz="2800" dirty="0" smtClean="0">
                <a:solidFill>
                  <a:srgbClr val="A100FF"/>
                </a:solidFill>
              </a:rPr>
              <a:t>San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A100FF"/>
                </a:solidFill>
              </a:rPr>
              <a:t>Francisco</a:t>
            </a:r>
            <a:r>
              <a:rPr lang="en-US" sz="2800" dirty="0" smtClean="0"/>
              <a:t> and has around </a:t>
            </a:r>
            <a:r>
              <a:rPr lang="en-US" sz="2800" dirty="0" smtClean="0">
                <a:solidFill>
                  <a:srgbClr val="A100FF"/>
                </a:solidFill>
              </a:rPr>
              <a:t>500M</a:t>
            </a:r>
            <a:r>
              <a:rPr lang="en-US" sz="2800" dirty="0" smtClean="0"/>
              <a:t> active monthly users. At this point in time, it needs to adapt quickly to the global scale.</a:t>
            </a:r>
          </a:p>
          <a:p>
            <a:r>
              <a:rPr lang="en-US" sz="2800" dirty="0" smtClean="0">
                <a:solidFill>
                  <a:srgbClr val="A100FF"/>
                </a:solidFill>
              </a:rPr>
              <a:t>Accenture</a:t>
            </a:r>
            <a:r>
              <a:rPr lang="en-US" sz="2800" dirty="0" smtClean="0"/>
              <a:t> has begun a 3 month POC focusing on the following tasks: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An </a:t>
            </a:r>
            <a:r>
              <a:rPr lang="en-US" sz="2800" dirty="0" smtClean="0">
                <a:solidFill>
                  <a:srgbClr val="A100FF"/>
                </a:solidFill>
              </a:rPr>
              <a:t>audit</a:t>
            </a:r>
            <a:r>
              <a:rPr lang="en-US" sz="2800" dirty="0" smtClean="0"/>
              <a:t> of Social Buzz’s Big Data practice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Recommendations for a successful </a:t>
            </a:r>
            <a:r>
              <a:rPr lang="en-US" sz="2800" dirty="0" smtClean="0">
                <a:solidFill>
                  <a:srgbClr val="A100FF"/>
                </a:solidFill>
              </a:rPr>
              <a:t>IPO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Analysis to find Social Buzz’s </a:t>
            </a:r>
            <a:r>
              <a:rPr lang="en-US" sz="2800" dirty="0" smtClean="0">
                <a:solidFill>
                  <a:srgbClr val="A100FF"/>
                </a:solidFill>
              </a:rPr>
              <a:t>top 5</a:t>
            </a:r>
            <a:r>
              <a:rPr lang="en-US" sz="2800" dirty="0" smtClean="0"/>
              <a:t> most popular categories of content.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253799" y="5229751"/>
            <a:ext cx="6890201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Over 100000 posts per day that makes it difficult to handle such big data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 smtClean="0">
                <a:solidFill>
                  <a:schemeClr val="bg1"/>
                </a:solidFill>
              </a:rPr>
              <a:t>36,500,000 pieces of content per year!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But how to capitalize on it when there is so much?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Analysis to find Social Buzz’s top 5 most popular categories of content.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7" y="7173163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sp>
        <p:nvSpPr>
          <p:cNvPr id="31" name="TextBox 31"/>
          <p:cNvSpPr txBox="1"/>
          <p:nvPr/>
        </p:nvSpPr>
        <p:spPr>
          <a:xfrm>
            <a:off x="2670508" y="3331799"/>
            <a:ext cx="5612273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The Analytics team</a:t>
            </a: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2200" y="6744500"/>
            <a:ext cx="2540236" cy="2742399"/>
          </a:xfrm>
          <a:prstGeom prst="rect">
            <a:avLst/>
          </a:prstGeom>
          <a:ln>
            <a:solidFill>
              <a:schemeClr val="tx1"/>
            </a:solidFill>
          </a:ln>
          <a:effectLst>
            <a:softEdge rad="112500"/>
          </a:effectLst>
        </p:spPr>
      </p:pic>
      <p:sp>
        <p:nvSpPr>
          <p:cNvPr id="35" name="TextBox 34"/>
          <p:cNvSpPr txBox="1"/>
          <p:nvPr/>
        </p:nvSpPr>
        <p:spPr>
          <a:xfrm>
            <a:off x="14276704" y="1694736"/>
            <a:ext cx="35540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 smtClean="0">
                <a:solidFill>
                  <a:srgbClr val="A100FF"/>
                </a:solidFill>
              </a:rPr>
              <a:t>Andrew Fleming</a:t>
            </a:r>
            <a:endParaRPr lang="en-US" sz="2800" u="sng" dirty="0" smtClean="0">
              <a:solidFill>
                <a:srgbClr val="A100FF"/>
              </a:solidFill>
            </a:endParaRPr>
          </a:p>
          <a:p>
            <a:r>
              <a:rPr lang="en-US" sz="2400" dirty="0" smtClean="0">
                <a:solidFill>
                  <a:srgbClr val="A100FF"/>
                </a:solidFill>
              </a:rPr>
              <a:t>Chief Technical Architect</a:t>
            </a:r>
            <a:endParaRPr lang="en-US" sz="2400" dirty="0">
              <a:solidFill>
                <a:srgbClr val="A100FF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4287500" y="7568920"/>
            <a:ext cx="2819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 err="1" smtClean="0">
                <a:solidFill>
                  <a:srgbClr val="A100FF"/>
                </a:solidFill>
              </a:rPr>
              <a:t>Saurabh</a:t>
            </a:r>
            <a:r>
              <a:rPr lang="en-US" sz="3200" u="sng" dirty="0" smtClean="0">
                <a:solidFill>
                  <a:srgbClr val="A100FF"/>
                </a:solidFill>
              </a:rPr>
              <a:t> </a:t>
            </a:r>
            <a:r>
              <a:rPr lang="en-US" sz="3200" u="sng" dirty="0" err="1" smtClean="0">
                <a:solidFill>
                  <a:srgbClr val="A100FF"/>
                </a:solidFill>
              </a:rPr>
              <a:t>Dahat</a:t>
            </a:r>
            <a:endParaRPr lang="en-US" u="sng" dirty="0" smtClean="0">
              <a:solidFill>
                <a:srgbClr val="A100FF"/>
              </a:solidFill>
            </a:endParaRPr>
          </a:p>
          <a:p>
            <a:r>
              <a:rPr lang="en-US" sz="2400" dirty="0" smtClean="0">
                <a:solidFill>
                  <a:srgbClr val="A100FF"/>
                </a:solidFill>
              </a:rPr>
              <a:t>Data Analyst</a:t>
            </a:r>
            <a:endParaRPr lang="en-US" sz="2000" dirty="0">
              <a:solidFill>
                <a:srgbClr val="A100FF"/>
              </a:solidFill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5797" y="1033945"/>
            <a:ext cx="2266639" cy="2321923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14287500" y="4444563"/>
            <a:ext cx="35540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 smtClean="0">
                <a:solidFill>
                  <a:srgbClr val="A100FF"/>
                </a:solidFill>
              </a:rPr>
              <a:t>Marcus </a:t>
            </a:r>
            <a:r>
              <a:rPr lang="en-US" sz="3200" u="sng" dirty="0" err="1" smtClean="0">
                <a:solidFill>
                  <a:srgbClr val="A100FF"/>
                </a:solidFill>
              </a:rPr>
              <a:t>Rompton</a:t>
            </a:r>
            <a:endParaRPr lang="en-US" sz="2800" u="sng" dirty="0" smtClean="0">
              <a:solidFill>
                <a:srgbClr val="A100FF"/>
              </a:solidFill>
            </a:endParaRPr>
          </a:p>
          <a:p>
            <a:r>
              <a:rPr lang="en-US" sz="2400" dirty="0" smtClean="0">
                <a:solidFill>
                  <a:srgbClr val="A100FF"/>
                </a:solidFill>
              </a:rPr>
              <a:t>Senior Principle</a:t>
            </a:r>
            <a:endParaRPr lang="en-US" sz="2400" dirty="0">
              <a:solidFill>
                <a:srgbClr val="A100FF"/>
              </a:solidFill>
            </a:endParaRP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5797" y="4141927"/>
            <a:ext cx="2266639" cy="21549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965347" y="1284816"/>
            <a:ext cx="3926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Data Understanding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789480" y="3042528"/>
            <a:ext cx="3926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Data Cleaning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1425954" y="7975777"/>
            <a:ext cx="3926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Uncover Insights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660505" y="6329752"/>
            <a:ext cx="3926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Data Analysis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704965" y="4731421"/>
            <a:ext cx="3926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Data Modelling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1783280" y="4658873"/>
            <a:ext cx="365997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u="sng" dirty="0">
                <a:solidFill>
                  <a:srgbClr val="A100FF"/>
                </a:solidFill>
              </a:rPr>
              <a:t>16</a:t>
            </a:r>
            <a:r>
              <a:rPr lang="en-US" sz="3200" dirty="0">
                <a:solidFill>
                  <a:srgbClr val="A100FF"/>
                </a:solidFill>
              </a:rPr>
              <a:t> unique categories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710192" y="4599001"/>
            <a:ext cx="406072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A100FF"/>
                </a:solidFill>
              </a:rPr>
              <a:t>Most favorite category:</a:t>
            </a:r>
          </a:p>
          <a:p>
            <a:pPr algn="ctr"/>
            <a:r>
              <a:rPr lang="en-US" sz="3200" b="1" u="sng" dirty="0" smtClean="0">
                <a:solidFill>
                  <a:srgbClr val="A100FF"/>
                </a:solidFill>
              </a:rPr>
              <a:t>Animals</a:t>
            </a:r>
            <a:endParaRPr lang="en-US" sz="3200" b="1" u="sng" dirty="0">
              <a:solidFill>
                <a:srgbClr val="A100FF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1467091" y="4575517"/>
            <a:ext cx="630379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solidFill>
                  <a:srgbClr val="A100FF"/>
                </a:solidFill>
              </a:rPr>
              <a:t>Highest number of posts in a month:</a:t>
            </a:r>
          </a:p>
          <a:p>
            <a:pPr algn="ctr"/>
            <a:r>
              <a:rPr lang="en-US" sz="3200" b="1" u="sng" dirty="0" smtClean="0">
                <a:solidFill>
                  <a:srgbClr val="A100FF"/>
                </a:solidFill>
              </a:rPr>
              <a:t>MAY</a:t>
            </a:r>
            <a:endParaRPr lang="en-US" sz="3200" b="1" u="sng" dirty="0">
              <a:solidFill>
                <a:srgbClr val="A1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7" name="Chart 2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146653"/>
              </p:ext>
            </p:extLst>
          </p:nvPr>
        </p:nvGraphicFramePr>
        <p:xfrm>
          <a:off x="2453888" y="1314286"/>
          <a:ext cx="15455638" cy="73885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7" name="Chart 2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9975487"/>
              </p:ext>
            </p:extLst>
          </p:nvPr>
        </p:nvGraphicFramePr>
        <p:xfrm>
          <a:off x="2437521" y="446902"/>
          <a:ext cx="15523045" cy="92439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233</TotalTime>
  <Words>338</Words>
  <Application>Microsoft Office PowerPoint</Application>
  <PresentationFormat>Custom</PresentationFormat>
  <Paragraphs>88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Graphik Regular</vt:lpstr>
      <vt:lpstr>Century Gothic</vt:lpstr>
      <vt:lpstr>Wingdings 3</vt:lpstr>
      <vt:lpstr>Clear Sans Regular Bold</vt:lpstr>
      <vt:lpstr>Calibri</vt:lpstr>
      <vt:lpstr>Ion Boardroom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saur007dante@gmail.com</cp:lastModifiedBy>
  <cp:revision>25</cp:revision>
  <dcterms:created xsi:type="dcterms:W3CDTF">2006-08-16T00:00:00Z</dcterms:created>
  <dcterms:modified xsi:type="dcterms:W3CDTF">2024-10-22T13:50:22Z</dcterms:modified>
  <dc:identifier>DAEhDyfaYKE</dc:identifier>
</cp:coreProperties>
</file>