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Nuni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regular.fntdata"/><Relationship Id="rId20" Type="http://schemas.openxmlformats.org/officeDocument/2006/relationships/slide" Target="slides/slide14.xml"/><Relationship Id="rId42" Type="http://schemas.openxmlformats.org/officeDocument/2006/relationships/font" Target="fonts/Nunito-italic.fntdata"/><Relationship Id="rId41" Type="http://schemas.openxmlformats.org/officeDocument/2006/relationships/font" Target="fonts/Nunit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Nunit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422686dd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422686dd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525dfec3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525dfec3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422686dd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422686dd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422686dd5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422686dd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525dfec3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525dfec3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f22aae7f2d007d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f22aae7f2d007d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525dfec3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525dfec3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525dfec3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525dfec3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25dfec3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25dfec3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82952115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82952115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525dfec3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525dfec3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f22aae7f2d007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f22aae7f2d007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422686dd5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422686dd5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842eb52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842eb52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525dfec3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525dfec3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525dfec3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525dfec3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525dfec3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525dfec3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525dfec3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525dfec3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525dfec3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525dfec3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525dfec3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525dfec3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525dfec3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525dfec3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525dfec3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525dfec3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422686dd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422686dd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525dfec3f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525dfec3f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422686dd5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422686dd5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525dfec3f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525dfec3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525dfec3f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525dfec3f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422686dd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422686dd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525dfec3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525dfec3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525dfec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525dfec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422686dd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422686dd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422686dd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422686dd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525dfec3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525dfec3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Nunito"/>
              <a:buNone/>
              <a:defRPr sz="36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51400" y="4350900"/>
            <a:ext cx="792601" cy="7926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6.png"/><Relationship Id="rId7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/>
        </p:nvSpPr>
        <p:spPr>
          <a:xfrm>
            <a:off x="464108" y="8969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latin typeface="Nunito"/>
                <a:ea typeface="Nunito"/>
                <a:cs typeface="Nunito"/>
                <a:sym typeface="Nunito"/>
              </a:rPr>
              <a:t>Hola PyTorch</a:t>
            </a:r>
            <a:endParaRPr b="1" sz="5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775" y="707636"/>
            <a:ext cx="6908450" cy="37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213" y="353900"/>
            <a:ext cx="4687575" cy="443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425" y="152400"/>
            <a:ext cx="683915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775" y="707636"/>
            <a:ext cx="6908450" cy="37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7"/>
          <p:cNvSpPr/>
          <p:nvPr/>
        </p:nvSpPr>
        <p:spPr>
          <a:xfrm>
            <a:off x="3429000" y="2092850"/>
            <a:ext cx="4314300" cy="595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Questions?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Training a Neural Network</a:t>
            </a:r>
            <a:endParaRPr b="1"/>
          </a:p>
        </p:txBody>
      </p:sp>
      <p:sp>
        <p:nvSpPr>
          <p:cNvPr id="176" name="Google Shape;17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Forward pass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Backpropagate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Forward Pass</a:t>
            </a:r>
            <a:endParaRPr b="1"/>
          </a:p>
        </p:txBody>
      </p:sp>
      <p:sp>
        <p:nvSpPr>
          <p:cNvPr id="182" name="Google Shape;18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40"/>
          <p:cNvPicPr preferRelativeResize="0"/>
          <p:nvPr/>
        </p:nvPicPr>
        <p:blipFill rotWithShape="1">
          <a:blip r:embed="rId3">
            <a:alphaModFix/>
          </a:blip>
          <a:srcRect b="0" l="0" r="0" t="25121"/>
          <a:stretch/>
        </p:blipFill>
        <p:spPr>
          <a:xfrm>
            <a:off x="1533525" y="1152478"/>
            <a:ext cx="60769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Compute Loss</a:t>
            </a:r>
            <a:endParaRPr b="1"/>
          </a:p>
        </p:txBody>
      </p:sp>
      <p:sp>
        <p:nvSpPr>
          <p:cNvPr id="189" name="Google Shape;18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41"/>
          <p:cNvPicPr preferRelativeResize="0"/>
          <p:nvPr/>
        </p:nvPicPr>
        <p:blipFill rotWithShape="1">
          <a:blip r:embed="rId3">
            <a:alphaModFix/>
          </a:blip>
          <a:srcRect b="26737" l="31839" r="31181" t="25671"/>
          <a:stretch/>
        </p:blipFill>
        <p:spPr>
          <a:xfrm>
            <a:off x="2881313" y="1636713"/>
            <a:ext cx="3381374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Minimizing</a:t>
            </a:r>
            <a:r>
              <a:rPr b="1" lang="en"/>
              <a:t> Loss</a:t>
            </a:r>
            <a:endParaRPr b="1"/>
          </a:p>
        </p:txBody>
      </p:sp>
      <p:sp>
        <p:nvSpPr>
          <p:cNvPr id="196" name="Google Shape;19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313" y="1636713"/>
            <a:ext cx="33813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Backpropagate</a:t>
            </a:r>
            <a:endParaRPr b="1"/>
          </a:p>
        </p:txBody>
      </p:sp>
      <p:sp>
        <p:nvSpPr>
          <p:cNvPr id="203" name="Google Shape;20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gradients of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 weights and biases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Awesome open-source projects</a:t>
            </a:r>
            <a:endParaRPr b="1"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Real-Time-Voice-Cloning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Clone a voice in 5 seconds to generate arbitrary speech in real-time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Flair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 of the art NLP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YOLOv3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CV - Real time object detection and classification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Questions?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688" y="1101513"/>
            <a:ext cx="3920625" cy="29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Basics of PyTorch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Tensors</a:t>
            </a:r>
            <a:endParaRPr b="1"/>
          </a:p>
        </p:txBody>
      </p:sp>
      <p:pic>
        <p:nvPicPr>
          <p:cNvPr id="224" name="Google Shape;224;p47"/>
          <p:cNvPicPr preferRelativeResize="0"/>
          <p:nvPr/>
        </p:nvPicPr>
        <p:blipFill rotWithShape="1">
          <a:blip r:embed="rId3">
            <a:alphaModFix/>
          </a:blip>
          <a:srcRect b="61769" l="20390" r="74390" t="13116"/>
          <a:stretch/>
        </p:blipFill>
        <p:spPr>
          <a:xfrm>
            <a:off x="1371150" y="2201275"/>
            <a:ext cx="241375" cy="9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7"/>
          <p:cNvPicPr preferRelativeResize="0"/>
          <p:nvPr/>
        </p:nvPicPr>
        <p:blipFill rotWithShape="1">
          <a:blip r:embed="rId4">
            <a:alphaModFix/>
          </a:blip>
          <a:srcRect b="62883" l="34529" r="46243" t="14666"/>
          <a:stretch/>
        </p:blipFill>
        <p:spPr>
          <a:xfrm>
            <a:off x="2159150" y="2181163"/>
            <a:ext cx="1036526" cy="99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7"/>
          <p:cNvPicPr preferRelativeResize="0"/>
          <p:nvPr/>
        </p:nvPicPr>
        <p:blipFill rotWithShape="1">
          <a:blip r:embed="rId5">
            <a:alphaModFix/>
          </a:blip>
          <a:srcRect b="62480" l="61861" r="13117" t="9271"/>
          <a:stretch/>
        </p:blipFill>
        <p:spPr>
          <a:xfrm>
            <a:off x="3742300" y="2052187"/>
            <a:ext cx="1348876" cy="125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7"/>
          <p:cNvPicPr preferRelativeResize="0"/>
          <p:nvPr/>
        </p:nvPicPr>
        <p:blipFill rotWithShape="1">
          <a:blip r:embed="rId6">
            <a:alphaModFix/>
          </a:blip>
          <a:srcRect b="18981" l="33748" r="59667" t="51014"/>
          <a:stretch/>
        </p:blipFill>
        <p:spPr>
          <a:xfrm>
            <a:off x="5637800" y="2013125"/>
            <a:ext cx="354975" cy="13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7"/>
          <p:cNvPicPr preferRelativeResize="0"/>
          <p:nvPr/>
        </p:nvPicPr>
        <p:blipFill rotWithShape="1">
          <a:blip r:embed="rId7">
            <a:alphaModFix/>
          </a:blip>
          <a:srcRect b="20512" l="49736" r="29983" t="51237"/>
          <a:stretch/>
        </p:blipFill>
        <p:spPr>
          <a:xfrm>
            <a:off x="6539400" y="2052175"/>
            <a:ext cx="1093325" cy="12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Tensors in PyTorch</a:t>
            </a:r>
            <a:endParaRPr b="1"/>
          </a:p>
        </p:txBody>
      </p:sp>
      <p:sp>
        <p:nvSpPr>
          <p:cNvPr id="234" name="Google Shape;23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Multi-dimensional matrix containing elements of a single data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stored on a specific device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Autograd</a:t>
            </a:r>
            <a:endParaRPr b="1"/>
          </a:p>
        </p:txBody>
      </p:sp>
      <p:sp>
        <p:nvSpPr>
          <p:cNvPr id="240" name="Google Shape;24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automatic differentiation for tensor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Define-by-run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Central to neural nets in PyTorch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Questions?</a:t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Pipeline in PyTorch</a:t>
            </a:r>
            <a:endParaRPr b="1"/>
          </a:p>
        </p:txBody>
      </p:sp>
      <p:sp>
        <p:nvSpPr>
          <p:cNvPr id="251" name="Google Shape;25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Epochs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Loss Function</a:t>
            </a:r>
            <a:endParaRPr b="1"/>
          </a:p>
        </p:txBody>
      </p:sp>
      <p:sp>
        <p:nvSpPr>
          <p:cNvPr id="257" name="Google Shape;25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functions available as torch.nn modules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torch.nn.MSELoss()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torch.nn.CrossEntropyLoss()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Optimizer</a:t>
            </a:r>
            <a:endParaRPr b="1"/>
          </a:p>
        </p:txBody>
      </p:sp>
      <p:sp>
        <p:nvSpPr>
          <p:cNvPr id="263" name="Google Shape;26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Modify weights and biases according to gradients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Available as modules in torch.optim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Optimizer.step()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PyTorch?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Epochs</a:t>
            </a:r>
            <a:endParaRPr b="1"/>
          </a:p>
        </p:txBody>
      </p:sp>
      <p:sp>
        <p:nvSpPr>
          <p:cNvPr id="269" name="Google Shape;269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Forward pass + backpropagation = single epoch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over multiple epochs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Questions?</a:t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Let’s code!</a:t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Enjoyed this?</a:t>
            </a:r>
            <a:endParaRPr b="1"/>
          </a:p>
        </p:txBody>
      </p:sp>
      <p:sp>
        <p:nvSpPr>
          <p:cNvPr id="285" name="Google Shape;285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out our courses on YouTube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Instagram - instagram.com/dscvitvellore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 - facebook.com/dscvitcellore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LinkedIn - linkedin.com/company/dscvit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PyTorch</a:t>
            </a:r>
            <a:endParaRPr b="1"/>
          </a:p>
        </p:txBody>
      </p:sp>
      <p:sp>
        <p:nvSpPr>
          <p:cNvPr id="117" name="Google Shape;11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 deep learning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flexibility and speed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access to underlying GPU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Topics</a:t>
            </a:r>
            <a:endParaRPr b="1"/>
          </a:p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Basics of PyTorch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it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 Classifier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Deep Learning Review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/>
          <p:nvPr/>
        </p:nvSpPr>
        <p:spPr>
          <a:xfrm>
            <a:off x="2722450" y="2079500"/>
            <a:ext cx="291300" cy="17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525" y="378875"/>
            <a:ext cx="5818950" cy="43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2"/>
          <p:cNvPicPr preferRelativeResize="0"/>
          <p:nvPr/>
        </p:nvPicPr>
        <p:blipFill rotWithShape="1">
          <a:blip r:embed="rId3">
            <a:alphaModFix/>
          </a:blip>
          <a:srcRect b="20429" l="15604" r="14106" t="4926"/>
          <a:stretch/>
        </p:blipFill>
        <p:spPr>
          <a:xfrm>
            <a:off x="1199759" y="557475"/>
            <a:ext cx="6744494" cy="402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015" y="843540"/>
            <a:ext cx="5675975" cy="34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